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0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1206"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tableStyles" Target="tableStyle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PlaceHolder 1"/>
          <p:cNvSpPr>
            <a:spLocks noGrp="1"/>
          </p:cNvSpPr>
          <p:nvPr>
            <p:ph type="body"/>
          </p:nvPr>
        </p:nvSpPr>
        <p:spPr>
          <a:xfrm>
            <a:off x="756000" y="5078520"/>
            <a:ext cx="6047640" cy="4811040"/>
          </a:xfrm>
          <a:prstGeom prst="rect">
            <a:avLst/>
          </a:prstGeom>
        </p:spPr>
        <p:txBody>
          <a:bodyPr lIns="0" tIns="0" rIns="0" bIns="0"/>
          <a:lstStyle/>
          <a:p>
            <a:r>
              <a:rPr lang="en-US" sz="2000">
                <a:latin typeface="Arial"/>
              </a:rPr>
              <a:t>Click to edit the notes format</a:t>
            </a:r>
            <a:endParaRPr/>
          </a:p>
        </p:txBody>
      </p:sp>
      <p:sp>
        <p:nvSpPr>
          <p:cNvPr id="116" name="PlaceHolder 2"/>
          <p:cNvSpPr>
            <a:spLocks noGrp="1"/>
          </p:cNvSpPr>
          <p:nvPr>
            <p:ph type="hdr"/>
          </p:nvPr>
        </p:nvSpPr>
        <p:spPr>
          <a:xfrm>
            <a:off x="0" y="0"/>
            <a:ext cx="3280680" cy="534240"/>
          </a:xfrm>
          <a:prstGeom prst="rect">
            <a:avLst/>
          </a:prstGeom>
        </p:spPr>
        <p:txBody>
          <a:bodyPr lIns="0" tIns="0" rIns="0" bIns="0"/>
          <a:lstStyle/>
          <a:p>
            <a:r>
              <a:rPr lang="en-US" sz="1400">
                <a:latin typeface="Times New Roman"/>
              </a:rPr>
              <a:t>&lt;header&gt;</a:t>
            </a:r>
            <a:endParaRPr/>
          </a:p>
        </p:txBody>
      </p:sp>
      <p:sp>
        <p:nvSpPr>
          <p:cNvPr id="117" name="PlaceHolder 3"/>
          <p:cNvSpPr>
            <a:spLocks noGrp="1"/>
          </p:cNvSpPr>
          <p:nvPr>
            <p:ph type="dt"/>
          </p:nvPr>
        </p:nvSpPr>
        <p:spPr>
          <a:xfrm>
            <a:off x="4278960" y="0"/>
            <a:ext cx="3280680" cy="534240"/>
          </a:xfrm>
          <a:prstGeom prst="rect">
            <a:avLst/>
          </a:prstGeom>
        </p:spPr>
        <p:txBody>
          <a:bodyPr lIns="0" tIns="0" rIns="0" bIns="0"/>
          <a:lstStyle/>
          <a:p>
            <a:pPr algn="r"/>
            <a:r>
              <a:rPr lang="en-US" sz="1400">
                <a:latin typeface="Times New Roman"/>
              </a:rPr>
              <a:t>&lt;date/time&gt;</a:t>
            </a:r>
            <a:endParaRPr/>
          </a:p>
        </p:txBody>
      </p:sp>
      <p:sp>
        <p:nvSpPr>
          <p:cNvPr id="118" name="PlaceHolder 4"/>
          <p:cNvSpPr>
            <a:spLocks noGrp="1"/>
          </p:cNvSpPr>
          <p:nvPr>
            <p:ph type="ftr"/>
          </p:nvPr>
        </p:nvSpPr>
        <p:spPr>
          <a:xfrm>
            <a:off x="0" y="10157400"/>
            <a:ext cx="3280680" cy="534240"/>
          </a:xfrm>
          <a:prstGeom prst="rect">
            <a:avLst/>
          </a:prstGeom>
        </p:spPr>
        <p:txBody>
          <a:bodyPr lIns="0" tIns="0" rIns="0" bIns="0" anchor="b"/>
          <a:lstStyle/>
          <a:p>
            <a:r>
              <a:rPr lang="en-US" sz="1400">
                <a:latin typeface="Times New Roman"/>
              </a:rPr>
              <a:t>&lt;footer&gt;</a:t>
            </a:r>
            <a:endParaRPr/>
          </a:p>
        </p:txBody>
      </p:sp>
      <p:sp>
        <p:nvSpPr>
          <p:cNvPr id="119" name="PlaceHolder 5"/>
          <p:cNvSpPr>
            <a:spLocks noGrp="1"/>
          </p:cNvSpPr>
          <p:nvPr>
            <p:ph type="sldNum"/>
          </p:nvPr>
        </p:nvSpPr>
        <p:spPr>
          <a:xfrm>
            <a:off x="4278960" y="10157400"/>
            <a:ext cx="3280680" cy="534240"/>
          </a:xfrm>
          <a:prstGeom prst="rect">
            <a:avLst/>
          </a:prstGeom>
        </p:spPr>
        <p:txBody>
          <a:bodyPr lIns="0" tIns="0" rIns="0" bIns="0" anchor="b"/>
          <a:lstStyle/>
          <a:p>
            <a:pPr algn="r"/>
            <a:fld id="{FC97E6C6-88A6-4441-838D-AFE97171CA0C}" type="slidenum">
              <a:rPr lang="en-US"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49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B189BAAD-CDAC-4095-B246-C2C03BD2669A}" type="slidenum">
              <a:rPr lang="en-US" sz="1200">
                <a:solidFill>
                  <a:srgbClr val="000000"/>
                </a:solidFill>
                <a:latin typeface="Aria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1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83028E4C-9F95-4F66-BFAC-FC9B107E1972}" type="slidenum">
              <a:rPr lang="en-US" sz="1200">
                <a:solidFill>
                  <a:srgbClr val="000000"/>
                </a:solidFill>
                <a:latin typeface="Arial"/>
              </a:rPr>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1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70193F00-5C0C-4ABF-A014-D04E75047D30}" type="slidenum">
              <a:rPr lang="en-US" sz="1200">
                <a:solidFill>
                  <a:srgbClr val="000000"/>
                </a:solidFill>
                <a:latin typeface="Arial"/>
              </a:rPr>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1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9E772601-94DA-48AD-8685-9606F5F476FD}" type="slidenum">
              <a:rPr lang="en-US" sz="1200">
                <a:solidFill>
                  <a:srgbClr val="000000"/>
                </a:solidFill>
                <a:latin typeface="Arial"/>
              </a:rPr>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2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6860B93D-DE37-4FF6-B47A-6A3C35F85B8D}" type="slidenum">
              <a:rPr lang="en-US" sz="1200">
                <a:solidFill>
                  <a:srgbClr val="000000"/>
                </a:solidFill>
                <a:latin typeface="Arial"/>
              </a:rP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2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0AF38A89-ABAE-45FC-9327-8E63B3161FD3}" type="slidenum">
              <a:rPr lang="en-US" sz="1200">
                <a:solidFill>
                  <a:srgbClr val="000000"/>
                </a:solidFill>
                <a:latin typeface="Arial"/>
              </a:rPr>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2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8D317730-270D-4380-B4CB-6C2371B94E0B}" type="slidenum">
              <a:rPr lang="en-US" sz="1200">
                <a:solidFill>
                  <a:srgbClr val="000000"/>
                </a:solidFill>
                <a:latin typeface="Arial"/>
              </a:rPr>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2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9F0C1B44-46BC-423B-A909-03A3C874151D}" type="slidenum">
              <a:rPr lang="en-US" sz="1200">
                <a:solidFill>
                  <a:srgbClr val="000000"/>
                </a:solidFill>
                <a:latin typeface="Arial"/>
              </a:rPr>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2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FCB8FF87-C386-447B-A9D1-D481A465560D}" type="slidenum">
              <a:rPr lang="en-US" sz="1200">
                <a:solidFill>
                  <a:srgbClr val="000000"/>
                </a:solidFill>
                <a:latin typeface="Arial"/>
              </a:rPr>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3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33FDCB7A-97A7-46FC-AC95-9791ADD8A24E}" type="slidenum">
              <a:rPr lang="en-US" sz="1200">
                <a:solidFill>
                  <a:srgbClr val="000000"/>
                </a:solidFill>
                <a:latin typeface="Arial"/>
              </a:rPr>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3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2A726C9B-96CE-4779-8475-C960C7F0FE76}" type="slidenum">
              <a:rPr lang="en-US" sz="1200">
                <a:solidFill>
                  <a:srgbClr val="000000"/>
                </a:solidFill>
                <a:latin typeface="Arial"/>
              </a:r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49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565C518D-1994-42AA-91BF-63BA293D6E0E}" type="slidenum">
              <a:rPr lang="en-US" sz="1200">
                <a:solidFill>
                  <a:srgbClr val="000000"/>
                </a:solidFill>
                <a:latin typeface="Arial"/>
              </a:rPr>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3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D548DB49-E800-483D-9264-DBFF1A28E3CA}" type="slidenum">
              <a:rPr lang="en-US" sz="1200">
                <a:solidFill>
                  <a:srgbClr val="000000"/>
                </a:solidFill>
                <a:latin typeface="Arial"/>
              </a:rPr>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3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DEC31259-14BC-424E-8685-B42CF1EE9805}" type="slidenum">
              <a:rPr lang="en-US" sz="1200">
                <a:solidFill>
                  <a:srgbClr val="000000"/>
                </a:solidFill>
                <a:latin typeface="Arial"/>
              </a:rPr>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3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47BC30C2-066A-464B-88D0-CAC0CEB1602F}" type="slidenum">
              <a:rPr lang="en-US" sz="1200">
                <a:solidFill>
                  <a:srgbClr val="000000"/>
                </a:solidFill>
                <a:latin typeface="Arial"/>
              </a:rPr>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4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D323D33E-1126-4EB8-9363-C0019F9CC838}" type="slidenum">
              <a:rPr lang="en-US" sz="1200">
                <a:solidFill>
                  <a:srgbClr val="000000"/>
                </a:solidFill>
                <a:latin typeface="Arial"/>
              </a:rPr>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4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B163F600-E986-4754-8479-2D8DC728B386}" type="slidenum">
              <a:rPr lang="en-US" sz="1200">
                <a:solidFill>
                  <a:srgbClr val="000000"/>
                </a:solidFill>
                <a:latin typeface="Arial"/>
              </a:rPr>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4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23F67CCA-7078-4DDB-93AD-F2CA608C4A20}" type="slidenum">
              <a:rPr lang="en-US" sz="1200">
                <a:solidFill>
                  <a:srgbClr val="000000"/>
                </a:solidFill>
                <a:latin typeface="Arial"/>
              </a:rPr>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4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AAC3EAE2-A6CC-43F2-97BF-328323F0C5D9}" type="slidenum">
              <a:rPr lang="en-US" sz="1200">
                <a:solidFill>
                  <a:srgbClr val="000000"/>
                </a:solidFill>
                <a:latin typeface="Arial"/>
              </a:rPr>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4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65D0FC79-1E77-41D9-BF33-8E5DD821E115}" type="slidenum">
              <a:rPr lang="en-US" sz="1200">
                <a:solidFill>
                  <a:srgbClr val="000000"/>
                </a:solidFill>
                <a:latin typeface="Arial"/>
              </a:rPr>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5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8C2F4FE6-D40F-407D-819F-586D4FF0FC1B}" type="slidenum">
              <a:rPr lang="en-US" sz="1200">
                <a:solidFill>
                  <a:srgbClr val="000000"/>
                </a:solidFill>
                <a:latin typeface="Arial"/>
              </a:rPr>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5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151F60D2-FB95-4611-A8AD-06FC112440F0}" type="slidenum">
              <a:rPr lang="en-US" sz="1200">
                <a:solidFill>
                  <a:srgbClr val="000000"/>
                </a:solidFill>
                <a:latin typeface="Arial"/>
              </a:rPr>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0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6E61B351-3F06-4B4B-B8FC-69CC4FE6BCD8}" type="slidenum">
              <a:rPr lang="en-US" sz="1200">
                <a:solidFill>
                  <a:srgbClr val="000000"/>
                </a:solidFill>
                <a:latin typeface="Arial"/>
              </a:rPr>
              <a:t>4</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5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451F2498-85E1-4D3B-AD7C-A9BB22182605}" type="slidenum">
              <a:rPr lang="en-US" sz="1200">
                <a:solidFill>
                  <a:srgbClr val="000000"/>
                </a:solidFill>
                <a:latin typeface="Arial"/>
              </a:rPr>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5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A00C4B09-1A6D-4192-A882-5815C3BC0B4E}" type="slidenum">
              <a:rPr lang="en-US" sz="1200">
                <a:solidFill>
                  <a:srgbClr val="000000"/>
                </a:solidFill>
                <a:latin typeface="Arial"/>
              </a:rPr>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5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DC26C2F0-F17A-49CF-A2B8-50D8DB8418CD}" type="slidenum">
              <a:rPr lang="en-US" sz="1200">
                <a:solidFill>
                  <a:srgbClr val="000000"/>
                </a:solidFill>
                <a:latin typeface="Arial"/>
              </a:rPr>
              <a:t>33</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6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A6846FFB-AD58-4365-854F-B9C30C67B827}" type="slidenum">
              <a:rPr lang="en-US" sz="1200">
                <a:solidFill>
                  <a:srgbClr val="000000"/>
                </a:solidFill>
                <a:latin typeface="Arial"/>
              </a:rPr>
              <a:t>34</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6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CC021EC7-4CFE-4727-88C6-8F3ED7B7C9B0}" type="slidenum">
              <a:rPr lang="en-US" sz="1200">
                <a:solidFill>
                  <a:srgbClr val="000000"/>
                </a:solidFill>
                <a:latin typeface="Arial"/>
              </a:rPr>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6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B4203C40-58AD-4C9A-92AD-0CEF51992D77}" type="slidenum">
              <a:rPr lang="en-US" sz="1200">
                <a:solidFill>
                  <a:srgbClr val="000000"/>
                </a:solidFill>
                <a:latin typeface="Arial"/>
              </a:rPr>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6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A0A26729-A4C5-48D7-BD25-2FA8B0A831DF}" type="slidenum">
              <a:rPr lang="en-US" sz="1200">
                <a:solidFill>
                  <a:srgbClr val="000000"/>
                </a:solidFill>
                <a:latin typeface="Arial"/>
              </a:rPr>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6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60646F3D-F0DF-4B63-999A-996F335DFAE4}" type="slidenum">
              <a:rPr lang="en-US" sz="1200">
                <a:solidFill>
                  <a:srgbClr val="000000"/>
                </a:solidFill>
                <a:latin typeface="Arial"/>
              </a:rPr>
              <a:t>38</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7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80CFB501-8772-425B-A2A0-BCD177826078}" type="slidenum">
              <a:rPr lang="en-US" sz="1200">
                <a:solidFill>
                  <a:srgbClr val="000000"/>
                </a:solidFill>
                <a:latin typeface="Arial"/>
              </a:rPr>
              <a:t>39</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7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F7C6BA90-A011-4C32-B1F3-63E79BD514B2}" type="slidenum">
              <a:rPr lang="en-US" sz="1200">
                <a:solidFill>
                  <a:srgbClr val="000000"/>
                </a:solidFill>
                <a:latin typeface="Arial"/>
              </a:rPr>
              <a:t>40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0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C3FEFF67-4E66-4F9B-8B7D-9C441B956701}" type="slidenum">
              <a:rPr lang="en-US" sz="1200">
                <a:solidFill>
                  <a:srgbClr val="000000"/>
                </a:solidFill>
                <a:latin typeface="Arial"/>
              </a:rPr>
              <a:t>5</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7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B1DA0E2F-4BE5-4C07-8382-3FBA9AB22CD3}" type="slidenum">
              <a:rPr lang="en-US" sz="1200">
                <a:solidFill>
                  <a:srgbClr val="000000"/>
                </a:solidFill>
                <a:latin typeface="Arial"/>
              </a:rPr>
              <a:t>41</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7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A131FC4E-E872-4A5D-A972-DFA39A365451}" type="slidenum">
              <a:rPr lang="en-US" sz="1200">
                <a:solidFill>
                  <a:srgbClr val="000000"/>
                </a:solidFill>
                <a:latin typeface="Arial"/>
              </a:rPr>
              <a:t>42</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7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02AA0F59-8AA2-468A-9434-887A3E905931}" type="slidenum">
              <a:rPr lang="en-US" sz="1200">
                <a:solidFill>
                  <a:srgbClr val="000000"/>
                </a:solidFill>
                <a:latin typeface="Arial"/>
              </a:rPr>
              <a:t>43</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8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A8B6566C-CA12-4E14-836D-00E34D348145}" type="slidenum">
              <a:rPr lang="en-US" sz="1200">
                <a:solidFill>
                  <a:srgbClr val="000000"/>
                </a:solidFill>
                <a:latin typeface="Arial"/>
              </a:rPr>
              <a:t>44</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8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D2592A69-0F84-49D8-97B9-67B8F1DCADED}" type="slidenum">
              <a:rPr lang="en-US" sz="1200">
                <a:solidFill>
                  <a:srgbClr val="000000"/>
                </a:solidFill>
                <a:latin typeface="Arial"/>
              </a:rPr>
              <a:t>45</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8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D0C70727-33C8-4F53-ADD9-729994222A86}" type="slidenum">
              <a:rPr lang="en-US" sz="1200">
                <a:solidFill>
                  <a:srgbClr val="000000"/>
                </a:solidFill>
                <a:latin typeface="Arial"/>
              </a:rPr>
              <a:t>49</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8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054DFB1B-EDE6-4E6F-B9A2-2307D5702CF4}" type="slidenum">
              <a:rPr lang="en-US" sz="1200">
                <a:solidFill>
                  <a:srgbClr val="000000"/>
                </a:solidFill>
                <a:latin typeface="Arial"/>
              </a:rPr>
              <a:t>50</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8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F8416CB6-4D41-4A42-9A00-6499BC25ED30}" type="slidenum">
              <a:rPr lang="en-US" sz="1200">
                <a:solidFill>
                  <a:srgbClr val="000000"/>
                </a:solidFill>
                <a:latin typeface="Arial"/>
              </a:rPr>
              <a:t>51</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9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5F945C12-90E5-4BB1-AD5D-483308ED456E}" type="slidenum">
              <a:rPr lang="en-US" sz="1200">
                <a:solidFill>
                  <a:srgbClr val="000000"/>
                </a:solidFill>
                <a:latin typeface="Arial"/>
              </a:rPr>
              <a:t>52</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9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57FF54BC-5594-40FD-810C-6298FB219B38}" type="slidenum">
              <a:rPr lang="en-US" sz="1200">
                <a:solidFill>
                  <a:srgbClr val="000000"/>
                </a:solidFill>
                <a:latin typeface="Arial"/>
              </a:rPr>
              <a:t>53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0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58A0BE18-F2CB-4119-9470-BAF0A7806652}" type="slidenum">
              <a:rPr lang="en-US" sz="1200">
                <a:solidFill>
                  <a:srgbClr val="000000"/>
                </a:solidFill>
                <a:latin typeface="Arial"/>
              </a:rPr>
              <a:t>6</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9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90C97425-A8DC-4F11-BD03-4C58CF61A35A}" type="slidenum">
              <a:rPr lang="en-US" sz="1200">
                <a:solidFill>
                  <a:srgbClr val="000000"/>
                </a:solidFill>
                <a:latin typeface="Arial"/>
              </a:rPr>
              <a:t>54</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9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9FA2F063-3660-4E99-94C5-012E77423121}" type="slidenum">
              <a:rPr lang="en-US" sz="1200">
                <a:solidFill>
                  <a:srgbClr val="000000"/>
                </a:solidFill>
                <a:latin typeface="Arial"/>
              </a:rPr>
              <a:t>55</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3884760" y="8685360"/>
            <a:ext cx="2970000" cy="455400"/>
          </a:xfrm>
          <a:prstGeom prst="rect">
            <a:avLst/>
          </a:prstGeom>
          <a:noFill/>
          <a:ln>
            <a:noFill/>
          </a:ln>
        </p:spPr>
        <p:txBody>
          <a:bodyPr lIns="90000" tIns="45000" rIns="90000" bIns="45000" anchor="b"/>
          <a:lstStyle/>
          <a:p>
            <a:pPr algn="r">
              <a:lnSpc>
                <a:spcPct val="100000"/>
              </a:lnSpc>
            </a:pPr>
            <a:fld id="{1B3405D3-3F1D-40F6-8148-3409EBBE1EC6}" type="slidenum">
              <a:rPr lang="en-US" sz="1200">
                <a:latin typeface="Times New Roman"/>
              </a:rPr>
              <a:t>64</a:t>
            </a:fld>
            <a:endParaRPr/>
          </a:p>
        </p:txBody>
      </p:sp>
      <p:sp>
        <p:nvSpPr>
          <p:cNvPr id="598" name="PlaceHolder 2"/>
          <p:cNvSpPr>
            <a:spLocks noGrp="1"/>
          </p:cNvSpPr>
          <p:nvPr>
            <p:ph type="body"/>
          </p:nvPr>
        </p:nvSpPr>
        <p:spPr>
          <a:xfrm>
            <a:off x="685800" y="4343400"/>
            <a:ext cx="5484600" cy="4113000"/>
          </a:xfrm>
          <a:prstGeom prst="rect">
            <a:avLst/>
          </a:prstGeom>
        </p:spPr>
        <p:txBody>
          <a:bodyPr lIns="0" tIns="0" rIns="0" bIns="0"/>
          <a:lstStyle/>
          <a:p>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60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F61AEEF4-B0C4-486C-99DC-CC2E09101EAB}" type="slidenum">
              <a:rPr lang="en-US" sz="1200">
                <a:solidFill>
                  <a:srgbClr val="000000"/>
                </a:solidFill>
                <a:latin typeface="Arial"/>
                <a:ea typeface="+mn-ea"/>
              </a:rPr>
              <a:t>73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60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73CC173F-7809-40F4-8BA0-A9EB0D523DC4}" type="slidenum">
              <a:rPr lang="en-US" sz="1200">
                <a:solidFill>
                  <a:srgbClr val="000000"/>
                </a:solidFill>
                <a:latin typeface="Arial"/>
              </a:rPr>
              <a:t>97</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604"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864DA834-494D-470C-B799-20F29AD2BF28}" type="slidenum">
              <a:rPr lang="en-US" sz="1200">
                <a:solidFill>
                  <a:srgbClr val="000000"/>
                </a:solidFill>
                <a:latin typeface="Arial"/>
              </a:rPr>
              <a:t>98</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60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37D1E867-DF02-4E9C-8123-47690249D66F}" type="slidenum">
              <a:rPr lang="en-US" sz="1200">
                <a:solidFill>
                  <a:srgbClr val="000000"/>
                </a:solidFill>
                <a:latin typeface="Arial"/>
              </a:rPr>
              <a:t>99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06"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BBB138F2-B69A-49BC-85D0-365783AEB4B5}" type="slidenum">
              <a:rPr lang="en-US" sz="1200">
                <a:solidFill>
                  <a:srgbClr val="000000"/>
                </a:solidFill>
                <a:latin typeface="Arial"/>
              </a:rPr>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08"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A6EA1884-FC27-4CBF-BC3D-02B1982156A0}" type="slidenum">
              <a:rPr lang="en-US" sz="1200">
                <a:solidFill>
                  <a:srgbClr val="000000"/>
                </a:solidFill>
                <a:latin typeface="Arial"/>
              </a:r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10"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96F040A6-4F64-493B-9A61-FB500EA0F8D5}" type="slidenum">
              <a:rPr lang="en-US" sz="1200">
                <a:solidFill>
                  <a:srgbClr val="000000"/>
                </a:solidFill>
                <a:latin typeface="Arial"/>
              </a:r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PlaceHolder 1"/>
          <p:cNvSpPr>
            <a:spLocks noGrp="1"/>
          </p:cNvSpPr>
          <p:nvPr>
            <p:ph type="body"/>
          </p:nvPr>
        </p:nvSpPr>
        <p:spPr>
          <a:xfrm>
            <a:off x="685800" y="4343400"/>
            <a:ext cx="5484600" cy="4113000"/>
          </a:xfrm>
          <a:prstGeom prst="rect">
            <a:avLst/>
          </a:prstGeom>
        </p:spPr>
        <p:txBody>
          <a:bodyPr lIns="0" tIns="0" rIns="0" bIns="0"/>
          <a:lstStyle/>
          <a:p>
            <a:endParaRPr/>
          </a:p>
        </p:txBody>
      </p:sp>
      <p:sp>
        <p:nvSpPr>
          <p:cNvPr id="512" name="CustomShape 2"/>
          <p:cNvSpPr/>
          <p:nvPr/>
        </p:nvSpPr>
        <p:spPr>
          <a:xfrm>
            <a:off x="3884760" y="8685360"/>
            <a:ext cx="2970000" cy="455400"/>
          </a:xfrm>
          <a:prstGeom prst="rect">
            <a:avLst/>
          </a:prstGeom>
          <a:noFill/>
          <a:ln>
            <a:noFill/>
          </a:ln>
        </p:spPr>
        <p:txBody>
          <a:bodyPr lIns="90000" tIns="45000" rIns="90000" bIns="45000" anchor="b"/>
          <a:lstStyle/>
          <a:p>
            <a:pPr>
              <a:lnSpc>
                <a:spcPct val="100000"/>
              </a:lnSpc>
            </a:pPr>
            <a:fld id="{C6B24368-7642-46E4-B201-345A0AEEBD94}" type="slidenum">
              <a:rPr lang="en-US" sz="1200">
                <a:solidFill>
                  <a:srgbClr val="000000"/>
                </a:solidFill>
                <a:latin typeface="Arial"/>
              </a:rPr>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4"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5" name="Picture 34"/>
          <p:cNvPicPr/>
          <p:nvPr/>
        </p:nvPicPr>
        <p:blipFill>
          <a:blip r:embed="rId2"/>
          <a:stretch>
            <a:fillRect/>
          </a:stretch>
        </p:blipFill>
        <p:spPr>
          <a:xfrm>
            <a:off x="2079000" y="1604520"/>
            <a:ext cx="4984920" cy="3977280"/>
          </a:xfrm>
          <a:prstGeom prst="rect">
            <a:avLst/>
          </a:prstGeom>
          <a:ln>
            <a:noFill/>
          </a:ln>
        </p:spPr>
      </p:pic>
      <p:pic>
        <p:nvPicPr>
          <p:cNvPr id="36" name="Picture 35"/>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4"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6"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9"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5"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6"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0"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1"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3"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74"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5" name="Picture 74"/>
          <p:cNvPicPr/>
          <p:nvPr/>
        </p:nvPicPr>
        <p:blipFill>
          <a:blip r:embed="rId2"/>
          <a:stretch>
            <a:fillRect/>
          </a:stretch>
        </p:blipFill>
        <p:spPr>
          <a:xfrm>
            <a:off x="2079000" y="1604520"/>
            <a:ext cx="4984920" cy="3977280"/>
          </a:xfrm>
          <a:prstGeom prst="rect">
            <a:avLst/>
          </a:prstGeom>
          <a:ln>
            <a:noFill/>
          </a:ln>
        </p:spPr>
      </p:pic>
      <p:pic>
        <p:nvPicPr>
          <p:cNvPr id="76" name="Picture 75"/>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2"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7"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9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93"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10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0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10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11"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112"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113" name="Picture 112"/>
          <p:cNvPicPr/>
          <p:nvPr/>
        </p:nvPicPr>
        <p:blipFill>
          <a:blip r:embed="rId2"/>
          <a:stretch>
            <a:fillRect/>
          </a:stretch>
        </p:blipFill>
        <p:spPr>
          <a:xfrm>
            <a:off x="2079000" y="1604520"/>
            <a:ext cx="4984920" cy="3977280"/>
          </a:xfrm>
          <a:prstGeom prst="rect">
            <a:avLst/>
          </a:prstGeom>
          <a:ln>
            <a:noFill/>
          </a:ln>
        </p:spPr>
      </p:pic>
      <p:pic>
        <p:nvPicPr>
          <p:cNvPr id="114" name="Picture 113"/>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4"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5"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a:fillRect/>
          </a:stretch>
        </p:blipFill>
        <p:spPr>
          <a:xfrm>
            <a:off x="0" y="360"/>
            <a:ext cx="9141840" cy="6860880"/>
          </a:xfrm>
          <a:prstGeom prst="rect">
            <a:avLst/>
          </a:prstGeom>
          <a:ln>
            <a:noFill/>
          </a:ln>
        </p:spPr>
      </p:pic>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2"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7" name="Picture 36"/>
          <p:cNvPicPr/>
          <p:nvPr/>
        </p:nvPicPr>
        <p:blipFill>
          <a:blip r:embed="rId14"/>
          <a:stretch>
            <a:fillRect/>
          </a:stretch>
        </p:blipFill>
        <p:spPr>
          <a:xfrm>
            <a:off x="0" y="360"/>
            <a:ext cx="9141840" cy="6860880"/>
          </a:xfrm>
          <a:prstGeom prst="rect">
            <a:avLst/>
          </a:prstGeom>
          <a:ln>
            <a:noFill/>
          </a:ln>
        </p:spPr>
      </p:pic>
      <p:sp>
        <p:nvSpPr>
          <p:cNvPr id="38" name="PlaceHolder 1"/>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Click to edit the title text format</a:t>
            </a:r>
            <a:endParaRPr/>
          </a:p>
        </p:txBody>
      </p:sp>
      <p:sp>
        <p:nvSpPr>
          <p:cNvPr id="39" name="PlaceHolder 2"/>
          <p:cNvSpPr>
            <a:spLocks noGrp="1"/>
          </p:cNvSpPr>
          <p:nvPr>
            <p:ph type="body"/>
          </p:nvPr>
        </p:nvSpPr>
        <p:spPr>
          <a:xfrm>
            <a:off x="457200" y="1604520"/>
            <a:ext cx="4015440" cy="18964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40" name="PlaceHolder 3"/>
          <p:cNvSpPr>
            <a:spLocks noGrp="1"/>
          </p:cNvSpPr>
          <p:nvPr>
            <p:ph type="body"/>
          </p:nvPr>
        </p:nvSpPr>
        <p:spPr>
          <a:xfrm>
            <a:off x="4674240" y="1604520"/>
            <a:ext cx="4015440" cy="18964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41" name="PlaceHolder 4"/>
          <p:cNvSpPr>
            <a:spLocks noGrp="1"/>
          </p:cNvSpPr>
          <p:nvPr>
            <p:ph type="body"/>
          </p:nvPr>
        </p:nvSpPr>
        <p:spPr>
          <a:xfrm>
            <a:off x="4674240" y="3682080"/>
            <a:ext cx="4015440" cy="18964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42" name="PlaceHolder 5"/>
          <p:cNvSpPr>
            <a:spLocks noGrp="1"/>
          </p:cNvSpPr>
          <p:nvPr>
            <p:ph type="body"/>
          </p:nvPr>
        </p:nvSpPr>
        <p:spPr>
          <a:xfrm>
            <a:off x="457200" y="3682080"/>
            <a:ext cx="4015440" cy="18964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7" name="Picture 76"/>
          <p:cNvPicPr/>
          <p:nvPr/>
        </p:nvPicPr>
        <p:blipFill>
          <a:blip r:embed="rId14"/>
          <a:stretch>
            <a:fillRect/>
          </a:stretch>
        </p:blipFill>
        <p:spPr>
          <a:xfrm>
            <a:off x="0" y="360"/>
            <a:ext cx="9141840" cy="6860880"/>
          </a:xfrm>
          <a:prstGeom prst="rect">
            <a:avLst/>
          </a:prstGeom>
          <a:ln>
            <a:noFill/>
          </a:ln>
        </p:spPr>
      </p:pic>
      <p:sp>
        <p:nvSpPr>
          <p:cNvPr id="78" name="PlaceHolder 1"/>
          <p:cNvSpPr>
            <a:spLocks noGrp="1"/>
          </p:cNvSpPr>
          <p:nvPr>
            <p:ph type="title"/>
          </p:nvPr>
        </p:nvSpPr>
        <p:spPr>
          <a:xfrm>
            <a:off x="457200" y="273600"/>
            <a:ext cx="8228880" cy="1144800"/>
          </a:xfrm>
          <a:prstGeom prst="rect">
            <a:avLst/>
          </a:prstGeom>
        </p:spPr>
        <p:txBody>
          <a:bodyPr lIns="0" tIns="0" rIns="0" bIns="0" anchor="ctr"/>
          <a:lstStyle/>
          <a:p>
            <a:r>
              <a:rPr lang="en-US">
                <a:latin typeface="Arial"/>
              </a:rPr>
              <a:t>Click to edit the title text format</a:t>
            </a:r>
            <a:endParaRPr/>
          </a:p>
        </p:txBody>
      </p:sp>
      <p:sp>
        <p:nvSpPr>
          <p:cNvPr id="79" name="PlaceHolder 2"/>
          <p:cNvSpPr>
            <a:spLocks noGrp="1"/>
          </p:cNvSpPr>
          <p:nvPr>
            <p:ph type="body"/>
          </p:nvPr>
        </p:nvSpPr>
        <p:spPr>
          <a:xfrm>
            <a:off x="457200" y="1604520"/>
            <a:ext cx="8228880" cy="18964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80" name="PlaceHolder 3"/>
          <p:cNvSpPr>
            <a:spLocks noGrp="1"/>
          </p:cNvSpPr>
          <p:nvPr>
            <p:ph type="body"/>
          </p:nvPr>
        </p:nvSpPr>
        <p:spPr>
          <a:xfrm>
            <a:off x="457200" y="3682080"/>
            <a:ext cx="8228880" cy="189648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8.wmf"/></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4.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39640" y="231840"/>
            <a:ext cx="8207280" cy="688680"/>
          </a:xfrm>
          <a:prstGeom prst="rect">
            <a:avLst/>
          </a:prstGeom>
          <a:noFill/>
          <a:ln>
            <a:noFill/>
          </a:ln>
        </p:spPr>
        <p:txBody>
          <a:bodyPr lIns="180000" tIns="0" rIns="180000" bIns="0" anchor="ctr"/>
          <a:lstStyle/>
          <a:p>
            <a:pPr>
              <a:lnSpc>
                <a:spcPct val="100000"/>
              </a:lnSpc>
            </a:pPr>
            <a:r>
              <a:rPr lang="en-US" sz="3200" b="1">
                <a:solidFill>
                  <a:srgbClr val="FFFFFF"/>
                </a:solidFill>
                <a:latin typeface="Garamond"/>
              </a:rPr>
              <a:t>Security Techniques/ </a:t>
            </a:r>
            <a:r>
              <a:rPr lang="en-US" sz="2200" b="1">
                <a:solidFill>
                  <a:srgbClr val="EDEDF3"/>
                </a:solidFill>
                <a:latin typeface="Garamond"/>
              </a:rPr>
              <a:t>Access Control and Firewall</a:t>
            </a:r>
            <a:endParaRPr/>
          </a:p>
        </p:txBody>
      </p:sp>
      <p:pic>
        <p:nvPicPr>
          <p:cNvPr id="121" name="Picture 4"/>
          <p:cNvPicPr/>
          <p:nvPr/>
        </p:nvPicPr>
        <p:blipFill>
          <a:blip r:embed="rId3"/>
          <a:stretch>
            <a:fillRect/>
          </a:stretch>
        </p:blipFill>
        <p:spPr>
          <a:xfrm>
            <a:off x="355680" y="1382760"/>
            <a:ext cx="4944240" cy="1108080"/>
          </a:xfrm>
          <a:prstGeom prst="rect">
            <a:avLst/>
          </a:prstGeom>
          <a:ln>
            <a:noFill/>
          </a:ln>
        </p:spPr>
      </p:pic>
      <p:sp>
        <p:nvSpPr>
          <p:cNvPr id="122" name="CustomShape 2"/>
          <p:cNvSpPr/>
          <p:nvPr/>
        </p:nvSpPr>
        <p:spPr>
          <a:xfrm rot="4280400">
            <a:off x="3418200" y="2972520"/>
            <a:ext cx="304200" cy="1296360"/>
          </a:xfrm>
          <a:prstGeom prst="upDownArrow">
            <a:avLst>
              <a:gd name="adj1" fmla="val 50000"/>
              <a:gd name="adj2" fmla="val 54569"/>
            </a:avLst>
          </a:prstGeom>
          <a:noFill/>
          <a:ln w="38160">
            <a:solidFill>
              <a:srgbClr val="174A7C"/>
            </a:solidFill>
            <a:miter/>
          </a:ln>
        </p:spPr>
      </p:sp>
      <p:sp>
        <p:nvSpPr>
          <p:cNvPr id="123" name="CustomShape 3"/>
          <p:cNvSpPr/>
          <p:nvPr/>
        </p:nvSpPr>
        <p:spPr>
          <a:xfrm rot="20122800">
            <a:off x="5728320" y="3780720"/>
            <a:ext cx="3099240" cy="1198440"/>
          </a:xfrm>
          <a:prstGeom prst="rect">
            <a:avLst/>
          </a:prstGeom>
          <a:noFill/>
          <a:ln>
            <a:noFill/>
          </a:ln>
        </p:spPr>
        <p:txBody>
          <a:bodyPr lIns="90000" tIns="45000" rIns="90000" bIns="45000"/>
          <a:lstStyle/>
          <a:p>
            <a:pPr>
              <a:lnSpc>
                <a:spcPct val="100000"/>
              </a:lnSpc>
              <a:buBlip>
                <a:blip r:embed="rId4"/>
              </a:buBlip>
            </a:pPr>
            <a:r>
              <a:rPr lang="en-US" sz="1900" b="1">
                <a:solidFill>
                  <a:srgbClr val="174A7C"/>
                </a:solidFill>
                <a:latin typeface="Arial"/>
              </a:rPr>
              <a:t>Firewall</a:t>
            </a:r>
            <a:endParaRPr/>
          </a:p>
          <a:p>
            <a:pPr>
              <a:lnSpc>
                <a:spcPct val="100000"/>
              </a:lnSpc>
              <a:buBlip>
                <a:blip r:embed="rId4"/>
              </a:buBlip>
            </a:pPr>
            <a:r>
              <a:rPr lang="en-US" sz="1900" b="1">
                <a:solidFill>
                  <a:srgbClr val="174A7C"/>
                </a:solidFill>
                <a:latin typeface="Arial"/>
              </a:rPr>
              <a:t>Defense Policy</a:t>
            </a:r>
            <a:endParaRPr/>
          </a:p>
          <a:p>
            <a:pPr>
              <a:lnSpc>
                <a:spcPct val="100000"/>
              </a:lnSpc>
              <a:buBlip>
                <a:blip r:embed="rId4"/>
              </a:buBlip>
            </a:pPr>
            <a:r>
              <a:rPr lang="en-US" sz="1900" b="1">
                <a:solidFill>
                  <a:srgbClr val="174A7C"/>
                </a:solidFill>
                <a:latin typeface="Arial"/>
              </a:rPr>
              <a:t>Access Control</a:t>
            </a:r>
            <a:endParaRPr/>
          </a:p>
        </p:txBody>
      </p:sp>
      <p:sp>
        <p:nvSpPr>
          <p:cNvPr id="124" name="CustomShape 4"/>
          <p:cNvSpPr/>
          <p:nvPr/>
        </p:nvSpPr>
        <p:spPr>
          <a:xfrm rot="9468600">
            <a:off x="3887640" y="2514600"/>
            <a:ext cx="295560" cy="897480"/>
          </a:xfrm>
          <a:prstGeom prst="upDownArrow">
            <a:avLst>
              <a:gd name="adj1" fmla="val 50000"/>
              <a:gd name="adj2" fmla="val 54568"/>
            </a:avLst>
          </a:prstGeom>
          <a:noFill/>
          <a:ln w="38160">
            <a:solidFill>
              <a:srgbClr val="174A7C"/>
            </a:solidFill>
            <a:miter/>
          </a:ln>
        </p:spPr>
      </p:sp>
      <p:sp>
        <p:nvSpPr>
          <p:cNvPr id="125" name="CustomShape 5"/>
          <p:cNvSpPr/>
          <p:nvPr/>
        </p:nvSpPr>
        <p:spPr>
          <a:xfrm rot="15406200">
            <a:off x="4881600" y="2444400"/>
            <a:ext cx="310320" cy="1590480"/>
          </a:xfrm>
          <a:prstGeom prst="upDownArrow">
            <a:avLst>
              <a:gd name="adj1" fmla="val 50000"/>
              <a:gd name="adj2" fmla="val 54570"/>
            </a:avLst>
          </a:prstGeom>
          <a:noFill/>
          <a:ln w="38160">
            <a:solidFill>
              <a:srgbClr val="174A7C"/>
            </a:solidFill>
            <a:miter/>
          </a:ln>
        </p:spPr>
      </p:sp>
      <p:pic>
        <p:nvPicPr>
          <p:cNvPr id="126" name="Picture 125"/>
          <p:cNvPicPr/>
          <p:nvPr/>
        </p:nvPicPr>
        <p:blipFill>
          <a:blip r:embed="rId5"/>
          <a:stretch>
            <a:fillRect/>
          </a:stretch>
        </p:blipFill>
        <p:spPr>
          <a:xfrm>
            <a:off x="380880" y="3873600"/>
            <a:ext cx="4938840" cy="1852920"/>
          </a:xfrm>
          <a:prstGeom prst="rect">
            <a:avLst/>
          </a:prstGeom>
          <a:ln>
            <a:noFill/>
          </a:ln>
        </p:spPr>
      </p:pic>
      <p:pic>
        <p:nvPicPr>
          <p:cNvPr id="127" name="Picture 126"/>
          <p:cNvPicPr/>
          <p:nvPr/>
        </p:nvPicPr>
        <p:blipFill>
          <a:blip r:embed="rId6"/>
          <a:stretch>
            <a:fillRect/>
          </a:stretch>
        </p:blipFill>
        <p:spPr>
          <a:xfrm>
            <a:off x="5778360" y="1676520"/>
            <a:ext cx="2944800" cy="2183040"/>
          </a:xfrm>
          <a:prstGeom prst="rect">
            <a:avLst/>
          </a:prstGeom>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250920" y="981000"/>
            <a:ext cx="8640720" cy="39384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000" b="1">
                <a:solidFill>
                  <a:srgbClr val="D61353"/>
                </a:solidFill>
                <a:latin typeface="Arial"/>
              </a:rPr>
              <a:t>Access Control List </a:t>
            </a:r>
            <a:r>
              <a:rPr lang="en-US" sz="2000" b="1">
                <a:solidFill>
                  <a:srgbClr val="231F20"/>
                </a:solidFill>
                <a:latin typeface="Arial"/>
              </a:rPr>
              <a:t>(a)</a:t>
            </a:r>
            <a:r>
              <a:rPr lang="en-US" sz="2000" b="1">
                <a:solidFill>
                  <a:srgbClr val="D61353"/>
                </a:solidFill>
                <a:latin typeface="Arial"/>
              </a:rPr>
              <a:t> Verses Capability List </a:t>
            </a:r>
            <a:r>
              <a:rPr lang="en-US" sz="2000" b="1">
                <a:solidFill>
                  <a:srgbClr val="231F20"/>
                </a:solidFill>
                <a:latin typeface="Arial"/>
              </a:rPr>
              <a:t>(b)</a:t>
            </a:r>
            <a:endParaRPr/>
          </a:p>
        </p:txBody>
      </p:sp>
      <p:sp>
        <p:nvSpPr>
          <p:cNvPr id="162"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pic>
        <p:nvPicPr>
          <p:cNvPr id="163" name="Picture 162"/>
          <p:cNvPicPr/>
          <p:nvPr/>
        </p:nvPicPr>
        <p:blipFill>
          <a:blip r:embed="rId3"/>
          <a:stretch>
            <a:fillRect/>
          </a:stretch>
        </p:blipFill>
        <p:spPr>
          <a:xfrm>
            <a:off x="1543320" y="1920240"/>
            <a:ext cx="5770800" cy="4618080"/>
          </a:xfrm>
          <a:prstGeom prst="rect">
            <a:avLst/>
          </a:prstGeom>
          <a:ln>
            <a:noFill/>
          </a:ln>
        </p:spPr>
      </p:pic>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2" presetClass="entr" presetSubtype="4" fill="hold" nodeType="after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additive="repl">
                                        <p:cTn id="7" dur="500" fill="hold"/>
                                        <p:tgtEl>
                                          <p:spTgt spid="161"/>
                                        </p:tgtEl>
                                        <p:attrNameLst>
                                          <p:attrName>ppt_x</p:attrName>
                                        </p:attrNameLst>
                                      </p:cBhvr>
                                      <p:tavLst>
                                        <p:tav tm="0">
                                          <p:val>
                                            <p:strVal val="#ppt_x"/>
                                          </p:val>
                                        </p:tav>
                                        <p:tav tm="100000">
                                          <p:val>
                                            <p:strVal val="#ppt_x"/>
                                          </p:val>
                                        </p:tav>
                                      </p:tavLst>
                                    </p:anim>
                                    <p:anim calcmode="lin" valueType="num">
                                      <p:cBhvr additive="repl">
                                        <p:cTn id="8"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Protection Domain</a:t>
            </a:r>
            <a:endParaRPr/>
          </a:p>
        </p:txBody>
      </p:sp>
      <p:sp>
        <p:nvSpPr>
          <p:cNvPr id="165" name="CustomShape 2"/>
          <p:cNvSpPr/>
          <p:nvPr/>
        </p:nvSpPr>
        <p:spPr>
          <a:xfrm>
            <a:off x="179280" y="1628640"/>
            <a:ext cx="8640720" cy="474012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600" b="1">
                <a:solidFill>
                  <a:srgbClr val="1E4C7C"/>
                </a:solidFill>
                <a:latin typeface="Garamond"/>
              </a:rPr>
              <a:t>An </a:t>
            </a:r>
            <a:r>
              <a:rPr lang="en-US" sz="2600" b="1">
                <a:solidFill>
                  <a:srgbClr val="D61353"/>
                </a:solidFill>
                <a:latin typeface="Garamond"/>
              </a:rPr>
              <a:t>Access Control List</a:t>
            </a:r>
            <a:r>
              <a:rPr lang="en-US" sz="2600" b="1">
                <a:solidFill>
                  <a:srgbClr val="1E4C7C"/>
                </a:solidFill>
                <a:latin typeface="Garamond"/>
              </a:rPr>
              <a:t> or a </a:t>
            </a:r>
            <a:r>
              <a:rPr lang="en-US" sz="2600" b="1">
                <a:solidFill>
                  <a:srgbClr val="D61353"/>
                </a:solidFill>
                <a:latin typeface="Garamond"/>
              </a:rPr>
              <a:t>Capability List</a:t>
            </a:r>
            <a:r>
              <a:rPr lang="en-US" sz="2600" b="1">
                <a:solidFill>
                  <a:srgbClr val="1E4C7C"/>
                </a:solidFill>
                <a:latin typeface="Garamond"/>
              </a:rPr>
              <a:t> can still become </a:t>
            </a:r>
            <a:r>
              <a:rPr lang="en-US" sz="2600" b="1">
                <a:solidFill>
                  <a:srgbClr val="D61353"/>
                </a:solidFill>
                <a:latin typeface="Garamond"/>
              </a:rPr>
              <a:t>too large</a:t>
            </a:r>
            <a:endParaRPr/>
          </a:p>
          <a:p>
            <a:pPr>
              <a:lnSpc>
                <a:spcPct val="100000"/>
              </a:lnSpc>
              <a:buBlip>
                <a:blip r:embed="rId3"/>
              </a:buBlip>
            </a:pPr>
            <a:r>
              <a:rPr lang="en-US" sz="2600" b="1">
                <a:solidFill>
                  <a:srgbClr val="1E4C7C"/>
                </a:solidFill>
                <a:latin typeface="Garamond"/>
              </a:rPr>
              <a:t>One way of reducing ACLs is to make use of </a:t>
            </a:r>
            <a:r>
              <a:rPr lang="en-US" sz="2600" b="1">
                <a:solidFill>
                  <a:srgbClr val="D61353"/>
                </a:solidFill>
                <a:latin typeface="Garamond"/>
              </a:rPr>
              <a:t>protection domains</a:t>
            </a:r>
            <a:endParaRPr/>
          </a:p>
          <a:p>
            <a:pPr>
              <a:lnSpc>
                <a:spcPct val="100000"/>
              </a:lnSpc>
              <a:buBlip>
                <a:blip r:embed="rId3"/>
              </a:buBlip>
            </a:pPr>
            <a:r>
              <a:rPr lang="en-US" sz="2600" b="1">
                <a:solidFill>
                  <a:srgbClr val="1E4C7C"/>
                </a:solidFill>
                <a:latin typeface="Garamond"/>
              </a:rPr>
              <a:t>A </a:t>
            </a:r>
            <a:r>
              <a:rPr lang="en-US" sz="2600" b="1">
                <a:solidFill>
                  <a:srgbClr val="D61353"/>
                </a:solidFill>
                <a:latin typeface="Garamond"/>
              </a:rPr>
              <a:t>protection domain</a:t>
            </a:r>
            <a:r>
              <a:rPr lang="en-US" sz="2600" b="1">
                <a:solidFill>
                  <a:srgbClr val="1E4C7C"/>
                </a:solidFill>
                <a:latin typeface="Garamond"/>
              </a:rPr>
              <a:t> is a set of (object, access rights)</a:t>
            </a:r>
            <a:endParaRPr/>
          </a:p>
          <a:p>
            <a:pPr>
              <a:lnSpc>
                <a:spcPct val="100000"/>
              </a:lnSpc>
              <a:buBlip>
                <a:blip r:embed="rId3"/>
              </a:buBlip>
            </a:pPr>
            <a:r>
              <a:rPr lang="en-US" sz="2600" b="1">
                <a:solidFill>
                  <a:srgbClr val="1E4C7C"/>
                </a:solidFill>
                <a:latin typeface="Garamond"/>
              </a:rPr>
              <a:t>Requests for carrying out an operation are always issued within a domain</a:t>
            </a:r>
            <a:endParaRPr/>
          </a:p>
          <a:p>
            <a:pPr>
              <a:lnSpc>
                <a:spcPct val="100000"/>
              </a:lnSpc>
              <a:buBlip>
                <a:blip r:embed="rId3"/>
              </a:buBlip>
            </a:pPr>
            <a:r>
              <a:rPr lang="en-US" sz="2600" b="1">
                <a:solidFill>
                  <a:srgbClr val="1E4C7C"/>
                </a:solidFill>
                <a:latin typeface="Garamond"/>
              </a:rPr>
              <a:t>A user should be a member of a domain that has the required access rights to invoke an object</a:t>
            </a:r>
            <a:endParaRPr/>
          </a:p>
        </p:txBody>
      </p:sp>
      <p:sp>
        <p:nvSpPr>
          <p:cNvPr id="166"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64"/>
                                        </p:tgtEl>
                                        <p:attrNameLst>
                                          <p:attrName>style.visibility</p:attrName>
                                        </p:attrNameLst>
                                      </p:cBhvr>
                                      <p:to>
                                        <p:strVal val="visible"/>
                                      </p:to>
                                    </p:set>
                                    <p:anim calcmode="lin" valueType="num">
                                      <p:cBhvr additive="repl">
                                        <p:cTn id="7" dur="500" fill="hold"/>
                                        <p:tgtEl>
                                          <p:spTgt spid="164"/>
                                        </p:tgtEl>
                                        <p:attrNameLst>
                                          <p:attrName>ppt_x</p:attrName>
                                        </p:attrNameLst>
                                      </p:cBhvr>
                                      <p:tavLst>
                                        <p:tav tm="0">
                                          <p:val>
                                            <p:strVal val="#ppt_x"/>
                                          </p:val>
                                        </p:tav>
                                        <p:tav tm="100000">
                                          <p:val>
                                            <p:strVal val="#ppt_x"/>
                                          </p:val>
                                        </p:tav>
                                      </p:tavLst>
                                    </p:anim>
                                    <p:anim calcmode="lin" valueType="num">
                                      <p:cBhvr additive="repl">
                                        <p:cTn id="8"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65"/>
                                        </p:tgtEl>
                                        <p:attrNameLst>
                                          <p:attrName>style.visibility</p:attrName>
                                        </p:attrNameLst>
                                      </p:cBhvr>
                                      <p:to>
                                        <p:strVal val="visible"/>
                                      </p:to>
                                    </p:set>
                                    <p:anim calcmode="lin" valueType="num">
                                      <p:cBhvr additive="repl">
                                        <p:cTn id="13" dur="500" fill="hold"/>
                                        <p:tgtEl>
                                          <p:spTgt spid="165"/>
                                        </p:tgtEl>
                                        <p:attrNameLst>
                                          <p:attrName>ppt_x</p:attrName>
                                        </p:attrNameLst>
                                      </p:cBhvr>
                                      <p:tavLst>
                                        <p:tav tm="0">
                                          <p:val>
                                            <p:strVal val="#ppt_x"/>
                                          </p:val>
                                        </p:tav>
                                        <p:tav tm="100000">
                                          <p:val>
                                            <p:strVal val="#ppt_x"/>
                                          </p:val>
                                        </p:tav>
                                      </p:tavLst>
                                    </p:anim>
                                    <p:anim calcmode="lin" valueType="num">
                                      <p:cBhvr additive="repl">
                                        <p:cTn id="14" dur="500" fill="hold"/>
                                        <p:tgtEl>
                                          <p:spTgt spid="16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
                                            <p:txEl>
                                              <p:pRg st="0" end="71"/>
                                            </p:txEl>
                                          </p:spTgt>
                                        </p:tgtEl>
                                        <p:attrNameLst>
                                          <p:attrName>style.visibility</p:attrName>
                                        </p:attrNameLst>
                                      </p:cBhvr>
                                      <p:to>
                                        <p:strVal val="visible"/>
                                      </p:to>
                                    </p:set>
                                    <p:anim calcmode="lin" valueType="num">
                                      <p:cBhvr additive="repl">
                                        <p:cTn id="17" dur="500" fill="hold"/>
                                        <p:tgtEl>
                                          <p:spTgt spid="165">
                                            <p:txEl>
                                              <p:pRg st="0" end="71"/>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65">
                                            <p:txEl>
                                              <p:pRg st="0" end="7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5">
                                            <p:txEl>
                                              <p:pRg st="356" end="356"/>
                                            </p:txEl>
                                          </p:spTgt>
                                        </p:tgtEl>
                                        <p:attrNameLst>
                                          <p:attrName>style.visibility</p:attrName>
                                        </p:attrNameLst>
                                      </p:cBhvr>
                                      <p:to>
                                        <p:strVal val="visible"/>
                                      </p:to>
                                    </p:set>
                                    <p:anim calcmode="lin" valueType="num">
                                      <p:cBhvr additive="repl">
                                        <p:cTn id="21" dur="500" fill="hold"/>
                                        <p:tgtEl>
                                          <p:spTgt spid="165">
                                            <p:txEl>
                                              <p:pRg st="356" end="356"/>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65">
                                            <p:txEl>
                                              <p:pRg st="356" end="35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5">
                                            <p:txEl>
                                              <p:pRg st="356" end="356"/>
                                            </p:txEl>
                                          </p:spTgt>
                                        </p:tgtEl>
                                        <p:attrNameLst>
                                          <p:attrName>style.visibility</p:attrName>
                                        </p:attrNameLst>
                                      </p:cBhvr>
                                      <p:to>
                                        <p:strVal val="visible"/>
                                      </p:to>
                                    </p:set>
                                    <p:anim calcmode="lin" valueType="num">
                                      <p:cBhvr additive="repl">
                                        <p:cTn id="25" dur="500" fill="hold"/>
                                        <p:tgtEl>
                                          <p:spTgt spid="165">
                                            <p:txEl>
                                              <p:pRg st="356" end="35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65">
                                            <p:txEl>
                                              <p:pRg st="356" end="35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5">
                                            <p:txEl>
                                              <p:pRg st="356" end="356"/>
                                            </p:txEl>
                                          </p:spTgt>
                                        </p:tgtEl>
                                        <p:attrNameLst>
                                          <p:attrName>style.visibility</p:attrName>
                                        </p:attrNameLst>
                                      </p:cBhvr>
                                      <p:to>
                                        <p:strVal val="visible"/>
                                      </p:to>
                                    </p:set>
                                    <p:anim calcmode="lin" valueType="num">
                                      <p:cBhvr additive="repl">
                                        <p:cTn id="29" dur="500" fill="hold"/>
                                        <p:tgtEl>
                                          <p:spTgt spid="165">
                                            <p:txEl>
                                              <p:pRg st="356" end="356"/>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65">
                                            <p:txEl>
                                              <p:pRg st="356" end="35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5">
                                            <p:txEl>
                                              <p:pRg st="356" end="356"/>
                                            </p:txEl>
                                          </p:spTgt>
                                        </p:tgtEl>
                                        <p:attrNameLst>
                                          <p:attrName>style.visibility</p:attrName>
                                        </p:attrNameLst>
                                      </p:cBhvr>
                                      <p:to>
                                        <p:strVal val="visible"/>
                                      </p:to>
                                    </p:set>
                                    <p:anim calcmode="lin" valueType="num">
                                      <p:cBhvr additive="repl">
                                        <p:cTn id="33" dur="500" fill="hold"/>
                                        <p:tgtEl>
                                          <p:spTgt spid="165">
                                            <p:txEl>
                                              <p:pRg st="356" end="356"/>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165">
                                            <p:txEl>
                                              <p:pRg st="356" end="3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50920" y="90792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Multilevel Security</a:t>
            </a:r>
            <a:endParaRPr/>
          </a:p>
        </p:txBody>
      </p:sp>
      <p:sp>
        <p:nvSpPr>
          <p:cNvPr id="168" name="CustomShape 2"/>
          <p:cNvSpPr/>
          <p:nvPr/>
        </p:nvSpPr>
        <p:spPr>
          <a:xfrm>
            <a:off x="395280" y="45720"/>
            <a:ext cx="856476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69" name="CustomShape 3"/>
          <p:cNvSpPr/>
          <p:nvPr/>
        </p:nvSpPr>
        <p:spPr>
          <a:xfrm>
            <a:off x="228600" y="1557360"/>
            <a:ext cx="8623080" cy="509580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200" b="1">
                <a:solidFill>
                  <a:srgbClr val="1E4C7C"/>
                </a:solidFill>
                <a:latin typeface="Garamond"/>
              </a:rPr>
              <a:t>Multilevel security (E.g.. Military)</a:t>
            </a:r>
            <a:endParaRPr/>
          </a:p>
          <a:p>
            <a:pPr lvl="1">
              <a:lnSpc>
                <a:spcPct val="100000"/>
              </a:lnSpc>
              <a:buSzPct val="90000"/>
              <a:buFont typeface="Wingdings 2" charset="2"/>
              <a:buChar char=""/>
            </a:pPr>
            <a:r>
              <a:rPr lang="en-US" sz="2200" b="1">
                <a:solidFill>
                  <a:srgbClr val="1E4C7C"/>
                </a:solidFill>
                <a:latin typeface="Garamond"/>
              </a:rPr>
              <a:t>Protection of data and resources on the basis of levels of security</a:t>
            </a:r>
            <a:endParaRPr/>
          </a:p>
          <a:p>
            <a:pPr lvl="1">
              <a:lnSpc>
                <a:spcPct val="100000"/>
              </a:lnSpc>
              <a:buSzPct val="90000"/>
              <a:buFont typeface="Wingdings 2" charset="2"/>
              <a:buChar char=""/>
            </a:pPr>
            <a:r>
              <a:rPr lang="en-US" sz="2200" b="1">
                <a:solidFill>
                  <a:srgbClr val="1E4C7C"/>
                </a:solidFill>
                <a:latin typeface="Garamond"/>
              </a:rPr>
              <a:t>Users can be granted access to certain categories of data based on their level in their community (commanders, generals, …) </a:t>
            </a:r>
            <a:endParaRPr/>
          </a:p>
          <a:p>
            <a:pPr>
              <a:lnSpc>
                <a:spcPct val="100000"/>
              </a:lnSpc>
              <a:buBlip>
                <a:blip r:embed="rId3"/>
              </a:buBlip>
            </a:pPr>
            <a:r>
              <a:rPr lang="en-US" sz="2200" b="1">
                <a:solidFill>
                  <a:srgbClr val="1E4C7C"/>
                </a:solidFill>
                <a:latin typeface="Garamond"/>
              </a:rPr>
              <a:t>A multilevel secure system must enforce </a:t>
            </a:r>
            <a:r>
              <a:rPr lang="en-US" sz="2200" b="1">
                <a:solidFill>
                  <a:srgbClr val="006600"/>
                </a:solidFill>
                <a:latin typeface="Garamond"/>
              </a:rPr>
              <a:t>security policies</a:t>
            </a:r>
            <a:r>
              <a:rPr lang="en-US" sz="2200" b="1">
                <a:solidFill>
                  <a:srgbClr val="FF0000"/>
                </a:solidFill>
                <a:latin typeface="Garamond"/>
              </a:rPr>
              <a:t> </a:t>
            </a:r>
            <a:r>
              <a:rPr lang="en-US" sz="2200" b="1">
                <a:solidFill>
                  <a:srgbClr val="1E4C7C"/>
                </a:solidFill>
                <a:latin typeface="Garamond"/>
              </a:rPr>
              <a:t>like:</a:t>
            </a:r>
            <a:endParaRPr/>
          </a:p>
          <a:p>
            <a:pPr lvl="1">
              <a:lnSpc>
                <a:spcPct val="100000"/>
              </a:lnSpc>
              <a:buSzPct val="90000"/>
              <a:buFont typeface="Wingdings 2" charset="2"/>
              <a:buChar char=""/>
            </a:pPr>
            <a:r>
              <a:rPr lang="en-US" sz="2200" b="1">
                <a:solidFill>
                  <a:srgbClr val="D61353"/>
                </a:solidFill>
                <a:latin typeface="Garamond"/>
              </a:rPr>
              <a:t>No read up:</a:t>
            </a:r>
            <a:r>
              <a:rPr lang="en-US" sz="2200" b="1">
                <a:solidFill>
                  <a:srgbClr val="1E4C7C"/>
                </a:solidFill>
                <a:latin typeface="Garamond"/>
              </a:rPr>
              <a:t> A subject can only read an object of </a:t>
            </a:r>
            <a:r>
              <a:rPr lang="en-US" sz="2200" b="1" u="sng">
                <a:solidFill>
                  <a:srgbClr val="1E4C7C"/>
                </a:solidFill>
                <a:latin typeface="Garamond"/>
              </a:rPr>
              <a:t>less or equal</a:t>
            </a:r>
            <a:r>
              <a:rPr lang="en-US" sz="2200" b="1">
                <a:solidFill>
                  <a:srgbClr val="1E4C7C"/>
                </a:solidFill>
                <a:latin typeface="Garamond"/>
              </a:rPr>
              <a:t> security level (</a:t>
            </a:r>
            <a:r>
              <a:rPr lang="en-US" sz="2200" b="1">
                <a:solidFill>
                  <a:srgbClr val="006600"/>
                </a:solidFill>
                <a:latin typeface="Garamond"/>
              </a:rPr>
              <a:t>Simple Security Property</a:t>
            </a:r>
            <a:r>
              <a:rPr lang="en-US" sz="2200" b="1">
                <a:solidFill>
                  <a:srgbClr val="1E4C7C"/>
                </a:solidFill>
                <a:latin typeface="Garamond"/>
              </a:rPr>
              <a:t>)</a:t>
            </a:r>
            <a:endParaRPr/>
          </a:p>
          <a:p>
            <a:pPr lvl="1">
              <a:lnSpc>
                <a:spcPct val="100000"/>
              </a:lnSpc>
              <a:buSzPct val="90000"/>
              <a:buFont typeface="Wingdings 2" charset="2"/>
              <a:buChar char=""/>
            </a:pPr>
            <a:r>
              <a:rPr lang="en-US" sz="2200" b="1">
                <a:solidFill>
                  <a:srgbClr val="D61353"/>
                </a:solidFill>
                <a:latin typeface="Garamond"/>
              </a:rPr>
              <a:t>No write down:</a:t>
            </a:r>
            <a:r>
              <a:rPr lang="en-US" sz="2200" b="1">
                <a:solidFill>
                  <a:srgbClr val="1E4C7C"/>
                </a:solidFill>
                <a:latin typeface="Garamond"/>
              </a:rPr>
              <a:t> A subject can only write into an object of </a:t>
            </a:r>
            <a:r>
              <a:rPr lang="en-US" sz="2200" b="1" u="sng">
                <a:solidFill>
                  <a:srgbClr val="1E4C7C"/>
                </a:solidFill>
                <a:latin typeface="Garamond"/>
              </a:rPr>
              <a:t>greater or equal </a:t>
            </a:r>
            <a:r>
              <a:rPr lang="en-US" sz="2200" b="1">
                <a:solidFill>
                  <a:srgbClr val="1E4C7C"/>
                </a:solidFill>
                <a:latin typeface="Garamond"/>
              </a:rPr>
              <a:t>security level </a:t>
            </a:r>
            <a:r>
              <a:rPr lang="en-US" sz="2200" b="1">
                <a:solidFill>
                  <a:srgbClr val="006600"/>
                </a:solidFill>
                <a:latin typeface="Garamond"/>
              </a:rPr>
              <a:t>(*-Property</a:t>
            </a:r>
            <a:r>
              <a:rPr lang="en-US" sz="2200" b="1">
                <a:solidFill>
                  <a:srgbClr val="1E4C7C"/>
                </a:solidFill>
                <a:latin typeface="Garamond"/>
              </a:rPr>
              <a:t>)</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67"/>
                                        </p:tgtEl>
                                        <p:attrNameLst>
                                          <p:attrName>style.visibility</p:attrName>
                                        </p:attrNameLst>
                                      </p:cBhvr>
                                      <p:to>
                                        <p:strVal val="visible"/>
                                      </p:to>
                                    </p:set>
                                    <p:anim calcmode="lin" valueType="num">
                                      <p:cBhvr additive="repl">
                                        <p:cTn id="7" dur="500" fill="hold"/>
                                        <p:tgtEl>
                                          <p:spTgt spid="167"/>
                                        </p:tgtEl>
                                        <p:attrNameLst>
                                          <p:attrName>ppt_x</p:attrName>
                                        </p:attrNameLst>
                                      </p:cBhvr>
                                      <p:tavLst>
                                        <p:tav tm="0">
                                          <p:val>
                                            <p:strVal val="#ppt_x"/>
                                          </p:val>
                                        </p:tav>
                                        <p:tav tm="100000">
                                          <p:val>
                                            <p:strVal val="#ppt_x"/>
                                          </p:val>
                                        </p:tav>
                                      </p:tavLst>
                                    </p:anim>
                                    <p:anim calcmode="lin" valueType="num">
                                      <p:cBhvr additive="repl">
                                        <p:cTn id="8"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69"/>
                                        </p:tgtEl>
                                        <p:attrNameLst>
                                          <p:attrName>style.visibility</p:attrName>
                                        </p:attrNameLst>
                                      </p:cBhvr>
                                      <p:to>
                                        <p:strVal val="visible"/>
                                      </p:to>
                                    </p:set>
                                    <p:anim calcmode="lin" valueType="num">
                                      <p:cBhvr additive="repl">
                                        <p:cTn id="13" dur="500" fill="hold"/>
                                        <p:tgtEl>
                                          <p:spTgt spid="169"/>
                                        </p:tgtEl>
                                        <p:attrNameLst>
                                          <p:attrName>ppt_x</p:attrName>
                                        </p:attrNameLst>
                                      </p:cBhvr>
                                      <p:tavLst>
                                        <p:tav tm="0">
                                          <p:val>
                                            <p:strVal val="#ppt_x"/>
                                          </p:val>
                                        </p:tav>
                                        <p:tav tm="100000">
                                          <p:val>
                                            <p:strVal val="#ppt_x"/>
                                          </p:val>
                                        </p:tav>
                                      </p:tavLst>
                                    </p:anim>
                                    <p:anim calcmode="lin" valueType="num">
                                      <p:cBhvr additive="repl">
                                        <p:cTn id="14" dur="500" fill="hold"/>
                                        <p:tgtEl>
                                          <p:spTgt spid="16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9">
                                            <p:txEl>
                                              <p:pRg st="0" end="37"/>
                                            </p:txEl>
                                          </p:spTgt>
                                        </p:tgtEl>
                                        <p:attrNameLst>
                                          <p:attrName>style.visibility</p:attrName>
                                        </p:attrNameLst>
                                      </p:cBhvr>
                                      <p:to>
                                        <p:strVal val="visible"/>
                                      </p:to>
                                    </p:set>
                                    <p:anim calcmode="lin" valueType="num">
                                      <p:cBhvr additive="repl">
                                        <p:cTn id="17" dur="500" fill="hold"/>
                                        <p:tgtEl>
                                          <p:spTgt spid="169">
                                            <p:txEl>
                                              <p:pRg st="0" end="37"/>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69">
                                            <p:txEl>
                                              <p:pRg st="0" end="3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9">
                                            <p:txEl>
                                              <p:pRg st="502" end="502"/>
                                            </p:txEl>
                                          </p:spTgt>
                                        </p:tgtEl>
                                        <p:attrNameLst>
                                          <p:attrName>style.visibility</p:attrName>
                                        </p:attrNameLst>
                                      </p:cBhvr>
                                      <p:to>
                                        <p:strVal val="visible"/>
                                      </p:to>
                                    </p:set>
                                    <p:anim calcmode="lin" valueType="num">
                                      <p:cBhvr additive="repl">
                                        <p:cTn id="21" dur="500" fill="hold"/>
                                        <p:tgtEl>
                                          <p:spTgt spid="169">
                                            <p:txEl>
                                              <p:pRg st="502" end="502"/>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69">
                                            <p:txEl>
                                              <p:pRg st="502" end="50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9">
                                            <p:txEl>
                                              <p:pRg st="502" end="502"/>
                                            </p:txEl>
                                          </p:spTgt>
                                        </p:tgtEl>
                                        <p:attrNameLst>
                                          <p:attrName>style.visibility</p:attrName>
                                        </p:attrNameLst>
                                      </p:cBhvr>
                                      <p:to>
                                        <p:strVal val="visible"/>
                                      </p:to>
                                    </p:set>
                                    <p:anim calcmode="lin" valueType="num">
                                      <p:cBhvr additive="repl">
                                        <p:cTn id="25" dur="500" fill="hold"/>
                                        <p:tgtEl>
                                          <p:spTgt spid="169">
                                            <p:txEl>
                                              <p:pRg st="502" end="502"/>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69">
                                            <p:txEl>
                                              <p:pRg st="502" end="50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9">
                                            <p:txEl>
                                              <p:pRg st="502" end="502"/>
                                            </p:txEl>
                                          </p:spTgt>
                                        </p:tgtEl>
                                        <p:attrNameLst>
                                          <p:attrName>style.visibility</p:attrName>
                                        </p:attrNameLst>
                                      </p:cBhvr>
                                      <p:to>
                                        <p:strVal val="visible"/>
                                      </p:to>
                                    </p:set>
                                    <p:anim calcmode="lin" valueType="num">
                                      <p:cBhvr additive="repl">
                                        <p:cTn id="29" dur="500" fill="hold"/>
                                        <p:tgtEl>
                                          <p:spTgt spid="169">
                                            <p:txEl>
                                              <p:pRg st="502" end="502"/>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69">
                                            <p:txEl>
                                              <p:pRg st="502" end="50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9">
                                            <p:txEl>
                                              <p:pRg st="502" end="502"/>
                                            </p:txEl>
                                          </p:spTgt>
                                        </p:tgtEl>
                                        <p:attrNameLst>
                                          <p:attrName>style.visibility</p:attrName>
                                        </p:attrNameLst>
                                      </p:cBhvr>
                                      <p:to>
                                        <p:strVal val="visible"/>
                                      </p:to>
                                    </p:set>
                                    <p:anim calcmode="lin" valueType="num">
                                      <p:cBhvr additive="repl">
                                        <p:cTn id="33" dur="500" fill="hold"/>
                                        <p:tgtEl>
                                          <p:spTgt spid="169">
                                            <p:txEl>
                                              <p:pRg st="502" end="502"/>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169">
                                            <p:txEl>
                                              <p:pRg st="502" end="50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9">
                                            <p:txEl>
                                              <p:pRg st="502" end="502"/>
                                            </p:txEl>
                                          </p:spTgt>
                                        </p:tgtEl>
                                        <p:attrNameLst>
                                          <p:attrName>style.visibility</p:attrName>
                                        </p:attrNameLst>
                                      </p:cBhvr>
                                      <p:to>
                                        <p:strVal val="visible"/>
                                      </p:to>
                                    </p:set>
                                    <p:anim calcmode="lin" valueType="num">
                                      <p:cBhvr additive="repl">
                                        <p:cTn id="37" dur="500" fill="hold"/>
                                        <p:tgtEl>
                                          <p:spTgt spid="169">
                                            <p:txEl>
                                              <p:pRg st="502" end="502"/>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69">
                                            <p:txEl>
                                              <p:pRg st="502" end="5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227160" y="981000"/>
            <a:ext cx="8807760" cy="45468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400" b="1">
                <a:solidFill>
                  <a:srgbClr val="D61353"/>
                </a:solidFill>
                <a:latin typeface="Arial"/>
              </a:rPr>
              <a:t>Trusted System: Reference Monitor (Implementing policies) </a:t>
            </a:r>
            <a:endParaRPr/>
          </a:p>
        </p:txBody>
      </p:sp>
      <p:sp>
        <p:nvSpPr>
          <p:cNvPr id="171" name="CustomShape 2"/>
          <p:cNvSpPr/>
          <p:nvPr/>
        </p:nvSpPr>
        <p:spPr>
          <a:xfrm>
            <a:off x="250920" y="1700280"/>
            <a:ext cx="8640720" cy="462888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3200" b="1">
                <a:solidFill>
                  <a:srgbClr val="1E4C7C"/>
                </a:solidFill>
                <a:latin typeface="Garamond"/>
              </a:rPr>
              <a:t>Reference Monitor</a:t>
            </a:r>
            <a:endParaRPr/>
          </a:p>
          <a:p>
            <a:pPr lvl="1">
              <a:lnSpc>
                <a:spcPct val="100000"/>
              </a:lnSpc>
              <a:buSzPct val="90000"/>
              <a:buFont typeface="Wingdings 2" charset="2"/>
              <a:buChar char=""/>
            </a:pPr>
            <a:r>
              <a:rPr lang="en-US" sz="2800" b="1">
                <a:solidFill>
                  <a:srgbClr val="1E4C7C"/>
                </a:solidFill>
                <a:latin typeface="Garamond"/>
              </a:rPr>
              <a:t>Controlling element in the hardware and operating system that regulates the access of </a:t>
            </a:r>
            <a:r>
              <a:rPr lang="en-US" sz="2800" b="1">
                <a:solidFill>
                  <a:srgbClr val="D61353"/>
                </a:solidFill>
                <a:latin typeface="Garamond"/>
              </a:rPr>
              <a:t>subjects to objects</a:t>
            </a:r>
            <a:r>
              <a:rPr lang="en-US" sz="2800" b="1">
                <a:solidFill>
                  <a:srgbClr val="1E4C7C"/>
                </a:solidFill>
                <a:latin typeface="Garamond"/>
              </a:rPr>
              <a:t> on the basis of </a:t>
            </a:r>
            <a:r>
              <a:rPr lang="en-US" sz="2800" b="1">
                <a:solidFill>
                  <a:srgbClr val="D61353"/>
                </a:solidFill>
                <a:latin typeface="Garamond"/>
              </a:rPr>
              <a:t>security parameters</a:t>
            </a:r>
            <a:endParaRPr/>
          </a:p>
          <a:p>
            <a:pPr lvl="1">
              <a:lnSpc>
                <a:spcPct val="100000"/>
              </a:lnSpc>
              <a:buSzPct val="90000"/>
              <a:buFont typeface="Wingdings 2" charset="2"/>
              <a:buChar char=""/>
            </a:pPr>
            <a:r>
              <a:rPr lang="en-US" sz="2800" b="1">
                <a:solidFill>
                  <a:srgbClr val="1E4C7C"/>
                </a:solidFill>
                <a:latin typeface="Garamond"/>
              </a:rPr>
              <a:t>The monitor has access to a </a:t>
            </a:r>
            <a:r>
              <a:rPr lang="en-US" sz="2800" b="1">
                <a:solidFill>
                  <a:srgbClr val="D61353"/>
                </a:solidFill>
                <a:latin typeface="Garamond"/>
              </a:rPr>
              <a:t>security kernel database</a:t>
            </a:r>
            <a:endParaRPr/>
          </a:p>
          <a:p>
            <a:pPr lvl="1">
              <a:lnSpc>
                <a:spcPct val="100000"/>
              </a:lnSpc>
              <a:buSzPct val="90000"/>
              <a:buFont typeface="Wingdings 2" charset="2"/>
              <a:buChar char=""/>
            </a:pPr>
            <a:r>
              <a:rPr lang="en-US" sz="2800" b="1">
                <a:solidFill>
                  <a:srgbClr val="1E4C7C"/>
                </a:solidFill>
                <a:latin typeface="Garamond"/>
              </a:rPr>
              <a:t>The monitor enforces the security policies (</a:t>
            </a:r>
            <a:r>
              <a:rPr lang="en-US" sz="2800" b="1">
                <a:solidFill>
                  <a:srgbClr val="D61353"/>
                </a:solidFill>
                <a:latin typeface="Garamond"/>
              </a:rPr>
              <a:t>no read up, no write down, etc.</a:t>
            </a:r>
            <a:r>
              <a:rPr lang="en-US" sz="2800" b="1">
                <a:solidFill>
                  <a:srgbClr val="1E4C7C"/>
                </a:solidFill>
                <a:latin typeface="Garamond"/>
              </a:rPr>
              <a:t>)</a:t>
            </a:r>
            <a:endParaRPr/>
          </a:p>
        </p:txBody>
      </p:sp>
      <p:sp>
        <p:nvSpPr>
          <p:cNvPr id="172"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additive="repl">
                                        <p:cTn id="7" dur="500" fill="hold"/>
                                        <p:tgtEl>
                                          <p:spTgt spid="170"/>
                                        </p:tgtEl>
                                        <p:attrNameLst>
                                          <p:attrName>ppt_x</p:attrName>
                                        </p:attrNameLst>
                                      </p:cBhvr>
                                      <p:tavLst>
                                        <p:tav tm="0">
                                          <p:val>
                                            <p:strVal val="#ppt_x"/>
                                          </p:val>
                                        </p:tav>
                                        <p:tav tm="100000">
                                          <p:val>
                                            <p:strVal val="#ppt_x"/>
                                          </p:val>
                                        </p:tav>
                                      </p:tavLst>
                                    </p:anim>
                                    <p:anim calcmode="lin" valueType="num">
                                      <p:cBhvr additive="repl">
                                        <p:cTn id="8" dur="500" fill="hold"/>
                                        <p:tgtEl>
                                          <p:spTgt spid="1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71"/>
                                        </p:tgtEl>
                                        <p:attrNameLst>
                                          <p:attrName>style.visibility</p:attrName>
                                        </p:attrNameLst>
                                      </p:cBhvr>
                                      <p:to>
                                        <p:strVal val="visible"/>
                                      </p:to>
                                    </p:set>
                                    <p:anim calcmode="lin" valueType="num">
                                      <p:cBhvr additive="repl">
                                        <p:cTn id="13" dur="500" fill="hold"/>
                                        <p:tgtEl>
                                          <p:spTgt spid="171"/>
                                        </p:tgtEl>
                                        <p:attrNameLst>
                                          <p:attrName>ppt_x</p:attrName>
                                        </p:attrNameLst>
                                      </p:cBhvr>
                                      <p:tavLst>
                                        <p:tav tm="0">
                                          <p:val>
                                            <p:strVal val="#ppt_x"/>
                                          </p:val>
                                        </p:tav>
                                        <p:tav tm="100000">
                                          <p:val>
                                            <p:strVal val="#ppt_x"/>
                                          </p:val>
                                        </p:tav>
                                      </p:tavLst>
                                    </p:anim>
                                    <p:anim calcmode="lin" valueType="num">
                                      <p:cBhvr additive="repl">
                                        <p:cTn id="14" dur="500" fill="hold"/>
                                        <p:tgtEl>
                                          <p:spTgt spid="17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1">
                                            <p:txEl>
                                              <p:pRg st="0" end="18"/>
                                            </p:txEl>
                                          </p:spTgt>
                                        </p:tgtEl>
                                        <p:attrNameLst>
                                          <p:attrName>style.visibility</p:attrName>
                                        </p:attrNameLst>
                                      </p:cBhvr>
                                      <p:to>
                                        <p:strVal val="visible"/>
                                      </p:to>
                                    </p:set>
                                    <p:anim calcmode="lin" valueType="num">
                                      <p:cBhvr additive="repl">
                                        <p:cTn id="17" dur="500" fill="hold"/>
                                        <p:tgtEl>
                                          <p:spTgt spid="171">
                                            <p:txEl>
                                              <p:pRg st="0" end="18"/>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71">
                                            <p:txEl>
                                              <p:pRg st="0" end="1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1">
                                            <p:txEl>
                                              <p:pRg st="290" end="290"/>
                                            </p:txEl>
                                          </p:spTgt>
                                        </p:tgtEl>
                                        <p:attrNameLst>
                                          <p:attrName>style.visibility</p:attrName>
                                        </p:attrNameLst>
                                      </p:cBhvr>
                                      <p:to>
                                        <p:strVal val="visible"/>
                                      </p:to>
                                    </p:set>
                                    <p:anim calcmode="lin" valueType="num">
                                      <p:cBhvr additive="repl">
                                        <p:cTn id="21" dur="500" fill="hold"/>
                                        <p:tgtEl>
                                          <p:spTgt spid="171">
                                            <p:txEl>
                                              <p:pRg st="290" end="29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71">
                                            <p:txEl>
                                              <p:pRg st="290" end="29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1">
                                            <p:txEl>
                                              <p:pRg st="290" end="290"/>
                                            </p:txEl>
                                          </p:spTgt>
                                        </p:tgtEl>
                                        <p:attrNameLst>
                                          <p:attrName>style.visibility</p:attrName>
                                        </p:attrNameLst>
                                      </p:cBhvr>
                                      <p:to>
                                        <p:strVal val="visible"/>
                                      </p:to>
                                    </p:set>
                                    <p:anim calcmode="lin" valueType="num">
                                      <p:cBhvr additive="repl">
                                        <p:cTn id="25" dur="500" fill="hold"/>
                                        <p:tgtEl>
                                          <p:spTgt spid="171">
                                            <p:txEl>
                                              <p:pRg st="290" end="29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71">
                                            <p:txEl>
                                              <p:pRg st="290" end="29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1">
                                            <p:txEl>
                                              <p:pRg st="290" end="290"/>
                                            </p:txEl>
                                          </p:spTgt>
                                        </p:tgtEl>
                                        <p:attrNameLst>
                                          <p:attrName>style.visibility</p:attrName>
                                        </p:attrNameLst>
                                      </p:cBhvr>
                                      <p:to>
                                        <p:strVal val="visible"/>
                                      </p:to>
                                    </p:set>
                                    <p:anim calcmode="lin" valueType="num">
                                      <p:cBhvr additive="repl">
                                        <p:cTn id="29" dur="500" fill="hold"/>
                                        <p:tgtEl>
                                          <p:spTgt spid="171">
                                            <p:txEl>
                                              <p:pRg st="290" end="29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71">
                                            <p:txEl>
                                              <p:pRg st="290" end="2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250920" y="907920"/>
            <a:ext cx="8640720" cy="45468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400" b="1">
                <a:solidFill>
                  <a:srgbClr val="D61353"/>
                </a:solidFill>
                <a:latin typeface="Arial"/>
              </a:rPr>
              <a:t>Trusted System: Reference Monitor Concept</a:t>
            </a:r>
            <a:endParaRPr/>
          </a:p>
        </p:txBody>
      </p:sp>
      <p:sp>
        <p:nvSpPr>
          <p:cNvPr id="174" name="CustomShape 2"/>
          <p:cNvSpPr/>
          <p:nvPr/>
        </p:nvSpPr>
        <p:spPr>
          <a:xfrm>
            <a:off x="395280" y="0"/>
            <a:ext cx="8385120" cy="87948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pic>
        <p:nvPicPr>
          <p:cNvPr id="175" name="Picture 174"/>
          <p:cNvPicPr/>
          <p:nvPr/>
        </p:nvPicPr>
        <p:blipFill>
          <a:blip r:embed="rId3"/>
          <a:stretch>
            <a:fillRect/>
          </a:stretch>
        </p:blipFill>
        <p:spPr>
          <a:xfrm>
            <a:off x="533520" y="1549440"/>
            <a:ext cx="7910640" cy="51422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repl">
                                        <p:cTn id="7" dur="500" fill="hold"/>
                                        <p:tgtEl>
                                          <p:spTgt spid="173"/>
                                        </p:tgtEl>
                                        <p:attrNameLst>
                                          <p:attrName>ppt_x</p:attrName>
                                        </p:attrNameLst>
                                      </p:cBhvr>
                                      <p:tavLst>
                                        <p:tav tm="0">
                                          <p:val>
                                            <p:strVal val="#ppt_x"/>
                                          </p:val>
                                        </p:tav>
                                        <p:tav tm="100000">
                                          <p:val>
                                            <p:strVal val="#ppt_x"/>
                                          </p:val>
                                        </p:tav>
                                      </p:tavLst>
                                    </p:anim>
                                    <p:anim calcmode="lin" valueType="num">
                                      <p:cBhvr additive="repl">
                                        <p:cTn id="8"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63520" y="976320"/>
            <a:ext cx="8640720" cy="45468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400" b="1">
                <a:solidFill>
                  <a:srgbClr val="D61353"/>
                </a:solidFill>
                <a:latin typeface="Arial"/>
              </a:rPr>
              <a:t>Trusted System: Reference Monitor Properties </a:t>
            </a:r>
            <a:endParaRPr/>
          </a:p>
        </p:txBody>
      </p:sp>
      <p:sp>
        <p:nvSpPr>
          <p:cNvPr id="177" name="CustomShape 2"/>
          <p:cNvSpPr/>
          <p:nvPr/>
        </p:nvSpPr>
        <p:spPr>
          <a:xfrm>
            <a:off x="250920" y="1700280"/>
            <a:ext cx="8640720" cy="322884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400" b="1">
                <a:solidFill>
                  <a:srgbClr val="1E4C7C"/>
                </a:solidFill>
                <a:latin typeface="Garamond"/>
              </a:rPr>
              <a:t>Properties of the Reference Monitor</a:t>
            </a:r>
            <a:endParaRPr/>
          </a:p>
          <a:p>
            <a:pPr lvl="1">
              <a:lnSpc>
                <a:spcPct val="100000"/>
              </a:lnSpc>
              <a:buSzPct val="90000"/>
              <a:buFont typeface="Wingdings 2" charset="2"/>
              <a:buChar char=""/>
            </a:pPr>
            <a:r>
              <a:rPr lang="en-US" sz="2400" b="1">
                <a:solidFill>
                  <a:srgbClr val="D61353"/>
                </a:solidFill>
                <a:latin typeface="Garamond"/>
              </a:rPr>
              <a:t>Complete mediation:</a:t>
            </a:r>
            <a:r>
              <a:rPr lang="en-US" sz="2400" b="1">
                <a:solidFill>
                  <a:srgbClr val="1E4C7C"/>
                </a:solidFill>
                <a:latin typeface="Garamond"/>
              </a:rPr>
              <a:t> Security rules are enforced on every access</a:t>
            </a:r>
            <a:endParaRPr/>
          </a:p>
          <a:p>
            <a:pPr lvl="1">
              <a:lnSpc>
                <a:spcPct val="100000"/>
              </a:lnSpc>
              <a:buSzPct val="90000"/>
              <a:buFont typeface="Wingdings 2" charset="2"/>
              <a:buChar char=""/>
            </a:pPr>
            <a:r>
              <a:rPr lang="en-US" sz="2400" b="1">
                <a:solidFill>
                  <a:srgbClr val="D61353"/>
                </a:solidFill>
                <a:latin typeface="Garamond"/>
              </a:rPr>
              <a:t>Isolation:</a:t>
            </a:r>
            <a:r>
              <a:rPr lang="en-US" sz="2400" b="1">
                <a:solidFill>
                  <a:srgbClr val="1E4C7C"/>
                </a:solidFill>
                <a:latin typeface="Garamond"/>
              </a:rPr>
              <a:t> The reference monitor and its database themselves are protected from unauthorized modification</a:t>
            </a:r>
            <a:endParaRPr/>
          </a:p>
          <a:p>
            <a:pPr lvl="1">
              <a:lnSpc>
                <a:spcPct val="100000"/>
              </a:lnSpc>
              <a:buSzPct val="90000"/>
              <a:buFont typeface="Wingdings 2" charset="2"/>
              <a:buChar char=""/>
            </a:pPr>
            <a:r>
              <a:rPr lang="en-US" sz="2400" b="1">
                <a:solidFill>
                  <a:srgbClr val="D61353"/>
                </a:solidFill>
                <a:latin typeface="Garamond"/>
              </a:rPr>
              <a:t>Verifiability:</a:t>
            </a:r>
            <a:r>
              <a:rPr lang="en-US" sz="2400" b="1">
                <a:solidFill>
                  <a:srgbClr val="1E4C7C"/>
                </a:solidFill>
                <a:latin typeface="Garamond"/>
              </a:rPr>
              <a:t> The reference monitor’s correctness must be provable</a:t>
            </a:r>
            <a:endParaRPr/>
          </a:p>
        </p:txBody>
      </p:sp>
      <p:sp>
        <p:nvSpPr>
          <p:cNvPr id="178"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79" name="CustomShape 4"/>
          <p:cNvSpPr/>
          <p:nvPr/>
        </p:nvSpPr>
        <p:spPr>
          <a:xfrm>
            <a:off x="214920" y="5122080"/>
            <a:ext cx="8653320" cy="127692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600" b="1">
                <a:solidFill>
                  <a:srgbClr val="1E4C7C"/>
                </a:solidFill>
                <a:latin typeface="Garamond"/>
              </a:rPr>
              <a:t>A system that can provide such verifications is referred to as a </a:t>
            </a:r>
            <a:r>
              <a:rPr lang="en-US" sz="2600" b="1">
                <a:solidFill>
                  <a:srgbClr val="D61353"/>
                </a:solidFill>
                <a:latin typeface="Garamond"/>
              </a:rPr>
              <a:t>trusted system</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repl">
                                        <p:cTn id="7" dur="500" fill="hold"/>
                                        <p:tgtEl>
                                          <p:spTgt spid="176"/>
                                        </p:tgtEl>
                                        <p:attrNameLst>
                                          <p:attrName>ppt_x</p:attrName>
                                        </p:attrNameLst>
                                      </p:cBhvr>
                                      <p:tavLst>
                                        <p:tav tm="0">
                                          <p:val>
                                            <p:strVal val="#ppt_x"/>
                                          </p:val>
                                        </p:tav>
                                        <p:tav tm="100000">
                                          <p:val>
                                            <p:strVal val="#ppt_x"/>
                                          </p:val>
                                        </p:tav>
                                      </p:tavLst>
                                    </p:anim>
                                    <p:anim calcmode="lin" valueType="num">
                                      <p:cBhvr additive="repl">
                                        <p:cTn id="8"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77"/>
                                        </p:tgtEl>
                                        <p:attrNameLst>
                                          <p:attrName>style.visibility</p:attrName>
                                        </p:attrNameLst>
                                      </p:cBhvr>
                                      <p:to>
                                        <p:strVal val="visible"/>
                                      </p:to>
                                    </p:set>
                                    <p:anim calcmode="lin" valueType="num">
                                      <p:cBhvr additive="repl">
                                        <p:cTn id="13" dur="500" fill="hold"/>
                                        <p:tgtEl>
                                          <p:spTgt spid="177"/>
                                        </p:tgtEl>
                                        <p:attrNameLst>
                                          <p:attrName>ppt_x</p:attrName>
                                        </p:attrNameLst>
                                      </p:cBhvr>
                                      <p:tavLst>
                                        <p:tav tm="0">
                                          <p:val>
                                            <p:strVal val="#ppt_x"/>
                                          </p:val>
                                        </p:tav>
                                        <p:tav tm="100000">
                                          <p:val>
                                            <p:strVal val="#ppt_x"/>
                                          </p:val>
                                        </p:tav>
                                      </p:tavLst>
                                    </p:anim>
                                    <p:anim calcmode="lin" valueType="num">
                                      <p:cBhvr additive="repl">
                                        <p:cTn id="14" dur="500" fill="hold"/>
                                        <p:tgtEl>
                                          <p:spTgt spid="17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7">
                                            <p:txEl>
                                              <p:pRg st="0" end="36"/>
                                            </p:txEl>
                                          </p:spTgt>
                                        </p:tgtEl>
                                        <p:attrNameLst>
                                          <p:attrName>style.visibility</p:attrName>
                                        </p:attrNameLst>
                                      </p:cBhvr>
                                      <p:to>
                                        <p:strVal val="visible"/>
                                      </p:to>
                                    </p:set>
                                    <p:anim calcmode="lin" valueType="num">
                                      <p:cBhvr additive="repl">
                                        <p:cTn id="17" dur="500" fill="hold"/>
                                        <p:tgtEl>
                                          <p:spTgt spid="177">
                                            <p:txEl>
                                              <p:pRg st="0" end="36"/>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77">
                                            <p:txEl>
                                              <p:pRg st="0" end="3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7">
                                            <p:txEl>
                                              <p:pRg st="274" end="274"/>
                                            </p:txEl>
                                          </p:spTgt>
                                        </p:tgtEl>
                                        <p:attrNameLst>
                                          <p:attrName>style.visibility</p:attrName>
                                        </p:attrNameLst>
                                      </p:cBhvr>
                                      <p:to>
                                        <p:strVal val="visible"/>
                                      </p:to>
                                    </p:set>
                                    <p:anim calcmode="lin" valueType="num">
                                      <p:cBhvr additive="repl">
                                        <p:cTn id="21" dur="500" fill="hold"/>
                                        <p:tgtEl>
                                          <p:spTgt spid="177">
                                            <p:txEl>
                                              <p:pRg st="274" end="274"/>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77">
                                            <p:txEl>
                                              <p:pRg st="274" end="27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7">
                                            <p:txEl>
                                              <p:pRg st="274" end="274"/>
                                            </p:txEl>
                                          </p:spTgt>
                                        </p:tgtEl>
                                        <p:attrNameLst>
                                          <p:attrName>style.visibility</p:attrName>
                                        </p:attrNameLst>
                                      </p:cBhvr>
                                      <p:to>
                                        <p:strVal val="visible"/>
                                      </p:to>
                                    </p:set>
                                    <p:anim calcmode="lin" valueType="num">
                                      <p:cBhvr additive="repl">
                                        <p:cTn id="25" dur="500" fill="hold"/>
                                        <p:tgtEl>
                                          <p:spTgt spid="177">
                                            <p:txEl>
                                              <p:pRg st="274" end="27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77">
                                            <p:txEl>
                                              <p:pRg st="274" end="27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7">
                                            <p:txEl>
                                              <p:pRg st="274" end="274"/>
                                            </p:txEl>
                                          </p:spTgt>
                                        </p:tgtEl>
                                        <p:attrNameLst>
                                          <p:attrName>style.visibility</p:attrName>
                                        </p:attrNameLst>
                                      </p:cBhvr>
                                      <p:to>
                                        <p:strVal val="visible"/>
                                      </p:to>
                                    </p:set>
                                    <p:anim calcmode="lin" valueType="num">
                                      <p:cBhvr additive="repl">
                                        <p:cTn id="29" dur="500" fill="hold"/>
                                        <p:tgtEl>
                                          <p:spTgt spid="177">
                                            <p:txEl>
                                              <p:pRg st="274" end="274"/>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77">
                                            <p:txEl>
                                              <p:pRg st="274" end="27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Effect">
                      <p:stCondLst>
                        <p:cond delay="indefinite"/>
                      </p:stCondLst>
                      <p:childTnLst>
                        <p:par>
                          <p:cTn id="32" fill="hold" nodeType="withEffect">
                            <p:stCondLst>
                              <p:cond delay="0"/>
                            </p:stCondLst>
                            <p:childTnLst>
                              <p:par>
                                <p:cTn id="33" presetID="2" presetClass="entr" presetSubtype="4" fill="hold" nodeType="clickEffect">
                                  <p:stCondLst>
                                    <p:cond delay="0"/>
                                  </p:stCondLst>
                                  <p:childTnLst>
                                    <p:set>
                                      <p:cBhvr>
                                        <p:cTn id="34" dur="1" fill="hold">
                                          <p:stCondLst>
                                            <p:cond delay="0"/>
                                          </p:stCondLst>
                                        </p:cTn>
                                        <p:tgtEl>
                                          <p:spTgt spid="179"/>
                                        </p:tgtEl>
                                        <p:attrNameLst>
                                          <p:attrName>style.visibility</p:attrName>
                                        </p:attrNameLst>
                                      </p:cBhvr>
                                      <p:to>
                                        <p:strVal val="visible"/>
                                      </p:to>
                                    </p:set>
                                    <p:anim calcmode="lin" valueType="num">
                                      <p:cBhvr additive="repl">
                                        <p:cTn id="35" dur="500" fill="hold"/>
                                        <p:tgtEl>
                                          <p:spTgt spid="179"/>
                                        </p:tgtEl>
                                        <p:attrNameLst>
                                          <p:attrName>ppt_x</p:attrName>
                                        </p:attrNameLst>
                                      </p:cBhvr>
                                      <p:tavLst>
                                        <p:tav tm="0">
                                          <p:val>
                                            <p:strVal val="#ppt_x"/>
                                          </p:val>
                                        </p:tav>
                                        <p:tav tm="100000">
                                          <p:val>
                                            <p:strVal val="#ppt_x"/>
                                          </p:val>
                                        </p:tav>
                                      </p:tavLst>
                                    </p:anim>
                                    <p:anim calcmode="lin" valueType="num">
                                      <p:cBhvr additive="repl">
                                        <p:cTn id="36" dur="500" fill="hold"/>
                                        <p:tgtEl>
                                          <p:spTgt spid="17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9">
                                            <p:txEl>
                                              <p:pRg st="0" end="80"/>
                                            </p:txEl>
                                          </p:spTgt>
                                        </p:tgtEl>
                                        <p:attrNameLst>
                                          <p:attrName>style.visibility</p:attrName>
                                        </p:attrNameLst>
                                      </p:cBhvr>
                                      <p:to>
                                        <p:strVal val="visible"/>
                                      </p:to>
                                    </p:set>
                                    <p:anim calcmode="lin" valueType="num">
                                      <p:cBhvr additive="repl">
                                        <p:cTn id="39" dur="500" fill="hold"/>
                                        <p:tgtEl>
                                          <p:spTgt spid="179">
                                            <p:txEl>
                                              <p:pRg st="0" end="80"/>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179">
                                            <p:txEl>
                                              <p:pRg st="0" end="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250920" y="1125360"/>
            <a:ext cx="8640720" cy="57636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3200" b="1">
                <a:solidFill>
                  <a:srgbClr val="D61353"/>
                </a:solidFill>
                <a:latin typeface="Arial"/>
              </a:rPr>
              <a:t>Trojan Horse and Trusted Systems</a:t>
            </a:r>
            <a:endParaRPr/>
          </a:p>
        </p:txBody>
      </p:sp>
      <p:sp>
        <p:nvSpPr>
          <p:cNvPr id="181" name="CustomShape 2"/>
          <p:cNvSpPr/>
          <p:nvPr/>
        </p:nvSpPr>
        <p:spPr>
          <a:xfrm>
            <a:off x="263160" y="2205000"/>
            <a:ext cx="8640720" cy="406908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3200" b="1">
                <a:solidFill>
                  <a:srgbClr val="D61353"/>
                </a:solidFill>
                <a:latin typeface="Garamond"/>
              </a:rPr>
              <a:t>Secure and trusted</a:t>
            </a:r>
            <a:r>
              <a:rPr lang="en-US" sz="3200" b="1">
                <a:solidFill>
                  <a:srgbClr val="1E4C7C"/>
                </a:solidFill>
                <a:latin typeface="Garamond"/>
              </a:rPr>
              <a:t> operating systems are one way to secure against Trojan Horse attacks on access control.</a:t>
            </a:r>
            <a:endParaRPr/>
          </a:p>
          <a:p>
            <a:pPr>
              <a:lnSpc>
                <a:spcPct val="100000"/>
              </a:lnSpc>
              <a:buBlip>
                <a:blip r:embed="rId3"/>
              </a:buBlip>
            </a:pPr>
            <a:r>
              <a:rPr lang="en-US" sz="3200" b="1">
                <a:solidFill>
                  <a:srgbClr val="D61353"/>
                </a:solidFill>
                <a:latin typeface="Garamond"/>
              </a:rPr>
              <a:t>Trojan Horse</a:t>
            </a:r>
            <a:r>
              <a:rPr lang="en-US" sz="3200" b="1">
                <a:solidFill>
                  <a:srgbClr val="1E4C7C"/>
                </a:solidFill>
                <a:latin typeface="Garamond"/>
              </a:rPr>
              <a:t> is used to get around the standard security mechanism used by most file management and operating systems</a:t>
            </a:r>
            <a:endParaRPr/>
          </a:p>
        </p:txBody>
      </p:sp>
      <p:sp>
        <p:nvSpPr>
          <p:cNvPr id="182"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repl">
                                        <p:cTn id="7" dur="500" fill="hold"/>
                                        <p:tgtEl>
                                          <p:spTgt spid="180"/>
                                        </p:tgtEl>
                                        <p:attrNameLst>
                                          <p:attrName>ppt_x</p:attrName>
                                        </p:attrNameLst>
                                      </p:cBhvr>
                                      <p:tavLst>
                                        <p:tav tm="0">
                                          <p:val>
                                            <p:strVal val="#ppt_x"/>
                                          </p:val>
                                        </p:tav>
                                        <p:tav tm="100000">
                                          <p:val>
                                            <p:strVal val="#ppt_x"/>
                                          </p:val>
                                        </p:tav>
                                      </p:tavLst>
                                    </p:anim>
                                    <p:anim calcmode="lin" valueType="num">
                                      <p:cBhvr additive="repl">
                                        <p:cTn id="8" dur="5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81"/>
                                        </p:tgtEl>
                                        <p:attrNameLst>
                                          <p:attrName>style.visibility</p:attrName>
                                        </p:attrNameLst>
                                      </p:cBhvr>
                                      <p:to>
                                        <p:strVal val="visible"/>
                                      </p:to>
                                    </p:set>
                                    <p:anim calcmode="lin" valueType="num">
                                      <p:cBhvr additive="repl">
                                        <p:cTn id="13" dur="500" fill="hold"/>
                                        <p:tgtEl>
                                          <p:spTgt spid="181"/>
                                        </p:tgtEl>
                                        <p:attrNameLst>
                                          <p:attrName>ppt_x</p:attrName>
                                        </p:attrNameLst>
                                      </p:cBhvr>
                                      <p:tavLst>
                                        <p:tav tm="0">
                                          <p:val>
                                            <p:strVal val="#ppt_x"/>
                                          </p:val>
                                        </p:tav>
                                        <p:tav tm="100000">
                                          <p:val>
                                            <p:strVal val="#ppt_x"/>
                                          </p:val>
                                        </p:tav>
                                      </p:tavLst>
                                    </p:anim>
                                    <p:anim calcmode="lin" valueType="num">
                                      <p:cBhvr additive="repl">
                                        <p:cTn id="14" dur="500" fill="hold"/>
                                        <p:tgtEl>
                                          <p:spTgt spid="18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1">
                                            <p:txEl>
                                              <p:pRg st="0" end="107"/>
                                            </p:txEl>
                                          </p:spTgt>
                                        </p:tgtEl>
                                        <p:attrNameLst>
                                          <p:attrName>style.visibility</p:attrName>
                                        </p:attrNameLst>
                                      </p:cBhvr>
                                      <p:to>
                                        <p:strVal val="visible"/>
                                      </p:to>
                                    </p:set>
                                    <p:anim calcmode="lin" valueType="num">
                                      <p:cBhvr additive="repl">
                                        <p:cTn id="17" dur="500" fill="hold"/>
                                        <p:tgtEl>
                                          <p:spTgt spid="181">
                                            <p:txEl>
                                              <p:pRg st="0" end="107"/>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81">
                                            <p:txEl>
                                              <p:pRg st="0" end="10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1">
                                            <p:txEl>
                                              <p:pRg st="225" end="225"/>
                                            </p:txEl>
                                          </p:spTgt>
                                        </p:tgtEl>
                                        <p:attrNameLst>
                                          <p:attrName>style.visibility</p:attrName>
                                        </p:attrNameLst>
                                      </p:cBhvr>
                                      <p:to>
                                        <p:strVal val="visible"/>
                                      </p:to>
                                    </p:set>
                                    <p:anim calcmode="lin" valueType="num">
                                      <p:cBhvr additive="repl">
                                        <p:cTn id="21" dur="500" fill="hold"/>
                                        <p:tgtEl>
                                          <p:spTgt spid="181">
                                            <p:txEl>
                                              <p:pRg st="225" end="225"/>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81">
                                            <p:txEl>
                                              <p:pRg st="225" end="2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39640" y="231840"/>
            <a:ext cx="8207280" cy="688680"/>
          </a:xfrm>
          <a:prstGeom prst="rect">
            <a:avLst/>
          </a:prstGeom>
          <a:noFill/>
          <a:ln>
            <a:noFill/>
          </a:ln>
        </p:spPr>
        <p:txBody>
          <a:bodyPr lIns="180000" tIns="0" rIns="180000" bIns="0" anchor="ctr"/>
          <a:lstStyle/>
          <a:p>
            <a:pPr>
              <a:lnSpc>
                <a:spcPct val="100000"/>
              </a:lnSpc>
            </a:pPr>
            <a:r>
              <a:rPr lang="en-US" sz="3200" b="1">
                <a:solidFill>
                  <a:srgbClr val="EDEDF3"/>
                </a:solidFill>
                <a:latin typeface="Garamond"/>
              </a:rPr>
              <a:t>Security Techniques/</a:t>
            </a:r>
            <a:r>
              <a:rPr lang="en-US" sz="2800" b="1">
                <a:solidFill>
                  <a:srgbClr val="EDEDF3"/>
                </a:solidFill>
                <a:latin typeface="Garamond"/>
              </a:rPr>
              <a:t> </a:t>
            </a:r>
            <a:r>
              <a:rPr lang="en-US" sz="2400" b="1">
                <a:solidFill>
                  <a:srgbClr val="EDEDF3"/>
                </a:solidFill>
                <a:latin typeface="Garamond"/>
              </a:rPr>
              <a:t>Access Control</a:t>
            </a:r>
            <a:endParaRPr/>
          </a:p>
        </p:txBody>
      </p:sp>
      <p:sp>
        <p:nvSpPr>
          <p:cNvPr id="184" name="CustomShape 2"/>
          <p:cNvSpPr/>
          <p:nvPr/>
        </p:nvSpPr>
        <p:spPr>
          <a:xfrm>
            <a:off x="7702560" y="6597720"/>
            <a:ext cx="1439640" cy="302040"/>
          </a:xfrm>
          <a:prstGeom prst="rect">
            <a:avLst/>
          </a:prstGeom>
          <a:noFill/>
          <a:ln>
            <a:noFill/>
          </a:ln>
        </p:spPr>
        <p:txBody>
          <a:bodyPr lIns="90000" tIns="45000" rIns="90000" bIns="45000"/>
          <a:lstStyle/>
          <a:p>
            <a:pPr>
              <a:lnSpc>
                <a:spcPct val="100000"/>
              </a:lnSpc>
            </a:pPr>
            <a:r>
              <a:rPr lang="en-US" sz="1400" b="1">
                <a:solidFill>
                  <a:srgbClr val="006600"/>
                </a:solidFill>
                <a:latin typeface="Arial"/>
              </a:rPr>
              <a:t>W. Stallings</a:t>
            </a:r>
            <a:endParaRPr/>
          </a:p>
        </p:txBody>
      </p:sp>
      <p:sp>
        <p:nvSpPr>
          <p:cNvPr id="185" name="Line 3"/>
          <p:cNvSpPr/>
          <p:nvPr/>
        </p:nvSpPr>
        <p:spPr>
          <a:xfrm>
            <a:off x="0" y="4005000"/>
            <a:ext cx="9144000" cy="0"/>
          </a:xfrm>
          <a:prstGeom prst="line">
            <a:avLst/>
          </a:prstGeom>
          <a:ln w="57240">
            <a:solidFill>
              <a:srgbClr val="969602"/>
            </a:solidFill>
            <a:round/>
          </a:ln>
        </p:spPr>
      </p:sp>
      <p:sp>
        <p:nvSpPr>
          <p:cNvPr id="186" name="CustomShape 4"/>
          <p:cNvSpPr/>
          <p:nvPr/>
        </p:nvSpPr>
        <p:spPr>
          <a:xfrm>
            <a:off x="336960" y="935640"/>
            <a:ext cx="8640720" cy="36324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b="1" dirty="0">
                <a:solidFill>
                  <a:srgbClr val="D61353"/>
                </a:solidFill>
                <a:latin typeface="Arial"/>
              </a:rPr>
              <a:t>Trojan Horse Attack: Bob with </a:t>
            </a:r>
            <a:r>
              <a:rPr lang="en-US" b="1" dirty="0">
                <a:solidFill>
                  <a:srgbClr val="231F20"/>
                </a:solidFill>
                <a:latin typeface="Arial"/>
              </a:rPr>
              <a:t>sensitive</a:t>
            </a:r>
            <a:r>
              <a:rPr lang="en-US" b="1" dirty="0">
                <a:solidFill>
                  <a:srgbClr val="D61353"/>
                </a:solidFill>
                <a:latin typeface="Arial"/>
              </a:rPr>
              <a:t> and Alice with </a:t>
            </a:r>
            <a:r>
              <a:rPr lang="en-US" b="1" dirty="0">
                <a:solidFill>
                  <a:srgbClr val="231F20"/>
                </a:solidFill>
                <a:latin typeface="Arial"/>
              </a:rPr>
              <a:t>public</a:t>
            </a:r>
            <a:r>
              <a:rPr lang="en-US" b="1" dirty="0">
                <a:solidFill>
                  <a:srgbClr val="D61353"/>
                </a:solidFill>
                <a:latin typeface="Arial"/>
              </a:rPr>
              <a:t> security levels </a:t>
            </a:r>
            <a:endParaRPr dirty="0"/>
          </a:p>
        </p:txBody>
      </p:sp>
      <p:sp>
        <p:nvSpPr>
          <p:cNvPr id="187" name="CustomShape 5"/>
          <p:cNvSpPr/>
          <p:nvPr/>
        </p:nvSpPr>
        <p:spPr>
          <a:xfrm>
            <a:off x="6300720" y="5948280"/>
            <a:ext cx="717480" cy="819000"/>
          </a:xfrm>
          <a:prstGeom prst="rect">
            <a:avLst/>
          </a:prstGeom>
          <a:noFill/>
          <a:ln>
            <a:noFill/>
          </a:ln>
        </p:spPr>
        <p:txBody>
          <a:bodyPr lIns="90000" tIns="45000" rIns="90000" bIns="45000"/>
          <a:lstStyle/>
          <a:p>
            <a:pPr>
              <a:lnSpc>
                <a:spcPct val="100000"/>
              </a:lnSpc>
            </a:pPr>
            <a:r>
              <a:rPr lang="en-US" sz="1200" b="1">
                <a:solidFill>
                  <a:srgbClr val="174A7C"/>
                </a:solidFill>
                <a:latin typeface="Arial"/>
              </a:rPr>
              <a:t>No Write Down Guard!</a:t>
            </a:r>
            <a:endParaRPr/>
          </a:p>
        </p:txBody>
      </p:sp>
      <p:pic>
        <p:nvPicPr>
          <p:cNvPr id="188" name="Picture 187"/>
          <p:cNvPicPr/>
          <p:nvPr/>
        </p:nvPicPr>
        <p:blipFill>
          <a:blip r:embed="rId3"/>
          <a:stretch>
            <a:fillRect/>
          </a:stretch>
        </p:blipFill>
        <p:spPr>
          <a:xfrm>
            <a:off x="4711680" y="1409760"/>
            <a:ext cx="4011840" cy="2462400"/>
          </a:xfrm>
          <a:prstGeom prst="rect">
            <a:avLst/>
          </a:prstGeom>
          <a:ln>
            <a:noFill/>
          </a:ln>
        </p:spPr>
      </p:pic>
      <p:pic>
        <p:nvPicPr>
          <p:cNvPr id="189" name="Picture 188"/>
          <p:cNvPicPr/>
          <p:nvPr/>
        </p:nvPicPr>
        <p:blipFill>
          <a:blip r:embed="rId4"/>
          <a:stretch>
            <a:fillRect/>
          </a:stretch>
        </p:blipFill>
        <p:spPr>
          <a:xfrm>
            <a:off x="317520" y="4140360"/>
            <a:ext cx="4125960" cy="2399040"/>
          </a:xfrm>
          <a:prstGeom prst="rect">
            <a:avLst/>
          </a:prstGeom>
          <a:ln>
            <a:noFill/>
          </a:ln>
        </p:spPr>
      </p:pic>
      <p:pic>
        <p:nvPicPr>
          <p:cNvPr id="190" name="Picture 189"/>
          <p:cNvPicPr/>
          <p:nvPr/>
        </p:nvPicPr>
        <p:blipFill>
          <a:blip r:embed="rId5"/>
          <a:stretch>
            <a:fillRect/>
          </a:stretch>
        </p:blipFill>
        <p:spPr>
          <a:xfrm>
            <a:off x="4711680" y="4140360"/>
            <a:ext cx="4087800" cy="2399040"/>
          </a:xfrm>
          <a:prstGeom prst="rect">
            <a:avLst/>
          </a:prstGeom>
          <a:ln>
            <a:noFill/>
          </a:ln>
        </p:spPr>
      </p:pic>
      <p:pic>
        <p:nvPicPr>
          <p:cNvPr id="191" name="Picture 190"/>
          <p:cNvPicPr/>
          <p:nvPr/>
        </p:nvPicPr>
        <p:blipFill>
          <a:blip r:embed="rId6"/>
          <a:stretch>
            <a:fillRect/>
          </a:stretch>
        </p:blipFill>
        <p:spPr>
          <a:xfrm>
            <a:off x="317520" y="1409760"/>
            <a:ext cx="4100760" cy="24624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86"/>
                                        </p:tgtEl>
                                        <p:attrNameLst>
                                          <p:attrName>style.visibility</p:attrName>
                                        </p:attrNameLst>
                                      </p:cBhvr>
                                      <p:to>
                                        <p:strVal val="visible"/>
                                      </p:to>
                                    </p:set>
                                    <p:anim calcmode="lin" valueType="num">
                                      <p:cBhvr additive="repl">
                                        <p:cTn id="7" dur="500" fill="hold"/>
                                        <p:tgtEl>
                                          <p:spTgt spid="186"/>
                                        </p:tgtEl>
                                        <p:attrNameLst>
                                          <p:attrName>ppt_x</p:attrName>
                                        </p:attrNameLst>
                                      </p:cBhvr>
                                      <p:tavLst>
                                        <p:tav tm="0">
                                          <p:val>
                                            <p:strVal val="#ppt_x"/>
                                          </p:val>
                                        </p:tav>
                                        <p:tav tm="100000">
                                          <p:val>
                                            <p:strVal val="#ppt_x"/>
                                          </p:val>
                                        </p:tav>
                                      </p:tavLst>
                                    </p:anim>
                                    <p:anim calcmode="lin" valueType="num">
                                      <p:cBhvr additive="repl">
                                        <p:cTn id="8" dur="500" fill="hold"/>
                                        <p:tgtEl>
                                          <p:spTgt spid="1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42" presetClass="entr" fill="hold" nodeType="clickEffect">
                                  <p:stCondLst>
                                    <p:cond delay="0"/>
                                  </p:stCondLst>
                                  <p:childTnLst>
                                    <p:set>
                                      <p:cBhvr>
                                        <p:cTn id="12" dur="1" fill="hold">
                                          <p:stCondLst>
                                            <p:cond delay="0"/>
                                          </p:stCondLst>
                                        </p:cTn>
                                        <p:tgtEl>
                                          <p:spTgt spid="187"/>
                                        </p:tgtEl>
                                        <p:attrNameLst>
                                          <p:attrName>style.visibility</p:attrName>
                                        </p:attrNameLst>
                                      </p:cBhvr>
                                      <p:to>
                                        <p:strVal val="visible"/>
                                      </p:to>
                                    </p:set>
                                    <p:animEffect transition="in" filter="fade">
                                      <p:cBhvr additive="repl">
                                        <p:cTn id="13" dur="1000"/>
                                        <p:tgtEl>
                                          <p:spTgt spid="187"/>
                                        </p:tgtEl>
                                      </p:cBhvr>
                                    </p:animEffect>
                                    <p:anim calcmode="lin" valueType="num">
                                      <p:cBhvr additive="repl">
                                        <p:cTn id="14" dur="1000" fill="hold"/>
                                        <p:tgtEl>
                                          <p:spTgt spid="187"/>
                                        </p:tgtEl>
                                        <p:attrNameLst>
                                          <p:attrName>ppt_x</p:attrName>
                                        </p:attrNameLst>
                                      </p:cBhvr>
                                      <p:tavLst>
                                        <p:tav tm="0">
                                          <p:val>
                                            <p:strVal val="#ppt_x"/>
                                          </p:val>
                                        </p:tav>
                                        <p:tav tm="100000">
                                          <p:val>
                                            <p:strVal val="#ppt_x"/>
                                          </p:val>
                                        </p:tav>
                                      </p:tavLst>
                                    </p:anim>
                                    <p:anim calcmode="lin" valueType="num">
                                      <p:cBhvr additive="repl">
                                        <p:cTn id="15" dur="1000" fill="hold"/>
                                        <p:tgtEl>
                                          <p:spTgt spid="1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285840" y="928800"/>
            <a:ext cx="839124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Access Control Policies and Models</a:t>
            </a:r>
            <a:endParaRPr/>
          </a:p>
        </p:txBody>
      </p:sp>
      <p:sp>
        <p:nvSpPr>
          <p:cNvPr id="193"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94" name="CustomShape 3"/>
          <p:cNvSpPr/>
          <p:nvPr/>
        </p:nvSpPr>
        <p:spPr>
          <a:xfrm>
            <a:off x="285840" y="1571760"/>
            <a:ext cx="8391240" cy="528156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000" b="1">
                <a:solidFill>
                  <a:srgbClr val="C00000"/>
                </a:solidFill>
                <a:latin typeface="Garamond"/>
              </a:rPr>
              <a:t>Security policy </a:t>
            </a:r>
            <a:r>
              <a:rPr lang="en-US" sz="2000" b="1">
                <a:solidFill>
                  <a:srgbClr val="174A7C"/>
                </a:solidFill>
                <a:latin typeface="Garamond"/>
              </a:rPr>
              <a:t>governs a set of rules and objectives needed by an organization.</a:t>
            </a:r>
            <a:endParaRPr/>
          </a:p>
          <a:p>
            <a:pPr lvl="1" algn="just">
              <a:lnSpc>
                <a:spcPct val="100000"/>
              </a:lnSpc>
              <a:buSzPct val="180000"/>
              <a:buFont typeface="Arial"/>
              <a:buChar char="•"/>
            </a:pPr>
            <a:r>
              <a:rPr lang="en-US" sz="2000" b="1">
                <a:solidFill>
                  <a:srgbClr val="174A7C"/>
                </a:solidFill>
                <a:latin typeface="Garamond"/>
              </a:rPr>
              <a:t>A </a:t>
            </a:r>
            <a:r>
              <a:rPr lang="en-US" sz="2000" b="1">
                <a:solidFill>
                  <a:srgbClr val="C00000"/>
                </a:solidFill>
                <a:latin typeface="Garamond"/>
              </a:rPr>
              <a:t>security model </a:t>
            </a:r>
            <a:r>
              <a:rPr lang="en-US" sz="2000" b="1">
                <a:solidFill>
                  <a:srgbClr val="174A7C"/>
                </a:solidFill>
                <a:latin typeface="Garamond"/>
              </a:rPr>
              <a:t>can be used by an organization to help express the policy or business rules to be used in a computer system. </a:t>
            </a:r>
            <a:endParaRPr/>
          </a:p>
          <a:p>
            <a:pPr lvl="1" algn="just">
              <a:lnSpc>
                <a:spcPct val="100000"/>
              </a:lnSpc>
              <a:buSzPct val="180000"/>
              <a:buFont typeface="Arial"/>
              <a:buChar char="•"/>
            </a:pPr>
            <a:r>
              <a:rPr lang="en-US" sz="2000" b="1">
                <a:solidFill>
                  <a:srgbClr val="174A7C"/>
                </a:solidFill>
                <a:latin typeface="Garamond"/>
              </a:rPr>
              <a:t>Access control policies are high-level requirements that specify how access is managed and who may access information under what circumstances. </a:t>
            </a:r>
            <a:endParaRPr/>
          </a:p>
          <a:p>
            <a:pPr lvl="1" algn="just">
              <a:lnSpc>
                <a:spcPct val="100000"/>
              </a:lnSpc>
              <a:buSzPct val="180000"/>
              <a:buFont typeface="Arial"/>
              <a:buChar char="•"/>
            </a:pPr>
            <a:r>
              <a:rPr lang="en-US" sz="2000" b="1">
                <a:solidFill>
                  <a:srgbClr val="174A7C"/>
                </a:solidFill>
                <a:latin typeface="Garamond"/>
              </a:rPr>
              <a:t>For instance, policies may pertain to resource usage within or across organizational units or may be based on need-to-know, competence, authority, or obligation.</a:t>
            </a:r>
            <a:endParaRPr/>
          </a:p>
          <a:p>
            <a:pPr lvl="1" algn="just">
              <a:lnSpc>
                <a:spcPct val="100000"/>
              </a:lnSpc>
              <a:buSzPct val="180000"/>
              <a:buFont typeface="Arial"/>
              <a:buChar char="•"/>
            </a:pPr>
            <a:r>
              <a:rPr lang="en-US" sz="2000" b="1">
                <a:solidFill>
                  <a:srgbClr val="174A7C"/>
                </a:solidFill>
                <a:latin typeface="Garamond"/>
              </a:rPr>
              <a:t>There are two types of access control models: </a:t>
            </a:r>
            <a:endParaRPr/>
          </a:p>
          <a:p>
            <a:pPr lvl="2" algn="just">
              <a:lnSpc>
                <a:spcPct val="100000"/>
              </a:lnSpc>
              <a:buSzPct val="180000"/>
              <a:buFont typeface="Arial"/>
              <a:buChar char="•"/>
            </a:pPr>
            <a:r>
              <a:rPr lang="en-US" sz="2000" b="1">
                <a:solidFill>
                  <a:srgbClr val="C00000"/>
                </a:solidFill>
                <a:latin typeface="Garamond"/>
              </a:rPr>
              <a:t>Discretionary</a:t>
            </a:r>
            <a:r>
              <a:rPr lang="en-US" sz="2000" b="1">
                <a:solidFill>
                  <a:srgbClr val="11385D"/>
                </a:solidFill>
                <a:latin typeface="Garamond"/>
              </a:rPr>
              <a:t> Access Control Model and </a:t>
            </a:r>
            <a:endParaRPr/>
          </a:p>
          <a:p>
            <a:pPr lvl="2" algn="just">
              <a:lnSpc>
                <a:spcPct val="100000"/>
              </a:lnSpc>
              <a:buSzPct val="180000"/>
              <a:buFont typeface="Arial"/>
              <a:buChar char="•"/>
            </a:pPr>
            <a:r>
              <a:rPr lang="en-US" sz="2000" b="1">
                <a:solidFill>
                  <a:srgbClr val="C00000"/>
                </a:solidFill>
                <a:latin typeface="Garamond"/>
              </a:rPr>
              <a:t>Non Discretionary </a:t>
            </a:r>
            <a:r>
              <a:rPr lang="en-US" sz="2000" b="1">
                <a:solidFill>
                  <a:srgbClr val="11385D"/>
                </a:solidFill>
                <a:latin typeface="Garamond"/>
              </a:rPr>
              <a:t>Access Control Model</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92"/>
                                        </p:tgtEl>
                                        <p:attrNameLst>
                                          <p:attrName>style.visibility</p:attrName>
                                        </p:attrNameLst>
                                      </p:cBhvr>
                                      <p:to>
                                        <p:strVal val="visible"/>
                                      </p:to>
                                    </p:set>
                                    <p:anim calcmode="lin" valueType="num">
                                      <p:cBhvr additive="repl">
                                        <p:cTn id="7" dur="500" fill="hold"/>
                                        <p:tgtEl>
                                          <p:spTgt spid="192"/>
                                        </p:tgtEl>
                                        <p:attrNameLst>
                                          <p:attrName>ppt_x</p:attrName>
                                        </p:attrNameLst>
                                      </p:cBhvr>
                                      <p:tavLst>
                                        <p:tav tm="0">
                                          <p:val>
                                            <p:strVal val="#ppt_x"/>
                                          </p:val>
                                        </p:tav>
                                        <p:tav tm="100000">
                                          <p:val>
                                            <p:strVal val="#ppt_x"/>
                                          </p:val>
                                        </p:tav>
                                      </p:tavLst>
                                    </p:anim>
                                    <p:anim calcmode="lin" valueType="num">
                                      <p:cBhvr additive="repl">
                                        <p:cTn id="8"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94"/>
                                        </p:tgtEl>
                                        <p:attrNameLst>
                                          <p:attrName>style.visibility</p:attrName>
                                        </p:attrNameLst>
                                      </p:cBhvr>
                                      <p:to>
                                        <p:strVal val="visible"/>
                                      </p:to>
                                    </p:set>
                                    <p:anim calcmode="lin" valueType="num">
                                      <p:cBhvr additive="repl">
                                        <p:cTn id="13" dur="500" fill="hold"/>
                                        <p:tgtEl>
                                          <p:spTgt spid="194"/>
                                        </p:tgtEl>
                                        <p:attrNameLst>
                                          <p:attrName>ppt_x</p:attrName>
                                        </p:attrNameLst>
                                      </p:cBhvr>
                                      <p:tavLst>
                                        <p:tav tm="0">
                                          <p:val>
                                            <p:strVal val="#ppt_x"/>
                                          </p:val>
                                        </p:tav>
                                        <p:tav tm="100000">
                                          <p:val>
                                            <p:strVal val="#ppt_x"/>
                                          </p:val>
                                        </p:tav>
                                      </p:tavLst>
                                    </p:anim>
                                    <p:anim calcmode="lin" valueType="num">
                                      <p:cBhvr additive="repl">
                                        <p:cTn id="14" dur="500" fill="hold"/>
                                        <p:tgtEl>
                                          <p:spTgt spid="19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4">
                                            <p:txEl>
                                              <p:pRg st="0" end="81"/>
                                            </p:txEl>
                                          </p:spTgt>
                                        </p:tgtEl>
                                        <p:attrNameLst>
                                          <p:attrName>style.visibility</p:attrName>
                                        </p:attrNameLst>
                                      </p:cBhvr>
                                      <p:to>
                                        <p:strVal val="visible"/>
                                      </p:to>
                                    </p:set>
                                    <p:anim calcmode="lin" valueType="num">
                                      <p:cBhvr additive="repl">
                                        <p:cTn id="17" dur="500" fill="hold"/>
                                        <p:tgtEl>
                                          <p:spTgt spid="194">
                                            <p:txEl>
                                              <p:pRg st="0" end="81"/>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94">
                                            <p:txEl>
                                              <p:pRg st="0" end="8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4">
                                            <p:txEl>
                                              <p:pRg st="641" end="641"/>
                                            </p:txEl>
                                          </p:spTgt>
                                        </p:tgtEl>
                                        <p:attrNameLst>
                                          <p:attrName>style.visibility</p:attrName>
                                        </p:attrNameLst>
                                      </p:cBhvr>
                                      <p:to>
                                        <p:strVal val="visible"/>
                                      </p:to>
                                    </p:set>
                                    <p:anim calcmode="lin" valueType="num">
                                      <p:cBhvr additive="repl">
                                        <p:cTn id="21" dur="500" fill="hold"/>
                                        <p:tgtEl>
                                          <p:spTgt spid="194">
                                            <p:txEl>
                                              <p:pRg st="641" end="641"/>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94">
                                            <p:txEl>
                                              <p:pRg st="641" end="64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4">
                                            <p:txEl>
                                              <p:pRg st="641" end="641"/>
                                            </p:txEl>
                                          </p:spTgt>
                                        </p:tgtEl>
                                        <p:attrNameLst>
                                          <p:attrName>style.visibility</p:attrName>
                                        </p:attrNameLst>
                                      </p:cBhvr>
                                      <p:to>
                                        <p:strVal val="visible"/>
                                      </p:to>
                                    </p:set>
                                    <p:anim calcmode="lin" valueType="num">
                                      <p:cBhvr additive="repl">
                                        <p:cTn id="25" dur="500" fill="hold"/>
                                        <p:tgtEl>
                                          <p:spTgt spid="194">
                                            <p:txEl>
                                              <p:pRg st="641" end="641"/>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94">
                                            <p:txEl>
                                              <p:pRg st="641" end="64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4">
                                            <p:txEl>
                                              <p:pRg st="641" end="641"/>
                                            </p:txEl>
                                          </p:spTgt>
                                        </p:tgtEl>
                                        <p:attrNameLst>
                                          <p:attrName>style.visibility</p:attrName>
                                        </p:attrNameLst>
                                      </p:cBhvr>
                                      <p:to>
                                        <p:strVal val="visible"/>
                                      </p:to>
                                    </p:set>
                                    <p:anim calcmode="lin" valueType="num">
                                      <p:cBhvr additive="repl">
                                        <p:cTn id="29" dur="500" fill="hold"/>
                                        <p:tgtEl>
                                          <p:spTgt spid="194">
                                            <p:txEl>
                                              <p:pRg st="641" end="641"/>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94">
                                            <p:txEl>
                                              <p:pRg st="641" end="64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4">
                                            <p:txEl>
                                              <p:pRg st="641" end="641"/>
                                            </p:txEl>
                                          </p:spTgt>
                                        </p:tgtEl>
                                        <p:attrNameLst>
                                          <p:attrName>style.visibility</p:attrName>
                                        </p:attrNameLst>
                                      </p:cBhvr>
                                      <p:to>
                                        <p:strVal val="visible"/>
                                      </p:to>
                                    </p:set>
                                    <p:anim calcmode="lin" valueType="num">
                                      <p:cBhvr additive="repl">
                                        <p:cTn id="33" dur="500" fill="hold"/>
                                        <p:tgtEl>
                                          <p:spTgt spid="194">
                                            <p:txEl>
                                              <p:pRg st="641" end="641"/>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194">
                                            <p:txEl>
                                              <p:pRg st="641" end="64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4">
                                            <p:txEl>
                                              <p:pRg st="641" end="641"/>
                                            </p:txEl>
                                          </p:spTgt>
                                        </p:tgtEl>
                                        <p:attrNameLst>
                                          <p:attrName>style.visibility</p:attrName>
                                        </p:attrNameLst>
                                      </p:cBhvr>
                                      <p:to>
                                        <p:strVal val="visible"/>
                                      </p:to>
                                    </p:set>
                                    <p:anim calcmode="lin" valueType="num">
                                      <p:cBhvr additive="repl">
                                        <p:cTn id="37" dur="500" fill="hold"/>
                                        <p:tgtEl>
                                          <p:spTgt spid="194">
                                            <p:txEl>
                                              <p:pRg st="641" end="641"/>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94">
                                            <p:txEl>
                                              <p:pRg st="641" end="64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4">
                                            <p:txEl>
                                              <p:pRg st="641" end="641"/>
                                            </p:txEl>
                                          </p:spTgt>
                                        </p:tgtEl>
                                        <p:attrNameLst>
                                          <p:attrName>style.visibility</p:attrName>
                                        </p:attrNameLst>
                                      </p:cBhvr>
                                      <p:to>
                                        <p:strVal val="visible"/>
                                      </p:to>
                                    </p:set>
                                    <p:anim calcmode="lin" valueType="num">
                                      <p:cBhvr additive="repl">
                                        <p:cTn id="41" dur="500" fill="hold"/>
                                        <p:tgtEl>
                                          <p:spTgt spid="194">
                                            <p:txEl>
                                              <p:pRg st="641" end="641"/>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194">
                                            <p:txEl>
                                              <p:pRg st="641" end="6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214200" y="928800"/>
            <a:ext cx="8534160" cy="45468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400" b="1">
                <a:solidFill>
                  <a:srgbClr val="D61353"/>
                </a:solidFill>
                <a:latin typeface="Arial"/>
              </a:rPr>
              <a:t>Access Control Policies</a:t>
            </a:r>
            <a:endParaRPr/>
          </a:p>
        </p:txBody>
      </p:sp>
      <p:sp>
        <p:nvSpPr>
          <p:cNvPr id="196"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97" name="CustomShape 3"/>
          <p:cNvSpPr/>
          <p:nvPr/>
        </p:nvSpPr>
        <p:spPr>
          <a:xfrm>
            <a:off x="214200" y="1571760"/>
            <a:ext cx="8499240" cy="530604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b="1">
                <a:solidFill>
                  <a:srgbClr val="C00000"/>
                </a:solidFill>
                <a:latin typeface="Garamond"/>
              </a:rPr>
              <a:t>Discretionary Access Controls (DACs)</a:t>
            </a:r>
            <a:r>
              <a:rPr lang="en-US" b="1">
                <a:solidFill>
                  <a:srgbClr val="174A7C"/>
                </a:solidFill>
                <a:latin typeface="Garamond"/>
              </a:rPr>
              <a:t> is an access policy determined by the owner of an object. The owner decides who is allowed to access the object and with what privileges. </a:t>
            </a:r>
            <a:endParaRPr/>
          </a:p>
          <a:p>
            <a:pPr lvl="1" algn="just">
              <a:lnSpc>
                <a:spcPct val="100000"/>
              </a:lnSpc>
              <a:buSzPct val="150000"/>
              <a:buFont typeface="Arial"/>
              <a:buChar char="•"/>
            </a:pPr>
            <a:r>
              <a:rPr lang="en-US" b="1">
                <a:solidFill>
                  <a:srgbClr val="174A7C"/>
                </a:solidFill>
                <a:latin typeface="Garamond"/>
              </a:rPr>
              <a:t>They are called discretionary as users can be given the ability of </a:t>
            </a:r>
            <a:r>
              <a:rPr lang="en-US" b="1">
                <a:solidFill>
                  <a:srgbClr val="C00000"/>
                </a:solidFill>
                <a:latin typeface="Garamond"/>
              </a:rPr>
              <a:t>passing on </a:t>
            </a:r>
            <a:r>
              <a:rPr lang="en-US" b="1">
                <a:solidFill>
                  <a:srgbClr val="174A7C"/>
                </a:solidFill>
                <a:latin typeface="Garamond"/>
              </a:rPr>
              <a:t>their privileges of any of the objects under them to other users, without the intervention of the system administrator.</a:t>
            </a:r>
            <a:endParaRPr/>
          </a:p>
          <a:p>
            <a:pPr lvl="1" algn="just">
              <a:lnSpc>
                <a:spcPct val="100000"/>
              </a:lnSpc>
              <a:buSzPct val="150000"/>
              <a:buFont typeface="Arial"/>
              <a:buChar char="•"/>
            </a:pPr>
            <a:r>
              <a:rPr lang="en-US" b="1">
                <a:solidFill>
                  <a:srgbClr val="174A7C"/>
                </a:solidFill>
                <a:latin typeface="Garamond"/>
              </a:rPr>
              <a:t>DAC requirements have been perceived as being technically correct for commercial and civilian government security needs, as well as for single-level military systems.</a:t>
            </a:r>
            <a:endParaRPr/>
          </a:p>
          <a:p>
            <a:pPr algn="just">
              <a:lnSpc>
                <a:spcPct val="100000"/>
              </a:lnSpc>
              <a:buBlip>
                <a:blip r:embed="rId3"/>
              </a:buBlip>
            </a:pPr>
            <a:r>
              <a:rPr lang="en-US" b="1">
                <a:solidFill>
                  <a:srgbClr val="C00000"/>
                </a:solidFill>
                <a:latin typeface="Garamond"/>
              </a:rPr>
              <a:t>Non Discretionary Access Controls (NDACs) </a:t>
            </a:r>
            <a:r>
              <a:rPr lang="en-US" b="1">
                <a:solidFill>
                  <a:srgbClr val="174A7C"/>
                </a:solidFill>
                <a:latin typeface="Garamond"/>
              </a:rPr>
              <a:t>are controls that cannot be changed by users, but only through administrative action. NDAC has three popular forms of access control policies: </a:t>
            </a:r>
            <a:endParaRPr/>
          </a:p>
          <a:p>
            <a:pPr lvl="1" algn="just">
              <a:lnSpc>
                <a:spcPct val="100000"/>
              </a:lnSpc>
              <a:buSzPct val="150000"/>
              <a:buFont typeface="Arial"/>
              <a:buChar char="•"/>
            </a:pPr>
            <a:r>
              <a:rPr lang="en-US" b="1">
                <a:solidFill>
                  <a:srgbClr val="C00000"/>
                </a:solidFill>
                <a:latin typeface="Garamond"/>
              </a:rPr>
              <a:t>Mandatory Access Control (MAC), </a:t>
            </a:r>
            <a:endParaRPr/>
          </a:p>
          <a:p>
            <a:pPr lvl="1" algn="just">
              <a:lnSpc>
                <a:spcPct val="100000"/>
              </a:lnSpc>
              <a:buSzPct val="150000"/>
              <a:buFont typeface="Arial"/>
              <a:buChar char="•"/>
            </a:pPr>
            <a:r>
              <a:rPr lang="en-US" b="1">
                <a:solidFill>
                  <a:srgbClr val="C00000"/>
                </a:solidFill>
                <a:latin typeface="Garamond"/>
              </a:rPr>
              <a:t>Role-Based Access Control (RBAC) and </a:t>
            </a:r>
            <a:endParaRPr/>
          </a:p>
          <a:p>
            <a:pPr lvl="1" algn="just">
              <a:lnSpc>
                <a:spcPct val="100000"/>
              </a:lnSpc>
              <a:buSzPct val="150000"/>
              <a:buFont typeface="Arial"/>
              <a:buChar char="•"/>
            </a:pPr>
            <a:r>
              <a:rPr lang="en-US" b="1">
                <a:solidFill>
                  <a:srgbClr val="C00000"/>
                </a:solidFill>
                <a:latin typeface="Garamond"/>
              </a:rPr>
              <a:t>Temporal Authorization (TA).</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95"/>
                                        </p:tgtEl>
                                        <p:attrNameLst>
                                          <p:attrName>style.visibility</p:attrName>
                                        </p:attrNameLst>
                                      </p:cBhvr>
                                      <p:to>
                                        <p:strVal val="visible"/>
                                      </p:to>
                                    </p:set>
                                    <p:anim calcmode="lin" valueType="num">
                                      <p:cBhvr additive="repl">
                                        <p:cTn id="7" dur="500" fill="hold"/>
                                        <p:tgtEl>
                                          <p:spTgt spid="195"/>
                                        </p:tgtEl>
                                        <p:attrNameLst>
                                          <p:attrName>ppt_x</p:attrName>
                                        </p:attrNameLst>
                                      </p:cBhvr>
                                      <p:tavLst>
                                        <p:tav tm="0">
                                          <p:val>
                                            <p:strVal val="#ppt_x"/>
                                          </p:val>
                                        </p:tav>
                                        <p:tav tm="100000">
                                          <p:val>
                                            <p:strVal val="#ppt_x"/>
                                          </p:val>
                                        </p:tav>
                                      </p:tavLst>
                                    </p:anim>
                                    <p:anim calcmode="lin" valueType="num">
                                      <p:cBhvr additive="repl">
                                        <p:cTn id="8" dur="500" fill="hold"/>
                                        <p:tgtEl>
                                          <p:spTgt spid="1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97"/>
                                        </p:tgtEl>
                                        <p:attrNameLst>
                                          <p:attrName>style.visibility</p:attrName>
                                        </p:attrNameLst>
                                      </p:cBhvr>
                                      <p:to>
                                        <p:strVal val="visible"/>
                                      </p:to>
                                    </p:set>
                                    <p:anim calcmode="lin" valueType="num">
                                      <p:cBhvr additive="repl">
                                        <p:cTn id="13" dur="500" fill="hold"/>
                                        <p:tgtEl>
                                          <p:spTgt spid="197"/>
                                        </p:tgtEl>
                                        <p:attrNameLst>
                                          <p:attrName>ppt_x</p:attrName>
                                        </p:attrNameLst>
                                      </p:cBhvr>
                                      <p:tavLst>
                                        <p:tav tm="0">
                                          <p:val>
                                            <p:strVal val="#ppt_x"/>
                                          </p:val>
                                        </p:tav>
                                        <p:tav tm="100000">
                                          <p:val>
                                            <p:strVal val="#ppt_x"/>
                                          </p:val>
                                        </p:tav>
                                      </p:tavLst>
                                    </p:anim>
                                    <p:anim calcmode="lin" valueType="num">
                                      <p:cBhvr additive="repl">
                                        <p:cTn id="14" dur="500" fill="hold"/>
                                        <p:tgtEl>
                                          <p:spTgt spid="19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7">
                                            <p:txEl>
                                              <p:pRg st="0" end="176"/>
                                            </p:txEl>
                                          </p:spTgt>
                                        </p:tgtEl>
                                        <p:attrNameLst>
                                          <p:attrName>style.visibility</p:attrName>
                                        </p:attrNameLst>
                                      </p:cBhvr>
                                      <p:to>
                                        <p:strVal val="visible"/>
                                      </p:to>
                                    </p:set>
                                    <p:anim calcmode="lin" valueType="num">
                                      <p:cBhvr additive="repl">
                                        <p:cTn id="17" dur="500" fill="hold"/>
                                        <p:tgtEl>
                                          <p:spTgt spid="197">
                                            <p:txEl>
                                              <p:pRg st="0" end="176"/>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97">
                                            <p:txEl>
                                              <p:pRg st="0" end="17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7">
                                            <p:txEl>
                                              <p:pRg st="827" end="827"/>
                                            </p:txEl>
                                          </p:spTgt>
                                        </p:tgtEl>
                                        <p:attrNameLst>
                                          <p:attrName>style.visibility</p:attrName>
                                        </p:attrNameLst>
                                      </p:cBhvr>
                                      <p:to>
                                        <p:strVal val="visible"/>
                                      </p:to>
                                    </p:set>
                                    <p:anim calcmode="lin" valueType="num">
                                      <p:cBhvr additive="repl">
                                        <p:cTn id="21" dur="500" fill="hold"/>
                                        <p:tgtEl>
                                          <p:spTgt spid="197">
                                            <p:txEl>
                                              <p:pRg st="827" end="827"/>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97">
                                            <p:txEl>
                                              <p:pRg st="827" end="82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7">
                                            <p:txEl>
                                              <p:pRg st="827" end="827"/>
                                            </p:txEl>
                                          </p:spTgt>
                                        </p:tgtEl>
                                        <p:attrNameLst>
                                          <p:attrName>style.visibility</p:attrName>
                                        </p:attrNameLst>
                                      </p:cBhvr>
                                      <p:to>
                                        <p:strVal val="visible"/>
                                      </p:to>
                                    </p:set>
                                    <p:anim calcmode="lin" valueType="num">
                                      <p:cBhvr additive="repl">
                                        <p:cTn id="25" dur="500" fill="hold"/>
                                        <p:tgtEl>
                                          <p:spTgt spid="197">
                                            <p:txEl>
                                              <p:pRg st="827" end="827"/>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97">
                                            <p:txEl>
                                              <p:pRg st="827" end="82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7">
                                            <p:txEl>
                                              <p:pRg st="827" end="827"/>
                                            </p:txEl>
                                          </p:spTgt>
                                        </p:tgtEl>
                                        <p:attrNameLst>
                                          <p:attrName>style.visibility</p:attrName>
                                        </p:attrNameLst>
                                      </p:cBhvr>
                                      <p:to>
                                        <p:strVal val="visible"/>
                                      </p:to>
                                    </p:set>
                                    <p:anim calcmode="lin" valueType="num">
                                      <p:cBhvr additive="repl">
                                        <p:cTn id="29" dur="500" fill="hold"/>
                                        <p:tgtEl>
                                          <p:spTgt spid="197">
                                            <p:txEl>
                                              <p:pRg st="827" end="827"/>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97">
                                            <p:txEl>
                                              <p:pRg st="827" end="82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7">
                                            <p:txEl>
                                              <p:pRg st="827" end="827"/>
                                            </p:txEl>
                                          </p:spTgt>
                                        </p:tgtEl>
                                        <p:attrNameLst>
                                          <p:attrName>style.visibility</p:attrName>
                                        </p:attrNameLst>
                                      </p:cBhvr>
                                      <p:to>
                                        <p:strVal val="visible"/>
                                      </p:to>
                                    </p:set>
                                    <p:anim calcmode="lin" valueType="num">
                                      <p:cBhvr additive="repl">
                                        <p:cTn id="33" dur="500" fill="hold"/>
                                        <p:tgtEl>
                                          <p:spTgt spid="197">
                                            <p:txEl>
                                              <p:pRg st="827" end="827"/>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197">
                                            <p:txEl>
                                              <p:pRg st="827" end="82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7">
                                            <p:txEl>
                                              <p:pRg st="827" end="827"/>
                                            </p:txEl>
                                          </p:spTgt>
                                        </p:tgtEl>
                                        <p:attrNameLst>
                                          <p:attrName>style.visibility</p:attrName>
                                        </p:attrNameLst>
                                      </p:cBhvr>
                                      <p:to>
                                        <p:strVal val="visible"/>
                                      </p:to>
                                    </p:set>
                                    <p:anim calcmode="lin" valueType="num">
                                      <p:cBhvr additive="repl">
                                        <p:cTn id="37" dur="500" fill="hold"/>
                                        <p:tgtEl>
                                          <p:spTgt spid="197">
                                            <p:txEl>
                                              <p:pRg st="827" end="827"/>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97">
                                            <p:txEl>
                                              <p:pRg st="827" end="82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7">
                                            <p:txEl>
                                              <p:pRg st="827" end="827"/>
                                            </p:txEl>
                                          </p:spTgt>
                                        </p:tgtEl>
                                        <p:attrNameLst>
                                          <p:attrName>style.visibility</p:attrName>
                                        </p:attrNameLst>
                                      </p:cBhvr>
                                      <p:to>
                                        <p:strVal val="visible"/>
                                      </p:to>
                                    </p:set>
                                    <p:anim calcmode="lin" valueType="num">
                                      <p:cBhvr additive="repl">
                                        <p:cTn id="41" dur="500" fill="hold"/>
                                        <p:tgtEl>
                                          <p:spTgt spid="197">
                                            <p:txEl>
                                              <p:pRg st="827" end="827"/>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197">
                                            <p:txEl>
                                              <p:pRg st="827" end="8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323640" y="2061000"/>
            <a:ext cx="8494560" cy="4152600"/>
          </a:xfrm>
          <a:prstGeom prst="rect">
            <a:avLst/>
          </a:prstGeom>
          <a:noFill/>
          <a:ln>
            <a:noFill/>
          </a:ln>
        </p:spPr>
        <p:txBody>
          <a:bodyPr lIns="90000" tIns="45000" rIns="90000" bIns="45000"/>
          <a:lstStyle/>
          <a:p>
            <a:pPr>
              <a:lnSpc>
                <a:spcPct val="100000"/>
              </a:lnSpc>
              <a:buBlip>
                <a:blip r:embed="rId2"/>
              </a:buBlip>
            </a:pPr>
            <a:r>
              <a:rPr lang="en-US" sz="3200" b="1" dirty="0" smtClean="0">
                <a:solidFill>
                  <a:srgbClr val="1E4C7C"/>
                </a:solidFill>
                <a:latin typeface="Garamond"/>
              </a:rPr>
              <a:t>is the practice of restricting access to resources only to authorized users, processes, or systems</a:t>
            </a:r>
          </a:p>
          <a:p>
            <a:pPr>
              <a:lnSpc>
                <a:spcPct val="100000"/>
              </a:lnSpc>
              <a:buBlip>
                <a:blip r:embed="rId2"/>
              </a:buBlip>
            </a:pPr>
            <a:r>
              <a:rPr lang="en-US" sz="3200" b="1" dirty="0" smtClean="0">
                <a:solidFill>
                  <a:srgbClr val="1E4C7C"/>
                </a:solidFill>
                <a:latin typeface="Garamond"/>
              </a:rPr>
              <a:t>Used </a:t>
            </a:r>
            <a:r>
              <a:rPr lang="en-US" sz="3200" b="1" dirty="0">
                <a:solidFill>
                  <a:srgbClr val="1E4C7C"/>
                </a:solidFill>
                <a:latin typeface="Garamond"/>
              </a:rPr>
              <a:t>to identify a </a:t>
            </a:r>
            <a:r>
              <a:rPr lang="en-US" sz="3200" b="1" dirty="0">
                <a:solidFill>
                  <a:srgbClr val="C00000"/>
                </a:solidFill>
                <a:latin typeface="Garamond"/>
              </a:rPr>
              <a:t>user</a:t>
            </a:r>
            <a:r>
              <a:rPr lang="en-US" sz="3200" b="1" dirty="0">
                <a:solidFill>
                  <a:srgbClr val="1E4C7C"/>
                </a:solidFill>
                <a:latin typeface="Garamond"/>
              </a:rPr>
              <a:t> to a system</a:t>
            </a:r>
            <a:endParaRPr dirty="0"/>
          </a:p>
          <a:p>
            <a:pPr>
              <a:lnSpc>
                <a:spcPct val="100000"/>
              </a:lnSpc>
              <a:buBlip>
                <a:blip r:embed="rId2"/>
              </a:buBlip>
            </a:pPr>
            <a:r>
              <a:rPr lang="en-US" sz="3200" b="1" dirty="0">
                <a:solidFill>
                  <a:srgbClr val="1E4C7C"/>
                </a:solidFill>
                <a:latin typeface="Garamond"/>
              </a:rPr>
              <a:t>Associated with each </a:t>
            </a:r>
            <a:r>
              <a:rPr lang="en-US" sz="3200" b="1" dirty="0">
                <a:solidFill>
                  <a:srgbClr val="C00000"/>
                </a:solidFill>
                <a:latin typeface="Garamond"/>
              </a:rPr>
              <a:t>user</a:t>
            </a:r>
            <a:r>
              <a:rPr lang="en-US" sz="3200" b="1" dirty="0">
                <a:solidFill>
                  <a:srgbClr val="1E4C7C"/>
                </a:solidFill>
                <a:latin typeface="Garamond"/>
              </a:rPr>
              <a:t>, there can be a profile that specifies permissible operations and accesses (authorization)</a:t>
            </a:r>
            <a:endParaRPr dirty="0"/>
          </a:p>
          <a:p>
            <a:pPr>
              <a:lnSpc>
                <a:spcPct val="100000"/>
              </a:lnSpc>
              <a:buBlip>
                <a:blip r:embed="rId2"/>
              </a:buBlip>
            </a:pPr>
            <a:r>
              <a:rPr lang="en-US" sz="3200" b="1" dirty="0">
                <a:solidFill>
                  <a:srgbClr val="1E4C7C"/>
                </a:solidFill>
                <a:latin typeface="Garamond"/>
              </a:rPr>
              <a:t>The operating system can enforce rules based on user profile</a:t>
            </a:r>
            <a:endParaRPr dirty="0"/>
          </a:p>
        </p:txBody>
      </p:sp>
      <p:sp>
        <p:nvSpPr>
          <p:cNvPr id="129" name="CustomShape 2"/>
          <p:cNvSpPr/>
          <p:nvPr/>
        </p:nvSpPr>
        <p:spPr>
          <a:xfrm>
            <a:off x="539640" y="231840"/>
            <a:ext cx="8207280" cy="688680"/>
          </a:xfrm>
          <a:prstGeom prst="rect">
            <a:avLst/>
          </a:prstGeom>
          <a:noFill/>
          <a:ln>
            <a:noFill/>
          </a:ln>
        </p:spPr>
        <p:txBody>
          <a:bodyPr lIns="180000" tIns="0" rIns="180000" bIns="0" anchor="ctr"/>
          <a:lstStyle/>
          <a:p>
            <a:pPr>
              <a:lnSpc>
                <a:spcPct val="100000"/>
              </a:lnSpc>
            </a:pPr>
            <a:r>
              <a:rPr lang="en-US" sz="3200" b="1">
                <a:solidFill>
                  <a:srgbClr val="FFFFFF"/>
                </a:solidFill>
                <a:latin typeface="Garamond"/>
              </a:rPr>
              <a:t>Security Techniques/ </a:t>
            </a:r>
            <a:r>
              <a:rPr lang="en-US" sz="2200" b="1">
                <a:solidFill>
                  <a:srgbClr val="EDEDF3"/>
                </a:solidFill>
                <a:latin typeface="Garamond"/>
              </a:rPr>
              <a:t>Access Control and Firewall</a:t>
            </a:r>
            <a:endParaRPr/>
          </a:p>
        </p:txBody>
      </p:sp>
      <p:sp>
        <p:nvSpPr>
          <p:cNvPr id="130" name="CustomShape 3"/>
          <p:cNvSpPr/>
          <p:nvPr/>
        </p:nvSpPr>
        <p:spPr>
          <a:xfrm>
            <a:off x="250920" y="105264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Access Control</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repl">
                                        <p:cTn id="7" dur="500" fill="hold"/>
                                        <p:tgtEl>
                                          <p:spTgt spid="130"/>
                                        </p:tgtEl>
                                        <p:attrNameLst>
                                          <p:attrName>ppt_x</p:attrName>
                                        </p:attrNameLst>
                                      </p:cBhvr>
                                      <p:tavLst>
                                        <p:tav tm="0">
                                          <p:val>
                                            <p:strVal val="#ppt_x"/>
                                          </p:val>
                                        </p:tav>
                                        <p:tav tm="100000">
                                          <p:val>
                                            <p:strVal val="#ppt_x"/>
                                          </p:val>
                                        </p:tav>
                                      </p:tavLst>
                                    </p:anim>
                                    <p:anim calcmode="lin" valueType="num">
                                      <p:cBhvr additive="repl">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50920" y="907920"/>
            <a:ext cx="8534160" cy="45468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400" b="1">
                <a:solidFill>
                  <a:srgbClr val="D61353"/>
                </a:solidFill>
                <a:latin typeface="Arial"/>
              </a:rPr>
              <a:t>Access Control Policies</a:t>
            </a:r>
            <a:endParaRPr/>
          </a:p>
        </p:txBody>
      </p:sp>
      <p:sp>
        <p:nvSpPr>
          <p:cNvPr id="199"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00" name="CustomShape 3"/>
          <p:cNvSpPr/>
          <p:nvPr/>
        </p:nvSpPr>
        <p:spPr>
          <a:xfrm>
            <a:off x="285840" y="1428840"/>
            <a:ext cx="8499240" cy="5136120"/>
          </a:xfrm>
          <a:prstGeom prst="rect">
            <a:avLst/>
          </a:prstGeom>
          <a:solidFill>
            <a:srgbClr val="FFFFFF"/>
          </a:solidFill>
          <a:ln w="9360">
            <a:solidFill>
              <a:srgbClr val="231F20"/>
            </a:solidFill>
            <a:miter/>
          </a:ln>
        </p:spPr>
        <p:txBody>
          <a:bodyPr lIns="90000" tIns="45000" rIns="90000" bIns="45000"/>
          <a:lstStyle/>
          <a:p>
            <a:pPr lvl="1" algn="just">
              <a:lnSpc>
                <a:spcPct val="100000"/>
              </a:lnSpc>
              <a:buSzPct val="150000"/>
              <a:buFont typeface="Arial"/>
              <a:buChar char="•"/>
            </a:pPr>
            <a:r>
              <a:rPr lang="en-US" sz="1500" b="1">
                <a:solidFill>
                  <a:srgbClr val="C00000"/>
                </a:solidFill>
                <a:latin typeface="Garamond"/>
              </a:rPr>
              <a:t>Mandatory Access Control (MAC) </a:t>
            </a:r>
            <a:r>
              <a:rPr lang="en-US" sz="1500" b="1">
                <a:solidFill>
                  <a:srgbClr val="174A7C"/>
                </a:solidFill>
                <a:latin typeface="Garamond"/>
              </a:rPr>
              <a:t>is a means of restricting access to objects based on the sensitivity of the information contained in the objects and the formal authorization of subjects to access information of such sensitivity.</a:t>
            </a:r>
            <a:endParaRPr/>
          </a:p>
          <a:p>
            <a:pPr lvl="2" algn="just">
              <a:lnSpc>
                <a:spcPct val="100000"/>
              </a:lnSpc>
              <a:buSzPct val="150000"/>
              <a:buFont typeface="Arial"/>
              <a:buChar char="•"/>
            </a:pPr>
            <a:r>
              <a:rPr lang="en-US" sz="1500" b="1">
                <a:solidFill>
                  <a:srgbClr val="174A7C"/>
                </a:solidFill>
                <a:latin typeface="Garamond"/>
              </a:rPr>
              <a:t>In MAC, decisions are made by a central authority, not by the individual owner of an object, and the owner cannot change access rights. </a:t>
            </a:r>
            <a:endParaRPr/>
          </a:p>
          <a:p>
            <a:pPr lvl="2" algn="just">
              <a:lnSpc>
                <a:spcPct val="100000"/>
              </a:lnSpc>
              <a:buSzPct val="150000"/>
              <a:buFont typeface="Arial"/>
              <a:buChar char="•"/>
            </a:pPr>
            <a:r>
              <a:rPr lang="en-US" sz="1500" b="1">
                <a:solidFill>
                  <a:srgbClr val="174A7C"/>
                </a:solidFill>
                <a:latin typeface="Garamond"/>
              </a:rPr>
              <a:t>An example of MAC occurs in military security, where an individual data owner does not decide who has a Top Secret clearance, nor can the owner change the classification of an object from Top Secret to Secret. </a:t>
            </a:r>
            <a:endParaRPr/>
          </a:p>
          <a:p>
            <a:pPr lvl="1" algn="just">
              <a:lnSpc>
                <a:spcPct val="100000"/>
              </a:lnSpc>
              <a:buSzPct val="150000"/>
              <a:buFont typeface="Arial"/>
              <a:buChar char="•"/>
            </a:pPr>
            <a:r>
              <a:rPr lang="en-US" sz="1500" b="1">
                <a:solidFill>
                  <a:srgbClr val="C00000"/>
                </a:solidFill>
                <a:latin typeface="Garamond"/>
              </a:rPr>
              <a:t>Role-Based Access Control (RBAC) </a:t>
            </a:r>
            <a:r>
              <a:rPr lang="en-US" sz="1500" b="1">
                <a:solidFill>
                  <a:srgbClr val="174A7C"/>
                </a:solidFill>
                <a:latin typeface="Garamond"/>
              </a:rPr>
              <a:t>bases access control decisions on the functions/roles of a user that he/she is allowed to perform within an organization. </a:t>
            </a:r>
            <a:endParaRPr/>
          </a:p>
          <a:p>
            <a:pPr lvl="2" algn="just">
              <a:lnSpc>
                <a:spcPct val="100000"/>
              </a:lnSpc>
              <a:buSzPct val="150000"/>
              <a:buFont typeface="Arial"/>
              <a:buChar char="•"/>
            </a:pPr>
            <a:r>
              <a:rPr lang="en-US" sz="1500" b="1">
                <a:solidFill>
                  <a:srgbClr val="174A7C"/>
                </a:solidFill>
                <a:latin typeface="Garamond"/>
              </a:rPr>
              <a:t>This includes the specification of duties, responsibilities, and qualifications. For example, the role “individual associated with a hospital” can include doctor, nurse and patient.</a:t>
            </a:r>
            <a:endParaRPr/>
          </a:p>
          <a:p>
            <a:pPr lvl="2" algn="just">
              <a:lnSpc>
                <a:spcPct val="100000"/>
              </a:lnSpc>
              <a:buSzPct val="150000"/>
              <a:buFont typeface="Arial"/>
              <a:buChar char="•"/>
            </a:pPr>
            <a:r>
              <a:rPr lang="en-US" sz="1500" b="1">
                <a:solidFill>
                  <a:srgbClr val="174A7C"/>
                </a:solidFill>
                <a:latin typeface="Garamond"/>
              </a:rPr>
              <a:t>In RBAC policy, the users cannot pass access permissions on to other users at their discretion. </a:t>
            </a:r>
            <a:endParaRPr/>
          </a:p>
          <a:p>
            <a:pPr lvl="1" algn="just">
              <a:lnSpc>
                <a:spcPct val="100000"/>
              </a:lnSpc>
              <a:buSzPct val="150000"/>
              <a:buFont typeface="Arial"/>
              <a:buChar char="•"/>
            </a:pPr>
            <a:r>
              <a:rPr lang="en-US" sz="1500" b="1">
                <a:solidFill>
                  <a:srgbClr val="C00000"/>
                </a:solidFill>
                <a:latin typeface="Garamond"/>
              </a:rPr>
              <a:t>Temporal Authorization </a:t>
            </a:r>
            <a:r>
              <a:rPr lang="en-US" sz="1500" b="1">
                <a:solidFill>
                  <a:srgbClr val="174A7C"/>
                </a:solidFill>
                <a:latin typeface="Garamond"/>
              </a:rPr>
              <a:t>are formal statements of access policies that involve time-based access restrictions.</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repl">
                                        <p:cTn id="7" dur="500" fill="hold"/>
                                        <p:tgtEl>
                                          <p:spTgt spid="198"/>
                                        </p:tgtEl>
                                        <p:attrNameLst>
                                          <p:attrName>ppt_x</p:attrName>
                                        </p:attrNameLst>
                                      </p:cBhvr>
                                      <p:tavLst>
                                        <p:tav tm="0">
                                          <p:val>
                                            <p:strVal val="#ppt_x"/>
                                          </p:val>
                                        </p:tav>
                                        <p:tav tm="100000">
                                          <p:val>
                                            <p:strVal val="#ppt_x"/>
                                          </p:val>
                                        </p:tav>
                                      </p:tavLst>
                                    </p:anim>
                                    <p:anim calcmode="lin" valueType="num">
                                      <p:cBhvr additive="repl">
                                        <p:cTn id="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00"/>
                                        </p:tgtEl>
                                        <p:attrNameLst>
                                          <p:attrName>style.visibility</p:attrName>
                                        </p:attrNameLst>
                                      </p:cBhvr>
                                      <p:to>
                                        <p:strVal val="visible"/>
                                      </p:to>
                                    </p:set>
                                    <p:anim calcmode="lin" valueType="num">
                                      <p:cBhvr additive="repl">
                                        <p:cTn id="13" dur="500" fill="hold"/>
                                        <p:tgtEl>
                                          <p:spTgt spid="200"/>
                                        </p:tgtEl>
                                        <p:attrNameLst>
                                          <p:attrName>ppt_x</p:attrName>
                                        </p:attrNameLst>
                                      </p:cBhvr>
                                      <p:tavLst>
                                        <p:tav tm="0">
                                          <p:val>
                                            <p:strVal val="#ppt_x"/>
                                          </p:val>
                                        </p:tav>
                                        <p:tav tm="100000">
                                          <p:val>
                                            <p:strVal val="#ppt_x"/>
                                          </p:val>
                                        </p:tav>
                                      </p:tavLst>
                                    </p:anim>
                                    <p:anim calcmode="lin" valueType="num">
                                      <p:cBhvr additive="repl">
                                        <p:cTn id="14" dur="500" fill="hold"/>
                                        <p:tgtEl>
                                          <p:spTgt spid="20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0">
                                            <p:txEl>
                                              <p:pRg st="0" end="228"/>
                                            </p:txEl>
                                          </p:spTgt>
                                        </p:tgtEl>
                                        <p:attrNameLst>
                                          <p:attrName>style.visibility</p:attrName>
                                        </p:attrNameLst>
                                      </p:cBhvr>
                                      <p:to>
                                        <p:strVal val="visible"/>
                                      </p:to>
                                    </p:set>
                                    <p:anim calcmode="lin" valueType="num">
                                      <p:cBhvr additive="repl">
                                        <p:cTn id="17" dur="500" fill="hold"/>
                                        <p:tgtEl>
                                          <p:spTgt spid="200">
                                            <p:txEl>
                                              <p:pRg st="0" end="228"/>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00">
                                            <p:txEl>
                                              <p:pRg st="0" end="22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0">
                                            <p:txEl>
                                              <p:pRg st="1120" end="1120"/>
                                            </p:txEl>
                                          </p:spTgt>
                                        </p:tgtEl>
                                        <p:attrNameLst>
                                          <p:attrName>style.visibility</p:attrName>
                                        </p:attrNameLst>
                                      </p:cBhvr>
                                      <p:to>
                                        <p:strVal val="visible"/>
                                      </p:to>
                                    </p:set>
                                    <p:anim calcmode="lin" valueType="num">
                                      <p:cBhvr additive="repl">
                                        <p:cTn id="21" dur="500" fill="hold"/>
                                        <p:tgtEl>
                                          <p:spTgt spid="200">
                                            <p:txEl>
                                              <p:pRg st="1120" end="112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00">
                                            <p:txEl>
                                              <p:pRg st="1120" end="112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0">
                                            <p:txEl>
                                              <p:pRg st="1120" end="1120"/>
                                            </p:txEl>
                                          </p:spTgt>
                                        </p:tgtEl>
                                        <p:attrNameLst>
                                          <p:attrName>style.visibility</p:attrName>
                                        </p:attrNameLst>
                                      </p:cBhvr>
                                      <p:to>
                                        <p:strVal val="visible"/>
                                      </p:to>
                                    </p:set>
                                    <p:anim calcmode="lin" valueType="num">
                                      <p:cBhvr additive="repl">
                                        <p:cTn id="25" dur="500" fill="hold"/>
                                        <p:tgtEl>
                                          <p:spTgt spid="200">
                                            <p:txEl>
                                              <p:pRg st="1120" end="112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00">
                                            <p:txEl>
                                              <p:pRg st="1120" end="112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0">
                                            <p:txEl>
                                              <p:pRg st="1120" end="1120"/>
                                            </p:txEl>
                                          </p:spTgt>
                                        </p:tgtEl>
                                        <p:attrNameLst>
                                          <p:attrName>style.visibility</p:attrName>
                                        </p:attrNameLst>
                                      </p:cBhvr>
                                      <p:to>
                                        <p:strVal val="visible"/>
                                      </p:to>
                                    </p:set>
                                    <p:anim calcmode="lin" valueType="num">
                                      <p:cBhvr additive="repl">
                                        <p:cTn id="29" dur="500" fill="hold"/>
                                        <p:tgtEl>
                                          <p:spTgt spid="200">
                                            <p:txEl>
                                              <p:pRg st="1120" end="112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00">
                                            <p:txEl>
                                              <p:pRg st="1120" end="112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0">
                                            <p:txEl>
                                              <p:pRg st="1120" end="1120"/>
                                            </p:txEl>
                                          </p:spTgt>
                                        </p:tgtEl>
                                        <p:attrNameLst>
                                          <p:attrName>style.visibility</p:attrName>
                                        </p:attrNameLst>
                                      </p:cBhvr>
                                      <p:to>
                                        <p:strVal val="visible"/>
                                      </p:to>
                                    </p:set>
                                    <p:anim calcmode="lin" valueType="num">
                                      <p:cBhvr additive="repl">
                                        <p:cTn id="33" dur="500" fill="hold"/>
                                        <p:tgtEl>
                                          <p:spTgt spid="200">
                                            <p:txEl>
                                              <p:pRg st="1120" end="1120"/>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200">
                                            <p:txEl>
                                              <p:pRg st="1120" end="112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0">
                                            <p:txEl>
                                              <p:pRg st="1120" end="1120"/>
                                            </p:txEl>
                                          </p:spTgt>
                                        </p:tgtEl>
                                        <p:attrNameLst>
                                          <p:attrName>style.visibility</p:attrName>
                                        </p:attrNameLst>
                                      </p:cBhvr>
                                      <p:to>
                                        <p:strVal val="visible"/>
                                      </p:to>
                                    </p:set>
                                    <p:anim calcmode="lin" valueType="num">
                                      <p:cBhvr additive="repl">
                                        <p:cTn id="37" dur="500" fill="hold"/>
                                        <p:tgtEl>
                                          <p:spTgt spid="200">
                                            <p:txEl>
                                              <p:pRg st="1120" end="1120"/>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200">
                                            <p:txEl>
                                              <p:pRg st="1120" end="112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0">
                                            <p:txEl>
                                              <p:pRg st="1120" end="1120"/>
                                            </p:txEl>
                                          </p:spTgt>
                                        </p:tgtEl>
                                        <p:attrNameLst>
                                          <p:attrName>style.visibility</p:attrName>
                                        </p:attrNameLst>
                                      </p:cBhvr>
                                      <p:to>
                                        <p:strVal val="visible"/>
                                      </p:to>
                                    </p:set>
                                    <p:anim calcmode="lin" valueType="num">
                                      <p:cBhvr additive="repl">
                                        <p:cTn id="41" dur="500" fill="hold"/>
                                        <p:tgtEl>
                                          <p:spTgt spid="200">
                                            <p:txEl>
                                              <p:pRg st="1120" end="1120"/>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200">
                                            <p:txEl>
                                              <p:pRg st="1120" end="1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200520" y="934920"/>
            <a:ext cx="8462880" cy="45468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400" b="1">
                <a:solidFill>
                  <a:srgbClr val="D61353"/>
                </a:solidFill>
                <a:latin typeface="Arial"/>
              </a:rPr>
              <a:t>Multilevel Security Models</a:t>
            </a:r>
            <a:endParaRPr/>
          </a:p>
        </p:txBody>
      </p:sp>
      <p:sp>
        <p:nvSpPr>
          <p:cNvPr id="202"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03" name="CustomShape 3"/>
          <p:cNvSpPr/>
          <p:nvPr/>
        </p:nvSpPr>
        <p:spPr>
          <a:xfrm>
            <a:off x="200520" y="1581120"/>
            <a:ext cx="8532720" cy="462132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400" b="1">
                <a:solidFill>
                  <a:srgbClr val="1E4C7C"/>
                </a:solidFill>
                <a:latin typeface="Garamond"/>
              </a:rPr>
              <a:t>Multilevel security</a:t>
            </a:r>
            <a:endParaRPr/>
          </a:p>
          <a:p>
            <a:pPr lvl="1" algn="just">
              <a:lnSpc>
                <a:spcPct val="100000"/>
              </a:lnSpc>
              <a:buSzPct val="70000"/>
              <a:buFont typeface="Wingdings 2" charset="2"/>
              <a:buChar char=""/>
            </a:pPr>
            <a:r>
              <a:rPr lang="en-US" sz="2400" b="1">
                <a:solidFill>
                  <a:srgbClr val="1E4C7C"/>
                </a:solidFill>
                <a:latin typeface="Garamond"/>
              </a:rPr>
              <a:t>Military-style classifications.</a:t>
            </a:r>
            <a:endParaRPr/>
          </a:p>
          <a:p>
            <a:pPr lvl="1" algn="just">
              <a:lnSpc>
                <a:spcPct val="100000"/>
              </a:lnSpc>
              <a:buSzPct val="70000"/>
              <a:buFont typeface="Wingdings 2" charset="2"/>
              <a:buChar char=""/>
            </a:pPr>
            <a:r>
              <a:rPr lang="en-US" sz="2400" b="1">
                <a:solidFill>
                  <a:srgbClr val="1E4C7C"/>
                </a:solidFill>
                <a:latin typeface="Garamond"/>
              </a:rPr>
              <a:t>Subjects and objects are often partitioned into different security levels.</a:t>
            </a:r>
            <a:endParaRPr/>
          </a:p>
          <a:p>
            <a:pPr lvl="1" algn="just">
              <a:lnSpc>
                <a:spcPct val="100000"/>
              </a:lnSpc>
              <a:buSzPct val="70000"/>
              <a:buFont typeface="Wingdings 2" charset="2"/>
              <a:buChar char=""/>
            </a:pPr>
            <a:r>
              <a:rPr lang="en-US" sz="2400" b="1">
                <a:solidFill>
                  <a:srgbClr val="1E4C7C"/>
                </a:solidFill>
                <a:latin typeface="Garamond"/>
              </a:rPr>
              <a:t>Protection is based on levels of security.</a:t>
            </a:r>
            <a:endParaRPr/>
          </a:p>
          <a:p>
            <a:pPr lvl="1" algn="just">
              <a:lnSpc>
                <a:spcPct val="100000"/>
              </a:lnSpc>
              <a:buSzPct val="70000"/>
              <a:buFont typeface="Wingdings 2" charset="2"/>
              <a:buChar char=""/>
            </a:pPr>
            <a:r>
              <a:rPr lang="en-US" sz="2400" b="1">
                <a:solidFill>
                  <a:srgbClr val="1E4C7C"/>
                </a:solidFill>
                <a:latin typeface="Garamond"/>
              </a:rPr>
              <a:t>A subject can only access objects at certain levels determined by its security level and model in use.</a:t>
            </a:r>
            <a:endParaRPr/>
          </a:p>
          <a:p>
            <a:pPr algn="just">
              <a:lnSpc>
                <a:spcPct val="100000"/>
              </a:lnSpc>
              <a:buBlip>
                <a:blip r:embed="rId3"/>
              </a:buBlip>
            </a:pPr>
            <a:r>
              <a:rPr lang="en-US" sz="2400" b="1">
                <a:solidFill>
                  <a:srgbClr val="1E4C7C"/>
                </a:solidFill>
                <a:latin typeface="Garamond"/>
              </a:rPr>
              <a:t>A multilevel Security Models</a:t>
            </a:r>
            <a:endParaRPr/>
          </a:p>
          <a:p>
            <a:pPr lvl="1" algn="just">
              <a:lnSpc>
                <a:spcPct val="100000"/>
              </a:lnSpc>
              <a:buSzPct val="150000"/>
              <a:buFont typeface="Arial"/>
              <a:buChar char="•"/>
            </a:pPr>
            <a:r>
              <a:rPr lang="en-US" sz="2400" b="1">
                <a:solidFill>
                  <a:srgbClr val="1E4C7C"/>
                </a:solidFill>
                <a:latin typeface="Garamond"/>
              </a:rPr>
              <a:t>Bell-LaPadula</a:t>
            </a:r>
            <a:r>
              <a:rPr lang="en-US" sz="2400" b="1">
                <a:solidFill>
                  <a:srgbClr val="C00000"/>
                </a:solidFill>
                <a:latin typeface="Arial"/>
              </a:rPr>
              <a:t> </a:t>
            </a:r>
            <a:r>
              <a:rPr lang="en-US" sz="2400" b="1">
                <a:solidFill>
                  <a:srgbClr val="1E4C7C"/>
                </a:solidFill>
                <a:latin typeface="Garamond"/>
              </a:rPr>
              <a:t>Model</a:t>
            </a:r>
            <a:endParaRPr/>
          </a:p>
          <a:p>
            <a:pPr lvl="1" algn="just">
              <a:lnSpc>
                <a:spcPct val="100000"/>
              </a:lnSpc>
              <a:buSzPct val="150000"/>
              <a:buFont typeface="Arial"/>
              <a:buChar char="•"/>
            </a:pPr>
            <a:r>
              <a:rPr lang="en-US" sz="2400" b="1">
                <a:solidFill>
                  <a:srgbClr val="1E4C7C"/>
                </a:solidFill>
                <a:latin typeface="Garamond"/>
              </a:rPr>
              <a:t>Biba Integrity Model</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01"/>
                                        </p:tgtEl>
                                        <p:attrNameLst>
                                          <p:attrName>style.visibility</p:attrName>
                                        </p:attrNameLst>
                                      </p:cBhvr>
                                      <p:to>
                                        <p:strVal val="visible"/>
                                      </p:to>
                                    </p:set>
                                    <p:anim calcmode="lin" valueType="num">
                                      <p:cBhvr additive="repl">
                                        <p:cTn id="7" dur="500" fill="hold"/>
                                        <p:tgtEl>
                                          <p:spTgt spid="201"/>
                                        </p:tgtEl>
                                        <p:attrNameLst>
                                          <p:attrName>ppt_x</p:attrName>
                                        </p:attrNameLst>
                                      </p:cBhvr>
                                      <p:tavLst>
                                        <p:tav tm="0">
                                          <p:val>
                                            <p:strVal val="#ppt_x"/>
                                          </p:val>
                                        </p:tav>
                                        <p:tav tm="100000">
                                          <p:val>
                                            <p:strVal val="#ppt_x"/>
                                          </p:val>
                                        </p:tav>
                                      </p:tavLst>
                                    </p:anim>
                                    <p:anim calcmode="lin" valueType="num">
                                      <p:cBhvr additive="repl">
                                        <p:cTn id="8"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03"/>
                                        </p:tgtEl>
                                        <p:attrNameLst>
                                          <p:attrName>style.visibility</p:attrName>
                                        </p:attrNameLst>
                                      </p:cBhvr>
                                      <p:to>
                                        <p:strVal val="visible"/>
                                      </p:to>
                                    </p:set>
                                    <p:anim calcmode="lin" valueType="num">
                                      <p:cBhvr additive="repl">
                                        <p:cTn id="13" dur="500" fill="hold"/>
                                        <p:tgtEl>
                                          <p:spTgt spid="203"/>
                                        </p:tgtEl>
                                        <p:attrNameLst>
                                          <p:attrName>ppt_x</p:attrName>
                                        </p:attrNameLst>
                                      </p:cBhvr>
                                      <p:tavLst>
                                        <p:tav tm="0">
                                          <p:val>
                                            <p:strVal val="#ppt_x"/>
                                          </p:val>
                                        </p:tav>
                                        <p:tav tm="100000">
                                          <p:val>
                                            <p:strVal val="#ppt_x"/>
                                          </p:val>
                                        </p:tav>
                                      </p:tavLst>
                                    </p:anim>
                                    <p:anim calcmode="lin" valueType="num">
                                      <p:cBhvr additive="repl">
                                        <p:cTn id="14" dur="500" fill="hold"/>
                                        <p:tgtEl>
                                          <p:spTgt spid="20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3">
                                            <p:txEl>
                                              <p:pRg st="0" end="20"/>
                                            </p:txEl>
                                          </p:spTgt>
                                        </p:tgtEl>
                                        <p:attrNameLst>
                                          <p:attrName>style.visibility</p:attrName>
                                        </p:attrNameLst>
                                      </p:cBhvr>
                                      <p:to>
                                        <p:strVal val="visible"/>
                                      </p:to>
                                    </p:set>
                                    <p:anim calcmode="lin" valueType="num">
                                      <p:cBhvr additive="repl">
                                        <p:cTn id="17" dur="500" fill="hold"/>
                                        <p:tgtEl>
                                          <p:spTgt spid="203">
                                            <p:txEl>
                                              <p:pRg st="0" end="20"/>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03">
                                            <p:txEl>
                                              <p:pRg st="0" end="2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3">
                                            <p:txEl>
                                              <p:pRg st="343" end="343"/>
                                            </p:txEl>
                                          </p:spTgt>
                                        </p:tgtEl>
                                        <p:attrNameLst>
                                          <p:attrName>style.visibility</p:attrName>
                                        </p:attrNameLst>
                                      </p:cBhvr>
                                      <p:to>
                                        <p:strVal val="visible"/>
                                      </p:to>
                                    </p:set>
                                    <p:anim calcmode="lin" valueType="num">
                                      <p:cBhvr additive="repl">
                                        <p:cTn id="21" dur="500" fill="hold"/>
                                        <p:tgtEl>
                                          <p:spTgt spid="203">
                                            <p:txEl>
                                              <p:pRg st="343" end="343"/>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03">
                                            <p:txEl>
                                              <p:pRg st="343" end="34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3">
                                            <p:txEl>
                                              <p:pRg st="343" end="343"/>
                                            </p:txEl>
                                          </p:spTgt>
                                        </p:tgtEl>
                                        <p:attrNameLst>
                                          <p:attrName>style.visibility</p:attrName>
                                        </p:attrNameLst>
                                      </p:cBhvr>
                                      <p:to>
                                        <p:strVal val="visible"/>
                                      </p:to>
                                    </p:set>
                                    <p:anim calcmode="lin" valueType="num">
                                      <p:cBhvr additive="repl">
                                        <p:cTn id="25" dur="500" fill="hold"/>
                                        <p:tgtEl>
                                          <p:spTgt spid="203">
                                            <p:txEl>
                                              <p:pRg st="343" end="34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03">
                                            <p:txEl>
                                              <p:pRg st="343" end="34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3">
                                            <p:txEl>
                                              <p:pRg st="343" end="343"/>
                                            </p:txEl>
                                          </p:spTgt>
                                        </p:tgtEl>
                                        <p:attrNameLst>
                                          <p:attrName>style.visibility</p:attrName>
                                        </p:attrNameLst>
                                      </p:cBhvr>
                                      <p:to>
                                        <p:strVal val="visible"/>
                                      </p:to>
                                    </p:set>
                                    <p:anim calcmode="lin" valueType="num">
                                      <p:cBhvr additive="repl">
                                        <p:cTn id="29" dur="500" fill="hold"/>
                                        <p:tgtEl>
                                          <p:spTgt spid="203">
                                            <p:txEl>
                                              <p:pRg st="343" end="343"/>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03">
                                            <p:txEl>
                                              <p:pRg st="343" end="34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3">
                                            <p:txEl>
                                              <p:pRg st="343" end="343"/>
                                            </p:txEl>
                                          </p:spTgt>
                                        </p:tgtEl>
                                        <p:attrNameLst>
                                          <p:attrName>style.visibility</p:attrName>
                                        </p:attrNameLst>
                                      </p:cBhvr>
                                      <p:to>
                                        <p:strVal val="visible"/>
                                      </p:to>
                                    </p:set>
                                    <p:anim calcmode="lin" valueType="num">
                                      <p:cBhvr additive="repl">
                                        <p:cTn id="33" dur="500" fill="hold"/>
                                        <p:tgtEl>
                                          <p:spTgt spid="203">
                                            <p:txEl>
                                              <p:pRg st="343" end="343"/>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203">
                                            <p:txEl>
                                              <p:pRg st="343" end="34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3">
                                            <p:txEl>
                                              <p:pRg st="343" end="343"/>
                                            </p:txEl>
                                          </p:spTgt>
                                        </p:tgtEl>
                                        <p:attrNameLst>
                                          <p:attrName>style.visibility</p:attrName>
                                        </p:attrNameLst>
                                      </p:cBhvr>
                                      <p:to>
                                        <p:strVal val="visible"/>
                                      </p:to>
                                    </p:set>
                                    <p:anim calcmode="lin" valueType="num">
                                      <p:cBhvr additive="repl">
                                        <p:cTn id="37" dur="500" fill="hold"/>
                                        <p:tgtEl>
                                          <p:spTgt spid="203">
                                            <p:txEl>
                                              <p:pRg st="343" end="343"/>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203">
                                            <p:txEl>
                                              <p:pRg st="343" end="34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3">
                                            <p:txEl>
                                              <p:pRg st="343" end="343"/>
                                            </p:txEl>
                                          </p:spTgt>
                                        </p:tgtEl>
                                        <p:attrNameLst>
                                          <p:attrName>style.visibility</p:attrName>
                                        </p:attrNameLst>
                                      </p:cBhvr>
                                      <p:to>
                                        <p:strVal val="visible"/>
                                      </p:to>
                                    </p:set>
                                    <p:anim calcmode="lin" valueType="num">
                                      <p:cBhvr additive="repl">
                                        <p:cTn id="41" dur="500" fill="hold"/>
                                        <p:tgtEl>
                                          <p:spTgt spid="203">
                                            <p:txEl>
                                              <p:pRg st="343" end="343"/>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203">
                                            <p:txEl>
                                              <p:pRg st="343" end="34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3">
                                            <p:txEl>
                                              <p:pRg st="343" end="343"/>
                                            </p:txEl>
                                          </p:spTgt>
                                        </p:tgtEl>
                                        <p:attrNameLst>
                                          <p:attrName>style.visibility</p:attrName>
                                        </p:attrNameLst>
                                      </p:cBhvr>
                                      <p:to>
                                        <p:strVal val="visible"/>
                                      </p:to>
                                    </p:set>
                                    <p:anim calcmode="lin" valueType="num">
                                      <p:cBhvr additive="repl">
                                        <p:cTn id="45" dur="500" fill="hold"/>
                                        <p:tgtEl>
                                          <p:spTgt spid="203">
                                            <p:txEl>
                                              <p:pRg st="343" end="343"/>
                                            </p:txEl>
                                          </p:spTgt>
                                        </p:tgtEl>
                                        <p:attrNameLst>
                                          <p:attrName>ppt_x</p:attrName>
                                        </p:attrNameLst>
                                      </p:cBhvr>
                                      <p:tavLst>
                                        <p:tav tm="0">
                                          <p:val>
                                            <p:strVal val="#ppt_x"/>
                                          </p:val>
                                        </p:tav>
                                        <p:tav tm="100000">
                                          <p:val>
                                            <p:strVal val="#ppt_x"/>
                                          </p:val>
                                        </p:tav>
                                      </p:tavLst>
                                    </p:anim>
                                    <p:anim calcmode="lin" valueType="num">
                                      <p:cBhvr additive="repl">
                                        <p:cTn id="46" dur="500" fill="hold"/>
                                        <p:tgtEl>
                                          <p:spTgt spid="203">
                                            <p:txEl>
                                              <p:pRg st="343" end="34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Bell-LaPadula Model</a:t>
            </a:r>
            <a:endParaRPr/>
          </a:p>
        </p:txBody>
      </p:sp>
      <p:sp>
        <p:nvSpPr>
          <p:cNvPr id="205"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06" name="CustomShape 3"/>
          <p:cNvSpPr/>
          <p:nvPr/>
        </p:nvSpPr>
        <p:spPr>
          <a:xfrm>
            <a:off x="285840" y="1643040"/>
            <a:ext cx="8570880" cy="445644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800" b="1">
                <a:solidFill>
                  <a:srgbClr val="C00000"/>
                </a:solidFill>
                <a:latin typeface="Garamond"/>
              </a:rPr>
              <a:t>Bell-LaPadula (BLP) </a:t>
            </a:r>
            <a:r>
              <a:rPr lang="en-US" sz="2800" b="1">
                <a:solidFill>
                  <a:srgbClr val="174A7C"/>
                </a:solidFill>
                <a:latin typeface="Garamond"/>
              </a:rPr>
              <a:t>model is one of the first multilevel security models that was created to control access to data.</a:t>
            </a:r>
            <a:endParaRPr/>
          </a:p>
          <a:p>
            <a:pPr algn="just">
              <a:lnSpc>
                <a:spcPct val="100000"/>
              </a:lnSpc>
              <a:buBlip>
                <a:blip r:embed="rId3"/>
              </a:buBlip>
            </a:pPr>
            <a:r>
              <a:rPr lang="en-US" sz="2800" b="1">
                <a:solidFill>
                  <a:srgbClr val="174A7C"/>
                </a:solidFill>
                <a:latin typeface="Garamond"/>
              </a:rPr>
              <a:t>For instance, if we have two levels of security namely </a:t>
            </a:r>
            <a:r>
              <a:rPr lang="en-US" sz="2800" b="1">
                <a:solidFill>
                  <a:srgbClr val="C00000"/>
                </a:solidFill>
                <a:latin typeface="Garamond"/>
              </a:rPr>
              <a:t>unclassified</a:t>
            </a:r>
            <a:r>
              <a:rPr lang="en-US" sz="2800" b="1">
                <a:solidFill>
                  <a:srgbClr val="174A7C"/>
                </a:solidFill>
                <a:latin typeface="Garamond"/>
              </a:rPr>
              <a:t> and </a:t>
            </a:r>
            <a:r>
              <a:rPr lang="en-US" sz="2800" b="1">
                <a:solidFill>
                  <a:srgbClr val="C00000"/>
                </a:solidFill>
                <a:latin typeface="Garamond"/>
              </a:rPr>
              <a:t>top secret</a:t>
            </a:r>
            <a:r>
              <a:rPr lang="en-US" sz="2800" b="1">
                <a:solidFill>
                  <a:srgbClr val="174A7C"/>
                </a:solidFill>
                <a:latin typeface="Garamond"/>
              </a:rPr>
              <a:t>:</a:t>
            </a:r>
            <a:endParaRPr/>
          </a:p>
          <a:p>
            <a:pPr lvl="1" algn="just">
              <a:lnSpc>
                <a:spcPct val="100000"/>
              </a:lnSpc>
              <a:buSzPct val="150000"/>
              <a:buFont typeface="Arial"/>
              <a:buChar char="•"/>
            </a:pPr>
            <a:r>
              <a:rPr lang="en-US" sz="2600" b="1">
                <a:solidFill>
                  <a:srgbClr val="174A7C"/>
                </a:solidFill>
                <a:latin typeface="Garamond"/>
              </a:rPr>
              <a:t>Unclassified personnel cannot read data at top-Secret levels and </a:t>
            </a:r>
            <a:endParaRPr/>
          </a:p>
          <a:p>
            <a:pPr lvl="1" algn="just">
              <a:lnSpc>
                <a:spcPct val="100000"/>
              </a:lnSpc>
              <a:buSzPct val="150000"/>
              <a:buFont typeface="Arial"/>
              <a:buChar char="•"/>
            </a:pPr>
            <a:r>
              <a:rPr lang="en-US" sz="2600" b="1">
                <a:solidFill>
                  <a:srgbClr val="174A7C"/>
                </a:solidFill>
                <a:latin typeface="Garamond"/>
              </a:rPr>
              <a:t>Top-Secret data cannot be written into files at unclassified levels.</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repl">
                                        <p:cTn id="7" dur="500" fill="hold"/>
                                        <p:tgtEl>
                                          <p:spTgt spid="204"/>
                                        </p:tgtEl>
                                        <p:attrNameLst>
                                          <p:attrName>ppt_x</p:attrName>
                                        </p:attrNameLst>
                                      </p:cBhvr>
                                      <p:tavLst>
                                        <p:tav tm="0">
                                          <p:val>
                                            <p:strVal val="#ppt_x"/>
                                          </p:val>
                                        </p:tav>
                                        <p:tav tm="100000">
                                          <p:val>
                                            <p:strVal val="#ppt_x"/>
                                          </p:val>
                                        </p:tav>
                                      </p:tavLst>
                                    </p:anim>
                                    <p:anim calcmode="lin" valueType="num">
                                      <p:cBhvr additive="repl">
                                        <p:cTn id="8" dur="500" fill="hold"/>
                                        <p:tgtEl>
                                          <p:spTgt spid="2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06"/>
                                        </p:tgtEl>
                                        <p:attrNameLst>
                                          <p:attrName>style.visibility</p:attrName>
                                        </p:attrNameLst>
                                      </p:cBhvr>
                                      <p:to>
                                        <p:strVal val="visible"/>
                                      </p:to>
                                    </p:set>
                                    <p:anim calcmode="lin" valueType="num">
                                      <p:cBhvr additive="repl">
                                        <p:cTn id="13" dur="500" fill="hold"/>
                                        <p:tgtEl>
                                          <p:spTgt spid="206"/>
                                        </p:tgtEl>
                                        <p:attrNameLst>
                                          <p:attrName>ppt_x</p:attrName>
                                        </p:attrNameLst>
                                      </p:cBhvr>
                                      <p:tavLst>
                                        <p:tav tm="0">
                                          <p:val>
                                            <p:strVal val="#ppt_x"/>
                                          </p:val>
                                        </p:tav>
                                        <p:tav tm="100000">
                                          <p:val>
                                            <p:strVal val="#ppt_x"/>
                                          </p:val>
                                        </p:tav>
                                      </p:tavLst>
                                    </p:anim>
                                    <p:anim calcmode="lin" valueType="num">
                                      <p:cBhvr additive="repl">
                                        <p:cTn id="14" dur="500" fill="hold"/>
                                        <p:tgtEl>
                                          <p:spTgt spid="20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6">
                                            <p:txEl>
                                              <p:pRg st="0" end="117"/>
                                            </p:txEl>
                                          </p:spTgt>
                                        </p:tgtEl>
                                        <p:attrNameLst>
                                          <p:attrName>style.visibility</p:attrName>
                                        </p:attrNameLst>
                                      </p:cBhvr>
                                      <p:to>
                                        <p:strVal val="visible"/>
                                      </p:to>
                                    </p:set>
                                    <p:anim calcmode="lin" valueType="num">
                                      <p:cBhvr additive="repl">
                                        <p:cTn id="17" dur="500" fill="hold"/>
                                        <p:tgtEl>
                                          <p:spTgt spid="206">
                                            <p:txEl>
                                              <p:pRg st="0" end="117"/>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06">
                                            <p:txEl>
                                              <p:pRg st="0" end="11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6">
                                            <p:txEl>
                                              <p:pRg st="336" end="336"/>
                                            </p:txEl>
                                          </p:spTgt>
                                        </p:tgtEl>
                                        <p:attrNameLst>
                                          <p:attrName>style.visibility</p:attrName>
                                        </p:attrNameLst>
                                      </p:cBhvr>
                                      <p:to>
                                        <p:strVal val="visible"/>
                                      </p:to>
                                    </p:set>
                                    <p:anim calcmode="lin" valueType="num">
                                      <p:cBhvr additive="repl">
                                        <p:cTn id="21" dur="500" fill="hold"/>
                                        <p:tgtEl>
                                          <p:spTgt spid="206">
                                            <p:txEl>
                                              <p:pRg st="336" end="336"/>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06">
                                            <p:txEl>
                                              <p:pRg st="336" end="33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6">
                                            <p:txEl>
                                              <p:pRg st="336" end="336"/>
                                            </p:txEl>
                                          </p:spTgt>
                                        </p:tgtEl>
                                        <p:attrNameLst>
                                          <p:attrName>style.visibility</p:attrName>
                                        </p:attrNameLst>
                                      </p:cBhvr>
                                      <p:to>
                                        <p:strVal val="visible"/>
                                      </p:to>
                                    </p:set>
                                    <p:anim calcmode="lin" valueType="num">
                                      <p:cBhvr additive="repl">
                                        <p:cTn id="25" dur="500" fill="hold"/>
                                        <p:tgtEl>
                                          <p:spTgt spid="206">
                                            <p:txEl>
                                              <p:pRg st="336" end="33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06">
                                            <p:txEl>
                                              <p:pRg st="336" end="33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6">
                                            <p:txEl>
                                              <p:pRg st="336" end="336"/>
                                            </p:txEl>
                                          </p:spTgt>
                                        </p:tgtEl>
                                        <p:attrNameLst>
                                          <p:attrName>style.visibility</p:attrName>
                                        </p:attrNameLst>
                                      </p:cBhvr>
                                      <p:to>
                                        <p:strVal val="visible"/>
                                      </p:to>
                                    </p:set>
                                    <p:anim calcmode="lin" valueType="num">
                                      <p:cBhvr additive="repl">
                                        <p:cTn id="29" dur="500" fill="hold"/>
                                        <p:tgtEl>
                                          <p:spTgt spid="206">
                                            <p:txEl>
                                              <p:pRg st="336" end="336"/>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06">
                                            <p:txEl>
                                              <p:pRg st="336" end="33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Bell-LaPadula Model …</a:t>
            </a:r>
            <a:endParaRPr/>
          </a:p>
        </p:txBody>
      </p:sp>
      <p:sp>
        <p:nvSpPr>
          <p:cNvPr id="208"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09" name="CustomShape 3"/>
          <p:cNvSpPr/>
          <p:nvPr/>
        </p:nvSpPr>
        <p:spPr>
          <a:xfrm>
            <a:off x="285840" y="1928880"/>
            <a:ext cx="8570880" cy="337932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3200" b="1">
                <a:solidFill>
                  <a:srgbClr val="174A7C"/>
                </a:solidFill>
                <a:latin typeface="Garamond"/>
              </a:rPr>
              <a:t>The two basic properties of the Bell-LaPadula model are:</a:t>
            </a:r>
            <a:endParaRPr/>
          </a:p>
          <a:p>
            <a:pPr lvl="1" algn="just">
              <a:lnSpc>
                <a:spcPct val="100000"/>
              </a:lnSpc>
              <a:buSzPct val="180000"/>
              <a:buFont typeface="Arial"/>
              <a:buChar char="•"/>
            </a:pPr>
            <a:r>
              <a:rPr lang="en-US" sz="2400" b="1">
                <a:solidFill>
                  <a:srgbClr val="006600"/>
                </a:solidFill>
                <a:latin typeface="Garamond"/>
              </a:rPr>
              <a:t>“no read up” </a:t>
            </a:r>
            <a:r>
              <a:rPr lang="en-US" sz="2400" b="1">
                <a:solidFill>
                  <a:srgbClr val="174A7C"/>
                </a:solidFill>
                <a:latin typeface="Garamond"/>
              </a:rPr>
              <a:t>: </a:t>
            </a:r>
            <a:r>
              <a:rPr lang="en-US" sz="2400" b="1">
                <a:solidFill>
                  <a:srgbClr val="1E4C7C"/>
                </a:solidFill>
                <a:latin typeface="Garamond"/>
              </a:rPr>
              <a:t>A subject can only read an object of </a:t>
            </a:r>
            <a:r>
              <a:rPr lang="en-US" sz="2400" b="1">
                <a:solidFill>
                  <a:srgbClr val="C00000"/>
                </a:solidFill>
                <a:latin typeface="Garamond"/>
              </a:rPr>
              <a:t>less or equal </a:t>
            </a:r>
            <a:r>
              <a:rPr lang="en-US" sz="2400" b="1">
                <a:solidFill>
                  <a:srgbClr val="1E4C7C"/>
                </a:solidFill>
                <a:latin typeface="Garamond"/>
              </a:rPr>
              <a:t>security level (</a:t>
            </a:r>
            <a:r>
              <a:rPr lang="en-US" sz="2400" b="1">
                <a:solidFill>
                  <a:srgbClr val="006600"/>
                </a:solidFill>
                <a:latin typeface="Garamond"/>
              </a:rPr>
              <a:t>Simple Security Property</a:t>
            </a:r>
            <a:r>
              <a:rPr lang="en-US" sz="2400" b="1">
                <a:solidFill>
                  <a:srgbClr val="1E4C7C"/>
                </a:solidFill>
                <a:latin typeface="Garamond"/>
              </a:rPr>
              <a:t>)</a:t>
            </a:r>
            <a:endParaRPr/>
          </a:p>
          <a:p>
            <a:pPr lvl="1" algn="just">
              <a:lnSpc>
                <a:spcPct val="100000"/>
              </a:lnSpc>
              <a:buSzPct val="180000"/>
              <a:buFont typeface="Arial"/>
              <a:buChar char="•"/>
            </a:pPr>
            <a:r>
              <a:rPr lang="en-US" sz="2400" b="1">
                <a:solidFill>
                  <a:srgbClr val="006600"/>
                </a:solidFill>
                <a:latin typeface="Garamond"/>
              </a:rPr>
              <a:t>“no write down</a:t>
            </a:r>
            <a:r>
              <a:rPr lang="en-US" sz="2400" b="1">
                <a:solidFill>
                  <a:srgbClr val="174A7C"/>
                </a:solidFill>
                <a:latin typeface="Garamond"/>
              </a:rPr>
              <a:t>”:</a:t>
            </a:r>
            <a:r>
              <a:rPr lang="en-US" sz="2400" b="1">
                <a:solidFill>
                  <a:srgbClr val="1E4C7C"/>
                </a:solidFill>
                <a:latin typeface="Garamond"/>
              </a:rPr>
              <a:t> A subject can only write into an object of </a:t>
            </a:r>
            <a:r>
              <a:rPr lang="en-US" sz="2400" b="1">
                <a:solidFill>
                  <a:srgbClr val="C00000"/>
                </a:solidFill>
                <a:latin typeface="Garamond"/>
              </a:rPr>
              <a:t>greater or equal</a:t>
            </a:r>
            <a:r>
              <a:rPr lang="en-US" sz="2400" b="1">
                <a:solidFill>
                  <a:srgbClr val="1E4C7C"/>
                </a:solidFill>
                <a:latin typeface="Garamond"/>
              </a:rPr>
              <a:t> security level </a:t>
            </a:r>
            <a:r>
              <a:rPr lang="en-US" sz="2400" b="1">
                <a:solidFill>
                  <a:srgbClr val="006600"/>
                </a:solidFill>
                <a:latin typeface="Garamond"/>
              </a:rPr>
              <a:t>(*-Property) </a:t>
            </a:r>
            <a:r>
              <a:rPr lang="en-US" sz="2400" b="1">
                <a:solidFill>
                  <a:srgbClr val="1E4C7C"/>
                </a:solidFill>
                <a:latin typeface="Garamond"/>
              </a:rPr>
              <a:t>or </a:t>
            </a:r>
            <a:r>
              <a:rPr lang="en-US" sz="2400" b="1">
                <a:solidFill>
                  <a:srgbClr val="006600"/>
                </a:solidFill>
                <a:latin typeface="Garamond"/>
              </a:rPr>
              <a:t>(Star Property)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repl">
                                        <p:cTn id="7" dur="500" fill="hold"/>
                                        <p:tgtEl>
                                          <p:spTgt spid="207"/>
                                        </p:tgtEl>
                                        <p:attrNameLst>
                                          <p:attrName>ppt_x</p:attrName>
                                        </p:attrNameLst>
                                      </p:cBhvr>
                                      <p:tavLst>
                                        <p:tav tm="0">
                                          <p:val>
                                            <p:strVal val="#ppt_x"/>
                                          </p:val>
                                        </p:tav>
                                        <p:tav tm="100000">
                                          <p:val>
                                            <p:strVal val="#ppt_x"/>
                                          </p:val>
                                        </p:tav>
                                      </p:tavLst>
                                    </p:anim>
                                    <p:anim calcmode="lin" valueType="num">
                                      <p:cBhvr additive="repl">
                                        <p:cTn id="8"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09"/>
                                        </p:tgtEl>
                                        <p:attrNameLst>
                                          <p:attrName>style.visibility</p:attrName>
                                        </p:attrNameLst>
                                      </p:cBhvr>
                                      <p:to>
                                        <p:strVal val="visible"/>
                                      </p:to>
                                    </p:set>
                                    <p:anim calcmode="lin" valueType="num">
                                      <p:cBhvr additive="repl">
                                        <p:cTn id="13" dur="500" fill="hold"/>
                                        <p:tgtEl>
                                          <p:spTgt spid="209"/>
                                        </p:tgtEl>
                                        <p:attrNameLst>
                                          <p:attrName>ppt_x</p:attrName>
                                        </p:attrNameLst>
                                      </p:cBhvr>
                                      <p:tavLst>
                                        <p:tav tm="0">
                                          <p:val>
                                            <p:strVal val="#ppt_x"/>
                                          </p:val>
                                        </p:tav>
                                        <p:tav tm="100000">
                                          <p:val>
                                            <p:strVal val="#ppt_x"/>
                                          </p:val>
                                        </p:tav>
                                      </p:tavLst>
                                    </p:anim>
                                    <p:anim calcmode="lin" valueType="num">
                                      <p:cBhvr additive="repl">
                                        <p:cTn id="14" dur="500" fill="hold"/>
                                        <p:tgtEl>
                                          <p:spTgt spid="20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9">
                                            <p:txEl>
                                              <p:pRg st="0" end="57"/>
                                            </p:txEl>
                                          </p:spTgt>
                                        </p:tgtEl>
                                        <p:attrNameLst>
                                          <p:attrName>style.visibility</p:attrName>
                                        </p:attrNameLst>
                                      </p:cBhvr>
                                      <p:to>
                                        <p:strVal val="visible"/>
                                      </p:to>
                                    </p:set>
                                    <p:anim calcmode="lin" valueType="num">
                                      <p:cBhvr additive="repl">
                                        <p:cTn id="17" dur="500" fill="hold"/>
                                        <p:tgtEl>
                                          <p:spTgt spid="209">
                                            <p:txEl>
                                              <p:pRg st="0" end="57"/>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09">
                                            <p:txEl>
                                              <p:pRg st="0" end="5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9">
                                            <p:txEl>
                                              <p:pRg st="290" end="290"/>
                                            </p:txEl>
                                          </p:spTgt>
                                        </p:tgtEl>
                                        <p:attrNameLst>
                                          <p:attrName>style.visibility</p:attrName>
                                        </p:attrNameLst>
                                      </p:cBhvr>
                                      <p:to>
                                        <p:strVal val="visible"/>
                                      </p:to>
                                    </p:set>
                                    <p:anim calcmode="lin" valueType="num">
                                      <p:cBhvr additive="repl">
                                        <p:cTn id="21" dur="500" fill="hold"/>
                                        <p:tgtEl>
                                          <p:spTgt spid="209">
                                            <p:txEl>
                                              <p:pRg st="290" end="29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09">
                                            <p:txEl>
                                              <p:pRg st="290" end="29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9">
                                            <p:txEl>
                                              <p:pRg st="290" end="290"/>
                                            </p:txEl>
                                          </p:spTgt>
                                        </p:tgtEl>
                                        <p:attrNameLst>
                                          <p:attrName>style.visibility</p:attrName>
                                        </p:attrNameLst>
                                      </p:cBhvr>
                                      <p:to>
                                        <p:strVal val="visible"/>
                                      </p:to>
                                    </p:set>
                                    <p:anim calcmode="lin" valueType="num">
                                      <p:cBhvr additive="repl">
                                        <p:cTn id="25" dur="500" fill="hold"/>
                                        <p:tgtEl>
                                          <p:spTgt spid="209">
                                            <p:txEl>
                                              <p:pRg st="290" end="29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09">
                                            <p:txEl>
                                              <p:pRg st="290" end="2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Bell-LaPadula Model …</a:t>
            </a:r>
            <a:endParaRPr/>
          </a:p>
        </p:txBody>
      </p:sp>
      <p:sp>
        <p:nvSpPr>
          <p:cNvPr id="211"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pic>
        <p:nvPicPr>
          <p:cNvPr id="212" name="Picture 4"/>
          <p:cNvPicPr/>
          <p:nvPr/>
        </p:nvPicPr>
        <p:blipFill>
          <a:blip r:embed="rId3"/>
          <a:stretch>
            <a:fillRect/>
          </a:stretch>
        </p:blipFill>
        <p:spPr>
          <a:xfrm>
            <a:off x="1285920" y="1643040"/>
            <a:ext cx="5730840" cy="4856040"/>
          </a:xfrm>
          <a:prstGeom prst="rect">
            <a:avLst/>
          </a:prstGeom>
          <a:ln>
            <a:noFill/>
          </a:ln>
        </p:spPr>
      </p:pic>
      <p:sp>
        <p:nvSpPr>
          <p:cNvPr id="213" name="CustomShape 3"/>
          <p:cNvSpPr/>
          <p:nvPr/>
        </p:nvSpPr>
        <p:spPr>
          <a:xfrm>
            <a:off x="7143840" y="3429000"/>
            <a:ext cx="1712880" cy="637560"/>
          </a:xfrm>
          <a:prstGeom prst="rect">
            <a:avLst/>
          </a:prstGeom>
          <a:noFill/>
          <a:ln>
            <a:noFill/>
          </a:ln>
        </p:spPr>
        <p:txBody>
          <a:bodyPr lIns="90000" tIns="45000" rIns="90000" bIns="45000"/>
          <a:lstStyle/>
          <a:p>
            <a:pPr algn="ctr">
              <a:lnSpc>
                <a:spcPct val="100000"/>
              </a:lnSpc>
            </a:pPr>
            <a:r>
              <a:rPr lang="en-US" b="1">
                <a:solidFill>
                  <a:srgbClr val="174A7C"/>
                </a:solidFill>
                <a:latin typeface="Arial"/>
              </a:rPr>
              <a:t>Hierarchy of Sensitivity</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repl">
                                        <p:cTn id="7" dur="500" fill="hold"/>
                                        <p:tgtEl>
                                          <p:spTgt spid="210"/>
                                        </p:tgtEl>
                                        <p:attrNameLst>
                                          <p:attrName>ppt_x</p:attrName>
                                        </p:attrNameLst>
                                      </p:cBhvr>
                                      <p:tavLst>
                                        <p:tav tm="0">
                                          <p:val>
                                            <p:strVal val="#ppt_x"/>
                                          </p:val>
                                        </p:tav>
                                        <p:tav tm="100000">
                                          <p:val>
                                            <p:strVal val="#ppt_x"/>
                                          </p:val>
                                        </p:tav>
                                      </p:tavLst>
                                    </p:anim>
                                    <p:anim calcmode="lin" valueType="num">
                                      <p:cBhvr additive="repl">
                                        <p:cTn id="8"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Bell-LaPadula Model</a:t>
            </a:r>
            <a:endParaRPr/>
          </a:p>
        </p:txBody>
      </p:sp>
      <p:sp>
        <p:nvSpPr>
          <p:cNvPr id="215"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16" name="CustomShape 3"/>
          <p:cNvSpPr/>
          <p:nvPr/>
        </p:nvSpPr>
        <p:spPr>
          <a:xfrm>
            <a:off x="285840" y="1643040"/>
            <a:ext cx="8570880" cy="45468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400">
                <a:solidFill>
                  <a:srgbClr val="174A7C"/>
                </a:solidFill>
                <a:latin typeface="Arial"/>
              </a:rPr>
              <a:t>Examples of security classification:</a:t>
            </a:r>
            <a:endParaRPr/>
          </a:p>
        </p:txBody>
      </p:sp>
      <p:sp>
        <p:nvSpPr>
          <p:cNvPr id="217" name="CustomShape 4"/>
          <p:cNvSpPr/>
          <p:nvPr/>
        </p:nvSpPr>
        <p:spPr>
          <a:xfrm>
            <a:off x="4757760" y="2286000"/>
            <a:ext cx="3427200" cy="384840"/>
          </a:xfrm>
          <a:prstGeom prst="rect">
            <a:avLst/>
          </a:prstGeom>
          <a:noFill/>
          <a:ln>
            <a:noFill/>
          </a:ln>
        </p:spPr>
        <p:txBody>
          <a:bodyPr lIns="90000" tIns="46800" rIns="90000" bIns="46800"/>
          <a:lstStyle/>
          <a:p>
            <a:pPr>
              <a:lnSpc>
                <a:spcPct val="100000"/>
              </a:lnSpc>
            </a:pPr>
            <a:r>
              <a:rPr lang="en-US" sz="2400" b="1" i="1">
                <a:solidFill>
                  <a:srgbClr val="006600"/>
                </a:solidFill>
                <a:latin typeface="Arial"/>
                <a:ea typeface="Lucida Sans Unicode"/>
              </a:rPr>
              <a:t>object</a:t>
            </a:r>
            <a:endParaRPr/>
          </a:p>
        </p:txBody>
      </p:sp>
      <p:sp>
        <p:nvSpPr>
          <p:cNvPr id="218" name="CustomShape 5"/>
          <p:cNvSpPr/>
          <p:nvPr/>
        </p:nvSpPr>
        <p:spPr>
          <a:xfrm>
            <a:off x="3157560" y="2286000"/>
            <a:ext cx="1598400" cy="384840"/>
          </a:xfrm>
          <a:prstGeom prst="rect">
            <a:avLst/>
          </a:prstGeom>
          <a:noFill/>
          <a:ln>
            <a:noFill/>
          </a:ln>
        </p:spPr>
        <p:txBody>
          <a:bodyPr lIns="90000" tIns="46800" rIns="90000" bIns="46800"/>
          <a:lstStyle/>
          <a:p>
            <a:pPr>
              <a:lnSpc>
                <a:spcPct val="100000"/>
              </a:lnSpc>
            </a:pPr>
            <a:r>
              <a:rPr lang="en-US" sz="2400" b="1" i="1">
                <a:solidFill>
                  <a:srgbClr val="006600"/>
                </a:solidFill>
                <a:latin typeface="Arial"/>
                <a:ea typeface="Lucida Sans Unicode"/>
              </a:rPr>
              <a:t>subject</a:t>
            </a:r>
            <a:endParaRPr/>
          </a:p>
        </p:txBody>
      </p:sp>
      <p:sp>
        <p:nvSpPr>
          <p:cNvPr id="219" name="CustomShape 6"/>
          <p:cNvSpPr/>
          <p:nvPr/>
        </p:nvSpPr>
        <p:spPr>
          <a:xfrm>
            <a:off x="642960" y="2286000"/>
            <a:ext cx="2512800" cy="384840"/>
          </a:xfrm>
          <a:prstGeom prst="rect">
            <a:avLst/>
          </a:prstGeom>
          <a:noFill/>
          <a:ln>
            <a:noFill/>
          </a:ln>
        </p:spPr>
        <p:txBody>
          <a:bodyPr lIns="90000" tIns="46800" rIns="90000" bIns="46800"/>
          <a:lstStyle/>
          <a:p>
            <a:pPr>
              <a:lnSpc>
                <a:spcPct val="100000"/>
              </a:lnSpc>
            </a:pPr>
            <a:r>
              <a:rPr lang="en-US" sz="2400" b="1" i="1">
                <a:solidFill>
                  <a:srgbClr val="006600"/>
                </a:solidFill>
                <a:latin typeface="Arial"/>
                <a:ea typeface="Lucida Sans Unicode"/>
              </a:rPr>
              <a:t>security level</a:t>
            </a:r>
            <a:endParaRPr/>
          </a:p>
        </p:txBody>
      </p:sp>
      <p:sp>
        <p:nvSpPr>
          <p:cNvPr id="220" name="CustomShape 7"/>
          <p:cNvSpPr/>
          <p:nvPr/>
        </p:nvSpPr>
        <p:spPr>
          <a:xfrm>
            <a:off x="4757760" y="3834360"/>
            <a:ext cx="3427200" cy="38592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Syllabus</a:t>
            </a:r>
            <a:endParaRPr/>
          </a:p>
        </p:txBody>
      </p:sp>
      <p:sp>
        <p:nvSpPr>
          <p:cNvPr id="221" name="CustomShape 8"/>
          <p:cNvSpPr/>
          <p:nvPr/>
        </p:nvSpPr>
        <p:spPr>
          <a:xfrm>
            <a:off x="4757760" y="3447360"/>
            <a:ext cx="3427200" cy="38484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Assignments</a:t>
            </a:r>
            <a:endParaRPr/>
          </a:p>
        </p:txBody>
      </p:sp>
      <p:sp>
        <p:nvSpPr>
          <p:cNvPr id="222" name="CustomShape 9"/>
          <p:cNvSpPr/>
          <p:nvPr/>
        </p:nvSpPr>
        <p:spPr>
          <a:xfrm>
            <a:off x="4757760" y="3059640"/>
            <a:ext cx="3427200" cy="38484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Assignment Solutions</a:t>
            </a:r>
            <a:endParaRPr/>
          </a:p>
        </p:txBody>
      </p:sp>
      <p:sp>
        <p:nvSpPr>
          <p:cNvPr id="223" name="CustomShape 10"/>
          <p:cNvSpPr/>
          <p:nvPr/>
        </p:nvSpPr>
        <p:spPr>
          <a:xfrm>
            <a:off x="4757760" y="2672640"/>
            <a:ext cx="3427200" cy="38484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Grade Files</a:t>
            </a:r>
            <a:endParaRPr/>
          </a:p>
        </p:txBody>
      </p:sp>
      <p:sp>
        <p:nvSpPr>
          <p:cNvPr id="224" name="CustomShape 11"/>
          <p:cNvSpPr/>
          <p:nvPr/>
        </p:nvSpPr>
        <p:spPr>
          <a:xfrm>
            <a:off x="3157560" y="3834360"/>
            <a:ext cx="1598400" cy="38592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Everyone</a:t>
            </a:r>
            <a:endParaRPr/>
          </a:p>
        </p:txBody>
      </p:sp>
      <p:sp>
        <p:nvSpPr>
          <p:cNvPr id="225" name="CustomShape 12"/>
          <p:cNvSpPr/>
          <p:nvPr/>
        </p:nvSpPr>
        <p:spPr>
          <a:xfrm>
            <a:off x="642960" y="3834360"/>
            <a:ext cx="2512800" cy="38592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Unclassified</a:t>
            </a:r>
            <a:endParaRPr/>
          </a:p>
        </p:txBody>
      </p:sp>
      <p:sp>
        <p:nvSpPr>
          <p:cNvPr id="226" name="CustomShape 13"/>
          <p:cNvSpPr/>
          <p:nvPr/>
        </p:nvSpPr>
        <p:spPr>
          <a:xfrm>
            <a:off x="3157560" y="3447360"/>
            <a:ext cx="1598400" cy="38484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Students</a:t>
            </a:r>
            <a:endParaRPr/>
          </a:p>
        </p:txBody>
      </p:sp>
      <p:sp>
        <p:nvSpPr>
          <p:cNvPr id="227" name="CustomShape 14"/>
          <p:cNvSpPr/>
          <p:nvPr/>
        </p:nvSpPr>
        <p:spPr>
          <a:xfrm>
            <a:off x="642960" y="3447360"/>
            <a:ext cx="2512800" cy="38484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Confidential</a:t>
            </a:r>
            <a:endParaRPr/>
          </a:p>
        </p:txBody>
      </p:sp>
      <p:sp>
        <p:nvSpPr>
          <p:cNvPr id="228" name="CustomShape 15"/>
          <p:cNvSpPr/>
          <p:nvPr/>
        </p:nvSpPr>
        <p:spPr>
          <a:xfrm>
            <a:off x="3157560" y="3059640"/>
            <a:ext cx="1598400" cy="38484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Teacher</a:t>
            </a:r>
            <a:endParaRPr/>
          </a:p>
        </p:txBody>
      </p:sp>
      <p:sp>
        <p:nvSpPr>
          <p:cNvPr id="229" name="CustomShape 16"/>
          <p:cNvSpPr/>
          <p:nvPr/>
        </p:nvSpPr>
        <p:spPr>
          <a:xfrm>
            <a:off x="642960" y="3059640"/>
            <a:ext cx="2512800" cy="38484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Secret</a:t>
            </a:r>
            <a:endParaRPr/>
          </a:p>
        </p:txBody>
      </p:sp>
      <p:sp>
        <p:nvSpPr>
          <p:cNvPr id="230" name="CustomShape 17"/>
          <p:cNvSpPr/>
          <p:nvPr/>
        </p:nvSpPr>
        <p:spPr>
          <a:xfrm>
            <a:off x="3157560" y="2672640"/>
            <a:ext cx="1598400" cy="38484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Registrar</a:t>
            </a:r>
            <a:endParaRPr/>
          </a:p>
        </p:txBody>
      </p:sp>
      <p:sp>
        <p:nvSpPr>
          <p:cNvPr id="231" name="CustomShape 18"/>
          <p:cNvSpPr/>
          <p:nvPr/>
        </p:nvSpPr>
        <p:spPr>
          <a:xfrm>
            <a:off x="642960" y="2672640"/>
            <a:ext cx="2512800" cy="384840"/>
          </a:xfrm>
          <a:prstGeom prst="rect">
            <a:avLst/>
          </a:prstGeom>
          <a:noFill/>
          <a:ln>
            <a:noFill/>
          </a:ln>
        </p:spPr>
        <p:txBody>
          <a:bodyPr lIns="90000" tIns="46800" rIns="90000" bIns="46800"/>
          <a:lstStyle/>
          <a:p>
            <a:pPr>
              <a:lnSpc>
                <a:spcPct val="100000"/>
              </a:lnSpc>
            </a:pPr>
            <a:r>
              <a:rPr lang="en-US" sz="2400">
                <a:solidFill>
                  <a:srgbClr val="006600"/>
                </a:solidFill>
                <a:latin typeface="Arial"/>
                <a:ea typeface="Lucida Sans Unicode"/>
              </a:rPr>
              <a:t>Top Secret</a:t>
            </a:r>
            <a:endParaRPr/>
          </a:p>
        </p:txBody>
      </p:sp>
      <p:sp>
        <p:nvSpPr>
          <p:cNvPr id="232" name="Line 19"/>
          <p:cNvSpPr/>
          <p:nvPr/>
        </p:nvSpPr>
        <p:spPr>
          <a:xfrm>
            <a:off x="642600" y="2286000"/>
            <a:ext cx="7543800" cy="720"/>
          </a:xfrm>
          <a:prstGeom prst="line">
            <a:avLst/>
          </a:prstGeom>
          <a:ln w="28440">
            <a:solidFill>
              <a:srgbClr val="000000"/>
            </a:solidFill>
            <a:miter/>
          </a:ln>
        </p:spPr>
      </p:sp>
      <p:sp>
        <p:nvSpPr>
          <p:cNvPr id="233" name="Line 20"/>
          <p:cNvSpPr/>
          <p:nvPr/>
        </p:nvSpPr>
        <p:spPr>
          <a:xfrm>
            <a:off x="642600" y="3059280"/>
            <a:ext cx="7543800" cy="1080"/>
          </a:xfrm>
          <a:prstGeom prst="line">
            <a:avLst/>
          </a:prstGeom>
          <a:ln w="12600">
            <a:solidFill>
              <a:srgbClr val="000000"/>
            </a:solidFill>
            <a:miter/>
          </a:ln>
        </p:spPr>
      </p:sp>
      <p:sp>
        <p:nvSpPr>
          <p:cNvPr id="234" name="Line 21"/>
          <p:cNvSpPr/>
          <p:nvPr/>
        </p:nvSpPr>
        <p:spPr>
          <a:xfrm>
            <a:off x="642600" y="3447360"/>
            <a:ext cx="7543800" cy="1080"/>
          </a:xfrm>
          <a:prstGeom prst="line">
            <a:avLst/>
          </a:prstGeom>
          <a:ln w="12600">
            <a:solidFill>
              <a:srgbClr val="000000"/>
            </a:solidFill>
            <a:miter/>
          </a:ln>
        </p:spPr>
      </p:sp>
      <p:sp>
        <p:nvSpPr>
          <p:cNvPr id="235" name="Line 22"/>
          <p:cNvSpPr/>
          <p:nvPr/>
        </p:nvSpPr>
        <p:spPr>
          <a:xfrm>
            <a:off x="642600" y="3834000"/>
            <a:ext cx="7543800" cy="1080"/>
          </a:xfrm>
          <a:prstGeom prst="line">
            <a:avLst/>
          </a:prstGeom>
          <a:ln w="12600">
            <a:solidFill>
              <a:srgbClr val="000000"/>
            </a:solidFill>
            <a:miter/>
          </a:ln>
        </p:spPr>
      </p:sp>
      <p:sp>
        <p:nvSpPr>
          <p:cNvPr id="236" name="Line 23"/>
          <p:cNvSpPr/>
          <p:nvPr/>
        </p:nvSpPr>
        <p:spPr>
          <a:xfrm>
            <a:off x="642600" y="4222080"/>
            <a:ext cx="7543800" cy="720"/>
          </a:xfrm>
          <a:prstGeom prst="line">
            <a:avLst/>
          </a:prstGeom>
          <a:ln w="28440">
            <a:solidFill>
              <a:srgbClr val="000000"/>
            </a:solidFill>
            <a:miter/>
          </a:ln>
        </p:spPr>
      </p:sp>
      <p:sp>
        <p:nvSpPr>
          <p:cNvPr id="237" name="Line 24"/>
          <p:cNvSpPr/>
          <p:nvPr/>
        </p:nvSpPr>
        <p:spPr>
          <a:xfrm>
            <a:off x="642600" y="2286000"/>
            <a:ext cx="1800" cy="1936080"/>
          </a:xfrm>
          <a:prstGeom prst="line">
            <a:avLst/>
          </a:prstGeom>
          <a:ln w="28440">
            <a:solidFill>
              <a:srgbClr val="000000"/>
            </a:solidFill>
            <a:miter/>
          </a:ln>
        </p:spPr>
      </p:sp>
      <p:sp>
        <p:nvSpPr>
          <p:cNvPr id="238" name="Line 25"/>
          <p:cNvSpPr/>
          <p:nvPr/>
        </p:nvSpPr>
        <p:spPr>
          <a:xfrm>
            <a:off x="3157200" y="2286000"/>
            <a:ext cx="1800" cy="1936080"/>
          </a:xfrm>
          <a:prstGeom prst="line">
            <a:avLst/>
          </a:prstGeom>
          <a:ln w="12600">
            <a:solidFill>
              <a:srgbClr val="000000"/>
            </a:solidFill>
            <a:miter/>
          </a:ln>
        </p:spPr>
      </p:sp>
      <p:sp>
        <p:nvSpPr>
          <p:cNvPr id="239" name="Line 26"/>
          <p:cNvSpPr/>
          <p:nvPr/>
        </p:nvSpPr>
        <p:spPr>
          <a:xfrm>
            <a:off x="8186400" y="2286000"/>
            <a:ext cx="1800" cy="1936080"/>
          </a:xfrm>
          <a:prstGeom prst="line">
            <a:avLst/>
          </a:prstGeom>
          <a:ln w="28440">
            <a:solidFill>
              <a:srgbClr val="000000"/>
            </a:solidFill>
            <a:miter/>
          </a:ln>
        </p:spPr>
      </p:sp>
      <p:sp>
        <p:nvSpPr>
          <p:cNvPr id="240" name="Line 27"/>
          <p:cNvSpPr/>
          <p:nvPr/>
        </p:nvSpPr>
        <p:spPr>
          <a:xfrm>
            <a:off x="4757400" y="2286000"/>
            <a:ext cx="1800" cy="1936080"/>
          </a:xfrm>
          <a:prstGeom prst="line">
            <a:avLst/>
          </a:prstGeom>
          <a:ln w="12600">
            <a:solidFill>
              <a:srgbClr val="000000"/>
            </a:solidFill>
            <a:miter/>
          </a:ln>
        </p:spPr>
      </p:sp>
      <p:sp>
        <p:nvSpPr>
          <p:cNvPr id="241" name="Line 28"/>
          <p:cNvSpPr/>
          <p:nvPr/>
        </p:nvSpPr>
        <p:spPr>
          <a:xfrm>
            <a:off x="642600" y="2672640"/>
            <a:ext cx="7543800" cy="1080"/>
          </a:xfrm>
          <a:prstGeom prst="line">
            <a:avLst/>
          </a:prstGeom>
          <a:ln w="12600">
            <a:solidFill>
              <a:srgbClr val="000000"/>
            </a:solidFill>
            <a:miter/>
          </a:ln>
        </p:spPr>
      </p:sp>
      <p:sp>
        <p:nvSpPr>
          <p:cNvPr id="242" name="CustomShape 29"/>
          <p:cNvSpPr/>
          <p:nvPr/>
        </p:nvSpPr>
        <p:spPr>
          <a:xfrm>
            <a:off x="576000" y="4437000"/>
            <a:ext cx="7610400" cy="2146320"/>
          </a:xfrm>
          <a:prstGeom prst="rect">
            <a:avLst/>
          </a:prstGeom>
          <a:noFill/>
          <a:ln w="9360">
            <a:solidFill>
              <a:srgbClr val="007772"/>
            </a:solidFill>
            <a:miter/>
          </a:ln>
        </p:spPr>
        <p:txBody>
          <a:bodyPr lIns="90000" tIns="45000" rIns="90000" bIns="45000"/>
          <a:lstStyle/>
          <a:p>
            <a:pPr>
              <a:lnSpc>
                <a:spcPct val="90000"/>
              </a:lnSpc>
            </a:pPr>
            <a:r>
              <a:rPr lang="en-US" sz="2000" b="1" u="sng">
                <a:solidFill>
                  <a:srgbClr val="174A7C"/>
                </a:solidFill>
                <a:latin typeface="Arial"/>
              </a:rPr>
              <a:t>Security level		</a:t>
            </a:r>
            <a:r>
              <a:rPr lang="en-US" sz="2000" b="1" i="1" u="sng">
                <a:solidFill>
                  <a:srgbClr val="174A7C"/>
                </a:solidFill>
                <a:latin typeface="Arial"/>
              </a:rPr>
              <a:t>Individuals</a:t>
            </a:r>
            <a:r>
              <a:rPr lang="en-US" sz="2000" b="1" u="sng">
                <a:solidFill>
                  <a:srgbClr val="174A7C"/>
                </a:solidFill>
                <a:latin typeface="Arial"/>
              </a:rPr>
              <a:t>	</a:t>
            </a:r>
            <a:r>
              <a:rPr lang="en-US" sz="2000" b="1" i="1" u="sng">
                <a:solidFill>
                  <a:srgbClr val="174A7C"/>
                </a:solidFill>
                <a:latin typeface="Arial"/>
              </a:rPr>
              <a:t>Documents		</a:t>
            </a:r>
            <a:endParaRPr/>
          </a:p>
          <a:p>
            <a:pPr>
              <a:lnSpc>
                <a:spcPct val="90000"/>
              </a:lnSpc>
            </a:pPr>
            <a:r>
              <a:rPr lang="en-US" sz="2000">
                <a:solidFill>
                  <a:srgbClr val="174A7C"/>
                </a:solidFill>
                <a:latin typeface="Arial"/>
              </a:rPr>
              <a:t>Top Secret		Thomas, Taye	Personnel Files</a:t>
            </a:r>
            <a:endParaRPr/>
          </a:p>
          <a:p>
            <a:pPr>
              <a:lnSpc>
                <a:spcPct val="90000"/>
              </a:lnSpc>
            </a:pPr>
            <a:r>
              <a:rPr lang="en-US" sz="2000">
                <a:solidFill>
                  <a:srgbClr val="174A7C"/>
                </a:solidFill>
                <a:latin typeface="Arial"/>
              </a:rPr>
              <a:t>Secret 			Sally, Samuel	Electronic Mails</a:t>
            </a:r>
            <a:endParaRPr/>
          </a:p>
          <a:p>
            <a:pPr>
              <a:lnSpc>
                <a:spcPct val="90000"/>
              </a:lnSpc>
            </a:pPr>
            <a:r>
              <a:rPr lang="en-US" sz="2000">
                <a:solidFill>
                  <a:srgbClr val="174A7C"/>
                </a:solidFill>
                <a:latin typeface="Arial"/>
              </a:rPr>
              <a:t>Confidential		Claire, Chaltu	Activity Log Files</a:t>
            </a:r>
            <a:endParaRPr/>
          </a:p>
          <a:p>
            <a:pPr>
              <a:lnSpc>
                <a:spcPct val="90000"/>
              </a:lnSpc>
            </a:pPr>
            <a:r>
              <a:rPr lang="en-US" sz="2000">
                <a:solidFill>
                  <a:srgbClr val="174A7C"/>
                </a:solidFill>
                <a:latin typeface="Arial"/>
              </a:rPr>
              <a:t>Restricted		Rim, Roman	Email Address List </a:t>
            </a:r>
            <a:endParaRPr/>
          </a:p>
          <a:p>
            <a:pPr>
              <a:lnSpc>
                <a:spcPct val="90000"/>
              </a:lnSpc>
            </a:pPr>
            <a:r>
              <a:rPr lang="en-US" sz="2000">
                <a:solidFill>
                  <a:srgbClr val="174A7C"/>
                </a:solidFill>
                <a:latin typeface="Arial"/>
              </a:rPr>
              <a:t>Unclassified		Ubang, Umer	Telephone Lists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Bell-LaPadula Model</a:t>
            </a:r>
            <a:endParaRPr/>
          </a:p>
        </p:txBody>
      </p:sp>
      <p:sp>
        <p:nvSpPr>
          <p:cNvPr id="244"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45" name="CustomShape 3"/>
          <p:cNvSpPr/>
          <p:nvPr/>
        </p:nvSpPr>
        <p:spPr>
          <a:xfrm>
            <a:off x="285840" y="1714680"/>
            <a:ext cx="8570880" cy="496296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200" b="1">
                <a:solidFill>
                  <a:srgbClr val="174A7C"/>
                </a:solidFill>
                <a:latin typeface="Garamond"/>
              </a:rPr>
              <a:t>The Bell-LaPadula model supports </a:t>
            </a:r>
            <a:r>
              <a:rPr lang="en-US" sz="2200" b="1">
                <a:solidFill>
                  <a:srgbClr val="C00000"/>
                </a:solidFill>
                <a:latin typeface="Garamond"/>
              </a:rPr>
              <a:t>mandatory access control </a:t>
            </a:r>
            <a:r>
              <a:rPr lang="en-US" sz="2200" b="1">
                <a:solidFill>
                  <a:srgbClr val="174A7C"/>
                </a:solidFill>
                <a:latin typeface="Garamond"/>
              </a:rPr>
              <a:t>by determining the access rights from the </a:t>
            </a:r>
            <a:r>
              <a:rPr lang="en-US" sz="2200" b="1">
                <a:solidFill>
                  <a:srgbClr val="C00000"/>
                </a:solidFill>
                <a:latin typeface="Garamond"/>
              </a:rPr>
              <a:t>security levels associated with subjects and objects. </a:t>
            </a:r>
            <a:endParaRPr/>
          </a:p>
          <a:p>
            <a:pPr algn="just">
              <a:lnSpc>
                <a:spcPct val="100000"/>
              </a:lnSpc>
              <a:buBlip>
                <a:blip r:embed="rId3"/>
              </a:buBlip>
            </a:pPr>
            <a:r>
              <a:rPr lang="en-US" sz="2200" b="1">
                <a:solidFill>
                  <a:srgbClr val="174A7C"/>
                </a:solidFill>
                <a:latin typeface="Garamond"/>
              </a:rPr>
              <a:t>It also supports </a:t>
            </a:r>
            <a:r>
              <a:rPr lang="en-US" sz="2200" b="1">
                <a:solidFill>
                  <a:srgbClr val="C00000"/>
                </a:solidFill>
                <a:latin typeface="Garamond"/>
              </a:rPr>
              <a:t>discretionary access </a:t>
            </a:r>
            <a:r>
              <a:rPr lang="en-US" sz="2200" b="1">
                <a:solidFill>
                  <a:srgbClr val="174A7C"/>
                </a:solidFill>
                <a:latin typeface="Garamond"/>
              </a:rPr>
              <a:t>control by checking access rights from an </a:t>
            </a:r>
            <a:r>
              <a:rPr lang="en-US" sz="2200" b="1">
                <a:solidFill>
                  <a:srgbClr val="C00000"/>
                </a:solidFill>
                <a:latin typeface="Garamond"/>
              </a:rPr>
              <a:t>access matrix</a:t>
            </a:r>
            <a:r>
              <a:rPr lang="en-US" sz="2200" b="1">
                <a:solidFill>
                  <a:srgbClr val="174A7C"/>
                </a:solidFill>
                <a:latin typeface="Garamond"/>
              </a:rPr>
              <a:t>.</a:t>
            </a:r>
            <a:endParaRPr/>
          </a:p>
          <a:p>
            <a:pPr algn="just">
              <a:lnSpc>
                <a:spcPct val="100000"/>
              </a:lnSpc>
              <a:buBlip>
                <a:blip r:embed="rId3"/>
              </a:buBlip>
            </a:pPr>
            <a:r>
              <a:rPr lang="en-US" sz="2200" b="1">
                <a:solidFill>
                  <a:srgbClr val="174A7C"/>
                </a:solidFill>
                <a:latin typeface="Garamond"/>
              </a:rPr>
              <a:t>With respect to specification, we can consider the </a:t>
            </a:r>
            <a:r>
              <a:rPr lang="en-US" sz="2200" b="1">
                <a:solidFill>
                  <a:srgbClr val="C00000"/>
                </a:solidFill>
                <a:latin typeface="Garamond"/>
              </a:rPr>
              <a:t>multilevel</a:t>
            </a:r>
            <a:r>
              <a:rPr lang="en-US" sz="2200" b="1">
                <a:solidFill>
                  <a:srgbClr val="174A7C"/>
                </a:solidFill>
                <a:latin typeface="Garamond"/>
              </a:rPr>
              <a:t> model as adding higher-level mechanisms to the access matrix model. </a:t>
            </a:r>
            <a:endParaRPr/>
          </a:p>
          <a:p>
            <a:pPr algn="just">
              <a:lnSpc>
                <a:spcPct val="100000"/>
              </a:lnSpc>
              <a:buBlip>
                <a:blip r:embed="rId3"/>
              </a:buBlip>
            </a:pPr>
            <a:r>
              <a:rPr lang="en-US" sz="2200" b="1">
                <a:solidFill>
                  <a:srgbClr val="174A7C"/>
                </a:solidFill>
                <a:latin typeface="Garamond"/>
              </a:rPr>
              <a:t>In addition to supporting arbitrary access specifications to the access matrix, the model groups protected objects according to different security levels and decides user privileges by their authorized security clearance levels.</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43"/>
                                        </p:tgtEl>
                                        <p:attrNameLst>
                                          <p:attrName>style.visibility</p:attrName>
                                        </p:attrNameLst>
                                      </p:cBhvr>
                                      <p:to>
                                        <p:strVal val="visible"/>
                                      </p:to>
                                    </p:set>
                                    <p:anim calcmode="lin" valueType="num">
                                      <p:cBhvr additive="repl">
                                        <p:cTn id="7" dur="500" fill="hold"/>
                                        <p:tgtEl>
                                          <p:spTgt spid="243"/>
                                        </p:tgtEl>
                                        <p:attrNameLst>
                                          <p:attrName>ppt_x</p:attrName>
                                        </p:attrNameLst>
                                      </p:cBhvr>
                                      <p:tavLst>
                                        <p:tav tm="0">
                                          <p:val>
                                            <p:strVal val="#ppt_x"/>
                                          </p:val>
                                        </p:tav>
                                        <p:tav tm="100000">
                                          <p:val>
                                            <p:strVal val="#ppt_x"/>
                                          </p:val>
                                        </p:tav>
                                      </p:tavLst>
                                    </p:anim>
                                    <p:anim calcmode="lin" valueType="num">
                                      <p:cBhvr additive="repl">
                                        <p:cTn id="8"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45"/>
                                        </p:tgtEl>
                                        <p:attrNameLst>
                                          <p:attrName>style.visibility</p:attrName>
                                        </p:attrNameLst>
                                      </p:cBhvr>
                                      <p:to>
                                        <p:strVal val="visible"/>
                                      </p:to>
                                    </p:set>
                                    <p:anim calcmode="lin" valueType="num">
                                      <p:cBhvr additive="repl">
                                        <p:cTn id="13" dur="500" fill="hold"/>
                                        <p:tgtEl>
                                          <p:spTgt spid="245"/>
                                        </p:tgtEl>
                                        <p:attrNameLst>
                                          <p:attrName>ppt_x</p:attrName>
                                        </p:attrNameLst>
                                      </p:cBhvr>
                                      <p:tavLst>
                                        <p:tav tm="0">
                                          <p:val>
                                            <p:strVal val="#ppt_x"/>
                                          </p:val>
                                        </p:tav>
                                        <p:tav tm="100000">
                                          <p:val>
                                            <p:strVal val="#ppt_x"/>
                                          </p:val>
                                        </p:tav>
                                      </p:tavLst>
                                    </p:anim>
                                    <p:anim calcmode="lin" valueType="num">
                                      <p:cBhvr additive="repl">
                                        <p:cTn id="14" dur="500" fill="hold"/>
                                        <p:tgtEl>
                                          <p:spTgt spid="24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5">
                                            <p:txEl>
                                              <p:pRg st="0" end="155"/>
                                            </p:txEl>
                                          </p:spTgt>
                                        </p:tgtEl>
                                        <p:attrNameLst>
                                          <p:attrName>style.visibility</p:attrName>
                                        </p:attrNameLst>
                                      </p:cBhvr>
                                      <p:to>
                                        <p:strVal val="visible"/>
                                      </p:to>
                                    </p:set>
                                    <p:anim calcmode="lin" valueType="num">
                                      <p:cBhvr additive="repl">
                                        <p:cTn id="17" dur="500" fill="hold"/>
                                        <p:tgtEl>
                                          <p:spTgt spid="245">
                                            <p:txEl>
                                              <p:pRg st="0" end="155"/>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45">
                                            <p:txEl>
                                              <p:pRg st="0" end="15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5">
                                            <p:txEl>
                                              <p:pRg st="610" end="610"/>
                                            </p:txEl>
                                          </p:spTgt>
                                        </p:tgtEl>
                                        <p:attrNameLst>
                                          <p:attrName>style.visibility</p:attrName>
                                        </p:attrNameLst>
                                      </p:cBhvr>
                                      <p:to>
                                        <p:strVal val="visible"/>
                                      </p:to>
                                    </p:set>
                                    <p:anim calcmode="lin" valueType="num">
                                      <p:cBhvr additive="repl">
                                        <p:cTn id="21" dur="500" fill="hold"/>
                                        <p:tgtEl>
                                          <p:spTgt spid="245">
                                            <p:txEl>
                                              <p:pRg st="610" end="61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45">
                                            <p:txEl>
                                              <p:pRg st="610" end="6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5">
                                            <p:txEl>
                                              <p:pRg st="610" end="610"/>
                                            </p:txEl>
                                          </p:spTgt>
                                        </p:tgtEl>
                                        <p:attrNameLst>
                                          <p:attrName>style.visibility</p:attrName>
                                        </p:attrNameLst>
                                      </p:cBhvr>
                                      <p:to>
                                        <p:strVal val="visible"/>
                                      </p:to>
                                    </p:set>
                                    <p:anim calcmode="lin" valueType="num">
                                      <p:cBhvr additive="repl">
                                        <p:cTn id="25" dur="500" fill="hold"/>
                                        <p:tgtEl>
                                          <p:spTgt spid="245">
                                            <p:txEl>
                                              <p:pRg st="610" end="61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45">
                                            <p:txEl>
                                              <p:pRg st="610" end="6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5">
                                            <p:txEl>
                                              <p:pRg st="610" end="610"/>
                                            </p:txEl>
                                          </p:spTgt>
                                        </p:tgtEl>
                                        <p:attrNameLst>
                                          <p:attrName>style.visibility</p:attrName>
                                        </p:attrNameLst>
                                      </p:cBhvr>
                                      <p:to>
                                        <p:strVal val="visible"/>
                                      </p:to>
                                    </p:set>
                                    <p:anim calcmode="lin" valueType="num">
                                      <p:cBhvr additive="repl">
                                        <p:cTn id="29" dur="500" fill="hold"/>
                                        <p:tgtEl>
                                          <p:spTgt spid="245">
                                            <p:txEl>
                                              <p:pRg st="610" end="61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45">
                                            <p:txEl>
                                              <p:pRg st="610" end="6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Bell-LaPadula Model</a:t>
            </a:r>
            <a:endParaRPr/>
          </a:p>
        </p:txBody>
      </p:sp>
      <p:sp>
        <p:nvSpPr>
          <p:cNvPr id="247"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48" name="CustomShape 3"/>
          <p:cNvSpPr/>
          <p:nvPr/>
        </p:nvSpPr>
        <p:spPr>
          <a:xfrm>
            <a:off x="285840" y="1445760"/>
            <a:ext cx="8570880" cy="484308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800" b="1">
                <a:solidFill>
                  <a:srgbClr val="174A7C"/>
                </a:solidFill>
                <a:latin typeface="Garamond"/>
              </a:rPr>
              <a:t>Thus, an access request </a:t>
            </a:r>
            <a:r>
              <a:rPr lang="en-US" sz="2800" b="1">
                <a:solidFill>
                  <a:srgbClr val="C00000"/>
                </a:solidFill>
                <a:latin typeface="Garamond"/>
              </a:rPr>
              <a:t>(subj, obj, acc) </a:t>
            </a:r>
            <a:r>
              <a:rPr lang="en-US" sz="2800" b="1">
                <a:solidFill>
                  <a:srgbClr val="174A7C"/>
                </a:solidFill>
                <a:latin typeface="Garamond"/>
              </a:rPr>
              <a:t>is granted if and only if all of the following properties are satisfied: </a:t>
            </a:r>
            <a:endParaRPr/>
          </a:p>
          <a:p>
            <a:pPr lvl="1" algn="just">
              <a:lnSpc>
                <a:spcPct val="100000"/>
              </a:lnSpc>
              <a:buSzPct val="180000"/>
              <a:buFont typeface="Arial"/>
              <a:buChar char="•"/>
            </a:pPr>
            <a:r>
              <a:rPr lang="en-US" sz="2400" b="1">
                <a:solidFill>
                  <a:srgbClr val="C00000"/>
                </a:solidFill>
                <a:latin typeface="Garamond"/>
              </a:rPr>
              <a:t>simple security property </a:t>
            </a:r>
            <a:r>
              <a:rPr lang="en-US" sz="2400" b="1">
                <a:solidFill>
                  <a:srgbClr val="174A7C"/>
                </a:solidFill>
                <a:latin typeface="Garamond"/>
              </a:rPr>
              <a:t>(no read up): if acc is </a:t>
            </a:r>
            <a:r>
              <a:rPr lang="en-US" sz="2400" b="1">
                <a:solidFill>
                  <a:srgbClr val="006600"/>
                </a:solidFill>
                <a:latin typeface="Garamond"/>
              </a:rPr>
              <a:t>read</a:t>
            </a:r>
            <a:r>
              <a:rPr lang="en-US" sz="2400" b="1">
                <a:solidFill>
                  <a:srgbClr val="174A7C"/>
                </a:solidFill>
                <a:latin typeface="Garamond"/>
              </a:rPr>
              <a:t>, then level(</a:t>
            </a:r>
            <a:r>
              <a:rPr lang="en-US" sz="2400" b="1">
                <a:solidFill>
                  <a:srgbClr val="C00000"/>
                </a:solidFill>
                <a:latin typeface="Garamond"/>
              </a:rPr>
              <a:t>subj</a:t>
            </a:r>
            <a:r>
              <a:rPr lang="en-US" sz="2400" b="1">
                <a:solidFill>
                  <a:srgbClr val="174A7C"/>
                </a:solidFill>
                <a:latin typeface="Garamond"/>
              </a:rPr>
              <a:t>) should dominate (greater than or equal to) level(</a:t>
            </a:r>
            <a:r>
              <a:rPr lang="en-US" sz="2400" b="1">
                <a:solidFill>
                  <a:srgbClr val="C00000"/>
                </a:solidFill>
                <a:latin typeface="Garamond"/>
              </a:rPr>
              <a:t>obj</a:t>
            </a:r>
            <a:r>
              <a:rPr lang="en-US" sz="2400" b="1">
                <a:solidFill>
                  <a:srgbClr val="174A7C"/>
                </a:solidFill>
                <a:latin typeface="Garamond"/>
              </a:rPr>
              <a:t>)</a:t>
            </a:r>
            <a:endParaRPr/>
          </a:p>
          <a:p>
            <a:pPr lvl="1" algn="just">
              <a:lnSpc>
                <a:spcPct val="100000"/>
              </a:lnSpc>
              <a:buSzPct val="180000"/>
              <a:buFont typeface="Arial"/>
              <a:buChar char="•"/>
            </a:pPr>
            <a:r>
              <a:rPr lang="en-US" sz="2400" b="1">
                <a:solidFill>
                  <a:srgbClr val="C00000"/>
                </a:solidFill>
                <a:latin typeface="Garamond"/>
              </a:rPr>
              <a:t>*-property </a:t>
            </a:r>
            <a:r>
              <a:rPr lang="en-US" sz="2400" b="1">
                <a:solidFill>
                  <a:srgbClr val="174A7C"/>
                </a:solidFill>
                <a:latin typeface="Garamond"/>
              </a:rPr>
              <a:t>(no write down): if acc is </a:t>
            </a:r>
            <a:r>
              <a:rPr lang="en-US" sz="2400" b="1">
                <a:solidFill>
                  <a:srgbClr val="006600"/>
                </a:solidFill>
                <a:latin typeface="Garamond"/>
              </a:rPr>
              <a:t>append</a:t>
            </a:r>
            <a:r>
              <a:rPr lang="en-US" sz="2400" b="1">
                <a:solidFill>
                  <a:srgbClr val="174A7C"/>
                </a:solidFill>
                <a:latin typeface="Garamond"/>
              </a:rPr>
              <a:t>, then level(</a:t>
            </a:r>
            <a:r>
              <a:rPr lang="en-US" sz="2400" b="1">
                <a:solidFill>
                  <a:srgbClr val="C00000"/>
                </a:solidFill>
                <a:latin typeface="Garamond"/>
              </a:rPr>
              <a:t>obj</a:t>
            </a:r>
            <a:r>
              <a:rPr lang="en-US" sz="2400" b="1">
                <a:solidFill>
                  <a:srgbClr val="174A7C"/>
                </a:solidFill>
                <a:latin typeface="Garamond"/>
              </a:rPr>
              <a:t>) should dominate level(</a:t>
            </a:r>
            <a:r>
              <a:rPr lang="en-US" sz="2400" b="1">
                <a:solidFill>
                  <a:srgbClr val="C00000"/>
                </a:solidFill>
                <a:latin typeface="Garamond"/>
              </a:rPr>
              <a:t>subj</a:t>
            </a:r>
            <a:r>
              <a:rPr lang="en-US" sz="2400" b="1">
                <a:solidFill>
                  <a:srgbClr val="174A7C"/>
                </a:solidFill>
                <a:latin typeface="Garamond"/>
              </a:rPr>
              <a:t>); </a:t>
            </a:r>
            <a:endParaRPr/>
          </a:p>
          <a:p>
            <a:pPr lvl="1" algn="just">
              <a:lnSpc>
                <a:spcPct val="100000"/>
              </a:lnSpc>
              <a:buSzPct val="180000"/>
              <a:buFont typeface="Arial"/>
              <a:buChar char="•"/>
            </a:pPr>
            <a:r>
              <a:rPr lang="en-US" sz="2400" b="1">
                <a:solidFill>
                  <a:srgbClr val="C00000"/>
                </a:solidFill>
                <a:latin typeface="Garamond"/>
              </a:rPr>
              <a:t>discretionary</a:t>
            </a:r>
            <a:r>
              <a:rPr lang="en-US" sz="2400" b="1">
                <a:solidFill>
                  <a:srgbClr val="174A7C"/>
                </a:solidFill>
                <a:latin typeface="Garamond"/>
              </a:rPr>
              <a:t> security property: the (subj, obj) cell in the matrix contains </a:t>
            </a:r>
            <a:r>
              <a:rPr lang="en-US" sz="2400" b="1">
                <a:solidFill>
                  <a:srgbClr val="C00000"/>
                </a:solidFill>
                <a:latin typeface="Garamond"/>
              </a:rPr>
              <a:t>acc</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46"/>
                                        </p:tgtEl>
                                        <p:attrNameLst>
                                          <p:attrName>style.visibility</p:attrName>
                                        </p:attrNameLst>
                                      </p:cBhvr>
                                      <p:to>
                                        <p:strVal val="visible"/>
                                      </p:to>
                                    </p:set>
                                    <p:anim calcmode="lin" valueType="num">
                                      <p:cBhvr additive="repl">
                                        <p:cTn id="7" dur="500" fill="hold"/>
                                        <p:tgtEl>
                                          <p:spTgt spid="246"/>
                                        </p:tgtEl>
                                        <p:attrNameLst>
                                          <p:attrName>ppt_x</p:attrName>
                                        </p:attrNameLst>
                                      </p:cBhvr>
                                      <p:tavLst>
                                        <p:tav tm="0">
                                          <p:val>
                                            <p:strVal val="#ppt_x"/>
                                          </p:val>
                                        </p:tav>
                                        <p:tav tm="100000">
                                          <p:val>
                                            <p:strVal val="#ppt_x"/>
                                          </p:val>
                                        </p:tav>
                                      </p:tavLst>
                                    </p:anim>
                                    <p:anim calcmode="lin" valueType="num">
                                      <p:cBhvr additive="repl">
                                        <p:cTn id="8" dur="500" fill="hold"/>
                                        <p:tgtEl>
                                          <p:spTgt spid="2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48"/>
                                        </p:tgtEl>
                                        <p:attrNameLst>
                                          <p:attrName>style.visibility</p:attrName>
                                        </p:attrNameLst>
                                      </p:cBhvr>
                                      <p:to>
                                        <p:strVal val="visible"/>
                                      </p:to>
                                    </p:set>
                                    <p:anim calcmode="lin" valueType="num">
                                      <p:cBhvr additive="repl">
                                        <p:cTn id="13" dur="500" fill="hold"/>
                                        <p:tgtEl>
                                          <p:spTgt spid="248"/>
                                        </p:tgtEl>
                                        <p:attrNameLst>
                                          <p:attrName>ppt_x</p:attrName>
                                        </p:attrNameLst>
                                      </p:cBhvr>
                                      <p:tavLst>
                                        <p:tav tm="0">
                                          <p:val>
                                            <p:strVal val="#ppt_x"/>
                                          </p:val>
                                        </p:tav>
                                        <p:tav tm="100000">
                                          <p:val>
                                            <p:strVal val="#ppt_x"/>
                                          </p:val>
                                        </p:tav>
                                      </p:tavLst>
                                    </p:anim>
                                    <p:anim calcmode="lin" valueType="num">
                                      <p:cBhvr additive="repl">
                                        <p:cTn id="14" dur="500" fill="hold"/>
                                        <p:tgtEl>
                                          <p:spTgt spid="24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8">
                                            <p:txEl>
                                              <p:pRg st="0" end="115"/>
                                            </p:txEl>
                                          </p:spTgt>
                                        </p:tgtEl>
                                        <p:attrNameLst>
                                          <p:attrName>style.visibility</p:attrName>
                                        </p:attrNameLst>
                                      </p:cBhvr>
                                      <p:to>
                                        <p:strVal val="visible"/>
                                      </p:to>
                                    </p:set>
                                    <p:anim calcmode="lin" valueType="num">
                                      <p:cBhvr additive="repl">
                                        <p:cTn id="17" dur="500" fill="hold"/>
                                        <p:tgtEl>
                                          <p:spTgt spid="248">
                                            <p:txEl>
                                              <p:pRg st="0" end="115"/>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48">
                                            <p:txEl>
                                              <p:pRg st="0" end="11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8">
                                            <p:txEl>
                                              <p:pRg st="414" end="414"/>
                                            </p:txEl>
                                          </p:spTgt>
                                        </p:tgtEl>
                                        <p:attrNameLst>
                                          <p:attrName>style.visibility</p:attrName>
                                        </p:attrNameLst>
                                      </p:cBhvr>
                                      <p:to>
                                        <p:strVal val="visible"/>
                                      </p:to>
                                    </p:set>
                                    <p:anim calcmode="lin" valueType="num">
                                      <p:cBhvr additive="repl">
                                        <p:cTn id="21" dur="500" fill="hold"/>
                                        <p:tgtEl>
                                          <p:spTgt spid="248">
                                            <p:txEl>
                                              <p:pRg st="414" end="414"/>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48">
                                            <p:txEl>
                                              <p:pRg st="414" end="41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8">
                                            <p:txEl>
                                              <p:pRg st="414" end="414"/>
                                            </p:txEl>
                                          </p:spTgt>
                                        </p:tgtEl>
                                        <p:attrNameLst>
                                          <p:attrName>style.visibility</p:attrName>
                                        </p:attrNameLst>
                                      </p:cBhvr>
                                      <p:to>
                                        <p:strVal val="visible"/>
                                      </p:to>
                                    </p:set>
                                    <p:anim calcmode="lin" valueType="num">
                                      <p:cBhvr additive="repl">
                                        <p:cTn id="25" dur="500" fill="hold"/>
                                        <p:tgtEl>
                                          <p:spTgt spid="248">
                                            <p:txEl>
                                              <p:pRg st="414" end="41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48">
                                            <p:txEl>
                                              <p:pRg st="414" end="41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8">
                                            <p:txEl>
                                              <p:pRg st="414" end="414"/>
                                            </p:txEl>
                                          </p:spTgt>
                                        </p:tgtEl>
                                        <p:attrNameLst>
                                          <p:attrName>style.visibility</p:attrName>
                                        </p:attrNameLst>
                                      </p:cBhvr>
                                      <p:to>
                                        <p:strVal val="visible"/>
                                      </p:to>
                                    </p:set>
                                    <p:anim calcmode="lin" valueType="num">
                                      <p:cBhvr additive="repl">
                                        <p:cTn id="29" dur="500" fill="hold"/>
                                        <p:tgtEl>
                                          <p:spTgt spid="248">
                                            <p:txEl>
                                              <p:pRg st="414" end="414"/>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48">
                                            <p:txEl>
                                              <p:pRg st="414" end="4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285840" y="928800"/>
            <a:ext cx="8427960" cy="45468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400" b="1">
                <a:solidFill>
                  <a:srgbClr val="D61353"/>
                </a:solidFill>
                <a:latin typeface="Arial"/>
              </a:rPr>
              <a:t>Biba Integrity Model</a:t>
            </a:r>
            <a:endParaRPr/>
          </a:p>
        </p:txBody>
      </p:sp>
      <p:sp>
        <p:nvSpPr>
          <p:cNvPr id="250"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51" name="CustomShape 3"/>
          <p:cNvSpPr/>
          <p:nvPr/>
        </p:nvSpPr>
        <p:spPr>
          <a:xfrm>
            <a:off x="274320" y="1465200"/>
            <a:ext cx="8427960" cy="496368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200" b="1">
                <a:solidFill>
                  <a:srgbClr val="174A7C"/>
                </a:solidFill>
                <a:latin typeface="Garamond"/>
              </a:rPr>
              <a:t>A problem with BLP model is, it </a:t>
            </a:r>
            <a:r>
              <a:rPr lang="en-US" sz="2200" b="1">
                <a:solidFill>
                  <a:srgbClr val="C00000"/>
                </a:solidFill>
                <a:latin typeface="Garamond"/>
              </a:rPr>
              <a:t>does not deal with the integrity of data</a:t>
            </a:r>
            <a:r>
              <a:rPr lang="en-US" sz="2200" b="1">
                <a:solidFill>
                  <a:srgbClr val="174A7C"/>
                </a:solidFill>
                <a:latin typeface="Garamond"/>
              </a:rPr>
              <a:t> as the *-property makes it possible for a lower level subject to write to a higher classified object</a:t>
            </a:r>
            <a:endParaRPr/>
          </a:p>
          <a:p>
            <a:pPr algn="just">
              <a:lnSpc>
                <a:spcPct val="100000"/>
              </a:lnSpc>
              <a:buBlip>
                <a:blip r:embed="rId3"/>
              </a:buBlip>
            </a:pPr>
            <a:r>
              <a:rPr lang="en-US" sz="2200" b="1">
                <a:solidFill>
                  <a:srgbClr val="174A7C"/>
                </a:solidFill>
                <a:latin typeface="Garamond"/>
              </a:rPr>
              <a:t>The </a:t>
            </a:r>
            <a:r>
              <a:rPr lang="en-US" sz="2200" b="1">
                <a:solidFill>
                  <a:srgbClr val="C00000"/>
                </a:solidFill>
                <a:latin typeface="Garamond"/>
              </a:rPr>
              <a:t>inability</a:t>
            </a:r>
            <a:r>
              <a:rPr lang="en-US" sz="2200" b="1">
                <a:solidFill>
                  <a:srgbClr val="174A7C"/>
                </a:solidFill>
                <a:latin typeface="Garamond"/>
              </a:rPr>
              <a:t> of the </a:t>
            </a:r>
            <a:r>
              <a:rPr lang="en-US" sz="2200" b="1">
                <a:solidFill>
                  <a:srgbClr val="C00000"/>
                </a:solidFill>
                <a:latin typeface="Garamond"/>
              </a:rPr>
              <a:t>BLP</a:t>
            </a:r>
            <a:r>
              <a:rPr lang="en-US" sz="2200" b="1">
                <a:solidFill>
                  <a:srgbClr val="174A7C"/>
                </a:solidFill>
                <a:latin typeface="Garamond"/>
              </a:rPr>
              <a:t> model to deal with </a:t>
            </a:r>
            <a:r>
              <a:rPr lang="en-US" sz="2200" b="1">
                <a:solidFill>
                  <a:srgbClr val="C00000"/>
                </a:solidFill>
                <a:latin typeface="Garamond"/>
              </a:rPr>
              <a:t>integrity</a:t>
            </a:r>
            <a:r>
              <a:rPr lang="en-US" sz="2200" b="1">
                <a:solidFill>
                  <a:srgbClr val="174A7C"/>
                </a:solidFill>
                <a:latin typeface="Garamond"/>
              </a:rPr>
              <a:t> of data motivated creation of the </a:t>
            </a:r>
            <a:r>
              <a:rPr lang="en-US" sz="2200" b="1">
                <a:solidFill>
                  <a:srgbClr val="C00000"/>
                </a:solidFill>
                <a:latin typeface="Garamond"/>
              </a:rPr>
              <a:t>Biba</a:t>
            </a:r>
            <a:r>
              <a:rPr lang="en-US" sz="2200" b="1">
                <a:solidFill>
                  <a:srgbClr val="174A7C"/>
                </a:solidFill>
                <a:latin typeface="Garamond"/>
              </a:rPr>
              <a:t> model </a:t>
            </a:r>
            <a:endParaRPr/>
          </a:p>
          <a:p>
            <a:pPr algn="just">
              <a:lnSpc>
                <a:spcPct val="100000"/>
              </a:lnSpc>
              <a:buBlip>
                <a:blip r:embed="rId3"/>
              </a:buBlip>
            </a:pPr>
            <a:r>
              <a:rPr lang="en-US" sz="2200" b="1">
                <a:solidFill>
                  <a:srgbClr val="174A7C"/>
                </a:solidFill>
                <a:latin typeface="Garamond"/>
              </a:rPr>
              <a:t>The </a:t>
            </a:r>
            <a:r>
              <a:rPr lang="en-US" sz="2200" b="1">
                <a:solidFill>
                  <a:srgbClr val="C00000"/>
                </a:solidFill>
                <a:latin typeface="Garamond"/>
              </a:rPr>
              <a:t>Biba integrity model </a:t>
            </a:r>
            <a:r>
              <a:rPr lang="en-US" sz="2200" b="1">
                <a:solidFill>
                  <a:srgbClr val="174A7C"/>
                </a:solidFill>
                <a:latin typeface="Garamond"/>
              </a:rPr>
              <a:t>was published in 1977 at the Mitre Corporation, </a:t>
            </a:r>
            <a:r>
              <a:rPr lang="en-US" sz="2200" b="1">
                <a:solidFill>
                  <a:srgbClr val="C00000"/>
                </a:solidFill>
                <a:latin typeface="Garamond"/>
              </a:rPr>
              <a:t>one year</a:t>
            </a:r>
            <a:r>
              <a:rPr lang="en-US" sz="2200" b="1">
                <a:solidFill>
                  <a:srgbClr val="174A7C"/>
                </a:solidFill>
                <a:latin typeface="Garamond"/>
              </a:rPr>
              <a:t> after the Bell La-Padula model was published.</a:t>
            </a:r>
            <a:endParaRPr/>
          </a:p>
          <a:p>
            <a:pPr algn="just">
              <a:lnSpc>
                <a:spcPct val="100000"/>
              </a:lnSpc>
              <a:buBlip>
                <a:blip r:embed="rId3"/>
              </a:buBlip>
            </a:pPr>
            <a:r>
              <a:rPr lang="en-US" sz="2200" b="1">
                <a:solidFill>
                  <a:srgbClr val="174A7C"/>
                </a:solidFill>
                <a:latin typeface="Garamond"/>
              </a:rPr>
              <a:t>The </a:t>
            </a:r>
            <a:r>
              <a:rPr lang="en-US" sz="2200" b="1">
                <a:solidFill>
                  <a:srgbClr val="C00000"/>
                </a:solidFill>
                <a:latin typeface="Garamond"/>
              </a:rPr>
              <a:t>Biba</a:t>
            </a:r>
            <a:r>
              <a:rPr lang="en-US" sz="2200" b="1">
                <a:solidFill>
                  <a:srgbClr val="174A7C"/>
                </a:solidFill>
                <a:latin typeface="Garamond"/>
              </a:rPr>
              <a:t> model addresses the problem with the *-property of the </a:t>
            </a:r>
            <a:r>
              <a:rPr lang="en-US" sz="2200" b="1">
                <a:solidFill>
                  <a:srgbClr val="C00000"/>
                </a:solidFill>
                <a:latin typeface="Garamond"/>
              </a:rPr>
              <a:t>Bell-LaPadula</a:t>
            </a:r>
            <a:r>
              <a:rPr lang="en-US" sz="2200" b="1">
                <a:solidFill>
                  <a:srgbClr val="174A7C"/>
                </a:solidFill>
                <a:latin typeface="Garamond"/>
              </a:rPr>
              <a:t> model, which does not restrict a subject from writing to a more trusted object</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49"/>
                                        </p:tgtEl>
                                        <p:attrNameLst>
                                          <p:attrName>style.visibility</p:attrName>
                                        </p:attrNameLst>
                                      </p:cBhvr>
                                      <p:to>
                                        <p:strVal val="visible"/>
                                      </p:to>
                                    </p:set>
                                    <p:anim calcmode="lin" valueType="num">
                                      <p:cBhvr additive="repl">
                                        <p:cTn id="7" dur="500" fill="hold"/>
                                        <p:tgtEl>
                                          <p:spTgt spid="249"/>
                                        </p:tgtEl>
                                        <p:attrNameLst>
                                          <p:attrName>ppt_x</p:attrName>
                                        </p:attrNameLst>
                                      </p:cBhvr>
                                      <p:tavLst>
                                        <p:tav tm="0">
                                          <p:val>
                                            <p:strVal val="#ppt_x"/>
                                          </p:val>
                                        </p:tav>
                                        <p:tav tm="100000">
                                          <p:val>
                                            <p:strVal val="#ppt_x"/>
                                          </p:val>
                                        </p:tav>
                                      </p:tavLst>
                                    </p:anim>
                                    <p:anim calcmode="lin" valueType="num">
                                      <p:cBhvr additive="repl">
                                        <p:cTn id="8"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51"/>
                                        </p:tgtEl>
                                        <p:attrNameLst>
                                          <p:attrName>style.visibility</p:attrName>
                                        </p:attrNameLst>
                                      </p:cBhvr>
                                      <p:to>
                                        <p:strVal val="visible"/>
                                      </p:to>
                                    </p:set>
                                    <p:anim calcmode="lin" valueType="num">
                                      <p:cBhvr additive="repl">
                                        <p:cTn id="13" dur="500" fill="hold"/>
                                        <p:tgtEl>
                                          <p:spTgt spid="251"/>
                                        </p:tgtEl>
                                        <p:attrNameLst>
                                          <p:attrName>ppt_x</p:attrName>
                                        </p:attrNameLst>
                                      </p:cBhvr>
                                      <p:tavLst>
                                        <p:tav tm="0">
                                          <p:val>
                                            <p:strVal val="#ppt_x"/>
                                          </p:val>
                                        </p:tav>
                                        <p:tav tm="100000">
                                          <p:val>
                                            <p:strVal val="#ppt_x"/>
                                          </p:val>
                                        </p:tav>
                                      </p:tavLst>
                                    </p:anim>
                                    <p:anim calcmode="lin" valueType="num">
                                      <p:cBhvr additive="repl">
                                        <p:cTn id="14" dur="500" fill="hold"/>
                                        <p:tgtEl>
                                          <p:spTgt spid="25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1">
                                            <p:txEl>
                                              <p:pRg st="0" end="174"/>
                                            </p:txEl>
                                          </p:spTgt>
                                        </p:tgtEl>
                                        <p:attrNameLst>
                                          <p:attrName>style.visibility</p:attrName>
                                        </p:attrNameLst>
                                      </p:cBhvr>
                                      <p:to>
                                        <p:strVal val="visible"/>
                                      </p:to>
                                    </p:set>
                                    <p:anim calcmode="lin" valueType="num">
                                      <p:cBhvr additive="repl">
                                        <p:cTn id="17" dur="500" fill="hold"/>
                                        <p:tgtEl>
                                          <p:spTgt spid="251">
                                            <p:txEl>
                                              <p:pRg st="0" end="174"/>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51">
                                            <p:txEl>
                                              <p:pRg st="0" end="1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1">
                                            <p:txEl>
                                              <p:pRg st="559" end="559"/>
                                            </p:txEl>
                                          </p:spTgt>
                                        </p:tgtEl>
                                        <p:attrNameLst>
                                          <p:attrName>style.visibility</p:attrName>
                                        </p:attrNameLst>
                                      </p:cBhvr>
                                      <p:to>
                                        <p:strVal val="visible"/>
                                      </p:to>
                                    </p:set>
                                    <p:anim calcmode="lin" valueType="num">
                                      <p:cBhvr additive="repl">
                                        <p:cTn id="21" dur="500" fill="hold"/>
                                        <p:tgtEl>
                                          <p:spTgt spid="251">
                                            <p:txEl>
                                              <p:pRg st="559" end="559"/>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51">
                                            <p:txEl>
                                              <p:pRg st="559" end="55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1">
                                            <p:txEl>
                                              <p:pRg st="559" end="559"/>
                                            </p:txEl>
                                          </p:spTgt>
                                        </p:tgtEl>
                                        <p:attrNameLst>
                                          <p:attrName>style.visibility</p:attrName>
                                        </p:attrNameLst>
                                      </p:cBhvr>
                                      <p:to>
                                        <p:strVal val="visible"/>
                                      </p:to>
                                    </p:set>
                                    <p:anim calcmode="lin" valueType="num">
                                      <p:cBhvr additive="repl">
                                        <p:cTn id="25" dur="500" fill="hold"/>
                                        <p:tgtEl>
                                          <p:spTgt spid="251">
                                            <p:txEl>
                                              <p:pRg st="559" end="559"/>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51">
                                            <p:txEl>
                                              <p:pRg st="559" end="55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1">
                                            <p:txEl>
                                              <p:pRg st="559" end="559"/>
                                            </p:txEl>
                                          </p:spTgt>
                                        </p:tgtEl>
                                        <p:attrNameLst>
                                          <p:attrName>style.visibility</p:attrName>
                                        </p:attrNameLst>
                                      </p:cBhvr>
                                      <p:to>
                                        <p:strVal val="visible"/>
                                      </p:to>
                                    </p:set>
                                    <p:anim calcmode="lin" valueType="num">
                                      <p:cBhvr additive="repl">
                                        <p:cTn id="29" dur="500" fill="hold"/>
                                        <p:tgtEl>
                                          <p:spTgt spid="251">
                                            <p:txEl>
                                              <p:pRg st="559" end="559"/>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51">
                                            <p:txEl>
                                              <p:pRg st="559" end="5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Access Modes</a:t>
            </a:r>
            <a:endParaRPr/>
          </a:p>
        </p:txBody>
      </p:sp>
      <p:sp>
        <p:nvSpPr>
          <p:cNvPr id="253"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54" name="CustomShape 3"/>
          <p:cNvSpPr/>
          <p:nvPr/>
        </p:nvSpPr>
        <p:spPr>
          <a:xfrm>
            <a:off x="285840" y="1714680"/>
            <a:ext cx="8570880" cy="481752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400" b="1">
                <a:solidFill>
                  <a:srgbClr val="174A7C"/>
                </a:solidFill>
                <a:latin typeface="Garamond"/>
              </a:rPr>
              <a:t>The </a:t>
            </a:r>
            <a:r>
              <a:rPr lang="en-US" sz="2400" b="1">
                <a:solidFill>
                  <a:srgbClr val="C00000"/>
                </a:solidFill>
                <a:latin typeface="Garamond"/>
              </a:rPr>
              <a:t>Biba</a:t>
            </a:r>
            <a:r>
              <a:rPr lang="en-US" sz="2400" b="1">
                <a:solidFill>
                  <a:srgbClr val="174A7C"/>
                </a:solidFill>
                <a:latin typeface="Garamond"/>
              </a:rPr>
              <a:t> model </a:t>
            </a:r>
            <a:r>
              <a:rPr lang="en-US" sz="2100" b="1">
                <a:solidFill>
                  <a:srgbClr val="174A7C"/>
                </a:solidFill>
                <a:latin typeface="Garamond"/>
              </a:rPr>
              <a:t>consists of the following access modes: </a:t>
            </a:r>
            <a:endParaRPr/>
          </a:p>
          <a:p>
            <a:pPr lvl="2" algn="just">
              <a:lnSpc>
                <a:spcPct val="80000"/>
              </a:lnSpc>
              <a:buSzPct val="180000"/>
              <a:buFont typeface="Arial"/>
              <a:buChar char="•"/>
            </a:pPr>
            <a:r>
              <a:rPr lang="en-US" sz="2400" b="1">
                <a:solidFill>
                  <a:srgbClr val="C00000"/>
                </a:solidFill>
                <a:latin typeface="Garamond"/>
              </a:rPr>
              <a:t>Modify: </a:t>
            </a:r>
            <a:r>
              <a:rPr lang="en-US" sz="2400" b="1">
                <a:solidFill>
                  <a:srgbClr val="174A7C"/>
                </a:solidFill>
                <a:latin typeface="Garamond"/>
              </a:rPr>
              <a:t>the modify right allows a subject to write to an object.  This mode is similar to the write mode in other models.</a:t>
            </a:r>
            <a:endParaRPr/>
          </a:p>
          <a:p>
            <a:pPr lvl="2" algn="just">
              <a:lnSpc>
                <a:spcPct val="80000"/>
              </a:lnSpc>
              <a:buSzPct val="180000"/>
              <a:buFont typeface="Arial"/>
              <a:buChar char="•"/>
            </a:pPr>
            <a:r>
              <a:rPr lang="en-US" sz="2400" b="1">
                <a:solidFill>
                  <a:srgbClr val="C00000"/>
                </a:solidFill>
                <a:latin typeface="Garamond"/>
              </a:rPr>
              <a:t>Observe: </a:t>
            </a:r>
            <a:r>
              <a:rPr lang="en-US" sz="2400" b="1">
                <a:solidFill>
                  <a:srgbClr val="174A7C"/>
                </a:solidFill>
                <a:latin typeface="Garamond"/>
              </a:rPr>
              <a:t>the observe right allows a subject to read an object.  This command is synonyms with the read command of most other models.</a:t>
            </a:r>
            <a:endParaRPr/>
          </a:p>
          <a:p>
            <a:pPr lvl="2" algn="just">
              <a:lnSpc>
                <a:spcPct val="80000"/>
              </a:lnSpc>
              <a:buSzPct val="180000"/>
              <a:buFont typeface="Arial"/>
              <a:buChar char="•"/>
            </a:pPr>
            <a:r>
              <a:rPr lang="en-US" sz="2400" b="1">
                <a:solidFill>
                  <a:srgbClr val="C00000"/>
                </a:solidFill>
                <a:latin typeface="Garamond"/>
              </a:rPr>
              <a:t>Invoke: </a:t>
            </a:r>
            <a:r>
              <a:rPr lang="en-US" sz="2400" b="1">
                <a:solidFill>
                  <a:srgbClr val="174A7C"/>
                </a:solidFill>
                <a:latin typeface="Garamond"/>
              </a:rPr>
              <a:t>the invoke right allows a subject to communicate with another subject.</a:t>
            </a:r>
            <a:endParaRPr/>
          </a:p>
          <a:p>
            <a:pPr lvl="2" algn="just">
              <a:lnSpc>
                <a:spcPct val="80000"/>
              </a:lnSpc>
              <a:buSzPct val="180000"/>
              <a:buFont typeface="Arial"/>
              <a:buChar char="•"/>
            </a:pPr>
            <a:r>
              <a:rPr lang="en-US" sz="2400" b="1">
                <a:solidFill>
                  <a:srgbClr val="C00000"/>
                </a:solidFill>
                <a:latin typeface="Garamond"/>
              </a:rPr>
              <a:t>Execute: </a:t>
            </a:r>
            <a:r>
              <a:rPr lang="en-US" sz="2400" b="1">
                <a:solidFill>
                  <a:srgbClr val="174A7C"/>
                </a:solidFill>
                <a:latin typeface="Garamond"/>
              </a:rPr>
              <a:t>the execute right allows a subject to execute an object.  The command essentially allows a subject to execute a program which is the object.</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repl">
                                        <p:cTn id="7" dur="500" fill="hold"/>
                                        <p:tgtEl>
                                          <p:spTgt spid="252"/>
                                        </p:tgtEl>
                                        <p:attrNameLst>
                                          <p:attrName>ppt_x</p:attrName>
                                        </p:attrNameLst>
                                      </p:cBhvr>
                                      <p:tavLst>
                                        <p:tav tm="0">
                                          <p:val>
                                            <p:strVal val="#ppt_x"/>
                                          </p:val>
                                        </p:tav>
                                        <p:tav tm="100000">
                                          <p:val>
                                            <p:strVal val="#ppt_x"/>
                                          </p:val>
                                        </p:tav>
                                      </p:tavLst>
                                    </p:anim>
                                    <p:anim calcmode="lin" valueType="num">
                                      <p:cBhvr additive="repl">
                                        <p:cTn id="8" dur="500" fill="hold"/>
                                        <p:tgtEl>
                                          <p:spTgt spid="2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54"/>
                                        </p:tgtEl>
                                        <p:attrNameLst>
                                          <p:attrName>style.visibility</p:attrName>
                                        </p:attrNameLst>
                                      </p:cBhvr>
                                      <p:to>
                                        <p:strVal val="visible"/>
                                      </p:to>
                                    </p:set>
                                    <p:anim calcmode="lin" valueType="num">
                                      <p:cBhvr additive="repl">
                                        <p:cTn id="13" dur="500" fill="hold"/>
                                        <p:tgtEl>
                                          <p:spTgt spid="254"/>
                                        </p:tgtEl>
                                        <p:attrNameLst>
                                          <p:attrName>ppt_x</p:attrName>
                                        </p:attrNameLst>
                                      </p:cBhvr>
                                      <p:tavLst>
                                        <p:tav tm="0">
                                          <p:val>
                                            <p:strVal val="#ppt_x"/>
                                          </p:val>
                                        </p:tav>
                                        <p:tav tm="100000">
                                          <p:val>
                                            <p:strVal val="#ppt_x"/>
                                          </p:val>
                                        </p:tav>
                                      </p:tavLst>
                                    </p:anim>
                                    <p:anim calcmode="lin" valueType="num">
                                      <p:cBhvr additive="repl">
                                        <p:cTn id="14" dur="500" fill="hold"/>
                                        <p:tgtEl>
                                          <p:spTgt spid="25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4">
                                            <p:txEl>
                                              <p:pRg st="0" end="56"/>
                                            </p:txEl>
                                          </p:spTgt>
                                        </p:tgtEl>
                                        <p:attrNameLst>
                                          <p:attrName>style.visibility</p:attrName>
                                        </p:attrNameLst>
                                      </p:cBhvr>
                                      <p:to>
                                        <p:strVal val="visible"/>
                                      </p:to>
                                    </p:set>
                                    <p:anim calcmode="lin" valueType="num">
                                      <p:cBhvr additive="repl">
                                        <p:cTn id="17" dur="500" fill="hold"/>
                                        <p:tgtEl>
                                          <p:spTgt spid="254">
                                            <p:txEl>
                                              <p:pRg st="0" end="56"/>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54">
                                            <p:txEl>
                                              <p:pRg st="0" end="5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4">
                                            <p:txEl>
                                              <p:pRg st="540" end="540"/>
                                            </p:txEl>
                                          </p:spTgt>
                                        </p:tgtEl>
                                        <p:attrNameLst>
                                          <p:attrName>style.visibility</p:attrName>
                                        </p:attrNameLst>
                                      </p:cBhvr>
                                      <p:to>
                                        <p:strVal val="visible"/>
                                      </p:to>
                                    </p:set>
                                    <p:anim calcmode="lin" valueType="num">
                                      <p:cBhvr additive="repl">
                                        <p:cTn id="21" dur="500" fill="hold"/>
                                        <p:tgtEl>
                                          <p:spTgt spid="254">
                                            <p:txEl>
                                              <p:pRg st="540" end="54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54">
                                            <p:txEl>
                                              <p:pRg st="540" end="54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4">
                                            <p:txEl>
                                              <p:pRg st="540" end="540"/>
                                            </p:txEl>
                                          </p:spTgt>
                                        </p:tgtEl>
                                        <p:attrNameLst>
                                          <p:attrName>style.visibility</p:attrName>
                                        </p:attrNameLst>
                                      </p:cBhvr>
                                      <p:to>
                                        <p:strVal val="visible"/>
                                      </p:to>
                                    </p:set>
                                    <p:anim calcmode="lin" valueType="num">
                                      <p:cBhvr additive="repl">
                                        <p:cTn id="25" dur="500" fill="hold"/>
                                        <p:tgtEl>
                                          <p:spTgt spid="254">
                                            <p:txEl>
                                              <p:pRg st="540" end="54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54">
                                            <p:txEl>
                                              <p:pRg st="540" end="54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4">
                                            <p:txEl>
                                              <p:pRg st="540" end="540"/>
                                            </p:txEl>
                                          </p:spTgt>
                                        </p:tgtEl>
                                        <p:attrNameLst>
                                          <p:attrName>style.visibility</p:attrName>
                                        </p:attrNameLst>
                                      </p:cBhvr>
                                      <p:to>
                                        <p:strVal val="visible"/>
                                      </p:to>
                                    </p:set>
                                    <p:anim calcmode="lin" valueType="num">
                                      <p:cBhvr additive="repl">
                                        <p:cTn id="29" dur="500" fill="hold"/>
                                        <p:tgtEl>
                                          <p:spTgt spid="254">
                                            <p:txEl>
                                              <p:pRg st="540" end="54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54">
                                            <p:txEl>
                                              <p:pRg st="540" end="54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4">
                                            <p:txEl>
                                              <p:pRg st="540" end="540"/>
                                            </p:txEl>
                                          </p:spTgt>
                                        </p:tgtEl>
                                        <p:attrNameLst>
                                          <p:attrName>style.visibility</p:attrName>
                                        </p:attrNameLst>
                                      </p:cBhvr>
                                      <p:to>
                                        <p:strVal val="visible"/>
                                      </p:to>
                                    </p:set>
                                    <p:anim calcmode="lin" valueType="num">
                                      <p:cBhvr additive="repl">
                                        <p:cTn id="33" dur="500" fill="hold"/>
                                        <p:tgtEl>
                                          <p:spTgt spid="254">
                                            <p:txEl>
                                              <p:pRg st="540" end="540"/>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254">
                                            <p:txEl>
                                              <p:pRg st="540" end="54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263520" y="1836720"/>
            <a:ext cx="8640720" cy="148788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900" b="1">
                <a:solidFill>
                  <a:srgbClr val="1E4C7C"/>
                </a:solidFill>
                <a:latin typeface="Garamond"/>
              </a:rPr>
              <a:t>Access control: </a:t>
            </a:r>
            <a:r>
              <a:rPr lang="en-US" sz="2900" b="1">
                <a:solidFill>
                  <a:srgbClr val="D61353"/>
                </a:solidFill>
                <a:latin typeface="Garamond"/>
              </a:rPr>
              <a:t>Verifying</a:t>
            </a:r>
            <a:r>
              <a:rPr lang="en-US" sz="2900" b="1">
                <a:solidFill>
                  <a:srgbClr val="1E4C7C"/>
                </a:solidFill>
                <a:latin typeface="Garamond"/>
              </a:rPr>
              <a:t> access rights to prevent misuse of resources</a:t>
            </a:r>
            <a:endParaRPr/>
          </a:p>
          <a:p>
            <a:pPr>
              <a:lnSpc>
                <a:spcPct val="100000"/>
              </a:lnSpc>
              <a:buBlip>
                <a:blip r:embed="rId3"/>
              </a:buBlip>
            </a:pPr>
            <a:r>
              <a:rPr lang="en-US" sz="2900" b="1">
                <a:solidFill>
                  <a:srgbClr val="1E4C7C"/>
                </a:solidFill>
                <a:latin typeface="Garamond"/>
              </a:rPr>
              <a:t>Authorization: </a:t>
            </a:r>
            <a:r>
              <a:rPr lang="en-US" sz="2900" b="1">
                <a:solidFill>
                  <a:srgbClr val="D61353"/>
                </a:solidFill>
                <a:latin typeface="Garamond"/>
              </a:rPr>
              <a:t>Granting</a:t>
            </a:r>
            <a:r>
              <a:rPr lang="en-US" sz="2900" b="1">
                <a:solidFill>
                  <a:srgbClr val="1E4C7C"/>
                </a:solidFill>
                <a:latin typeface="Garamond"/>
              </a:rPr>
              <a:t> access rights</a:t>
            </a:r>
            <a:endParaRPr/>
          </a:p>
        </p:txBody>
      </p:sp>
      <p:sp>
        <p:nvSpPr>
          <p:cNvPr id="132"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33" name="CustomShape 3"/>
          <p:cNvSpPr/>
          <p:nvPr/>
        </p:nvSpPr>
        <p:spPr>
          <a:xfrm>
            <a:off x="250920" y="105264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Access Control: Generalized View</a:t>
            </a:r>
            <a:endParaRPr/>
          </a:p>
        </p:txBody>
      </p:sp>
      <p:pic>
        <p:nvPicPr>
          <p:cNvPr id="134" name="Picture 133"/>
          <p:cNvPicPr/>
          <p:nvPr/>
        </p:nvPicPr>
        <p:blipFill>
          <a:blip r:embed="rId4"/>
          <a:stretch>
            <a:fillRect/>
          </a:stretch>
        </p:blipFill>
        <p:spPr>
          <a:xfrm>
            <a:off x="1097280" y="3931920"/>
            <a:ext cx="6713640" cy="1751040"/>
          </a:xfrm>
          <a:prstGeom prst="rect">
            <a:avLst/>
          </a:prstGeom>
          <a:ln>
            <a:noFill/>
          </a:ln>
        </p:spPr>
      </p:pic>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2" presetClass="entr" presetSubtype="4"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repl">
                                        <p:cTn id="7" dur="500" fill="hold"/>
                                        <p:tgtEl>
                                          <p:spTgt spid="133"/>
                                        </p:tgtEl>
                                        <p:attrNameLst>
                                          <p:attrName>ppt_x</p:attrName>
                                        </p:attrNameLst>
                                      </p:cBhvr>
                                      <p:tavLst>
                                        <p:tav tm="0">
                                          <p:val>
                                            <p:strVal val="#ppt_x"/>
                                          </p:val>
                                        </p:tav>
                                        <p:tav tm="100000">
                                          <p:val>
                                            <p:strVal val="#ppt_x"/>
                                          </p:val>
                                        </p:tav>
                                      </p:tavLst>
                                    </p:anim>
                                    <p:anim calcmode="lin" valueType="num">
                                      <p:cBhvr additive="repl">
                                        <p:cTn id="8"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9" fill="freeze">
                      <p:stCondLst>
                        <p:cond delay="indefinite"/>
                      </p:stCondLst>
                      <p:childTnLst>
                        <p:par>
                          <p:cTn id="10" fill="freeze">
                            <p:stCondLst>
                              <p:cond delay="0"/>
                            </p:stCondLst>
                            <p:childTnLst>
                              <p:par>
                                <p:cTn id="11" presetID="2" presetClass="entr" presetSubtype="4" fill="hold" nodeType="clickEffect">
                                  <p:stCondLst>
                                    <p:cond delay="0"/>
                                  </p:stCondLst>
                                  <p:childTnLst>
                                    <p:set>
                                      <p:cBhvr>
                                        <p:cTn id="12" dur="1" fill="hold">
                                          <p:stCondLst>
                                            <p:cond delay="0"/>
                                          </p:stCondLst>
                                        </p:cTn>
                                        <p:tgtEl>
                                          <p:spTgt spid="131"/>
                                        </p:tgtEl>
                                        <p:attrNameLst>
                                          <p:attrName>style.visibility</p:attrName>
                                        </p:attrNameLst>
                                      </p:cBhvr>
                                      <p:to>
                                        <p:strVal val="visible"/>
                                      </p:to>
                                    </p:set>
                                    <p:anim calcmode="lin" valueType="num">
                                      <p:cBhvr additive="repl">
                                        <p:cTn id="13" dur="500" fill="hold"/>
                                        <p:tgtEl>
                                          <p:spTgt spid="131"/>
                                        </p:tgtEl>
                                        <p:attrNameLst>
                                          <p:attrName>ppt_x</p:attrName>
                                        </p:attrNameLst>
                                      </p:cBhvr>
                                      <p:tavLst>
                                        <p:tav tm="0">
                                          <p:val>
                                            <p:strVal val="#ppt_x"/>
                                          </p:val>
                                        </p:tav>
                                        <p:tav tm="100000">
                                          <p:val>
                                            <p:strVal val="#ppt_x"/>
                                          </p:val>
                                        </p:tav>
                                      </p:tavLst>
                                    </p:anim>
                                    <p:anim calcmode="lin" valueType="num">
                                      <p:cBhvr additive="repl">
                                        <p:cTn id="14" dur="500" fill="hold"/>
                                        <p:tgtEl>
                                          <p:spTgt spid="13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1">
                                            <p:txEl>
                                              <p:pRg st="0" end="71"/>
                                            </p:txEl>
                                          </p:spTgt>
                                        </p:tgtEl>
                                        <p:attrNameLst>
                                          <p:attrName>style.visibility</p:attrName>
                                        </p:attrNameLst>
                                      </p:cBhvr>
                                      <p:to>
                                        <p:strVal val="visible"/>
                                      </p:to>
                                    </p:set>
                                    <p:anim calcmode="lin" valueType="num">
                                      <p:cBhvr additive="repl">
                                        <p:cTn id="17" dur="500" fill="hold"/>
                                        <p:tgtEl>
                                          <p:spTgt spid="131">
                                            <p:txEl>
                                              <p:pRg st="0" end="71"/>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31">
                                            <p:txEl>
                                              <p:pRg st="0" end="7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1">
                                            <p:txEl>
                                              <p:pRg st="109" end="109"/>
                                            </p:txEl>
                                          </p:spTgt>
                                        </p:tgtEl>
                                        <p:attrNameLst>
                                          <p:attrName>style.visibility</p:attrName>
                                        </p:attrNameLst>
                                      </p:cBhvr>
                                      <p:to>
                                        <p:strVal val="visible"/>
                                      </p:to>
                                    </p:set>
                                    <p:anim calcmode="lin" valueType="num">
                                      <p:cBhvr additive="repl">
                                        <p:cTn id="21" dur="500" fill="hold"/>
                                        <p:tgtEl>
                                          <p:spTgt spid="131">
                                            <p:txEl>
                                              <p:pRg st="109" end="109"/>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31">
                                            <p:txEl>
                                              <p:pRg st="109" end="1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a:t>
            </a:r>
            <a:endParaRPr/>
          </a:p>
        </p:txBody>
      </p:sp>
      <p:sp>
        <p:nvSpPr>
          <p:cNvPr id="256"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57" name="CustomShape 3"/>
          <p:cNvSpPr/>
          <p:nvPr/>
        </p:nvSpPr>
        <p:spPr>
          <a:xfrm>
            <a:off x="357120" y="2000160"/>
            <a:ext cx="8642160" cy="279036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800" b="1">
                <a:solidFill>
                  <a:srgbClr val="174A7C"/>
                </a:solidFill>
                <a:latin typeface="Garamond"/>
              </a:rPr>
              <a:t>The Biba model is a family of different policies</a:t>
            </a:r>
            <a:endParaRPr/>
          </a:p>
          <a:p>
            <a:pPr algn="just">
              <a:lnSpc>
                <a:spcPct val="80000"/>
              </a:lnSpc>
              <a:buBlip>
                <a:blip r:embed="rId3"/>
              </a:buBlip>
            </a:pPr>
            <a:r>
              <a:rPr lang="en-US" sz="2800" b="1">
                <a:solidFill>
                  <a:srgbClr val="174A7C"/>
                </a:solidFill>
                <a:latin typeface="Garamond"/>
              </a:rPr>
              <a:t>The goal of the model is to prevent the contamination of “clean” </a:t>
            </a:r>
            <a:r>
              <a:rPr lang="en-US" sz="2800" b="1">
                <a:solidFill>
                  <a:srgbClr val="C00000"/>
                </a:solidFill>
                <a:latin typeface="Garamond"/>
              </a:rPr>
              <a:t>high level </a:t>
            </a:r>
            <a:r>
              <a:rPr lang="en-US" sz="2800" b="1">
                <a:solidFill>
                  <a:srgbClr val="174A7C"/>
                </a:solidFill>
                <a:latin typeface="Garamond"/>
              </a:rPr>
              <a:t>entities from “dirty” </a:t>
            </a:r>
            <a:r>
              <a:rPr lang="en-US" sz="2800" b="1">
                <a:solidFill>
                  <a:srgbClr val="C00000"/>
                </a:solidFill>
                <a:latin typeface="Garamond"/>
              </a:rPr>
              <a:t>low level </a:t>
            </a:r>
            <a:r>
              <a:rPr lang="en-US" sz="2800" b="1">
                <a:solidFill>
                  <a:srgbClr val="174A7C"/>
                </a:solidFill>
                <a:latin typeface="Garamond"/>
              </a:rPr>
              <a:t>entities. </a:t>
            </a:r>
            <a:endParaRPr/>
          </a:p>
          <a:p>
            <a:pPr algn="just">
              <a:lnSpc>
                <a:spcPct val="80000"/>
              </a:lnSpc>
              <a:buBlip>
                <a:blip r:embed="rId3"/>
              </a:buBlip>
            </a:pPr>
            <a:r>
              <a:rPr lang="en-US" sz="2800" b="1">
                <a:solidFill>
                  <a:srgbClr val="174A7C"/>
                </a:solidFill>
                <a:latin typeface="Garamond"/>
              </a:rPr>
              <a:t>The model supports both </a:t>
            </a:r>
            <a:r>
              <a:rPr lang="en-US" sz="2800" b="1">
                <a:solidFill>
                  <a:srgbClr val="C00000"/>
                </a:solidFill>
                <a:latin typeface="Garamond"/>
              </a:rPr>
              <a:t>mandatory</a:t>
            </a:r>
            <a:r>
              <a:rPr lang="en-US" sz="2800" b="1">
                <a:solidFill>
                  <a:srgbClr val="174A7C"/>
                </a:solidFill>
                <a:latin typeface="Garamond"/>
              </a:rPr>
              <a:t> and </a:t>
            </a:r>
            <a:r>
              <a:rPr lang="en-US" sz="2800" b="1">
                <a:solidFill>
                  <a:srgbClr val="C00000"/>
                </a:solidFill>
                <a:latin typeface="Garamond"/>
              </a:rPr>
              <a:t>discretionary</a:t>
            </a:r>
            <a:r>
              <a:rPr lang="en-US" sz="2800" b="1">
                <a:solidFill>
                  <a:srgbClr val="174A7C"/>
                </a:solidFill>
                <a:latin typeface="Garamond"/>
              </a:rPr>
              <a:t> policies</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55"/>
                                        </p:tgtEl>
                                        <p:attrNameLst>
                                          <p:attrName>style.visibility</p:attrName>
                                        </p:attrNameLst>
                                      </p:cBhvr>
                                      <p:to>
                                        <p:strVal val="visible"/>
                                      </p:to>
                                    </p:set>
                                    <p:anim calcmode="lin" valueType="num">
                                      <p:cBhvr additive="repl">
                                        <p:cTn id="7" dur="500" fill="hold"/>
                                        <p:tgtEl>
                                          <p:spTgt spid="255"/>
                                        </p:tgtEl>
                                        <p:attrNameLst>
                                          <p:attrName>ppt_x</p:attrName>
                                        </p:attrNameLst>
                                      </p:cBhvr>
                                      <p:tavLst>
                                        <p:tav tm="0">
                                          <p:val>
                                            <p:strVal val="#ppt_x"/>
                                          </p:val>
                                        </p:tav>
                                        <p:tav tm="100000">
                                          <p:val>
                                            <p:strVal val="#ppt_x"/>
                                          </p:val>
                                        </p:tav>
                                      </p:tavLst>
                                    </p:anim>
                                    <p:anim calcmode="lin" valueType="num">
                                      <p:cBhvr additive="repl">
                                        <p:cTn id="8" dur="500" fill="hold"/>
                                        <p:tgtEl>
                                          <p:spTgt spid="2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57"/>
                                        </p:tgtEl>
                                        <p:attrNameLst>
                                          <p:attrName>style.visibility</p:attrName>
                                        </p:attrNameLst>
                                      </p:cBhvr>
                                      <p:to>
                                        <p:strVal val="visible"/>
                                      </p:to>
                                    </p:set>
                                    <p:anim calcmode="lin" valueType="num">
                                      <p:cBhvr additive="repl">
                                        <p:cTn id="13" dur="500" fill="hold"/>
                                        <p:tgtEl>
                                          <p:spTgt spid="257"/>
                                        </p:tgtEl>
                                        <p:attrNameLst>
                                          <p:attrName>ppt_x</p:attrName>
                                        </p:attrNameLst>
                                      </p:cBhvr>
                                      <p:tavLst>
                                        <p:tav tm="0">
                                          <p:val>
                                            <p:strVal val="#ppt_x"/>
                                          </p:val>
                                        </p:tav>
                                        <p:tav tm="100000">
                                          <p:val>
                                            <p:strVal val="#ppt_x"/>
                                          </p:val>
                                        </p:tav>
                                      </p:tavLst>
                                    </p:anim>
                                    <p:anim calcmode="lin" valueType="num">
                                      <p:cBhvr additive="repl">
                                        <p:cTn id="14" dur="500" fill="hold"/>
                                        <p:tgtEl>
                                          <p:spTgt spid="25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7">
                                            <p:txEl>
                                              <p:pRg st="0" end="49"/>
                                            </p:txEl>
                                          </p:spTgt>
                                        </p:tgtEl>
                                        <p:attrNameLst>
                                          <p:attrName>style.visibility</p:attrName>
                                        </p:attrNameLst>
                                      </p:cBhvr>
                                      <p:to>
                                        <p:strVal val="visible"/>
                                      </p:to>
                                    </p:set>
                                    <p:anim calcmode="lin" valueType="num">
                                      <p:cBhvr additive="repl">
                                        <p:cTn id="17" dur="500" fill="hold"/>
                                        <p:tgtEl>
                                          <p:spTgt spid="257">
                                            <p:txEl>
                                              <p:pRg st="0" end="49"/>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57">
                                            <p:txEl>
                                              <p:pRg st="0" end="4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7">
                                            <p:txEl>
                                              <p:pRg st="229" end="229"/>
                                            </p:txEl>
                                          </p:spTgt>
                                        </p:tgtEl>
                                        <p:attrNameLst>
                                          <p:attrName>style.visibility</p:attrName>
                                        </p:attrNameLst>
                                      </p:cBhvr>
                                      <p:to>
                                        <p:strVal val="visible"/>
                                      </p:to>
                                    </p:set>
                                    <p:anim calcmode="lin" valueType="num">
                                      <p:cBhvr additive="repl">
                                        <p:cTn id="21" dur="500" fill="hold"/>
                                        <p:tgtEl>
                                          <p:spTgt spid="257">
                                            <p:txEl>
                                              <p:pRg st="229" end="229"/>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57">
                                            <p:txEl>
                                              <p:pRg st="229" end="22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7">
                                            <p:txEl>
                                              <p:pRg st="229" end="229"/>
                                            </p:txEl>
                                          </p:spTgt>
                                        </p:tgtEl>
                                        <p:attrNameLst>
                                          <p:attrName>style.visibility</p:attrName>
                                        </p:attrNameLst>
                                      </p:cBhvr>
                                      <p:to>
                                        <p:strVal val="visible"/>
                                      </p:to>
                                    </p:set>
                                    <p:anim calcmode="lin" valueType="num">
                                      <p:cBhvr additive="repl">
                                        <p:cTn id="25" dur="500" fill="hold"/>
                                        <p:tgtEl>
                                          <p:spTgt spid="257">
                                            <p:txEl>
                                              <p:pRg st="229" end="229"/>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57">
                                            <p:txEl>
                                              <p:pRg st="229" end="2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259"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60" name="CustomShape 3"/>
          <p:cNvSpPr/>
          <p:nvPr/>
        </p:nvSpPr>
        <p:spPr>
          <a:xfrm>
            <a:off x="285840" y="1785960"/>
            <a:ext cx="8570880" cy="441504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800" dirty="0" err="1">
                <a:solidFill>
                  <a:srgbClr val="174A7C"/>
                </a:solidFill>
                <a:latin typeface="Garamond"/>
              </a:rPr>
              <a:t>Biba</a:t>
            </a:r>
            <a:r>
              <a:rPr lang="en-US" sz="2800" dirty="0">
                <a:solidFill>
                  <a:srgbClr val="174A7C"/>
                </a:solidFill>
                <a:latin typeface="Garamond"/>
              </a:rPr>
              <a:t> </a:t>
            </a:r>
            <a:r>
              <a:rPr lang="en-US" sz="3200" dirty="0">
                <a:solidFill>
                  <a:srgbClr val="174A7C"/>
                </a:solidFill>
                <a:latin typeface="Garamond"/>
              </a:rPr>
              <a:t>Strict Integrity Policy consists of:</a:t>
            </a:r>
            <a:endParaRPr dirty="0"/>
          </a:p>
          <a:p>
            <a:pPr lvl="1">
              <a:lnSpc>
                <a:spcPct val="100000"/>
              </a:lnSpc>
              <a:buFont typeface="Wingdings" charset="2"/>
              <a:buAutoNum type="arabicPeriod"/>
            </a:pPr>
            <a:r>
              <a:rPr lang="en-US" sz="2800" b="1" dirty="0">
                <a:solidFill>
                  <a:srgbClr val="174A7C"/>
                </a:solidFill>
                <a:latin typeface="Garamond"/>
              </a:rPr>
              <a:t>Simple Integrity Property:</a:t>
            </a:r>
            <a:r>
              <a:rPr lang="en-US" sz="2800" i="1" dirty="0">
                <a:solidFill>
                  <a:srgbClr val="174A7C"/>
                </a:solidFill>
                <a:latin typeface="Garamond"/>
              </a:rPr>
              <a:t> s ∈ S</a:t>
            </a:r>
            <a:r>
              <a:rPr lang="en-US" sz="2800" dirty="0">
                <a:solidFill>
                  <a:srgbClr val="174A7C"/>
                </a:solidFill>
                <a:latin typeface="Garamond"/>
              </a:rPr>
              <a:t> can observe </a:t>
            </a:r>
            <a:r>
              <a:rPr lang="en-US" sz="2800" i="1" dirty="0">
                <a:solidFill>
                  <a:srgbClr val="174A7C"/>
                </a:solidFill>
                <a:latin typeface="Garamond"/>
              </a:rPr>
              <a:t>o∈ O</a:t>
            </a:r>
            <a:r>
              <a:rPr lang="en-US" sz="2800" dirty="0">
                <a:solidFill>
                  <a:srgbClr val="174A7C"/>
                </a:solidFill>
                <a:latin typeface="Garamond"/>
              </a:rPr>
              <a:t> if and only if  </a:t>
            </a:r>
            <a:r>
              <a:rPr lang="en-US" sz="2800" i="1" dirty="0" err="1">
                <a:solidFill>
                  <a:srgbClr val="174A7C"/>
                </a:solidFill>
                <a:latin typeface="Garamond"/>
              </a:rPr>
              <a:t>i</a:t>
            </a:r>
            <a:r>
              <a:rPr lang="en-US" sz="2800" i="1" dirty="0">
                <a:solidFill>
                  <a:srgbClr val="174A7C"/>
                </a:solidFill>
                <a:latin typeface="Garamond"/>
              </a:rPr>
              <a:t>(s) ≤ </a:t>
            </a:r>
            <a:r>
              <a:rPr lang="en-US" sz="2800" i="1" dirty="0" err="1">
                <a:solidFill>
                  <a:srgbClr val="174A7C"/>
                </a:solidFill>
                <a:latin typeface="Garamond"/>
              </a:rPr>
              <a:t>i</a:t>
            </a:r>
            <a:r>
              <a:rPr lang="en-US" sz="2800" i="1" dirty="0">
                <a:solidFill>
                  <a:srgbClr val="174A7C"/>
                </a:solidFill>
                <a:latin typeface="Garamond"/>
              </a:rPr>
              <a:t>(o)    </a:t>
            </a:r>
            <a:r>
              <a:rPr lang="en-US" sz="2800" dirty="0">
                <a:solidFill>
                  <a:srgbClr val="174A7C"/>
                </a:solidFill>
                <a:latin typeface="Garamond"/>
              </a:rPr>
              <a:t>(“no read-down”).</a:t>
            </a:r>
            <a:endParaRPr dirty="0"/>
          </a:p>
          <a:p>
            <a:pPr lvl="1">
              <a:lnSpc>
                <a:spcPct val="100000"/>
              </a:lnSpc>
              <a:buFont typeface="Wingdings" charset="2"/>
              <a:buAutoNum type="arabicPeriod"/>
            </a:pPr>
            <a:r>
              <a:rPr lang="en-US" sz="2800" b="1" dirty="0">
                <a:solidFill>
                  <a:srgbClr val="174A7C"/>
                </a:solidFill>
                <a:latin typeface="Garamond"/>
              </a:rPr>
              <a:t>Integrity Star Property:</a:t>
            </a:r>
            <a:r>
              <a:rPr lang="en-US" sz="2800" i="1" dirty="0">
                <a:solidFill>
                  <a:srgbClr val="174A7C"/>
                </a:solidFill>
                <a:latin typeface="Garamond"/>
              </a:rPr>
              <a:t> s ∈ S </a:t>
            </a:r>
            <a:r>
              <a:rPr lang="en-US" sz="2800" dirty="0">
                <a:solidFill>
                  <a:srgbClr val="174A7C"/>
                </a:solidFill>
                <a:latin typeface="Garamond"/>
              </a:rPr>
              <a:t>can modify </a:t>
            </a:r>
            <a:r>
              <a:rPr lang="en-US" sz="2800" i="1" dirty="0">
                <a:solidFill>
                  <a:srgbClr val="174A7C"/>
                </a:solidFill>
                <a:latin typeface="Garamond"/>
              </a:rPr>
              <a:t>o∈ O</a:t>
            </a:r>
            <a:r>
              <a:rPr lang="en-US" sz="2800" dirty="0">
                <a:solidFill>
                  <a:srgbClr val="174A7C"/>
                </a:solidFill>
                <a:latin typeface="Garamond"/>
              </a:rPr>
              <a:t> if and only if   </a:t>
            </a:r>
            <a:r>
              <a:rPr lang="en-US" sz="2800" i="1" dirty="0" err="1">
                <a:solidFill>
                  <a:srgbClr val="174A7C"/>
                </a:solidFill>
                <a:latin typeface="Garamond"/>
              </a:rPr>
              <a:t>i</a:t>
            </a:r>
            <a:r>
              <a:rPr lang="en-US" sz="2800" i="1" dirty="0">
                <a:solidFill>
                  <a:srgbClr val="174A7C"/>
                </a:solidFill>
                <a:latin typeface="Garamond"/>
              </a:rPr>
              <a:t>(o) ≤ </a:t>
            </a:r>
            <a:r>
              <a:rPr lang="en-US" sz="2800" i="1" dirty="0" err="1">
                <a:solidFill>
                  <a:srgbClr val="174A7C"/>
                </a:solidFill>
                <a:latin typeface="Garamond"/>
              </a:rPr>
              <a:t>i</a:t>
            </a:r>
            <a:r>
              <a:rPr lang="en-US" sz="2800" i="1" dirty="0">
                <a:solidFill>
                  <a:srgbClr val="174A7C"/>
                </a:solidFill>
                <a:latin typeface="Garamond"/>
              </a:rPr>
              <a:t>(s)     </a:t>
            </a:r>
            <a:r>
              <a:rPr lang="en-US" sz="2800" dirty="0">
                <a:solidFill>
                  <a:srgbClr val="174A7C"/>
                </a:solidFill>
                <a:latin typeface="Garamond"/>
              </a:rPr>
              <a:t>(“no write-up”).</a:t>
            </a:r>
            <a:endParaRPr dirty="0"/>
          </a:p>
          <a:p>
            <a:pPr lvl="1">
              <a:lnSpc>
                <a:spcPct val="100000"/>
              </a:lnSpc>
              <a:buFont typeface="Wingdings" charset="2"/>
              <a:buAutoNum type="arabicPeriod"/>
            </a:pPr>
            <a:r>
              <a:rPr lang="en-US" sz="2800" b="1" dirty="0">
                <a:solidFill>
                  <a:srgbClr val="174A7C"/>
                </a:solidFill>
                <a:latin typeface="Garamond"/>
              </a:rPr>
              <a:t>Invocation Property:</a:t>
            </a:r>
            <a:r>
              <a:rPr lang="en-US" sz="2800" i="1" dirty="0">
                <a:solidFill>
                  <a:srgbClr val="174A7C"/>
                </a:solidFill>
                <a:latin typeface="Garamond"/>
              </a:rPr>
              <a:t> s₁ ∈ S</a:t>
            </a:r>
            <a:r>
              <a:rPr lang="en-US" sz="2800" dirty="0">
                <a:solidFill>
                  <a:srgbClr val="174A7C"/>
                </a:solidFill>
                <a:latin typeface="Garamond"/>
              </a:rPr>
              <a:t> can invoke  </a:t>
            </a:r>
            <a:r>
              <a:rPr lang="en-US" sz="2800" i="1" dirty="0">
                <a:solidFill>
                  <a:srgbClr val="174A7C"/>
                </a:solidFill>
                <a:latin typeface="Garamond"/>
              </a:rPr>
              <a:t>s₂ ∈ S</a:t>
            </a:r>
            <a:r>
              <a:rPr lang="en-US" sz="2800" dirty="0">
                <a:solidFill>
                  <a:srgbClr val="174A7C"/>
                </a:solidFill>
                <a:latin typeface="Garamond"/>
              </a:rPr>
              <a:t> if and only if </a:t>
            </a:r>
            <a:r>
              <a:rPr lang="en-US" sz="2800" i="1" dirty="0" err="1">
                <a:solidFill>
                  <a:srgbClr val="174A7C"/>
                </a:solidFill>
                <a:latin typeface="Garamond"/>
              </a:rPr>
              <a:t>i</a:t>
            </a:r>
            <a:r>
              <a:rPr lang="en-US" sz="2800" i="1" dirty="0">
                <a:solidFill>
                  <a:srgbClr val="174A7C"/>
                </a:solidFill>
                <a:latin typeface="Garamond"/>
              </a:rPr>
              <a:t>(s₂) ≤ </a:t>
            </a:r>
            <a:r>
              <a:rPr lang="en-US" sz="2800" i="1" dirty="0" err="1">
                <a:solidFill>
                  <a:srgbClr val="174A7C"/>
                </a:solidFill>
                <a:latin typeface="Garamond"/>
              </a:rPr>
              <a:t>i</a:t>
            </a:r>
            <a:r>
              <a:rPr lang="en-US" sz="2800" i="1" dirty="0">
                <a:solidFill>
                  <a:srgbClr val="174A7C"/>
                </a:solidFill>
                <a:latin typeface="Garamond"/>
              </a:rPr>
              <a:t>(s₁) </a:t>
            </a:r>
            <a:r>
              <a:rPr lang="en-US" sz="2800" dirty="0">
                <a:solidFill>
                  <a:srgbClr val="174A7C"/>
                </a:solidFill>
                <a:latin typeface="Garamond"/>
              </a:rPr>
              <a:t>(“no upward invocation”).</a:t>
            </a:r>
            <a:endParaRPr dirty="0"/>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58"/>
                                        </p:tgtEl>
                                        <p:attrNameLst>
                                          <p:attrName>style.visibility</p:attrName>
                                        </p:attrNameLst>
                                      </p:cBhvr>
                                      <p:to>
                                        <p:strVal val="visible"/>
                                      </p:to>
                                    </p:set>
                                    <p:anim calcmode="lin" valueType="num">
                                      <p:cBhvr additive="repl">
                                        <p:cTn id="7" dur="500" fill="hold"/>
                                        <p:tgtEl>
                                          <p:spTgt spid="258"/>
                                        </p:tgtEl>
                                        <p:attrNameLst>
                                          <p:attrName>ppt_x</p:attrName>
                                        </p:attrNameLst>
                                      </p:cBhvr>
                                      <p:tavLst>
                                        <p:tav tm="0">
                                          <p:val>
                                            <p:strVal val="#ppt_x"/>
                                          </p:val>
                                        </p:tav>
                                        <p:tav tm="100000">
                                          <p:val>
                                            <p:strVal val="#ppt_x"/>
                                          </p:val>
                                        </p:tav>
                                      </p:tavLst>
                                    </p:anim>
                                    <p:anim calcmode="lin" valueType="num">
                                      <p:cBhvr additive="repl">
                                        <p:cTn id="8" dur="500" fill="hold"/>
                                        <p:tgtEl>
                                          <p:spTgt spid="258"/>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60"/>
                                        </p:tgtEl>
                                        <p:attrNameLst>
                                          <p:attrName>style.visibility</p:attrName>
                                        </p:attrNameLst>
                                      </p:cBhvr>
                                      <p:to>
                                        <p:strVal val="visible"/>
                                      </p:to>
                                    </p:set>
                                    <p:anim calcmode="lin" valueType="num">
                                      <p:cBhvr additive="repl">
                                        <p:cTn id="13" dur="500" fill="hold"/>
                                        <p:tgtEl>
                                          <p:spTgt spid="260"/>
                                        </p:tgtEl>
                                        <p:attrNameLst>
                                          <p:attrName>ppt_x</p:attrName>
                                        </p:attrNameLst>
                                      </p:cBhvr>
                                      <p:tavLst>
                                        <p:tav tm="0">
                                          <p:val>
                                            <p:strVal val="#ppt_x"/>
                                          </p:val>
                                        </p:tav>
                                        <p:tav tm="100000">
                                          <p:val>
                                            <p:strVal val="#ppt_x"/>
                                          </p:val>
                                        </p:tav>
                                      </p:tavLst>
                                    </p:anim>
                                    <p:anim calcmode="lin" valueType="num">
                                      <p:cBhvr additive="repl">
                                        <p:cTn id="14" dur="500" fill="hold"/>
                                        <p:tgtEl>
                                          <p:spTgt spid="26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0">
                                            <p:txEl>
                                              <p:pRg st="0" end="42"/>
                                            </p:txEl>
                                          </p:spTgt>
                                        </p:tgtEl>
                                        <p:attrNameLst>
                                          <p:attrName>style.visibility</p:attrName>
                                        </p:attrNameLst>
                                      </p:cBhvr>
                                      <p:to>
                                        <p:strVal val="visible"/>
                                      </p:to>
                                    </p:set>
                                    <p:anim calcmode="lin" valueType="num">
                                      <p:cBhvr additive="repl">
                                        <p:cTn id="17" dur="500" fill="hold"/>
                                        <p:tgtEl>
                                          <p:spTgt spid="260">
                                            <p:txEl>
                                              <p:pRg st="0" end="42"/>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60">
                                            <p:txEl>
                                              <p:pRg st="0" end="4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0">
                                            <p:txEl>
                                              <p:pRg st="340" end="340"/>
                                            </p:txEl>
                                          </p:spTgt>
                                        </p:tgtEl>
                                        <p:attrNameLst>
                                          <p:attrName>style.visibility</p:attrName>
                                        </p:attrNameLst>
                                      </p:cBhvr>
                                      <p:to>
                                        <p:strVal val="visible"/>
                                      </p:to>
                                    </p:set>
                                    <p:anim calcmode="lin" valueType="num">
                                      <p:cBhvr additive="repl">
                                        <p:cTn id="21" dur="500" fill="hold"/>
                                        <p:tgtEl>
                                          <p:spTgt spid="260">
                                            <p:txEl>
                                              <p:pRg st="340" end="34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60">
                                            <p:txEl>
                                              <p:pRg st="340" end="34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0">
                                            <p:txEl>
                                              <p:pRg st="340" end="340"/>
                                            </p:txEl>
                                          </p:spTgt>
                                        </p:tgtEl>
                                        <p:attrNameLst>
                                          <p:attrName>style.visibility</p:attrName>
                                        </p:attrNameLst>
                                      </p:cBhvr>
                                      <p:to>
                                        <p:strVal val="visible"/>
                                      </p:to>
                                    </p:set>
                                    <p:anim calcmode="lin" valueType="num">
                                      <p:cBhvr additive="repl">
                                        <p:cTn id="25" dur="500" fill="hold"/>
                                        <p:tgtEl>
                                          <p:spTgt spid="260">
                                            <p:txEl>
                                              <p:pRg st="340" end="34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60">
                                            <p:txEl>
                                              <p:pRg st="340" end="34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0">
                                            <p:txEl>
                                              <p:pRg st="340" end="340"/>
                                            </p:txEl>
                                          </p:spTgt>
                                        </p:tgtEl>
                                        <p:attrNameLst>
                                          <p:attrName>style.visibility</p:attrName>
                                        </p:attrNameLst>
                                      </p:cBhvr>
                                      <p:to>
                                        <p:strVal val="visible"/>
                                      </p:to>
                                    </p:set>
                                    <p:anim calcmode="lin" valueType="num">
                                      <p:cBhvr additive="repl">
                                        <p:cTn id="29" dur="500" fill="hold"/>
                                        <p:tgtEl>
                                          <p:spTgt spid="260">
                                            <p:txEl>
                                              <p:pRg st="340" end="34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60">
                                            <p:txEl>
                                              <p:pRg st="340" end="34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262"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63" name="CustomShape 3"/>
          <p:cNvSpPr/>
          <p:nvPr/>
        </p:nvSpPr>
        <p:spPr>
          <a:xfrm>
            <a:off x="566640" y="1752480"/>
            <a:ext cx="8042040" cy="531720"/>
          </a:xfrm>
          <a:prstGeom prst="rect">
            <a:avLst/>
          </a:prstGeom>
          <a:noFill/>
          <a:ln w="9360">
            <a:noFill/>
          </a:ln>
        </p:spPr>
        <p:txBody>
          <a:bodyPr lIns="90000" tIns="45000" rIns="90000" bIns="45000"/>
          <a:lstStyle/>
          <a:p>
            <a:pPr algn="just">
              <a:lnSpc>
                <a:spcPct val="100000"/>
              </a:lnSpc>
              <a:buBlip>
                <a:blip r:embed="rId3"/>
              </a:buBlip>
            </a:pPr>
            <a:r>
              <a:rPr lang="en-US" sz="2400" b="1">
                <a:solidFill>
                  <a:srgbClr val="174A7C"/>
                </a:solidFill>
                <a:latin typeface="Arial"/>
              </a:rPr>
              <a:t>Simple Integrity Property</a:t>
            </a:r>
            <a:r>
              <a:rPr lang="en-US" sz="2600" b="1">
                <a:solidFill>
                  <a:srgbClr val="1E4C7C"/>
                </a:solidFill>
                <a:latin typeface="Garamond"/>
              </a:rPr>
              <a:t>:“No Read-Down”</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US" sz="2000" b="1">
                <a:solidFill>
                  <a:srgbClr val="1E4C7C"/>
                </a:solidFill>
                <a:latin typeface="Garamond"/>
              </a:rPr>
              <a:t>			circle = subject, square = object</a:t>
            </a:r>
            <a:endParaRPr/>
          </a:p>
        </p:txBody>
      </p:sp>
      <p:graphicFrame>
        <p:nvGraphicFramePr>
          <p:cNvPr id="264" name="Table 4"/>
          <p:cNvGraphicFramePr/>
          <p:nvPr/>
        </p:nvGraphicFramePr>
        <p:xfrm>
          <a:off x="990720" y="2438280"/>
          <a:ext cx="7237080" cy="3046320"/>
        </p:xfrm>
        <a:graphic>
          <a:graphicData uri="http://schemas.openxmlformats.org/drawingml/2006/table">
            <a:tbl>
              <a:tblPr/>
              <a:tblGrid>
                <a:gridCol w="7237080">
                  <a:extLst>
                    <a:ext uri="{9D8B030D-6E8A-4147-A177-3AD203B41FA5}">
                      <a16:colId xmlns:a16="http://schemas.microsoft.com/office/drawing/2014/main" val="20000"/>
                    </a:ext>
                  </a:extLst>
                </a:gridCol>
              </a:tblGrid>
              <a:tr h="3046320">
                <a:tc>
                  <a:txBody>
                    <a:bodyPr/>
                    <a:lstStyle/>
                    <a:p>
                      <a:endParaRPr lang="en-US"/>
                    </a:p>
                  </a:txBody>
                  <a:tcPr/>
                </a:tc>
                <a:extLst>
                  <a:ext uri="{0D108BD9-81ED-4DB2-BD59-A6C34878D82A}">
                    <a16:rowId xmlns:a16="http://schemas.microsoft.com/office/drawing/2014/main" val="10000"/>
                  </a:ext>
                </a:extLst>
              </a:tr>
            </a:tbl>
          </a:graphicData>
        </a:graphic>
      </p:graphicFrame>
      <p:pic>
        <p:nvPicPr>
          <p:cNvPr id="265" name="Picture 264"/>
          <p:cNvPicPr/>
          <p:nvPr/>
        </p:nvPicPr>
        <p:blipFill>
          <a:blip r:embed="rId4"/>
          <a:stretch>
            <a:fillRect/>
          </a:stretch>
        </p:blipFill>
        <p:spPr>
          <a:xfrm>
            <a:off x="1828800" y="2743200"/>
            <a:ext cx="5484960" cy="2436840"/>
          </a:xfrm>
          <a:prstGeom prst="rect">
            <a:avLst/>
          </a:prstGeom>
          <a:ln>
            <a:noFill/>
          </a:ln>
        </p:spPr>
      </p:pic>
      <p:sp>
        <p:nvSpPr>
          <p:cNvPr id="266" name="CustomShape 5"/>
          <p:cNvSpPr/>
          <p:nvPr/>
        </p:nvSpPr>
        <p:spPr>
          <a:xfrm>
            <a:off x="2475720" y="5760720"/>
            <a:ext cx="3650040" cy="345960"/>
          </a:xfrm>
          <a:prstGeom prst="rect">
            <a:avLst/>
          </a:prstGeom>
          <a:noFill/>
          <a:ln>
            <a:noFill/>
          </a:ln>
        </p:spPr>
        <p:txBody>
          <a:bodyPr lIns="90000" tIns="45000" rIns="90000" bIns="45000"/>
          <a:lstStyle/>
          <a:p>
            <a:pPr algn="just">
              <a:lnSpc>
                <a:spcPct val="100000"/>
              </a:lnSpc>
            </a:pPr>
            <a:r>
              <a:rPr lang="en-US" b="1">
                <a:solidFill>
                  <a:srgbClr val="1E4C7C"/>
                </a:solidFill>
                <a:latin typeface="Arial"/>
              </a:rPr>
              <a:t>circle = subject, square = object</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repl">
                                        <p:cTn id="7" dur="500" fill="hold"/>
                                        <p:tgtEl>
                                          <p:spTgt spid="261"/>
                                        </p:tgtEl>
                                        <p:attrNameLst>
                                          <p:attrName>ppt_x</p:attrName>
                                        </p:attrNameLst>
                                      </p:cBhvr>
                                      <p:tavLst>
                                        <p:tav tm="0">
                                          <p:val>
                                            <p:strVal val="#ppt_x"/>
                                          </p:val>
                                        </p:tav>
                                        <p:tav tm="100000">
                                          <p:val>
                                            <p:strVal val="#ppt_x"/>
                                          </p:val>
                                        </p:tav>
                                      </p:tavLst>
                                    </p:anim>
                                    <p:anim calcmode="lin" valueType="num">
                                      <p:cBhvr additive="repl">
                                        <p:cTn id="8" dur="500" fill="hold"/>
                                        <p:tgtEl>
                                          <p:spTgt spid="2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268"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69" name="CustomShape 3"/>
          <p:cNvSpPr/>
          <p:nvPr/>
        </p:nvSpPr>
        <p:spPr>
          <a:xfrm>
            <a:off x="571680" y="1785960"/>
            <a:ext cx="8042040" cy="426960"/>
          </a:xfrm>
          <a:prstGeom prst="rect">
            <a:avLst/>
          </a:prstGeom>
          <a:noFill/>
          <a:ln w="9360">
            <a:noFill/>
          </a:ln>
        </p:spPr>
        <p:txBody>
          <a:bodyPr lIns="90000" tIns="45000" rIns="90000" bIns="45000"/>
          <a:lstStyle/>
          <a:p>
            <a:pPr algn="just">
              <a:lnSpc>
                <a:spcPct val="100000"/>
              </a:lnSpc>
              <a:buBlip>
                <a:blip r:embed="rId3"/>
              </a:buBlip>
            </a:pPr>
            <a:r>
              <a:rPr lang="en-US" sz="2400" b="1">
                <a:solidFill>
                  <a:srgbClr val="174A7C"/>
                </a:solidFill>
                <a:latin typeface="Arial"/>
              </a:rPr>
              <a:t>Integrity Star Property</a:t>
            </a:r>
            <a:r>
              <a:rPr lang="en-US" sz="2600" b="1">
                <a:solidFill>
                  <a:srgbClr val="1E4C7C"/>
                </a:solidFill>
                <a:latin typeface="Garamond"/>
              </a:rPr>
              <a:t>: </a:t>
            </a:r>
            <a:r>
              <a:rPr lang="en-US" sz="2600" b="1">
                <a:solidFill>
                  <a:srgbClr val="174A7C"/>
                </a:solidFill>
                <a:latin typeface="Arial"/>
              </a:rPr>
              <a:t>“No Write-Up” </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US" sz="2000" b="1">
                <a:solidFill>
                  <a:srgbClr val="1E4C7C"/>
                </a:solidFill>
                <a:latin typeface="Garamond"/>
              </a:rPr>
              <a:t>			</a:t>
            </a:r>
            <a:endParaRPr/>
          </a:p>
        </p:txBody>
      </p:sp>
      <p:graphicFrame>
        <p:nvGraphicFramePr>
          <p:cNvPr id="270" name="Table 4"/>
          <p:cNvGraphicFramePr/>
          <p:nvPr/>
        </p:nvGraphicFramePr>
        <p:xfrm>
          <a:off x="857160" y="2571840"/>
          <a:ext cx="7313400" cy="3274920"/>
        </p:xfrm>
        <a:graphic>
          <a:graphicData uri="http://schemas.openxmlformats.org/drawingml/2006/table">
            <a:tbl>
              <a:tblPr/>
              <a:tblGrid>
                <a:gridCol w="7313400">
                  <a:extLst>
                    <a:ext uri="{9D8B030D-6E8A-4147-A177-3AD203B41FA5}">
                      <a16:colId xmlns:a16="http://schemas.microsoft.com/office/drawing/2014/main" val="20000"/>
                    </a:ext>
                  </a:extLst>
                </a:gridCol>
              </a:tblGrid>
              <a:tr h="3274920">
                <a:tc>
                  <a:txBody>
                    <a:bodyPr/>
                    <a:lstStyle/>
                    <a:p>
                      <a:endParaRPr lang="en-US"/>
                    </a:p>
                  </a:txBody>
                  <a:tcPr/>
                </a:tc>
                <a:extLst>
                  <a:ext uri="{0D108BD9-81ED-4DB2-BD59-A6C34878D82A}">
                    <a16:rowId xmlns:a16="http://schemas.microsoft.com/office/drawing/2014/main" val="10000"/>
                  </a:ext>
                </a:extLst>
              </a:tr>
            </a:tbl>
          </a:graphicData>
        </a:graphic>
      </p:graphicFrame>
      <p:sp>
        <p:nvSpPr>
          <p:cNvPr id="271" name="CustomShape 5"/>
          <p:cNvSpPr/>
          <p:nvPr/>
        </p:nvSpPr>
        <p:spPr>
          <a:xfrm>
            <a:off x="2112120" y="6143760"/>
            <a:ext cx="4174920" cy="363240"/>
          </a:xfrm>
          <a:prstGeom prst="rect">
            <a:avLst/>
          </a:prstGeom>
          <a:noFill/>
          <a:ln>
            <a:noFill/>
          </a:ln>
        </p:spPr>
        <p:txBody>
          <a:bodyPr wrap="none" lIns="90000" tIns="45000" rIns="90000" bIns="45000"/>
          <a:lstStyle/>
          <a:p>
            <a:pPr algn="just">
              <a:lnSpc>
                <a:spcPct val="100000"/>
              </a:lnSpc>
            </a:pPr>
            <a:r>
              <a:rPr lang="en-US" b="1">
                <a:solidFill>
                  <a:srgbClr val="1E4C7C"/>
                </a:solidFill>
                <a:latin typeface="Arial"/>
              </a:rPr>
              <a:t>circle = subject, square = object</a:t>
            </a:r>
            <a:endParaRPr/>
          </a:p>
        </p:txBody>
      </p:sp>
      <p:pic>
        <p:nvPicPr>
          <p:cNvPr id="272" name="Picture 271"/>
          <p:cNvPicPr/>
          <p:nvPr/>
        </p:nvPicPr>
        <p:blipFill>
          <a:blip r:embed="rId4"/>
          <a:stretch>
            <a:fillRect/>
          </a:stretch>
        </p:blipFill>
        <p:spPr>
          <a:xfrm>
            <a:off x="1841400" y="2793960"/>
            <a:ext cx="5408640" cy="26654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repl">
                                        <p:cTn id="7" dur="500" fill="hold"/>
                                        <p:tgtEl>
                                          <p:spTgt spid="267"/>
                                        </p:tgtEl>
                                        <p:attrNameLst>
                                          <p:attrName>ppt_x</p:attrName>
                                        </p:attrNameLst>
                                      </p:cBhvr>
                                      <p:tavLst>
                                        <p:tav tm="0">
                                          <p:val>
                                            <p:strVal val="#ppt_x"/>
                                          </p:val>
                                        </p:tav>
                                        <p:tav tm="100000">
                                          <p:val>
                                            <p:strVal val="#ppt_x"/>
                                          </p:val>
                                        </p:tav>
                                      </p:tavLst>
                                    </p:anim>
                                    <p:anim calcmode="lin" valueType="num">
                                      <p:cBhvr additive="repl">
                                        <p:cTn id="8" dur="500" fill="hold"/>
                                        <p:tgtEl>
                                          <p:spTgt spid="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274"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75" name="CustomShape 3"/>
          <p:cNvSpPr/>
          <p:nvPr/>
        </p:nvSpPr>
        <p:spPr>
          <a:xfrm>
            <a:off x="571320" y="1785960"/>
            <a:ext cx="8042040" cy="426960"/>
          </a:xfrm>
          <a:prstGeom prst="rect">
            <a:avLst/>
          </a:prstGeom>
          <a:noFill/>
          <a:ln w="9360">
            <a:noFill/>
          </a:ln>
        </p:spPr>
        <p:txBody>
          <a:bodyPr lIns="90000" tIns="45000" rIns="90000" bIns="45000"/>
          <a:lstStyle/>
          <a:p>
            <a:pPr algn="just">
              <a:lnSpc>
                <a:spcPct val="100000"/>
              </a:lnSpc>
              <a:buBlip>
                <a:blip r:embed="rId3"/>
              </a:buBlip>
            </a:pPr>
            <a:r>
              <a:rPr lang="en-US" sz="2400" b="1">
                <a:solidFill>
                  <a:srgbClr val="174A7C"/>
                </a:solidFill>
                <a:latin typeface="Arial"/>
              </a:rPr>
              <a:t>Invocation Property</a:t>
            </a:r>
            <a:r>
              <a:rPr lang="en-US" sz="2600" b="1">
                <a:solidFill>
                  <a:srgbClr val="1E4C7C"/>
                </a:solidFill>
                <a:latin typeface="Garamond"/>
              </a:rPr>
              <a:t>: </a:t>
            </a:r>
            <a:r>
              <a:rPr lang="en-US" sz="2600" b="1">
                <a:solidFill>
                  <a:srgbClr val="174A7C"/>
                </a:solidFill>
                <a:latin typeface="Arial"/>
              </a:rPr>
              <a:t>“</a:t>
            </a:r>
            <a:r>
              <a:rPr lang="en-US" sz="2400" b="1">
                <a:solidFill>
                  <a:srgbClr val="174A7C"/>
                </a:solidFill>
                <a:latin typeface="Arial"/>
              </a:rPr>
              <a:t>No upward invocation” </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r>
              <a:rPr lang="en-US" sz="2000" b="1">
                <a:solidFill>
                  <a:srgbClr val="1E4C7C"/>
                </a:solidFill>
                <a:latin typeface="Garamond"/>
              </a:rPr>
              <a:t>			</a:t>
            </a:r>
            <a:endParaRPr/>
          </a:p>
        </p:txBody>
      </p:sp>
      <p:sp>
        <p:nvSpPr>
          <p:cNvPr id="276" name="CustomShape 4"/>
          <p:cNvSpPr/>
          <p:nvPr/>
        </p:nvSpPr>
        <p:spPr>
          <a:xfrm>
            <a:off x="2112120" y="6143760"/>
            <a:ext cx="4174920" cy="363240"/>
          </a:xfrm>
          <a:prstGeom prst="rect">
            <a:avLst/>
          </a:prstGeom>
          <a:noFill/>
          <a:ln>
            <a:noFill/>
          </a:ln>
        </p:spPr>
        <p:txBody>
          <a:bodyPr wrap="none" lIns="90000" tIns="45000" rIns="90000" bIns="45000"/>
          <a:lstStyle/>
          <a:p>
            <a:pPr algn="just">
              <a:lnSpc>
                <a:spcPct val="100000"/>
              </a:lnSpc>
            </a:pPr>
            <a:r>
              <a:rPr lang="en-US" b="1">
                <a:solidFill>
                  <a:srgbClr val="1E4C7C"/>
                </a:solidFill>
                <a:latin typeface="Arial"/>
              </a:rPr>
              <a:t>circle = subject, square = object</a:t>
            </a:r>
            <a:endParaRPr/>
          </a:p>
        </p:txBody>
      </p:sp>
      <p:pic>
        <p:nvPicPr>
          <p:cNvPr id="277" name="Picture 2"/>
          <p:cNvPicPr/>
          <p:nvPr/>
        </p:nvPicPr>
        <p:blipFill>
          <a:blip r:embed="rId4"/>
          <a:stretch>
            <a:fillRect/>
          </a:stretch>
        </p:blipFill>
        <p:spPr>
          <a:xfrm>
            <a:off x="583200" y="2421000"/>
            <a:ext cx="7584480" cy="3382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73"/>
                                        </p:tgtEl>
                                        <p:attrNameLst>
                                          <p:attrName>style.visibility</p:attrName>
                                        </p:attrNameLst>
                                      </p:cBhvr>
                                      <p:to>
                                        <p:strVal val="visible"/>
                                      </p:to>
                                    </p:set>
                                    <p:anim calcmode="lin" valueType="num">
                                      <p:cBhvr additive="repl">
                                        <p:cTn id="7" dur="500" fill="hold"/>
                                        <p:tgtEl>
                                          <p:spTgt spid="273"/>
                                        </p:tgtEl>
                                        <p:attrNameLst>
                                          <p:attrName>ppt_x</p:attrName>
                                        </p:attrNameLst>
                                      </p:cBhvr>
                                      <p:tavLst>
                                        <p:tav tm="0">
                                          <p:val>
                                            <p:strVal val="#ppt_x"/>
                                          </p:val>
                                        </p:tav>
                                        <p:tav tm="100000">
                                          <p:val>
                                            <p:strVal val="#ppt_x"/>
                                          </p:val>
                                        </p:tav>
                                      </p:tavLst>
                                    </p:anim>
                                    <p:anim calcmode="lin" valueType="num">
                                      <p:cBhvr additive="repl">
                                        <p:cTn id="8" dur="500" fill="hold"/>
                                        <p:tgtEl>
                                          <p:spTgt spid="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279"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80" name="CustomShape 3"/>
          <p:cNvSpPr/>
          <p:nvPr/>
        </p:nvSpPr>
        <p:spPr>
          <a:xfrm>
            <a:off x="285840" y="1557360"/>
            <a:ext cx="8570880" cy="4731840"/>
          </a:xfrm>
          <a:prstGeom prst="rect">
            <a:avLst/>
          </a:prstGeom>
          <a:solidFill>
            <a:srgbClr val="FFFFFF"/>
          </a:solidFill>
          <a:ln w="9360">
            <a:solidFill>
              <a:srgbClr val="231F20"/>
            </a:solidFill>
            <a:miter/>
          </a:ln>
        </p:spPr>
        <p:txBody>
          <a:bodyPr lIns="90000" tIns="45000" rIns="90000" bIns="45000"/>
          <a:lstStyle/>
          <a:p>
            <a:pPr algn="just">
              <a:lnSpc>
                <a:spcPct val="90000"/>
              </a:lnSpc>
              <a:buBlip>
                <a:blip r:embed="rId3"/>
              </a:buBlip>
            </a:pPr>
            <a:r>
              <a:rPr lang="en-US" sz="2000" b="1">
                <a:solidFill>
                  <a:srgbClr val="174A7C"/>
                </a:solidFill>
                <a:latin typeface="Garamond"/>
              </a:rPr>
              <a:t>The Biba </a:t>
            </a:r>
            <a:r>
              <a:rPr lang="en-US" sz="2000" b="1">
                <a:solidFill>
                  <a:srgbClr val="C00000"/>
                </a:solidFill>
                <a:latin typeface="Garamond"/>
              </a:rPr>
              <a:t>strict integrity policy </a:t>
            </a:r>
            <a:r>
              <a:rPr lang="en-US" sz="2000" b="1">
                <a:solidFill>
                  <a:srgbClr val="174A7C"/>
                </a:solidFill>
                <a:latin typeface="Garamond"/>
              </a:rPr>
              <a:t>enforces “no write-up” and “no read-down” on the data in the system, which is the opposite of the Bell-LaPadula model. </a:t>
            </a:r>
            <a:endParaRPr/>
          </a:p>
          <a:p>
            <a:pPr algn="just">
              <a:lnSpc>
                <a:spcPct val="90000"/>
              </a:lnSpc>
              <a:buBlip>
                <a:blip r:embed="rId3"/>
              </a:buBlip>
            </a:pPr>
            <a:r>
              <a:rPr lang="en-US" sz="2000" b="1">
                <a:solidFill>
                  <a:srgbClr val="174A7C"/>
                </a:solidFill>
                <a:latin typeface="Garamond"/>
              </a:rPr>
              <a:t>This policy restricts the “</a:t>
            </a:r>
            <a:r>
              <a:rPr lang="en-US" sz="2000" b="1">
                <a:solidFill>
                  <a:srgbClr val="C00000"/>
                </a:solidFill>
                <a:latin typeface="Garamond"/>
              </a:rPr>
              <a:t>contamination”</a:t>
            </a:r>
            <a:r>
              <a:rPr lang="en-US" sz="2000" b="1">
                <a:solidFill>
                  <a:srgbClr val="174A7C"/>
                </a:solidFill>
                <a:latin typeface="Garamond"/>
              </a:rPr>
              <a:t> of data at higher level, since a subject is only allowed to modify data at their level or at a lower level.</a:t>
            </a:r>
            <a:endParaRPr/>
          </a:p>
          <a:p>
            <a:pPr algn="just">
              <a:lnSpc>
                <a:spcPct val="90000"/>
              </a:lnSpc>
              <a:buBlip>
                <a:blip r:embed="rId3"/>
              </a:buBlip>
            </a:pPr>
            <a:r>
              <a:rPr lang="en-US" sz="2000" b="1">
                <a:solidFill>
                  <a:srgbClr val="174A7C"/>
                </a:solidFill>
                <a:latin typeface="Garamond"/>
              </a:rPr>
              <a:t>The “no write-up” limits the damage that can be done by malicious programs in the system.  </a:t>
            </a:r>
            <a:endParaRPr/>
          </a:p>
          <a:p>
            <a:pPr lvl="1" algn="just">
              <a:lnSpc>
                <a:spcPct val="90000"/>
              </a:lnSpc>
              <a:buSzPct val="180000"/>
              <a:buFont typeface="Arial"/>
              <a:buChar char="•"/>
            </a:pPr>
            <a:r>
              <a:rPr lang="en-US" sz="2000" b="1">
                <a:solidFill>
                  <a:srgbClr val="174A7C"/>
                </a:solidFill>
                <a:latin typeface="Garamond"/>
              </a:rPr>
              <a:t>For instance, “no write-up” limits the amount of damage that can be done by a </a:t>
            </a:r>
            <a:r>
              <a:rPr lang="en-US" sz="2000" b="1">
                <a:solidFill>
                  <a:srgbClr val="C00000"/>
                </a:solidFill>
                <a:latin typeface="Garamond"/>
              </a:rPr>
              <a:t>Trojan Horse </a:t>
            </a:r>
            <a:r>
              <a:rPr lang="en-US" sz="2000" b="1">
                <a:solidFill>
                  <a:srgbClr val="174A7C"/>
                </a:solidFill>
                <a:latin typeface="Garamond"/>
              </a:rPr>
              <a:t>in the system.  The Trojan horse would only be able to write to objects at its integrity level or lower.  This is important because it limits the damage that can be done to the </a:t>
            </a:r>
            <a:r>
              <a:rPr lang="en-US" sz="2000" b="1">
                <a:solidFill>
                  <a:srgbClr val="C00000"/>
                </a:solidFill>
                <a:latin typeface="Garamond"/>
              </a:rPr>
              <a:t>operating system</a:t>
            </a:r>
            <a:r>
              <a:rPr lang="en-US" sz="2000" b="1">
                <a:solidFill>
                  <a:srgbClr val="174A7C"/>
                </a:solidFill>
                <a:latin typeface="Garamond"/>
              </a:rPr>
              <a:t>.</a:t>
            </a:r>
            <a:endParaRPr/>
          </a:p>
          <a:p>
            <a:pPr algn="just">
              <a:lnSpc>
                <a:spcPct val="90000"/>
              </a:lnSpc>
              <a:buBlip>
                <a:blip r:embed="rId3"/>
              </a:buBlip>
            </a:pPr>
            <a:r>
              <a:rPr lang="en-US" sz="2000" b="1">
                <a:solidFill>
                  <a:srgbClr val="174A7C"/>
                </a:solidFill>
                <a:latin typeface="Garamond"/>
              </a:rPr>
              <a:t>The “no read-down” prevents a trusted subject from being “</a:t>
            </a:r>
            <a:r>
              <a:rPr lang="en-US" sz="2000" b="1">
                <a:solidFill>
                  <a:srgbClr val="C00000"/>
                </a:solidFill>
                <a:latin typeface="Garamond"/>
              </a:rPr>
              <a:t>contaminated”</a:t>
            </a:r>
            <a:r>
              <a:rPr lang="en-US" sz="2000" b="1">
                <a:solidFill>
                  <a:srgbClr val="174A7C"/>
                </a:solidFill>
                <a:latin typeface="Garamond"/>
              </a:rPr>
              <a:t> by a less trusted object.</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78"/>
                                        </p:tgtEl>
                                        <p:attrNameLst>
                                          <p:attrName>style.visibility</p:attrName>
                                        </p:attrNameLst>
                                      </p:cBhvr>
                                      <p:to>
                                        <p:strVal val="visible"/>
                                      </p:to>
                                    </p:set>
                                    <p:anim calcmode="lin" valueType="num">
                                      <p:cBhvr additive="repl">
                                        <p:cTn id="7" dur="500" fill="hold"/>
                                        <p:tgtEl>
                                          <p:spTgt spid="278"/>
                                        </p:tgtEl>
                                        <p:attrNameLst>
                                          <p:attrName>ppt_x</p:attrName>
                                        </p:attrNameLst>
                                      </p:cBhvr>
                                      <p:tavLst>
                                        <p:tav tm="0">
                                          <p:val>
                                            <p:strVal val="#ppt_x"/>
                                          </p:val>
                                        </p:tav>
                                        <p:tav tm="100000">
                                          <p:val>
                                            <p:strVal val="#ppt_x"/>
                                          </p:val>
                                        </p:tav>
                                      </p:tavLst>
                                    </p:anim>
                                    <p:anim calcmode="lin" valueType="num">
                                      <p:cBhvr additive="repl">
                                        <p:cTn id="8" dur="500" fill="hold"/>
                                        <p:tgtEl>
                                          <p:spTgt spid="2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80"/>
                                        </p:tgtEl>
                                        <p:attrNameLst>
                                          <p:attrName>style.visibility</p:attrName>
                                        </p:attrNameLst>
                                      </p:cBhvr>
                                      <p:to>
                                        <p:strVal val="visible"/>
                                      </p:to>
                                    </p:set>
                                    <p:anim calcmode="lin" valueType="num">
                                      <p:cBhvr additive="repl">
                                        <p:cTn id="13" dur="500" fill="hold"/>
                                        <p:tgtEl>
                                          <p:spTgt spid="280"/>
                                        </p:tgtEl>
                                        <p:attrNameLst>
                                          <p:attrName>ppt_x</p:attrName>
                                        </p:attrNameLst>
                                      </p:cBhvr>
                                      <p:tavLst>
                                        <p:tav tm="0">
                                          <p:val>
                                            <p:strVal val="#ppt_x"/>
                                          </p:val>
                                        </p:tav>
                                        <p:tav tm="100000">
                                          <p:val>
                                            <p:strVal val="#ppt_x"/>
                                          </p:val>
                                        </p:tav>
                                      </p:tavLst>
                                    </p:anim>
                                    <p:anim calcmode="lin" valueType="num">
                                      <p:cBhvr additive="repl">
                                        <p:cTn id="14" dur="500" fill="hold"/>
                                        <p:tgtEl>
                                          <p:spTgt spid="28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0">
                                            <p:txEl>
                                              <p:pRg st="779" end="779"/>
                                            </p:txEl>
                                          </p:spTgt>
                                        </p:tgtEl>
                                        <p:attrNameLst>
                                          <p:attrName>style.visibility</p:attrName>
                                        </p:attrNameLst>
                                      </p:cBhvr>
                                      <p:to>
                                        <p:strVal val="visible"/>
                                      </p:to>
                                    </p:set>
                                    <p:anim calcmode="lin" valueType="num">
                                      <p:cBhvr additive="repl">
                                        <p:cTn id="17" dur="500" fill="hold"/>
                                        <p:tgtEl>
                                          <p:spTgt spid="280">
                                            <p:txEl>
                                              <p:pRg st="779" end="779"/>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80">
                                            <p:txEl>
                                              <p:pRg st="779" end="77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0">
                                            <p:txEl>
                                              <p:pRg st="779" end="779"/>
                                            </p:txEl>
                                          </p:spTgt>
                                        </p:tgtEl>
                                        <p:attrNameLst>
                                          <p:attrName>style.visibility</p:attrName>
                                        </p:attrNameLst>
                                      </p:cBhvr>
                                      <p:to>
                                        <p:strVal val="visible"/>
                                      </p:to>
                                    </p:set>
                                    <p:anim calcmode="lin" valueType="num">
                                      <p:cBhvr additive="repl">
                                        <p:cTn id="21" dur="500" fill="hold"/>
                                        <p:tgtEl>
                                          <p:spTgt spid="280">
                                            <p:txEl>
                                              <p:pRg st="779" end="779"/>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80">
                                            <p:txEl>
                                              <p:pRg st="779" end="77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0">
                                            <p:txEl>
                                              <p:pRg st="779" end="779"/>
                                            </p:txEl>
                                          </p:spTgt>
                                        </p:tgtEl>
                                        <p:attrNameLst>
                                          <p:attrName>style.visibility</p:attrName>
                                        </p:attrNameLst>
                                      </p:cBhvr>
                                      <p:to>
                                        <p:strVal val="visible"/>
                                      </p:to>
                                    </p:set>
                                    <p:anim calcmode="lin" valueType="num">
                                      <p:cBhvr additive="repl">
                                        <p:cTn id="25" dur="500" fill="hold"/>
                                        <p:tgtEl>
                                          <p:spTgt spid="280">
                                            <p:txEl>
                                              <p:pRg st="779" end="779"/>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80">
                                            <p:txEl>
                                              <p:pRg st="779" end="77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0">
                                            <p:txEl>
                                              <p:pRg st="779" end="779"/>
                                            </p:txEl>
                                          </p:spTgt>
                                        </p:tgtEl>
                                        <p:attrNameLst>
                                          <p:attrName>style.visibility</p:attrName>
                                        </p:attrNameLst>
                                      </p:cBhvr>
                                      <p:to>
                                        <p:strVal val="visible"/>
                                      </p:to>
                                    </p:set>
                                    <p:anim calcmode="lin" valueType="num">
                                      <p:cBhvr additive="repl">
                                        <p:cTn id="29" dur="500" fill="hold"/>
                                        <p:tgtEl>
                                          <p:spTgt spid="280">
                                            <p:txEl>
                                              <p:pRg st="779" end="779"/>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80">
                                            <p:txEl>
                                              <p:pRg st="779" end="77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0">
                                            <p:txEl>
                                              <p:pRg st="0" end="153"/>
                                            </p:txEl>
                                          </p:spTgt>
                                        </p:tgtEl>
                                        <p:attrNameLst>
                                          <p:attrName>style.visibility</p:attrName>
                                        </p:attrNameLst>
                                      </p:cBhvr>
                                      <p:to>
                                        <p:strVal val="visible"/>
                                      </p:to>
                                    </p:set>
                                    <p:anim calcmode="lin" valueType="num">
                                      <p:cBhvr additive="repl">
                                        <p:cTn id="33" dur="500" fill="hold"/>
                                        <p:tgtEl>
                                          <p:spTgt spid="280">
                                            <p:txEl>
                                              <p:pRg st="0" end="153"/>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280">
                                            <p:txEl>
                                              <p:pRg st="0"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285840" y="928800"/>
            <a:ext cx="8640720" cy="57636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 </a:t>
            </a:r>
            <a:r>
              <a:rPr lang="en-US" sz="3200" b="1">
                <a:solidFill>
                  <a:srgbClr val="D61353"/>
                </a:solidFill>
                <a:latin typeface="Arial"/>
              </a:rPr>
              <a:t>...</a:t>
            </a:r>
            <a:r>
              <a:rPr lang="en-US" sz="2400" b="1">
                <a:solidFill>
                  <a:srgbClr val="D61353"/>
                </a:solidFill>
                <a:latin typeface="Arial"/>
              </a:rPr>
              <a:t> </a:t>
            </a:r>
            <a:r>
              <a:rPr lang="en-US" sz="2400" b="1">
                <a:solidFill>
                  <a:srgbClr val="174A7C"/>
                </a:solidFill>
                <a:latin typeface="Arial"/>
              </a:rPr>
              <a:t>non-strict</a:t>
            </a:r>
            <a:endParaRPr/>
          </a:p>
        </p:txBody>
      </p:sp>
      <p:sp>
        <p:nvSpPr>
          <p:cNvPr id="282"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83" name="CustomShape 3"/>
          <p:cNvSpPr/>
          <p:nvPr/>
        </p:nvSpPr>
        <p:spPr>
          <a:xfrm>
            <a:off x="285840" y="1785960"/>
            <a:ext cx="8570880" cy="3729240"/>
          </a:xfrm>
          <a:prstGeom prst="rect">
            <a:avLst/>
          </a:prstGeom>
          <a:solidFill>
            <a:srgbClr val="FFFFFF"/>
          </a:solidFill>
          <a:ln w="9360">
            <a:solidFill>
              <a:srgbClr val="231F20"/>
            </a:solidFill>
            <a:miter/>
          </a:ln>
        </p:spPr>
        <p:txBody>
          <a:bodyPr lIns="90000" tIns="45000" rIns="90000" bIns="45000"/>
          <a:lstStyle/>
          <a:p>
            <a:pPr algn="just">
              <a:lnSpc>
                <a:spcPct val="90000"/>
              </a:lnSpc>
              <a:buBlip>
                <a:blip r:embed="rId3"/>
              </a:buBlip>
            </a:pPr>
            <a:r>
              <a:rPr lang="en-US" sz="2600">
                <a:solidFill>
                  <a:srgbClr val="174A7C"/>
                </a:solidFill>
                <a:latin typeface="Garamond"/>
              </a:rPr>
              <a:t>The </a:t>
            </a:r>
            <a:r>
              <a:rPr lang="en-US" sz="2600">
                <a:solidFill>
                  <a:srgbClr val="C00000"/>
                </a:solidFill>
                <a:latin typeface="Garamond"/>
              </a:rPr>
              <a:t>low-watermark</a:t>
            </a:r>
            <a:r>
              <a:rPr lang="en-US" sz="2600">
                <a:solidFill>
                  <a:srgbClr val="174A7C"/>
                </a:solidFill>
                <a:latin typeface="Garamond"/>
              </a:rPr>
              <a:t> policy for </a:t>
            </a:r>
            <a:r>
              <a:rPr lang="en-US" sz="2600">
                <a:solidFill>
                  <a:srgbClr val="C00000"/>
                </a:solidFill>
                <a:latin typeface="Garamond"/>
              </a:rPr>
              <a:t>subjects</a:t>
            </a:r>
            <a:r>
              <a:rPr lang="en-US" sz="2600">
                <a:solidFill>
                  <a:srgbClr val="174A7C"/>
                </a:solidFill>
                <a:latin typeface="Garamond"/>
              </a:rPr>
              <a:t> is a relaxed “no read-down”.</a:t>
            </a:r>
            <a:endParaRPr/>
          </a:p>
          <a:p>
            <a:pPr algn="just">
              <a:lnSpc>
                <a:spcPct val="90000"/>
              </a:lnSpc>
              <a:buBlip>
                <a:blip r:embed="rId3"/>
              </a:buBlip>
            </a:pPr>
            <a:r>
              <a:rPr lang="en-US" sz="2600">
                <a:solidFill>
                  <a:srgbClr val="174A7C"/>
                </a:solidFill>
                <a:latin typeface="Garamond"/>
              </a:rPr>
              <a:t>The low-watermark policy for subjects contains these following rules:</a:t>
            </a:r>
            <a:endParaRPr/>
          </a:p>
          <a:p>
            <a:pPr lvl="1">
              <a:lnSpc>
                <a:spcPct val="90000"/>
              </a:lnSpc>
              <a:buFont typeface="Wingdings" charset="2"/>
              <a:buAutoNum type="arabicPeriod"/>
            </a:pPr>
            <a:r>
              <a:rPr lang="en-US" sz="2000" b="1">
                <a:solidFill>
                  <a:srgbClr val="174A7C"/>
                </a:solidFill>
                <a:latin typeface="Garamond"/>
              </a:rPr>
              <a:t>Integrity Star Property:</a:t>
            </a:r>
            <a:r>
              <a:rPr lang="en-US" sz="2000" i="1">
                <a:solidFill>
                  <a:srgbClr val="174A7C"/>
                </a:solidFill>
                <a:latin typeface="Garamond"/>
              </a:rPr>
              <a:t> </a:t>
            </a:r>
            <a:r>
              <a:rPr lang="en-US" sz="2200" i="1">
                <a:solidFill>
                  <a:srgbClr val="174A7C"/>
                </a:solidFill>
                <a:latin typeface="Garamond"/>
              </a:rPr>
              <a:t>s ∈  S</a:t>
            </a:r>
            <a:r>
              <a:rPr lang="en-US" sz="2200">
                <a:solidFill>
                  <a:srgbClr val="174A7C"/>
                </a:solidFill>
                <a:latin typeface="Garamond"/>
              </a:rPr>
              <a:t> can modify </a:t>
            </a:r>
            <a:r>
              <a:rPr lang="en-US" sz="2200" i="1">
                <a:solidFill>
                  <a:srgbClr val="174A7C"/>
                </a:solidFill>
                <a:latin typeface="Garamond"/>
              </a:rPr>
              <a:t>o∈  O</a:t>
            </a:r>
            <a:r>
              <a:rPr lang="en-US" sz="2200">
                <a:solidFill>
                  <a:srgbClr val="174A7C"/>
                </a:solidFill>
                <a:latin typeface="Garamond"/>
              </a:rPr>
              <a:t> if and only if </a:t>
            </a:r>
            <a:r>
              <a:rPr lang="en-US" sz="2200" i="1">
                <a:solidFill>
                  <a:srgbClr val="174A7C"/>
                </a:solidFill>
                <a:latin typeface="Garamond"/>
              </a:rPr>
              <a:t>i(o) ≤  i(s)  </a:t>
            </a:r>
            <a:r>
              <a:rPr lang="en-US" sz="2200">
                <a:solidFill>
                  <a:srgbClr val="174A7C"/>
                </a:solidFill>
                <a:latin typeface="Garamond"/>
              </a:rPr>
              <a:t>(“no write-up”).</a:t>
            </a:r>
            <a:endParaRPr/>
          </a:p>
          <a:p>
            <a:pPr lvl="1">
              <a:lnSpc>
                <a:spcPct val="90000"/>
              </a:lnSpc>
              <a:buFont typeface="Wingdings" charset="2"/>
              <a:buAutoNum type="arabicPeriod"/>
            </a:pPr>
            <a:r>
              <a:rPr lang="en-US" sz="2200">
                <a:solidFill>
                  <a:srgbClr val="174A7C"/>
                </a:solidFill>
                <a:latin typeface="Garamond"/>
              </a:rPr>
              <a:t>A subject may examine any object.  If </a:t>
            </a:r>
            <a:r>
              <a:rPr lang="en-US" sz="2200" i="1">
                <a:solidFill>
                  <a:srgbClr val="174A7C"/>
                </a:solidFill>
                <a:latin typeface="Garamond"/>
              </a:rPr>
              <a:t>s ∈ S</a:t>
            </a:r>
            <a:r>
              <a:rPr lang="en-US" sz="2200">
                <a:solidFill>
                  <a:srgbClr val="174A7C"/>
                </a:solidFill>
                <a:latin typeface="Garamond"/>
              </a:rPr>
              <a:t> examines </a:t>
            </a:r>
            <a:r>
              <a:rPr lang="en-US" sz="2200" i="1">
                <a:solidFill>
                  <a:srgbClr val="174A7C"/>
                </a:solidFill>
                <a:latin typeface="Garamond"/>
              </a:rPr>
              <a:t>o ∈ O</a:t>
            </a:r>
            <a:r>
              <a:rPr lang="en-US" sz="2200">
                <a:solidFill>
                  <a:srgbClr val="174A7C"/>
                </a:solidFill>
                <a:latin typeface="Garamond"/>
              </a:rPr>
              <a:t> then </a:t>
            </a:r>
            <a:r>
              <a:rPr lang="en-US" sz="2200" i="1">
                <a:solidFill>
                  <a:srgbClr val="174A7C"/>
                </a:solidFill>
                <a:latin typeface="Garamond"/>
              </a:rPr>
              <a:t>i′(s) = min(i(s),i(o)),</a:t>
            </a:r>
            <a:r>
              <a:rPr lang="en-US" sz="2200">
                <a:solidFill>
                  <a:srgbClr val="174A7C"/>
                </a:solidFill>
                <a:latin typeface="Garamond"/>
              </a:rPr>
              <a:t> where </a:t>
            </a:r>
            <a:r>
              <a:rPr lang="en-US" sz="2200" i="1">
                <a:solidFill>
                  <a:srgbClr val="174A7C"/>
                </a:solidFill>
                <a:latin typeface="Garamond"/>
              </a:rPr>
              <a:t>i′(s)</a:t>
            </a:r>
            <a:r>
              <a:rPr lang="en-US" sz="2200">
                <a:solidFill>
                  <a:srgbClr val="174A7C"/>
                </a:solidFill>
                <a:latin typeface="Garamond"/>
              </a:rPr>
              <a:t> is the subjects integrity level after the read. </a:t>
            </a:r>
            <a:endParaRPr/>
          </a:p>
          <a:p>
            <a:pPr lvl="1">
              <a:lnSpc>
                <a:spcPct val="90000"/>
              </a:lnSpc>
              <a:buFont typeface="Wingdings" charset="2"/>
              <a:buAutoNum type="arabicPeriod"/>
            </a:pPr>
            <a:r>
              <a:rPr lang="en-US" sz="2000" b="1">
                <a:solidFill>
                  <a:srgbClr val="174A7C"/>
                </a:solidFill>
                <a:latin typeface="Garamond"/>
              </a:rPr>
              <a:t>Invocation Property:</a:t>
            </a:r>
            <a:r>
              <a:rPr lang="en-US" sz="2000" i="1">
                <a:solidFill>
                  <a:srgbClr val="174A7C"/>
                </a:solidFill>
                <a:latin typeface="Garamond"/>
              </a:rPr>
              <a:t> </a:t>
            </a:r>
            <a:r>
              <a:rPr lang="en-US" sz="2200" i="1">
                <a:solidFill>
                  <a:srgbClr val="174A7C"/>
                </a:solidFill>
                <a:latin typeface="Garamond"/>
              </a:rPr>
              <a:t>s₁∈ S</a:t>
            </a:r>
            <a:r>
              <a:rPr lang="en-US" sz="2200">
                <a:solidFill>
                  <a:srgbClr val="174A7C"/>
                </a:solidFill>
                <a:latin typeface="Garamond"/>
              </a:rPr>
              <a:t> can invoke </a:t>
            </a:r>
            <a:r>
              <a:rPr lang="en-US" sz="2200" i="1">
                <a:solidFill>
                  <a:srgbClr val="174A7C"/>
                </a:solidFill>
                <a:latin typeface="Garamond"/>
              </a:rPr>
              <a:t>s₂ ∈ S</a:t>
            </a:r>
            <a:r>
              <a:rPr lang="en-US" sz="2200">
                <a:solidFill>
                  <a:srgbClr val="174A7C"/>
                </a:solidFill>
                <a:latin typeface="Garamond"/>
              </a:rPr>
              <a:t> if and only if </a:t>
            </a:r>
            <a:r>
              <a:rPr lang="en-US" sz="2200" i="1">
                <a:solidFill>
                  <a:srgbClr val="174A7C"/>
                </a:solidFill>
                <a:latin typeface="Garamond"/>
              </a:rPr>
              <a:t>i(s₂) ≤ i(s₁).</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81"/>
                                        </p:tgtEl>
                                        <p:attrNameLst>
                                          <p:attrName>style.visibility</p:attrName>
                                        </p:attrNameLst>
                                      </p:cBhvr>
                                      <p:to>
                                        <p:strVal val="visible"/>
                                      </p:to>
                                    </p:set>
                                    <p:anim calcmode="lin" valueType="num">
                                      <p:cBhvr additive="repl">
                                        <p:cTn id="7" dur="500" fill="hold"/>
                                        <p:tgtEl>
                                          <p:spTgt spid="281"/>
                                        </p:tgtEl>
                                        <p:attrNameLst>
                                          <p:attrName>ppt_x</p:attrName>
                                        </p:attrNameLst>
                                      </p:cBhvr>
                                      <p:tavLst>
                                        <p:tav tm="0">
                                          <p:val>
                                            <p:strVal val="#ppt_x"/>
                                          </p:val>
                                        </p:tav>
                                        <p:tav tm="100000">
                                          <p:val>
                                            <p:strVal val="#ppt_x"/>
                                          </p:val>
                                        </p:tav>
                                      </p:tavLst>
                                    </p:anim>
                                    <p:anim calcmode="lin" valueType="num">
                                      <p:cBhvr additive="repl">
                                        <p:cTn id="8" dur="500" fill="hold"/>
                                        <p:tgtEl>
                                          <p:spTgt spid="281"/>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83"/>
                                        </p:tgtEl>
                                        <p:attrNameLst>
                                          <p:attrName>style.visibility</p:attrName>
                                        </p:attrNameLst>
                                      </p:cBhvr>
                                      <p:to>
                                        <p:strVal val="visible"/>
                                      </p:to>
                                    </p:set>
                                    <p:anim calcmode="lin" valueType="num">
                                      <p:cBhvr additive="repl">
                                        <p:cTn id="13" dur="500" fill="hold"/>
                                        <p:tgtEl>
                                          <p:spTgt spid="283"/>
                                        </p:tgtEl>
                                        <p:attrNameLst>
                                          <p:attrName>ppt_x</p:attrName>
                                        </p:attrNameLst>
                                      </p:cBhvr>
                                      <p:tavLst>
                                        <p:tav tm="0">
                                          <p:val>
                                            <p:strVal val="#ppt_x"/>
                                          </p:val>
                                        </p:tav>
                                        <p:tav tm="100000">
                                          <p:val>
                                            <p:strVal val="#ppt_x"/>
                                          </p:val>
                                        </p:tav>
                                      </p:tavLst>
                                    </p:anim>
                                    <p:anim calcmode="lin" valueType="num">
                                      <p:cBhvr additive="repl">
                                        <p:cTn id="14" dur="500" fill="hold"/>
                                        <p:tgtEl>
                                          <p:spTgt spid="28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3">
                                            <p:txEl>
                                              <p:pRg st="0" end="67"/>
                                            </p:txEl>
                                          </p:spTgt>
                                        </p:tgtEl>
                                        <p:attrNameLst>
                                          <p:attrName>style.visibility</p:attrName>
                                        </p:attrNameLst>
                                      </p:cBhvr>
                                      <p:to>
                                        <p:strVal val="visible"/>
                                      </p:to>
                                    </p:set>
                                    <p:anim calcmode="lin" valueType="num">
                                      <p:cBhvr additive="repl">
                                        <p:cTn id="17" dur="500" fill="hold"/>
                                        <p:tgtEl>
                                          <p:spTgt spid="283">
                                            <p:txEl>
                                              <p:pRg st="0" end="67"/>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83">
                                            <p:txEl>
                                              <p:pRg st="0" end="6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3">
                                            <p:txEl>
                                              <p:pRg st="456" end="456"/>
                                            </p:txEl>
                                          </p:spTgt>
                                        </p:tgtEl>
                                        <p:attrNameLst>
                                          <p:attrName>style.visibility</p:attrName>
                                        </p:attrNameLst>
                                      </p:cBhvr>
                                      <p:to>
                                        <p:strVal val="visible"/>
                                      </p:to>
                                    </p:set>
                                    <p:anim calcmode="lin" valueType="num">
                                      <p:cBhvr additive="repl">
                                        <p:cTn id="21" dur="500" fill="hold"/>
                                        <p:tgtEl>
                                          <p:spTgt spid="283">
                                            <p:txEl>
                                              <p:pRg st="456" end="456"/>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83">
                                            <p:txEl>
                                              <p:pRg st="456" end="45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3">
                                            <p:txEl>
                                              <p:pRg st="456" end="456"/>
                                            </p:txEl>
                                          </p:spTgt>
                                        </p:tgtEl>
                                        <p:attrNameLst>
                                          <p:attrName>style.visibility</p:attrName>
                                        </p:attrNameLst>
                                      </p:cBhvr>
                                      <p:to>
                                        <p:strVal val="visible"/>
                                      </p:to>
                                    </p:set>
                                    <p:anim calcmode="lin" valueType="num">
                                      <p:cBhvr additive="repl">
                                        <p:cTn id="25" dur="500" fill="hold"/>
                                        <p:tgtEl>
                                          <p:spTgt spid="283">
                                            <p:txEl>
                                              <p:pRg st="456" end="45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83">
                                            <p:txEl>
                                              <p:pRg st="456" end="45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3">
                                            <p:txEl>
                                              <p:pRg st="456" end="456"/>
                                            </p:txEl>
                                          </p:spTgt>
                                        </p:tgtEl>
                                        <p:attrNameLst>
                                          <p:attrName>style.visibility</p:attrName>
                                        </p:attrNameLst>
                                      </p:cBhvr>
                                      <p:to>
                                        <p:strVal val="visible"/>
                                      </p:to>
                                    </p:set>
                                    <p:anim calcmode="lin" valueType="num">
                                      <p:cBhvr additive="repl">
                                        <p:cTn id="29" dur="500" fill="hold"/>
                                        <p:tgtEl>
                                          <p:spTgt spid="283">
                                            <p:txEl>
                                              <p:pRg st="456" end="456"/>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83">
                                            <p:txEl>
                                              <p:pRg st="456" end="45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83">
                                            <p:txEl>
                                              <p:pRg st="456" end="456"/>
                                            </p:txEl>
                                          </p:spTgt>
                                        </p:tgtEl>
                                        <p:attrNameLst>
                                          <p:attrName>style.visibility</p:attrName>
                                        </p:attrNameLst>
                                      </p:cBhvr>
                                      <p:to>
                                        <p:strVal val="visible"/>
                                      </p:to>
                                    </p:set>
                                    <p:anim calcmode="lin" valueType="num">
                                      <p:cBhvr additive="repl">
                                        <p:cTn id="33" dur="500" fill="hold"/>
                                        <p:tgtEl>
                                          <p:spTgt spid="283">
                                            <p:txEl>
                                              <p:pRg st="456" end="456"/>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283">
                                            <p:txEl>
                                              <p:pRg st="456" end="4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Picture 6"/>
          <p:cNvPicPr/>
          <p:nvPr/>
        </p:nvPicPr>
        <p:blipFill>
          <a:blip r:embed="rId3">
            <a:lum contrast="20000"/>
          </a:blip>
          <a:stretch>
            <a:fillRect/>
          </a:stretch>
        </p:blipFill>
        <p:spPr>
          <a:xfrm>
            <a:off x="1500120" y="2643120"/>
            <a:ext cx="6170400" cy="3165120"/>
          </a:xfrm>
          <a:prstGeom prst="rect">
            <a:avLst/>
          </a:prstGeom>
          <a:ln>
            <a:noFill/>
          </a:ln>
        </p:spPr>
      </p:pic>
      <p:sp>
        <p:nvSpPr>
          <p:cNvPr id="285" name="CustomShape 1"/>
          <p:cNvSpPr/>
          <p:nvPr/>
        </p:nvSpPr>
        <p:spPr>
          <a:xfrm>
            <a:off x="571680" y="6000840"/>
            <a:ext cx="7999200" cy="455400"/>
          </a:xfrm>
          <a:prstGeom prst="rect">
            <a:avLst/>
          </a:prstGeom>
          <a:noFill/>
          <a:ln>
            <a:noFill/>
          </a:ln>
        </p:spPr>
        <p:txBody>
          <a:bodyPr lIns="90000" tIns="45000" rIns="90000" bIns="45000"/>
          <a:lstStyle/>
          <a:p>
            <a:pPr>
              <a:lnSpc>
                <a:spcPct val="100000"/>
              </a:lnSpc>
            </a:pPr>
            <a:r>
              <a:rPr lang="en-US" sz="2000" b="1">
                <a:solidFill>
                  <a:srgbClr val="1E4C7C"/>
                </a:solidFill>
                <a:latin typeface="Garamond"/>
              </a:rPr>
              <a:t>			circle = subject, square = object</a:t>
            </a:r>
            <a:endParaRPr/>
          </a:p>
          <a:p>
            <a:pPr>
              <a:lnSpc>
                <a:spcPct val="100000"/>
              </a:lnSpc>
            </a:pPr>
            <a:endParaRPr/>
          </a:p>
        </p:txBody>
      </p:sp>
      <p:sp>
        <p:nvSpPr>
          <p:cNvPr id="286" name="CustomShape 2"/>
          <p:cNvSpPr/>
          <p:nvPr/>
        </p:nvSpPr>
        <p:spPr>
          <a:xfrm>
            <a:off x="500040" y="21420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87" name="CustomShape 3"/>
          <p:cNvSpPr/>
          <p:nvPr/>
        </p:nvSpPr>
        <p:spPr>
          <a:xfrm>
            <a:off x="285840" y="121428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288" name="CustomShape 4"/>
          <p:cNvSpPr/>
          <p:nvPr/>
        </p:nvSpPr>
        <p:spPr>
          <a:xfrm>
            <a:off x="394200" y="2000160"/>
            <a:ext cx="5793480" cy="484200"/>
          </a:xfrm>
          <a:prstGeom prst="rect">
            <a:avLst/>
          </a:prstGeom>
          <a:noFill/>
          <a:ln>
            <a:noFill/>
          </a:ln>
        </p:spPr>
        <p:txBody>
          <a:bodyPr wrap="none" lIns="90000" tIns="45000" rIns="90000" bIns="45000"/>
          <a:lstStyle/>
          <a:p>
            <a:pPr>
              <a:lnSpc>
                <a:spcPct val="90000"/>
              </a:lnSpc>
              <a:buBlip>
                <a:blip r:embed="rId4"/>
              </a:buBlip>
            </a:pPr>
            <a:r>
              <a:rPr lang="en-US" sz="2600" dirty="0">
                <a:solidFill>
                  <a:srgbClr val="174A7C"/>
                </a:solidFill>
                <a:latin typeface="Arial"/>
              </a:rPr>
              <a:t>Low-Watermark Policy for Subjects</a:t>
            </a:r>
            <a:endParaRPr dirty="0"/>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87"/>
                                        </p:tgtEl>
                                        <p:attrNameLst>
                                          <p:attrName>style.visibility</p:attrName>
                                        </p:attrNameLst>
                                      </p:cBhvr>
                                      <p:to>
                                        <p:strVal val="visible"/>
                                      </p:to>
                                    </p:set>
                                    <p:anim calcmode="lin" valueType="num">
                                      <p:cBhvr additive="repl">
                                        <p:cTn id="7" dur="500" fill="hold"/>
                                        <p:tgtEl>
                                          <p:spTgt spid="287"/>
                                        </p:tgtEl>
                                        <p:attrNameLst>
                                          <p:attrName>ppt_x</p:attrName>
                                        </p:attrNameLst>
                                      </p:cBhvr>
                                      <p:tavLst>
                                        <p:tav tm="0">
                                          <p:val>
                                            <p:strVal val="#ppt_x"/>
                                          </p:val>
                                        </p:tav>
                                        <p:tav tm="100000">
                                          <p:val>
                                            <p:strVal val="#ppt_x"/>
                                          </p:val>
                                        </p:tav>
                                      </p:tavLst>
                                    </p:anim>
                                    <p:anim calcmode="lin" valueType="num">
                                      <p:cBhvr additive="repl">
                                        <p:cTn id="8" dur="500" fill="hold"/>
                                        <p:tgtEl>
                                          <p:spTgt spid="2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290"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91" name="CustomShape 3"/>
          <p:cNvSpPr/>
          <p:nvPr/>
        </p:nvSpPr>
        <p:spPr>
          <a:xfrm>
            <a:off x="285840" y="1557360"/>
            <a:ext cx="8570880" cy="4874760"/>
          </a:xfrm>
          <a:prstGeom prst="rect">
            <a:avLst/>
          </a:prstGeom>
          <a:solidFill>
            <a:srgbClr val="FFFFFF"/>
          </a:solidFill>
          <a:ln w="9360">
            <a:solidFill>
              <a:srgbClr val="231F20"/>
            </a:solidFill>
            <a:miter/>
          </a:ln>
        </p:spPr>
        <p:txBody>
          <a:bodyPr lIns="90000" tIns="45000" rIns="90000" bIns="45000"/>
          <a:lstStyle/>
          <a:p>
            <a:pPr algn="just">
              <a:lnSpc>
                <a:spcPct val="90000"/>
              </a:lnSpc>
              <a:buBlip>
                <a:blip r:embed="rId3"/>
              </a:buBlip>
            </a:pPr>
            <a:r>
              <a:rPr lang="en-US" sz="2400">
                <a:solidFill>
                  <a:srgbClr val="174A7C"/>
                </a:solidFill>
                <a:latin typeface="Garamond"/>
              </a:rPr>
              <a:t>The </a:t>
            </a:r>
            <a:r>
              <a:rPr lang="en-US" sz="2400">
                <a:solidFill>
                  <a:srgbClr val="C00000"/>
                </a:solidFill>
                <a:latin typeface="Garamond"/>
              </a:rPr>
              <a:t>low-watermark policy for subjects </a:t>
            </a:r>
            <a:r>
              <a:rPr lang="en-US" sz="2400">
                <a:solidFill>
                  <a:srgbClr val="174A7C"/>
                </a:solidFill>
                <a:latin typeface="Garamond"/>
              </a:rPr>
              <a:t>does nothing to restrict a subject from reading objects.</a:t>
            </a:r>
            <a:endParaRPr/>
          </a:p>
          <a:p>
            <a:pPr algn="just">
              <a:lnSpc>
                <a:spcPct val="90000"/>
              </a:lnSpc>
              <a:buBlip>
                <a:blip r:embed="rId3"/>
              </a:buBlip>
            </a:pPr>
            <a:r>
              <a:rPr lang="en-US" sz="2400">
                <a:solidFill>
                  <a:srgbClr val="174A7C"/>
                </a:solidFill>
                <a:latin typeface="Garamond"/>
              </a:rPr>
              <a:t>The low-watermark policy for subjects is </a:t>
            </a:r>
            <a:r>
              <a:rPr lang="en-US" sz="2400">
                <a:solidFill>
                  <a:srgbClr val="C00000"/>
                </a:solidFill>
                <a:latin typeface="Garamond"/>
              </a:rPr>
              <a:t>a dynamic policy</a:t>
            </a:r>
            <a:r>
              <a:rPr lang="en-US" sz="2400">
                <a:solidFill>
                  <a:srgbClr val="174A7C"/>
                </a:solidFill>
                <a:latin typeface="Garamond"/>
              </a:rPr>
              <a:t>, because it lowers the integrity level of a subject based on what objects are observed. </a:t>
            </a:r>
            <a:endParaRPr/>
          </a:p>
          <a:p>
            <a:pPr algn="just">
              <a:lnSpc>
                <a:spcPct val="90000"/>
              </a:lnSpc>
              <a:buBlip>
                <a:blip r:embed="rId3"/>
              </a:buBlip>
            </a:pPr>
            <a:r>
              <a:rPr lang="en-US" sz="2400">
                <a:solidFill>
                  <a:srgbClr val="174A7C"/>
                </a:solidFill>
                <a:latin typeface="Garamond"/>
              </a:rPr>
              <a:t>One </a:t>
            </a:r>
            <a:r>
              <a:rPr lang="en-US" sz="2400">
                <a:solidFill>
                  <a:srgbClr val="C00000"/>
                </a:solidFill>
                <a:latin typeface="Garamond"/>
              </a:rPr>
              <a:t>problem</a:t>
            </a:r>
            <a:r>
              <a:rPr lang="en-US" sz="2400">
                <a:solidFill>
                  <a:srgbClr val="174A7C"/>
                </a:solidFill>
                <a:latin typeface="Garamond"/>
              </a:rPr>
              <a:t> with this policy is that if a subject observes a less trusted object, it will drop the subjects integrity level to that of the object.  Then later, if the subject needs to legitimately observe other objects, it may not be able to do so because the subjects integrity level has been lowered.  The effect of this would be </a:t>
            </a:r>
            <a:r>
              <a:rPr lang="en-US" sz="2400">
                <a:solidFill>
                  <a:srgbClr val="C00000"/>
                </a:solidFill>
                <a:latin typeface="Garamond"/>
              </a:rPr>
              <a:t>denial of service </a:t>
            </a:r>
            <a:r>
              <a:rPr lang="en-US" sz="2400">
                <a:solidFill>
                  <a:srgbClr val="174A7C"/>
                </a:solidFill>
                <a:latin typeface="Garamond"/>
              </a:rPr>
              <a:t>depending on the timing of the submissions.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89"/>
                                        </p:tgtEl>
                                        <p:attrNameLst>
                                          <p:attrName>style.visibility</p:attrName>
                                        </p:attrNameLst>
                                      </p:cBhvr>
                                      <p:to>
                                        <p:strVal val="visible"/>
                                      </p:to>
                                    </p:set>
                                    <p:anim calcmode="lin" valueType="num">
                                      <p:cBhvr additive="repl">
                                        <p:cTn id="7" dur="500" fill="hold"/>
                                        <p:tgtEl>
                                          <p:spTgt spid="289"/>
                                        </p:tgtEl>
                                        <p:attrNameLst>
                                          <p:attrName>ppt_x</p:attrName>
                                        </p:attrNameLst>
                                      </p:cBhvr>
                                      <p:tavLst>
                                        <p:tav tm="0">
                                          <p:val>
                                            <p:strVal val="#ppt_x"/>
                                          </p:val>
                                        </p:tav>
                                        <p:tav tm="100000">
                                          <p:val>
                                            <p:strVal val="#ppt_x"/>
                                          </p:val>
                                        </p:tav>
                                      </p:tavLst>
                                    </p:anim>
                                    <p:anim calcmode="lin" valueType="num">
                                      <p:cBhvr additive="repl">
                                        <p:cTn id="8" dur="500" fill="hold"/>
                                        <p:tgtEl>
                                          <p:spTgt spid="2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91"/>
                                        </p:tgtEl>
                                        <p:attrNameLst>
                                          <p:attrName>style.visibility</p:attrName>
                                        </p:attrNameLst>
                                      </p:cBhvr>
                                      <p:to>
                                        <p:strVal val="visible"/>
                                      </p:to>
                                    </p:set>
                                    <p:anim calcmode="lin" valueType="num">
                                      <p:cBhvr additive="repl">
                                        <p:cTn id="13" dur="500" fill="hold"/>
                                        <p:tgtEl>
                                          <p:spTgt spid="291"/>
                                        </p:tgtEl>
                                        <p:attrNameLst>
                                          <p:attrName>ppt_x</p:attrName>
                                        </p:attrNameLst>
                                      </p:cBhvr>
                                      <p:tavLst>
                                        <p:tav tm="0">
                                          <p:val>
                                            <p:strVal val="#ppt_x"/>
                                          </p:val>
                                        </p:tav>
                                        <p:tav tm="100000">
                                          <p:val>
                                            <p:strVal val="#ppt_x"/>
                                          </p:val>
                                        </p:tav>
                                      </p:tavLst>
                                    </p:anim>
                                    <p:anim calcmode="lin" valueType="num">
                                      <p:cBhvr additive="repl">
                                        <p:cTn id="14" dur="500" fill="hold"/>
                                        <p:tgtEl>
                                          <p:spTgt spid="29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1">
                                            <p:txEl>
                                              <p:pRg st="0" end="95"/>
                                            </p:txEl>
                                          </p:spTgt>
                                        </p:tgtEl>
                                        <p:attrNameLst>
                                          <p:attrName>style.visibility</p:attrName>
                                        </p:attrNameLst>
                                      </p:cBhvr>
                                      <p:to>
                                        <p:strVal val="visible"/>
                                      </p:to>
                                    </p:set>
                                    <p:anim calcmode="lin" valueType="num">
                                      <p:cBhvr additive="repl">
                                        <p:cTn id="17" dur="500" fill="hold"/>
                                        <p:tgtEl>
                                          <p:spTgt spid="291">
                                            <p:txEl>
                                              <p:pRg st="0" end="95"/>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91">
                                            <p:txEl>
                                              <p:pRg st="0" end="9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1">
                                            <p:txEl>
                                              <p:pRg st="637" end="637"/>
                                            </p:txEl>
                                          </p:spTgt>
                                        </p:tgtEl>
                                        <p:attrNameLst>
                                          <p:attrName>style.visibility</p:attrName>
                                        </p:attrNameLst>
                                      </p:cBhvr>
                                      <p:to>
                                        <p:strVal val="visible"/>
                                      </p:to>
                                    </p:set>
                                    <p:anim calcmode="lin" valueType="num">
                                      <p:cBhvr additive="repl">
                                        <p:cTn id="21" dur="500" fill="hold"/>
                                        <p:tgtEl>
                                          <p:spTgt spid="291">
                                            <p:txEl>
                                              <p:pRg st="637" end="637"/>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91">
                                            <p:txEl>
                                              <p:pRg st="637" end="63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1">
                                            <p:txEl>
                                              <p:pRg st="637" end="637"/>
                                            </p:txEl>
                                          </p:spTgt>
                                        </p:tgtEl>
                                        <p:attrNameLst>
                                          <p:attrName>style.visibility</p:attrName>
                                        </p:attrNameLst>
                                      </p:cBhvr>
                                      <p:to>
                                        <p:strVal val="visible"/>
                                      </p:to>
                                    </p:set>
                                    <p:anim calcmode="lin" valueType="num">
                                      <p:cBhvr additive="repl">
                                        <p:cTn id="25" dur="500" fill="hold"/>
                                        <p:tgtEl>
                                          <p:spTgt spid="291">
                                            <p:txEl>
                                              <p:pRg st="637" end="637"/>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91">
                                            <p:txEl>
                                              <p:pRg st="637" end="6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85840" y="107172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293"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94" name="CustomShape 3"/>
          <p:cNvSpPr/>
          <p:nvPr/>
        </p:nvSpPr>
        <p:spPr>
          <a:xfrm>
            <a:off x="285840" y="1785960"/>
            <a:ext cx="8570880" cy="3656880"/>
          </a:xfrm>
          <a:prstGeom prst="rect">
            <a:avLst/>
          </a:prstGeom>
          <a:solidFill>
            <a:srgbClr val="FFFFFF"/>
          </a:solidFill>
          <a:ln w="9360">
            <a:solidFill>
              <a:srgbClr val="231F20"/>
            </a:solidFill>
            <a:miter/>
          </a:ln>
        </p:spPr>
        <p:txBody>
          <a:bodyPr lIns="90000" tIns="45000" rIns="90000" bIns="45000"/>
          <a:lstStyle/>
          <a:p>
            <a:pPr algn="just">
              <a:lnSpc>
                <a:spcPct val="90000"/>
              </a:lnSpc>
              <a:buBlip>
                <a:blip r:embed="rId3"/>
              </a:buBlip>
            </a:pPr>
            <a:r>
              <a:rPr lang="en-US" sz="2800">
                <a:solidFill>
                  <a:srgbClr val="174A7C"/>
                </a:solidFill>
                <a:latin typeface="Garamond"/>
              </a:rPr>
              <a:t>The low-watermark policy for </a:t>
            </a:r>
            <a:r>
              <a:rPr lang="en-US" sz="2800">
                <a:solidFill>
                  <a:srgbClr val="C00000"/>
                </a:solidFill>
                <a:latin typeface="Garamond"/>
              </a:rPr>
              <a:t>objects</a:t>
            </a:r>
            <a:r>
              <a:rPr lang="en-US" sz="2800">
                <a:solidFill>
                  <a:srgbClr val="174A7C"/>
                </a:solidFill>
                <a:latin typeface="Garamond"/>
              </a:rPr>
              <a:t> is a relaxed “no write-down”.</a:t>
            </a:r>
            <a:endParaRPr/>
          </a:p>
          <a:p>
            <a:pPr algn="just">
              <a:lnSpc>
                <a:spcPct val="90000"/>
              </a:lnSpc>
              <a:buBlip>
                <a:blip r:embed="rId3"/>
              </a:buBlip>
            </a:pPr>
            <a:r>
              <a:rPr lang="en-US" sz="2800">
                <a:solidFill>
                  <a:srgbClr val="174A7C"/>
                </a:solidFill>
                <a:latin typeface="Garamond"/>
              </a:rPr>
              <a:t>The following rules make up the low-watermark for objects policy:</a:t>
            </a:r>
            <a:endParaRPr/>
          </a:p>
          <a:p>
            <a:pPr lvl="1">
              <a:lnSpc>
                <a:spcPct val="90000"/>
              </a:lnSpc>
              <a:buFont typeface="Wingdings" charset="2"/>
              <a:buAutoNum type="arabicPeriod"/>
            </a:pPr>
            <a:r>
              <a:rPr lang="en-US" sz="2800">
                <a:solidFill>
                  <a:srgbClr val="174A7C"/>
                </a:solidFill>
                <a:latin typeface="Garamond"/>
              </a:rPr>
              <a:t>s ∈ S can modify any o ∈ O  regardless of integrity level.</a:t>
            </a:r>
            <a:endParaRPr/>
          </a:p>
          <a:p>
            <a:pPr lvl="1">
              <a:lnSpc>
                <a:spcPct val="90000"/>
              </a:lnSpc>
              <a:buFont typeface="Wingdings" charset="2"/>
              <a:buAutoNum type="arabicPeriod"/>
            </a:pPr>
            <a:r>
              <a:rPr lang="en-US" sz="2800">
                <a:solidFill>
                  <a:srgbClr val="174A7C"/>
                </a:solidFill>
                <a:latin typeface="Garamond"/>
              </a:rPr>
              <a:t>If s ∈ S modifies o ∈ O then i′(o) = min(i(s),i(o)), where i′(o) is the objects integrity level after it is modified.</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92"/>
                                        </p:tgtEl>
                                        <p:attrNameLst>
                                          <p:attrName>style.visibility</p:attrName>
                                        </p:attrNameLst>
                                      </p:cBhvr>
                                      <p:to>
                                        <p:strVal val="visible"/>
                                      </p:to>
                                    </p:set>
                                    <p:anim calcmode="lin" valueType="num">
                                      <p:cBhvr additive="repl">
                                        <p:cTn id="7" dur="500" fill="hold"/>
                                        <p:tgtEl>
                                          <p:spTgt spid="292"/>
                                        </p:tgtEl>
                                        <p:attrNameLst>
                                          <p:attrName>ppt_x</p:attrName>
                                        </p:attrNameLst>
                                      </p:cBhvr>
                                      <p:tavLst>
                                        <p:tav tm="0">
                                          <p:val>
                                            <p:strVal val="#ppt_x"/>
                                          </p:val>
                                        </p:tav>
                                        <p:tav tm="100000">
                                          <p:val>
                                            <p:strVal val="#ppt_x"/>
                                          </p:val>
                                        </p:tav>
                                      </p:tavLst>
                                    </p:anim>
                                    <p:anim calcmode="lin" valueType="num">
                                      <p:cBhvr additive="repl">
                                        <p:cTn id="8" dur="500" fill="hold"/>
                                        <p:tgtEl>
                                          <p:spTgt spid="2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294"/>
                                        </p:tgtEl>
                                        <p:attrNameLst>
                                          <p:attrName>style.visibility</p:attrName>
                                        </p:attrNameLst>
                                      </p:cBhvr>
                                      <p:to>
                                        <p:strVal val="visible"/>
                                      </p:to>
                                    </p:set>
                                    <p:anim calcmode="lin" valueType="num">
                                      <p:cBhvr additive="repl">
                                        <p:cTn id="13" dur="500" fill="hold"/>
                                        <p:tgtEl>
                                          <p:spTgt spid="294"/>
                                        </p:tgtEl>
                                        <p:attrNameLst>
                                          <p:attrName>ppt_x</p:attrName>
                                        </p:attrNameLst>
                                      </p:cBhvr>
                                      <p:tavLst>
                                        <p:tav tm="0">
                                          <p:val>
                                            <p:strVal val="#ppt_x"/>
                                          </p:val>
                                        </p:tav>
                                        <p:tav tm="100000">
                                          <p:val>
                                            <p:strVal val="#ppt_x"/>
                                          </p:val>
                                        </p:tav>
                                      </p:tavLst>
                                    </p:anim>
                                    <p:anim calcmode="lin" valueType="num">
                                      <p:cBhvr additive="repl">
                                        <p:cTn id="14" dur="500" fill="hold"/>
                                        <p:tgtEl>
                                          <p:spTgt spid="29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4">
                                            <p:txEl>
                                              <p:pRg st="0" end="67"/>
                                            </p:txEl>
                                          </p:spTgt>
                                        </p:tgtEl>
                                        <p:attrNameLst>
                                          <p:attrName>style.visibility</p:attrName>
                                        </p:attrNameLst>
                                      </p:cBhvr>
                                      <p:to>
                                        <p:strVal val="visible"/>
                                      </p:to>
                                    </p:set>
                                    <p:anim calcmode="lin" valueType="num">
                                      <p:cBhvr additive="repl">
                                        <p:cTn id="17" dur="500" fill="hold"/>
                                        <p:tgtEl>
                                          <p:spTgt spid="294">
                                            <p:txEl>
                                              <p:pRg st="0" end="67"/>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294">
                                            <p:txEl>
                                              <p:pRg st="0" end="6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4">
                                            <p:txEl>
                                              <p:pRg st="310" end="310"/>
                                            </p:txEl>
                                          </p:spTgt>
                                        </p:tgtEl>
                                        <p:attrNameLst>
                                          <p:attrName>style.visibility</p:attrName>
                                        </p:attrNameLst>
                                      </p:cBhvr>
                                      <p:to>
                                        <p:strVal val="visible"/>
                                      </p:to>
                                    </p:set>
                                    <p:anim calcmode="lin" valueType="num">
                                      <p:cBhvr additive="repl">
                                        <p:cTn id="21" dur="500" fill="hold"/>
                                        <p:tgtEl>
                                          <p:spTgt spid="294">
                                            <p:txEl>
                                              <p:pRg st="310" end="31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94">
                                            <p:txEl>
                                              <p:pRg st="310" end="31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4">
                                            <p:txEl>
                                              <p:pRg st="310" end="310"/>
                                            </p:txEl>
                                          </p:spTgt>
                                        </p:tgtEl>
                                        <p:attrNameLst>
                                          <p:attrName>style.visibility</p:attrName>
                                        </p:attrNameLst>
                                      </p:cBhvr>
                                      <p:to>
                                        <p:strVal val="visible"/>
                                      </p:to>
                                    </p:set>
                                    <p:anim calcmode="lin" valueType="num">
                                      <p:cBhvr additive="repl">
                                        <p:cTn id="25" dur="500" fill="hold"/>
                                        <p:tgtEl>
                                          <p:spTgt spid="294">
                                            <p:txEl>
                                              <p:pRg st="310" end="31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294">
                                            <p:txEl>
                                              <p:pRg st="310" end="3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4">
                                            <p:txEl>
                                              <p:pRg st="310" end="310"/>
                                            </p:txEl>
                                          </p:spTgt>
                                        </p:tgtEl>
                                        <p:attrNameLst>
                                          <p:attrName>style.visibility</p:attrName>
                                        </p:attrNameLst>
                                      </p:cBhvr>
                                      <p:to>
                                        <p:strVal val="visible"/>
                                      </p:to>
                                    </p:set>
                                    <p:anim calcmode="lin" valueType="num">
                                      <p:cBhvr additive="repl">
                                        <p:cTn id="29" dur="500" fill="hold"/>
                                        <p:tgtEl>
                                          <p:spTgt spid="294">
                                            <p:txEl>
                                              <p:pRg st="310" end="31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94">
                                            <p:txEl>
                                              <p:pRg st="310" end="3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250920" y="90792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Access Control Model</a:t>
            </a:r>
            <a:endParaRPr/>
          </a:p>
        </p:txBody>
      </p:sp>
      <p:sp>
        <p:nvSpPr>
          <p:cNvPr id="136" name="CustomShape 2"/>
          <p:cNvSpPr/>
          <p:nvPr/>
        </p:nvSpPr>
        <p:spPr>
          <a:xfrm>
            <a:off x="250920" y="1700280"/>
            <a:ext cx="8640720" cy="179532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800" b="1">
                <a:solidFill>
                  <a:srgbClr val="1E4C7C"/>
                </a:solidFill>
                <a:latin typeface="Garamond"/>
              </a:rPr>
              <a:t>General access control model </a:t>
            </a:r>
            <a:endParaRPr/>
          </a:p>
          <a:p>
            <a:pPr lvl="1">
              <a:lnSpc>
                <a:spcPct val="100000"/>
              </a:lnSpc>
              <a:buSzPct val="90000"/>
              <a:buFont typeface="Wingdings 2" charset="2"/>
              <a:buChar char=""/>
            </a:pPr>
            <a:r>
              <a:rPr lang="en-US" sz="2400" b="1">
                <a:solidFill>
                  <a:srgbClr val="1E4C7C"/>
                </a:solidFill>
                <a:latin typeface="Garamond"/>
              </a:rPr>
              <a:t>Access Control </a:t>
            </a:r>
            <a:r>
              <a:rPr lang="en-US" sz="2400" b="1">
                <a:solidFill>
                  <a:srgbClr val="D61353"/>
                </a:solidFill>
                <a:latin typeface="Garamond"/>
              </a:rPr>
              <a:t>Matrix (ACM)</a:t>
            </a:r>
            <a:endParaRPr/>
          </a:p>
          <a:p>
            <a:pPr lvl="1">
              <a:lnSpc>
                <a:spcPct val="100000"/>
              </a:lnSpc>
              <a:buSzPct val="90000"/>
              <a:buFont typeface="Wingdings 2" charset="2"/>
              <a:buChar char=""/>
            </a:pPr>
            <a:r>
              <a:rPr lang="en-US" sz="2400" b="1">
                <a:solidFill>
                  <a:srgbClr val="1E4C7C"/>
                </a:solidFill>
                <a:latin typeface="Garamond"/>
              </a:rPr>
              <a:t>Access Control </a:t>
            </a:r>
            <a:r>
              <a:rPr lang="en-US" sz="2400" b="1">
                <a:solidFill>
                  <a:srgbClr val="D61353"/>
                </a:solidFill>
                <a:latin typeface="Garamond"/>
              </a:rPr>
              <a:t>List (ACL)</a:t>
            </a:r>
            <a:endParaRPr/>
          </a:p>
          <a:p>
            <a:pPr lvl="1">
              <a:lnSpc>
                <a:spcPct val="100000"/>
              </a:lnSpc>
              <a:buSzPct val="90000"/>
              <a:buFont typeface="Wingdings 2" charset="2"/>
              <a:buChar char=""/>
            </a:pPr>
            <a:r>
              <a:rPr lang="en-US" sz="2400" b="1">
                <a:solidFill>
                  <a:srgbClr val="174A7C"/>
                </a:solidFill>
                <a:latin typeface="Garamond"/>
              </a:rPr>
              <a:t>Capability</a:t>
            </a:r>
            <a:r>
              <a:rPr lang="en-US" sz="2400" b="1">
                <a:solidFill>
                  <a:srgbClr val="D61353"/>
                </a:solidFill>
                <a:latin typeface="Garamond"/>
              </a:rPr>
              <a:t> List (CL)</a:t>
            </a:r>
            <a:endParaRPr/>
          </a:p>
        </p:txBody>
      </p:sp>
      <p:sp>
        <p:nvSpPr>
          <p:cNvPr id="137"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38" name="CustomShape 4"/>
          <p:cNvSpPr/>
          <p:nvPr/>
        </p:nvSpPr>
        <p:spPr>
          <a:xfrm>
            <a:off x="250920" y="3716280"/>
            <a:ext cx="8640720" cy="295272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200" b="1">
                <a:solidFill>
                  <a:srgbClr val="1E4C7C"/>
                </a:solidFill>
                <a:latin typeface="Garamond"/>
              </a:rPr>
              <a:t>Basic elements of ACM</a:t>
            </a:r>
            <a:endParaRPr/>
          </a:p>
          <a:p>
            <a:pPr lvl="1">
              <a:lnSpc>
                <a:spcPct val="100000"/>
              </a:lnSpc>
              <a:buSzPct val="90000"/>
              <a:buFont typeface="Wingdings 2" charset="2"/>
              <a:buChar char=""/>
            </a:pPr>
            <a:r>
              <a:rPr lang="en-US" sz="2200" b="1">
                <a:solidFill>
                  <a:srgbClr val="D61353"/>
                </a:solidFill>
                <a:latin typeface="Garamond"/>
              </a:rPr>
              <a:t>Subject:</a:t>
            </a:r>
            <a:r>
              <a:rPr lang="en-US" sz="2200" b="1">
                <a:solidFill>
                  <a:srgbClr val="1E4C7C"/>
                </a:solidFill>
                <a:latin typeface="Garamond"/>
              </a:rPr>
              <a:t> An entity capable of accessing objects, the concept of </a:t>
            </a:r>
            <a:r>
              <a:rPr lang="en-US" sz="2200" b="1">
                <a:solidFill>
                  <a:srgbClr val="006600"/>
                </a:solidFill>
                <a:latin typeface="Garamond"/>
              </a:rPr>
              <a:t>subject</a:t>
            </a:r>
            <a:r>
              <a:rPr lang="en-US" sz="2200" b="1">
                <a:solidFill>
                  <a:srgbClr val="1E4C7C"/>
                </a:solidFill>
                <a:latin typeface="Garamond"/>
              </a:rPr>
              <a:t> equates with that of </a:t>
            </a:r>
            <a:r>
              <a:rPr lang="en-US" sz="2200" b="1">
                <a:solidFill>
                  <a:srgbClr val="006600"/>
                </a:solidFill>
                <a:latin typeface="Garamond"/>
              </a:rPr>
              <a:t>process</a:t>
            </a:r>
            <a:endParaRPr/>
          </a:p>
          <a:p>
            <a:pPr lvl="1">
              <a:lnSpc>
                <a:spcPct val="100000"/>
              </a:lnSpc>
              <a:buSzPct val="90000"/>
              <a:buFont typeface="Wingdings 2" charset="2"/>
              <a:buChar char=""/>
            </a:pPr>
            <a:r>
              <a:rPr lang="en-US" sz="2200" b="1">
                <a:solidFill>
                  <a:srgbClr val="D61353"/>
                </a:solidFill>
                <a:latin typeface="Garamond"/>
              </a:rPr>
              <a:t>Object:</a:t>
            </a:r>
            <a:r>
              <a:rPr lang="en-US" sz="2200" b="1">
                <a:solidFill>
                  <a:srgbClr val="1E4C7C"/>
                </a:solidFill>
                <a:latin typeface="Garamond"/>
              </a:rPr>
              <a:t> Anything to which access is controlled (</a:t>
            </a:r>
            <a:r>
              <a:rPr lang="en-US" sz="2200" b="1">
                <a:solidFill>
                  <a:srgbClr val="006600"/>
                </a:solidFill>
                <a:latin typeface="Garamond"/>
              </a:rPr>
              <a:t>files, programs, memory segments, …</a:t>
            </a:r>
            <a:r>
              <a:rPr lang="en-US" sz="2200" b="1">
                <a:solidFill>
                  <a:srgbClr val="1E4C7C"/>
                </a:solidFill>
                <a:latin typeface="Garamond"/>
              </a:rPr>
              <a:t>)</a:t>
            </a:r>
            <a:endParaRPr/>
          </a:p>
          <a:p>
            <a:pPr lvl="1">
              <a:lnSpc>
                <a:spcPct val="100000"/>
              </a:lnSpc>
              <a:buSzPct val="90000"/>
              <a:buFont typeface="Wingdings 2" charset="2"/>
              <a:buChar char=""/>
            </a:pPr>
            <a:r>
              <a:rPr lang="en-US" sz="2200" b="1">
                <a:solidFill>
                  <a:srgbClr val="D61353"/>
                </a:solidFill>
                <a:latin typeface="Garamond"/>
              </a:rPr>
              <a:t>Access right:</a:t>
            </a:r>
            <a:r>
              <a:rPr lang="en-US" sz="2200" b="1">
                <a:solidFill>
                  <a:srgbClr val="1E4C7C"/>
                </a:solidFill>
                <a:latin typeface="Garamond"/>
              </a:rPr>
              <a:t> The way in which an object is accessed by a subject (</a:t>
            </a:r>
            <a:r>
              <a:rPr lang="en-US" sz="2200" b="1">
                <a:solidFill>
                  <a:srgbClr val="006600"/>
                </a:solidFill>
                <a:latin typeface="Garamond"/>
              </a:rPr>
              <a:t>read, write, execute, …</a:t>
            </a:r>
            <a:r>
              <a:rPr lang="en-US" sz="2200" b="1">
                <a:solidFill>
                  <a:srgbClr val="1E4C7C"/>
                </a:solidFill>
                <a:latin typeface="Garamond"/>
              </a:rPr>
              <a:t>)</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35"/>
                                        </p:tgtEl>
                                        <p:attrNameLst>
                                          <p:attrName>style.visibility</p:attrName>
                                        </p:attrNameLst>
                                      </p:cBhvr>
                                      <p:to>
                                        <p:strVal val="visible"/>
                                      </p:to>
                                    </p:set>
                                    <p:anim calcmode="lin" valueType="num">
                                      <p:cBhvr additive="repl">
                                        <p:cTn id="7" dur="500" fill="hold"/>
                                        <p:tgtEl>
                                          <p:spTgt spid="135"/>
                                        </p:tgtEl>
                                        <p:attrNameLst>
                                          <p:attrName>ppt_x</p:attrName>
                                        </p:attrNameLst>
                                      </p:cBhvr>
                                      <p:tavLst>
                                        <p:tav tm="0">
                                          <p:val>
                                            <p:strVal val="#ppt_x"/>
                                          </p:val>
                                        </p:tav>
                                        <p:tav tm="100000">
                                          <p:val>
                                            <p:strVal val="#ppt_x"/>
                                          </p:val>
                                        </p:tav>
                                      </p:tavLst>
                                    </p:anim>
                                    <p:anim calcmode="lin" valueType="num">
                                      <p:cBhvr additive="repl">
                                        <p:cTn id="8"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36"/>
                                        </p:tgtEl>
                                        <p:attrNameLst>
                                          <p:attrName>style.visibility</p:attrName>
                                        </p:attrNameLst>
                                      </p:cBhvr>
                                      <p:to>
                                        <p:strVal val="visible"/>
                                      </p:to>
                                    </p:set>
                                    <p:anim calcmode="lin" valueType="num">
                                      <p:cBhvr additive="repl">
                                        <p:cTn id="13" dur="500" fill="hold"/>
                                        <p:tgtEl>
                                          <p:spTgt spid="136"/>
                                        </p:tgtEl>
                                        <p:attrNameLst>
                                          <p:attrName>ppt_x</p:attrName>
                                        </p:attrNameLst>
                                      </p:cBhvr>
                                      <p:tavLst>
                                        <p:tav tm="0">
                                          <p:val>
                                            <p:strVal val="#ppt_x"/>
                                          </p:val>
                                        </p:tav>
                                        <p:tav tm="100000">
                                          <p:val>
                                            <p:strVal val="#ppt_x"/>
                                          </p:val>
                                        </p:tav>
                                      </p:tavLst>
                                    </p:anim>
                                    <p:anim calcmode="lin" valueType="num">
                                      <p:cBhvr additive="repl">
                                        <p:cTn id="14" dur="500" fill="hold"/>
                                        <p:tgtEl>
                                          <p:spTgt spid="13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6">
                                            <p:txEl>
                                              <p:pRg st="0" end="30"/>
                                            </p:txEl>
                                          </p:spTgt>
                                        </p:tgtEl>
                                        <p:attrNameLst>
                                          <p:attrName>style.visibility</p:attrName>
                                        </p:attrNameLst>
                                      </p:cBhvr>
                                      <p:to>
                                        <p:strVal val="visible"/>
                                      </p:to>
                                    </p:set>
                                    <p:anim calcmode="lin" valueType="num">
                                      <p:cBhvr additive="repl">
                                        <p:cTn id="17" dur="500" fill="hold"/>
                                        <p:tgtEl>
                                          <p:spTgt spid="136">
                                            <p:txEl>
                                              <p:pRg st="0" end="30"/>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36">
                                            <p:txEl>
                                              <p:pRg st="0" end="3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6">
                                            <p:txEl>
                                              <p:pRg st="105" end="105"/>
                                            </p:txEl>
                                          </p:spTgt>
                                        </p:tgtEl>
                                        <p:attrNameLst>
                                          <p:attrName>style.visibility</p:attrName>
                                        </p:attrNameLst>
                                      </p:cBhvr>
                                      <p:to>
                                        <p:strVal val="visible"/>
                                      </p:to>
                                    </p:set>
                                    <p:anim calcmode="lin" valueType="num">
                                      <p:cBhvr additive="repl">
                                        <p:cTn id="21" dur="500" fill="hold"/>
                                        <p:tgtEl>
                                          <p:spTgt spid="136">
                                            <p:txEl>
                                              <p:pRg st="105" end="105"/>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36">
                                            <p:txEl>
                                              <p:pRg st="105" end="10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6">
                                            <p:txEl>
                                              <p:pRg st="105" end="105"/>
                                            </p:txEl>
                                          </p:spTgt>
                                        </p:tgtEl>
                                        <p:attrNameLst>
                                          <p:attrName>style.visibility</p:attrName>
                                        </p:attrNameLst>
                                      </p:cBhvr>
                                      <p:to>
                                        <p:strVal val="visible"/>
                                      </p:to>
                                    </p:set>
                                    <p:anim calcmode="lin" valueType="num">
                                      <p:cBhvr additive="repl">
                                        <p:cTn id="25" dur="500" fill="hold"/>
                                        <p:tgtEl>
                                          <p:spTgt spid="136">
                                            <p:txEl>
                                              <p:pRg st="105" end="105"/>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36">
                                            <p:txEl>
                                              <p:pRg st="105" end="10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6">
                                            <p:txEl>
                                              <p:pRg st="105" end="105"/>
                                            </p:txEl>
                                          </p:spTgt>
                                        </p:tgtEl>
                                        <p:attrNameLst>
                                          <p:attrName>style.visibility</p:attrName>
                                        </p:attrNameLst>
                                      </p:cBhvr>
                                      <p:to>
                                        <p:strVal val="visible"/>
                                      </p:to>
                                    </p:set>
                                    <p:anim calcmode="lin" valueType="num">
                                      <p:cBhvr additive="repl">
                                        <p:cTn id="29" dur="500" fill="hold"/>
                                        <p:tgtEl>
                                          <p:spTgt spid="136">
                                            <p:txEl>
                                              <p:pRg st="105" end="105"/>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36">
                                            <p:txEl>
                                              <p:pRg st="105" end="10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Effect">
                      <p:stCondLst>
                        <p:cond delay="indefinite"/>
                      </p:stCondLst>
                      <p:childTnLst>
                        <p:par>
                          <p:cTn id="32" fill="hold" nodeType="withEffect">
                            <p:stCondLst>
                              <p:cond delay="0"/>
                            </p:stCondLst>
                            <p:childTnLst>
                              <p:par>
                                <p:cTn id="33" presetID="2" presetClass="entr" presetSubtype="4" fill="hold" nodeType="clickEffect">
                                  <p:stCondLst>
                                    <p:cond delay="0"/>
                                  </p:stCondLst>
                                  <p:childTnLst>
                                    <p:set>
                                      <p:cBhvr>
                                        <p:cTn id="34" dur="1" fill="hold">
                                          <p:stCondLst>
                                            <p:cond delay="0"/>
                                          </p:stCondLst>
                                        </p:cTn>
                                        <p:tgtEl>
                                          <p:spTgt spid="138"/>
                                        </p:tgtEl>
                                        <p:attrNameLst>
                                          <p:attrName>style.visibility</p:attrName>
                                        </p:attrNameLst>
                                      </p:cBhvr>
                                      <p:to>
                                        <p:strVal val="visible"/>
                                      </p:to>
                                    </p:set>
                                    <p:anim calcmode="lin" valueType="num">
                                      <p:cBhvr additive="repl">
                                        <p:cTn id="35" dur="500" fill="hold"/>
                                        <p:tgtEl>
                                          <p:spTgt spid="138"/>
                                        </p:tgtEl>
                                        <p:attrNameLst>
                                          <p:attrName>ppt_x</p:attrName>
                                        </p:attrNameLst>
                                      </p:cBhvr>
                                      <p:tavLst>
                                        <p:tav tm="0">
                                          <p:val>
                                            <p:strVal val="#ppt_x"/>
                                          </p:val>
                                        </p:tav>
                                        <p:tav tm="100000">
                                          <p:val>
                                            <p:strVal val="#ppt_x"/>
                                          </p:val>
                                        </p:tav>
                                      </p:tavLst>
                                    </p:anim>
                                    <p:anim calcmode="lin" valueType="num">
                                      <p:cBhvr additive="repl">
                                        <p:cTn id="36" dur="500" fill="hold"/>
                                        <p:tgtEl>
                                          <p:spTgt spid="13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8">
                                            <p:txEl>
                                              <p:pRg st="0" end="22"/>
                                            </p:txEl>
                                          </p:spTgt>
                                        </p:tgtEl>
                                        <p:attrNameLst>
                                          <p:attrName>style.visibility</p:attrName>
                                        </p:attrNameLst>
                                      </p:cBhvr>
                                      <p:to>
                                        <p:strVal val="visible"/>
                                      </p:to>
                                    </p:set>
                                    <p:anim calcmode="lin" valueType="num">
                                      <p:cBhvr additive="repl">
                                        <p:cTn id="39" dur="500" fill="hold"/>
                                        <p:tgtEl>
                                          <p:spTgt spid="138">
                                            <p:txEl>
                                              <p:pRg st="0" end="22"/>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138">
                                            <p:txEl>
                                              <p:pRg st="0" end="2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8">
                                            <p:txEl>
                                              <p:pRg st="300" end="300"/>
                                            </p:txEl>
                                          </p:spTgt>
                                        </p:tgtEl>
                                        <p:attrNameLst>
                                          <p:attrName>style.visibility</p:attrName>
                                        </p:attrNameLst>
                                      </p:cBhvr>
                                      <p:to>
                                        <p:strVal val="visible"/>
                                      </p:to>
                                    </p:set>
                                    <p:anim calcmode="lin" valueType="num">
                                      <p:cBhvr additive="repl">
                                        <p:cTn id="43" dur="500" fill="hold"/>
                                        <p:tgtEl>
                                          <p:spTgt spid="138">
                                            <p:txEl>
                                              <p:pRg st="300" end="300"/>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138">
                                            <p:txEl>
                                              <p:pRg st="300" end="30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8">
                                            <p:txEl>
                                              <p:pRg st="300" end="300"/>
                                            </p:txEl>
                                          </p:spTgt>
                                        </p:tgtEl>
                                        <p:attrNameLst>
                                          <p:attrName>style.visibility</p:attrName>
                                        </p:attrNameLst>
                                      </p:cBhvr>
                                      <p:to>
                                        <p:strVal val="visible"/>
                                      </p:to>
                                    </p:set>
                                    <p:anim calcmode="lin" valueType="num">
                                      <p:cBhvr additive="repl">
                                        <p:cTn id="47" dur="500" fill="hold"/>
                                        <p:tgtEl>
                                          <p:spTgt spid="138">
                                            <p:txEl>
                                              <p:pRg st="300" end="300"/>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138">
                                            <p:txEl>
                                              <p:pRg st="300" end="30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38">
                                            <p:txEl>
                                              <p:pRg st="300" end="300"/>
                                            </p:txEl>
                                          </p:spTgt>
                                        </p:tgtEl>
                                        <p:attrNameLst>
                                          <p:attrName>style.visibility</p:attrName>
                                        </p:attrNameLst>
                                      </p:cBhvr>
                                      <p:to>
                                        <p:strVal val="visible"/>
                                      </p:to>
                                    </p:set>
                                    <p:anim calcmode="lin" valueType="num">
                                      <p:cBhvr additive="repl">
                                        <p:cTn id="51" dur="500" fill="hold"/>
                                        <p:tgtEl>
                                          <p:spTgt spid="138">
                                            <p:txEl>
                                              <p:pRg st="300" end="300"/>
                                            </p:txEl>
                                          </p:spTgt>
                                        </p:tgtEl>
                                        <p:attrNameLst>
                                          <p:attrName>ppt_x</p:attrName>
                                        </p:attrNameLst>
                                      </p:cBhvr>
                                      <p:tavLst>
                                        <p:tav tm="0">
                                          <p:val>
                                            <p:strVal val="#ppt_x"/>
                                          </p:val>
                                        </p:tav>
                                        <p:tav tm="100000">
                                          <p:val>
                                            <p:strVal val="#ppt_x"/>
                                          </p:val>
                                        </p:tav>
                                      </p:tavLst>
                                    </p:anim>
                                    <p:anim calcmode="lin" valueType="num">
                                      <p:cBhvr additive="repl">
                                        <p:cTn id="52" dur="500" fill="hold"/>
                                        <p:tgtEl>
                                          <p:spTgt spid="138">
                                            <p:txEl>
                                              <p:pRg st="300" end="3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571680" y="6000840"/>
            <a:ext cx="7999200" cy="455400"/>
          </a:xfrm>
          <a:prstGeom prst="rect">
            <a:avLst/>
          </a:prstGeom>
          <a:noFill/>
          <a:ln>
            <a:noFill/>
          </a:ln>
        </p:spPr>
        <p:txBody>
          <a:bodyPr lIns="90000" tIns="45000" rIns="90000" bIns="45000"/>
          <a:lstStyle/>
          <a:p>
            <a:pPr>
              <a:lnSpc>
                <a:spcPct val="100000"/>
              </a:lnSpc>
            </a:pPr>
            <a:r>
              <a:rPr lang="en-US" sz="2000" b="1">
                <a:solidFill>
                  <a:srgbClr val="1E4C7C"/>
                </a:solidFill>
                <a:latin typeface="Garamond"/>
              </a:rPr>
              <a:t>			circle = subject, square = object</a:t>
            </a:r>
            <a:endParaRPr/>
          </a:p>
          <a:p>
            <a:pPr>
              <a:lnSpc>
                <a:spcPct val="100000"/>
              </a:lnSpc>
            </a:pPr>
            <a:endParaRPr/>
          </a:p>
        </p:txBody>
      </p:sp>
      <p:sp>
        <p:nvSpPr>
          <p:cNvPr id="296" name="CustomShape 2"/>
          <p:cNvSpPr/>
          <p:nvPr/>
        </p:nvSpPr>
        <p:spPr>
          <a:xfrm>
            <a:off x="500040" y="21420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297" name="CustomShape 3"/>
          <p:cNvSpPr/>
          <p:nvPr/>
        </p:nvSpPr>
        <p:spPr>
          <a:xfrm>
            <a:off x="285840" y="121428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298" name="CustomShape 4"/>
          <p:cNvSpPr/>
          <p:nvPr/>
        </p:nvSpPr>
        <p:spPr>
          <a:xfrm>
            <a:off x="309960" y="2000160"/>
            <a:ext cx="5645520" cy="484200"/>
          </a:xfrm>
          <a:prstGeom prst="rect">
            <a:avLst/>
          </a:prstGeom>
          <a:noFill/>
          <a:ln>
            <a:noFill/>
          </a:ln>
        </p:spPr>
        <p:txBody>
          <a:bodyPr wrap="none" lIns="90000" tIns="45000" rIns="90000" bIns="45000"/>
          <a:lstStyle/>
          <a:p>
            <a:pPr>
              <a:lnSpc>
                <a:spcPct val="90000"/>
              </a:lnSpc>
              <a:buBlip>
                <a:blip r:embed="rId3"/>
              </a:buBlip>
            </a:pPr>
            <a:r>
              <a:rPr lang="en-US" sz="2600">
                <a:solidFill>
                  <a:srgbClr val="174A7C"/>
                </a:solidFill>
                <a:latin typeface="Arial"/>
              </a:rPr>
              <a:t>Low-Watermark Policy for Objects</a:t>
            </a:r>
            <a:endParaRPr/>
          </a:p>
        </p:txBody>
      </p:sp>
      <p:pic>
        <p:nvPicPr>
          <p:cNvPr id="299" name="Picture 5"/>
          <p:cNvPicPr/>
          <p:nvPr/>
        </p:nvPicPr>
        <p:blipFill>
          <a:blip r:embed="rId4">
            <a:lum contrast="20000"/>
          </a:blip>
          <a:stretch>
            <a:fillRect/>
          </a:stretch>
        </p:blipFill>
        <p:spPr>
          <a:xfrm>
            <a:off x="1214280" y="2786040"/>
            <a:ext cx="6170400" cy="30366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297"/>
                                        </p:tgtEl>
                                        <p:attrNameLst>
                                          <p:attrName>style.visibility</p:attrName>
                                        </p:attrNameLst>
                                      </p:cBhvr>
                                      <p:to>
                                        <p:strVal val="visible"/>
                                      </p:to>
                                    </p:set>
                                    <p:anim calcmode="lin" valueType="num">
                                      <p:cBhvr additive="repl">
                                        <p:cTn id="7" dur="500" fill="hold"/>
                                        <p:tgtEl>
                                          <p:spTgt spid="297"/>
                                        </p:tgtEl>
                                        <p:attrNameLst>
                                          <p:attrName>ppt_x</p:attrName>
                                        </p:attrNameLst>
                                      </p:cBhvr>
                                      <p:tavLst>
                                        <p:tav tm="0">
                                          <p:val>
                                            <p:strVal val="#ppt_x"/>
                                          </p:val>
                                        </p:tav>
                                        <p:tav tm="100000">
                                          <p:val>
                                            <p:strVal val="#ppt_x"/>
                                          </p:val>
                                        </p:tav>
                                      </p:tavLst>
                                    </p:anim>
                                    <p:anim calcmode="lin" valueType="num">
                                      <p:cBhvr additive="repl">
                                        <p:cTn id="8" dur="500" fill="hold"/>
                                        <p:tgtEl>
                                          <p:spTgt spid="2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301"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302" name="CustomShape 3"/>
          <p:cNvSpPr/>
          <p:nvPr/>
        </p:nvSpPr>
        <p:spPr>
          <a:xfrm>
            <a:off x="285840" y="1643040"/>
            <a:ext cx="8570880" cy="4604760"/>
          </a:xfrm>
          <a:prstGeom prst="rect">
            <a:avLst/>
          </a:prstGeom>
          <a:solidFill>
            <a:srgbClr val="FFFFFF"/>
          </a:solidFill>
          <a:ln w="9360">
            <a:solidFill>
              <a:srgbClr val="231F20"/>
            </a:solidFill>
            <a:miter/>
          </a:ln>
        </p:spPr>
        <p:txBody>
          <a:bodyPr lIns="90000" tIns="45000" rIns="90000" bIns="45000"/>
          <a:lstStyle/>
          <a:p>
            <a:pPr algn="just">
              <a:lnSpc>
                <a:spcPct val="90000"/>
              </a:lnSpc>
              <a:buBlip>
                <a:blip r:embed="rId3"/>
              </a:buBlip>
            </a:pPr>
            <a:r>
              <a:rPr lang="en-US" sz="2200" b="1">
                <a:solidFill>
                  <a:srgbClr val="174A7C"/>
                </a:solidFill>
                <a:latin typeface="Garamond"/>
              </a:rPr>
              <a:t>The </a:t>
            </a:r>
            <a:r>
              <a:rPr lang="en-US" sz="2200" b="1">
                <a:solidFill>
                  <a:srgbClr val="C00000"/>
                </a:solidFill>
                <a:latin typeface="Garamond"/>
              </a:rPr>
              <a:t>low-watermark policy for objects </a:t>
            </a:r>
            <a:r>
              <a:rPr lang="en-US" sz="2200" b="1">
                <a:solidFill>
                  <a:srgbClr val="174A7C"/>
                </a:solidFill>
                <a:latin typeface="Garamond"/>
              </a:rPr>
              <a:t>is also a dynamic policy, similar to the low-watermark policy for subjects.</a:t>
            </a:r>
            <a:endParaRPr/>
          </a:p>
          <a:p>
            <a:pPr algn="just">
              <a:lnSpc>
                <a:spcPct val="90000"/>
              </a:lnSpc>
              <a:buBlip>
                <a:blip r:embed="rId3"/>
              </a:buBlip>
            </a:pPr>
            <a:r>
              <a:rPr lang="en-US" sz="2200" b="1">
                <a:solidFill>
                  <a:srgbClr val="174A7C"/>
                </a:solidFill>
                <a:latin typeface="Garamond"/>
              </a:rPr>
              <a:t>The disadvantage of this policy is it does nothing to prevent an untrusted subject from modify a trusted object.  In reality policy is not very practical.  </a:t>
            </a:r>
            <a:endParaRPr/>
          </a:p>
          <a:p>
            <a:pPr algn="just">
              <a:lnSpc>
                <a:spcPct val="90000"/>
              </a:lnSpc>
              <a:buBlip>
                <a:blip r:embed="rId3"/>
              </a:buBlip>
            </a:pPr>
            <a:r>
              <a:rPr lang="en-US" sz="2200" b="1">
                <a:solidFill>
                  <a:srgbClr val="174A7C"/>
                </a:solidFill>
                <a:latin typeface="Garamond"/>
              </a:rPr>
              <a:t>The policy provides </a:t>
            </a:r>
            <a:r>
              <a:rPr lang="en-US" sz="2200" b="1">
                <a:solidFill>
                  <a:srgbClr val="C00000"/>
                </a:solidFill>
                <a:latin typeface="Garamond"/>
              </a:rPr>
              <a:t>no real protection </a:t>
            </a:r>
            <a:r>
              <a:rPr lang="en-US" sz="2200" b="1">
                <a:solidFill>
                  <a:srgbClr val="174A7C"/>
                </a:solidFill>
                <a:latin typeface="Garamond"/>
              </a:rPr>
              <a:t>in a system.</a:t>
            </a:r>
            <a:endParaRPr/>
          </a:p>
          <a:p>
            <a:pPr algn="just">
              <a:lnSpc>
                <a:spcPct val="90000"/>
              </a:lnSpc>
              <a:buBlip>
                <a:blip r:embed="rId3"/>
              </a:buBlip>
            </a:pPr>
            <a:r>
              <a:rPr lang="en-US" sz="2200" b="1">
                <a:solidFill>
                  <a:srgbClr val="174A7C"/>
                </a:solidFill>
                <a:latin typeface="Garamond"/>
              </a:rPr>
              <a:t>The policy simply lowers in the trust placed in the objects.  If a malicious program was inserted into the computer system it could modify any object in the system. </a:t>
            </a:r>
            <a:endParaRPr/>
          </a:p>
          <a:p>
            <a:pPr algn="just">
              <a:lnSpc>
                <a:spcPct val="90000"/>
              </a:lnSpc>
              <a:buBlip>
                <a:blip r:embed="rId3"/>
              </a:buBlip>
            </a:pPr>
            <a:r>
              <a:rPr lang="en-US" sz="2200" b="1">
                <a:solidFill>
                  <a:srgbClr val="174A7C"/>
                </a:solidFill>
                <a:latin typeface="Garamond"/>
              </a:rPr>
              <a:t>This model would just lower the integrity level of objects that have become contaminated.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00"/>
                                        </p:tgtEl>
                                        <p:attrNameLst>
                                          <p:attrName>style.visibility</p:attrName>
                                        </p:attrNameLst>
                                      </p:cBhvr>
                                      <p:to>
                                        <p:strVal val="visible"/>
                                      </p:to>
                                    </p:set>
                                    <p:anim calcmode="lin" valueType="num">
                                      <p:cBhvr additive="repl">
                                        <p:cTn id="7" dur="500" fill="hold"/>
                                        <p:tgtEl>
                                          <p:spTgt spid="300"/>
                                        </p:tgtEl>
                                        <p:attrNameLst>
                                          <p:attrName>ppt_x</p:attrName>
                                        </p:attrNameLst>
                                      </p:cBhvr>
                                      <p:tavLst>
                                        <p:tav tm="0">
                                          <p:val>
                                            <p:strVal val="#ppt_x"/>
                                          </p:val>
                                        </p:tav>
                                        <p:tav tm="100000">
                                          <p:val>
                                            <p:strVal val="#ppt_x"/>
                                          </p:val>
                                        </p:tav>
                                      </p:tavLst>
                                    </p:anim>
                                    <p:anim calcmode="lin" valueType="num">
                                      <p:cBhvr additive="repl">
                                        <p:cTn id="8" dur="500" fill="hold"/>
                                        <p:tgtEl>
                                          <p:spTgt spid="300"/>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02"/>
                                        </p:tgtEl>
                                        <p:attrNameLst>
                                          <p:attrName>style.visibility</p:attrName>
                                        </p:attrNameLst>
                                      </p:cBhvr>
                                      <p:to>
                                        <p:strVal val="visible"/>
                                      </p:to>
                                    </p:set>
                                    <p:anim calcmode="lin" valueType="num">
                                      <p:cBhvr additive="repl">
                                        <p:cTn id="13" dur="500" fill="hold"/>
                                        <p:tgtEl>
                                          <p:spTgt spid="302"/>
                                        </p:tgtEl>
                                        <p:attrNameLst>
                                          <p:attrName>ppt_x</p:attrName>
                                        </p:attrNameLst>
                                      </p:cBhvr>
                                      <p:tavLst>
                                        <p:tav tm="0">
                                          <p:val>
                                            <p:strVal val="#ppt_x"/>
                                          </p:val>
                                        </p:tav>
                                        <p:tav tm="100000">
                                          <p:val>
                                            <p:strVal val="#ppt_x"/>
                                          </p:val>
                                        </p:tav>
                                      </p:tavLst>
                                    </p:anim>
                                    <p:anim calcmode="lin" valueType="num">
                                      <p:cBhvr additive="repl">
                                        <p:cTn id="14" dur="500" fill="hold"/>
                                        <p:tgtEl>
                                          <p:spTgt spid="30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2">
                                            <p:txEl>
                                              <p:pRg st="0" end="113"/>
                                            </p:txEl>
                                          </p:spTgt>
                                        </p:tgtEl>
                                        <p:attrNameLst>
                                          <p:attrName>style.visibility</p:attrName>
                                        </p:attrNameLst>
                                      </p:cBhvr>
                                      <p:to>
                                        <p:strVal val="visible"/>
                                      </p:to>
                                    </p:set>
                                    <p:anim calcmode="lin" valueType="num">
                                      <p:cBhvr additive="repl">
                                        <p:cTn id="17" dur="500" fill="hold"/>
                                        <p:tgtEl>
                                          <p:spTgt spid="302">
                                            <p:txEl>
                                              <p:pRg st="0" end="113"/>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02">
                                            <p:txEl>
                                              <p:pRg st="0" end="11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2">
                                            <p:txEl>
                                              <p:pRg st="579" end="579"/>
                                            </p:txEl>
                                          </p:spTgt>
                                        </p:tgtEl>
                                        <p:attrNameLst>
                                          <p:attrName>style.visibility</p:attrName>
                                        </p:attrNameLst>
                                      </p:cBhvr>
                                      <p:to>
                                        <p:strVal val="visible"/>
                                      </p:to>
                                    </p:set>
                                    <p:anim calcmode="lin" valueType="num">
                                      <p:cBhvr additive="repl">
                                        <p:cTn id="21" dur="500" fill="hold"/>
                                        <p:tgtEl>
                                          <p:spTgt spid="302">
                                            <p:txEl>
                                              <p:pRg st="579" end="579"/>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02">
                                            <p:txEl>
                                              <p:pRg st="579" end="57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2">
                                            <p:txEl>
                                              <p:pRg st="579" end="579"/>
                                            </p:txEl>
                                          </p:spTgt>
                                        </p:tgtEl>
                                        <p:attrNameLst>
                                          <p:attrName>style.visibility</p:attrName>
                                        </p:attrNameLst>
                                      </p:cBhvr>
                                      <p:to>
                                        <p:strVal val="visible"/>
                                      </p:to>
                                    </p:set>
                                    <p:anim calcmode="lin" valueType="num">
                                      <p:cBhvr additive="repl">
                                        <p:cTn id="25" dur="500" fill="hold"/>
                                        <p:tgtEl>
                                          <p:spTgt spid="302">
                                            <p:txEl>
                                              <p:pRg st="579" end="579"/>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02">
                                            <p:txEl>
                                              <p:pRg st="579" end="57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2">
                                            <p:txEl>
                                              <p:pRg st="579" end="579"/>
                                            </p:txEl>
                                          </p:spTgt>
                                        </p:tgtEl>
                                        <p:attrNameLst>
                                          <p:attrName>style.visibility</p:attrName>
                                        </p:attrNameLst>
                                      </p:cBhvr>
                                      <p:to>
                                        <p:strVal val="visible"/>
                                      </p:to>
                                    </p:set>
                                    <p:anim calcmode="lin" valueType="num">
                                      <p:cBhvr additive="repl">
                                        <p:cTn id="29" dur="500" fill="hold"/>
                                        <p:tgtEl>
                                          <p:spTgt spid="302">
                                            <p:txEl>
                                              <p:pRg st="579" end="579"/>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302">
                                            <p:txEl>
                                              <p:pRg st="579" end="57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2">
                                            <p:txEl>
                                              <p:pRg st="579" end="579"/>
                                            </p:txEl>
                                          </p:spTgt>
                                        </p:tgtEl>
                                        <p:attrNameLst>
                                          <p:attrName>style.visibility</p:attrName>
                                        </p:attrNameLst>
                                      </p:cBhvr>
                                      <p:to>
                                        <p:strVal val="visible"/>
                                      </p:to>
                                    </p:set>
                                    <p:anim calcmode="lin" valueType="num">
                                      <p:cBhvr additive="repl">
                                        <p:cTn id="33" dur="500" fill="hold"/>
                                        <p:tgtEl>
                                          <p:spTgt spid="302">
                                            <p:txEl>
                                              <p:pRg st="579" end="579"/>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302">
                                            <p:txEl>
                                              <p:pRg st="579" end="5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304"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305" name="CustomShape 3"/>
          <p:cNvSpPr/>
          <p:nvPr/>
        </p:nvSpPr>
        <p:spPr>
          <a:xfrm>
            <a:off x="285840" y="1643040"/>
            <a:ext cx="8570880" cy="5010120"/>
          </a:xfrm>
          <a:prstGeom prst="rect">
            <a:avLst/>
          </a:prstGeom>
          <a:solidFill>
            <a:srgbClr val="FFFFFF"/>
          </a:solidFill>
          <a:ln w="9360">
            <a:solidFill>
              <a:srgbClr val="231F20"/>
            </a:solidFill>
            <a:miter/>
          </a:ln>
        </p:spPr>
        <p:txBody>
          <a:bodyPr lIns="90000" tIns="45000" rIns="90000" bIns="45000"/>
          <a:lstStyle/>
          <a:p>
            <a:pPr algn="just">
              <a:lnSpc>
                <a:spcPct val="90000"/>
              </a:lnSpc>
              <a:buBlip>
                <a:blip r:embed="rId3"/>
              </a:buBlip>
            </a:pPr>
            <a:r>
              <a:rPr lang="en-US" sz="2400" b="1">
                <a:solidFill>
                  <a:srgbClr val="174A7C"/>
                </a:solidFill>
                <a:latin typeface="Garamond"/>
              </a:rPr>
              <a:t>The </a:t>
            </a:r>
            <a:r>
              <a:rPr lang="en-US" sz="2400" b="1">
                <a:solidFill>
                  <a:srgbClr val="C00000"/>
                </a:solidFill>
                <a:latin typeface="Garamond"/>
              </a:rPr>
              <a:t>low-watermark integrity audit policy </a:t>
            </a:r>
            <a:r>
              <a:rPr lang="en-US" sz="2400" b="1">
                <a:solidFill>
                  <a:srgbClr val="174A7C"/>
                </a:solidFill>
                <a:latin typeface="Garamond"/>
              </a:rPr>
              <a:t>consists of the following rules:</a:t>
            </a:r>
            <a:endParaRPr/>
          </a:p>
          <a:p>
            <a:pPr lvl="2" algn="just">
              <a:lnSpc>
                <a:spcPct val="90000"/>
              </a:lnSpc>
              <a:buSzPct val="120000"/>
              <a:buFont typeface="Arial"/>
              <a:buChar char="•"/>
            </a:pPr>
            <a:r>
              <a:rPr lang="en-US" sz="2000" b="1">
                <a:solidFill>
                  <a:srgbClr val="174A7C"/>
                </a:solidFill>
                <a:latin typeface="Garamond"/>
              </a:rPr>
              <a:t>Any subject may modify any object, regardless of integrity levels.</a:t>
            </a:r>
            <a:endParaRPr/>
          </a:p>
          <a:p>
            <a:pPr lvl="2" algn="just">
              <a:lnSpc>
                <a:spcPct val="90000"/>
              </a:lnSpc>
              <a:buSzPct val="120000"/>
              <a:buFont typeface="Arial"/>
              <a:buChar char="•"/>
            </a:pPr>
            <a:r>
              <a:rPr lang="en-US" sz="2000" b="1">
                <a:solidFill>
                  <a:srgbClr val="174A7C"/>
                </a:solidFill>
                <a:latin typeface="Garamond"/>
              </a:rPr>
              <a:t>If a subject modifies an object at higher integrity level (a more trusted object), it results in the transaction being recorded in an audit log.</a:t>
            </a:r>
            <a:endParaRPr/>
          </a:p>
          <a:p>
            <a:pPr algn="just">
              <a:lnSpc>
                <a:spcPct val="90000"/>
              </a:lnSpc>
              <a:buBlip>
                <a:blip r:embed="rId3"/>
              </a:buBlip>
            </a:pPr>
            <a:r>
              <a:rPr lang="en-US" sz="2400" b="1">
                <a:solidFill>
                  <a:srgbClr val="174A7C"/>
                </a:solidFill>
                <a:latin typeface="Garamond"/>
              </a:rPr>
              <a:t>The drawback to this policy is it does nothing to prevent an improper modifications of an object.  This policy is similar to the low-watermark for objects policy, except in this case the objects integrity level is not lowered, it is recorded.  </a:t>
            </a:r>
            <a:endParaRPr/>
          </a:p>
          <a:p>
            <a:pPr algn="just">
              <a:lnSpc>
                <a:spcPct val="90000"/>
              </a:lnSpc>
              <a:buBlip>
                <a:blip r:embed="rId3"/>
              </a:buBlip>
            </a:pPr>
            <a:r>
              <a:rPr lang="en-US" sz="2400" b="1">
                <a:solidFill>
                  <a:srgbClr val="174A7C"/>
                </a:solidFill>
                <a:latin typeface="Garamond"/>
              </a:rPr>
              <a:t>This policy simply records that an improper modification took place.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03"/>
                                        </p:tgtEl>
                                        <p:attrNameLst>
                                          <p:attrName>style.visibility</p:attrName>
                                        </p:attrNameLst>
                                      </p:cBhvr>
                                      <p:to>
                                        <p:strVal val="visible"/>
                                      </p:to>
                                    </p:set>
                                    <p:anim calcmode="lin" valueType="num">
                                      <p:cBhvr additive="repl">
                                        <p:cTn id="7" dur="500" fill="hold"/>
                                        <p:tgtEl>
                                          <p:spTgt spid="303"/>
                                        </p:tgtEl>
                                        <p:attrNameLst>
                                          <p:attrName>ppt_x</p:attrName>
                                        </p:attrNameLst>
                                      </p:cBhvr>
                                      <p:tavLst>
                                        <p:tav tm="0">
                                          <p:val>
                                            <p:strVal val="#ppt_x"/>
                                          </p:val>
                                        </p:tav>
                                        <p:tav tm="100000">
                                          <p:val>
                                            <p:strVal val="#ppt_x"/>
                                          </p:val>
                                        </p:tav>
                                      </p:tavLst>
                                    </p:anim>
                                    <p:anim calcmode="lin" valueType="num">
                                      <p:cBhvr additive="repl">
                                        <p:cTn id="8" dur="500" fill="hold"/>
                                        <p:tgtEl>
                                          <p:spTgt spid="303"/>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05"/>
                                        </p:tgtEl>
                                        <p:attrNameLst>
                                          <p:attrName>style.visibility</p:attrName>
                                        </p:attrNameLst>
                                      </p:cBhvr>
                                      <p:to>
                                        <p:strVal val="visible"/>
                                      </p:to>
                                    </p:set>
                                    <p:anim calcmode="lin" valueType="num">
                                      <p:cBhvr additive="repl">
                                        <p:cTn id="13" dur="500" fill="hold"/>
                                        <p:tgtEl>
                                          <p:spTgt spid="305"/>
                                        </p:tgtEl>
                                        <p:attrNameLst>
                                          <p:attrName>ppt_x</p:attrName>
                                        </p:attrNameLst>
                                      </p:cBhvr>
                                      <p:tavLst>
                                        <p:tav tm="0">
                                          <p:val>
                                            <p:strVal val="#ppt_x"/>
                                          </p:val>
                                        </p:tav>
                                        <p:tav tm="100000">
                                          <p:val>
                                            <p:strVal val="#ppt_x"/>
                                          </p:val>
                                        </p:tav>
                                      </p:tavLst>
                                    </p:anim>
                                    <p:anim calcmode="lin" valueType="num">
                                      <p:cBhvr additive="repl">
                                        <p:cTn id="14" dur="500" fill="hold"/>
                                        <p:tgtEl>
                                          <p:spTgt spid="30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5">
                                            <p:txEl>
                                              <p:pRg st="0" end="74"/>
                                            </p:txEl>
                                          </p:spTgt>
                                        </p:tgtEl>
                                        <p:attrNameLst>
                                          <p:attrName>style.visibility</p:attrName>
                                        </p:attrNameLst>
                                      </p:cBhvr>
                                      <p:to>
                                        <p:strVal val="visible"/>
                                      </p:to>
                                    </p:set>
                                    <p:anim calcmode="lin" valueType="num">
                                      <p:cBhvr additive="repl">
                                        <p:cTn id="17" dur="500" fill="hold"/>
                                        <p:tgtEl>
                                          <p:spTgt spid="305">
                                            <p:txEl>
                                              <p:pRg st="0" end="74"/>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05">
                                            <p:txEl>
                                              <p:pRg st="0" end="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5">
                                            <p:txEl>
                                              <p:pRg st="601" end="601"/>
                                            </p:txEl>
                                          </p:spTgt>
                                        </p:tgtEl>
                                        <p:attrNameLst>
                                          <p:attrName>style.visibility</p:attrName>
                                        </p:attrNameLst>
                                      </p:cBhvr>
                                      <p:to>
                                        <p:strVal val="visible"/>
                                      </p:to>
                                    </p:set>
                                    <p:anim calcmode="lin" valueType="num">
                                      <p:cBhvr additive="repl">
                                        <p:cTn id="21" dur="500" fill="hold"/>
                                        <p:tgtEl>
                                          <p:spTgt spid="305">
                                            <p:txEl>
                                              <p:pRg st="601" end="601"/>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05">
                                            <p:txEl>
                                              <p:pRg st="601" end="60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5">
                                            <p:txEl>
                                              <p:pRg st="601" end="601"/>
                                            </p:txEl>
                                          </p:spTgt>
                                        </p:tgtEl>
                                        <p:attrNameLst>
                                          <p:attrName>style.visibility</p:attrName>
                                        </p:attrNameLst>
                                      </p:cBhvr>
                                      <p:to>
                                        <p:strVal val="visible"/>
                                      </p:to>
                                    </p:set>
                                    <p:anim calcmode="lin" valueType="num">
                                      <p:cBhvr additive="repl">
                                        <p:cTn id="25" dur="500" fill="hold"/>
                                        <p:tgtEl>
                                          <p:spTgt spid="305">
                                            <p:txEl>
                                              <p:pRg st="601" end="601"/>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05">
                                            <p:txEl>
                                              <p:pRg st="601" end="60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5">
                                            <p:txEl>
                                              <p:pRg st="601" end="601"/>
                                            </p:txEl>
                                          </p:spTgt>
                                        </p:tgtEl>
                                        <p:attrNameLst>
                                          <p:attrName>style.visibility</p:attrName>
                                        </p:attrNameLst>
                                      </p:cBhvr>
                                      <p:to>
                                        <p:strVal val="visible"/>
                                      </p:to>
                                    </p:set>
                                    <p:anim calcmode="lin" valueType="num">
                                      <p:cBhvr additive="repl">
                                        <p:cTn id="29" dur="500" fill="hold"/>
                                        <p:tgtEl>
                                          <p:spTgt spid="305">
                                            <p:txEl>
                                              <p:pRg st="601" end="601"/>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305">
                                            <p:txEl>
                                              <p:pRg st="601" end="60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5">
                                            <p:txEl>
                                              <p:pRg st="601" end="601"/>
                                            </p:txEl>
                                          </p:spTgt>
                                        </p:tgtEl>
                                        <p:attrNameLst>
                                          <p:attrName>style.visibility</p:attrName>
                                        </p:attrNameLst>
                                      </p:cBhvr>
                                      <p:to>
                                        <p:strVal val="visible"/>
                                      </p:to>
                                    </p:set>
                                    <p:anim calcmode="lin" valueType="num">
                                      <p:cBhvr additive="repl">
                                        <p:cTn id="33" dur="500" fill="hold"/>
                                        <p:tgtEl>
                                          <p:spTgt spid="305">
                                            <p:txEl>
                                              <p:pRg st="601" end="601"/>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305">
                                            <p:txEl>
                                              <p:pRg st="601" end="6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285840" y="928800"/>
            <a:ext cx="857088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Policies ...</a:t>
            </a:r>
            <a:endParaRPr/>
          </a:p>
        </p:txBody>
      </p:sp>
      <p:sp>
        <p:nvSpPr>
          <p:cNvPr id="307"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308" name="CustomShape 3"/>
          <p:cNvSpPr/>
          <p:nvPr/>
        </p:nvSpPr>
        <p:spPr>
          <a:xfrm>
            <a:off x="285840" y="1643040"/>
            <a:ext cx="8570880" cy="4891680"/>
          </a:xfrm>
          <a:prstGeom prst="rect">
            <a:avLst/>
          </a:prstGeom>
          <a:solidFill>
            <a:srgbClr val="FFFFFF"/>
          </a:solidFill>
          <a:ln w="9360">
            <a:solidFill>
              <a:srgbClr val="231F20"/>
            </a:solidFill>
            <a:miter/>
          </a:ln>
        </p:spPr>
        <p:txBody>
          <a:bodyPr lIns="90000" tIns="45000" rIns="90000" bIns="45000"/>
          <a:lstStyle/>
          <a:p>
            <a:pPr algn="just">
              <a:lnSpc>
                <a:spcPct val="90000"/>
              </a:lnSpc>
              <a:buBlip>
                <a:blip r:embed="rId3"/>
              </a:buBlip>
            </a:pPr>
            <a:r>
              <a:rPr lang="en-US" b="1">
                <a:solidFill>
                  <a:srgbClr val="174A7C"/>
                </a:solidFill>
                <a:latin typeface="Garamond"/>
              </a:rPr>
              <a:t>The </a:t>
            </a:r>
            <a:r>
              <a:rPr lang="en-US" b="1">
                <a:solidFill>
                  <a:srgbClr val="C00000"/>
                </a:solidFill>
                <a:latin typeface="Garamond"/>
              </a:rPr>
              <a:t>ring policy </a:t>
            </a:r>
            <a:r>
              <a:rPr lang="en-US" b="1">
                <a:solidFill>
                  <a:srgbClr val="174A7C"/>
                </a:solidFill>
                <a:latin typeface="Garamond"/>
              </a:rPr>
              <a:t>is the last mandatory policy in the Biba model</a:t>
            </a:r>
            <a:endParaRPr/>
          </a:p>
          <a:p>
            <a:pPr algn="just">
              <a:lnSpc>
                <a:spcPct val="90000"/>
              </a:lnSpc>
              <a:buBlip>
                <a:blip r:embed="rId3"/>
              </a:buBlip>
            </a:pPr>
            <a:r>
              <a:rPr lang="en-US" b="1">
                <a:solidFill>
                  <a:srgbClr val="174A7C"/>
                </a:solidFill>
                <a:latin typeface="Garamond"/>
              </a:rPr>
              <a:t>The Ring Policy consists of the following rules:</a:t>
            </a:r>
            <a:endParaRPr/>
          </a:p>
          <a:p>
            <a:pPr lvl="1">
              <a:lnSpc>
                <a:spcPct val="80000"/>
              </a:lnSpc>
              <a:buFont typeface="Arial"/>
              <a:buChar char="•"/>
            </a:pPr>
            <a:r>
              <a:rPr lang="en-US" b="1">
                <a:solidFill>
                  <a:srgbClr val="C00000"/>
                </a:solidFill>
                <a:latin typeface="Garamond"/>
              </a:rPr>
              <a:t>Any subject can observe any object, regardless of integrity levels.</a:t>
            </a:r>
            <a:endParaRPr/>
          </a:p>
          <a:p>
            <a:pPr lvl="1">
              <a:lnSpc>
                <a:spcPct val="80000"/>
              </a:lnSpc>
              <a:buFont typeface="Arial"/>
              <a:buChar char="•"/>
            </a:pPr>
            <a:r>
              <a:rPr lang="en-US" b="1">
                <a:solidFill>
                  <a:srgbClr val="174A7C"/>
                </a:solidFill>
                <a:latin typeface="Garamond"/>
              </a:rPr>
              <a:t>Integrity Star Property:</a:t>
            </a:r>
            <a:r>
              <a:rPr lang="en-US" b="1" i="1">
                <a:solidFill>
                  <a:srgbClr val="174A7C"/>
                </a:solidFill>
                <a:latin typeface="Garamond"/>
              </a:rPr>
              <a:t> s ∈  S</a:t>
            </a:r>
            <a:r>
              <a:rPr lang="en-US" b="1">
                <a:solidFill>
                  <a:srgbClr val="174A7C"/>
                </a:solidFill>
                <a:latin typeface="Garamond"/>
              </a:rPr>
              <a:t> can modify </a:t>
            </a:r>
            <a:r>
              <a:rPr lang="en-US" b="1" i="1">
                <a:solidFill>
                  <a:srgbClr val="174A7C"/>
                </a:solidFill>
                <a:latin typeface="Garamond"/>
              </a:rPr>
              <a:t>o∈ O</a:t>
            </a:r>
            <a:r>
              <a:rPr lang="en-US" b="1">
                <a:solidFill>
                  <a:srgbClr val="174A7C"/>
                </a:solidFill>
                <a:latin typeface="Garamond"/>
              </a:rPr>
              <a:t> if and only if </a:t>
            </a:r>
            <a:r>
              <a:rPr lang="en-US" b="1" i="1">
                <a:solidFill>
                  <a:srgbClr val="174A7C"/>
                </a:solidFill>
                <a:latin typeface="Garamond"/>
              </a:rPr>
              <a:t>i(o) ≤ i(s) </a:t>
            </a:r>
            <a:r>
              <a:rPr lang="en-US" b="1">
                <a:solidFill>
                  <a:srgbClr val="174A7C"/>
                </a:solidFill>
                <a:latin typeface="Garamond"/>
              </a:rPr>
              <a:t>(“no write up”).</a:t>
            </a:r>
            <a:endParaRPr/>
          </a:p>
          <a:p>
            <a:pPr lvl="1">
              <a:lnSpc>
                <a:spcPct val="80000"/>
              </a:lnSpc>
              <a:buFont typeface="Arial"/>
              <a:buChar char="•"/>
            </a:pPr>
            <a:r>
              <a:rPr lang="en-US" b="1">
                <a:solidFill>
                  <a:srgbClr val="174A7C"/>
                </a:solidFill>
                <a:latin typeface="Garamond"/>
              </a:rPr>
              <a:t>Invocation Property:</a:t>
            </a:r>
            <a:r>
              <a:rPr lang="en-US" b="1" i="1">
                <a:solidFill>
                  <a:srgbClr val="174A7C"/>
                </a:solidFill>
                <a:latin typeface="Garamond"/>
              </a:rPr>
              <a:t> s₁ ∈ S </a:t>
            </a:r>
            <a:r>
              <a:rPr lang="en-US" b="1">
                <a:solidFill>
                  <a:srgbClr val="174A7C"/>
                </a:solidFill>
                <a:latin typeface="Garamond"/>
              </a:rPr>
              <a:t>can invoke </a:t>
            </a:r>
            <a:r>
              <a:rPr lang="en-US" b="1" i="1">
                <a:solidFill>
                  <a:srgbClr val="174A7C"/>
                </a:solidFill>
                <a:latin typeface="Garamond"/>
              </a:rPr>
              <a:t>s₂ ∈ S</a:t>
            </a:r>
            <a:r>
              <a:rPr lang="en-US" b="1">
                <a:solidFill>
                  <a:srgbClr val="174A7C"/>
                </a:solidFill>
                <a:latin typeface="Garamond"/>
              </a:rPr>
              <a:t> if and only if </a:t>
            </a:r>
            <a:r>
              <a:rPr lang="en-US" b="1" i="1">
                <a:solidFill>
                  <a:srgbClr val="174A7C"/>
                </a:solidFill>
                <a:latin typeface="Garamond"/>
              </a:rPr>
              <a:t>i(s₂) ≤ i(s₁).</a:t>
            </a:r>
            <a:endParaRPr/>
          </a:p>
          <a:p>
            <a:pPr algn="just">
              <a:lnSpc>
                <a:spcPct val="90000"/>
              </a:lnSpc>
              <a:buBlip>
                <a:blip r:embed="rId3"/>
              </a:buBlip>
            </a:pPr>
            <a:r>
              <a:rPr lang="en-US" b="1">
                <a:solidFill>
                  <a:srgbClr val="174A7C"/>
                </a:solidFill>
                <a:latin typeface="Garamond"/>
              </a:rPr>
              <a:t>The </a:t>
            </a:r>
            <a:r>
              <a:rPr lang="en-US" b="1">
                <a:solidFill>
                  <a:srgbClr val="C00000"/>
                </a:solidFill>
                <a:latin typeface="Garamond"/>
              </a:rPr>
              <a:t>Ring Policy </a:t>
            </a:r>
            <a:r>
              <a:rPr lang="en-US" b="1">
                <a:solidFill>
                  <a:srgbClr val="174A7C"/>
                </a:solidFill>
                <a:latin typeface="Garamond"/>
              </a:rPr>
              <a:t>allows any subject to observe any object. This policy is only concerned with </a:t>
            </a:r>
            <a:r>
              <a:rPr lang="en-US" b="1">
                <a:solidFill>
                  <a:srgbClr val="C00000"/>
                </a:solidFill>
                <a:latin typeface="Garamond"/>
              </a:rPr>
              <a:t>direct modification</a:t>
            </a:r>
            <a:endParaRPr/>
          </a:p>
          <a:p>
            <a:pPr algn="just">
              <a:lnSpc>
                <a:spcPct val="90000"/>
              </a:lnSpc>
              <a:buBlip>
                <a:blip r:embed="rId3"/>
              </a:buBlip>
            </a:pPr>
            <a:r>
              <a:rPr lang="en-US" b="1">
                <a:solidFill>
                  <a:srgbClr val="174A7C"/>
                </a:solidFill>
                <a:latin typeface="Garamond"/>
              </a:rPr>
              <a:t>The drawback to this policy is it allows improper modifications to indirectly take place.</a:t>
            </a:r>
            <a:endParaRPr/>
          </a:p>
          <a:p>
            <a:pPr algn="just">
              <a:lnSpc>
                <a:spcPct val="90000"/>
              </a:lnSpc>
              <a:buBlip>
                <a:blip r:embed="rId3"/>
              </a:buBlip>
            </a:pPr>
            <a:r>
              <a:rPr lang="en-US" b="1">
                <a:solidFill>
                  <a:srgbClr val="174A7C"/>
                </a:solidFill>
                <a:latin typeface="Garamond"/>
              </a:rPr>
              <a:t>A subject can read a less trusted object.  Then the subject could modify the data it observed at its own integrity level.</a:t>
            </a:r>
            <a:endParaRPr/>
          </a:p>
          <a:p>
            <a:pPr algn="just">
              <a:lnSpc>
                <a:spcPct val="90000"/>
              </a:lnSpc>
              <a:buBlip>
                <a:blip r:embed="rId3"/>
              </a:buBlip>
            </a:pPr>
            <a:r>
              <a:rPr lang="en-US" b="1">
                <a:solidFill>
                  <a:srgbClr val="174A7C"/>
                </a:solidFill>
                <a:latin typeface="Garamond"/>
              </a:rPr>
              <a:t>An example of this would be a user reading a </a:t>
            </a:r>
            <a:r>
              <a:rPr lang="en-US" b="1">
                <a:solidFill>
                  <a:srgbClr val="C00000"/>
                </a:solidFill>
                <a:latin typeface="Garamond"/>
              </a:rPr>
              <a:t>less trusted object</a:t>
            </a:r>
            <a:r>
              <a:rPr lang="en-US" b="1">
                <a:solidFill>
                  <a:srgbClr val="174A7C"/>
                </a:solidFill>
                <a:latin typeface="Garamond"/>
              </a:rPr>
              <a:t>, then remember the data that they read and then at a later time writing that data to an object at their </a:t>
            </a:r>
            <a:r>
              <a:rPr lang="en-US" b="1">
                <a:solidFill>
                  <a:srgbClr val="C00000"/>
                </a:solidFill>
                <a:latin typeface="Garamond"/>
              </a:rPr>
              <a:t>own integrity level</a:t>
            </a:r>
            <a:r>
              <a:rPr lang="en-US" b="1">
                <a:solidFill>
                  <a:srgbClr val="174A7C"/>
                </a:solidFill>
                <a:latin typeface="Garamond"/>
              </a:rPr>
              <a:t>.</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06"/>
                                        </p:tgtEl>
                                        <p:attrNameLst>
                                          <p:attrName>style.visibility</p:attrName>
                                        </p:attrNameLst>
                                      </p:cBhvr>
                                      <p:to>
                                        <p:strVal val="visible"/>
                                      </p:to>
                                    </p:set>
                                    <p:anim calcmode="lin" valueType="num">
                                      <p:cBhvr additive="repl">
                                        <p:cTn id="7" dur="500" fill="hold"/>
                                        <p:tgtEl>
                                          <p:spTgt spid="306"/>
                                        </p:tgtEl>
                                        <p:attrNameLst>
                                          <p:attrName>ppt_x</p:attrName>
                                        </p:attrNameLst>
                                      </p:cBhvr>
                                      <p:tavLst>
                                        <p:tav tm="0">
                                          <p:val>
                                            <p:strVal val="#ppt_x"/>
                                          </p:val>
                                        </p:tav>
                                        <p:tav tm="100000">
                                          <p:val>
                                            <p:strVal val="#ppt_x"/>
                                          </p:val>
                                        </p:tav>
                                      </p:tavLst>
                                    </p:anim>
                                    <p:anim calcmode="lin" valueType="num">
                                      <p:cBhvr additive="repl">
                                        <p:cTn id="8" dur="500" fill="hold"/>
                                        <p:tgtEl>
                                          <p:spTgt spid="3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08"/>
                                        </p:tgtEl>
                                        <p:attrNameLst>
                                          <p:attrName>style.visibility</p:attrName>
                                        </p:attrNameLst>
                                      </p:cBhvr>
                                      <p:to>
                                        <p:strVal val="visible"/>
                                      </p:to>
                                    </p:set>
                                    <p:anim calcmode="lin" valueType="num">
                                      <p:cBhvr additive="repl">
                                        <p:cTn id="13" dur="500" fill="hold"/>
                                        <p:tgtEl>
                                          <p:spTgt spid="308"/>
                                        </p:tgtEl>
                                        <p:attrNameLst>
                                          <p:attrName>ppt_x</p:attrName>
                                        </p:attrNameLst>
                                      </p:cBhvr>
                                      <p:tavLst>
                                        <p:tav tm="0">
                                          <p:val>
                                            <p:strVal val="#ppt_x"/>
                                          </p:val>
                                        </p:tav>
                                        <p:tav tm="100000">
                                          <p:val>
                                            <p:strVal val="#ppt_x"/>
                                          </p:val>
                                        </p:tav>
                                      </p:tavLst>
                                    </p:anim>
                                    <p:anim calcmode="lin" valueType="num">
                                      <p:cBhvr additive="repl">
                                        <p:cTn id="14" dur="500" fill="hold"/>
                                        <p:tgtEl>
                                          <p:spTgt spid="30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8">
                                            <p:txEl>
                                              <p:pRg st="863" end="863"/>
                                            </p:txEl>
                                          </p:spTgt>
                                        </p:tgtEl>
                                        <p:attrNameLst>
                                          <p:attrName>style.visibility</p:attrName>
                                        </p:attrNameLst>
                                      </p:cBhvr>
                                      <p:to>
                                        <p:strVal val="visible"/>
                                      </p:to>
                                    </p:set>
                                    <p:anim calcmode="lin" valueType="num">
                                      <p:cBhvr additive="repl">
                                        <p:cTn id="17" dur="500" fill="hold"/>
                                        <p:tgtEl>
                                          <p:spTgt spid="308">
                                            <p:txEl>
                                              <p:pRg st="863" end="863"/>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08">
                                            <p:txEl>
                                              <p:pRg st="863" end="86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8">
                                            <p:txEl>
                                              <p:pRg st="0" end="63"/>
                                            </p:txEl>
                                          </p:spTgt>
                                        </p:tgtEl>
                                        <p:attrNameLst>
                                          <p:attrName>style.visibility</p:attrName>
                                        </p:attrNameLst>
                                      </p:cBhvr>
                                      <p:to>
                                        <p:strVal val="visible"/>
                                      </p:to>
                                    </p:set>
                                    <p:anim calcmode="lin" valueType="num">
                                      <p:cBhvr additive="repl">
                                        <p:cTn id="21" dur="500" fill="hold"/>
                                        <p:tgtEl>
                                          <p:spTgt spid="308">
                                            <p:txEl>
                                              <p:pRg st="0" end="63"/>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08">
                                            <p:txEl>
                                              <p:pRg st="0" end="6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8">
                                            <p:txEl>
                                              <p:pRg st="863" end="863"/>
                                            </p:txEl>
                                          </p:spTgt>
                                        </p:tgtEl>
                                        <p:attrNameLst>
                                          <p:attrName>style.visibility</p:attrName>
                                        </p:attrNameLst>
                                      </p:cBhvr>
                                      <p:to>
                                        <p:strVal val="visible"/>
                                      </p:to>
                                    </p:set>
                                    <p:anim calcmode="lin" valueType="num">
                                      <p:cBhvr additive="repl">
                                        <p:cTn id="25" dur="500" fill="hold"/>
                                        <p:tgtEl>
                                          <p:spTgt spid="308">
                                            <p:txEl>
                                              <p:pRg st="863" end="86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08">
                                            <p:txEl>
                                              <p:pRg st="863" end="86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8">
                                            <p:txEl>
                                              <p:pRg st="863" end="863"/>
                                            </p:txEl>
                                          </p:spTgt>
                                        </p:tgtEl>
                                        <p:attrNameLst>
                                          <p:attrName>style.visibility</p:attrName>
                                        </p:attrNameLst>
                                      </p:cBhvr>
                                      <p:to>
                                        <p:strVal val="visible"/>
                                      </p:to>
                                    </p:set>
                                    <p:anim calcmode="lin" valueType="num">
                                      <p:cBhvr additive="repl">
                                        <p:cTn id="29" dur="500" fill="hold"/>
                                        <p:tgtEl>
                                          <p:spTgt spid="308">
                                            <p:txEl>
                                              <p:pRg st="863" end="863"/>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308">
                                            <p:txEl>
                                              <p:pRg st="863" end="86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8">
                                            <p:txEl>
                                              <p:pRg st="863" end="863"/>
                                            </p:txEl>
                                          </p:spTgt>
                                        </p:tgtEl>
                                        <p:attrNameLst>
                                          <p:attrName>style.visibility</p:attrName>
                                        </p:attrNameLst>
                                      </p:cBhvr>
                                      <p:to>
                                        <p:strVal val="visible"/>
                                      </p:to>
                                    </p:set>
                                    <p:anim calcmode="lin" valueType="num">
                                      <p:cBhvr additive="repl">
                                        <p:cTn id="33" dur="500" fill="hold"/>
                                        <p:tgtEl>
                                          <p:spTgt spid="308">
                                            <p:txEl>
                                              <p:pRg st="863" end="863"/>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308">
                                            <p:txEl>
                                              <p:pRg st="863" end="86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8">
                                            <p:txEl>
                                              <p:pRg st="863" end="863"/>
                                            </p:txEl>
                                          </p:spTgt>
                                        </p:tgtEl>
                                        <p:attrNameLst>
                                          <p:attrName>style.visibility</p:attrName>
                                        </p:attrNameLst>
                                      </p:cBhvr>
                                      <p:to>
                                        <p:strVal val="visible"/>
                                      </p:to>
                                    </p:set>
                                    <p:anim calcmode="lin" valueType="num">
                                      <p:cBhvr additive="repl">
                                        <p:cTn id="37" dur="500" fill="hold"/>
                                        <p:tgtEl>
                                          <p:spTgt spid="308">
                                            <p:txEl>
                                              <p:pRg st="863" end="863"/>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308">
                                            <p:txEl>
                                              <p:pRg st="863" end="86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8">
                                            <p:txEl>
                                              <p:pRg st="863" end="863"/>
                                            </p:txEl>
                                          </p:spTgt>
                                        </p:tgtEl>
                                        <p:attrNameLst>
                                          <p:attrName>style.visibility</p:attrName>
                                        </p:attrNameLst>
                                      </p:cBhvr>
                                      <p:to>
                                        <p:strVal val="visible"/>
                                      </p:to>
                                    </p:set>
                                    <p:anim calcmode="lin" valueType="num">
                                      <p:cBhvr additive="repl">
                                        <p:cTn id="41" dur="500" fill="hold"/>
                                        <p:tgtEl>
                                          <p:spTgt spid="308">
                                            <p:txEl>
                                              <p:pRg st="863" end="863"/>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308">
                                            <p:txEl>
                                              <p:pRg st="863" end="86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8">
                                            <p:txEl>
                                              <p:pRg st="863" end="863"/>
                                            </p:txEl>
                                          </p:spTgt>
                                        </p:tgtEl>
                                        <p:attrNameLst>
                                          <p:attrName>style.visibility</p:attrName>
                                        </p:attrNameLst>
                                      </p:cBhvr>
                                      <p:to>
                                        <p:strVal val="visible"/>
                                      </p:to>
                                    </p:set>
                                    <p:anim calcmode="lin" valueType="num">
                                      <p:cBhvr additive="repl">
                                        <p:cTn id="45" dur="500" fill="hold"/>
                                        <p:tgtEl>
                                          <p:spTgt spid="308">
                                            <p:txEl>
                                              <p:pRg st="863" end="863"/>
                                            </p:txEl>
                                          </p:spTgt>
                                        </p:tgtEl>
                                        <p:attrNameLst>
                                          <p:attrName>ppt_x</p:attrName>
                                        </p:attrNameLst>
                                      </p:cBhvr>
                                      <p:tavLst>
                                        <p:tav tm="0">
                                          <p:val>
                                            <p:strVal val="#ppt_x"/>
                                          </p:val>
                                        </p:tav>
                                        <p:tav tm="100000">
                                          <p:val>
                                            <p:strVal val="#ppt_x"/>
                                          </p:val>
                                        </p:tav>
                                      </p:tavLst>
                                    </p:anim>
                                    <p:anim calcmode="lin" valueType="num">
                                      <p:cBhvr additive="repl">
                                        <p:cTn id="46" dur="500" fill="hold"/>
                                        <p:tgtEl>
                                          <p:spTgt spid="308">
                                            <p:txEl>
                                              <p:pRg st="863" end="86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08">
                                            <p:txEl>
                                              <p:pRg st="863" end="863"/>
                                            </p:txEl>
                                          </p:spTgt>
                                        </p:tgtEl>
                                        <p:attrNameLst>
                                          <p:attrName>style.visibility</p:attrName>
                                        </p:attrNameLst>
                                      </p:cBhvr>
                                      <p:to>
                                        <p:strVal val="visible"/>
                                      </p:to>
                                    </p:set>
                                    <p:anim calcmode="lin" valueType="num">
                                      <p:cBhvr additive="repl">
                                        <p:cTn id="49" dur="500" fill="hold"/>
                                        <p:tgtEl>
                                          <p:spTgt spid="308">
                                            <p:txEl>
                                              <p:pRg st="863" end="863"/>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308">
                                            <p:txEl>
                                              <p:pRg st="863" end="8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28584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Biba Integrity Model - Conclusion</a:t>
            </a:r>
            <a:endParaRPr/>
          </a:p>
        </p:txBody>
      </p:sp>
      <p:sp>
        <p:nvSpPr>
          <p:cNvPr id="310"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311" name="CustomShape 3"/>
          <p:cNvSpPr/>
          <p:nvPr/>
        </p:nvSpPr>
        <p:spPr>
          <a:xfrm>
            <a:off x="285840" y="1643040"/>
            <a:ext cx="8570880" cy="2888640"/>
          </a:xfrm>
          <a:prstGeom prst="rect">
            <a:avLst/>
          </a:prstGeom>
          <a:solidFill>
            <a:srgbClr val="FFFFFF"/>
          </a:solidFill>
          <a:ln w="9360">
            <a:solidFill>
              <a:srgbClr val="231F20"/>
            </a:solidFill>
            <a:miter/>
          </a:ln>
        </p:spPr>
        <p:txBody>
          <a:bodyPr lIns="90000" tIns="45000" rIns="90000" bIns="45000"/>
          <a:lstStyle/>
          <a:p>
            <a:pPr algn="just">
              <a:lnSpc>
                <a:spcPct val="90000"/>
              </a:lnSpc>
              <a:buBlip>
                <a:blip r:embed="rId3"/>
              </a:buBlip>
            </a:pPr>
            <a:r>
              <a:rPr lang="en-US" sz="2800" b="1">
                <a:solidFill>
                  <a:srgbClr val="174A7C"/>
                </a:solidFill>
                <a:latin typeface="Garamond"/>
              </a:rPr>
              <a:t>The Biba model is a family of different models that can be selected</a:t>
            </a:r>
            <a:endParaRPr/>
          </a:p>
          <a:p>
            <a:pPr algn="just">
              <a:lnSpc>
                <a:spcPct val="90000"/>
              </a:lnSpc>
              <a:buBlip>
                <a:blip r:embed="rId3"/>
              </a:buBlip>
            </a:pPr>
            <a:r>
              <a:rPr lang="en-US" sz="2800" b="1">
                <a:solidFill>
                  <a:srgbClr val="174A7C"/>
                </a:solidFill>
                <a:latin typeface="Garamond"/>
              </a:rPr>
              <a:t>The model should be combined with another model, because it does not provide </a:t>
            </a:r>
            <a:r>
              <a:rPr lang="en-US" sz="2800" b="1">
                <a:solidFill>
                  <a:srgbClr val="C00000"/>
                </a:solidFill>
                <a:latin typeface="Garamond"/>
              </a:rPr>
              <a:t>confidentiality</a:t>
            </a:r>
            <a:r>
              <a:rPr lang="en-US" sz="2800" b="1">
                <a:solidFill>
                  <a:srgbClr val="174A7C"/>
                </a:solidFill>
                <a:latin typeface="Garamond"/>
              </a:rPr>
              <a:t>.  A model such as the Bell-LaPadula should be used to complement it</a:t>
            </a:r>
            <a:endParaRPr/>
          </a:p>
        </p:txBody>
      </p:sp>
      <p:sp>
        <p:nvSpPr>
          <p:cNvPr id="312" name="CustomShape 4"/>
          <p:cNvSpPr/>
          <p:nvPr/>
        </p:nvSpPr>
        <p:spPr>
          <a:xfrm>
            <a:off x="285840" y="4754880"/>
            <a:ext cx="8570880" cy="200916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800">
                <a:solidFill>
                  <a:srgbClr val="174A7C"/>
                </a:solidFill>
                <a:latin typeface="Garamond"/>
              </a:rPr>
              <a:t>Read about:</a:t>
            </a:r>
            <a:endParaRPr/>
          </a:p>
          <a:p>
            <a:pPr lvl="1" algn="just">
              <a:lnSpc>
                <a:spcPct val="100000"/>
              </a:lnSpc>
              <a:buSzPct val="150000"/>
              <a:buFont typeface="Arial"/>
              <a:buChar char="•"/>
            </a:pPr>
            <a:r>
              <a:rPr lang="en-US" sz="2800">
                <a:solidFill>
                  <a:srgbClr val="C00000"/>
                </a:solidFill>
                <a:latin typeface="Garamond"/>
              </a:rPr>
              <a:t>Clark-Wilson Model</a:t>
            </a:r>
            <a:endParaRPr/>
          </a:p>
          <a:p>
            <a:pPr lvl="1" algn="just">
              <a:lnSpc>
                <a:spcPct val="100000"/>
              </a:lnSpc>
              <a:buSzPct val="150000"/>
              <a:buFont typeface="Arial"/>
              <a:buChar char="•"/>
            </a:pPr>
            <a:r>
              <a:rPr lang="en-US" sz="2800">
                <a:solidFill>
                  <a:srgbClr val="C00000"/>
                </a:solidFill>
                <a:latin typeface="Garamond"/>
              </a:rPr>
              <a:t>Chinese Wall Model</a:t>
            </a:r>
            <a:endParaRPr/>
          </a:p>
          <a:p>
            <a:pPr lvl="1" algn="just">
              <a:lnSpc>
                <a:spcPct val="100000"/>
              </a:lnSpc>
              <a:buSzPct val="150000"/>
              <a:buFont typeface="Arial"/>
              <a:buChar char="•"/>
            </a:pPr>
            <a:r>
              <a:rPr lang="en-US" sz="2800">
                <a:solidFill>
                  <a:srgbClr val="C00000"/>
                </a:solidFill>
                <a:latin typeface="Garamond"/>
              </a:rPr>
              <a:t>Lipner Model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09"/>
                                        </p:tgtEl>
                                        <p:attrNameLst>
                                          <p:attrName>style.visibility</p:attrName>
                                        </p:attrNameLst>
                                      </p:cBhvr>
                                      <p:to>
                                        <p:strVal val="visible"/>
                                      </p:to>
                                    </p:set>
                                    <p:anim calcmode="lin" valueType="num">
                                      <p:cBhvr additive="repl">
                                        <p:cTn id="7" dur="500" fill="hold"/>
                                        <p:tgtEl>
                                          <p:spTgt spid="309"/>
                                        </p:tgtEl>
                                        <p:attrNameLst>
                                          <p:attrName>ppt_x</p:attrName>
                                        </p:attrNameLst>
                                      </p:cBhvr>
                                      <p:tavLst>
                                        <p:tav tm="0">
                                          <p:val>
                                            <p:strVal val="#ppt_x"/>
                                          </p:val>
                                        </p:tav>
                                        <p:tav tm="100000">
                                          <p:val>
                                            <p:strVal val="#ppt_x"/>
                                          </p:val>
                                        </p:tav>
                                      </p:tavLst>
                                    </p:anim>
                                    <p:anim calcmode="lin" valueType="num">
                                      <p:cBhvr additive="repl">
                                        <p:cTn id="8" dur="500" fill="hold"/>
                                        <p:tgtEl>
                                          <p:spTgt spid="3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11"/>
                                        </p:tgtEl>
                                        <p:attrNameLst>
                                          <p:attrName>style.visibility</p:attrName>
                                        </p:attrNameLst>
                                      </p:cBhvr>
                                      <p:to>
                                        <p:strVal val="visible"/>
                                      </p:to>
                                    </p:set>
                                    <p:anim calcmode="lin" valueType="num">
                                      <p:cBhvr additive="repl">
                                        <p:cTn id="13" dur="500" fill="hold"/>
                                        <p:tgtEl>
                                          <p:spTgt spid="311"/>
                                        </p:tgtEl>
                                        <p:attrNameLst>
                                          <p:attrName>ppt_x</p:attrName>
                                        </p:attrNameLst>
                                      </p:cBhvr>
                                      <p:tavLst>
                                        <p:tav tm="0">
                                          <p:val>
                                            <p:strVal val="#ppt_x"/>
                                          </p:val>
                                        </p:tav>
                                        <p:tav tm="100000">
                                          <p:val>
                                            <p:strVal val="#ppt_x"/>
                                          </p:val>
                                        </p:tav>
                                      </p:tavLst>
                                    </p:anim>
                                    <p:anim calcmode="lin" valueType="num">
                                      <p:cBhvr additive="repl">
                                        <p:cTn id="14" dur="500" fill="hold"/>
                                        <p:tgtEl>
                                          <p:spTgt spid="3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1">
                                            <p:txEl>
                                              <p:pRg st="0" end="68"/>
                                            </p:txEl>
                                          </p:spTgt>
                                        </p:tgtEl>
                                        <p:attrNameLst>
                                          <p:attrName>style.visibility</p:attrName>
                                        </p:attrNameLst>
                                      </p:cBhvr>
                                      <p:to>
                                        <p:strVal val="visible"/>
                                      </p:to>
                                    </p:set>
                                    <p:anim calcmode="lin" valueType="num">
                                      <p:cBhvr additive="repl">
                                        <p:cTn id="17" dur="500" fill="hold"/>
                                        <p:tgtEl>
                                          <p:spTgt spid="311">
                                            <p:txEl>
                                              <p:pRg st="0" end="68"/>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11">
                                            <p:txEl>
                                              <p:pRg st="0" end="6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1">
                                            <p:txEl>
                                              <p:pRg st="229" end="229"/>
                                            </p:txEl>
                                          </p:spTgt>
                                        </p:tgtEl>
                                        <p:attrNameLst>
                                          <p:attrName>style.visibility</p:attrName>
                                        </p:attrNameLst>
                                      </p:cBhvr>
                                      <p:to>
                                        <p:strVal val="visible"/>
                                      </p:to>
                                    </p:set>
                                    <p:anim calcmode="lin" valueType="num">
                                      <p:cBhvr additive="repl">
                                        <p:cTn id="21" dur="500" fill="hold"/>
                                        <p:tgtEl>
                                          <p:spTgt spid="311">
                                            <p:txEl>
                                              <p:pRg st="229" end="229"/>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11">
                                            <p:txEl>
                                              <p:pRg st="229" end="22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Effect">
                      <p:stCondLst>
                        <p:cond delay="indefinite"/>
                      </p:stCondLst>
                      <p:childTnLst>
                        <p:par>
                          <p:cTn id="24" fill="hold" nodeType="withEffect">
                            <p:stCondLst>
                              <p:cond delay="0"/>
                            </p:stCondLst>
                            <p:childTnLst>
                              <p:par>
                                <p:cTn id="25" presetID="2" presetClass="entr" presetSubtype="4" fill="hold" nodeType="clickEffect">
                                  <p:stCondLst>
                                    <p:cond delay="0"/>
                                  </p:stCondLst>
                                  <p:childTnLst>
                                    <p:set>
                                      <p:cBhvr>
                                        <p:cTn id="26" dur="1" fill="hold">
                                          <p:stCondLst>
                                            <p:cond delay="0"/>
                                          </p:stCondLst>
                                        </p:cTn>
                                        <p:tgtEl>
                                          <p:spTgt spid="312"/>
                                        </p:tgtEl>
                                        <p:attrNameLst>
                                          <p:attrName>style.visibility</p:attrName>
                                        </p:attrNameLst>
                                      </p:cBhvr>
                                      <p:to>
                                        <p:strVal val="visible"/>
                                      </p:to>
                                    </p:set>
                                    <p:anim calcmode="lin" valueType="num">
                                      <p:cBhvr additive="repl">
                                        <p:cTn id="27" dur="500" fill="hold"/>
                                        <p:tgtEl>
                                          <p:spTgt spid="312"/>
                                        </p:tgtEl>
                                        <p:attrNameLst>
                                          <p:attrName>ppt_x</p:attrName>
                                        </p:attrNameLst>
                                      </p:cBhvr>
                                      <p:tavLst>
                                        <p:tav tm="0">
                                          <p:val>
                                            <p:strVal val="#ppt_x"/>
                                          </p:val>
                                        </p:tav>
                                        <p:tav tm="100000">
                                          <p:val>
                                            <p:strVal val="#ppt_x"/>
                                          </p:val>
                                        </p:tav>
                                      </p:tavLst>
                                    </p:anim>
                                    <p:anim calcmode="lin" valueType="num">
                                      <p:cBhvr additive="repl">
                                        <p:cTn id="28" dur="500" fill="hold"/>
                                        <p:tgtEl>
                                          <p:spTgt spid="3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12">
                                            <p:txEl>
                                              <p:pRg st="0" end="12"/>
                                            </p:txEl>
                                          </p:spTgt>
                                        </p:tgtEl>
                                        <p:attrNameLst>
                                          <p:attrName>style.visibility</p:attrName>
                                        </p:attrNameLst>
                                      </p:cBhvr>
                                      <p:to>
                                        <p:strVal val="visible"/>
                                      </p:to>
                                    </p:set>
                                    <p:anim calcmode="lin" valueType="num">
                                      <p:cBhvr additive="repl">
                                        <p:cTn id="31" dur="500" fill="hold"/>
                                        <p:tgtEl>
                                          <p:spTgt spid="312">
                                            <p:txEl>
                                              <p:pRg st="0" end="12"/>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312">
                                            <p:txEl>
                                              <p:pRg st="0" end="1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12">
                                            <p:txEl>
                                              <p:pRg st="64" end="64"/>
                                            </p:txEl>
                                          </p:spTgt>
                                        </p:tgtEl>
                                        <p:attrNameLst>
                                          <p:attrName>style.visibility</p:attrName>
                                        </p:attrNameLst>
                                      </p:cBhvr>
                                      <p:to>
                                        <p:strVal val="visible"/>
                                      </p:to>
                                    </p:set>
                                    <p:anim calcmode="lin" valueType="num">
                                      <p:cBhvr additive="repl">
                                        <p:cTn id="35" dur="500" fill="hold"/>
                                        <p:tgtEl>
                                          <p:spTgt spid="312">
                                            <p:txEl>
                                              <p:pRg st="64" end="64"/>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312">
                                            <p:txEl>
                                              <p:pRg st="64" end="6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2">
                                            <p:txEl>
                                              <p:pRg st="64" end="64"/>
                                            </p:txEl>
                                          </p:spTgt>
                                        </p:tgtEl>
                                        <p:attrNameLst>
                                          <p:attrName>style.visibility</p:attrName>
                                        </p:attrNameLst>
                                      </p:cBhvr>
                                      <p:to>
                                        <p:strVal val="visible"/>
                                      </p:to>
                                    </p:set>
                                    <p:anim calcmode="lin" valueType="num">
                                      <p:cBhvr additive="repl">
                                        <p:cTn id="39" dur="500" fill="hold"/>
                                        <p:tgtEl>
                                          <p:spTgt spid="312">
                                            <p:txEl>
                                              <p:pRg st="64" end="64"/>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312">
                                            <p:txEl>
                                              <p:pRg st="64" end="6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12">
                                            <p:txEl>
                                              <p:pRg st="64" end="64"/>
                                            </p:txEl>
                                          </p:spTgt>
                                        </p:tgtEl>
                                        <p:attrNameLst>
                                          <p:attrName>style.visibility</p:attrName>
                                        </p:attrNameLst>
                                      </p:cBhvr>
                                      <p:to>
                                        <p:strVal val="visible"/>
                                      </p:to>
                                    </p:set>
                                    <p:anim calcmode="lin" valueType="num">
                                      <p:cBhvr additive="repl">
                                        <p:cTn id="43" dur="500" fill="hold"/>
                                        <p:tgtEl>
                                          <p:spTgt spid="312">
                                            <p:txEl>
                                              <p:pRg st="64" end="64"/>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312">
                                            <p:txEl>
                                              <p:pRg st="64" end="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pic>
        <p:nvPicPr>
          <p:cNvPr id="314" name="Picture 7"/>
          <p:cNvPicPr/>
          <p:nvPr/>
        </p:nvPicPr>
        <p:blipFill>
          <a:blip r:embed="rId3"/>
          <a:stretch>
            <a:fillRect/>
          </a:stretch>
        </p:blipFill>
        <p:spPr>
          <a:xfrm>
            <a:off x="260280" y="1484640"/>
            <a:ext cx="8640720" cy="39769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0" presetClass="entr"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str">
                                      <p:cBhvr additive="repl">
                                        <p:cTn id="7" dur="1000" fill="hold"/>
                                        <p:tgtEl>
                                          <p:spTgt spid="314"/>
                                        </p:tgtEl>
                                      </p:cBhvr>
                                      <p:tavLst>
                                        <p:tav tm="0">
                                          <p:val>
                                            <p:strVal val="width+.3"/>
                                          </p:val>
                                        </p:tav>
                                        <p:tav tm="100000">
                                          <p:val>
                                            <p:strVal val="width"/>
                                          </p:val>
                                        </p:tav>
                                      </p:tavLst>
                                    </p:anim>
                                    <p:anim calcmode="lin" valueType="str">
                                      <p:cBhvr additive="repl">
                                        <p:cTn id="8" dur="1000" fill="hold"/>
                                        <p:tgtEl>
                                          <p:spTgt spid="314"/>
                                        </p:tgtEl>
                                      </p:cBhvr>
                                      <p:tavLst>
                                        <p:tav tm="0">
                                          <p:val>
                                            <p:strVal val="height"/>
                                          </p:val>
                                        </p:tav>
                                        <p:tav tm="100000">
                                          <p:val>
                                            <p:strVal val="height"/>
                                          </p:val>
                                        </p:tav>
                                      </p:tavLst>
                                    </p:anim>
                                    <p:animEffect transition="in" filter="fade">
                                      <p:cBhvr additive="repl">
                                        <p:cTn id="9" dur="10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323640" y="1917000"/>
            <a:ext cx="8531280" cy="4773960"/>
          </a:xfrm>
          <a:prstGeom prst="rect">
            <a:avLst/>
          </a:prstGeom>
          <a:noFill/>
          <a:ln>
            <a:noFill/>
          </a:ln>
        </p:spPr>
        <p:txBody>
          <a:bodyPr lIns="90000" tIns="45000" rIns="90000" bIns="45000"/>
          <a:lstStyle/>
          <a:p>
            <a:pPr>
              <a:lnSpc>
                <a:spcPct val="100000"/>
              </a:lnSpc>
              <a:buBlip>
                <a:blip r:embed="rId2"/>
              </a:buBlip>
            </a:pPr>
            <a:r>
              <a:rPr lang="en-US" b="1">
                <a:solidFill>
                  <a:srgbClr val="1E4C7C"/>
                </a:solidFill>
                <a:latin typeface="Garamond"/>
              </a:rPr>
              <a:t>The term firewall has been around for quite some time and originally was used to define a barrier constructed to </a:t>
            </a:r>
            <a:r>
              <a:rPr lang="en-US" b="1">
                <a:solidFill>
                  <a:srgbClr val="C00000"/>
                </a:solidFill>
                <a:latin typeface="Garamond"/>
              </a:rPr>
              <a:t>prevent the spread of fire </a:t>
            </a:r>
            <a:r>
              <a:rPr lang="en-US" b="1">
                <a:solidFill>
                  <a:srgbClr val="1E4C7C"/>
                </a:solidFill>
                <a:latin typeface="Garamond"/>
              </a:rPr>
              <a:t>from one part of a building or structure to another. </a:t>
            </a:r>
            <a:endParaRPr/>
          </a:p>
          <a:p>
            <a:pPr>
              <a:lnSpc>
                <a:spcPct val="100000"/>
              </a:lnSpc>
              <a:buBlip>
                <a:blip r:embed="rId2"/>
              </a:buBlip>
            </a:pPr>
            <a:r>
              <a:rPr lang="en-US" b="1">
                <a:solidFill>
                  <a:srgbClr val="1E4C7C"/>
                </a:solidFill>
                <a:latin typeface="Garamond"/>
              </a:rPr>
              <a:t>Network firewalls provide a barrier between networks that prevents or </a:t>
            </a:r>
            <a:r>
              <a:rPr lang="en-US" b="1">
                <a:solidFill>
                  <a:srgbClr val="C00000"/>
                </a:solidFill>
                <a:latin typeface="Garamond"/>
              </a:rPr>
              <a:t>denies</a:t>
            </a:r>
            <a:r>
              <a:rPr lang="en-US" b="1">
                <a:solidFill>
                  <a:srgbClr val="1E4C7C"/>
                </a:solidFill>
                <a:latin typeface="Garamond"/>
              </a:rPr>
              <a:t> unwanted or </a:t>
            </a:r>
            <a:r>
              <a:rPr lang="en-US" b="1">
                <a:solidFill>
                  <a:srgbClr val="C00000"/>
                </a:solidFill>
                <a:latin typeface="Garamond"/>
              </a:rPr>
              <a:t>unauthorized</a:t>
            </a:r>
            <a:r>
              <a:rPr lang="en-US" b="1">
                <a:solidFill>
                  <a:srgbClr val="1E4C7C"/>
                </a:solidFill>
                <a:latin typeface="Garamond"/>
              </a:rPr>
              <a:t> </a:t>
            </a:r>
            <a:r>
              <a:rPr lang="en-US" b="1">
                <a:solidFill>
                  <a:srgbClr val="C00000"/>
                </a:solidFill>
                <a:latin typeface="Garamond"/>
              </a:rPr>
              <a:t>traffic</a:t>
            </a:r>
            <a:r>
              <a:rPr lang="en-US" b="1">
                <a:solidFill>
                  <a:srgbClr val="1E4C7C"/>
                </a:solidFill>
                <a:latin typeface="Garamond"/>
              </a:rPr>
              <a:t>.</a:t>
            </a:r>
            <a:endParaRPr/>
          </a:p>
          <a:p>
            <a:pPr>
              <a:lnSpc>
                <a:spcPct val="100000"/>
              </a:lnSpc>
              <a:buBlip>
                <a:blip r:embed="rId2"/>
              </a:buBlip>
            </a:pPr>
            <a:r>
              <a:rPr lang="en-US" b="1">
                <a:solidFill>
                  <a:srgbClr val="C00000"/>
                </a:solidFill>
                <a:latin typeface="Garamond"/>
              </a:rPr>
              <a:t>Definition: </a:t>
            </a:r>
            <a:r>
              <a:rPr lang="en-US" b="1">
                <a:solidFill>
                  <a:srgbClr val="1E4C7C"/>
                </a:solidFill>
                <a:latin typeface="Garamond"/>
              </a:rPr>
              <a:t>A Network Firewall is a system or group of systems used to control access between two networks: a trusted network and an untrusted network, using pre-configured rules or filters.</a:t>
            </a:r>
            <a:endParaRPr/>
          </a:p>
          <a:p>
            <a:pPr lvl="1">
              <a:lnSpc>
                <a:spcPct val="100000"/>
              </a:lnSpc>
              <a:buSzPct val="90000"/>
              <a:buFont typeface="Wingdings 2" charset="2"/>
              <a:buChar char=""/>
            </a:pPr>
            <a:r>
              <a:rPr lang="en-US" b="1">
                <a:solidFill>
                  <a:srgbClr val="1E4C7C"/>
                </a:solidFill>
                <a:latin typeface="Garamond"/>
              </a:rPr>
              <a:t>Device that provides secure connectivity between networks (internal/external; varying levels of trust)</a:t>
            </a:r>
            <a:endParaRPr/>
          </a:p>
          <a:p>
            <a:pPr lvl="1">
              <a:lnSpc>
                <a:spcPct val="100000"/>
              </a:lnSpc>
              <a:buSzPct val="90000"/>
              <a:buFont typeface="Wingdings 2" charset="2"/>
              <a:buChar char=""/>
            </a:pPr>
            <a:r>
              <a:rPr lang="en-US" b="1">
                <a:solidFill>
                  <a:srgbClr val="1E4C7C"/>
                </a:solidFill>
                <a:latin typeface="Garamond"/>
              </a:rPr>
              <a:t>Used to implement and enforce a security policy for communication between networks</a:t>
            </a:r>
            <a:endParaRPr/>
          </a:p>
          <a:p>
            <a:pPr>
              <a:lnSpc>
                <a:spcPct val="100000"/>
              </a:lnSpc>
              <a:buBlip>
                <a:blip r:embed="rId2"/>
              </a:buBlip>
            </a:pPr>
            <a:r>
              <a:rPr lang="en-US" b="1">
                <a:solidFill>
                  <a:srgbClr val="1E4C7C"/>
                </a:solidFill>
                <a:latin typeface="Garamond"/>
              </a:rPr>
              <a:t>Firewalls can either be </a:t>
            </a:r>
            <a:r>
              <a:rPr lang="en-US" b="1">
                <a:solidFill>
                  <a:srgbClr val="C00000"/>
                </a:solidFill>
                <a:latin typeface="Garamond"/>
              </a:rPr>
              <a:t>hardware and/or software </a:t>
            </a:r>
            <a:r>
              <a:rPr lang="en-US" b="1">
                <a:solidFill>
                  <a:srgbClr val="1E4C7C"/>
                </a:solidFill>
                <a:latin typeface="Garamond"/>
              </a:rPr>
              <a:t>based.</a:t>
            </a:r>
            <a:endParaRPr/>
          </a:p>
          <a:p>
            <a:pPr>
              <a:lnSpc>
                <a:spcPct val="100000"/>
              </a:lnSpc>
            </a:pPr>
            <a:endParaRPr/>
          </a:p>
        </p:txBody>
      </p:sp>
      <p:sp>
        <p:nvSpPr>
          <p:cNvPr id="316" name="CustomShape 2"/>
          <p:cNvSpPr/>
          <p:nvPr/>
        </p:nvSpPr>
        <p:spPr>
          <a:xfrm>
            <a:off x="214200" y="1143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What is Firewall?</a:t>
            </a:r>
            <a:endParaRPr/>
          </a:p>
        </p:txBody>
      </p:sp>
      <p:sp>
        <p:nvSpPr>
          <p:cNvPr id="317"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6"/>
                                        </p:tgtEl>
                                        <p:attrNameLst>
                                          <p:attrName>style.visibility</p:attrName>
                                        </p:attrNameLst>
                                      </p:cBhvr>
                                      <p:to>
                                        <p:strVal val="visible"/>
                                      </p:to>
                                    </p:set>
                                    <p:anim calcmode="lin" valueType="num">
                                      <p:cBhvr additive="repl">
                                        <p:cTn id="7" dur="500" fill="hold"/>
                                        <p:tgtEl>
                                          <p:spTgt spid="316"/>
                                        </p:tgtEl>
                                        <p:attrNameLst>
                                          <p:attrName>ppt_x</p:attrName>
                                        </p:attrNameLst>
                                      </p:cBhvr>
                                      <p:tavLst>
                                        <p:tav tm="0">
                                          <p:val>
                                            <p:strVal val="#ppt_x"/>
                                          </p:val>
                                        </p:tav>
                                        <p:tav tm="100000">
                                          <p:val>
                                            <p:strVal val="#ppt_x"/>
                                          </p:val>
                                        </p:tav>
                                      </p:tavLst>
                                    </p:anim>
                                    <p:anim calcmode="lin" valueType="num">
                                      <p:cBhvr additive="repl">
                                        <p:cTn id="8" dur="500" fill="hold"/>
                                        <p:tgtEl>
                                          <p:spTgt spid="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323640" y="1917000"/>
            <a:ext cx="8531280" cy="4525200"/>
          </a:xfrm>
          <a:prstGeom prst="rect">
            <a:avLst/>
          </a:prstGeom>
          <a:noFill/>
          <a:ln>
            <a:noFill/>
          </a:ln>
        </p:spPr>
        <p:txBody>
          <a:bodyPr lIns="90000" tIns="45000" rIns="90000" bIns="45000"/>
          <a:lstStyle/>
          <a:p>
            <a:pPr>
              <a:lnSpc>
                <a:spcPct val="90000"/>
              </a:lnSpc>
              <a:buBlip>
                <a:blip r:embed="rId2"/>
              </a:buBlip>
            </a:pPr>
            <a:r>
              <a:rPr lang="en-US" sz="2200" b="1">
                <a:solidFill>
                  <a:srgbClr val="1E4C7C"/>
                </a:solidFill>
                <a:latin typeface="Garamond"/>
              </a:rPr>
              <a:t>Firewalls can be composed of a </a:t>
            </a:r>
            <a:r>
              <a:rPr lang="en-US" sz="2200" b="1">
                <a:solidFill>
                  <a:srgbClr val="C00000"/>
                </a:solidFill>
                <a:latin typeface="Garamond"/>
              </a:rPr>
              <a:t>single router, multiple routers</a:t>
            </a:r>
            <a:r>
              <a:rPr lang="en-US" sz="2200" b="1">
                <a:solidFill>
                  <a:srgbClr val="1E4C7C"/>
                </a:solidFill>
                <a:latin typeface="Garamond"/>
              </a:rPr>
              <a:t>, </a:t>
            </a:r>
            <a:r>
              <a:rPr lang="en-US" sz="2200" b="1">
                <a:solidFill>
                  <a:srgbClr val="C00000"/>
                </a:solidFill>
                <a:latin typeface="Garamond"/>
              </a:rPr>
              <a:t>a single host system </a:t>
            </a:r>
            <a:r>
              <a:rPr lang="en-US" sz="2200" b="1">
                <a:solidFill>
                  <a:srgbClr val="1E4C7C"/>
                </a:solidFill>
                <a:latin typeface="Garamond"/>
              </a:rPr>
              <a:t>or </a:t>
            </a:r>
            <a:r>
              <a:rPr lang="en-US" sz="2200" b="1">
                <a:solidFill>
                  <a:srgbClr val="C00000"/>
                </a:solidFill>
                <a:latin typeface="Garamond"/>
              </a:rPr>
              <a:t>multiple hosts running firewall software</a:t>
            </a:r>
            <a:r>
              <a:rPr lang="en-US" sz="2200" b="1">
                <a:solidFill>
                  <a:srgbClr val="1E4C7C"/>
                </a:solidFill>
                <a:latin typeface="Garamond"/>
              </a:rPr>
              <a:t>, </a:t>
            </a:r>
            <a:r>
              <a:rPr lang="en-US" sz="2200" b="1">
                <a:solidFill>
                  <a:srgbClr val="C00000"/>
                </a:solidFill>
                <a:latin typeface="Garamond"/>
              </a:rPr>
              <a:t>hardware appliances </a:t>
            </a:r>
            <a:r>
              <a:rPr lang="en-US" sz="2200" b="1">
                <a:solidFill>
                  <a:srgbClr val="1E4C7C"/>
                </a:solidFill>
                <a:latin typeface="Garamond"/>
              </a:rPr>
              <a:t>specifically designed to provide firewall services, or any </a:t>
            </a:r>
            <a:r>
              <a:rPr lang="en-US" sz="2200" b="1">
                <a:solidFill>
                  <a:srgbClr val="C00000"/>
                </a:solidFill>
                <a:latin typeface="Garamond"/>
              </a:rPr>
              <a:t>combination thereof</a:t>
            </a:r>
            <a:r>
              <a:rPr lang="en-US" sz="2200" b="1">
                <a:solidFill>
                  <a:srgbClr val="1E4C7C"/>
                </a:solidFill>
                <a:latin typeface="Garamond"/>
              </a:rPr>
              <a:t>. </a:t>
            </a:r>
            <a:endParaRPr/>
          </a:p>
          <a:p>
            <a:pPr>
              <a:lnSpc>
                <a:spcPct val="90000"/>
              </a:lnSpc>
              <a:buBlip>
                <a:blip r:embed="rId2"/>
              </a:buBlip>
            </a:pPr>
            <a:r>
              <a:rPr lang="en-US" sz="2200" b="1">
                <a:solidFill>
                  <a:srgbClr val="1E4C7C"/>
                </a:solidFill>
                <a:latin typeface="Garamond"/>
              </a:rPr>
              <a:t>They vary greatly in design, functionality, architecture, and cost. </a:t>
            </a:r>
            <a:endParaRPr/>
          </a:p>
          <a:p>
            <a:pPr>
              <a:lnSpc>
                <a:spcPct val="90000"/>
              </a:lnSpc>
              <a:buBlip>
                <a:blip r:embed="rId2"/>
              </a:buBlip>
            </a:pPr>
            <a:r>
              <a:rPr lang="en-US" sz="2200" b="1">
                <a:solidFill>
                  <a:srgbClr val="1E4C7C"/>
                </a:solidFill>
                <a:latin typeface="Garamond"/>
              </a:rPr>
              <a:t>A firewall is also called a Border Protection Device (BPD) in certain military contexts where a firewall separates networks by creating perimeter networks in a DMZ “Demilitarized Zone”.</a:t>
            </a:r>
            <a:endParaRPr/>
          </a:p>
          <a:p>
            <a:pPr>
              <a:lnSpc>
                <a:spcPct val="90000"/>
              </a:lnSpc>
              <a:buBlip>
                <a:blip r:embed="rId2"/>
              </a:buBlip>
            </a:pPr>
            <a:r>
              <a:rPr lang="en-US" sz="2200" b="1">
                <a:solidFill>
                  <a:srgbClr val="1E4C7C"/>
                </a:solidFill>
                <a:latin typeface="Garamond"/>
              </a:rPr>
              <a:t>DMZ is a sub network that contains organizations external facing services like Web services, Mail services, FTP Services, VoIP services etc.</a:t>
            </a:r>
            <a:endParaRPr/>
          </a:p>
        </p:txBody>
      </p:sp>
      <p:sp>
        <p:nvSpPr>
          <p:cNvPr id="319" name="CustomShape 2"/>
          <p:cNvSpPr/>
          <p:nvPr/>
        </p:nvSpPr>
        <p:spPr>
          <a:xfrm>
            <a:off x="214200" y="1143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What is Firewall? …</a:t>
            </a:r>
            <a:endParaRPr/>
          </a:p>
        </p:txBody>
      </p:sp>
      <p:sp>
        <p:nvSpPr>
          <p:cNvPr id="320"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9"/>
                                        </p:tgtEl>
                                        <p:attrNameLst>
                                          <p:attrName>style.visibility</p:attrName>
                                        </p:attrNameLst>
                                      </p:cBhvr>
                                      <p:to>
                                        <p:strVal val="visible"/>
                                      </p:to>
                                    </p:set>
                                    <p:anim calcmode="lin" valueType="num">
                                      <p:cBhvr additive="repl">
                                        <p:cTn id="7" dur="500" fill="hold"/>
                                        <p:tgtEl>
                                          <p:spTgt spid="319"/>
                                        </p:tgtEl>
                                        <p:attrNameLst>
                                          <p:attrName>ppt_x</p:attrName>
                                        </p:attrNameLst>
                                      </p:cBhvr>
                                      <p:tavLst>
                                        <p:tav tm="0">
                                          <p:val>
                                            <p:strVal val="#ppt_x"/>
                                          </p:val>
                                        </p:tav>
                                        <p:tav tm="100000">
                                          <p:val>
                                            <p:strVal val="#ppt_x"/>
                                          </p:val>
                                        </p:tav>
                                      </p:tavLst>
                                    </p:anim>
                                    <p:anim calcmode="lin" valueType="num">
                                      <p:cBhvr additive="repl">
                                        <p:cTn id="8" dur="500" fill="hold"/>
                                        <p:tgtEl>
                                          <p:spTgt spid="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214200" y="1628640"/>
            <a:ext cx="8640720" cy="5018040"/>
          </a:xfrm>
          <a:prstGeom prst="rect">
            <a:avLst/>
          </a:prstGeom>
          <a:noFill/>
          <a:ln>
            <a:noFill/>
          </a:ln>
        </p:spPr>
        <p:txBody>
          <a:bodyPr lIns="90000" tIns="45000" rIns="90000" bIns="45000"/>
          <a:lstStyle/>
          <a:p>
            <a:pPr>
              <a:lnSpc>
                <a:spcPct val="90000"/>
              </a:lnSpc>
              <a:buBlip>
                <a:blip r:embed="rId2"/>
              </a:buBlip>
            </a:pPr>
            <a:r>
              <a:rPr lang="en-US" sz="2000" b="1">
                <a:solidFill>
                  <a:srgbClr val="1E4C7C"/>
                </a:solidFill>
                <a:latin typeface="Garamond"/>
              </a:rPr>
              <a:t>Firewall technology emerged in the </a:t>
            </a:r>
            <a:r>
              <a:rPr lang="en-US" sz="2000" b="1">
                <a:solidFill>
                  <a:srgbClr val="C00000"/>
                </a:solidFill>
                <a:latin typeface="Garamond"/>
              </a:rPr>
              <a:t>late 1980s </a:t>
            </a:r>
            <a:r>
              <a:rPr lang="en-US" sz="2000" b="1">
                <a:solidFill>
                  <a:srgbClr val="1E4C7C"/>
                </a:solidFill>
                <a:latin typeface="Garamond"/>
              </a:rPr>
              <a:t>when the Internet was a fairly new technology in terms of its global use and connectivity. The original idea was formed in response to a number of major internet security breaches, which occurred in the late 1980s.</a:t>
            </a:r>
            <a:endParaRPr/>
          </a:p>
          <a:p>
            <a:pPr>
              <a:lnSpc>
                <a:spcPct val="90000"/>
              </a:lnSpc>
              <a:buBlip>
                <a:blip r:embed="rId2"/>
              </a:buBlip>
            </a:pPr>
            <a:r>
              <a:rPr lang="en-US" sz="2000" b="1">
                <a:solidFill>
                  <a:srgbClr val="C00000"/>
                </a:solidFill>
                <a:latin typeface="Garamond"/>
              </a:rPr>
              <a:t>First generation - packet filters</a:t>
            </a:r>
            <a:endParaRPr/>
          </a:p>
          <a:p>
            <a:pPr lvl="1">
              <a:lnSpc>
                <a:spcPct val="90000"/>
              </a:lnSpc>
              <a:buSzPct val="90000"/>
              <a:buFont typeface="Wingdings 2" charset="2"/>
              <a:buChar char=""/>
            </a:pPr>
            <a:r>
              <a:rPr lang="en-US" sz="2000" b="1">
                <a:solidFill>
                  <a:srgbClr val="1E4C7C"/>
                </a:solidFill>
                <a:latin typeface="Garamond"/>
              </a:rPr>
              <a:t> The first paper published on firewall technology was in 1988, when Jeff Mogul from Digital Equipment Corporation (DEC) developed filter systems known as packet filter firewalls. </a:t>
            </a:r>
            <a:endParaRPr/>
          </a:p>
          <a:p>
            <a:pPr>
              <a:lnSpc>
                <a:spcPct val="90000"/>
              </a:lnSpc>
              <a:buBlip>
                <a:blip r:embed="rId2"/>
              </a:buBlip>
            </a:pPr>
            <a:r>
              <a:rPr lang="en-US" sz="2000" b="1">
                <a:solidFill>
                  <a:srgbClr val="C00000"/>
                </a:solidFill>
                <a:latin typeface="Garamond"/>
              </a:rPr>
              <a:t>Second generation - circuit level</a:t>
            </a:r>
            <a:endParaRPr/>
          </a:p>
          <a:p>
            <a:pPr lvl="1">
              <a:lnSpc>
                <a:spcPct val="90000"/>
              </a:lnSpc>
              <a:buSzPct val="90000"/>
              <a:buFont typeface="Wingdings 2" charset="2"/>
              <a:buChar char=""/>
            </a:pPr>
            <a:r>
              <a:rPr lang="en-US" sz="2000" b="1">
                <a:solidFill>
                  <a:srgbClr val="1E4C7C"/>
                </a:solidFill>
                <a:latin typeface="Garamond"/>
              </a:rPr>
              <a:t>From 1980-1990 two colleagues from AT&amp;T Company, developed the second generation of firewalls known as circuit level firewalls.</a:t>
            </a:r>
            <a:endParaRPr/>
          </a:p>
          <a:p>
            <a:pPr>
              <a:lnSpc>
                <a:spcPct val="90000"/>
              </a:lnSpc>
              <a:buBlip>
                <a:blip r:embed="rId2"/>
              </a:buBlip>
            </a:pPr>
            <a:r>
              <a:rPr lang="en-US" sz="2000" b="1">
                <a:solidFill>
                  <a:srgbClr val="C00000"/>
                </a:solidFill>
                <a:latin typeface="Garamond"/>
              </a:rPr>
              <a:t>Third generation - application layer</a:t>
            </a:r>
            <a:endParaRPr/>
          </a:p>
          <a:p>
            <a:pPr lvl="1">
              <a:lnSpc>
                <a:spcPct val="90000"/>
              </a:lnSpc>
              <a:buSzPct val="90000"/>
              <a:buFont typeface="Wingdings 2" charset="2"/>
              <a:buChar char=""/>
            </a:pPr>
            <a:r>
              <a:rPr lang="en-US" sz="2000" b="1">
                <a:solidFill>
                  <a:srgbClr val="1E4C7C"/>
                </a:solidFill>
                <a:latin typeface="Garamond"/>
              </a:rPr>
              <a:t>Publications by Gene Spafford of Purdue University, Bill Cheswick at AT&amp;T Laboratories described a third generation firewall. also known as proxy based firewalls.     </a:t>
            </a:r>
            <a:endParaRPr/>
          </a:p>
        </p:txBody>
      </p:sp>
      <p:sp>
        <p:nvSpPr>
          <p:cNvPr id="322" name="CustomShape 2"/>
          <p:cNvSpPr/>
          <p:nvPr/>
        </p:nvSpPr>
        <p:spPr>
          <a:xfrm>
            <a:off x="214200" y="93996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Firewall History</a:t>
            </a:r>
            <a:endParaRPr/>
          </a:p>
        </p:txBody>
      </p:sp>
      <p:sp>
        <p:nvSpPr>
          <p:cNvPr id="323"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2"/>
                                        </p:tgtEl>
                                        <p:attrNameLst>
                                          <p:attrName>style.visibility</p:attrName>
                                        </p:attrNameLst>
                                      </p:cBhvr>
                                      <p:to>
                                        <p:strVal val="visible"/>
                                      </p:to>
                                    </p:set>
                                    <p:anim calcmode="lin" valueType="num">
                                      <p:cBhvr additive="repl">
                                        <p:cTn id="7" dur="500" fill="hold"/>
                                        <p:tgtEl>
                                          <p:spTgt spid="322"/>
                                        </p:tgtEl>
                                        <p:attrNameLst>
                                          <p:attrName>ppt_x</p:attrName>
                                        </p:attrNameLst>
                                      </p:cBhvr>
                                      <p:tavLst>
                                        <p:tav tm="0">
                                          <p:val>
                                            <p:strVal val="#ppt_x"/>
                                          </p:val>
                                        </p:tav>
                                        <p:tav tm="100000">
                                          <p:val>
                                            <p:strVal val="#ppt_x"/>
                                          </p:val>
                                        </p:tav>
                                      </p:tavLst>
                                    </p:anim>
                                    <p:anim calcmode="lin" valueType="num">
                                      <p:cBhvr additive="repl">
                                        <p:cTn id="8" dur="500" fill="hold"/>
                                        <p:tgtEl>
                                          <p:spTgt spid="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Firewall Overview</a:t>
            </a:r>
            <a:endParaRPr/>
          </a:p>
        </p:txBody>
      </p:sp>
      <p:sp>
        <p:nvSpPr>
          <p:cNvPr id="325" name="CustomShape 2"/>
          <p:cNvSpPr/>
          <p:nvPr/>
        </p:nvSpPr>
        <p:spPr>
          <a:xfrm>
            <a:off x="244080" y="1772640"/>
            <a:ext cx="8640720" cy="377604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200" b="1">
                <a:solidFill>
                  <a:srgbClr val="1E4C7C"/>
                </a:solidFill>
                <a:latin typeface="Garamond"/>
              </a:rPr>
              <a:t>It is more feasible to secure a community of users by putting some control at the </a:t>
            </a:r>
            <a:r>
              <a:rPr lang="en-US" sz="2200" b="1">
                <a:solidFill>
                  <a:srgbClr val="D61353"/>
                </a:solidFill>
                <a:latin typeface="Garamond"/>
              </a:rPr>
              <a:t>entrance </a:t>
            </a:r>
            <a:r>
              <a:rPr lang="en-US" sz="2200" b="1">
                <a:solidFill>
                  <a:srgbClr val="1E4C7C"/>
                </a:solidFill>
                <a:latin typeface="Garamond"/>
              </a:rPr>
              <a:t>rather than trying to secure every host</a:t>
            </a:r>
            <a:endParaRPr/>
          </a:p>
          <a:p>
            <a:pPr>
              <a:lnSpc>
                <a:spcPct val="100000"/>
              </a:lnSpc>
              <a:buBlip>
                <a:blip r:embed="rId3"/>
              </a:buBlip>
            </a:pPr>
            <a:r>
              <a:rPr lang="en-US" sz="2200" b="1">
                <a:solidFill>
                  <a:srgbClr val="1E4C7C"/>
                </a:solidFill>
                <a:latin typeface="Garamond"/>
              </a:rPr>
              <a:t>This is done in the </a:t>
            </a:r>
            <a:r>
              <a:rPr lang="en-US" sz="2200" b="1">
                <a:solidFill>
                  <a:srgbClr val="D61353"/>
                </a:solidFill>
                <a:latin typeface="Garamond"/>
              </a:rPr>
              <a:t>real world</a:t>
            </a:r>
            <a:endParaRPr/>
          </a:p>
          <a:p>
            <a:pPr lvl="1">
              <a:lnSpc>
                <a:spcPct val="100000"/>
              </a:lnSpc>
              <a:buSzPct val="90000"/>
              <a:buFont typeface="Wingdings 2" charset="2"/>
              <a:buChar char=""/>
            </a:pPr>
            <a:r>
              <a:rPr lang="en-US" sz="2200" b="1">
                <a:solidFill>
                  <a:srgbClr val="D61353"/>
                </a:solidFill>
                <a:latin typeface="Garamond"/>
              </a:rPr>
              <a:t>Countries</a:t>
            </a:r>
            <a:r>
              <a:rPr lang="en-US" sz="2200" b="1">
                <a:solidFill>
                  <a:srgbClr val="1E4C7C"/>
                </a:solidFill>
                <a:latin typeface="Garamond"/>
              </a:rPr>
              <a:t> protect themselves at their borders</a:t>
            </a:r>
            <a:endParaRPr/>
          </a:p>
          <a:p>
            <a:pPr lvl="1">
              <a:lnSpc>
                <a:spcPct val="100000"/>
              </a:lnSpc>
              <a:buSzPct val="90000"/>
              <a:buFont typeface="Wingdings 2" charset="2"/>
              <a:buChar char=""/>
            </a:pPr>
            <a:r>
              <a:rPr lang="en-US" sz="2200" b="1">
                <a:solidFill>
                  <a:srgbClr val="D61353"/>
                </a:solidFill>
                <a:latin typeface="Garamond"/>
              </a:rPr>
              <a:t>Neighborhoods</a:t>
            </a:r>
            <a:r>
              <a:rPr lang="en-US" sz="2200" b="1">
                <a:solidFill>
                  <a:srgbClr val="1E4C7C"/>
                </a:solidFill>
                <a:latin typeface="Garamond"/>
              </a:rPr>
              <a:t> protect the whole neighbors</a:t>
            </a:r>
            <a:endParaRPr/>
          </a:p>
          <a:p>
            <a:pPr>
              <a:lnSpc>
                <a:spcPct val="100000"/>
              </a:lnSpc>
              <a:buBlip>
                <a:blip r:embed="rId3"/>
              </a:buBlip>
            </a:pPr>
            <a:r>
              <a:rPr lang="en-US" sz="2200" b="1">
                <a:solidFill>
                  <a:srgbClr val="1E4C7C"/>
                </a:solidFill>
                <a:latin typeface="Garamond"/>
              </a:rPr>
              <a:t>A </a:t>
            </a:r>
            <a:r>
              <a:rPr lang="en-US" sz="2200" b="1">
                <a:solidFill>
                  <a:srgbClr val="D61353"/>
                </a:solidFill>
                <a:latin typeface="Garamond"/>
              </a:rPr>
              <a:t>firewall</a:t>
            </a:r>
            <a:r>
              <a:rPr lang="en-US" sz="2200" b="1">
                <a:solidFill>
                  <a:srgbClr val="1E4C7C"/>
                </a:solidFill>
                <a:latin typeface="Garamond"/>
              </a:rPr>
              <a:t> acts to provide secured access between two networks</a:t>
            </a:r>
            <a:endParaRPr/>
          </a:p>
          <a:p>
            <a:pPr>
              <a:lnSpc>
                <a:spcPct val="100000"/>
              </a:lnSpc>
              <a:buBlip>
                <a:blip r:embed="rId3"/>
              </a:buBlip>
            </a:pPr>
            <a:r>
              <a:rPr lang="en-US" sz="2200" b="1">
                <a:solidFill>
                  <a:srgbClr val="1E4C7C"/>
                </a:solidFill>
                <a:latin typeface="Garamond"/>
              </a:rPr>
              <a:t>A firewall may be implemented as a standalone </a:t>
            </a:r>
            <a:r>
              <a:rPr lang="en-US" sz="2200" b="1">
                <a:solidFill>
                  <a:srgbClr val="D61353"/>
                </a:solidFill>
                <a:latin typeface="Garamond"/>
              </a:rPr>
              <a:t>hardware</a:t>
            </a:r>
            <a:r>
              <a:rPr lang="en-US" sz="2200" b="1">
                <a:solidFill>
                  <a:srgbClr val="1E4C7C"/>
                </a:solidFill>
                <a:latin typeface="Garamond"/>
              </a:rPr>
              <a:t> device or in the form of a </a:t>
            </a:r>
            <a:r>
              <a:rPr lang="en-US" sz="2200" b="1">
                <a:solidFill>
                  <a:srgbClr val="D61353"/>
                </a:solidFill>
                <a:latin typeface="Garamond"/>
              </a:rPr>
              <a:t>software</a:t>
            </a:r>
            <a:endParaRPr/>
          </a:p>
        </p:txBody>
      </p:sp>
      <p:sp>
        <p:nvSpPr>
          <p:cNvPr id="326"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repl">
                                        <p:cTn id="7" dur="500" fill="hold"/>
                                        <p:tgtEl>
                                          <p:spTgt spid="324"/>
                                        </p:tgtEl>
                                        <p:attrNameLst>
                                          <p:attrName>ppt_x</p:attrName>
                                        </p:attrNameLst>
                                      </p:cBhvr>
                                      <p:tavLst>
                                        <p:tav tm="0">
                                          <p:val>
                                            <p:strVal val="#ppt_x"/>
                                          </p:val>
                                        </p:tav>
                                        <p:tav tm="100000">
                                          <p:val>
                                            <p:strVal val="#ppt_x"/>
                                          </p:val>
                                        </p:tav>
                                      </p:tavLst>
                                    </p:anim>
                                    <p:anim calcmode="lin" valueType="num">
                                      <p:cBhvr additive="repl">
                                        <p:cTn id="8"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25"/>
                                        </p:tgtEl>
                                        <p:attrNameLst>
                                          <p:attrName>style.visibility</p:attrName>
                                        </p:attrNameLst>
                                      </p:cBhvr>
                                      <p:to>
                                        <p:strVal val="visible"/>
                                      </p:to>
                                    </p:set>
                                    <p:anim calcmode="lin" valueType="num">
                                      <p:cBhvr additive="repl">
                                        <p:cTn id="13" dur="500" fill="hold"/>
                                        <p:tgtEl>
                                          <p:spTgt spid="325"/>
                                        </p:tgtEl>
                                        <p:attrNameLst>
                                          <p:attrName>ppt_x</p:attrName>
                                        </p:attrNameLst>
                                      </p:cBhvr>
                                      <p:tavLst>
                                        <p:tav tm="0">
                                          <p:val>
                                            <p:strVal val="#ppt_x"/>
                                          </p:val>
                                        </p:tav>
                                        <p:tav tm="100000">
                                          <p:val>
                                            <p:strVal val="#ppt_x"/>
                                          </p:val>
                                        </p:tav>
                                      </p:tavLst>
                                    </p:anim>
                                    <p:anim calcmode="lin" valueType="num">
                                      <p:cBhvr additive="repl">
                                        <p:cTn id="14" dur="500" fill="hold"/>
                                        <p:tgtEl>
                                          <p:spTgt spid="32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25">
                                            <p:txEl>
                                              <p:pRg st="0" end="131"/>
                                            </p:txEl>
                                          </p:spTgt>
                                        </p:tgtEl>
                                        <p:attrNameLst>
                                          <p:attrName>style.visibility</p:attrName>
                                        </p:attrNameLst>
                                      </p:cBhvr>
                                      <p:to>
                                        <p:strVal val="visible"/>
                                      </p:to>
                                    </p:set>
                                    <p:anim calcmode="lin" valueType="num">
                                      <p:cBhvr additive="repl">
                                        <p:cTn id="17" dur="500" fill="hold"/>
                                        <p:tgtEl>
                                          <p:spTgt spid="325">
                                            <p:txEl>
                                              <p:pRg st="0" end="131"/>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25">
                                            <p:txEl>
                                              <p:pRg st="0" end="13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5">
                                            <p:txEl>
                                              <p:pRg st="404" end="404"/>
                                            </p:txEl>
                                          </p:spTgt>
                                        </p:tgtEl>
                                        <p:attrNameLst>
                                          <p:attrName>style.visibility</p:attrName>
                                        </p:attrNameLst>
                                      </p:cBhvr>
                                      <p:to>
                                        <p:strVal val="visible"/>
                                      </p:to>
                                    </p:set>
                                    <p:anim calcmode="lin" valueType="num">
                                      <p:cBhvr additive="repl">
                                        <p:cTn id="21" dur="500" fill="hold"/>
                                        <p:tgtEl>
                                          <p:spTgt spid="325">
                                            <p:txEl>
                                              <p:pRg st="404" end="404"/>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25">
                                            <p:txEl>
                                              <p:pRg st="404" end="40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25">
                                            <p:txEl>
                                              <p:pRg st="404" end="404"/>
                                            </p:txEl>
                                          </p:spTgt>
                                        </p:tgtEl>
                                        <p:attrNameLst>
                                          <p:attrName>style.visibility</p:attrName>
                                        </p:attrNameLst>
                                      </p:cBhvr>
                                      <p:to>
                                        <p:strVal val="visible"/>
                                      </p:to>
                                    </p:set>
                                    <p:anim calcmode="lin" valueType="num">
                                      <p:cBhvr additive="repl">
                                        <p:cTn id="25" dur="500" fill="hold"/>
                                        <p:tgtEl>
                                          <p:spTgt spid="325">
                                            <p:txEl>
                                              <p:pRg st="404" end="40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25">
                                            <p:txEl>
                                              <p:pRg st="404" end="40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25">
                                            <p:txEl>
                                              <p:pRg st="404" end="404"/>
                                            </p:txEl>
                                          </p:spTgt>
                                        </p:tgtEl>
                                        <p:attrNameLst>
                                          <p:attrName>style.visibility</p:attrName>
                                        </p:attrNameLst>
                                      </p:cBhvr>
                                      <p:to>
                                        <p:strVal val="visible"/>
                                      </p:to>
                                    </p:set>
                                    <p:anim calcmode="lin" valueType="num">
                                      <p:cBhvr additive="repl">
                                        <p:cTn id="29" dur="500" fill="hold"/>
                                        <p:tgtEl>
                                          <p:spTgt spid="325">
                                            <p:txEl>
                                              <p:pRg st="404" end="404"/>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325">
                                            <p:txEl>
                                              <p:pRg st="404" end="40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25">
                                            <p:txEl>
                                              <p:pRg st="404" end="404"/>
                                            </p:txEl>
                                          </p:spTgt>
                                        </p:tgtEl>
                                        <p:attrNameLst>
                                          <p:attrName>style.visibility</p:attrName>
                                        </p:attrNameLst>
                                      </p:cBhvr>
                                      <p:to>
                                        <p:strVal val="visible"/>
                                      </p:to>
                                    </p:set>
                                    <p:anim calcmode="lin" valueType="num">
                                      <p:cBhvr additive="repl">
                                        <p:cTn id="33" dur="500" fill="hold"/>
                                        <p:tgtEl>
                                          <p:spTgt spid="325">
                                            <p:txEl>
                                              <p:pRg st="404" end="404"/>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325">
                                            <p:txEl>
                                              <p:pRg st="404" end="40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25">
                                            <p:txEl>
                                              <p:pRg st="404" end="404"/>
                                            </p:txEl>
                                          </p:spTgt>
                                        </p:tgtEl>
                                        <p:attrNameLst>
                                          <p:attrName>style.visibility</p:attrName>
                                        </p:attrNameLst>
                                      </p:cBhvr>
                                      <p:to>
                                        <p:strVal val="visible"/>
                                      </p:to>
                                    </p:set>
                                    <p:anim calcmode="lin" valueType="num">
                                      <p:cBhvr additive="repl">
                                        <p:cTn id="37" dur="500" fill="hold"/>
                                        <p:tgtEl>
                                          <p:spTgt spid="325">
                                            <p:txEl>
                                              <p:pRg st="404" end="404"/>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325">
                                            <p:txEl>
                                              <p:pRg st="404" end="4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50920" y="1197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Access Control Matrix</a:t>
            </a:r>
            <a:endParaRPr/>
          </a:p>
        </p:txBody>
      </p:sp>
      <p:sp>
        <p:nvSpPr>
          <p:cNvPr id="140"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41" name="CustomShape 3"/>
          <p:cNvSpPr/>
          <p:nvPr/>
        </p:nvSpPr>
        <p:spPr>
          <a:xfrm rot="16200000">
            <a:off x="-305640" y="2809800"/>
            <a:ext cx="1355400" cy="454680"/>
          </a:xfrm>
          <a:prstGeom prst="rect">
            <a:avLst/>
          </a:prstGeom>
          <a:noFill/>
          <a:ln>
            <a:noFill/>
          </a:ln>
        </p:spPr>
        <p:txBody>
          <a:bodyPr lIns="90000" tIns="45000" rIns="90000" bIns="45000"/>
          <a:lstStyle/>
          <a:p>
            <a:pPr>
              <a:lnSpc>
                <a:spcPct val="100000"/>
              </a:lnSpc>
            </a:pPr>
            <a:r>
              <a:rPr lang="en-US" sz="2400" b="1">
                <a:solidFill>
                  <a:srgbClr val="174A7C"/>
                </a:solidFill>
                <a:latin typeface="Arial"/>
              </a:rPr>
              <a:t>Subject</a:t>
            </a:r>
            <a:endParaRPr/>
          </a:p>
        </p:txBody>
      </p:sp>
      <p:sp>
        <p:nvSpPr>
          <p:cNvPr id="142" name="CustomShape 4"/>
          <p:cNvSpPr/>
          <p:nvPr/>
        </p:nvSpPr>
        <p:spPr>
          <a:xfrm>
            <a:off x="597960" y="1957320"/>
            <a:ext cx="1569960" cy="393840"/>
          </a:xfrm>
          <a:prstGeom prst="rect">
            <a:avLst/>
          </a:prstGeom>
          <a:noFill/>
          <a:ln>
            <a:noFill/>
          </a:ln>
        </p:spPr>
        <p:txBody>
          <a:bodyPr lIns="90000" tIns="45000" rIns="90000" bIns="45000"/>
          <a:lstStyle/>
          <a:p>
            <a:pPr algn="ctr">
              <a:lnSpc>
                <a:spcPct val="100000"/>
              </a:lnSpc>
            </a:pPr>
            <a:r>
              <a:rPr lang="en-US" sz="2000" b="1">
                <a:solidFill>
                  <a:srgbClr val="174A7C"/>
                </a:solidFill>
                <a:latin typeface="Arial"/>
              </a:rPr>
              <a:t>Object</a:t>
            </a:r>
            <a:endParaRPr/>
          </a:p>
        </p:txBody>
      </p:sp>
      <p:pic>
        <p:nvPicPr>
          <p:cNvPr id="143" name="Picture 142"/>
          <p:cNvPicPr/>
          <p:nvPr/>
        </p:nvPicPr>
        <p:blipFill>
          <a:blip r:embed="rId3"/>
          <a:stretch>
            <a:fillRect/>
          </a:stretch>
        </p:blipFill>
        <p:spPr>
          <a:xfrm>
            <a:off x="241200" y="1981080"/>
            <a:ext cx="8634600" cy="40244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repl">
                                        <p:cTn id="7" dur="500" fill="hold"/>
                                        <p:tgtEl>
                                          <p:spTgt spid="139"/>
                                        </p:tgtEl>
                                        <p:attrNameLst>
                                          <p:attrName>ppt_x</p:attrName>
                                        </p:attrNameLst>
                                      </p:cBhvr>
                                      <p:tavLst>
                                        <p:tav tm="0">
                                          <p:val>
                                            <p:strVal val="#ppt_x"/>
                                          </p:val>
                                        </p:tav>
                                        <p:tav tm="100000">
                                          <p:val>
                                            <p:strVal val="#ppt_x"/>
                                          </p:val>
                                        </p:tav>
                                      </p:tavLst>
                                    </p:anim>
                                    <p:anim calcmode="lin" valueType="num">
                                      <p:cBhvr additive="repl">
                                        <p:cTn id="8"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Firewall Overview …</a:t>
            </a:r>
            <a:endParaRPr/>
          </a:p>
        </p:txBody>
      </p:sp>
      <p:sp>
        <p:nvSpPr>
          <p:cNvPr id="328" name="CustomShape 2"/>
          <p:cNvSpPr/>
          <p:nvPr/>
        </p:nvSpPr>
        <p:spPr>
          <a:xfrm>
            <a:off x="270000" y="1643040"/>
            <a:ext cx="8640720" cy="464364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200" b="1">
                <a:solidFill>
                  <a:srgbClr val="1E4C7C"/>
                </a:solidFill>
                <a:latin typeface="Garamond"/>
              </a:rPr>
              <a:t>The simplest kind of Firewall is a </a:t>
            </a:r>
            <a:r>
              <a:rPr lang="en-US" sz="2200" b="1">
                <a:solidFill>
                  <a:srgbClr val="C00000"/>
                </a:solidFill>
                <a:latin typeface="Garamond"/>
              </a:rPr>
              <a:t>packet filter</a:t>
            </a:r>
            <a:r>
              <a:rPr lang="en-US" sz="2200" b="1">
                <a:solidFill>
                  <a:srgbClr val="1E4C7C"/>
                </a:solidFill>
                <a:latin typeface="Garamond"/>
              </a:rPr>
              <a:t>. </a:t>
            </a:r>
            <a:endParaRPr/>
          </a:p>
          <a:p>
            <a:pPr>
              <a:lnSpc>
                <a:spcPct val="100000"/>
              </a:lnSpc>
              <a:buBlip>
                <a:blip r:embed="rId3"/>
              </a:buBlip>
            </a:pPr>
            <a:r>
              <a:rPr lang="en-US" sz="2200" b="1">
                <a:solidFill>
                  <a:srgbClr val="1E4C7C"/>
                </a:solidFill>
                <a:latin typeface="Garamond"/>
              </a:rPr>
              <a:t>A packet filter is a router that is augmented with an access control list, usually specified as a </a:t>
            </a:r>
            <a:r>
              <a:rPr lang="en-US" sz="2200" b="1">
                <a:solidFill>
                  <a:srgbClr val="C00000"/>
                </a:solidFill>
                <a:latin typeface="Garamond"/>
              </a:rPr>
              <a:t>list of rules</a:t>
            </a:r>
            <a:r>
              <a:rPr lang="en-US" sz="2200" b="1">
                <a:solidFill>
                  <a:srgbClr val="1E4C7C"/>
                </a:solidFill>
                <a:latin typeface="Garamond"/>
              </a:rPr>
              <a:t>. </a:t>
            </a:r>
            <a:endParaRPr/>
          </a:p>
          <a:p>
            <a:pPr>
              <a:lnSpc>
                <a:spcPct val="100000"/>
              </a:lnSpc>
              <a:buBlip>
                <a:blip r:embed="rId3"/>
              </a:buBlip>
            </a:pPr>
            <a:r>
              <a:rPr lang="en-US" sz="2200" b="1">
                <a:solidFill>
                  <a:srgbClr val="1E4C7C"/>
                </a:solidFill>
                <a:latin typeface="Garamond"/>
              </a:rPr>
              <a:t>When any packet is received by the router, the security rules are consulted to decide whether the packet should be </a:t>
            </a:r>
            <a:r>
              <a:rPr lang="en-US" sz="2200" b="1">
                <a:solidFill>
                  <a:srgbClr val="C00000"/>
                </a:solidFill>
                <a:latin typeface="Garamond"/>
              </a:rPr>
              <a:t>forwarded or dropped (ALLOW or DROP). </a:t>
            </a:r>
            <a:endParaRPr/>
          </a:p>
          <a:p>
            <a:pPr>
              <a:lnSpc>
                <a:spcPct val="100000"/>
              </a:lnSpc>
              <a:buBlip>
                <a:blip r:embed="rId3"/>
              </a:buBlip>
            </a:pPr>
            <a:r>
              <a:rPr lang="en-US" sz="2200" b="1">
                <a:solidFill>
                  <a:srgbClr val="1E4C7C"/>
                </a:solidFill>
                <a:latin typeface="Garamond"/>
              </a:rPr>
              <a:t>A rule can specify which packets it will apply to, based on the header fields of the packets. For instance, the rule might specify source and destination IP addresses and port numbers and protocol names, or wild cards for each of these. </a:t>
            </a:r>
            <a:endParaRPr/>
          </a:p>
        </p:txBody>
      </p:sp>
      <p:sp>
        <p:nvSpPr>
          <p:cNvPr id="329"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27"/>
                                        </p:tgtEl>
                                        <p:attrNameLst>
                                          <p:attrName>style.visibility</p:attrName>
                                        </p:attrNameLst>
                                      </p:cBhvr>
                                      <p:to>
                                        <p:strVal val="visible"/>
                                      </p:to>
                                    </p:set>
                                    <p:anim calcmode="lin" valueType="num">
                                      <p:cBhvr additive="repl">
                                        <p:cTn id="7" dur="500" fill="hold"/>
                                        <p:tgtEl>
                                          <p:spTgt spid="327"/>
                                        </p:tgtEl>
                                        <p:attrNameLst>
                                          <p:attrName>ppt_x</p:attrName>
                                        </p:attrNameLst>
                                      </p:cBhvr>
                                      <p:tavLst>
                                        <p:tav tm="0">
                                          <p:val>
                                            <p:strVal val="#ppt_x"/>
                                          </p:val>
                                        </p:tav>
                                        <p:tav tm="100000">
                                          <p:val>
                                            <p:strVal val="#ppt_x"/>
                                          </p:val>
                                        </p:tav>
                                      </p:tavLst>
                                    </p:anim>
                                    <p:anim calcmode="lin" valueType="num">
                                      <p:cBhvr additive="repl">
                                        <p:cTn id="8"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28"/>
                                        </p:tgtEl>
                                        <p:attrNameLst>
                                          <p:attrName>style.visibility</p:attrName>
                                        </p:attrNameLst>
                                      </p:cBhvr>
                                      <p:to>
                                        <p:strVal val="visible"/>
                                      </p:to>
                                    </p:set>
                                    <p:anim calcmode="lin" valueType="num">
                                      <p:cBhvr additive="repl">
                                        <p:cTn id="13" dur="500" fill="hold"/>
                                        <p:tgtEl>
                                          <p:spTgt spid="328"/>
                                        </p:tgtEl>
                                        <p:attrNameLst>
                                          <p:attrName>ppt_x</p:attrName>
                                        </p:attrNameLst>
                                      </p:cBhvr>
                                      <p:tavLst>
                                        <p:tav tm="0">
                                          <p:val>
                                            <p:strVal val="#ppt_x"/>
                                          </p:val>
                                        </p:tav>
                                        <p:tav tm="100000">
                                          <p:val>
                                            <p:strVal val="#ppt_x"/>
                                          </p:val>
                                        </p:tav>
                                      </p:tavLst>
                                    </p:anim>
                                    <p:anim calcmode="lin" valueType="num">
                                      <p:cBhvr additive="repl">
                                        <p:cTn id="14" dur="500" fill="hold"/>
                                        <p:tgtEl>
                                          <p:spTgt spid="32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28">
                                            <p:txEl>
                                              <p:pRg st="0" end="51"/>
                                            </p:txEl>
                                          </p:spTgt>
                                        </p:tgtEl>
                                        <p:attrNameLst>
                                          <p:attrName>style.visibility</p:attrName>
                                        </p:attrNameLst>
                                      </p:cBhvr>
                                      <p:to>
                                        <p:strVal val="visible"/>
                                      </p:to>
                                    </p:set>
                                    <p:anim calcmode="lin" valueType="num">
                                      <p:cBhvr additive="repl">
                                        <p:cTn id="17" dur="500" fill="hold"/>
                                        <p:tgtEl>
                                          <p:spTgt spid="328">
                                            <p:txEl>
                                              <p:pRg st="0" end="51"/>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28">
                                            <p:txEl>
                                              <p:pRg st="0" end="5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8">
                                            <p:txEl>
                                              <p:pRg st="557" end="557"/>
                                            </p:txEl>
                                          </p:spTgt>
                                        </p:tgtEl>
                                        <p:attrNameLst>
                                          <p:attrName>style.visibility</p:attrName>
                                        </p:attrNameLst>
                                      </p:cBhvr>
                                      <p:to>
                                        <p:strVal val="visible"/>
                                      </p:to>
                                    </p:set>
                                    <p:anim calcmode="lin" valueType="num">
                                      <p:cBhvr additive="repl">
                                        <p:cTn id="21" dur="500" fill="hold"/>
                                        <p:tgtEl>
                                          <p:spTgt spid="328">
                                            <p:txEl>
                                              <p:pRg st="557" end="557"/>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28">
                                            <p:txEl>
                                              <p:pRg st="557" end="55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28">
                                            <p:txEl>
                                              <p:pRg st="557" end="557"/>
                                            </p:txEl>
                                          </p:spTgt>
                                        </p:tgtEl>
                                        <p:attrNameLst>
                                          <p:attrName>style.visibility</p:attrName>
                                        </p:attrNameLst>
                                      </p:cBhvr>
                                      <p:to>
                                        <p:strVal val="visible"/>
                                      </p:to>
                                    </p:set>
                                    <p:anim calcmode="lin" valueType="num">
                                      <p:cBhvr additive="repl">
                                        <p:cTn id="25" dur="500" fill="hold"/>
                                        <p:tgtEl>
                                          <p:spTgt spid="328">
                                            <p:txEl>
                                              <p:pRg st="557" end="557"/>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28">
                                            <p:txEl>
                                              <p:pRg st="557" end="55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28">
                                            <p:txEl>
                                              <p:pRg st="557" end="557"/>
                                            </p:txEl>
                                          </p:spTgt>
                                        </p:tgtEl>
                                        <p:attrNameLst>
                                          <p:attrName>style.visibility</p:attrName>
                                        </p:attrNameLst>
                                      </p:cBhvr>
                                      <p:to>
                                        <p:strVal val="visible"/>
                                      </p:to>
                                    </p:set>
                                    <p:anim calcmode="lin" valueType="num">
                                      <p:cBhvr additive="repl">
                                        <p:cTn id="29" dur="500" fill="hold"/>
                                        <p:tgtEl>
                                          <p:spTgt spid="328">
                                            <p:txEl>
                                              <p:pRg st="557" end="557"/>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328">
                                            <p:txEl>
                                              <p:pRg st="557" end="5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Firewall Overview …</a:t>
            </a:r>
            <a:endParaRPr/>
          </a:p>
        </p:txBody>
      </p:sp>
      <p:sp>
        <p:nvSpPr>
          <p:cNvPr id="331" name="CustomShape 2"/>
          <p:cNvSpPr/>
          <p:nvPr/>
        </p:nvSpPr>
        <p:spPr>
          <a:xfrm>
            <a:off x="250920" y="1628640"/>
            <a:ext cx="8640720" cy="441648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800" b="1">
                <a:solidFill>
                  <a:srgbClr val="1E4C7C"/>
                </a:solidFill>
                <a:latin typeface="Garamond"/>
              </a:rPr>
              <a:t>Suppose that we've built a </a:t>
            </a:r>
            <a:r>
              <a:rPr lang="en-US" sz="2800" b="1">
                <a:solidFill>
                  <a:srgbClr val="C00000"/>
                </a:solidFill>
                <a:latin typeface="Garamond"/>
              </a:rPr>
              <a:t>security policy </a:t>
            </a:r>
            <a:r>
              <a:rPr lang="en-US" sz="2800" b="1">
                <a:solidFill>
                  <a:srgbClr val="1E4C7C"/>
                </a:solidFill>
                <a:latin typeface="Garamond"/>
              </a:rPr>
              <a:t>and decided that we want to:</a:t>
            </a:r>
            <a:endParaRPr/>
          </a:p>
          <a:p>
            <a:pPr lvl="1" algn="just">
              <a:lnSpc>
                <a:spcPct val="100000"/>
              </a:lnSpc>
              <a:buFont typeface="Arial"/>
              <a:buChar char="•"/>
            </a:pPr>
            <a:r>
              <a:rPr lang="en-US" sz="2800" u="sng">
                <a:solidFill>
                  <a:srgbClr val="231F20"/>
                </a:solidFill>
                <a:latin typeface="Garamond"/>
              </a:rPr>
              <a:t>allow</a:t>
            </a:r>
            <a:r>
              <a:rPr lang="en-US" sz="2800">
                <a:solidFill>
                  <a:srgbClr val="231F20"/>
                </a:solidFill>
                <a:latin typeface="Garamond"/>
              </a:rPr>
              <a:t> </a:t>
            </a:r>
            <a:r>
              <a:rPr lang="en-US" sz="2800">
                <a:solidFill>
                  <a:srgbClr val="FF0000"/>
                </a:solidFill>
                <a:latin typeface="Garamond"/>
              </a:rPr>
              <a:t>inbound</a:t>
            </a:r>
            <a:r>
              <a:rPr lang="en-US" sz="2800">
                <a:solidFill>
                  <a:srgbClr val="231F20"/>
                </a:solidFill>
                <a:latin typeface="Garamond"/>
              </a:rPr>
              <a:t> tcp connections to port 25 of mail server (1.2.3.4): </a:t>
            </a:r>
            <a:endParaRPr/>
          </a:p>
          <a:p>
            <a:pPr algn="just">
              <a:lnSpc>
                <a:spcPct val="100000"/>
              </a:lnSpc>
            </a:pPr>
            <a:r>
              <a:rPr lang="en-US" sz="2800">
                <a:solidFill>
                  <a:srgbClr val="231F20"/>
                </a:solidFill>
                <a:latin typeface="Garamond"/>
              </a:rPr>
              <a:t>	</a:t>
            </a:r>
            <a:r>
              <a:rPr lang="en-US" sz="2800">
                <a:solidFill>
                  <a:srgbClr val="174A7C"/>
                </a:solidFill>
                <a:latin typeface="Garamond"/>
              </a:rPr>
              <a:t>Allow tcp *:* </a:t>
            </a:r>
            <a:r>
              <a:rPr lang="en-US" sz="2800">
                <a:solidFill>
                  <a:srgbClr val="174A7C"/>
                </a:solidFill>
                <a:latin typeface="Wingdings"/>
              </a:rPr>
              <a:t></a:t>
            </a:r>
            <a:r>
              <a:rPr lang="en-US" sz="2800">
                <a:solidFill>
                  <a:srgbClr val="174A7C"/>
                </a:solidFill>
                <a:latin typeface="Garamond"/>
              </a:rPr>
              <a:t> 1.2.3.4:25</a:t>
            </a:r>
            <a:endParaRPr/>
          </a:p>
          <a:p>
            <a:pPr lvl="1" algn="just">
              <a:lnSpc>
                <a:spcPct val="100000"/>
              </a:lnSpc>
              <a:buFont typeface="Arial"/>
              <a:buChar char="•"/>
            </a:pPr>
            <a:r>
              <a:rPr lang="en-US" sz="2800" u="sng">
                <a:solidFill>
                  <a:srgbClr val="231F20"/>
                </a:solidFill>
                <a:latin typeface="Garamond"/>
              </a:rPr>
              <a:t>allow</a:t>
            </a:r>
            <a:r>
              <a:rPr lang="en-US" sz="2800">
                <a:solidFill>
                  <a:srgbClr val="231F20"/>
                </a:solidFill>
                <a:latin typeface="Garamond"/>
              </a:rPr>
              <a:t> all </a:t>
            </a:r>
            <a:r>
              <a:rPr lang="en-US" sz="2800">
                <a:solidFill>
                  <a:srgbClr val="FF0000"/>
                </a:solidFill>
                <a:latin typeface="Garamond"/>
              </a:rPr>
              <a:t>outbound</a:t>
            </a:r>
            <a:r>
              <a:rPr lang="en-US" sz="2800">
                <a:solidFill>
                  <a:srgbClr val="231F20"/>
                </a:solidFill>
                <a:latin typeface="Garamond"/>
              </a:rPr>
              <a:t> tcp connections:</a:t>
            </a:r>
            <a:endParaRPr/>
          </a:p>
          <a:p>
            <a:pPr algn="just">
              <a:lnSpc>
                <a:spcPct val="100000"/>
              </a:lnSpc>
            </a:pPr>
            <a:r>
              <a:rPr lang="en-US" sz="2800">
                <a:solidFill>
                  <a:srgbClr val="231F20"/>
                </a:solidFill>
                <a:latin typeface="Garamond"/>
              </a:rPr>
              <a:t>	</a:t>
            </a:r>
            <a:r>
              <a:rPr lang="en-US" sz="2800">
                <a:solidFill>
                  <a:srgbClr val="174A7C"/>
                </a:solidFill>
                <a:latin typeface="Garamond"/>
              </a:rPr>
              <a:t>Allow tcp {ourhosts}:* </a:t>
            </a:r>
            <a:r>
              <a:rPr lang="en-US" sz="2800">
                <a:solidFill>
                  <a:srgbClr val="174A7C"/>
                </a:solidFill>
                <a:latin typeface="Wingdings"/>
              </a:rPr>
              <a:t></a:t>
            </a:r>
            <a:r>
              <a:rPr lang="en-US" sz="2800">
                <a:solidFill>
                  <a:srgbClr val="174A7C"/>
                </a:solidFill>
                <a:latin typeface="Garamond"/>
              </a:rPr>
              <a:t>*:*</a:t>
            </a:r>
            <a:endParaRPr/>
          </a:p>
          <a:p>
            <a:pPr lvl="1" algn="just">
              <a:lnSpc>
                <a:spcPct val="100000"/>
              </a:lnSpc>
              <a:buFont typeface="Arial"/>
              <a:buChar char="•"/>
            </a:pPr>
            <a:r>
              <a:rPr lang="en-US" sz="2800" u="sng">
                <a:solidFill>
                  <a:srgbClr val="231F20"/>
                </a:solidFill>
                <a:latin typeface="Garamond"/>
              </a:rPr>
              <a:t>drop</a:t>
            </a:r>
            <a:r>
              <a:rPr lang="en-US" sz="2800">
                <a:solidFill>
                  <a:srgbClr val="231F20"/>
                </a:solidFill>
                <a:latin typeface="Garamond"/>
              </a:rPr>
              <a:t> all the rest: </a:t>
            </a:r>
            <a:endParaRPr/>
          </a:p>
          <a:p>
            <a:pPr algn="just">
              <a:lnSpc>
                <a:spcPct val="100000"/>
              </a:lnSpc>
            </a:pPr>
            <a:r>
              <a:rPr lang="en-US" sz="2800">
                <a:solidFill>
                  <a:srgbClr val="231F20"/>
                </a:solidFill>
                <a:latin typeface="Garamond"/>
              </a:rPr>
              <a:t>	</a:t>
            </a:r>
            <a:r>
              <a:rPr lang="en-US" sz="2800">
                <a:solidFill>
                  <a:srgbClr val="174A7C"/>
                </a:solidFill>
                <a:latin typeface="Garamond"/>
              </a:rPr>
              <a:t>Drop  *:* </a:t>
            </a:r>
            <a:r>
              <a:rPr lang="en-US" sz="2800">
                <a:solidFill>
                  <a:srgbClr val="174A7C"/>
                </a:solidFill>
                <a:latin typeface="Wingdings"/>
              </a:rPr>
              <a:t></a:t>
            </a:r>
            <a:r>
              <a:rPr lang="en-US" sz="2800">
                <a:solidFill>
                  <a:srgbClr val="174A7C"/>
                </a:solidFill>
                <a:latin typeface="Garamond"/>
              </a:rPr>
              <a:t> *:*</a:t>
            </a:r>
            <a:endParaRPr/>
          </a:p>
        </p:txBody>
      </p:sp>
      <p:sp>
        <p:nvSpPr>
          <p:cNvPr id="332"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30"/>
                                        </p:tgtEl>
                                        <p:attrNameLst>
                                          <p:attrName>style.visibility</p:attrName>
                                        </p:attrNameLst>
                                      </p:cBhvr>
                                      <p:to>
                                        <p:strVal val="visible"/>
                                      </p:to>
                                    </p:set>
                                    <p:anim calcmode="lin" valueType="num">
                                      <p:cBhvr additive="repl">
                                        <p:cTn id="7" dur="500" fill="hold"/>
                                        <p:tgtEl>
                                          <p:spTgt spid="330"/>
                                        </p:tgtEl>
                                        <p:attrNameLst>
                                          <p:attrName>ppt_x</p:attrName>
                                        </p:attrNameLst>
                                      </p:cBhvr>
                                      <p:tavLst>
                                        <p:tav tm="0">
                                          <p:val>
                                            <p:strVal val="#ppt_x"/>
                                          </p:val>
                                        </p:tav>
                                        <p:tav tm="100000">
                                          <p:val>
                                            <p:strVal val="#ppt_x"/>
                                          </p:val>
                                        </p:tav>
                                      </p:tavLst>
                                    </p:anim>
                                    <p:anim calcmode="lin" valueType="num">
                                      <p:cBhvr additive="repl">
                                        <p:cTn id="8"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31"/>
                                        </p:tgtEl>
                                        <p:attrNameLst>
                                          <p:attrName>style.visibility</p:attrName>
                                        </p:attrNameLst>
                                      </p:cBhvr>
                                      <p:to>
                                        <p:strVal val="visible"/>
                                      </p:to>
                                    </p:set>
                                    <p:anim calcmode="lin" valueType="num">
                                      <p:cBhvr additive="repl">
                                        <p:cTn id="13" dur="500" fill="hold"/>
                                        <p:tgtEl>
                                          <p:spTgt spid="331"/>
                                        </p:tgtEl>
                                        <p:attrNameLst>
                                          <p:attrName>ppt_x</p:attrName>
                                        </p:attrNameLst>
                                      </p:cBhvr>
                                      <p:tavLst>
                                        <p:tav tm="0">
                                          <p:val>
                                            <p:strVal val="#ppt_x"/>
                                          </p:val>
                                        </p:tav>
                                        <p:tav tm="100000">
                                          <p:val>
                                            <p:strVal val="#ppt_x"/>
                                          </p:val>
                                        </p:tav>
                                      </p:tavLst>
                                    </p:anim>
                                    <p:anim calcmode="lin" valueType="num">
                                      <p:cBhvr additive="repl">
                                        <p:cTn id="14" dur="500" fill="hold"/>
                                        <p:tgtEl>
                                          <p:spTgt spid="33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1">
                                            <p:txEl>
                                              <p:pRg st="0" end="72"/>
                                            </p:txEl>
                                          </p:spTgt>
                                        </p:tgtEl>
                                        <p:attrNameLst>
                                          <p:attrName>style.visibility</p:attrName>
                                        </p:attrNameLst>
                                      </p:cBhvr>
                                      <p:to>
                                        <p:strVal val="visible"/>
                                      </p:to>
                                    </p:set>
                                    <p:anim calcmode="lin" valueType="num">
                                      <p:cBhvr additive="repl">
                                        <p:cTn id="17" dur="500" fill="hold"/>
                                        <p:tgtEl>
                                          <p:spTgt spid="331">
                                            <p:txEl>
                                              <p:pRg st="0" end="72"/>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31">
                                            <p:txEl>
                                              <p:pRg st="0" end="7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1">
                                            <p:txEl>
                                              <p:pRg st="270" end="270"/>
                                            </p:txEl>
                                          </p:spTgt>
                                        </p:tgtEl>
                                        <p:attrNameLst>
                                          <p:attrName>style.visibility</p:attrName>
                                        </p:attrNameLst>
                                      </p:cBhvr>
                                      <p:to>
                                        <p:strVal val="visible"/>
                                      </p:to>
                                    </p:set>
                                    <p:anim calcmode="lin" valueType="num">
                                      <p:cBhvr additive="repl">
                                        <p:cTn id="21" dur="500" fill="hold"/>
                                        <p:tgtEl>
                                          <p:spTgt spid="331">
                                            <p:txEl>
                                              <p:pRg st="270" end="27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31">
                                            <p:txEl>
                                              <p:pRg st="270" end="27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1">
                                            <p:txEl>
                                              <p:pRg st="270" end="270"/>
                                            </p:txEl>
                                          </p:spTgt>
                                        </p:tgtEl>
                                        <p:attrNameLst>
                                          <p:attrName>style.visibility</p:attrName>
                                        </p:attrNameLst>
                                      </p:cBhvr>
                                      <p:to>
                                        <p:strVal val="visible"/>
                                      </p:to>
                                    </p:set>
                                    <p:anim calcmode="lin" valueType="num">
                                      <p:cBhvr additive="repl">
                                        <p:cTn id="25" dur="500" fill="hold"/>
                                        <p:tgtEl>
                                          <p:spTgt spid="331">
                                            <p:txEl>
                                              <p:pRg st="270" end="27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31">
                                            <p:txEl>
                                              <p:pRg st="270" end="27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1">
                                            <p:txEl>
                                              <p:pRg st="270" end="270"/>
                                            </p:txEl>
                                          </p:spTgt>
                                        </p:tgtEl>
                                        <p:attrNameLst>
                                          <p:attrName>style.visibility</p:attrName>
                                        </p:attrNameLst>
                                      </p:cBhvr>
                                      <p:to>
                                        <p:strVal val="visible"/>
                                      </p:to>
                                    </p:set>
                                    <p:anim calcmode="lin" valueType="num">
                                      <p:cBhvr additive="repl">
                                        <p:cTn id="29" dur="500" fill="hold"/>
                                        <p:tgtEl>
                                          <p:spTgt spid="331">
                                            <p:txEl>
                                              <p:pRg st="270" end="27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331">
                                            <p:txEl>
                                              <p:pRg st="270" end="27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1">
                                            <p:txEl>
                                              <p:pRg st="270" end="270"/>
                                            </p:txEl>
                                          </p:spTgt>
                                        </p:tgtEl>
                                        <p:attrNameLst>
                                          <p:attrName>style.visibility</p:attrName>
                                        </p:attrNameLst>
                                      </p:cBhvr>
                                      <p:to>
                                        <p:strVal val="visible"/>
                                      </p:to>
                                    </p:set>
                                    <p:anim calcmode="lin" valueType="num">
                                      <p:cBhvr additive="repl">
                                        <p:cTn id="33" dur="500" fill="hold"/>
                                        <p:tgtEl>
                                          <p:spTgt spid="331">
                                            <p:txEl>
                                              <p:pRg st="270" end="270"/>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331">
                                            <p:txEl>
                                              <p:pRg st="270" end="27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1">
                                            <p:txEl>
                                              <p:pRg st="270" end="270"/>
                                            </p:txEl>
                                          </p:spTgt>
                                        </p:tgtEl>
                                        <p:attrNameLst>
                                          <p:attrName>style.visibility</p:attrName>
                                        </p:attrNameLst>
                                      </p:cBhvr>
                                      <p:to>
                                        <p:strVal val="visible"/>
                                      </p:to>
                                    </p:set>
                                    <p:anim calcmode="lin" valueType="num">
                                      <p:cBhvr additive="repl">
                                        <p:cTn id="37" dur="500" fill="hold"/>
                                        <p:tgtEl>
                                          <p:spTgt spid="331">
                                            <p:txEl>
                                              <p:pRg st="270" end="270"/>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331">
                                            <p:txEl>
                                              <p:pRg st="270" end="27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1">
                                            <p:txEl>
                                              <p:pRg st="270" end="270"/>
                                            </p:txEl>
                                          </p:spTgt>
                                        </p:tgtEl>
                                        <p:attrNameLst>
                                          <p:attrName>style.visibility</p:attrName>
                                        </p:attrNameLst>
                                      </p:cBhvr>
                                      <p:to>
                                        <p:strVal val="visible"/>
                                      </p:to>
                                    </p:set>
                                    <p:anim calcmode="lin" valueType="num">
                                      <p:cBhvr additive="repl">
                                        <p:cTn id="41" dur="500" fill="hold"/>
                                        <p:tgtEl>
                                          <p:spTgt spid="331">
                                            <p:txEl>
                                              <p:pRg st="270" end="270"/>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331">
                                            <p:txEl>
                                              <p:pRg st="270" end="2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Firewall Design goals</a:t>
            </a:r>
            <a:endParaRPr/>
          </a:p>
        </p:txBody>
      </p:sp>
      <p:sp>
        <p:nvSpPr>
          <p:cNvPr id="334" name="CustomShape 2"/>
          <p:cNvSpPr/>
          <p:nvPr/>
        </p:nvSpPr>
        <p:spPr>
          <a:xfrm>
            <a:off x="227520" y="1837800"/>
            <a:ext cx="8640720" cy="419652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600" b="1" dirty="0">
                <a:solidFill>
                  <a:srgbClr val="D61353"/>
                </a:solidFill>
                <a:latin typeface="Garamond"/>
              </a:rPr>
              <a:t>All traffic</a:t>
            </a:r>
            <a:r>
              <a:rPr lang="en-US" sz="2600" b="1" dirty="0">
                <a:solidFill>
                  <a:srgbClr val="1E4C7C"/>
                </a:solidFill>
                <a:latin typeface="Garamond"/>
              </a:rPr>
              <a:t> from outside to inside must </a:t>
            </a:r>
            <a:r>
              <a:rPr lang="en-US" sz="2600" b="1" dirty="0">
                <a:solidFill>
                  <a:srgbClr val="D61353"/>
                </a:solidFill>
                <a:latin typeface="Garamond"/>
              </a:rPr>
              <a:t>pass through</a:t>
            </a:r>
            <a:r>
              <a:rPr lang="en-US" sz="2600" b="1" dirty="0">
                <a:solidFill>
                  <a:srgbClr val="1E4C7C"/>
                </a:solidFill>
                <a:latin typeface="Garamond"/>
              </a:rPr>
              <a:t> the </a:t>
            </a:r>
            <a:r>
              <a:rPr lang="en-US" sz="2600" b="1" dirty="0">
                <a:solidFill>
                  <a:srgbClr val="D61353"/>
                </a:solidFill>
                <a:latin typeface="Garamond"/>
              </a:rPr>
              <a:t>firewall</a:t>
            </a:r>
            <a:r>
              <a:rPr lang="en-US" sz="2600" b="1" dirty="0">
                <a:solidFill>
                  <a:srgbClr val="1E4C7C"/>
                </a:solidFill>
                <a:latin typeface="Garamond"/>
              </a:rPr>
              <a:t> (physically blocking all access to the local network except via the firewall)</a:t>
            </a:r>
            <a:endParaRPr dirty="0"/>
          </a:p>
          <a:p>
            <a:pPr>
              <a:lnSpc>
                <a:spcPct val="100000"/>
              </a:lnSpc>
              <a:buBlip>
                <a:blip r:embed="rId3"/>
              </a:buBlip>
            </a:pPr>
            <a:r>
              <a:rPr lang="en-US" sz="2600" b="1" dirty="0">
                <a:solidFill>
                  <a:srgbClr val="D61353"/>
                </a:solidFill>
                <a:latin typeface="Garamond"/>
              </a:rPr>
              <a:t>Only authorized</a:t>
            </a:r>
            <a:r>
              <a:rPr lang="en-US" sz="2600" b="1" dirty="0">
                <a:solidFill>
                  <a:srgbClr val="1E4C7C"/>
                </a:solidFill>
                <a:latin typeface="Garamond"/>
              </a:rPr>
              <a:t> traffic (defined by the local security policy) will be </a:t>
            </a:r>
            <a:r>
              <a:rPr lang="en-US" sz="2600" b="1" dirty="0">
                <a:solidFill>
                  <a:srgbClr val="D61353"/>
                </a:solidFill>
                <a:latin typeface="Garamond"/>
              </a:rPr>
              <a:t>allowed to pass</a:t>
            </a:r>
            <a:endParaRPr dirty="0"/>
          </a:p>
          <a:p>
            <a:pPr>
              <a:lnSpc>
                <a:spcPct val="100000"/>
              </a:lnSpc>
              <a:buBlip>
                <a:blip r:embed="rId3"/>
              </a:buBlip>
            </a:pPr>
            <a:r>
              <a:rPr lang="en-US" sz="2600" b="1" dirty="0">
                <a:solidFill>
                  <a:srgbClr val="1E4C7C"/>
                </a:solidFill>
                <a:latin typeface="Garamond"/>
              </a:rPr>
              <a:t>The firewall itself is </a:t>
            </a:r>
            <a:r>
              <a:rPr lang="en-US" sz="2600" b="1" dirty="0">
                <a:solidFill>
                  <a:srgbClr val="D61353"/>
                </a:solidFill>
                <a:latin typeface="Garamond"/>
              </a:rPr>
              <a:t>immune</a:t>
            </a:r>
            <a:r>
              <a:rPr lang="en-US" sz="2600" b="1" dirty="0">
                <a:solidFill>
                  <a:srgbClr val="1E4C7C"/>
                </a:solidFill>
                <a:latin typeface="Garamond"/>
              </a:rPr>
              <a:t> to penetration (use of </a:t>
            </a:r>
            <a:r>
              <a:rPr lang="en-US" sz="2600" b="1" dirty="0">
                <a:solidFill>
                  <a:srgbClr val="D61353"/>
                </a:solidFill>
                <a:latin typeface="Garamond"/>
              </a:rPr>
              <a:t>trusted system</a:t>
            </a:r>
            <a:r>
              <a:rPr lang="en-US" sz="2600" b="1" dirty="0">
                <a:solidFill>
                  <a:srgbClr val="1E4C7C"/>
                </a:solidFill>
                <a:latin typeface="Garamond"/>
              </a:rPr>
              <a:t> with a </a:t>
            </a:r>
            <a:r>
              <a:rPr lang="en-US" sz="2600" b="1" dirty="0">
                <a:solidFill>
                  <a:srgbClr val="D61353"/>
                </a:solidFill>
                <a:latin typeface="Garamond"/>
              </a:rPr>
              <a:t>secure operating system</a:t>
            </a:r>
            <a:r>
              <a:rPr lang="en-US" sz="2600" b="1" dirty="0">
                <a:solidFill>
                  <a:srgbClr val="1E4C7C"/>
                </a:solidFill>
                <a:latin typeface="Garamond"/>
              </a:rPr>
              <a:t>)</a:t>
            </a:r>
            <a:endParaRPr dirty="0"/>
          </a:p>
        </p:txBody>
      </p:sp>
      <p:sp>
        <p:nvSpPr>
          <p:cNvPr id="335"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33"/>
                                        </p:tgtEl>
                                        <p:attrNameLst>
                                          <p:attrName>style.visibility</p:attrName>
                                        </p:attrNameLst>
                                      </p:cBhvr>
                                      <p:to>
                                        <p:strVal val="visible"/>
                                      </p:to>
                                    </p:set>
                                    <p:anim calcmode="lin" valueType="num">
                                      <p:cBhvr additive="repl">
                                        <p:cTn id="7" dur="500" fill="hold"/>
                                        <p:tgtEl>
                                          <p:spTgt spid="333"/>
                                        </p:tgtEl>
                                        <p:attrNameLst>
                                          <p:attrName>ppt_x</p:attrName>
                                        </p:attrNameLst>
                                      </p:cBhvr>
                                      <p:tavLst>
                                        <p:tav tm="0">
                                          <p:val>
                                            <p:strVal val="#ppt_x"/>
                                          </p:val>
                                        </p:tav>
                                        <p:tav tm="100000">
                                          <p:val>
                                            <p:strVal val="#ppt_x"/>
                                          </p:val>
                                        </p:tav>
                                      </p:tavLst>
                                    </p:anim>
                                    <p:anim calcmode="lin" valueType="num">
                                      <p:cBhvr additive="repl">
                                        <p:cTn id="8" dur="500" fill="hold"/>
                                        <p:tgtEl>
                                          <p:spTgt spid="3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34"/>
                                        </p:tgtEl>
                                        <p:attrNameLst>
                                          <p:attrName>style.visibility</p:attrName>
                                        </p:attrNameLst>
                                      </p:cBhvr>
                                      <p:to>
                                        <p:strVal val="visible"/>
                                      </p:to>
                                    </p:set>
                                    <p:anim calcmode="lin" valueType="num">
                                      <p:cBhvr additive="repl">
                                        <p:cTn id="13" dur="500" fill="hold"/>
                                        <p:tgtEl>
                                          <p:spTgt spid="334"/>
                                        </p:tgtEl>
                                        <p:attrNameLst>
                                          <p:attrName>ppt_x</p:attrName>
                                        </p:attrNameLst>
                                      </p:cBhvr>
                                      <p:tavLst>
                                        <p:tav tm="0">
                                          <p:val>
                                            <p:strVal val="#ppt_x"/>
                                          </p:val>
                                        </p:tav>
                                        <p:tav tm="100000">
                                          <p:val>
                                            <p:strVal val="#ppt_x"/>
                                          </p:val>
                                        </p:tav>
                                      </p:tavLst>
                                    </p:anim>
                                    <p:anim calcmode="lin" valueType="num">
                                      <p:cBhvr additive="repl">
                                        <p:cTn id="14" dur="500" fill="hold"/>
                                        <p:tgtEl>
                                          <p:spTgt spid="33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4">
                                            <p:txEl>
                                              <p:pRg st="0" end="144"/>
                                            </p:txEl>
                                          </p:spTgt>
                                        </p:tgtEl>
                                        <p:attrNameLst>
                                          <p:attrName>style.visibility</p:attrName>
                                        </p:attrNameLst>
                                      </p:cBhvr>
                                      <p:to>
                                        <p:strVal val="visible"/>
                                      </p:to>
                                    </p:set>
                                    <p:anim calcmode="lin" valueType="num">
                                      <p:cBhvr additive="repl">
                                        <p:cTn id="17" dur="500" fill="hold"/>
                                        <p:tgtEl>
                                          <p:spTgt spid="334">
                                            <p:txEl>
                                              <p:pRg st="0" end="144"/>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34">
                                            <p:txEl>
                                              <p:pRg st="0" end="14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4">
                                            <p:txEl>
                                              <p:pRg st="331" end="331"/>
                                            </p:txEl>
                                          </p:spTgt>
                                        </p:tgtEl>
                                        <p:attrNameLst>
                                          <p:attrName>style.visibility</p:attrName>
                                        </p:attrNameLst>
                                      </p:cBhvr>
                                      <p:to>
                                        <p:strVal val="visible"/>
                                      </p:to>
                                    </p:set>
                                    <p:anim calcmode="lin" valueType="num">
                                      <p:cBhvr additive="repl">
                                        <p:cTn id="21" dur="500" fill="hold"/>
                                        <p:tgtEl>
                                          <p:spTgt spid="334">
                                            <p:txEl>
                                              <p:pRg st="331" end="331"/>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34">
                                            <p:txEl>
                                              <p:pRg st="331" end="33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4">
                                            <p:txEl>
                                              <p:pRg st="331" end="331"/>
                                            </p:txEl>
                                          </p:spTgt>
                                        </p:tgtEl>
                                        <p:attrNameLst>
                                          <p:attrName>style.visibility</p:attrName>
                                        </p:attrNameLst>
                                      </p:cBhvr>
                                      <p:to>
                                        <p:strVal val="visible"/>
                                      </p:to>
                                    </p:set>
                                    <p:anim calcmode="lin" valueType="num">
                                      <p:cBhvr additive="repl">
                                        <p:cTn id="25" dur="500" fill="hold"/>
                                        <p:tgtEl>
                                          <p:spTgt spid="334">
                                            <p:txEl>
                                              <p:pRg st="331" end="331"/>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34">
                                            <p:txEl>
                                              <p:pRg st="331" end="3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Firewall Features</a:t>
            </a:r>
            <a:endParaRPr/>
          </a:p>
        </p:txBody>
      </p:sp>
      <p:sp>
        <p:nvSpPr>
          <p:cNvPr id="337" name="CustomShape 2"/>
          <p:cNvSpPr/>
          <p:nvPr/>
        </p:nvSpPr>
        <p:spPr>
          <a:xfrm>
            <a:off x="250920" y="1773360"/>
            <a:ext cx="8640720" cy="441576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3200" b="1">
                <a:solidFill>
                  <a:srgbClr val="1E4C7C"/>
                </a:solidFill>
                <a:latin typeface="Garamond"/>
              </a:rPr>
              <a:t>General</a:t>
            </a:r>
            <a:endParaRPr/>
          </a:p>
          <a:p>
            <a:pPr lvl="1">
              <a:lnSpc>
                <a:spcPct val="100000"/>
              </a:lnSpc>
              <a:buSzPct val="90000"/>
              <a:buFont typeface="Wingdings 2" charset="2"/>
              <a:buChar char=""/>
            </a:pPr>
            <a:r>
              <a:rPr lang="en-US" sz="2400" b="1">
                <a:solidFill>
                  <a:srgbClr val="1E4C7C"/>
                </a:solidFill>
                <a:latin typeface="Garamond"/>
              </a:rPr>
              <a:t>Port Control</a:t>
            </a:r>
            <a:endParaRPr/>
          </a:p>
          <a:p>
            <a:pPr lvl="1">
              <a:lnSpc>
                <a:spcPct val="100000"/>
              </a:lnSpc>
              <a:buSzPct val="90000"/>
              <a:buFont typeface="Wingdings 2" charset="2"/>
              <a:buChar char=""/>
            </a:pPr>
            <a:r>
              <a:rPr lang="en-US" sz="2400" b="1">
                <a:solidFill>
                  <a:srgbClr val="1E4C7C"/>
                </a:solidFill>
                <a:latin typeface="Garamond"/>
              </a:rPr>
              <a:t>Network Address Translation</a:t>
            </a:r>
            <a:endParaRPr/>
          </a:p>
          <a:p>
            <a:pPr lvl="1">
              <a:lnSpc>
                <a:spcPct val="100000"/>
              </a:lnSpc>
              <a:buSzPct val="90000"/>
              <a:buFont typeface="Wingdings 2" charset="2"/>
              <a:buChar char=""/>
            </a:pPr>
            <a:r>
              <a:rPr lang="en-US" sz="2400" b="1">
                <a:solidFill>
                  <a:srgbClr val="1E4C7C"/>
                </a:solidFill>
                <a:latin typeface="Garamond"/>
              </a:rPr>
              <a:t>Application Monitoring</a:t>
            </a:r>
            <a:endParaRPr/>
          </a:p>
          <a:p>
            <a:pPr lvl="1">
              <a:lnSpc>
                <a:spcPct val="100000"/>
              </a:lnSpc>
              <a:buSzPct val="90000"/>
              <a:buFont typeface="Wingdings 2" charset="2"/>
              <a:buChar char=""/>
            </a:pPr>
            <a:r>
              <a:rPr lang="en-US" sz="2400" b="1">
                <a:solidFill>
                  <a:srgbClr val="1E4C7C"/>
                </a:solidFill>
                <a:latin typeface="Garamond"/>
              </a:rPr>
              <a:t>Packet Filtering</a:t>
            </a:r>
            <a:endParaRPr/>
          </a:p>
          <a:p>
            <a:pPr lvl="1">
              <a:lnSpc>
                <a:spcPct val="100000"/>
              </a:lnSpc>
              <a:buSzPct val="90000"/>
              <a:buFont typeface="Wingdings 2" charset="2"/>
              <a:buChar char=""/>
            </a:pPr>
            <a:r>
              <a:rPr lang="en-US" sz="2400" b="1">
                <a:solidFill>
                  <a:srgbClr val="1E4C7C"/>
                </a:solidFill>
                <a:latin typeface="Garamond"/>
              </a:rPr>
              <a:t>Data encryption</a:t>
            </a:r>
            <a:endParaRPr/>
          </a:p>
          <a:p>
            <a:pPr lvl="1">
              <a:lnSpc>
                <a:spcPct val="100000"/>
              </a:lnSpc>
              <a:buSzPct val="90000"/>
              <a:buFont typeface="Wingdings 2" charset="2"/>
              <a:buChar char=""/>
            </a:pPr>
            <a:r>
              <a:rPr lang="en-US" sz="2400" b="1">
                <a:solidFill>
                  <a:srgbClr val="1E4C7C"/>
                </a:solidFill>
                <a:latin typeface="Garamond"/>
              </a:rPr>
              <a:t>Logging</a:t>
            </a:r>
            <a:endParaRPr/>
          </a:p>
          <a:p>
            <a:pPr lvl="1">
              <a:lnSpc>
                <a:spcPct val="100000"/>
              </a:lnSpc>
              <a:buSzPct val="90000"/>
              <a:buFont typeface="Wingdings 2" charset="2"/>
              <a:buChar char=""/>
            </a:pPr>
            <a:r>
              <a:rPr lang="en-US" sz="2400" b="1">
                <a:solidFill>
                  <a:srgbClr val="1E4C7C"/>
                </a:solidFill>
                <a:latin typeface="Garamond"/>
              </a:rPr>
              <a:t>E-mail virus protection</a:t>
            </a:r>
            <a:endParaRPr/>
          </a:p>
          <a:p>
            <a:pPr lvl="1">
              <a:lnSpc>
                <a:spcPct val="100000"/>
              </a:lnSpc>
              <a:buSzPct val="90000"/>
              <a:buFont typeface="Wingdings 2" charset="2"/>
              <a:buChar char=""/>
            </a:pPr>
            <a:r>
              <a:rPr lang="en-US" sz="2400" b="1">
                <a:solidFill>
                  <a:srgbClr val="1E4C7C"/>
                </a:solidFill>
                <a:latin typeface="Garamond"/>
              </a:rPr>
              <a:t>Popup advertisement blocking</a:t>
            </a:r>
            <a:endParaRPr/>
          </a:p>
          <a:p>
            <a:pPr lvl="1">
              <a:lnSpc>
                <a:spcPct val="100000"/>
              </a:lnSpc>
              <a:buSzPct val="90000"/>
              <a:buFont typeface="Wingdings 2" charset="2"/>
              <a:buChar char=""/>
            </a:pPr>
            <a:r>
              <a:rPr lang="en-US" sz="2400" b="1">
                <a:solidFill>
                  <a:srgbClr val="1E4C7C"/>
                </a:solidFill>
                <a:latin typeface="Garamond"/>
              </a:rPr>
              <a:t>Spyware protection</a:t>
            </a:r>
            <a:endParaRPr/>
          </a:p>
        </p:txBody>
      </p:sp>
      <p:sp>
        <p:nvSpPr>
          <p:cNvPr id="338"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36"/>
                                        </p:tgtEl>
                                        <p:attrNameLst>
                                          <p:attrName>style.visibility</p:attrName>
                                        </p:attrNameLst>
                                      </p:cBhvr>
                                      <p:to>
                                        <p:strVal val="visible"/>
                                      </p:to>
                                    </p:set>
                                    <p:anim calcmode="lin" valueType="num">
                                      <p:cBhvr additive="repl">
                                        <p:cTn id="7" dur="500" fill="hold"/>
                                        <p:tgtEl>
                                          <p:spTgt spid="336"/>
                                        </p:tgtEl>
                                        <p:attrNameLst>
                                          <p:attrName>ppt_x</p:attrName>
                                        </p:attrNameLst>
                                      </p:cBhvr>
                                      <p:tavLst>
                                        <p:tav tm="0">
                                          <p:val>
                                            <p:strVal val="#ppt_x"/>
                                          </p:val>
                                        </p:tav>
                                        <p:tav tm="100000">
                                          <p:val>
                                            <p:strVal val="#ppt_x"/>
                                          </p:val>
                                        </p:tav>
                                      </p:tavLst>
                                    </p:anim>
                                    <p:anim calcmode="lin" valueType="num">
                                      <p:cBhvr additive="repl">
                                        <p:cTn id="8" dur="500" fill="hold"/>
                                        <p:tgtEl>
                                          <p:spTgt spid="3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37"/>
                                        </p:tgtEl>
                                        <p:attrNameLst>
                                          <p:attrName>style.visibility</p:attrName>
                                        </p:attrNameLst>
                                      </p:cBhvr>
                                      <p:to>
                                        <p:strVal val="visible"/>
                                      </p:to>
                                    </p:set>
                                    <p:anim calcmode="lin" valueType="num">
                                      <p:cBhvr additive="repl">
                                        <p:cTn id="13" dur="500" fill="hold"/>
                                        <p:tgtEl>
                                          <p:spTgt spid="337"/>
                                        </p:tgtEl>
                                        <p:attrNameLst>
                                          <p:attrName>ppt_x</p:attrName>
                                        </p:attrNameLst>
                                      </p:cBhvr>
                                      <p:tavLst>
                                        <p:tav tm="0">
                                          <p:val>
                                            <p:strVal val="#ppt_x"/>
                                          </p:val>
                                        </p:tav>
                                        <p:tav tm="100000">
                                          <p:val>
                                            <p:strVal val="#ppt_x"/>
                                          </p:val>
                                        </p:tav>
                                      </p:tavLst>
                                    </p:anim>
                                    <p:anim calcmode="lin" valueType="num">
                                      <p:cBhvr additive="repl">
                                        <p:cTn id="14" dur="500" fill="hold"/>
                                        <p:tgtEl>
                                          <p:spTgt spid="33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7">
                                            <p:txEl>
                                              <p:pRg st="0" end="8"/>
                                            </p:txEl>
                                          </p:spTgt>
                                        </p:tgtEl>
                                        <p:attrNameLst>
                                          <p:attrName>style.visibility</p:attrName>
                                        </p:attrNameLst>
                                      </p:cBhvr>
                                      <p:to>
                                        <p:strVal val="visible"/>
                                      </p:to>
                                    </p:set>
                                    <p:anim calcmode="lin" valueType="num">
                                      <p:cBhvr additive="repl">
                                        <p:cTn id="17" dur="500" fill="hold"/>
                                        <p:tgtEl>
                                          <p:spTgt spid="337">
                                            <p:txEl>
                                              <p:pRg st="0" end="8"/>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37">
                                            <p:txEl>
                                              <p:pRg st="0"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7">
                                            <p:txEl>
                                              <p:pRg st="185" end="185"/>
                                            </p:txEl>
                                          </p:spTgt>
                                        </p:tgtEl>
                                        <p:attrNameLst>
                                          <p:attrName>style.visibility</p:attrName>
                                        </p:attrNameLst>
                                      </p:cBhvr>
                                      <p:to>
                                        <p:strVal val="visible"/>
                                      </p:to>
                                    </p:set>
                                    <p:anim calcmode="lin" valueType="num">
                                      <p:cBhvr additive="repl">
                                        <p:cTn id="21" dur="500" fill="hold"/>
                                        <p:tgtEl>
                                          <p:spTgt spid="337">
                                            <p:txEl>
                                              <p:pRg st="185" end="185"/>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37">
                                            <p:txEl>
                                              <p:pRg st="185" end="18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37">
                                            <p:txEl>
                                              <p:pRg st="185" end="185"/>
                                            </p:txEl>
                                          </p:spTgt>
                                        </p:tgtEl>
                                        <p:attrNameLst>
                                          <p:attrName>style.visibility</p:attrName>
                                        </p:attrNameLst>
                                      </p:cBhvr>
                                      <p:to>
                                        <p:strVal val="visible"/>
                                      </p:to>
                                    </p:set>
                                    <p:anim calcmode="lin" valueType="num">
                                      <p:cBhvr additive="repl">
                                        <p:cTn id="25" dur="500" fill="hold"/>
                                        <p:tgtEl>
                                          <p:spTgt spid="337">
                                            <p:txEl>
                                              <p:pRg st="185" end="185"/>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37">
                                            <p:txEl>
                                              <p:pRg st="185" end="18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7">
                                            <p:txEl>
                                              <p:pRg st="185" end="185"/>
                                            </p:txEl>
                                          </p:spTgt>
                                        </p:tgtEl>
                                        <p:attrNameLst>
                                          <p:attrName>style.visibility</p:attrName>
                                        </p:attrNameLst>
                                      </p:cBhvr>
                                      <p:to>
                                        <p:strVal val="visible"/>
                                      </p:to>
                                    </p:set>
                                    <p:anim calcmode="lin" valueType="num">
                                      <p:cBhvr additive="repl">
                                        <p:cTn id="29" dur="500" fill="hold"/>
                                        <p:tgtEl>
                                          <p:spTgt spid="337">
                                            <p:txEl>
                                              <p:pRg st="185" end="185"/>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337">
                                            <p:txEl>
                                              <p:pRg st="185" end="18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37">
                                            <p:txEl>
                                              <p:pRg st="185" end="185"/>
                                            </p:txEl>
                                          </p:spTgt>
                                        </p:tgtEl>
                                        <p:attrNameLst>
                                          <p:attrName>style.visibility</p:attrName>
                                        </p:attrNameLst>
                                      </p:cBhvr>
                                      <p:to>
                                        <p:strVal val="visible"/>
                                      </p:to>
                                    </p:set>
                                    <p:anim calcmode="lin" valueType="num">
                                      <p:cBhvr additive="repl">
                                        <p:cTn id="33" dur="500" fill="hold"/>
                                        <p:tgtEl>
                                          <p:spTgt spid="337">
                                            <p:txEl>
                                              <p:pRg st="185" end="185"/>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337">
                                            <p:txEl>
                                              <p:pRg st="185" end="18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37">
                                            <p:txEl>
                                              <p:pRg st="185" end="185"/>
                                            </p:txEl>
                                          </p:spTgt>
                                        </p:tgtEl>
                                        <p:attrNameLst>
                                          <p:attrName>style.visibility</p:attrName>
                                        </p:attrNameLst>
                                      </p:cBhvr>
                                      <p:to>
                                        <p:strVal val="visible"/>
                                      </p:to>
                                    </p:set>
                                    <p:anim calcmode="lin" valueType="num">
                                      <p:cBhvr additive="repl">
                                        <p:cTn id="37" dur="500" fill="hold"/>
                                        <p:tgtEl>
                                          <p:spTgt spid="337">
                                            <p:txEl>
                                              <p:pRg st="185" end="18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337">
                                            <p:txEl>
                                              <p:pRg st="185" end="18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7">
                                            <p:txEl>
                                              <p:pRg st="185" end="185"/>
                                            </p:txEl>
                                          </p:spTgt>
                                        </p:tgtEl>
                                        <p:attrNameLst>
                                          <p:attrName>style.visibility</p:attrName>
                                        </p:attrNameLst>
                                      </p:cBhvr>
                                      <p:to>
                                        <p:strVal val="visible"/>
                                      </p:to>
                                    </p:set>
                                    <p:anim calcmode="lin" valueType="num">
                                      <p:cBhvr additive="repl">
                                        <p:cTn id="41" dur="500" fill="hold"/>
                                        <p:tgtEl>
                                          <p:spTgt spid="337">
                                            <p:txEl>
                                              <p:pRg st="185" end="185"/>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337">
                                            <p:txEl>
                                              <p:pRg st="185" end="18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37">
                                            <p:txEl>
                                              <p:pRg st="185" end="185"/>
                                            </p:txEl>
                                          </p:spTgt>
                                        </p:tgtEl>
                                        <p:attrNameLst>
                                          <p:attrName>style.visibility</p:attrName>
                                        </p:attrNameLst>
                                      </p:cBhvr>
                                      <p:to>
                                        <p:strVal val="visible"/>
                                      </p:to>
                                    </p:set>
                                    <p:anim calcmode="lin" valueType="num">
                                      <p:cBhvr additive="repl">
                                        <p:cTn id="45" dur="500" fill="hold"/>
                                        <p:tgtEl>
                                          <p:spTgt spid="337">
                                            <p:txEl>
                                              <p:pRg st="185" end="185"/>
                                            </p:txEl>
                                          </p:spTgt>
                                        </p:tgtEl>
                                        <p:attrNameLst>
                                          <p:attrName>ppt_x</p:attrName>
                                        </p:attrNameLst>
                                      </p:cBhvr>
                                      <p:tavLst>
                                        <p:tav tm="0">
                                          <p:val>
                                            <p:strVal val="#ppt_x"/>
                                          </p:val>
                                        </p:tav>
                                        <p:tav tm="100000">
                                          <p:val>
                                            <p:strVal val="#ppt_x"/>
                                          </p:val>
                                        </p:tav>
                                      </p:tavLst>
                                    </p:anim>
                                    <p:anim calcmode="lin" valueType="num">
                                      <p:cBhvr additive="repl">
                                        <p:cTn id="46" dur="500" fill="hold"/>
                                        <p:tgtEl>
                                          <p:spTgt spid="337">
                                            <p:txEl>
                                              <p:pRg st="185" end="18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37">
                                            <p:txEl>
                                              <p:pRg st="185" end="185"/>
                                            </p:txEl>
                                          </p:spTgt>
                                        </p:tgtEl>
                                        <p:attrNameLst>
                                          <p:attrName>style.visibility</p:attrName>
                                        </p:attrNameLst>
                                      </p:cBhvr>
                                      <p:to>
                                        <p:strVal val="visible"/>
                                      </p:to>
                                    </p:set>
                                    <p:anim calcmode="lin" valueType="num">
                                      <p:cBhvr additive="repl">
                                        <p:cTn id="49" dur="500" fill="hold"/>
                                        <p:tgtEl>
                                          <p:spTgt spid="337">
                                            <p:txEl>
                                              <p:pRg st="185" end="185"/>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337">
                                            <p:txEl>
                                              <p:pRg st="185" end="18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37">
                                            <p:txEl>
                                              <p:pRg st="185" end="185"/>
                                            </p:txEl>
                                          </p:spTgt>
                                        </p:tgtEl>
                                        <p:attrNameLst>
                                          <p:attrName>style.visibility</p:attrName>
                                        </p:attrNameLst>
                                      </p:cBhvr>
                                      <p:to>
                                        <p:strVal val="visible"/>
                                      </p:to>
                                    </p:set>
                                    <p:anim calcmode="lin" valueType="num">
                                      <p:cBhvr additive="repl">
                                        <p:cTn id="53" dur="500" fill="hold"/>
                                        <p:tgtEl>
                                          <p:spTgt spid="337">
                                            <p:txEl>
                                              <p:pRg st="185" end="185"/>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337">
                                            <p:txEl>
                                              <p:pRg st="185" end="1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214200" y="9288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Hardware Firewall</a:t>
            </a:r>
            <a:endParaRPr/>
          </a:p>
        </p:txBody>
      </p:sp>
      <p:sp>
        <p:nvSpPr>
          <p:cNvPr id="340" name="CustomShape 2"/>
          <p:cNvSpPr/>
          <p:nvPr/>
        </p:nvSpPr>
        <p:spPr>
          <a:xfrm>
            <a:off x="219240" y="1535040"/>
            <a:ext cx="8640720" cy="506664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800" b="1">
                <a:solidFill>
                  <a:srgbClr val="1E4C7C"/>
                </a:solidFill>
                <a:latin typeface="Garamond"/>
              </a:rPr>
              <a:t>Use one or more of three methods</a:t>
            </a:r>
            <a:endParaRPr/>
          </a:p>
          <a:p>
            <a:pPr lvl="1">
              <a:lnSpc>
                <a:spcPct val="100000"/>
              </a:lnSpc>
              <a:buSzPct val="90000"/>
              <a:buFont typeface="Wingdings 2" charset="2"/>
              <a:buChar char=""/>
            </a:pPr>
            <a:r>
              <a:rPr lang="en-US" sz="2800" b="1">
                <a:solidFill>
                  <a:srgbClr val="1E4C7C"/>
                </a:solidFill>
                <a:latin typeface="Garamond"/>
              </a:rPr>
              <a:t>Packet filtering </a:t>
            </a:r>
            <a:endParaRPr/>
          </a:p>
          <a:p>
            <a:pPr lvl="1">
              <a:lnSpc>
                <a:spcPct val="100000"/>
              </a:lnSpc>
              <a:buSzPct val="90000"/>
              <a:buFont typeface="Wingdings 2" charset="2"/>
              <a:buChar char=""/>
            </a:pPr>
            <a:r>
              <a:rPr lang="en-US" sz="2800" b="1">
                <a:solidFill>
                  <a:srgbClr val="1E4C7C"/>
                </a:solidFill>
                <a:latin typeface="Garamond"/>
              </a:rPr>
              <a:t>Proxy service</a:t>
            </a:r>
            <a:endParaRPr/>
          </a:p>
          <a:p>
            <a:pPr lvl="1">
              <a:lnSpc>
                <a:spcPct val="100000"/>
              </a:lnSpc>
              <a:buSzPct val="90000"/>
              <a:buFont typeface="Wingdings 2" charset="2"/>
              <a:buChar char=""/>
            </a:pPr>
            <a:r>
              <a:rPr lang="en-US" sz="2800" b="1">
                <a:solidFill>
                  <a:srgbClr val="1E4C7C"/>
                </a:solidFill>
                <a:latin typeface="Garamond"/>
              </a:rPr>
              <a:t>State-full inspection</a:t>
            </a:r>
            <a:endParaRPr/>
          </a:p>
          <a:p>
            <a:pPr>
              <a:lnSpc>
                <a:spcPct val="100000"/>
              </a:lnSpc>
              <a:buBlip>
                <a:blip r:embed="rId3"/>
              </a:buBlip>
            </a:pPr>
            <a:r>
              <a:rPr lang="en-US" sz="2800" b="1">
                <a:solidFill>
                  <a:srgbClr val="1E4C7C"/>
                </a:solidFill>
                <a:latin typeface="Garamond"/>
              </a:rPr>
              <a:t>It protects from</a:t>
            </a:r>
            <a:endParaRPr/>
          </a:p>
          <a:p>
            <a:pPr lvl="1">
              <a:lnSpc>
                <a:spcPct val="100000"/>
              </a:lnSpc>
              <a:buSzPct val="90000"/>
              <a:buFont typeface="Wingdings 2" charset="2"/>
              <a:buChar char=""/>
            </a:pPr>
            <a:r>
              <a:rPr lang="en-US" sz="2400" b="1">
                <a:solidFill>
                  <a:srgbClr val="1E4C7C"/>
                </a:solidFill>
                <a:latin typeface="Garamond"/>
              </a:rPr>
              <a:t>Remote logins</a:t>
            </a:r>
            <a:endParaRPr/>
          </a:p>
          <a:p>
            <a:pPr lvl="1">
              <a:lnSpc>
                <a:spcPct val="100000"/>
              </a:lnSpc>
              <a:buSzPct val="90000"/>
              <a:buFont typeface="Wingdings 2" charset="2"/>
              <a:buChar char=""/>
            </a:pPr>
            <a:r>
              <a:rPr lang="en-US" sz="2400" b="1">
                <a:solidFill>
                  <a:srgbClr val="1E4C7C"/>
                </a:solidFill>
                <a:latin typeface="Garamond"/>
              </a:rPr>
              <a:t>Application backdoors</a:t>
            </a:r>
            <a:endParaRPr/>
          </a:p>
          <a:p>
            <a:pPr lvl="1">
              <a:lnSpc>
                <a:spcPct val="100000"/>
              </a:lnSpc>
              <a:buSzPct val="90000"/>
              <a:buFont typeface="Wingdings 2" charset="2"/>
              <a:buChar char=""/>
            </a:pPr>
            <a:r>
              <a:rPr lang="en-US" sz="2400" b="1">
                <a:solidFill>
                  <a:srgbClr val="1E4C7C"/>
                </a:solidFill>
                <a:latin typeface="Garamond"/>
              </a:rPr>
              <a:t>SMTP session hijacking</a:t>
            </a:r>
            <a:endParaRPr/>
          </a:p>
          <a:p>
            <a:pPr lvl="1">
              <a:lnSpc>
                <a:spcPct val="100000"/>
              </a:lnSpc>
              <a:buSzPct val="90000"/>
              <a:buFont typeface="Wingdings 2" charset="2"/>
              <a:buChar char=""/>
            </a:pPr>
            <a:r>
              <a:rPr lang="en-US" sz="2400" b="1">
                <a:solidFill>
                  <a:srgbClr val="1E4C7C"/>
                </a:solidFill>
                <a:latin typeface="Garamond"/>
              </a:rPr>
              <a:t>Spam</a:t>
            </a:r>
            <a:endParaRPr/>
          </a:p>
          <a:p>
            <a:pPr lvl="1">
              <a:lnSpc>
                <a:spcPct val="100000"/>
              </a:lnSpc>
              <a:buSzPct val="90000"/>
              <a:buFont typeface="Wingdings 2" charset="2"/>
              <a:buChar char=""/>
            </a:pPr>
            <a:r>
              <a:rPr lang="en-US" sz="2400" b="1">
                <a:solidFill>
                  <a:srgbClr val="1E4C7C"/>
                </a:solidFill>
                <a:latin typeface="Garamond"/>
              </a:rPr>
              <a:t>Denial of service</a:t>
            </a:r>
            <a:endParaRPr/>
          </a:p>
          <a:p>
            <a:pPr lvl="1">
              <a:lnSpc>
                <a:spcPct val="100000"/>
              </a:lnSpc>
              <a:buSzPct val="90000"/>
              <a:buFont typeface="Wingdings 2" charset="2"/>
              <a:buChar char=""/>
            </a:pPr>
            <a:r>
              <a:rPr lang="en-US" sz="2400" b="1">
                <a:solidFill>
                  <a:srgbClr val="1E4C7C"/>
                </a:solidFill>
                <a:latin typeface="Garamond"/>
              </a:rPr>
              <a:t>E-mail bombs</a:t>
            </a:r>
            <a:endParaRPr/>
          </a:p>
        </p:txBody>
      </p:sp>
      <p:sp>
        <p:nvSpPr>
          <p:cNvPr id="341"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39"/>
                                        </p:tgtEl>
                                        <p:attrNameLst>
                                          <p:attrName>style.visibility</p:attrName>
                                        </p:attrNameLst>
                                      </p:cBhvr>
                                      <p:to>
                                        <p:strVal val="visible"/>
                                      </p:to>
                                    </p:set>
                                    <p:anim calcmode="lin" valueType="num">
                                      <p:cBhvr additive="repl">
                                        <p:cTn id="7" dur="500" fill="hold"/>
                                        <p:tgtEl>
                                          <p:spTgt spid="339"/>
                                        </p:tgtEl>
                                        <p:attrNameLst>
                                          <p:attrName>ppt_x</p:attrName>
                                        </p:attrNameLst>
                                      </p:cBhvr>
                                      <p:tavLst>
                                        <p:tav tm="0">
                                          <p:val>
                                            <p:strVal val="#ppt_x"/>
                                          </p:val>
                                        </p:tav>
                                        <p:tav tm="100000">
                                          <p:val>
                                            <p:strVal val="#ppt_x"/>
                                          </p:val>
                                        </p:tav>
                                      </p:tavLst>
                                    </p:anim>
                                    <p:anim calcmode="lin" valueType="num">
                                      <p:cBhvr additive="repl">
                                        <p:cTn id="8" dur="500" fill="hold"/>
                                        <p:tgtEl>
                                          <p:spTgt spid="3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40"/>
                                        </p:tgtEl>
                                        <p:attrNameLst>
                                          <p:attrName>style.visibility</p:attrName>
                                        </p:attrNameLst>
                                      </p:cBhvr>
                                      <p:to>
                                        <p:strVal val="visible"/>
                                      </p:to>
                                    </p:set>
                                    <p:anim calcmode="lin" valueType="num">
                                      <p:cBhvr additive="repl">
                                        <p:cTn id="13" dur="500" fill="hold"/>
                                        <p:tgtEl>
                                          <p:spTgt spid="340"/>
                                        </p:tgtEl>
                                        <p:attrNameLst>
                                          <p:attrName>ppt_x</p:attrName>
                                        </p:attrNameLst>
                                      </p:cBhvr>
                                      <p:tavLst>
                                        <p:tav tm="0">
                                          <p:val>
                                            <p:strVal val="#ppt_x"/>
                                          </p:val>
                                        </p:tav>
                                        <p:tav tm="100000">
                                          <p:val>
                                            <p:strVal val="#ppt_x"/>
                                          </p:val>
                                        </p:tav>
                                      </p:tavLst>
                                    </p:anim>
                                    <p:anim calcmode="lin" valueType="num">
                                      <p:cBhvr additive="repl">
                                        <p:cTn id="14" dur="500" fill="hold"/>
                                        <p:tgtEl>
                                          <p:spTgt spid="34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0">
                                            <p:txEl>
                                              <p:pRg st="0" end="33"/>
                                            </p:txEl>
                                          </p:spTgt>
                                        </p:tgtEl>
                                        <p:attrNameLst>
                                          <p:attrName>style.visibility</p:attrName>
                                        </p:attrNameLst>
                                      </p:cBhvr>
                                      <p:to>
                                        <p:strVal val="visible"/>
                                      </p:to>
                                    </p:set>
                                    <p:anim calcmode="lin" valueType="num">
                                      <p:cBhvr additive="repl">
                                        <p:cTn id="17" dur="500" fill="hold"/>
                                        <p:tgtEl>
                                          <p:spTgt spid="340">
                                            <p:txEl>
                                              <p:pRg st="0" end="33"/>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40">
                                            <p:txEl>
                                              <p:pRg st="0" end="3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40">
                                            <p:txEl>
                                              <p:pRg st="199" end="199"/>
                                            </p:txEl>
                                          </p:spTgt>
                                        </p:tgtEl>
                                        <p:attrNameLst>
                                          <p:attrName>style.visibility</p:attrName>
                                        </p:attrNameLst>
                                      </p:cBhvr>
                                      <p:to>
                                        <p:strVal val="visible"/>
                                      </p:to>
                                    </p:set>
                                    <p:anim calcmode="lin" valueType="num">
                                      <p:cBhvr additive="repl">
                                        <p:cTn id="21"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340">
                                            <p:txEl>
                                              <p:pRg st="199" end="19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0">
                                            <p:txEl>
                                              <p:pRg st="199" end="199"/>
                                            </p:txEl>
                                          </p:spTgt>
                                        </p:tgtEl>
                                        <p:attrNameLst>
                                          <p:attrName>style.visibility</p:attrName>
                                        </p:attrNameLst>
                                      </p:cBhvr>
                                      <p:to>
                                        <p:strVal val="visible"/>
                                      </p:to>
                                    </p:set>
                                    <p:anim calcmode="lin" valueType="num">
                                      <p:cBhvr additive="repl">
                                        <p:cTn id="25"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340">
                                            <p:txEl>
                                              <p:pRg st="199" end="19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40">
                                            <p:txEl>
                                              <p:pRg st="199" end="199"/>
                                            </p:txEl>
                                          </p:spTgt>
                                        </p:tgtEl>
                                        <p:attrNameLst>
                                          <p:attrName>style.visibility</p:attrName>
                                        </p:attrNameLst>
                                      </p:cBhvr>
                                      <p:to>
                                        <p:strVal val="visible"/>
                                      </p:to>
                                    </p:set>
                                    <p:anim calcmode="lin" valueType="num">
                                      <p:cBhvr additive="repl">
                                        <p:cTn id="29"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340">
                                            <p:txEl>
                                              <p:pRg st="199" end="19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40">
                                            <p:txEl>
                                              <p:pRg st="199" end="199"/>
                                            </p:txEl>
                                          </p:spTgt>
                                        </p:tgtEl>
                                        <p:attrNameLst>
                                          <p:attrName>style.visibility</p:attrName>
                                        </p:attrNameLst>
                                      </p:cBhvr>
                                      <p:to>
                                        <p:strVal val="visible"/>
                                      </p:to>
                                    </p:set>
                                    <p:anim calcmode="lin" valueType="num">
                                      <p:cBhvr additive="repl">
                                        <p:cTn id="33"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340">
                                            <p:txEl>
                                              <p:pRg st="199" end="19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40">
                                            <p:txEl>
                                              <p:pRg st="199" end="199"/>
                                            </p:txEl>
                                          </p:spTgt>
                                        </p:tgtEl>
                                        <p:attrNameLst>
                                          <p:attrName>style.visibility</p:attrName>
                                        </p:attrNameLst>
                                      </p:cBhvr>
                                      <p:to>
                                        <p:strVal val="visible"/>
                                      </p:to>
                                    </p:set>
                                    <p:anim calcmode="lin" valueType="num">
                                      <p:cBhvr additive="repl">
                                        <p:cTn id="37"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340">
                                            <p:txEl>
                                              <p:pRg st="199" end="19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40">
                                            <p:txEl>
                                              <p:pRg st="199" end="199"/>
                                            </p:txEl>
                                          </p:spTgt>
                                        </p:tgtEl>
                                        <p:attrNameLst>
                                          <p:attrName>style.visibility</p:attrName>
                                        </p:attrNameLst>
                                      </p:cBhvr>
                                      <p:to>
                                        <p:strVal val="visible"/>
                                      </p:to>
                                    </p:set>
                                    <p:anim calcmode="lin" valueType="num">
                                      <p:cBhvr additive="repl">
                                        <p:cTn id="41"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340">
                                            <p:txEl>
                                              <p:pRg st="199" end="19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40">
                                            <p:txEl>
                                              <p:pRg st="199" end="199"/>
                                            </p:txEl>
                                          </p:spTgt>
                                        </p:tgtEl>
                                        <p:attrNameLst>
                                          <p:attrName>style.visibility</p:attrName>
                                        </p:attrNameLst>
                                      </p:cBhvr>
                                      <p:to>
                                        <p:strVal val="visible"/>
                                      </p:to>
                                    </p:set>
                                    <p:anim calcmode="lin" valueType="num">
                                      <p:cBhvr additive="repl">
                                        <p:cTn id="45"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46" dur="500" fill="hold"/>
                                        <p:tgtEl>
                                          <p:spTgt spid="340">
                                            <p:txEl>
                                              <p:pRg st="199" end="19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40">
                                            <p:txEl>
                                              <p:pRg st="199" end="199"/>
                                            </p:txEl>
                                          </p:spTgt>
                                        </p:tgtEl>
                                        <p:attrNameLst>
                                          <p:attrName>style.visibility</p:attrName>
                                        </p:attrNameLst>
                                      </p:cBhvr>
                                      <p:to>
                                        <p:strVal val="visible"/>
                                      </p:to>
                                    </p:set>
                                    <p:anim calcmode="lin" valueType="num">
                                      <p:cBhvr additive="repl">
                                        <p:cTn id="49"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340">
                                            <p:txEl>
                                              <p:pRg st="199" end="19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40">
                                            <p:txEl>
                                              <p:pRg st="199" end="199"/>
                                            </p:txEl>
                                          </p:spTgt>
                                        </p:tgtEl>
                                        <p:attrNameLst>
                                          <p:attrName>style.visibility</p:attrName>
                                        </p:attrNameLst>
                                      </p:cBhvr>
                                      <p:to>
                                        <p:strVal val="visible"/>
                                      </p:to>
                                    </p:set>
                                    <p:anim calcmode="lin" valueType="num">
                                      <p:cBhvr additive="repl">
                                        <p:cTn id="53"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340">
                                            <p:txEl>
                                              <p:pRg st="199" end="19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40">
                                            <p:txEl>
                                              <p:pRg st="199" end="199"/>
                                            </p:txEl>
                                          </p:spTgt>
                                        </p:tgtEl>
                                        <p:attrNameLst>
                                          <p:attrName>style.visibility</p:attrName>
                                        </p:attrNameLst>
                                      </p:cBhvr>
                                      <p:to>
                                        <p:strVal val="visible"/>
                                      </p:to>
                                    </p:set>
                                    <p:anim calcmode="lin" valueType="num">
                                      <p:cBhvr additive="repl">
                                        <p:cTn id="57" dur="500" fill="hold"/>
                                        <p:tgtEl>
                                          <p:spTgt spid="340">
                                            <p:txEl>
                                              <p:pRg st="199" end="199"/>
                                            </p:txEl>
                                          </p:spTgt>
                                        </p:tgtEl>
                                        <p:attrNameLst>
                                          <p:attrName>ppt_x</p:attrName>
                                        </p:attrNameLst>
                                      </p:cBhvr>
                                      <p:tavLst>
                                        <p:tav tm="0">
                                          <p:val>
                                            <p:strVal val="#ppt_x"/>
                                          </p:val>
                                        </p:tav>
                                        <p:tav tm="100000">
                                          <p:val>
                                            <p:strVal val="#ppt_x"/>
                                          </p:val>
                                        </p:tav>
                                      </p:tavLst>
                                    </p:anim>
                                    <p:anim calcmode="lin" valueType="num">
                                      <p:cBhvr additive="repl">
                                        <p:cTn id="58" dur="500" fill="hold"/>
                                        <p:tgtEl>
                                          <p:spTgt spid="340">
                                            <p:txEl>
                                              <p:pRg st="199" end="1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ea typeface="新細明體"/>
              </a:rPr>
              <a:t>Software Firewall</a:t>
            </a:r>
            <a:endParaRPr/>
          </a:p>
        </p:txBody>
      </p:sp>
      <p:sp>
        <p:nvSpPr>
          <p:cNvPr id="343" name="CustomShape 2"/>
          <p:cNvSpPr/>
          <p:nvPr/>
        </p:nvSpPr>
        <p:spPr>
          <a:xfrm>
            <a:off x="250920" y="2358360"/>
            <a:ext cx="8640720" cy="248652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b="1">
                <a:solidFill>
                  <a:srgbClr val="1E4C7C"/>
                </a:solidFill>
                <a:latin typeface="Garamond"/>
              </a:rPr>
              <a:t>Benefits</a:t>
            </a:r>
            <a:endParaRPr/>
          </a:p>
          <a:p>
            <a:pPr lvl="1">
              <a:lnSpc>
                <a:spcPct val="100000"/>
              </a:lnSpc>
              <a:buSzPct val="90000"/>
              <a:buFont typeface="Wingdings 2" charset="2"/>
              <a:buChar char=""/>
            </a:pPr>
            <a:r>
              <a:rPr lang="en-US" b="1">
                <a:solidFill>
                  <a:srgbClr val="1E4C7C"/>
                </a:solidFill>
                <a:latin typeface="Garamond"/>
                <a:ea typeface="新細明體"/>
              </a:rPr>
              <a:t>Easier to track when a potential vulnerability happens </a:t>
            </a:r>
            <a:endParaRPr/>
          </a:p>
          <a:p>
            <a:pPr lvl="1">
              <a:lnSpc>
                <a:spcPct val="100000"/>
              </a:lnSpc>
              <a:buSzPct val="90000"/>
              <a:buFont typeface="Wingdings 2" charset="2"/>
              <a:buChar char=""/>
            </a:pPr>
            <a:r>
              <a:rPr lang="en-US" b="1">
                <a:solidFill>
                  <a:srgbClr val="1E4C7C"/>
                </a:solidFill>
                <a:latin typeface="Garamond"/>
                <a:ea typeface="新細明體"/>
              </a:rPr>
              <a:t>Protect against new vulnerabilities before they are found and exploited</a:t>
            </a:r>
            <a:endParaRPr/>
          </a:p>
          <a:p>
            <a:pPr lvl="1">
              <a:lnSpc>
                <a:spcPct val="100000"/>
              </a:lnSpc>
              <a:buSzPct val="90000"/>
              <a:buFont typeface="Wingdings 2" charset="2"/>
              <a:buChar char=""/>
            </a:pPr>
            <a:r>
              <a:rPr lang="en-US" b="1">
                <a:solidFill>
                  <a:srgbClr val="1E4C7C"/>
                </a:solidFill>
                <a:latin typeface="Garamond"/>
                <a:ea typeface="新細明體"/>
              </a:rPr>
              <a:t>Ability to "understand" application specific information structure </a:t>
            </a:r>
            <a:endParaRPr/>
          </a:p>
          <a:p>
            <a:pPr lvl="1">
              <a:lnSpc>
                <a:spcPct val="100000"/>
              </a:lnSpc>
              <a:buSzPct val="90000"/>
              <a:buFont typeface="Wingdings 2" charset="2"/>
              <a:buChar char=""/>
            </a:pPr>
            <a:r>
              <a:rPr lang="en-US" b="1">
                <a:solidFill>
                  <a:srgbClr val="1E4C7C"/>
                </a:solidFill>
                <a:latin typeface="Garamond"/>
                <a:ea typeface="新細明體"/>
              </a:rPr>
              <a:t>Incoming or outgoing packets cannot access services for which there is no proxy </a:t>
            </a:r>
            <a:endParaRPr/>
          </a:p>
        </p:txBody>
      </p:sp>
      <p:sp>
        <p:nvSpPr>
          <p:cNvPr id="344"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
        <p:nvSpPr>
          <p:cNvPr id="345" name="CustomShape 4"/>
          <p:cNvSpPr/>
          <p:nvPr/>
        </p:nvSpPr>
        <p:spPr>
          <a:xfrm>
            <a:off x="274320" y="4846320"/>
            <a:ext cx="8640720" cy="193788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b="1">
                <a:solidFill>
                  <a:srgbClr val="1E4C7C"/>
                </a:solidFill>
                <a:latin typeface="Garamond"/>
              </a:rPr>
              <a:t>Disadvantages</a:t>
            </a:r>
            <a:endParaRPr/>
          </a:p>
          <a:p>
            <a:pPr lvl="1">
              <a:lnSpc>
                <a:spcPct val="100000"/>
              </a:lnSpc>
              <a:buSzPct val="90000"/>
              <a:buFont typeface="Wingdings 2" charset="2"/>
              <a:buChar char=""/>
            </a:pPr>
            <a:r>
              <a:rPr lang="en-US" b="1">
                <a:solidFill>
                  <a:srgbClr val="1E4C7C"/>
                </a:solidFill>
                <a:latin typeface="Garamond"/>
              </a:rPr>
              <a:t>Slows down network access dramatically </a:t>
            </a:r>
            <a:endParaRPr/>
          </a:p>
          <a:p>
            <a:pPr lvl="1">
              <a:lnSpc>
                <a:spcPct val="100000"/>
              </a:lnSpc>
              <a:buSzPct val="90000"/>
              <a:buFont typeface="Wingdings 2" charset="2"/>
              <a:buChar char=""/>
            </a:pPr>
            <a:r>
              <a:rPr lang="en-US" b="1">
                <a:solidFill>
                  <a:srgbClr val="1E4C7C"/>
                </a:solidFill>
                <a:latin typeface="Garamond"/>
                <a:ea typeface="新細明體"/>
              </a:rPr>
              <a:t>More susceptible to distributed denial of service (DDOS) attacks</a:t>
            </a:r>
            <a:endParaRPr/>
          </a:p>
          <a:p>
            <a:pPr lvl="1">
              <a:lnSpc>
                <a:spcPct val="100000"/>
              </a:lnSpc>
              <a:buSzPct val="90000"/>
              <a:buFont typeface="Wingdings 2" charset="2"/>
              <a:buChar char=""/>
            </a:pPr>
            <a:r>
              <a:rPr lang="en-US" b="1">
                <a:solidFill>
                  <a:srgbClr val="1E4C7C"/>
                </a:solidFill>
                <a:latin typeface="Garamond"/>
                <a:ea typeface="新細明體"/>
              </a:rPr>
              <a:t>Not transparent to end users </a:t>
            </a:r>
            <a:endParaRPr/>
          </a:p>
          <a:p>
            <a:pPr lvl="1">
              <a:lnSpc>
                <a:spcPct val="100000"/>
              </a:lnSpc>
              <a:buSzPct val="90000"/>
              <a:buFont typeface="Wingdings 2" charset="2"/>
              <a:buChar char=""/>
            </a:pPr>
            <a:r>
              <a:rPr lang="en-US" b="1">
                <a:solidFill>
                  <a:srgbClr val="1E4C7C"/>
                </a:solidFill>
                <a:latin typeface="Garamond"/>
                <a:ea typeface="新細明體"/>
              </a:rPr>
              <a:t>Require manual configuration of each client computer</a:t>
            </a:r>
            <a:endParaRPr/>
          </a:p>
        </p:txBody>
      </p:sp>
      <p:sp>
        <p:nvSpPr>
          <p:cNvPr id="346" name="CustomShape 5"/>
          <p:cNvSpPr/>
          <p:nvPr/>
        </p:nvSpPr>
        <p:spPr>
          <a:xfrm>
            <a:off x="250920" y="1628640"/>
            <a:ext cx="8640720" cy="75924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200" b="1">
                <a:solidFill>
                  <a:srgbClr val="1E4C7C"/>
                </a:solidFill>
                <a:latin typeface="Garamond"/>
                <a:ea typeface="新細明體"/>
              </a:rPr>
              <a:t>It is a firewall that operate at the Application Layer of OSI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342"/>
                                        </p:tgtEl>
                                        <p:attrNameLst>
                                          <p:attrName>style.visibility</p:attrName>
                                        </p:attrNameLst>
                                      </p:cBhvr>
                                      <p:to>
                                        <p:strVal val="visible"/>
                                      </p:to>
                                    </p:set>
                                    <p:anim calcmode="lin" valueType="num">
                                      <p:cBhvr additive="repl">
                                        <p:cTn id="7" dur="500" fill="hold"/>
                                        <p:tgtEl>
                                          <p:spTgt spid="342"/>
                                        </p:tgtEl>
                                        <p:attrNameLst>
                                          <p:attrName>ppt_x</p:attrName>
                                        </p:attrNameLst>
                                      </p:cBhvr>
                                      <p:tavLst>
                                        <p:tav tm="0">
                                          <p:val>
                                            <p:strVal val="#ppt_x"/>
                                          </p:val>
                                        </p:tav>
                                        <p:tav tm="100000">
                                          <p:val>
                                            <p:strVal val="#ppt_x"/>
                                          </p:val>
                                        </p:tav>
                                      </p:tavLst>
                                    </p:anim>
                                    <p:anim calcmode="lin" valueType="num">
                                      <p:cBhvr additive="repl">
                                        <p:cTn id="8" dur="500" fill="hold"/>
                                        <p:tgtEl>
                                          <p:spTgt spid="3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346"/>
                                        </p:tgtEl>
                                        <p:attrNameLst>
                                          <p:attrName>style.visibility</p:attrName>
                                        </p:attrNameLst>
                                      </p:cBhvr>
                                      <p:to>
                                        <p:strVal val="visible"/>
                                      </p:to>
                                    </p:set>
                                    <p:anim calcmode="lin" valueType="num">
                                      <p:cBhvr additive="repl">
                                        <p:cTn id="13" dur="500" fill="hold"/>
                                        <p:tgtEl>
                                          <p:spTgt spid="346"/>
                                        </p:tgtEl>
                                        <p:attrNameLst>
                                          <p:attrName>ppt_x</p:attrName>
                                        </p:attrNameLst>
                                      </p:cBhvr>
                                      <p:tavLst>
                                        <p:tav tm="0">
                                          <p:val>
                                            <p:strVal val="#ppt_x"/>
                                          </p:val>
                                        </p:tav>
                                        <p:tav tm="100000">
                                          <p:val>
                                            <p:strVal val="#ppt_x"/>
                                          </p:val>
                                        </p:tav>
                                      </p:tavLst>
                                    </p:anim>
                                    <p:anim calcmode="lin" valueType="num">
                                      <p:cBhvr additive="repl">
                                        <p:cTn id="14" dur="500" fill="hold"/>
                                        <p:tgtEl>
                                          <p:spTgt spid="34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6">
                                            <p:txEl>
                                              <p:pRg st="0" end="63"/>
                                            </p:txEl>
                                          </p:spTgt>
                                        </p:tgtEl>
                                        <p:attrNameLst>
                                          <p:attrName>style.visibility</p:attrName>
                                        </p:attrNameLst>
                                      </p:cBhvr>
                                      <p:to>
                                        <p:strVal val="visible"/>
                                      </p:to>
                                    </p:set>
                                    <p:anim calcmode="lin" valueType="num">
                                      <p:cBhvr additive="repl">
                                        <p:cTn id="17" dur="500" fill="hold"/>
                                        <p:tgtEl>
                                          <p:spTgt spid="346">
                                            <p:txEl>
                                              <p:pRg st="0" end="63"/>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346">
                                            <p:txEl>
                                              <p:pRg st="0" end="6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2" presetClass="entr" presetSubtype="4" fill="hold" nodeType="clickEffect">
                                  <p:stCondLst>
                                    <p:cond delay="0"/>
                                  </p:stCondLst>
                                  <p:childTnLst>
                                    <p:set>
                                      <p:cBhvr>
                                        <p:cTn id="22" dur="1" fill="hold">
                                          <p:stCondLst>
                                            <p:cond delay="0"/>
                                          </p:stCondLst>
                                        </p:cTn>
                                        <p:tgtEl>
                                          <p:spTgt spid="343"/>
                                        </p:tgtEl>
                                        <p:attrNameLst>
                                          <p:attrName>style.visibility</p:attrName>
                                        </p:attrNameLst>
                                      </p:cBhvr>
                                      <p:to>
                                        <p:strVal val="visible"/>
                                      </p:to>
                                    </p:set>
                                    <p:anim calcmode="lin" valueType="num">
                                      <p:cBhvr additive="repl">
                                        <p:cTn id="23" dur="500" fill="hold"/>
                                        <p:tgtEl>
                                          <p:spTgt spid="343"/>
                                        </p:tgtEl>
                                        <p:attrNameLst>
                                          <p:attrName>ppt_x</p:attrName>
                                        </p:attrNameLst>
                                      </p:cBhvr>
                                      <p:tavLst>
                                        <p:tav tm="0">
                                          <p:val>
                                            <p:strVal val="#ppt_x"/>
                                          </p:val>
                                        </p:tav>
                                        <p:tav tm="100000">
                                          <p:val>
                                            <p:strVal val="#ppt_x"/>
                                          </p:val>
                                        </p:tav>
                                      </p:tavLst>
                                    </p:anim>
                                    <p:anim calcmode="lin" valueType="num">
                                      <p:cBhvr additive="repl">
                                        <p:cTn id="24" dur="500" fill="hold"/>
                                        <p:tgtEl>
                                          <p:spTgt spid="34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3">
                                            <p:txEl>
                                              <p:pRg st="0" end="9"/>
                                            </p:txEl>
                                          </p:spTgt>
                                        </p:tgtEl>
                                        <p:attrNameLst>
                                          <p:attrName>style.visibility</p:attrName>
                                        </p:attrNameLst>
                                      </p:cBhvr>
                                      <p:to>
                                        <p:strVal val="visible"/>
                                      </p:to>
                                    </p:set>
                                    <p:anim calcmode="lin" valueType="num">
                                      <p:cBhvr additive="repl">
                                        <p:cTn id="27" dur="500" fill="hold"/>
                                        <p:tgtEl>
                                          <p:spTgt spid="343">
                                            <p:txEl>
                                              <p:pRg st="0" end="9"/>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343">
                                            <p:txEl>
                                              <p:pRg st="0"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3">
                                            <p:txEl>
                                              <p:pRg st="286" end="286"/>
                                            </p:txEl>
                                          </p:spTgt>
                                        </p:tgtEl>
                                        <p:attrNameLst>
                                          <p:attrName>style.visibility</p:attrName>
                                        </p:attrNameLst>
                                      </p:cBhvr>
                                      <p:to>
                                        <p:strVal val="visible"/>
                                      </p:to>
                                    </p:set>
                                    <p:anim calcmode="lin" valueType="num">
                                      <p:cBhvr additive="repl">
                                        <p:cTn id="31" dur="500" fill="hold"/>
                                        <p:tgtEl>
                                          <p:spTgt spid="343">
                                            <p:txEl>
                                              <p:pRg st="286" end="28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343">
                                            <p:txEl>
                                              <p:pRg st="286" end="28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43">
                                            <p:txEl>
                                              <p:pRg st="286" end="286"/>
                                            </p:txEl>
                                          </p:spTgt>
                                        </p:tgtEl>
                                        <p:attrNameLst>
                                          <p:attrName>style.visibility</p:attrName>
                                        </p:attrNameLst>
                                      </p:cBhvr>
                                      <p:to>
                                        <p:strVal val="visible"/>
                                      </p:to>
                                    </p:set>
                                    <p:anim calcmode="lin" valueType="num">
                                      <p:cBhvr additive="repl">
                                        <p:cTn id="35" dur="500" fill="hold"/>
                                        <p:tgtEl>
                                          <p:spTgt spid="343">
                                            <p:txEl>
                                              <p:pRg st="286" end="286"/>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343">
                                            <p:txEl>
                                              <p:pRg st="286" end="28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43">
                                            <p:txEl>
                                              <p:pRg st="286" end="286"/>
                                            </p:txEl>
                                          </p:spTgt>
                                        </p:tgtEl>
                                        <p:attrNameLst>
                                          <p:attrName>style.visibility</p:attrName>
                                        </p:attrNameLst>
                                      </p:cBhvr>
                                      <p:to>
                                        <p:strVal val="visible"/>
                                      </p:to>
                                    </p:set>
                                    <p:anim calcmode="lin" valueType="num">
                                      <p:cBhvr additive="repl">
                                        <p:cTn id="39" dur="500" fill="hold"/>
                                        <p:tgtEl>
                                          <p:spTgt spid="343">
                                            <p:txEl>
                                              <p:pRg st="286" end="286"/>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343">
                                            <p:txEl>
                                              <p:pRg st="286" end="28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43">
                                            <p:txEl>
                                              <p:pRg st="286" end="286"/>
                                            </p:txEl>
                                          </p:spTgt>
                                        </p:tgtEl>
                                        <p:attrNameLst>
                                          <p:attrName>style.visibility</p:attrName>
                                        </p:attrNameLst>
                                      </p:cBhvr>
                                      <p:to>
                                        <p:strVal val="visible"/>
                                      </p:to>
                                    </p:set>
                                    <p:anim calcmode="lin" valueType="num">
                                      <p:cBhvr additive="repl">
                                        <p:cTn id="43" dur="500" fill="hold"/>
                                        <p:tgtEl>
                                          <p:spTgt spid="343">
                                            <p:txEl>
                                              <p:pRg st="286" end="286"/>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343">
                                            <p:txEl>
                                              <p:pRg st="286" end="28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Effect">
                      <p:stCondLst>
                        <p:cond delay="indefinite"/>
                      </p:stCondLst>
                      <p:childTnLst>
                        <p:par>
                          <p:cTn id="46" fill="hold" nodeType="withEffect">
                            <p:stCondLst>
                              <p:cond delay="0"/>
                            </p:stCondLst>
                            <p:childTnLst>
                              <p:par>
                                <p:cTn id="47" presetID="2" presetClass="entr" presetSubtype="4" fill="hold" nodeType="clickEffect">
                                  <p:stCondLst>
                                    <p:cond delay="0"/>
                                  </p:stCondLst>
                                  <p:childTnLst>
                                    <p:set>
                                      <p:cBhvr>
                                        <p:cTn id="48" dur="1" fill="hold">
                                          <p:stCondLst>
                                            <p:cond delay="0"/>
                                          </p:stCondLst>
                                        </p:cTn>
                                        <p:tgtEl>
                                          <p:spTgt spid="345"/>
                                        </p:tgtEl>
                                        <p:attrNameLst>
                                          <p:attrName>style.visibility</p:attrName>
                                        </p:attrNameLst>
                                      </p:cBhvr>
                                      <p:to>
                                        <p:strVal val="visible"/>
                                      </p:to>
                                    </p:set>
                                    <p:anim calcmode="lin" valueType="num">
                                      <p:cBhvr additive="repl">
                                        <p:cTn id="49" dur="500" fill="hold"/>
                                        <p:tgtEl>
                                          <p:spTgt spid="345"/>
                                        </p:tgtEl>
                                        <p:attrNameLst>
                                          <p:attrName>ppt_x</p:attrName>
                                        </p:attrNameLst>
                                      </p:cBhvr>
                                      <p:tavLst>
                                        <p:tav tm="0">
                                          <p:val>
                                            <p:strVal val="#ppt_x"/>
                                          </p:val>
                                        </p:tav>
                                        <p:tav tm="100000">
                                          <p:val>
                                            <p:strVal val="#ppt_x"/>
                                          </p:val>
                                        </p:tav>
                                      </p:tavLst>
                                    </p:anim>
                                    <p:anim calcmode="lin" valueType="num">
                                      <p:cBhvr additive="repl">
                                        <p:cTn id="50" dur="500" fill="hold"/>
                                        <p:tgtEl>
                                          <p:spTgt spid="34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45">
                                            <p:txEl>
                                              <p:pRg st="0" end="14"/>
                                            </p:txEl>
                                          </p:spTgt>
                                        </p:tgtEl>
                                        <p:attrNameLst>
                                          <p:attrName>style.visibility</p:attrName>
                                        </p:attrNameLst>
                                      </p:cBhvr>
                                      <p:to>
                                        <p:strVal val="visible"/>
                                      </p:to>
                                    </p:set>
                                    <p:anim calcmode="lin" valueType="num">
                                      <p:cBhvr additive="repl">
                                        <p:cTn id="53" dur="500" fill="hold"/>
                                        <p:tgtEl>
                                          <p:spTgt spid="345">
                                            <p:txEl>
                                              <p:pRg st="0" end="14"/>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345">
                                            <p:txEl>
                                              <p:pRg st="0" end="14"/>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45">
                                            <p:txEl>
                                              <p:pRg st="202" end="202"/>
                                            </p:txEl>
                                          </p:spTgt>
                                        </p:tgtEl>
                                        <p:attrNameLst>
                                          <p:attrName>style.visibility</p:attrName>
                                        </p:attrNameLst>
                                      </p:cBhvr>
                                      <p:to>
                                        <p:strVal val="visible"/>
                                      </p:to>
                                    </p:set>
                                    <p:anim calcmode="lin" valueType="num">
                                      <p:cBhvr additive="repl">
                                        <p:cTn id="57" dur="500" fill="hold"/>
                                        <p:tgtEl>
                                          <p:spTgt spid="345">
                                            <p:txEl>
                                              <p:pRg st="202" end="202"/>
                                            </p:txEl>
                                          </p:spTgt>
                                        </p:tgtEl>
                                        <p:attrNameLst>
                                          <p:attrName>ppt_x</p:attrName>
                                        </p:attrNameLst>
                                      </p:cBhvr>
                                      <p:tavLst>
                                        <p:tav tm="0">
                                          <p:val>
                                            <p:strVal val="#ppt_x"/>
                                          </p:val>
                                        </p:tav>
                                        <p:tav tm="100000">
                                          <p:val>
                                            <p:strVal val="#ppt_x"/>
                                          </p:val>
                                        </p:tav>
                                      </p:tavLst>
                                    </p:anim>
                                    <p:anim calcmode="lin" valueType="num">
                                      <p:cBhvr additive="repl">
                                        <p:cTn id="58" dur="500" fill="hold"/>
                                        <p:tgtEl>
                                          <p:spTgt spid="345">
                                            <p:txEl>
                                              <p:pRg st="202" end="20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45">
                                            <p:txEl>
                                              <p:pRg st="202" end="202"/>
                                            </p:txEl>
                                          </p:spTgt>
                                        </p:tgtEl>
                                        <p:attrNameLst>
                                          <p:attrName>style.visibility</p:attrName>
                                        </p:attrNameLst>
                                      </p:cBhvr>
                                      <p:to>
                                        <p:strVal val="visible"/>
                                      </p:to>
                                    </p:set>
                                    <p:anim calcmode="lin" valueType="num">
                                      <p:cBhvr additive="repl">
                                        <p:cTn id="61" dur="500" fill="hold"/>
                                        <p:tgtEl>
                                          <p:spTgt spid="345">
                                            <p:txEl>
                                              <p:pRg st="202" end="202"/>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345">
                                            <p:txEl>
                                              <p:pRg st="202" end="20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45">
                                            <p:txEl>
                                              <p:pRg st="202" end="202"/>
                                            </p:txEl>
                                          </p:spTgt>
                                        </p:tgtEl>
                                        <p:attrNameLst>
                                          <p:attrName>style.visibility</p:attrName>
                                        </p:attrNameLst>
                                      </p:cBhvr>
                                      <p:to>
                                        <p:strVal val="visible"/>
                                      </p:to>
                                    </p:set>
                                    <p:anim calcmode="lin" valueType="num">
                                      <p:cBhvr additive="repl">
                                        <p:cTn id="65" dur="500" fill="hold"/>
                                        <p:tgtEl>
                                          <p:spTgt spid="345">
                                            <p:txEl>
                                              <p:pRg st="202" end="202"/>
                                            </p:txEl>
                                          </p:spTgt>
                                        </p:tgtEl>
                                        <p:attrNameLst>
                                          <p:attrName>ppt_x</p:attrName>
                                        </p:attrNameLst>
                                      </p:cBhvr>
                                      <p:tavLst>
                                        <p:tav tm="0">
                                          <p:val>
                                            <p:strVal val="#ppt_x"/>
                                          </p:val>
                                        </p:tav>
                                        <p:tav tm="100000">
                                          <p:val>
                                            <p:strVal val="#ppt_x"/>
                                          </p:val>
                                        </p:tav>
                                      </p:tavLst>
                                    </p:anim>
                                    <p:anim calcmode="lin" valueType="num">
                                      <p:cBhvr additive="repl">
                                        <p:cTn id="66" dur="500" fill="hold"/>
                                        <p:tgtEl>
                                          <p:spTgt spid="345">
                                            <p:txEl>
                                              <p:pRg st="202" end="20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45">
                                            <p:txEl>
                                              <p:pRg st="202" end="202"/>
                                            </p:txEl>
                                          </p:spTgt>
                                        </p:tgtEl>
                                        <p:attrNameLst>
                                          <p:attrName>style.visibility</p:attrName>
                                        </p:attrNameLst>
                                      </p:cBhvr>
                                      <p:to>
                                        <p:strVal val="visible"/>
                                      </p:to>
                                    </p:set>
                                    <p:anim calcmode="lin" valueType="num">
                                      <p:cBhvr additive="repl">
                                        <p:cTn id="69" dur="500" fill="hold"/>
                                        <p:tgtEl>
                                          <p:spTgt spid="345">
                                            <p:txEl>
                                              <p:pRg st="202" end="202"/>
                                            </p:txEl>
                                          </p:spTgt>
                                        </p:tgtEl>
                                        <p:attrNameLst>
                                          <p:attrName>ppt_x</p:attrName>
                                        </p:attrNameLst>
                                      </p:cBhvr>
                                      <p:tavLst>
                                        <p:tav tm="0">
                                          <p:val>
                                            <p:strVal val="#ppt_x"/>
                                          </p:val>
                                        </p:tav>
                                        <p:tav tm="100000">
                                          <p:val>
                                            <p:strVal val="#ppt_x"/>
                                          </p:val>
                                        </p:tav>
                                      </p:tavLst>
                                    </p:anim>
                                    <p:anim calcmode="lin" valueType="num">
                                      <p:cBhvr additive="repl">
                                        <p:cTn id="70" dur="500" fill="hold"/>
                                        <p:tgtEl>
                                          <p:spTgt spid="345">
                                            <p:txEl>
                                              <p:pRg st="202" end="2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323640" y="2205000"/>
            <a:ext cx="8494560" cy="4305960"/>
          </a:xfrm>
          <a:prstGeom prst="rect">
            <a:avLst/>
          </a:prstGeom>
          <a:noFill/>
          <a:ln>
            <a:noFill/>
          </a:ln>
        </p:spPr>
        <p:txBody>
          <a:bodyPr lIns="90000" tIns="45000" rIns="90000" bIns="45000"/>
          <a:lstStyle/>
          <a:p>
            <a:pPr>
              <a:lnSpc>
                <a:spcPct val="100000"/>
              </a:lnSpc>
              <a:buBlip>
                <a:blip r:embed="rId2"/>
              </a:buBlip>
            </a:pPr>
            <a:r>
              <a:rPr lang="en-US" sz="2800" b="1" dirty="0">
                <a:solidFill>
                  <a:srgbClr val="1E4C7C"/>
                </a:solidFill>
                <a:latin typeface="Garamond"/>
                <a:ea typeface="新細明體"/>
              </a:rPr>
              <a:t>There are two security design logic approaches network firewalls use to make access control decisions. </a:t>
            </a:r>
            <a:endParaRPr dirty="0"/>
          </a:p>
          <a:p>
            <a:pPr lvl="1">
              <a:lnSpc>
                <a:spcPct val="100000"/>
              </a:lnSpc>
              <a:buSzPct val="90000"/>
              <a:buFont typeface="Wingdings 2" charset="2"/>
              <a:buChar char=""/>
            </a:pPr>
            <a:r>
              <a:rPr lang="en-US" sz="2400" b="1" dirty="0">
                <a:solidFill>
                  <a:srgbClr val="C00000"/>
                </a:solidFill>
                <a:latin typeface="Garamond"/>
                <a:ea typeface="新細明體"/>
              </a:rPr>
              <a:t>Deny all: Everything, not specifically permitted, is denied. </a:t>
            </a:r>
            <a:endParaRPr dirty="0"/>
          </a:p>
          <a:p>
            <a:pPr lvl="1">
              <a:lnSpc>
                <a:spcPct val="100000"/>
              </a:lnSpc>
              <a:buSzPct val="90000"/>
              <a:buFont typeface="Wingdings 2" charset="2"/>
              <a:buChar char=""/>
            </a:pPr>
            <a:r>
              <a:rPr lang="en-US" sz="2400" b="1" dirty="0">
                <a:solidFill>
                  <a:srgbClr val="C00000"/>
                </a:solidFill>
                <a:latin typeface="Garamond"/>
                <a:ea typeface="新細明體"/>
              </a:rPr>
              <a:t>Allow all: Everything, not specifically denied, is permitted. </a:t>
            </a:r>
            <a:endParaRPr dirty="0"/>
          </a:p>
          <a:p>
            <a:pPr>
              <a:lnSpc>
                <a:spcPct val="100000"/>
              </a:lnSpc>
              <a:buBlip>
                <a:blip r:embed="rId2"/>
              </a:buBlip>
            </a:pPr>
            <a:r>
              <a:rPr lang="en-US" sz="2800" b="1" dirty="0">
                <a:solidFill>
                  <a:srgbClr val="1E4C7C"/>
                </a:solidFill>
                <a:latin typeface="Garamond"/>
                <a:ea typeface="新細明體"/>
              </a:rPr>
              <a:t>The one most often recommended is everything not specifically permitted is denied (deny all</a:t>
            </a:r>
            <a:r>
              <a:rPr lang="en-US" sz="2800" b="1" dirty="0" smtClean="0">
                <a:solidFill>
                  <a:srgbClr val="1E4C7C"/>
                </a:solidFill>
                <a:latin typeface="Garamond"/>
                <a:ea typeface="新細明體"/>
              </a:rPr>
              <a:t>) </a:t>
            </a:r>
            <a:endParaRPr dirty="0"/>
          </a:p>
        </p:txBody>
      </p:sp>
      <p:sp>
        <p:nvSpPr>
          <p:cNvPr id="348"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
        <p:nvSpPr>
          <p:cNvPr id="349" name="CustomShape 3"/>
          <p:cNvSpPr/>
          <p:nvPr/>
        </p:nvSpPr>
        <p:spPr>
          <a:xfrm>
            <a:off x="323640" y="1556640"/>
            <a:ext cx="849528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ea typeface="新細明體"/>
              </a:rPr>
              <a:t>How Firewalls Work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683640" y="1125360"/>
            <a:ext cx="7391520" cy="4067640"/>
          </a:xfrm>
          <a:prstGeom prst="rect">
            <a:avLst/>
          </a:prstGeom>
          <a:noFill/>
          <a:ln>
            <a:noFill/>
          </a:ln>
        </p:spPr>
        <p:txBody>
          <a:bodyPr lIns="90000" tIns="45000" rIns="90000" bIns="45000"/>
          <a:lstStyle/>
          <a:p>
            <a:pPr>
              <a:lnSpc>
                <a:spcPct val="100000"/>
              </a:lnSpc>
            </a:pPr>
            <a:r>
              <a:rPr lang="en-US" sz="3200" b="1">
                <a:solidFill>
                  <a:srgbClr val="C00000"/>
                </a:solidFill>
                <a:latin typeface="Garamond"/>
                <a:ea typeface="新細明體"/>
              </a:rPr>
              <a:t>Basic TCP/IP Flow Review</a:t>
            </a:r>
            <a:endParaRPr/>
          </a:p>
        </p:txBody>
      </p:sp>
      <p:pic>
        <p:nvPicPr>
          <p:cNvPr id="351" name="Picture 4"/>
          <p:cNvPicPr/>
          <p:nvPr/>
        </p:nvPicPr>
        <p:blipFill>
          <a:blip r:embed="rId2"/>
          <a:stretch>
            <a:fillRect/>
          </a:stretch>
        </p:blipFill>
        <p:spPr>
          <a:xfrm>
            <a:off x="683640" y="1989000"/>
            <a:ext cx="7391520" cy="4750560"/>
          </a:xfrm>
          <a:prstGeom prst="rect">
            <a:avLst/>
          </a:prstGeom>
          <a:ln>
            <a:noFill/>
          </a:ln>
        </p:spPr>
      </p:pic>
      <p:sp>
        <p:nvSpPr>
          <p:cNvPr id="352"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CustomShape 1"/>
          <p:cNvSpPr/>
          <p:nvPr/>
        </p:nvSpPr>
        <p:spPr>
          <a:xfrm>
            <a:off x="325800" y="1989000"/>
            <a:ext cx="8494560" cy="4387680"/>
          </a:xfrm>
          <a:prstGeom prst="rect">
            <a:avLst/>
          </a:prstGeom>
          <a:noFill/>
          <a:ln>
            <a:noFill/>
          </a:ln>
        </p:spPr>
      </p:sp>
      <p:sp>
        <p:nvSpPr>
          <p:cNvPr id="354"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355" name="CustomShape 3"/>
          <p:cNvSpPr/>
          <p:nvPr/>
        </p:nvSpPr>
        <p:spPr>
          <a:xfrm>
            <a:off x="365400" y="1124640"/>
            <a:ext cx="8414640" cy="57780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3200" b="1">
                <a:solidFill>
                  <a:srgbClr val="C00000"/>
                </a:solidFill>
                <a:latin typeface="Garamond"/>
                <a:ea typeface="新細明體"/>
              </a:rPr>
              <a:t>Types of Firewalls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285840" y="2277000"/>
            <a:ext cx="8494560" cy="4067640"/>
          </a:xfrm>
          <a:prstGeom prst="rect">
            <a:avLst/>
          </a:prstGeom>
          <a:noFill/>
          <a:ln>
            <a:noFill/>
          </a:ln>
        </p:spPr>
        <p:txBody>
          <a:bodyPr lIns="90000" tIns="45000" rIns="90000" bIns="45000"/>
          <a:lstStyle/>
          <a:p>
            <a:pPr>
              <a:lnSpc>
                <a:spcPct val="100000"/>
              </a:lnSpc>
            </a:pPr>
            <a:r>
              <a:rPr lang="en-US" sz="3200" b="1">
                <a:solidFill>
                  <a:srgbClr val="1E4C7C"/>
                </a:solidFill>
                <a:latin typeface="Garamond"/>
                <a:ea typeface="新細明體"/>
              </a:rPr>
              <a:t>1. By the Firewalls methodology :</a:t>
            </a:r>
            <a:endParaRPr/>
          </a:p>
          <a:p>
            <a:pPr lvl="1">
              <a:lnSpc>
                <a:spcPct val="100000"/>
              </a:lnSpc>
              <a:buSzPct val="90000"/>
              <a:buFont typeface="Wingdings 2" charset="2"/>
              <a:buChar char=""/>
            </a:pPr>
            <a:r>
              <a:rPr lang="en-US" sz="2400" b="1">
                <a:solidFill>
                  <a:srgbClr val="1E4C7C"/>
                </a:solidFill>
                <a:latin typeface="Garamond"/>
                <a:ea typeface="新細明體"/>
              </a:rPr>
              <a:t>Packet Filtering</a:t>
            </a:r>
            <a:endParaRPr/>
          </a:p>
          <a:p>
            <a:pPr lvl="1">
              <a:lnSpc>
                <a:spcPct val="100000"/>
              </a:lnSpc>
              <a:buSzPct val="90000"/>
              <a:buFont typeface="Wingdings 2" charset="2"/>
              <a:buChar char=""/>
            </a:pPr>
            <a:r>
              <a:rPr lang="en-US" sz="2400" b="1">
                <a:solidFill>
                  <a:srgbClr val="1E4C7C"/>
                </a:solidFill>
                <a:latin typeface="Garamond"/>
                <a:ea typeface="新細明體"/>
              </a:rPr>
              <a:t>Stateful Packet Inspection</a:t>
            </a:r>
            <a:endParaRPr/>
          </a:p>
          <a:p>
            <a:pPr lvl="1">
              <a:lnSpc>
                <a:spcPct val="100000"/>
              </a:lnSpc>
              <a:buSzPct val="90000"/>
              <a:buFont typeface="Wingdings 2" charset="2"/>
              <a:buChar char=""/>
            </a:pPr>
            <a:r>
              <a:rPr lang="en-US" sz="2400" b="1">
                <a:solidFill>
                  <a:srgbClr val="1E4C7C"/>
                </a:solidFill>
                <a:latin typeface="Garamond"/>
                <a:ea typeface="新細明體"/>
              </a:rPr>
              <a:t>Application Gateways/Proxies</a:t>
            </a:r>
            <a:endParaRPr/>
          </a:p>
          <a:p>
            <a:pPr lvl="1">
              <a:lnSpc>
                <a:spcPct val="100000"/>
              </a:lnSpc>
              <a:buSzPct val="90000"/>
              <a:buFont typeface="Wingdings 2" charset="2"/>
              <a:buChar char=""/>
            </a:pPr>
            <a:r>
              <a:rPr lang="en-US" sz="2400" b="1">
                <a:solidFill>
                  <a:srgbClr val="1E4C7C"/>
                </a:solidFill>
                <a:latin typeface="Garamond"/>
                <a:ea typeface="新細明體"/>
              </a:rPr>
              <a:t>Adaptive Proxies</a:t>
            </a:r>
            <a:endParaRPr/>
          </a:p>
          <a:p>
            <a:pPr lvl="1">
              <a:lnSpc>
                <a:spcPct val="100000"/>
              </a:lnSpc>
              <a:buSzPct val="90000"/>
              <a:buFont typeface="Wingdings 2" charset="2"/>
              <a:buChar char=""/>
            </a:pPr>
            <a:r>
              <a:rPr lang="en-US" sz="2400" b="1">
                <a:solidFill>
                  <a:srgbClr val="1E4C7C"/>
                </a:solidFill>
                <a:latin typeface="Garamond"/>
                <a:ea typeface="新細明體"/>
              </a:rPr>
              <a:t>Circuit Level Gateway</a:t>
            </a:r>
            <a:r>
              <a:rPr lang="en-US" sz="3600" b="1">
                <a:solidFill>
                  <a:srgbClr val="1E4C7C"/>
                </a:solidFill>
                <a:latin typeface="Garamond"/>
                <a:ea typeface="新細明體"/>
              </a:rPr>
              <a:t>	</a:t>
            </a:r>
            <a:endParaRPr/>
          </a:p>
        </p:txBody>
      </p:sp>
      <p:sp>
        <p:nvSpPr>
          <p:cNvPr id="357"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358" name="CustomShape 3"/>
          <p:cNvSpPr/>
          <p:nvPr/>
        </p:nvSpPr>
        <p:spPr>
          <a:xfrm>
            <a:off x="365400" y="1124640"/>
            <a:ext cx="8414640" cy="57780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3200" b="1">
                <a:solidFill>
                  <a:srgbClr val="C00000"/>
                </a:solidFill>
                <a:latin typeface="Garamond"/>
                <a:ea typeface="新細明體"/>
              </a:rPr>
              <a:t>Types of Firewalls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Access Control Matrix</a:t>
            </a:r>
            <a:endParaRPr/>
          </a:p>
        </p:txBody>
      </p:sp>
      <p:sp>
        <p:nvSpPr>
          <p:cNvPr id="145"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46" name="CustomShape 3"/>
          <p:cNvSpPr/>
          <p:nvPr/>
        </p:nvSpPr>
        <p:spPr>
          <a:xfrm>
            <a:off x="237960" y="1654200"/>
            <a:ext cx="8640720" cy="402228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000" b="1">
                <a:solidFill>
                  <a:srgbClr val="1E4C7C"/>
                </a:solidFill>
                <a:latin typeface="Garamond"/>
              </a:rPr>
              <a:t>In the ACM, each </a:t>
            </a:r>
            <a:r>
              <a:rPr lang="en-US" sz="2000" b="1">
                <a:solidFill>
                  <a:srgbClr val="D61353"/>
                </a:solidFill>
                <a:latin typeface="Garamond"/>
              </a:rPr>
              <a:t>subject</a:t>
            </a:r>
            <a:r>
              <a:rPr lang="en-US" sz="2000" b="1">
                <a:solidFill>
                  <a:srgbClr val="1E4C7C"/>
                </a:solidFill>
                <a:latin typeface="Garamond"/>
              </a:rPr>
              <a:t> is represented by a </a:t>
            </a:r>
            <a:r>
              <a:rPr lang="en-US" sz="2000" b="1">
                <a:solidFill>
                  <a:srgbClr val="D61353"/>
                </a:solidFill>
                <a:latin typeface="Garamond"/>
              </a:rPr>
              <a:t>row</a:t>
            </a:r>
            <a:r>
              <a:rPr lang="en-US" sz="2000" b="1">
                <a:solidFill>
                  <a:srgbClr val="1E4C7C"/>
                </a:solidFill>
                <a:latin typeface="Garamond"/>
              </a:rPr>
              <a:t> and each object as a </a:t>
            </a:r>
            <a:r>
              <a:rPr lang="en-US" sz="2000" b="1">
                <a:solidFill>
                  <a:srgbClr val="D61353"/>
                </a:solidFill>
                <a:latin typeface="Garamond"/>
              </a:rPr>
              <a:t>column</a:t>
            </a:r>
            <a:endParaRPr/>
          </a:p>
          <a:p>
            <a:pPr>
              <a:lnSpc>
                <a:spcPct val="100000"/>
              </a:lnSpc>
              <a:buBlip>
                <a:blip r:embed="rId3"/>
              </a:buBlip>
            </a:pPr>
            <a:r>
              <a:rPr lang="en-US" sz="2000" b="1">
                <a:solidFill>
                  <a:srgbClr val="1E4C7C"/>
                </a:solidFill>
                <a:latin typeface="Garamond"/>
              </a:rPr>
              <a:t>ACM </a:t>
            </a:r>
            <a:r>
              <a:rPr lang="en-US" sz="2000" b="1">
                <a:solidFill>
                  <a:srgbClr val="D61353"/>
                </a:solidFill>
                <a:latin typeface="Garamond"/>
              </a:rPr>
              <a:t>[</a:t>
            </a:r>
            <a:r>
              <a:rPr lang="en-US" sz="2000" b="1" i="1">
                <a:solidFill>
                  <a:srgbClr val="D61353"/>
                </a:solidFill>
                <a:latin typeface="Garamond"/>
              </a:rPr>
              <a:t>s, o</a:t>
            </a:r>
            <a:r>
              <a:rPr lang="en-US" sz="2000" b="1">
                <a:solidFill>
                  <a:srgbClr val="D61353"/>
                </a:solidFill>
                <a:latin typeface="Garamond"/>
              </a:rPr>
              <a:t>]</a:t>
            </a:r>
            <a:r>
              <a:rPr lang="en-US" sz="2000" b="1">
                <a:solidFill>
                  <a:srgbClr val="1E4C7C"/>
                </a:solidFill>
                <a:latin typeface="Garamond"/>
              </a:rPr>
              <a:t> lists precisely which operations subject </a:t>
            </a:r>
            <a:r>
              <a:rPr lang="en-US" sz="2000" b="1" i="1">
                <a:solidFill>
                  <a:srgbClr val="D61353"/>
                </a:solidFill>
                <a:latin typeface="Garamond"/>
              </a:rPr>
              <a:t>s</a:t>
            </a:r>
            <a:r>
              <a:rPr lang="en-US" sz="2000" b="1">
                <a:solidFill>
                  <a:srgbClr val="1E4C7C"/>
                </a:solidFill>
                <a:latin typeface="Garamond"/>
              </a:rPr>
              <a:t> can request to be carried out on object </a:t>
            </a:r>
            <a:r>
              <a:rPr lang="en-US" sz="2000" b="1" i="1">
                <a:solidFill>
                  <a:srgbClr val="D61353"/>
                </a:solidFill>
                <a:latin typeface="Garamond"/>
              </a:rPr>
              <a:t>o</a:t>
            </a:r>
            <a:endParaRPr/>
          </a:p>
          <a:p>
            <a:pPr>
              <a:lnSpc>
                <a:spcPct val="100000"/>
              </a:lnSpc>
              <a:buBlip>
                <a:blip r:embed="rId3"/>
              </a:buBlip>
            </a:pPr>
            <a:r>
              <a:rPr lang="en-US" sz="2000" b="1">
                <a:solidFill>
                  <a:srgbClr val="1E4C7C"/>
                </a:solidFill>
                <a:latin typeface="Garamond"/>
              </a:rPr>
              <a:t>The </a:t>
            </a:r>
            <a:r>
              <a:rPr lang="en-US" sz="2000" b="1">
                <a:solidFill>
                  <a:srgbClr val="231F20"/>
                </a:solidFill>
                <a:latin typeface="Garamond"/>
              </a:rPr>
              <a:t>drawback</a:t>
            </a:r>
            <a:r>
              <a:rPr lang="en-US" sz="2000" b="1">
                <a:solidFill>
                  <a:srgbClr val="1E4C7C"/>
                </a:solidFill>
                <a:latin typeface="Garamond"/>
              </a:rPr>
              <a:t> of this system is that the Matrix will have </a:t>
            </a:r>
            <a:r>
              <a:rPr lang="en-US" sz="2000" b="1">
                <a:solidFill>
                  <a:srgbClr val="D61353"/>
                </a:solidFill>
                <a:latin typeface="Garamond"/>
              </a:rPr>
              <a:t>many empty entries</a:t>
            </a:r>
            <a:endParaRPr/>
          </a:p>
          <a:p>
            <a:pPr lvl="1">
              <a:lnSpc>
                <a:spcPct val="100000"/>
              </a:lnSpc>
              <a:buSzPct val="90000"/>
              <a:buFont typeface="Wingdings 2" charset="2"/>
              <a:buChar char=""/>
            </a:pPr>
            <a:r>
              <a:rPr lang="en-US" sz="2000" b="1">
                <a:solidFill>
                  <a:srgbClr val="1E4C7C"/>
                </a:solidFill>
                <a:latin typeface="Garamond"/>
              </a:rPr>
              <a:t>Another widely used approach is to use </a:t>
            </a:r>
            <a:r>
              <a:rPr lang="en-US" sz="2000" b="1">
                <a:solidFill>
                  <a:srgbClr val="D61353"/>
                </a:solidFill>
                <a:latin typeface="Garamond"/>
              </a:rPr>
              <a:t>Access Control Lists</a:t>
            </a:r>
            <a:r>
              <a:rPr lang="en-US" sz="2000" b="1">
                <a:solidFill>
                  <a:srgbClr val="1E4C7C"/>
                </a:solidFill>
                <a:latin typeface="Garamond"/>
              </a:rPr>
              <a:t> in which each </a:t>
            </a:r>
            <a:r>
              <a:rPr lang="en-US" sz="2000" b="1">
                <a:solidFill>
                  <a:srgbClr val="D61353"/>
                </a:solidFill>
                <a:latin typeface="Garamond"/>
              </a:rPr>
              <a:t>object</a:t>
            </a:r>
            <a:r>
              <a:rPr lang="en-US" sz="2000" b="1">
                <a:solidFill>
                  <a:srgbClr val="1E4C7C"/>
                </a:solidFill>
                <a:latin typeface="Garamond"/>
              </a:rPr>
              <a:t> maintains a list of </a:t>
            </a:r>
            <a:r>
              <a:rPr lang="en-US" sz="2000" b="1">
                <a:solidFill>
                  <a:srgbClr val="D61353"/>
                </a:solidFill>
                <a:latin typeface="Garamond"/>
              </a:rPr>
              <a:t>access rights of subjects</a:t>
            </a:r>
            <a:endParaRPr/>
          </a:p>
          <a:p>
            <a:pPr lvl="1">
              <a:lnSpc>
                <a:spcPct val="100000"/>
              </a:lnSpc>
              <a:buSzPct val="90000"/>
              <a:buFont typeface="Wingdings 2" charset="2"/>
              <a:buChar char=""/>
            </a:pPr>
            <a:r>
              <a:rPr lang="en-US" sz="2000" b="1">
                <a:solidFill>
                  <a:srgbClr val="1E4C7C"/>
                </a:solidFill>
                <a:latin typeface="Garamond"/>
              </a:rPr>
              <a:t>Another approach is to give each subject a </a:t>
            </a:r>
            <a:r>
              <a:rPr lang="en-US" sz="2000" b="1">
                <a:solidFill>
                  <a:srgbClr val="D61353"/>
                </a:solidFill>
                <a:latin typeface="Garamond"/>
              </a:rPr>
              <a:t>Capability List</a:t>
            </a:r>
            <a:r>
              <a:rPr lang="en-US" sz="2000" b="1">
                <a:solidFill>
                  <a:srgbClr val="1E4C7C"/>
                </a:solidFill>
                <a:latin typeface="Garamond"/>
              </a:rPr>
              <a:t> (access rights to objects) that are digitally signed</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 calcmode="lin" valueType="num">
                                      <p:cBhvr additive="repl">
                                        <p:cTn id="7" dur="500" fill="hold"/>
                                        <p:tgtEl>
                                          <p:spTgt spid="144"/>
                                        </p:tgtEl>
                                        <p:attrNameLst>
                                          <p:attrName>ppt_x</p:attrName>
                                        </p:attrNameLst>
                                      </p:cBhvr>
                                      <p:tavLst>
                                        <p:tav tm="0">
                                          <p:val>
                                            <p:strVal val="#ppt_x"/>
                                          </p:val>
                                        </p:tav>
                                        <p:tav tm="100000">
                                          <p:val>
                                            <p:strVal val="#ppt_x"/>
                                          </p:val>
                                        </p:tav>
                                      </p:tavLst>
                                    </p:anim>
                                    <p:anim calcmode="lin" valueType="num">
                                      <p:cBhvr additive="repl">
                                        <p:cTn id="8"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46"/>
                                        </p:tgtEl>
                                        <p:attrNameLst>
                                          <p:attrName>style.visibility</p:attrName>
                                        </p:attrNameLst>
                                      </p:cBhvr>
                                      <p:to>
                                        <p:strVal val="visible"/>
                                      </p:to>
                                    </p:set>
                                    <p:anim calcmode="lin" valueType="num">
                                      <p:cBhvr additive="repl">
                                        <p:cTn id="13" dur="500" fill="hold"/>
                                        <p:tgtEl>
                                          <p:spTgt spid="146"/>
                                        </p:tgtEl>
                                        <p:attrNameLst>
                                          <p:attrName>ppt_x</p:attrName>
                                        </p:attrNameLst>
                                      </p:cBhvr>
                                      <p:tavLst>
                                        <p:tav tm="0">
                                          <p:val>
                                            <p:strVal val="#ppt_x"/>
                                          </p:val>
                                        </p:tav>
                                        <p:tav tm="100000">
                                          <p:val>
                                            <p:strVal val="#ppt_x"/>
                                          </p:val>
                                        </p:tav>
                                      </p:tavLst>
                                    </p:anim>
                                    <p:anim calcmode="lin" valueType="num">
                                      <p:cBhvr additive="repl">
                                        <p:cTn id="14" dur="500" fill="hold"/>
                                        <p:tgtEl>
                                          <p:spTgt spid="14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6">
                                            <p:txEl>
                                              <p:pRg st="0" end="77"/>
                                            </p:txEl>
                                          </p:spTgt>
                                        </p:tgtEl>
                                        <p:attrNameLst>
                                          <p:attrName>style.visibility</p:attrName>
                                        </p:attrNameLst>
                                      </p:cBhvr>
                                      <p:to>
                                        <p:strVal val="visible"/>
                                      </p:to>
                                    </p:set>
                                    <p:anim calcmode="lin" valueType="num">
                                      <p:cBhvr additive="repl">
                                        <p:cTn id="17" dur="500" fill="hold"/>
                                        <p:tgtEl>
                                          <p:spTgt spid="146">
                                            <p:txEl>
                                              <p:pRg st="0" end="77"/>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46">
                                            <p:txEl>
                                              <p:pRg st="0" end="7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6">
                                            <p:txEl>
                                              <p:pRg st="488" end="488"/>
                                            </p:txEl>
                                          </p:spTgt>
                                        </p:tgtEl>
                                        <p:attrNameLst>
                                          <p:attrName>style.visibility</p:attrName>
                                        </p:attrNameLst>
                                      </p:cBhvr>
                                      <p:to>
                                        <p:strVal val="visible"/>
                                      </p:to>
                                    </p:set>
                                    <p:anim calcmode="lin" valueType="num">
                                      <p:cBhvr additive="repl">
                                        <p:cTn id="21" dur="500" fill="hold"/>
                                        <p:tgtEl>
                                          <p:spTgt spid="146">
                                            <p:txEl>
                                              <p:pRg st="488" end="488"/>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46">
                                            <p:txEl>
                                              <p:pRg st="488" end="48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6">
                                            <p:txEl>
                                              <p:pRg st="488" end="488"/>
                                            </p:txEl>
                                          </p:spTgt>
                                        </p:tgtEl>
                                        <p:attrNameLst>
                                          <p:attrName>style.visibility</p:attrName>
                                        </p:attrNameLst>
                                      </p:cBhvr>
                                      <p:to>
                                        <p:strVal val="visible"/>
                                      </p:to>
                                    </p:set>
                                    <p:anim calcmode="lin" valueType="num">
                                      <p:cBhvr additive="repl">
                                        <p:cTn id="25" dur="500" fill="hold"/>
                                        <p:tgtEl>
                                          <p:spTgt spid="146">
                                            <p:txEl>
                                              <p:pRg st="488" end="488"/>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46">
                                            <p:txEl>
                                              <p:pRg st="488" end="48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6">
                                            <p:txEl>
                                              <p:pRg st="488" end="488"/>
                                            </p:txEl>
                                          </p:spTgt>
                                        </p:tgtEl>
                                        <p:attrNameLst>
                                          <p:attrName>style.visibility</p:attrName>
                                        </p:attrNameLst>
                                      </p:cBhvr>
                                      <p:to>
                                        <p:strVal val="visible"/>
                                      </p:to>
                                    </p:set>
                                    <p:anim calcmode="lin" valueType="num">
                                      <p:cBhvr additive="repl">
                                        <p:cTn id="29" dur="500" fill="hold"/>
                                        <p:tgtEl>
                                          <p:spTgt spid="146">
                                            <p:txEl>
                                              <p:pRg st="488" end="488"/>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146">
                                            <p:txEl>
                                              <p:pRg st="488" end="48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6">
                                            <p:txEl>
                                              <p:pRg st="488" end="488"/>
                                            </p:txEl>
                                          </p:spTgt>
                                        </p:tgtEl>
                                        <p:attrNameLst>
                                          <p:attrName>style.visibility</p:attrName>
                                        </p:attrNameLst>
                                      </p:cBhvr>
                                      <p:to>
                                        <p:strVal val="visible"/>
                                      </p:to>
                                    </p:set>
                                    <p:anim calcmode="lin" valueType="num">
                                      <p:cBhvr additive="repl">
                                        <p:cTn id="33" dur="500" fill="hold"/>
                                        <p:tgtEl>
                                          <p:spTgt spid="146">
                                            <p:txEl>
                                              <p:pRg st="488" end="488"/>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146">
                                            <p:txEl>
                                              <p:pRg st="488" end="4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295200" y="1268640"/>
            <a:ext cx="8494560" cy="4067640"/>
          </a:xfrm>
          <a:prstGeom prst="rect">
            <a:avLst/>
          </a:prstGeom>
          <a:noFill/>
          <a:ln>
            <a:noFill/>
          </a:ln>
        </p:spPr>
        <p:txBody>
          <a:bodyPr lIns="90000" tIns="45000" rIns="90000" bIns="45000"/>
          <a:lstStyle/>
          <a:p>
            <a:pPr>
              <a:lnSpc>
                <a:spcPct val="100000"/>
              </a:lnSpc>
            </a:pPr>
            <a:r>
              <a:rPr lang="en-US" sz="3200" b="1">
                <a:solidFill>
                  <a:srgbClr val="C00000"/>
                </a:solidFill>
                <a:latin typeface="Garamond"/>
                <a:ea typeface="新細明體"/>
              </a:rPr>
              <a:t>Packet-filtering firewall</a:t>
            </a:r>
            <a:endParaRPr/>
          </a:p>
        </p:txBody>
      </p:sp>
      <p:sp>
        <p:nvSpPr>
          <p:cNvPr id="360"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pic>
        <p:nvPicPr>
          <p:cNvPr id="361" name="Picture 360"/>
          <p:cNvPicPr/>
          <p:nvPr/>
        </p:nvPicPr>
        <p:blipFill>
          <a:blip r:embed="rId2"/>
          <a:stretch>
            <a:fillRect/>
          </a:stretch>
        </p:blipFill>
        <p:spPr>
          <a:xfrm>
            <a:off x="254160" y="2273400"/>
            <a:ext cx="8583840" cy="2805120"/>
          </a:xfrm>
          <a:prstGeom prst="rect">
            <a:avLst/>
          </a:prstGeom>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CustomShape 1"/>
          <p:cNvSpPr/>
          <p:nvPr/>
        </p:nvSpPr>
        <p:spPr>
          <a:xfrm>
            <a:off x="251640" y="1989000"/>
            <a:ext cx="8566560" cy="4296240"/>
          </a:xfrm>
          <a:prstGeom prst="rect">
            <a:avLst/>
          </a:prstGeom>
          <a:noFill/>
          <a:ln>
            <a:noFill/>
          </a:ln>
        </p:spPr>
        <p:txBody>
          <a:bodyPr lIns="90000" tIns="45000" rIns="90000" bIns="45000"/>
          <a:lstStyle/>
          <a:p>
            <a:pPr>
              <a:lnSpc>
                <a:spcPct val="100000"/>
              </a:lnSpc>
              <a:buBlip>
                <a:blip r:embed="rId2"/>
              </a:buBlip>
            </a:pPr>
            <a:r>
              <a:rPr lang="en-US" sz="2400" b="1">
                <a:solidFill>
                  <a:srgbClr val="1E4C7C"/>
                </a:solidFill>
                <a:latin typeface="Garamond"/>
                <a:ea typeface="新細明體"/>
              </a:rPr>
              <a:t>A packet filtering firewall does exactly what its name implies (it filters packets).</a:t>
            </a:r>
            <a:endParaRPr/>
          </a:p>
          <a:p>
            <a:pPr>
              <a:lnSpc>
                <a:spcPct val="100000"/>
              </a:lnSpc>
              <a:buBlip>
                <a:blip r:embed="rId2"/>
              </a:buBlip>
            </a:pPr>
            <a:r>
              <a:rPr lang="en-US" sz="2400" b="1">
                <a:solidFill>
                  <a:srgbClr val="1E4C7C"/>
                </a:solidFill>
                <a:latin typeface="Garamond"/>
                <a:ea typeface="新細明體"/>
              </a:rPr>
              <a:t>As each packet passes through the firewall, it is examined and information contained in the header is compared to a pre-configured set of rules or filters. </a:t>
            </a:r>
            <a:endParaRPr/>
          </a:p>
          <a:p>
            <a:pPr>
              <a:lnSpc>
                <a:spcPct val="100000"/>
              </a:lnSpc>
              <a:buBlip>
                <a:blip r:embed="rId2"/>
              </a:buBlip>
            </a:pPr>
            <a:r>
              <a:rPr lang="en-US" sz="2400" b="1">
                <a:solidFill>
                  <a:srgbClr val="1E4C7C"/>
                </a:solidFill>
                <a:latin typeface="Garamond"/>
                <a:ea typeface="新細明體"/>
              </a:rPr>
              <a:t>An allow or deny decision is made based on the results of the comparison. </a:t>
            </a:r>
            <a:endParaRPr/>
          </a:p>
          <a:p>
            <a:pPr>
              <a:lnSpc>
                <a:spcPct val="100000"/>
              </a:lnSpc>
              <a:buBlip>
                <a:blip r:embed="rId2"/>
              </a:buBlip>
            </a:pPr>
            <a:r>
              <a:rPr lang="en-US" sz="2400" b="1">
                <a:solidFill>
                  <a:srgbClr val="1E4C7C"/>
                </a:solidFill>
                <a:latin typeface="Garamond"/>
                <a:ea typeface="新細明體"/>
              </a:rPr>
              <a:t>Each packet is examined individually regardless to other packets that are part of the same connection.</a:t>
            </a:r>
            <a:endParaRPr/>
          </a:p>
        </p:txBody>
      </p:sp>
      <p:sp>
        <p:nvSpPr>
          <p:cNvPr id="363" name="CustomShape 2"/>
          <p:cNvSpPr/>
          <p:nvPr/>
        </p:nvSpPr>
        <p:spPr>
          <a:xfrm>
            <a:off x="251640" y="1268640"/>
            <a:ext cx="66229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ea typeface="新細明體"/>
              </a:rPr>
              <a:t>Packet Filtering Firewall</a:t>
            </a:r>
            <a:endParaRPr/>
          </a:p>
        </p:txBody>
      </p:sp>
      <p:sp>
        <p:nvSpPr>
          <p:cNvPr id="364" name="CustomShape 3"/>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5" name="Picture 7"/>
          <p:cNvPicPr/>
          <p:nvPr/>
        </p:nvPicPr>
        <p:blipFill>
          <a:blip r:embed="rId2"/>
          <a:stretch>
            <a:fillRect/>
          </a:stretch>
        </p:blipFill>
        <p:spPr>
          <a:xfrm>
            <a:off x="1600200" y="2971800"/>
            <a:ext cx="5979960" cy="2350800"/>
          </a:xfrm>
          <a:prstGeom prst="rect">
            <a:avLst/>
          </a:prstGeom>
          <a:ln>
            <a:noFill/>
          </a:ln>
        </p:spPr>
      </p:pic>
      <p:sp>
        <p:nvSpPr>
          <p:cNvPr id="366" name="CustomShape 1"/>
          <p:cNvSpPr/>
          <p:nvPr/>
        </p:nvSpPr>
        <p:spPr>
          <a:xfrm>
            <a:off x="1600200" y="2971800"/>
            <a:ext cx="988920" cy="760320"/>
          </a:xfrm>
          <a:prstGeom prst="flowChartTerminator">
            <a:avLst/>
          </a:prstGeom>
          <a:solidFill>
            <a:srgbClr val="FFFFFF"/>
          </a:solidFill>
          <a:ln w="9360">
            <a:solidFill>
              <a:srgbClr val="174A7C"/>
            </a:solidFill>
            <a:miter/>
          </a:ln>
        </p:spPr>
      </p:sp>
      <p:sp>
        <p:nvSpPr>
          <p:cNvPr id="367" name="CustomShape 2"/>
          <p:cNvSpPr/>
          <p:nvPr/>
        </p:nvSpPr>
        <p:spPr>
          <a:xfrm>
            <a:off x="1600200" y="3048120"/>
            <a:ext cx="1064880" cy="515160"/>
          </a:xfrm>
          <a:prstGeom prst="rect">
            <a:avLst/>
          </a:prstGeom>
          <a:noFill/>
          <a:ln w="9360">
            <a:noFill/>
          </a:ln>
        </p:spPr>
        <p:txBody>
          <a:bodyPr lIns="90000" tIns="45000" rIns="90000" bIns="45000"/>
          <a:lstStyle/>
          <a:p>
            <a:pPr algn="ctr">
              <a:lnSpc>
                <a:spcPct val="100000"/>
              </a:lnSpc>
            </a:pPr>
            <a:r>
              <a:rPr lang="en-US" sz="1400">
                <a:solidFill>
                  <a:srgbClr val="174A7C"/>
                </a:solidFill>
                <a:latin typeface="Arial"/>
              </a:rPr>
              <a:t>Untrusted Network</a:t>
            </a:r>
            <a:endParaRPr/>
          </a:p>
        </p:txBody>
      </p:sp>
      <p:sp>
        <p:nvSpPr>
          <p:cNvPr id="368" name="CustomShape 3"/>
          <p:cNvSpPr/>
          <p:nvPr/>
        </p:nvSpPr>
        <p:spPr>
          <a:xfrm>
            <a:off x="6553080" y="2971800"/>
            <a:ext cx="1141200" cy="760320"/>
          </a:xfrm>
          <a:prstGeom prst="rect">
            <a:avLst/>
          </a:prstGeom>
          <a:noFill/>
          <a:ln>
            <a:noFill/>
          </a:ln>
        </p:spPr>
        <p:txBody>
          <a:bodyPr lIns="90000" tIns="45000" rIns="90000" bIns="45000"/>
          <a:lstStyle/>
          <a:p>
            <a:pPr>
              <a:lnSpc>
                <a:spcPct val="80000"/>
              </a:lnSpc>
            </a:pPr>
            <a:r>
              <a:rPr lang="en-US" b="1">
                <a:solidFill>
                  <a:srgbClr val="1E4C7C"/>
                </a:solidFill>
                <a:latin typeface="Garamond"/>
              </a:rPr>
              <a:t>  </a:t>
            </a:r>
            <a:endParaRPr/>
          </a:p>
        </p:txBody>
      </p:sp>
      <p:sp>
        <p:nvSpPr>
          <p:cNvPr id="369" name="CustomShape 4"/>
          <p:cNvSpPr/>
          <p:nvPr/>
        </p:nvSpPr>
        <p:spPr>
          <a:xfrm>
            <a:off x="3886200" y="2971800"/>
            <a:ext cx="912600" cy="912600"/>
          </a:xfrm>
          <a:prstGeom prst="rect">
            <a:avLst/>
          </a:prstGeom>
          <a:gradFill>
            <a:gsLst>
              <a:gs pos="0">
                <a:srgbClr val="FFFFFF"/>
              </a:gs>
              <a:gs pos="100000">
                <a:srgbClr val="767676"/>
              </a:gs>
            </a:gsLst>
            <a:lin ang="5400000"/>
          </a:gradFill>
          <a:ln w="9360">
            <a:solidFill>
              <a:srgbClr val="174A7C"/>
            </a:solidFill>
            <a:miter/>
          </a:ln>
        </p:spPr>
      </p:sp>
      <p:sp>
        <p:nvSpPr>
          <p:cNvPr id="370" name="CustomShape 5"/>
          <p:cNvSpPr/>
          <p:nvPr/>
        </p:nvSpPr>
        <p:spPr>
          <a:xfrm>
            <a:off x="3886200" y="3048120"/>
            <a:ext cx="1064880" cy="575640"/>
          </a:xfrm>
          <a:prstGeom prst="rect">
            <a:avLst/>
          </a:prstGeom>
          <a:noFill/>
          <a:ln w="9360">
            <a:noFill/>
          </a:ln>
        </p:spPr>
        <p:txBody>
          <a:bodyPr lIns="90000" tIns="45000" rIns="90000" bIns="45000"/>
          <a:lstStyle/>
          <a:p>
            <a:pPr>
              <a:lnSpc>
                <a:spcPct val="100000"/>
              </a:lnSpc>
            </a:pPr>
            <a:r>
              <a:rPr lang="en-US" sz="1600">
                <a:solidFill>
                  <a:srgbClr val="000000"/>
                </a:solidFill>
                <a:latin typeface="Arial"/>
              </a:rPr>
              <a:t>Firewall rule set</a:t>
            </a:r>
            <a:endParaRPr/>
          </a:p>
        </p:txBody>
      </p:sp>
      <p:sp>
        <p:nvSpPr>
          <p:cNvPr id="371" name="CustomShape 6"/>
          <p:cNvSpPr/>
          <p:nvPr/>
        </p:nvSpPr>
        <p:spPr>
          <a:xfrm>
            <a:off x="2819520" y="5029200"/>
            <a:ext cx="3122280" cy="455400"/>
          </a:xfrm>
          <a:prstGeom prst="rect">
            <a:avLst/>
          </a:prstGeom>
          <a:gradFill>
            <a:gsLst>
              <a:gs pos="0">
                <a:srgbClr val="FFFFFF"/>
              </a:gs>
              <a:gs pos="100000">
                <a:srgbClr val="767676"/>
              </a:gs>
            </a:gsLst>
            <a:lin ang="5400000"/>
          </a:gradFill>
          <a:ln w="9360">
            <a:solidFill>
              <a:srgbClr val="174A7C"/>
            </a:solidFill>
            <a:miter/>
          </a:ln>
        </p:spPr>
      </p:sp>
      <p:sp>
        <p:nvSpPr>
          <p:cNvPr id="372" name="CustomShape 7"/>
          <p:cNvSpPr/>
          <p:nvPr/>
        </p:nvSpPr>
        <p:spPr>
          <a:xfrm>
            <a:off x="2819520" y="5105520"/>
            <a:ext cx="3198600" cy="332280"/>
          </a:xfrm>
          <a:prstGeom prst="rect">
            <a:avLst/>
          </a:prstGeom>
          <a:noFill/>
          <a:ln w="9360">
            <a:noFill/>
          </a:ln>
        </p:spPr>
        <p:txBody>
          <a:bodyPr lIns="90000" tIns="45000" rIns="90000" bIns="45000"/>
          <a:lstStyle/>
          <a:p>
            <a:pPr>
              <a:lnSpc>
                <a:spcPct val="100000"/>
              </a:lnSpc>
            </a:pPr>
            <a:r>
              <a:rPr lang="en-US" sz="1600">
                <a:solidFill>
                  <a:srgbClr val="000000"/>
                </a:solidFill>
                <a:latin typeface="Arial"/>
              </a:rPr>
              <a:t>Packet is Blocked or Discarded</a:t>
            </a:r>
            <a:endParaRPr/>
          </a:p>
        </p:txBody>
      </p:sp>
      <p:sp>
        <p:nvSpPr>
          <p:cNvPr id="373" name="CustomShape 8"/>
          <p:cNvSpPr/>
          <p:nvPr/>
        </p:nvSpPr>
        <p:spPr>
          <a:xfrm>
            <a:off x="250200" y="1484640"/>
            <a:ext cx="8064360" cy="57780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3200" b="1">
                <a:solidFill>
                  <a:srgbClr val="C00000"/>
                </a:solidFill>
                <a:latin typeface="Garamond"/>
                <a:ea typeface="新細明體"/>
              </a:rPr>
              <a:t>Packet Filtering Firewall  …</a:t>
            </a:r>
            <a:endParaRPr/>
          </a:p>
        </p:txBody>
      </p:sp>
      <p:sp>
        <p:nvSpPr>
          <p:cNvPr id="374" name="CustomShape 9"/>
          <p:cNvSpPr/>
          <p:nvPr/>
        </p:nvSpPr>
        <p:spPr>
          <a:xfrm>
            <a:off x="6553080" y="3124080"/>
            <a:ext cx="1217520" cy="515160"/>
          </a:xfrm>
          <a:prstGeom prst="rect">
            <a:avLst/>
          </a:prstGeom>
          <a:noFill/>
          <a:ln w="9360">
            <a:noFill/>
          </a:ln>
        </p:spPr>
        <p:txBody>
          <a:bodyPr lIns="90000" tIns="45000" rIns="90000" bIns="45000"/>
          <a:lstStyle/>
          <a:p>
            <a:pPr algn="ctr">
              <a:lnSpc>
                <a:spcPct val="100000"/>
              </a:lnSpc>
            </a:pPr>
            <a:r>
              <a:rPr lang="en-US" sz="1400">
                <a:solidFill>
                  <a:srgbClr val="174A7C"/>
                </a:solidFill>
                <a:latin typeface="Arial"/>
              </a:rPr>
              <a:t>Trusted Network</a:t>
            </a:r>
            <a:endParaRPr/>
          </a:p>
        </p:txBody>
      </p:sp>
      <p:sp>
        <p:nvSpPr>
          <p:cNvPr id="375" name="CustomShape 10"/>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340560" y="1746360"/>
            <a:ext cx="8494560" cy="4067640"/>
          </a:xfrm>
          <a:prstGeom prst="rect">
            <a:avLst/>
          </a:prstGeom>
          <a:noFill/>
          <a:ln>
            <a:noFill/>
          </a:ln>
        </p:spPr>
        <p:txBody>
          <a:bodyPr lIns="90000" tIns="45000" rIns="90000" bIns="45000"/>
          <a:lstStyle/>
          <a:p>
            <a:pPr>
              <a:lnSpc>
                <a:spcPct val="100000"/>
              </a:lnSpc>
              <a:buBlip>
                <a:blip r:embed="rId2"/>
              </a:buBlip>
            </a:pPr>
            <a:r>
              <a:rPr lang="en-US" sz="2800" b="1">
                <a:solidFill>
                  <a:srgbClr val="1E4C7C"/>
                </a:solidFill>
                <a:latin typeface="Garamond"/>
                <a:ea typeface="新細明體"/>
              </a:rPr>
              <a:t>A packet filtering firewall is often called a network layer firewall because the filtering is primarily done at the network layer (layer three) or the transport layer (layer four) of the OSI reference model. </a:t>
            </a:r>
            <a:endParaRPr/>
          </a:p>
        </p:txBody>
      </p:sp>
      <p:pic>
        <p:nvPicPr>
          <p:cNvPr id="377" name="Picture 4"/>
          <p:cNvPicPr/>
          <p:nvPr/>
        </p:nvPicPr>
        <p:blipFill>
          <a:blip r:embed="rId3"/>
          <a:stretch>
            <a:fillRect/>
          </a:stretch>
        </p:blipFill>
        <p:spPr>
          <a:xfrm>
            <a:off x="4032000" y="3931920"/>
            <a:ext cx="2550960" cy="2788920"/>
          </a:xfrm>
          <a:prstGeom prst="rect">
            <a:avLst/>
          </a:prstGeom>
          <a:ln>
            <a:noFill/>
          </a:ln>
        </p:spPr>
      </p:pic>
      <p:sp>
        <p:nvSpPr>
          <p:cNvPr id="378"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379" name="CustomShape 3"/>
          <p:cNvSpPr/>
          <p:nvPr/>
        </p:nvSpPr>
        <p:spPr>
          <a:xfrm>
            <a:off x="354600" y="995760"/>
            <a:ext cx="80643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Packet Filtering Firewall  …</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0" presetClass="entr" fill="hold" nodeType="clickEffect">
                                  <p:stCondLst>
                                    <p:cond delay="0"/>
                                  </p:stCondLst>
                                  <p:childTnLst>
                                    <p:set>
                                      <p:cBhvr>
                                        <p:cTn id="6" dur="1" fill="hold">
                                          <p:stCondLst>
                                            <p:cond delay="0"/>
                                          </p:stCondLst>
                                        </p:cTn>
                                        <p:tgtEl>
                                          <p:spTgt spid="377"/>
                                        </p:tgtEl>
                                        <p:attrNameLst>
                                          <p:attrName>style.visibility</p:attrName>
                                        </p:attrNameLst>
                                      </p:cBhvr>
                                      <p:to>
                                        <p:strVal val="visible"/>
                                      </p:to>
                                    </p:set>
                                    <p:anim calcmode="lin" valueType="str">
                                      <p:cBhvr additive="repl">
                                        <p:cTn id="7" dur="1000" fill="hold"/>
                                        <p:tgtEl>
                                          <p:spTgt spid="377"/>
                                        </p:tgtEl>
                                      </p:cBhvr>
                                      <p:tavLst>
                                        <p:tav tm="0">
                                          <p:val>
                                            <p:strVal val="width+.3"/>
                                          </p:val>
                                        </p:tav>
                                        <p:tav tm="100000">
                                          <p:val>
                                            <p:strVal val="width"/>
                                          </p:val>
                                        </p:tav>
                                      </p:tavLst>
                                    </p:anim>
                                    <p:anim calcmode="lin" valueType="str">
                                      <p:cBhvr additive="repl">
                                        <p:cTn id="8" dur="1000" fill="hold"/>
                                        <p:tgtEl>
                                          <p:spTgt spid="377"/>
                                        </p:tgtEl>
                                      </p:cBhvr>
                                      <p:tavLst>
                                        <p:tav tm="0">
                                          <p:val>
                                            <p:strVal val="height"/>
                                          </p:val>
                                        </p:tav>
                                        <p:tav tm="100000">
                                          <p:val>
                                            <p:strVal val="height"/>
                                          </p:val>
                                        </p:tav>
                                      </p:tavLst>
                                    </p:anim>
                                    <p:animEffect transition="in" filter="fade">
                                      <p:cBhvr additive="repl">
                                        <p:cTn id="9" dur="1000"/>
                                        <p:tgtEl>
                                          <p:spTgt spid="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323640" y="1917000"/>
            <a:ext cx="8494560" cy="4067640"/>
          </a:xfrm>
          <a:prstGeom prst="rect">
            <a:avLst/>
          </a:prstGeom>
          <a:noFill/>
          <a:ln>
            <a:noFill/>
          </a:ln>
        </p:spPr>
        <p:txBody>
          <a:bodyPr lIns="90000" tIns="45000" rIns="90000" bIns="45000"/>
          <a:lstStyle/>
          <a:p>
            <a:pPr>
              <a:lnSpc>
                <a:spcPct val="100000"/>
              </a:lnSpc>
              <a:buBlip>
                <a:blip r:embed="rId3"/>
              </a:buBlip>
            </a:pPr>
            <a:r>
              <a:rPr lang="en-US" sz="2800" b="1">
                <a:solidFill>
                  <a:srgbClr val="1E4C7C"/>
                </a:solidFill>
                <a:latin typeface="Garamond"/>
                <a:ea typeface="新細明體"/>
              </a:rPr>
              <a:t>You use packet filters to instruct a firewall to drop traffic that meets certain criteria. </a:t>
            </a:r>
            <a:endParaRPr/>
          </a:p>
          <a:p>
            <a:pPr>
              <a:lnSpc>
                <a:spcPct val="100000"/>
              </a:lnSpc>
              <a:buBlip>
                <a:blip r:embed="rId3"/>
              </a:buBlip>
            </a:pPr>
            <a:r>
              <a:rPr lang="en-US" sz="2800" b="1">
                <a:solidFill>
                  <a:srgbClr val="1E4C7C"/>
                </a:solidFill>
                <a:latin typeface="Garamond"/>
                <a:ea typeface="新細明體"/>
              </a:rPr>
              <a:t>For example, you could create a filter that would drop all ping requests. </a:t>
            </a:r>
            <a:endParaRPr/>
          </a:p>
          <a:p>
            <a:pPr>
              <a:lnSpc>
                <a:spcPct val="100000"/>
              </a:lnSpc>
              <a:buBlip>
                <a:blip r:embed="rId3"/>
              </a:buBlip>
            </a:pPr>
            <a:r>
              <a:rPr lang="en-US" sz="2800" b="1">
                <a:solidFill>
                  <a:srgbClr val="1E4C7C"/>
                </a:solidFill>
                <a:latin typeface="Garamond"/>
                <a:ea typeface="新細明體"/>
              </a:rPr>
              <a:t>You can also configure filters with more complex exceptions to a rule. </a:t>
            </a:r>
            <a:endParaRPr/>
          </a:p>
        </p:txBody>
      </p:sp>
      <p:sp>
        <p:nvSpPr>
          <p:cNvPr id="381"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382" name="CustomShape 3"/>
          <p:cNvSpPr/>
          <p:nvPr/>
        </p:nvSpPr>
        <p:spPr>
          <a:xfrm>
            <a:off x="328680" y="1257480"/>
            <a:ext cx="80643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Packet Filtering Firewall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340560" y="1845000"/>
            <a:ext cx="8494560" cy="4173120"/>
          </a:xfrm>
          <a:prstGeom prst="rect">
            <a:avLst/>
          </a:prstGeom>
          <a:noFill/>
          <a:ln>
            <a:noFill/>
          </a:ln>
        </p:spPr>
        <p:txBody>
          <a:bodyPr lIns="90000" tIns="45000" rIns="90000" bIns="45000"/>
          <a:lstStyle/>
          <a:p>
            <a:pPr>
              <a:lnSpc>
                <a:spcPct val="100000"/>
              </a:lnSpc>
              <a:buBlip>
                <a:blip r:embed="rId2"/>
              </a:buBlip>
            </a:pPr>
            <a:r>
              <a:rPr lang="en-US" sz="3200" b="1">
                <a:solidFill>
                  <a:srgbClr val="1E4C7C"/>
                </a:solidFill>
                <a:latin typeface="Garamond"/>
                <a:ea typeface="新細明體"/>
              </a:rPr>
              <a:t>Packet filtering rules or filters can be configured to allow or deny traffic based on one or more of the following variables:</a:t>
            </a:r>
            <a:endParaRPr/>
          </a:p>
          <a:p>
            <a:pPr lvl="1">
              <a:lnSpc>
                <a:spcPct val="100000"/>
              </a:lnSpc>
              <a:buSzPct val="90000"/>
              <a:buFont typeface="Wingdings 2" charset="2"/>
              <a:buChar char=""/>
            </a:pPr>
            <a:r>
              <a:rPr lang="en-US" sz="2400" b="1">
                <a:solidFill>
                  <a:srgbClr val="1E4C7C"/>
                </a:solidFill>
                <a:latin typeface="Garamond"/>
                <a:ea typeface="新細明體"/>
              </a:rPr>
              <a:t>Source IP address </a:t>
            </a:r>
            <a:endParaRPr/>
          </a:p>
          <a:p>
            <a:pPr lvl="1">
              <a:lnSpc>
                <a:spcPct val="100000"/>
              </a:lnSpc>
              <a:buSzPct val="90000"/>
              <a:buFont typeface="Wingdings 2" charset="2"/>
              <a:buChar char=""/>
            </a:pPr>
            <a:r>
              <a:rPr lang="en-US" sz="2400" b="1">
                <a:solidFill>
                  <a:srgbClr val="1E4C7C"/>
                </a:solidFill>
                <a:latin typeface="Garamond"/>
                <a:ea typeface="新細明體"/>
              </a:rPr>
              <a:t>Destination IP address </a:t>
            </a:r>
            <a:endParaRPr/>
          </a:p>
          <a:p>
            <a:pPr lvl="1">
              <a:lnSpc>
                <a:spcPct val="100000"/>
              </a:lnSpc>
              <a:buSzPct val="90000"/>
              <a:buFont typeface="Wingdings 2" charset="2"/>
              <a:buChar char=""/>
            </a:pPr>
            <a:r>
              <a:rPr lang="en-US" sz="2400" b="1">
                <a:solidFill>
                  <a:srgbClr val="1E4C7C"/>
                </a:solidFill>
                <a:latin typeface="Garamond"/>
                <a:ea typeface="新細明體"/>
              </a:rPr>
              <a:t>Protocol type (TCP/UDP) </a:t>
            </a:r>
            <a:endParaRPr/>
          </a:p>
          <a:p>
            <a:pPr lvl="1">
              <a:lnSpc>
                <a:spcPct val="100000"/>
              </a:lnSpc>
              <a:buSzPct val="90000"/>
              <a:buFont typeface="Wingdings 2" charset="2"/>
              <a:buChar char=""/>
            </a:pPr>
            <a:r>
              <a:rPr lang="en-US" sz="2400" b="1">
                <a:solidFill>
                  <a:srgbClr val="1E4C7C"/>
                </a:solidFill>
                <a:latin typeface="Garamond"/>
                <a:ea typeface="新細明體"/>
              </a:rPr>
              <a:t>Source port </a:t>
            </a:r>
            <a:endParaRPr/>
          </a:p>
          <a:p>
            <a:pPr lvl="1">
              <a:lnSpc>
                <a:spcPct val="100000"/>
              </a:lnSpc>
              <a:buSzPct val="90000"/>
              <a:buFont typeface="Wingdings 2" charset="2"/>
              <a:buChar char=""/>
            </a:pPr>
            <a:r>
              <a:rPr lang="en-US" sz="2400" b="1">
                <a:solidFill>
                  <a:srgbClr val="1E4C7C"/>
                </a:solidFill>
                <a:latin typeface="Garamond"/>
                <a:ea typeface="新細明體"/>
              </a:rPr>
              <a:t>Destination port </a:t>
            </a:r>
            <a:endParaRPr/>
          </a:p>
        </p:txBody>
      </p:sp>
      <p:sp>
        <p:nvSpPr>
          <p:cNvPr id="384"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385" name="CustomShape 3"/>
          <p:cNvSpPr/>
          <p:nvPr/>
        </p:nvSpPr>
        <p:spPr>
          <a:xfrm>
            <a:off x="354600" y="995760"/>
            <a:ext cx="842544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Packet Filtering Firewall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340560" y="1845000"/>
            <a:ext cx="8494560" cy="4067640"/>
          </a:xfrm>
          <a:prstGeom prst="rect">
            <a:avLst/>
          </a:prstGeom>
          <a:noFill/>
          <a:ln>
            <a:noFill/>
          </a:ln>
        </p:spPr>
        <p:txBody>
          <a:bodyPr lIns="90000" tIns="45000" rIns="90000" bIns="45000"/>
          <a:lstStyle/>
          <a:p>
            <a:pPr>
              <a:lnSpc>
                <a:spcPct val="100000"/>
              </a:lnSpc>
              <a:buBlip>
                <a:blip r:embed="rId2"/>
              </a:buBlip>
            </a:pPr>
            <a:r>
              <a:rPr lang="en-US" sz="2800" b="1">
                <a:solidFill>
                  <a:srgbClr val="1E4C7C"/>
                </a:solidFill>
                <a:latin typeface="Garamond"/>
              </a:rPr>
              <a:t>Advantages:</a:t>
            </a:r>
            <a:endParaRPr/>
          </a:p>
          <a:p>
            <a:pPr lvl="1">
              <a:lnSpc>
                <a:spcPct val="100000"/>
              </a:lnSpc>
              <a:buSzPct val="90000"/>
              <a:buFont typeface="Wingdings 2" charset="2"/>
              <a:buChar char=""/>
            </a:pPr>
            <a:r>
              <a:rPr lang="en-US" sz="2800" b="1">
                <a:solidFill>
                  <a:srgbClr val="1E4C7C"/>
                </a:solidFill>
                <a:latin typeface="Garamond"/>
                <a:ea typeface="新細明體"/>
              </a:rPr>
              <a:t> Simplicity</a:t>
            </a:r>
            <a:endParaRPr/>
          </a:p>
          <a:p>
            <a:pPr lvl="1">
              <a:lnSpc>
                <a:spcPct val="100000"/>
              </a:lnSpc>
              <a:buSzPct val="90000"/>
              <a:buFont typeface="Wingdings 2" charset="2"/>
              <a:buChar char=""/>
            </a:pPr>
            <a:r>
              <a:rPr lang="en-US" sz="2800" b="1">
                <a:solidFill>
                  <a:srgbClr val="1E4C7C"/>
                </a:solidFill>
                <a:latin typeface="Garamond"/>
                <a:ea typeface="新細明體"/>
              </a:rPr>
              <a:t> Transparency to users</a:t>
            </a:r>
            <a:endParaRPr/>
          </a:p>
          <a:p>
            <a:pPr lvl="1">
              <a:lnSpc>
                <a:spcPct val="100000"/>
              </a:lnSpc>
              <a:buSzPct val="90000"/>
              <a:buFont typeface="Wingdings 2" charset="2"/>
              <a:buChar char=""/>
            </a:pPr>
            <a:r>
              <a:rPr lang="en-US" sz="2800" b="1">
                <a:solidFill>
                  <a:srgbClr val="1E4C7C"/>
                </a:solidFill>
                <a:latin typeface="Garamond"/>
                <a:ea typeface="新細明體"/>
              </a:rPr>
              <a:t> High speed</a:t>
            </a:r>
            <a:endParaRPr/>
          </a:p>
          <a:p>
            <a:pPr>
              <a:lnSpc>
                <a:spcPct val="100000"/>
              </a:lnSpc>
              <a:buBlip>
                <a:blip r:embed="rId2"/>
              </a:buBlip>
            </a:pPr>
            <a:r>
              <a:rPr lang="en-US" sz="2800" b="1">
                <a:solidFill>
                  <a:srgbClr val="1E4C7C"/>
                </a:solidFill>
                <a:latin typeface="Garamond"/>
                <a:ea typeface="新細明體"/>
              </a:rPr>
              <a:t>Disadvantages:</a:t>
            </a:r>
            <a:endParaRPr/>
          </a:p>
          <a:p>
            <a:pPr lvl="1">
              <a:lnSpc>
                <a:spcPct val="100000"/>
              </a:lnSpc>
              <a:buSzPct val="90000"/>
              <a:buFont typeface="Wingdings 2" charset="2"/>
              <a:buChar char=""/>
            </a:pPr>
            <a:r>
              <a:rPr lang="en-US" sz="2800" b="1">
                <a:solidFill>
                  <a:srgbClr val="1E4C7C"/>
                </a:solidFill>
                <a:latin typeface="Garamond"/>
                <a:ea typeface="新細明體"/>
              </a:rPr>
              <a:t> Difficulty of setting up packet filter rules</a:t>
            </a:r>
            <a:endParaRPr/>
          </a:p>
          <a:p>
            <a:pPr lvl="1">
              <a:lnSpc>
                <a:spcPct val="100000"/>
              </a:lnSpc>
              <a:buSzPct val="90000"/>
              <a:buFont typeface="Wingdings 2" charset="2"/>
              <a:buChar char=""/>
            </a:pPr>
            <a:r>
              <a:rPr lang="en-US" sz="2800" b="1">
                <a:solidFill>
                  <a:srgbClr val="1E4C7C"/>
                </a:solidFill>
                <a:latin typeface="Garamond"/>
                <a:ea typeface="新細明體"/>
              </a:rPr>
              <a:t> Lack of Authentication</a:t>
            </a:r>
            <a:endParaRPr/>
          </a:p>
        </p:txBody>
      </p:sp>
      <p:sp>
        <p:nvSpPr>
          <p:cNvPr id="387"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
        <p:nvSpPr>
          <p:cNvPr id="388" name="CustomShape 3"/>
          <p:cNvSpPr/>
          <p:nvPr/>
        </p:nvSpPr>
        <p:spPr>
          <a:xfrm>
            <a:off x="354600" y="995760"/>
            <a:ext cx="842544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Packet Filtering Firewall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395280" y="1740600"/>
            <a:ext cx="5470920" cy="4911120"/>
          </a:xfrm>
          <a:prstGeom prst="rect">
            <a:avLst/>
          </a:prstGeom>
          <a:noFill/>
          <a:ln>
            <a:noFill/>
          </a:ln>
        </p:spPr>
        <p:txBody>
          <a:bodyPr lIns="90000" tIns="45000" rIns="90000" bIns="45000"/>
          <a:lstStyle/>
          <a:p>
            <a:pPr>
              <a:lnSpc>
                <a:spcPct val="100000"/>
              </a:lnSpc>
              <a:buBlip>
                <a:blip r:embed="rId2"/>
              </a:buBlip>
            </a:pPr>
            <a:r>
              <a:rPr lang="en-US" sz="2400" b="1">
                <a:solidFill>
                  <a:srgbClr val="1E4C7C"/>
                </a:solidFill>
                <a:latin typeface="Garamond"/>
                <a:ea typeface="新細明體"/>
              </a:rPr>
              <a:t>Stateful packet inspection uses the same fundamental packet screening technique that packet filtering does. </a:t>
            </a:r>
            <a:endParaRPr/>
          </a:p>
          <a:p>
            <a:pPr>
              <a:lnSpc>
                <a:spcPct val="100000"/>
              </a:lnSpc>
              <a:buBlip>
                <a:blip r:embed="rId2"/>
              </a:buBlip>
            </a:pPr>
            <a:r>
              <a:rPr lang="en-US" sz="2400" b="1">
                <a:solidFill>
                  <a:srgbClr val="1E4C7C"/>
                </a:solidFill>
                <a:latin typeface="Garamond"/>
                <a:ea typeface="新細明體"/>
              </a:rPr>
              <a:t>In addition, it examines the packet header information from the network layer of the OSI model to the application layer to verify that the packet is part of a legitimate connection and the protocols are behaving as expected. </a:t>
            </a:r>
            <a:endParaRPr/>
          </a:p>
        </p:txBody>
      </p:sp>
      <p:pic>
        <p:nvPicPr>
          <p:cNvPr id="390" name="Picture 4"/>
          <p:cNvPicPr/>
          <p:nvPr/>
        </p:nvPicPr>
        <p:blipFill>
          <a:blip r:embed="rId3"/>
          <a:stretch>
            <a:fillRect/>
          </a:stretch>
        </p:blipFill>
        <p:spPr>
          <a:xfrm>
            <a:off x="6084000" y="2853000"/>
            <a:ext cx="2884320" cy="3122280"/>
          </a:xfrm>
          <a:prstGeom prst="rect">
            <a:avLst/>
          </a:prstGeom>
          <a:ln>
            <a:noFill/>
          </a:ln>
        </p:spPr>
      </p:pic>
      <p:sp>
        <p:nvSpPr>
          <p:cNvPr id="391"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392" name="CustomShape 3"/>
          <p:cNvSpPr/>
          <p:nvPr/>
        </p:nvSpPr>
        <p:spPr>
          <a:xfrm>
            <a:off x="395280" y="954360"/>
            <a:ext cx="80643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Stateful Packet Inspection … </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0" presetClass="entr" fill="hold" nodeType="clickEffect">
                                  <p:stCondLst>
                                    <p:cond delay="0"/>
                                  </p:stCondLst>
                                  <p:childTnLst>
                                    <p:set>
                                      <p:cBhvr>
                                        <p:cTn id="6" dur="1" fill="hold">
                                          <p:stCondLst>
                                            <p:cond delay="0"/>
                                          </p:stCondLst>
                                        </p:cTn>
                                        <p:tgtEl>
                                          <p:spTgt spid="390"/>
                                        </p:tgtEl>
                                        <p:attrNameLst>
                                          <p:attrName>style.visibility</p:attrName>
                                        </p:attrNameLst>
                                      </p:cBhvr>
                                      <p:to>
                                        <p:strVal val="visible"/>
                                      </p:to>
                                    </p:set>
                                    <p:anim calcmode="lin" valueType="str">
                                      <p:cBhvr additive="repl">
                                        <p:cTn id="7" dur="2000" fill="hold"/>
                                        <p:tgtEl>
                                          <p:spTgt spid="390"/>
                                        </p:tgtEl>
                                      </p:cBhvr>
                                      <p:tavLst>
                                        <p:tav tm="0">
                                          <p:val>
                                            <p:strVal val="width+.3"/>
                                          </p:val>
                                        </p:tav>
                                        <p:tav tm="100000">
                                          <p:val>
                                            <p:strVal val="width"/>
                                          </p:val>
                                        </p:tav>
                                      </p:tavLst>
                                    </p:anim>
                                    <p:anim calcmode="lin" valueType="str">
                                      <p:cBhvr additive="repl">
                                        <p:cTn id="8" dur="2000" fill="hold"/>
                                        <p:tgtEl>
                                          <p:spTgt spid="390"/>
                                        </p:tgtEl>
                                      </p:cBhvr>
                                      <p:tavLst>
                                        <p:tav tm="0">
                                          <p:val>
                                            <p:strVal val="height"/>
                                          </p:val>
                                        </p:tav>
                                        <p:tav tm="100000">
                                          <p:val>
                                            <p:strVal val="height"/>
                                          </p:val>
                                        </p:tav>
                                      </p:tavLst>
                                    </p:anim>
                                    <p:animEffect transition="in" filter="fade">
                                      <p:cBhvr additive="repl">
                                        <p:cTn id="9" dur="2000"/>
                                        <p:tgtEl>
                                          <p:spTgt spid="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CustomShape 1"/>
          <p:cNvSpPr/>
          <p:nvPr/>
        </p:nvSpPr>
        <p:spPr>
          <a:xfrm>
            <a:off x="323640" y="1772640"/>
            <a:ext cx="8494560" cy="4121640"/>
          </a:xfrm>
          <a:prstGeom prst="rect">
            <a:avLst/>
          </a:prstGeom>
          <a:noFill/>
          <a:ln>
            <a:noFill/>
          </a:ln>
        </p:spPr>
        <p:txBody>
          <a:bodyPr lIns="90000" tIns="45000" rIns="90000" bIns="45000"/>
          <a:lstStyle/>
          <a:p>
            <a:pPr>
              <a:lnSpc>
                <a:spcPct val="100000"/>
              </a:lnSpc>
              <a:buBlip>
                <a:blip r:embed="rId2"/>
              </a:buBlip>
            </a:pPr>
            <a:r>
              <a:rPr lang="en-US" sz="2600" b="1">
                <a:solidFill>
                  <a:srgbClr val="1E4C7C"/>
                </a:solidFill>
                <a:latin typeface="Garamond"/>
                <a:ea typeface="新細明體"/>
              </a:rPr>
              <a:t>As packets pass through the firewall, packet header information is examined and fed into a dynamic state table where it is stored. The packets are compared to pre-configured rules or filters and allow or deny decisions are made based on the results of the comparison. </a:t>
            </a:r>
            <a:endParaRPr/>
          </a:p>
          <a:p>
            <a:pPr>
              <a:lnSpc>
                <a:spcPct val="100000"/>
              </a:lnSpc>
              <a:buBlip>
                <a:blip r:embed="rId2"/>
              </a:buBlip>
            </a:pPr>
            <a:r>
              <a:rPr lang="en-US" sz="2600" b="1">
                <a:solidFill>
                  <a:srgbClr val="1E4C7C"/>
                </a:solidFill>
                <a:latin typeface="Garamond"/>
                <a:ea typeface="新細明體"/>
              </a:rPr>
              <a:t>The data in the state table is then used to evaluate subsequent packets to verify that they are part of the same connection. </a:t>
            </a:r>
            <a:endParaRPr/>
          </a:p>
        </p:txBody>
      </p:sp>
      <p:sp>
        <p:nvSpPr>
          <p:cNvPr id="394"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395" name="CustomShape 3"/>
          <p:cNvSpPr/>
          <p:nvPr/>
        </p:nvSpPr>
        <p:spPr>
          <a:xfrm>
            <a:off x="332280" y="1080360"/>
            <a:ext cx="838512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Stateful Packet Inspection …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323640" y="1628640"/>
            <a:ext cx="8494560" cy="4067640"/>
          </a:xfrm>
          <a:prstGeom prst="rect">
            <a:avLst/>
          </a:prstGeom>
          <a:noFill/>
          <a:ln>
            <a:noFill/>
          </a:ln>
        </p:spPr>
        <p:txBody>
          <a:bodyPr lIns="90000" tIns="45000" rIns="90000" bIns="45000"/>
          <a:lstStyle/>
          <a:p>
            <a:pPr>
              <a:lnSpc>
                <a:spcPct val="100000"/>
              </a:lnSpc>
              <a:buBlip>
                <a:blip r:embed="rId2"/>
              </a:buBlip>
            </a:pPr>
            <a:r>
              <a:rPr lang="en-US" sz="2800" b="1">
                <a:solidFill>
                  <a:srgbClr val="1E4C7C"/>
                </a:solidFill>
                <a:latin typeface="Garamond"/>
                <a:ea typeface="新細明體"/>
              </a:rPr>
              <a:t>This method can make decisions based on one or more of the following:</a:t>
            </a:r>
            <a:endParaRPr/>
          </a:p>
          <a:p>
            <a:pPr lvl="1">
              <a:lnSpc>
                <a:spcPct val="100000"/>
              </a:lnSpc>
              <a:buSzPct val="180000"/>
              <a:buFont typeface="Arial"/>
              <a:buChar char="•"/>
            </a:pPr>
            <a:r>
              <a:rPr lang="en-US" sz="2400" b="1">
                <a:solidFill>
                  <a:srgbClr val="1E4C7C"/>
                </a:solidFill>
                <a:latin typeface="Garamond"/>
                <a:ea typeface="新細明體"/>
              </a:rPr>
              <a:t>Source IP address </a:t>
            </a:r>
            <a:endParaRPr/>
          </a:p>
          <a:p>
            <a:pPr lvl="1">
              <a:lnSpc>
                <a:spcPct val="100000"/>
              </a:lnSpc>
              <a:buSzPct val="180000"/>
              <a:buFont typeface="Arial"/>
              <a:buChar char="•"/>
            </a:pPr>
            <a:r>
              <a:rPr lang="en-US" sz="2400" b="1">
                <a:solidFill>
                  <a:srgbClr val="1E4C7C"/>
                </a:solidFill>
                <a:latin typeface="Garamond"/>
                <a:ea typeface="新細明體"/>
              </a:rPr>
              <a:t>Destination IP address </a:t>
            </a:r>
            <a:endParaRPr/>
          </a:p>
          <a:p>
            <a:pPr lvl="1">
              <a:lnSpc>
                <a:spcPct val="100000"/>
              </a:lnSpc>
              <a:buSzPct val="180000"/>
              <a:buFont typeface="Arial"/>
              <a:buChar char="•"/>
            </a:pPr>
            <a:r>
              <a:rPr lang="en-US" sz="2400" b="1">
                <a:solidFill>
                  <a:srgbClr val="1E4C7C"/>
                </a:solidFill>
                <a:latin typeface="Garamond"/>
                <a:ea typeface="新細明體"/>
              </a:rPr>
              <a:t>Protocol type (TCP/UDP) </a:t>
            </a:r>
            <a:endParaRPr/>
          </a:p>
          <a:p>
            <a:pPr lvl="1">
              <a:lnSpc>
                <a:spcPct val="100000"/>
              </a:lnSpc>
              <a:buSzPct val="180000"/>
              <a:buFont typeface="Arial"/>
              <a:buChar char="•"/>
            </a:pPr>
            <a:r>
              <a:rPr lang="en-US" sz="2400" b="1">
                <a:solidFill>
                  <a:srgbClr val="1E4C7C"/>
                </a:solidFill>
                <a:latin typeface="Garamond"/>
                <a:ea typeface="新細明體"/>
              </a:rPr>
              <a:t>Source port </a:t>
            </a:r>
            <a:endParaRPr/>
          </a:p>
          <a:p>
            <a:pPr lvl="1">
              <a:lnSpc>
                <a:spcPct val="100000"/>
              </a:lnSpc>
              <a:buSzPct val="180000"/>
              <a:buFont typeface="Arial"/>
              <a:buChar char="•"/>
            </a:pPr>
            <a:r>
              <a:rPr lang="en-US" sz="2400" b="1">
                <a:solidFill>
                  <a:srgbClr val="1E4C7C"/>
                </a:solidFill>
                <a:latin typeface="Garamond"/>
                <a:ea typeface="新細明體"/>
              </a:rPr>
              <a:t>Destination port </a:t>
            </a:r>
            <a:endParaRPr/>
          </a:p>
          <a:p>
            <a:pPr lvl="1">
              <a:lnSpc>
                <a:spcPct val="100000"/>
              </a:lnSpc>
              <a:buSzPct val="180000"/>
              <a:buFont typeface="Arial"/>
              <a:buChar char="•"/>
            </a:pPr>
            <a:r>
              <a:rPr lang="en-US" sz="2400" b="1">
                <a:solidFill>
                  <a:srgbClr val="C00000"/>
                </a:solidFill>
                <a:latin typeface="Garamond"/>
                <a:ea typeface="新細明體"/>
              </a:rPr>
              <a:t>Connection state </a:t>
            </a:r>
            <a:endParaRPr/>
          </a:p>
          <a:p>
            <a:pPr>
              <a:lnSpc>
                <a:spcPct val="100000"/>
              </a:lnSpc>
            </a:pPr>
            <a:endParaRPr/>
          </a:p>
        </p:txBody>
      </p:sp>
      <p:sp>
        <p:nvSpPr>
          <p:cNvPr id="397"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398" name="CustomShape 3"/>
          <p:cNvSpPr/>
          <p:nvPr/>
        </p:nvSpPr>
        <p:spPr>
          <a:xfrm>
            <a:off x="395280" y="954360"/>
            <a:ext cx="80643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Stateful Packet Inspection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365040" y="965880"/>
            <a:ext cx="82465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Access Control Matrix - Example</a:t>
            </a:r>
            <a:endParaRPr/>
          </a:p>
        </p:txBody>
      </p:sp>
      <p:sp>
        <p:nvSpPr>
          <p:cNvPr id="148" name="CustomShape 2"/>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49" name="CustomShape 3"/>
          <p:cNvSpPr/>
          <p:nvPr/>
        </p:nvSpPr>
        <p:spPr>
          <a:xfrm>
            <a:off x="365040" y="4365000"/>
            <a:ext cx="8246520" cy="216648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b="1">
                <a:solidFill>
                  <a:srgbClr val="C00000"/>
                </a:solidFill>
                <a:latin typeface="Garamond"/>
              </a:rPr>
              <a:t>Subject</a:t>
            </a:r>
            <a:r>
              <a:rPr lang="en-US" b="1">
                <a:solidFill>
                  <a:srgbClr val="1E4C7C"/>
                </a:solidFill>
                <a:latin typeface="Garamond"/>
              </a:rPr>
              <a:t> (Row): Three users (Bob, Alice, and Hana) and one program (Finance Sys.) </a:t>
            </a:r>
            <a:endParaRPr/>
          </a:p>
          <a:p>
            <a:pPr>
              <a:lnSpc>
                <a:spcPct val="100000"/>
              </a:lnSpc>
              <a:buBlip>
                <a:blip r:embed="rId3"/>
              </a:buBlip>
            </a:pPr>
            <a:r>
              <a:rPr lang="en-US" b="1">
                <a:solidFill>
                  <a:srgbClr val="C00000"/>
                </a:solidFill>
                <a:latin typeface="Garamond"/>
              </a:rPr>
              <a:t>Object</a:t>
            </a:r>
            <a:r>
              <a:rPr lang="en-US" b="1">
                <a:solidFill>
                  <a:srgbClr val="1E4C7C"/>
                </a:solidFill>
                <a:latin typeface="Garamond"/>
              </a:rPr>
              <a:t> (Column):Five objects (OS, accounting Program, Accounting Data, Insurance Data, and Payroll Data)</a:t>
            </a:r>
            <a:endParaRPr/>
          </a:p>
          <a:p>
            <a:pPr>
              <a:lnSpc>
                <a:spcPct val="100000"/>
              </a:lnSpc>
              <a:buBlip>
                <a:blip r:embed="rId3"/>
              </a:buBlip>
            </a:pPr>
            <a:r>
              <a:rPr lang="en-US" b="1">
                <a:solidFill>
                  <a:srgbClr val="C00000"/>
                </a:solidFill>
                <a:latin typeface="Garamond"/>
              </a:rPr>
              <a:t>Access Rights </a:t>
            </a:r>
            <a:r>
              <a:rPr lang="en-US" b="1">
                <a:solidFill>
                  <a:srgbClr val="1E4C7C"/>
                </a:solidFill>
                <a:latin typeface="Garamond"/>
              </a:rPr>
              <a:t>(each cell): Read, Write, Execute, Not Allowed)</a:t>
            </a:r>
            <a:endParaRPr/>
          </a:p>
          <a:p>
            <a:pPr>
              <a:lnSpc>
                <a:spcPct val="100000"/>
              </a:lnSpc>
            </a:pPr>
            <a:endParaRPr/>
          </a:p>
        </p:txBody>
      </p:sp>
      <p:pic>
        <p:nvPicPr>
          <p:cNvPr id="150" name="Picture 4"/>
          <p:cNvPicPr/>
          <p:nvPr/>
        </p:nvPicPr>
        <p:blipFill>
          <a:blip r:embed="rId4"/>
          <a:stretch>
            <a:fillRect/>
          </a:stretch>
        </p:blipFill>
        <p:spPr>
          <a:xfrm>
            <a:off x="362160" y="1700640"/>
            <a:ext cx="8249400" cy="252072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repl">
                                        <p:cTn id="7" dur="500" fill="hold"/>
                                        <p:tgtEl>
                                          <p:spTgt spid="147"/>
                                        </p:tgtEl>
                                        <p:attrNameLst>
                                          <p:attrName>ppt_x</p:attrName>
                                        </p:attrNameLst>
                                      </p:cBhvr>
                                      <p:tavLst>
                                        <p:tav tm="0">
                                          <p:val>
                                            <p:strVal val="#ppt_x"/>
                                          </p:val>
                                        </p:tav>
                                        <p:tav tm="100000">
                                          <p:val>
                                            <p:strVal val="#ppt_x"/>
                                          </p:val>
                                        </p:tav>
                                      </p:tavLst>
                                    </p:anim>
                                    <p:anim calcmode="lin" valueType="num">
                                      <p:cBhvr additive="repl">
                                        <p:cTn id="8"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49"/>
                                        </p:tgtEl>
                                        <p:attrNameLst>
                                          <p:attrName>style.visibility</p:attrName>
                                        </p:attrNameLst>
                                      </p:cBhvr>
                                      <p:to>
                                        <p:strVal val="visible"/>
                                      </p:to>
                                    </p:set>
                                    <p:anim calcmode="lin" valueType="num">
                                      <p:cBhvr additive="repl">
                                        <p:cTn id="13" dur="500" fill="hold"/>
                                        <p:tgtEl>
                                          <p:spTgt spid="149"/>
                                        </p:tgtEl>
                                        <p:attrNameLst>
                                          <p:attrName>ppt_x</p:attrName>
                                        </p:attrNameLst>
                                      </p:cBhvr>
                                      <p:tavLst>
                                        <p:tav tm="0">
                                          <p:val>
                                            <p:strVal val="#ppt_x"/>
                                          </p:val>
                                        </p:tav>
                                        <p:tav tm="100000">
                                          <p:val>
                                            <p:strVal val="#ppt_x"/>
                                          </p:val>
                                        </p:tav>
                                      </p:tavLst>
                                    </p:anim>
                                    <p:anim calcmode="lin" valueType="num">
                                      <p:cBhvr additive="repl">
                                        <p:cTn id="14" dur="500" fill="hold"/>
                                        <p:tgtEl>
                                          <p:spTgt spid="14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9">
                                            <p:txEl>
                                              <p:pRg st="0" end="82"/>
                                            </p:txEl>
                                          </p:spTgt>
                                        </p:tgtEl>
                                        <p:attrNameLst>
                                          <p:attrName>style.visibility</p:attrName>
                                        </p:attrNameLst>
                                      </p:cBhvr>
                                      <p:to>
                                        <p:strVal val="visible"/>
                                      </p:to>
                                    </p:set>
                                    <p:anim calcmode="lin" valueType="num">
                                      <p:cBhvr additive="repl">
                                        <p:cTn id="17" dur="500" fill="hold"/>
                                        <p:tgtEl>
                                          <p:spTgt spid="149">
                                            <p:txEl>
                                              <p:pRg st="0" end="82"/>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49">
                                            <p:txEl>
                                              <p:pRg st="0" end="8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9">
                                            <p:txEl>
                                              <p:pRg st="250" end="250"/>
                                            </p:txEl>
                                          </p:spTgt>
                                        </p:tgtEl>
                                        <p:attrNameLst>
                                          <p:attrName>style.visibility</p:attrName>
                                        </p:attrNameLst>
                                      </p:cBhvr>
                                      <p:to>
                                        <p:strVal val="visible"/>
                                      </p:to>
                                    </p:set>
                                    <p:anim calcmode="lin" valueType="num">
                                      <p:cBhvr additive="repl">
                                        <p:cTn id="21" dur="500" fill="hold"/>
                                        <p:tgtEl>
                                          <p:spTgt spid="149">
                                            <p:txEl>
                                              <p:pRg st="250" end="25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149">
                                            <p:txEl>
                                              <p:pRg st="250" end="250"/>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9">
                                            <p:txEl>
                                              <p:pRg st="250" end="250"/>
                                            </p:txEl>
                                          </p:spTgt>
                                        </p:tgtEl>
                                        <p:attrNameLst>
                                          <p:attrName>style.visibility</p:attrName>
                                        </p:attrNameLst>
                                      </p:cBhvr>
                                      <p:to>
                                        <p:strVal val="visible"/>
                                      </p:to>
                                    </p:set>
                                    <p:anim calcmode="lin" valueType="num">
                                      <p:cBhvr additive="repl">
                                        <p:cTn id="25" dur="500" fill="hold"/>
                                        <p:tgtEl>
                                          <p:spTgt spid="149">
                                            <p:txEl>
                                              <p:pRg st="250" end="250"/>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49">
                                            <p:txEl>
                                              <p:pRg st="250" end="2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323640" y="1628640"/>
            <a:ext cx="8494560" cy="5027760"/>
          </a:xfrm>
          <a:prstGeom prst="rect">
            <a:avLst/>
          </a:prstGeom>
          <a:noFill/>
          <a:ln>
            <a:noFill/>
          </a:ln>
        </p:spPr>
        <p:txBody>
          <a:bodyPr lIns="90000" tIns="45000" rIns="90000" bIns="45000"/>
          <a:lstStyle/>
          <a:p>
            <a:pPr>
              <a:lnSpc>
                <a:spcPct val="100000"/>
              </a:lnSpc>
              <a:buBlip>
                <a:blip r:embed="rId2"/>
              </a:buBlip>
            </a:pPr>
            <a:r>
              <a:rPr lang="en-US" sz="2400" b="1">
                <a:solidFill>
                  <a:srgbClr val="1E4C7C"/>
                </a:solidFill>
                <a:latin typeface="Garamond"/>
                <a:ea typeface="新細明體"/>
              </a:rPr>
              <a:t>The </a:t>
            </a:r>
            <a:r>
              <a:rPr lang="en-US" sz="2400" b="1">
                <a:solidFill>
                  <a:srgbClr val="C00000"/>
                </a:solidFill>
                <a:latin typeface="Garamond"/>
                <a:ea typeface="新細明體"/>
              </a:rPr>
              <a:t>connection state </a:t>
            </a:r>
            <a:r>
              <a:rPr lang="en-US" sz="2400" b="1">
                <a:solidFill>
                  <a:srgbClr val="1E4C7C"/>
                </a:solidFill>
                <a:latin typeface="Garamond"/>
                <a:ea typeface="新細明體"/>
              </a:rPr>
              <a:t>is derived from information gathered in previous packets. </a:t>
            </a:r>
            <a:endParaRPr/>
          </a:p>
          <a:p>
            <a:pPr>
              <a:lnSpc>
                <a:spcPct val="100000"/>
              </a:lnSpc>
              <a:buBlip>
                <a:blip r:embed="rId2"/>
              </a:buBlip>
            </a:pPr>
            <a:r>
              <a:rPr lang="en-US" sz="2400" b="1">
                <a:solidFill>
                  <a:srgbClr val="1E4C7C"/>
                </a:solidFill>
                <a:latin typeface="Garamond"/>
                <a:ea typeface="新細明體"/>
              </a:rPr>
              <a:t>It is an essential factor in making the decision for new communication attempts.</a:t>
            </a:r>
            <a:endParaRPr/>
          </a:p>
          <a:p>
            <a:pPr>
              <a:lnSpc>
                <a:spcPct val="100000"/>
              </a:lnSpc>
              <a:buBlip>
                <a:blip r:embed="rId2"/>
              </a:buBlip>
            </a:pPr>
            <a:r>
              <a:rPr lang="en-US" sz="2400" b="1">
                <a:solidFill>
                  <a:srgbClr val="1E4C7C"/>
                </a:solidFill>
                <a:latin typeface="Garamond"/>
                <a:ea typeface="新細明體"/>
              </a:rPr>
              <a:t>Stateful packet inspection compares the packets against the rules or filters and then checks the dynamic state table to verify that the packets are part of a valid, established connection.</a:t>
            </a:r>
            <a:endParaRPr/>
          </a:p>
          <a:p>
            <a:pPr>
              <a:lnSpc>
                <a:spcPct val="100000"/>
              </a:lnSpc>
              <a:buBlip>
                <a:blip r:embed="rId2"/>
              </a:buBlip>
            </a:pPr>
            <a:r>
              <a:rPr lang="en-US" sz="2400" b="1">
                <a:solidFill>
                  <a:srgbClr val="1E4C7C"/>
                </a:solidFill>
                <a:latin typeface="Garamond"/>
                <a:ea typeface="新細明體"/>
              </a:rPr>
              <a:t>By having the ability to "remember" the status of a connection, this method of packet screening is better equipped to guard against attacks than standard packet filtering. </a:t>
            </a:r>
            <a:endParaRPr/>
          </a:p>
        </p:txBody>
      </p:sp>
      <p:sp>
        <p:nvSpPr>
          <p:cNvPr id="400"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01" name="CustomShape 3"/>
          <p:cNvSpPr/>
          <p:nvPr/>
        </p:nvSpPr>
        <p:spPr>
          <a:xfrm>
            <a:off x="395280" y="954360"/>
            <a:ext cx="80643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Stateful Packet Inspection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2" name="Picture 4"/>
          <p:cNvPicPr/>
          <p:nvPr/>
        </p:nvPicPr>
        <p:blipFill>
          <a:blip r:embed="rId2"/>
          <a:stretch>
            <a:fillRect/>
          </a:stretch>
        </p:blipFill>
        <p:spPr>
          <a:xfrm>
            <a:off x="1371600" y="1600200"/>
            <a:ext cx="6703920" cy="5036760"/>
          </a:xfrm>
          <a:prstGeom prst="rect">
            <a:avLst/>
          </a:prstGeom>
          <a:ln>
            <a:noFill/>
          </a:ln>
        </p:spPr>
      </p:pic>
      <p:sp>
        <p:nvSpPr>
          <p:cNvPr id="403" name="CustomShape 1"/>
          <p:cNvSpPr/>
          <p:nvPr/>
        </p:nvSpPr>
        <p:spPr>
          <a:xfrm>
            <a:off x="1600200" y="4267080"/>
            <a:ext cx="1141200" cy="836280"/>
          </a:xfrm>
          <a:prstGeom prst="flowChartTerminator">
            <a:avLst/>
          </a:prstGeom>
          <a:solidFill>
            <a:srgbClr val="FFFFFF"/>
          </a:solidFill>
          <a:ln w="9360">
            <a:solidFill>
              <a:srgbClr val="174A7C"/>
            </a:solidFill>
            <a:miter/>
          </a:ln>
        </p:spPr>
      </p:sp>
      <p:sp>
        <p:nvSpPr>
          <p:cNvPr id="404" name="CustomShape 2"/>
          <p:cNvSpPr/>
          <p:nvPr/>
        </p:nvSpPr>
        <p:spPr>
          <a:xfrm>
            <a:off x="1600200" y="4419720"/>
            <a:ext cx="1064880" cy="515160"/>
          </a:xfrm>
          <a:prstGeom prst="rect">
            <a:avLst/>
          </a:prstGeom>
          <a:noFill/>
          <a:ln w="9360">
            <a:noFill/>
          </a:ln>
        </p:spPr>
        <p:txBody>
          <a:bodyPr lIns="90000" tIns="45000" rIns="90000" bIns="45000"/>
          <a:lstStyle/>
          <a:p>
            <a:pPr algn="ctr">
              <a:lnSpc>
                <a:spcPct val="100000"/>
              </a:lnSpc>
            </a:pPr>
            <a:r>
              <a:rPr lang="en-US" sz="1400">
                <a:solidFill>
                  <a:srgbClr val="174A7C"/>
                </a:solidFill>
                <a:latin typeface="Arial"/>
              </a:rPr>
              <a:t>Untrusted Network</a:t>
            </a:r>
            <a:endParaRPr/>
          </a:p>
        </p:txBody>
      </p:sp>
      <p:sp>
        <p:nvSpPr>
          <p:cNvPr id="405" name="CustomShape 3"/>
          <p:cNvSpPr/>
          <p:nvPr/>
        </p:nvSpPr>
        <p:spPr>
          <a:xfrm>
            <a:off x="6934320" y="4267080"/>
            <a:ext cx="1236240" cy="836280"/>
          </a:xfrm>
          <a:prstGeom prst="flowChartTerminator">
            <a:avLst/>
          </a:prstGeom>
          <a:solidFill>
            <a:srgbClr val="FFFFFF"/>
          </a:solidFill>
          <a:ln w="9360">
            <a:solidFill>
              <a:srgbClr val="174A7C"/>
            </a:solidFill>
            <a:miter/>
          </a:ln>
        </p:spPr>
        <p:txBody>
          <a:bodyPr lIns="90000" tIns="45000" rIns="90000" bIns="45000"/>
          <a:lstStyle/>
          <a:p>
            <a:pPr>
              <a:lnSpc>
                <a:spcPct val="80000"/>
              </a:lnSpc>
            </a:pPr>
            <a:r>
              <a:rPr lang="en-US" sz="1400">
                <a:solidFill>
                  <a:srgbClr val="174A7C"/>
                </a:solidFill>
                <a:latin typeface="Arial"/>
              </a:rPr>
              <a:t>Trusted</a:t>
            </a:r>
            <a:endParaRPr/>
          </a:p>
          <a:p>
            <a:pPr algn="ctr">
              <a:lnSpc>
                <a:spcPct val="80000"/>
              </a:lnSpc>
            </a:pPr>
            <a:r>
              <a:rPr lang="en-US" sz="1400">
                <a:solidFill>
                  <a:srgbClr val="174A7C"/>
                </a:solidFill>
                <a:latin typeface="Arial"/>
              </a:rPr>
              <a:t>Network</a:t>
            </a:r>
            <a:endParaRPr/>
          </a:p>
        </p:txBody>
      </p:sp>
      <p:sp>
        <p:nvSpPr>
          <p:cNvPr id="406" name="CustomShape 4"/>
          <p:cNvSpPr/>
          <p:nvPr/>
        </p:nvSpPr>
        <p:spPr>
          <a:xfrm>
            <a:off x="2362320" y="6324480"/>
            <a:ext cx="3198600" cy="332280"/>
          </a:xfrm>
          <a:prstGeom prst="rect">
            <a:avLst/>
          </a:prstGeom>
          <a:gradFill>
            <a:gsLst>
              <a:gs pos="0">
                <a:srgbClr val="FFFFFF"/>
              </a:gs>
              <a:gs pos="100000">
                <a:srgbClr val="767676"/>
              </a:gs>
            </a:gsLst>
            <a:lin ang="5400000"/>
          </a:gradFill>
          <a:ln w="9360">
            <a:noFill/>
          </a:ln>
        </p:spPr>
        <p:txBody>
          <a:bodyPr lIns="90000" tIns="45000" rIns="90000" bIns="45000"/>
          <a:lstStyle/>
          <a:p>
            <a:pPr>
              <a:lnSpc>
                <a:spcPct val="100000"/>
              </a:lnSpc>
            </a:pPr>
            <a:r>
              <a:rPr lang="en-US" sz="1600">
                <a:solidFill>
                  <a:srgbClr val="000000"/>
                </a:solidFill>
                <a:latin typeface="Arial"/>
              </a:rPr>
              <a:t>Packet is Blocked or Discarded</a:t>
            </a:r>
            <a:endParaRPr/>
          </a:p>
        </p:txBody>
      </p:sp>
      <p:sp>
        <p:nvSpPr>
          <p:cNvPr id="407" name="CustomShape 5"/>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08" name="CustomShape 6"/>
          <p:cNvSpPr/>
          <p:nvPr/>
        </p:nvSpPr>
        <p:spPr>
          <a:xfrm>
            <a:off x="395280" y="954360"/>
            <a:ext cx="80643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Stateful Packet Inspection …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324000" y="1125360"/>
            <a:ext cx="8494560" cy="4067640"/>
          </a:xfrm>
          <a:prstGeom prst="rect">
            <a:avLst/>
          </a:prstGeom>
          <a:noFill/>
          <a:ln>
            <a:noFill/>
          </a:ln>
        </p:spPr>
        <p:txBody>
          <a:bodyPr lIns="90000" tIns="45000" rIns="90000" bIns="45000"/>
          <a:lstStyle/>
          <a:p>
            <a:pPr>
              <a:lnSpc>
                <a:spcPct val="100000"/>
              </a:lnSpc>
            </a:pPr>
            <a:r>
              <a:rPr lang="en-US" sz="3600" b="1">
                <a:solidFill>
                  <a:srgbClr val="C00000"/>
                </a:solidFill>
                <a:latin typeface="Garamond"/>
                <a:ea typeface="新細明體"/>
              </a:rPr>
              <a:t>Application-level Gateway/Proxies </a:t>
            </a:r>
            <a:endParaRPr/>
          </a:p>
        </p:txBody>
      </p:sp>
      <p:sp>
        <p:nvSpPr>
          <p:cNvPr id="410"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
        <p:nvSpPr>
          <p:cNvPr id="411" name="CustomShape 3"/>
          <p:cNvSpPr/>
          <p:nvPr/>
        </p:nvSpPr>
        <p:spPr>
          <a:xfrm>
            <a:off x="365760" y="5394960"/>
            <a:ext cx="8389080" cy="1354680"/>
          </a:xfrm>
          <a:prstGeom prst="rect">
            <a:avLst/>
          </a:prstGeom>
          <a:solidFill>
            <a:srgbClr val="FFFFFF"/>
          </a:solidFill>
          <a:ln w="9360">
            <a:solidFill>
              <a:srgbClr val="231F20"/>
            </a:solidFill>
            <a:miter/>
          </a:ln>
        </p:spPr>
        <p:txBody>
          <a:bodyPr lIns="90000" tIns="45000" rIns="90000" bIns="45000"/>
          <a:lstStyle/>
          <a:p>
            <a:pPr lvl="2">
              <a:lnSpc>
                <a:spcPct val="100000"/>
              </a:lnSpc>
              <a:buSzPct val="90000"/>
              <a:buFont typeface="Wingdings 2" charset="2"/>
              <a:buChar char=""/>
            </a:pPr>
            <a:r>
              <a:rPr lang="en-US" sz="2600" b="1">
                <a:solidFill>
                  <a:srgbClr val="1E4C7C"/>
                </a:solidFill>
                <a:latin typeface="Garamond"/>
                <a:ea typeface="新細明體"/>
              </a:rPr>
              <a:t>Also called proxy server</a:t>
            </a:r>
            <a:endParaRPr/>
          </a:p>
          <a:p>
            <a:pPr lvl="2">
              <a:lnSpc>
                <a:spcPct val="100000"/>
              </a:lnSpc>
              <a:buSzPct val="90000"/>
              <a:buFont typeface="Wingdings 2" charset="2"/>
              <a:buChar char=""/>
            </a:pPr>
            <a:r>
              <a:rPr lang="en-US" sz="2600" b="1">
                <a:solidFill>
                  <a:srgbClr val="1E4C7C"/>
                </a:solidFill>
                <a:latin typeface="Garamond"/>
                <a:ea typeface="新細明體"/>
              </a:rPr>
              <a:t> Acts as a relay of application-level traffic</a:t>
            </a:r>
            <a:endParaRPr/>
          </a:p>
        </p:txBody>
      </p:sp>
      <p:pic>
        <p:nvPicPr>
          <p:cNvPr id="412" name="Picture 411"/>
          <p:cNvPicPr/>
          <p:nvPr/>
        </p:nvPicPr>
        <p:blipFill>
          <a:blip r:embed="rId2"/>
          <a:stretch>
            <a:fillRect/>
          </a:stretch>
        </p:blipFill>
        <p:spPr>
          <a:xfrm>
            <a:off x="365760" y="2194560"/>
            <a:ext cx="8253720" cy="3084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365760" y="2468880"/>
            <a:ext cx="8494560" cy="4067640"/>
          </a:xfrm>
          <a:prstGeom prst="rect">
            <a:avLst/>
          </a:prstGeom>
          <a:noFill/>
          <a:ln>
            <a:noFill/>
          </a:ln>
        </p:spPr>
        <p:txBody>
          <a:bodyPr lIns="90000" tIns="45000" rIns="90000" bIns="45000"/>
          <a:lstStyle/>
          <a:p>
            <a:pPr algn="just">
              <a:lnSpc>
                <a:spcPct val="100000"/>
              </a:lnSpc>
              <a:buBlip>
                <a:blip r:embed="rId3"/>
              </a:buBlip>
            </a:pPr>
            <a:r>
              <a:rPr lang="en-US" sz="2400" b="1">
                <a:solidFill>
                  <a:srgbClr val="1E4C7C"/>
                </a:solidFill>
                <a:latin typeface="Garamond"/>
              </a:rPr>
              <a:t>Advantages:</a:t>
            </a:r>
            <a:endParaRPr/>
          </a:p>
          <a:p>
            <a:pPr lvl="2">
              <a:lnSpc>
                <a:spcPct val="100000"/>
              </a:lnSpc>
              <a:buSzPct val="90000"/>
              <a:buFont typeface="Wingdings 2" charset="2"/>
              <a:buChar char=""/>
            </a:pPr>
            <a:r>
              <a:rPr lang="en-US" sz="2400" b="1">
                <a:solidFill>
                  <a:srgbClr val="1E4C7C"/>
                </a:solidFill>
                <a:latin typeface="Garamond"/>
                <a:ea typeface="新細明體"/>
              </a:rPr>
              <a:t> Higher security than packet filters</a:t>
            </a:r>
            <a:endParaRPr/>
          </a:p>
          <a:p>
            <a:pPr lvl="2">
              <a:lnSpc>
                <a:spcPct val="100000"/>
              </a:lnSpc>
              <a:buSzPct val="90000"/>
              <a:buFont typeface="Wingdings 2" charset="2"/>
              <a:buChar char=""/>
            </a:pPr>
            <a:r>
              <a:rPr lang="en-US" sz="2400" b="1">
                <a:solidFill>
                  <a:srgbClr val="1E4C7C"/>
                </a:solidFill>
                <a:latin typeface="Garamond"/>
                <a:ea typeface="新細明體"/>
              </a:rPr>
              <a:t> Only need to scrutinize a few allowable applications</a:t>
            </a:r>
            <a:endParaRPr/>
          </a:p>
          <a:p>
            <a:pPr lvl="2">
              <a:lnSpc>
                <a:spcPct val="100000"/>
              </a:lnSpc>
              <a:buSzPct val="90000"/>
              <a:buFont typeface="Wingdings 2" charset="2"/>
              <a:buChar char=""/>
            </a:pPr>
            <a:r>
              <a:rPr lang="en-US" sz="2400" b="1">
                <a:solidFill>
                  <a:srgbClr val="1E4C7C"/>
                </a:solidFill>
                <a:latin typeface="Garamond"/>
                <a:ea typeface="新細明體"/>
              </a:rPr>
              <a:t> Easy to log and audit all incoming traffic</a:t>
            </a:r>
            <a:endParaRPr/>
          </a:p>
          <a:p>
            <a:pPr algn="just">
              <a:lnSpc>
                <a:spcPct val="100000"/>
              </a:lnSpc>
              <a:buBlip>
                <a:blip r:embed="rId3"/>
              </a:buBlip>
            </a:pPr>
            <a:r>
              <a:rPr lang="en-US" sz="2400" b="1">
                <a:solidFill>
                  <a:srgbClr val="1E4C7C"/>
                </a:solidFill>
                <a:latin typeface="Garamond"/>
                <a:ea typeface="新細明體"/>
              </a:rPr>
              <a:t>Disadvantages:</a:t>
            </a:r>
            <a:endParaRPr/>
          </a:p>
          <a:p>
            <a:pPr lvl="2">
              <a:lnSpc>
                <a:spcPct val="100000"/>
              </a:lnSpc>
              <a:buSzPct val="90000"/>
              <a:buFont typeface="Wingdings 2" charset="2"/>
              <a:buChar char=""/>
            </a:pPr>
            <a:r>
              <a:rPr lang="en-US" sz="2400" b="1">
                <a:solidFill>
                  <a:srgbClr val="1E4C7C"/>
                </a:solidFill>
                <a:latin typeface="Garamond"/>
                <a:ea typeface="新細明體"/>
              </a:rPr>
              <a:t> Additional processing overhead on each connection (gateway as splice point)</a:t>
            </a:r>
            <a:endParaRPr/>
          </a:p>
        </p:txBody>
      </p:sp>
      <p:sp>
        <p:nvSpPr>
          <p:cNvPr id="414"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
        <p:nvSpPr>
          <p:cNvPr id="415" name="CustomShape 3"/>
          <p:cNvSpPr/>
          <p:nvPr/>
        </p:nvSpPr>
        <p:spPr>
          <a:xfrm>
            <a:off x="324000" y="1125360"/>
            <a:ext cx="8494560" cy="11869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3600" b="1">
                <a:solidFill>
                  <a:srgbClr val="C00000"/>
                </a:solidFill>
                <a:latin typeface="Garamond"/>
                <a:ea typeface="新細明體"/>
              </a:rPr>
              <a:t>Application-level Gateway/ Proxies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CustomShape 1"/>
          <p:cNvSpPr/>
          <p:nvPr/>
        </p:nvSpPr>
        <p:spPr>
          <a:xfrm>
            <a:off x="323640" y="2061000"/>
            <a:ext cx="8494560" cy="4355640"/>
          </a:xfrm>
          <a:prstGeom prst="rect">
            <a:avLst/>
          </a:prstGeom>
          <a:noFill/>
          <a:ln>
            <a:noFill/>
          </a:ln>
        </p:spPr>
        <p:txBody>
          <a:bodyPr lIns="90000" tIns="45000" rIns="90000" bIns="45000"/>
          <a:lstStyle/>
          <a:p>
            <a:pPr>
              <a:lnSpc>
                <a:spcPct val="100000"/>
              </a:lnSpc>
              <a:buBlip>
                <a:blip r:embed="rId2"/>
              </a:buBlip>
            </a:pPr>
            <a:r>
              <a:rPr lang="en-US" sz="2200" b="1">
                <a:solidFill>
                  <a:srgbClr val="1E4C7C"/>
                </a:solidFill>
                <a:latin typeface="Garamond"/>
                <a:ea typeface="新細明體"/>
              </a:rPr>
              <a:t>The proxy plays middleman in all connection attempts.  </a:t>
            </a:r>
            <a:endParaRPr/>
          </a:p>
          <a:p>
            <a:pPr>
              <a:lnSpc>
                <a:spcPct val="100000"/>
              </a:lnSpc>
              <a:buBlip>
                <a:blip r:embed="rId2"/>
              </a:buBlip>
            </a:pPr>
            <a:r>
              <a:rPr lang="en-US" sz="2200" b="1">
                <a:solidFill>
                  <a:srgbClr val="1E4C7C"/>
                </a:solidFill>
                <a:latin typeface="Garamond"/>
                <a:ea typeface="新細明體"/>
              </a:rPr>
              <a:t>The application gateway/proxy acts as an intermediary between the two endpoints. </a:t>
            </a:r>
            <a:endParaRPr/>
          </a:p>
          <a:p>
            <a:pPr>
              <a:lnSpc>
                <a:spcPct val="100000"/>
              </a:lnSpc>
              <a:buBlip>
                <a:blip r:embed="rId2"/>
              </a:buBlip>
            </a:pPr>
            <a:r>
              <a:rPr lang="en-US" sz="2200" b="1">
                <a:solidFill>
                  <a:srgbClr val="1E4C7C"/>
                </a:solidFill>
                <a:latin typeface="Garamond"/>
                <a:ea typeface="新細明體"/>
              </a:rPr>
              <a:t>This packet screening method actually breaks the client/server model in that two connections are required: one from the source to the gateway/proxy and one from the gateway/proxy to the destination. </a:t>
            </a:r>
            <a:endParaRPr/>
          </a:p>
          <a:p>
            <a:pPr>
              <a:lnSpc>
                <a:spcPct val="100000"/>
              </a:lnSpc>
              <a:buBlip>
                <a:blip r:embed="rId2"/>
              </a:buBlip>
            </a:pPr>
            <a:r>
              <a:rPr lang="en-US" sz="2200" b="1">
                <a:solidFill>
                  <a:srgbClr val="1E4C7C"/>
                </a:solidFill>
                <a:latin typeface="Garamond"/>
                <a:ea typeface="新細明體"/>
              </a:rPr>
              <a:t>Each endpoint can only communicate with the other by going through the gateway/proxy. </a:t>
            </a:r>
            <a:endParaRPr/>
          </a:p>
          <a:p>
            <a:pPr>
              <a:lnSpc>
                <a:spcPct val="100000"/>
              </a:lnSpc>
            </a:pPr>
            <a:endParaRPr/>
          </a:p>
        </p:txBody>
      </p:sp>
      <p:sp>
        <p:nvSpPr>
          <p:cNvPr id="417"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18" name="CustomShape 3"/>
          <p:cNvSpPr/>
          <p:nvPr/>
        </p:nvSpPr>
        <p:spPr>
          <a:xfrm>
            <a:off x="251640" y="1215720"/>
            <a:ext cx="8528760" cy="57780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3200" b="1">
                <a:solidFill>
                  <a:srgbClr val="C00000"/>
                </a:solidFill>
                <a:latin typeface="Garamond"/>
                <a:ea typeface="新細明體"/>
              </a:rPr>
              <a:t>Application Level Gateways/Proxies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323640" y="1989000"/>
            <a:ext cx="8494560" cy="4067640"/>
          </a:xfrm>
          <a:prstGeom prst="rect">
            <a:avLst/>
          </a:prstGeom>
          <a:noFill/>
          <a:ln>
            <a:noFill/>
          </a:ln>
        </p:spPr>
        <p:txBody>
          <a:bodyPr lIns="90000" tIns="45000" rIns="90000" bIns="45000"/>
          <a:lstStyle/>
          <a:p>
            <a:pPr>
              <a:lnSpc>
                <a:spcPct val="100000"/>
              </a:lnSpc>
              <a:buBlip>
                <a:blip r:embed="rId2"/>
              </a:buBlip>
            </a:pPr>
            <a:r>
              <a:rPr lang="en-US" sz="2400" b="1">
                <a:solidFill>
                  <a:srgbClr val="1E4C7C"/>
                </a:solidFill>
                <a:latin typeface="Garamond"/>
                <a:ea typeface="新細明體"/>
              </a:rPr>
              <a:t>This type of firewall operates at the application level of the OSI model. For source and destination endpoints to be able to communicate with each other, a proxy service must be implemented for each application protocol. </a:t>
            </a:r>
            <a:endParaRPr/>
          </a:p>
          <a:p>
            <a:pPr>
              <a:lnSpc>
                <a:spcPct val="100000"/>
              </a:lnSpc>
              <a:buBlip>
                <a:blip r:embed="rId2"/>
              </a:buBlip>
            </a:pPr>
            <a:r>
              <a:rPr lang="en-US" sz="2400" b="1">
                <a:solidFill>
                  <a:srgbClr val="1E4C7C"/>
                </a:solidFill>
                <a:latin typeface="Garamond"/>
                <a:ea typeface="新細明體"/>
              </a:rPr>
              <a:t>The gateways/proxies are carefully designed to be reliable and secure because they are the only connection point between the two networks. </a:t>
            </a:r>
            <a:endParaRPr/>
          </a:p>
        </p:txBody>
      </p:sp>
      <p:sp>
        <p:nvSpPr>
          <p:cNvPr id="420"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21" name="CustomShape 3"/>
          <p:cNvSpPr/>
          <p:nvPr/>
        </p:nvSpPr>
        <p:spPr>
          <a:xfrm>
            <a:off x="251640" y="1215720"/>
            <a:ext cx="85287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Application Gateways/Proxies …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 name="Picture 4"/>
          <p:cNvPicPr/>
          <p:nvPr/>
        </p:nvPicPr>
        <p:blipFill>
          <a:blip r:embed="rId2"/>
          <a:stretch>
            <a:fillRect/>
          </a:stretch>
        </p:blipFill>
        <p:spPr>
          <a:xfrm>
            <a:off x="2819520" y="1981080"/>
            <a:ext cx="3531960" cy="4493880"/>
          </a:xfrm>
          <a:prstGeom prst="rect">
            <a:avLst/>
          </a:prstGeom>
          <a:ln>
            <a:noFill/>
          </a:ln>
        </p:spPr>
      </p:pic>
      <p:sp>
        <p:nvSpPr>
          <p:cNvPr id="423" name="CustomShape 1"/>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24" name="CustomShape 2"/>
          <p:cNvSpPr/>
          <p:nvPr/>
        </p:nvSpPr>
        <p:spPr>
          <a:xfrm>
            <a:off x="251640" y="1215720"/>
            <a:ext cx="85287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Application Gateways/Proxies …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285840" y="2205000"/>
            <a:ext cx="8494560" cy="4223880"/>
          </a:xfrm>
          <a:prstGeom prst="rect">
            <a:avLst/>
          </a:prstGeom>
          <a:noFill/>
          <a:ln>
            <a:noFill/>
          </a:ln>
        </p:spPr>
        <p:txBody>
          <a:bodyPr lIns="90000" tIns="45000" rIns="90000" bIns="45000"/>
          <a:lstStyle/>
          <a:p>
            <a:pPr>
              <a:lnSpc>
                <a:spcPct val="100000"/>
              </a:lnSpc>
              <a:buBlip>
                <a:blip r:embed="rId2"/>
              </a:buBlip>
            </a:pPr>
            <a:r>
              <a:rPr lang="en-US" sz="2200" b="1">
                <a:solidFill>
                  <a:srgbClr val="1E4C7C"/>
                </a:solidFill>
                <a:latin typeface="Garamond"/>
                <a:ea typeface="新細明體"/>
              </a:rPr>
              <a:t>When a client issues a request from the untrusted network, a connection is established with the application gateway/proxy. </a:t>
            </a:r>
            <a:endParaRPr/>
          </a:p>
          <a:p>
            <a:pPr>
              <a:lnSpc>
                <a:spcPct val="100000"/>
              </a:lnSpc>
              <a:buBlip>
                <a:blip r:embed="rId2"/>
              </a:buBlip>
            </a:pPr>
            <a:r>
              <a:rPr lang="en-US" sz="2200" b="1">
                <a:solidFill>
                  <a:srgbClr val="1E4C7C"/>
                </a:solidFill>
                <a:latin typeface="Garamond"/>
                <a:ea typeface="新細明體"/>
              </a:rPr>
              <a:t>The proxy determines if the request is valid (by comparing it to any rules or filters) and then sends a new request on behalf of the client to the destination.</a:t>
            </a:r>
            <a:endParaRPr/>
          </a:p>
          <a:p>
            <a:pPr>
              <a:lnSpc>
                <a:spcPct val="100000"/>
              </a:lnSpc>
              <a:buBlip>
                <a:blip r:embed="rId2"/>
              </a:buBlip>
            </a:pPr>
            <a:r>
              <a:rPr lang="en-US" sz="2200" b="1">
                <a:solidFill>
                  <a:srgbClr val="1E4C7C"/>
                </a:solidFill>
                <a:latin typeface="Garamond"/>
                <a:ea typeface="新細明體"/>
              </a:rPr>
              <a:t> By using this method, a direct connection is never made from the trusted network to the untrusted network and the request appears to have originated from the application gateway/proxy. </a:t>
            </a:r>
            <a:endParaRPr/>
          </a:p>
        </p:txBody>
      </p:sp>
      <p:pic>
        <p:nvPicPr>
          <p:cNvPr id="426" name="Picture 4"/>
          <p:cNvPicPr/>
          <p:nvPr/>
        </p:nvPicPr>
        <p:blipFill>
          <a:blip r:embed="rId3"/>
          <a:stretch>
            <a:fillRect/>
          </a:stretch>
        </p:blipFill>
        <p:spPr>
          <a:xfrm>
            <a:off x="1987200" y="5545800"/>
            <a:ext cx="5008320" cy="807840"/>
          </a:xfrm>
          <a:prstGeom prst="rect">
            <a:avLst/>
          </a:prstGeom>
          <a:ln>
            <a:noFill/>
          </a:ln>
        </p:spPr>
      </p:pic>
      <p:sp>
        <p:nvSpPr>
          <p:cNvPr id="427" name="CustomShape 2"/>
          <p:cNvSpPr/>
          <p:nvPr/>
        </p:nvSpPr>
        <p:spPr>
          <a:xfrm>
            <a:off x="5949720" y="5545800"/>
            <a:ext cx="1141200" cy="836280"/>
          </a:xfrm>
          <a:prstGeom prst="flowChartTerminator">
            <a:avLst/>
          </a:prstGeom>
          <a:solidFill>
            <a:srgbClr val="FFFFFF"/>
          </a:solidFill>
          <a:ln w="9360">
            <a:solidFill>
              <a:srgbClr val="174A7C"/>
            </a:solidFill>
            <a:miter/>
          </a:ln>
        </p:spPr>
        <p:txBody>
          <a:bodyPr lIns="90000" tIns="45000" rIns="90000" bIns="45000"/>
          <a:lstStyle/>
          <a:p>
            <a:pPr>
              <a:lnSpc>
                <a:spcPct val="80000"/>
              </a:lnSpc>
            </a:pPr>
            <a:r>
              <a:rPr lang="en-US">
                <a:solidFill>
                  <a:srgbClr val="174A7C"/>
                </a:solidFill>
                <a:latin typeface="Arial"/>
              </a:rPr>
              <a:t>  </a:t>
            </a:r>
            <a:endParaRPr/>
          </a:p>
        </p:txBody>
      </p:sp>
      <p:sp>
        <p:nvSpPr>
          <p:cNvPr id="428" name="CustomShape 3"/>
          <p:cNvSpPr/>
          <p:nvPr/>
        </p:nvSpPr>
        <p:spPr>
          <a:xfrm>
            <a:off x="5873400" y="5774400"/>
            <a:ext cx="1217520" cy="515160"/>
          </a:xfrm>
          <a:prstGeom prst="rect">
            <a:avLst/>
          </a:prstGeom>
          <a:noFill/>
          <a:ln w="9360">
            <a:noFill/>
          </a:ln>
        </p:spPr>
        <p:txBody>
          <a:bodyPr lIns="90000" tIns="45000" rIns="90000" bIns="45000"/>
          <a:lstStyle/>
          <a:p>
            <a:pPr algn="ctr">
              <a:lnSpc>
                <a:spcPct val="100000"/>
              </a:lnSpc>
            </a:pPr>
            <a:r>
              <a:rPr lang="en-US" sz="1400">
                <a:solidFill>
                  <a:srgbClr val="174A7C"/>
                </a:solidFill>
                <a:latin typeface="Arial"/>
              </a:rPr>
              <a:t>Untrusted Network</a:t>
            </a:r>
            <a:endParaRPr/>
          </a:p>
        </p:txBody>
      </p:sp>
      <p:sp>
        <p:nvSpPr>
          <p:cNvPr id="429" name="CustomShape 4"/>
          <p:cNvSpPr/>
          <p:nvPr/>
        </p:nvSpPr>
        <p:spPr>
          <a:xfrm>
            <a:off x="4501800" y="5393160"/>
            <a:ext cx="1293480" cy="636480"/>
          </a:xfrm>
          <a:prstGeom prst="rect">
            <a:avLst/>
          </a:prstGeom>
          <a:gradFill>
            <a:gsLst>
              <a:gs pos="0">
                <a:srgbClr val="FFFFFF"/>
              </a:gs>
              <a:gs pos="100000">
                <a:srgbClr val="767676"/>
              </a:gs>
            </a:gsLst>
            <a:lin ang="5400000"/>
          </a:gradFill>
          <a:ln w="9360">
            <a:noFill/>
          </a:ln>
        </p:spPr>
        <p:txBody>
          <a:bodyPr lIns="90000" tIns="45000" rIns="90000" bIns="45000"/>
          <a:lstStyle/>
          <a:p>
            <a:pPr>
              <a:lnSpc>
                <a:spcPct val="100000"/>
              </a:lnSpc>
            </a:pPr>
            <a:r>
              <a:rPr lang="en-US" sz="1200">
                <a:solidFill>
                  <a:srgbClr val="000000"/>
                </a:solidFill>
                <a:latin typeface="Arial"/>
              </a:rPr>
              <a:t>Application Gateway (Proxy service)</a:t>
            </a:r>
            <a:endParaRPr/>
          </a:p>
        </p:txBody>
      </p:sp>
      <p:sp>
        <p:nvSpPr>
          <p:cNvPr id="430" name="CustomShape 5"/>
          <p:cNvSpPr/>
          <p:nvPr/>
        </p:nvSpPr>
        <p:spPr>
          <a:xfrm>
            <a:off x="1758600" y="6231600"/>
            <a:ext cx="1064880" cy="271440"/>
          </a:xfrm>
          <a:prstGeom prst="rect">
            <a:avLst/>
          </a:prstGeom>
          <a:gradFill>
            <a:gsLst>
              <a:gs pos="0">
                <a:srgbClr val="FFFFFF"/>
              </a:gs>
              <a:gs pos="100000">
                <a:srgbClr val="767676"/>
              </a:gs>
            </a:gsLst>
            <a:lin ang="5400000"/>
          </a:gradFill>
          <a:ln w="9360">
            <a:noFill/>
          </a:ln>
        </p:spPr>
        <p:txBody>
          <a:bodyPr lIns="90000" tIns="45000" rIns="90000" bIns="45000"/>
          <a:lstStyle/>
          <a:p>
            <a:pPr>
              <a:lnSpc>
                <a:spcPct val="100000"/>
              </a:lnSpc>
            </a:pPr>
            <a:r>
              <a:rPr lang="en-US" sz="1200">
                <a:solidFill>
                  <a:srgbClr val="000000"/>
                </a:solidFill>
                <a:latin typeface="Arial"/>
              </a:rPr>
              <a:t>Work Station</a:t>
            </a:r>
            <a:endParaRPr/>
          </a:p>
        </p:txBody>
      </p:sp>
      <p:sp>
        <p:nvSpPr>
          <p:cNvPr id="431" name="CustomShape 6"/>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32" name="CustomShape 7"/>
          <p:cNvSpPr/>
          <p:nvPr/>
        </p:nvSpPr>
        <p:spPr>
          <a:xfrm>
            <a:off x="251640" y="1283760"/>
            <a:ext cx="85287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Application Gateways/Proxies …  </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0" presetClass="entr"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 calcmode="lin" valueType="str">
                                      <p:cBhvr additive="repl">
                                        <p:cTn id="7" dur="1000" fill="hold"/>
                                        <p:tgtEl>
                                          <p:spTgt spid="426"/>
                                        </p:tgtEl>
                                      </p:cBhvr>
                                      <p:tavLst>
                                        <p:tav tm="0">
                                          <p:val>
                                            <p:strVal val="width+.3"/>
                                          </p:val>
                                        </p:tav>
                                        <p:tav tm="100000">
                                          <p:val>
                                            <p:strVal val="width"/>
                                          </p:val>
                                        </p:tav>
                                      </p:tavLst>
                                    </p:anim>
                                    <p:anim calcmode="lin" valueType="str">
                                      <p:cBhvr additive="repl">
                                        <p:cTn id="8" dur="1000" fill="hold"/>
                                        <p:tgtEl>
                                          <p:spTgt spid="426"/>
                                        </p:tgtEl>
                                      </p:cBhvr>
                                      <p:tavLst>
                                        <p:tav tm="0">
                                          <p:val>
                                            <p:strVal val="height"/>
                                          </p:val>
                                        </p:tav>
                                        <p:tav tm="100000">
                                          <p:val>
                                            <p:strVal val="height"/>
                                          </p:val>
                                        </p:tav>
                                      </p:tavLst>
                                    </p:anim>
                                    <p:animEffect transition="in" filter="fade">
                                      <p:cBhvr additive="repl">
                                        <p:cTn id="9" dur="1000"/>
                                        <p:tgtEl>
                                          <p:spTgt spid="426"/>
                                        </p:tgtEl>
                                      </p:cBhvr>
                                    </p:animEffect>
                                  </p:childTnLst>
                                </p:cTn>
                              </p:par>
                              <p:par>
                                <p:cTn id="10" presetID="50" presetClass="entr" fill="hold" nodeType="withEffect">
                                  <p:stCondLst>
                                    <p:cond delay="0"/>
                                  </p:stCondLst>
                                  <p:childTnLst>
                                    <p:set>
                                      <p:cBhvr>
                                        <p:cTn id="11" dur="1" fill="hold">
                                          <p:stCondLst>
                                            <p:cond delay="0"/>
                                          </p:stCondLst>
                                        </p:cTn>
                                        <p:tgtEl>
                                          <p:spTgt spid="427"/>
                                        </p:tgtEl>
                                        <p:attrNameLst>
                                          <p:attrName>style.visibility</p:attrName>
                                        </p:attrNameLst>
                                      </p:cBhvr>
                                      <p:to>
                                        <p:strVal val="visible"/>
                                      </p:to>
                                    </p:set>
                                    <p:anim calcmode="lin" valueType="str">
                                      <p:cBhvr additive="repl">
                                        <p:cTn id="12" dur="1000" fill="hold"/>
                                        <p:tgtEl>
                                          <p:spTgt spid="427"/>
                                        </p:tgtEl>
                                      </p:cBhvr>
                                      <p:tavLst>
                                        <p:tav tm="0">
                                          <p:val>
                                            <p:strVal val="width+.3"/>
                                          </p:val>
                                        </p:tav>
                                        <p:tav tm="100000">
                                          <p:val>
                                            <p:strVal val="width"/>
                                          </p:val>
                                        </p:tav>
                                      </p:tavLst>
                                    </p:anim>
                                    <p:anim calcmode="lin" valueType="str">
                                      <p:cBhvr additive="repl">
                                        <p:cTn id="13" dur="1000" fill="hold"/>
                                        <p:tgtEl>
                                          <p:spTgt spid="427"/>
                                        </p:tgtEl>
                                      </p:cBhvr>
                                      <p:tavLst>
                                        <p:tav tm="0">
                                          <p:val>
                                            <p:strVal val="height"/>
                                          </p:val>
                                        </p:tav>
                                        <p:tav tm="100000">
                                          <p:val>
                                            <p:strVal val="height"/>
                                          </p:val>
                                        </p:tav>
                                      </p:tavLst>
                                    </p:anim>
                                    <p:animEffect transition="in" filter="fade">
                                      <p:cBhvr additive="repl">
                                        <p:cTn id="14" dur="1000"/>
                                        <p:tgtEl>
                                          <p:spTgt spid="427"/>
                                        </p:tgtEl>
                                      </p:cBhvr>
                                    </p:animEffect>
                                  </p:childTnLst>
                                </p:cTn>
                              </p:par>
                              <p:par>
                                <p:cTn id="15" presetID="50" presetClass="entr" fill="hold" nodeType="withEffect">
                                  <p:stCondLst>
                                    <p:cond delay="0"/>
                                  </p:stCondLst>
                                  <p:childTnLst>
                                    <p:set>
                                      <p:cBhvr>
                                        <p:cTn id="16" dur="1" fill="hold">
                                          <p:stCondLst>
                                            <p:cond delay="0"/>
                                          </p:stCondLst>
                                        </p:cTn>
                                        <p:tgtEl>
                                          <p:spTgt spid="428"/>
                                        </p:tgtEl>
                                        <p:attrNameLst>
                                          <p:attrName>style.visibility</p:attrName>
                                        </p:attrNameLst>
                                      </p:cBhvr>
                                      <p:to>
                                        <p:strVal val="visible"/>
                                      </p:to>
                                    </p:set>
                                    <p:anim calcmode="lin" valueType="str">
                                      <p:cBhvr additive="repl">
                                        <p:cTn id="17" dur="1000" fill="hold"/>
                                        <p:tgtEl>
                                          <p:spTgt spid="428"/>
                                        </p:tgtEl>
                                      </p:cBhvr>
                                      <p:tavLst>
                                        <p:tav tm="0">
                                          <p:val>
                                            <p:strVal val="width+.3"/>
                                          </p:val>
                                        </p:tav>
                                        <p:tav tm="100000">
                                          <p:val>
                                            <p:strVal val="width"/>
                                          </p:val>
                                        </p:tav>
                                      </p:tavLst>
                                    </p:anim>
                                    <p:anim calcmode="lin" valueType="str">
                                      <p:cBhvr additive="repl">
                                        <p:cTn id="18" dur="1000" fill="hold"/>
                                        <p:tgtEl>
                                          <p:spTgt spid="428"/>
                                        </p:tgtEl>
                                      </p:cBhvr>
                                      <p:tavLst>
                                        <p:tav tm="0">
                                          <p:val>
                                            <p:strVal val="height"/>
                                          </p:val>
                                        </p:tav>
                                        <p:tav tm="100000">
                                          <p:val>
                                            <p:strVal val="height"/>
                                          </p:val>
                                        </p:tav>
                                      </p:tavLst>
                                    </p:anim>
                                    <p:animEffect transition="in" filter="fade">
                                      <p:cBhvr additive="repl">
                                        <p:cTn id="19" dur="1000"/>
                                        <p:tgtEl>
                                          <p:spTgt spid="428"/>
                                        </p:tgtEl>
                                      </p:cBhvr>
                                    </p:animEffect>
                                  </p:childTnLst>
                                </p:cTn>
                              </p:par>
                              <p:par>
                                <p:cTn id="20" presetID="50" presetClass="entr" fill="hold" nodeType="withEffect">
                                  <p:stCondLst>
                                    <p:cond delay="0"/>
                                  </p:stCondLst>
                                  <p:childTnLst>
                                    <p:set>
                                      <p:cBhvr>
                                        <p:cTn id="21" dur="1" fill="hold">
                                          <p:stCondLst>
                                            <p:cond delay="0"/>
                                          </p:stCondLst>
                                        </p:cTn>
                                        <p:tgtEl>
                                          <p:spTgt spid="429"/>
                                        </p:tgtEl>
                                        <p:attrNameLst>
                                          <p:attrName>style.visibility</p:attrName>
                                        </p:attrNameLst>
                                      </p:cBhvr>
                                      <p:to>
                                        <p:strVal val="visible"/>
                                      </p:to>
                                    </p:set>
                                    <p:anim calcmode="lin" valueType="str">
                                      <p:cBhvr additive="repl">
                                        <p:cTn id="22" dur="1000" fill="hold"/>
                                        <p:tgtEl>
                                          <p:spTgt spid="429"/>
                                        </p:tgtEl>
                                      </p:cBhvr>
                                      <p:tavLst>
                                        <p:tav tm="0">
                                          <p:val>
                                            <p:strVal val="width+.3"/>
                                          </p:val>
                                        </p:tav>
                                        <p:tav tm="100000">
                                          <p:val>
                                            <p:strVal val="width"/>
                                          </p:val>
                                        </p:tav>
                                      </p:tavLst>
                                    </p:anim>
                                    <p:anim calcmode="lin" valueType="str">
                                      <p:cBhvr additive="repl">
                                        <p:cTn id="23" dur="1000" fill="hold"/>
                                        <p:tgtEl>
                                          <p:spTgt spid="429"/>
                                        </p:tgtEl>
                                      </p:cBhvr>
                                      <p:tavLst>
                                        <p:tav tm="0">
                                          <p:val>
                                            <p:strVal val="height"/>
                                          </p:val>
                                        </p:tav>
                                        <p:tav tm="100000">
                                          <p:val>
                                            <p:strVal val="height"/>
                                          </p:val>
                                        </p:tav>
                                      </p:tavLst>
                                    </p:anim>
                                    <p:animEffect transition="in" filter="fade">
                                      <p:cBhvr additive="repl">
                                        <p:cTn id="24" dur="1000"/>
                                        <p:tgtEl>
                                          <p:spTgt spid="429"/>
                                        </p:tgtEl>
                                      </p:cBhvr>
                                    </p:animEffect>
                                  </p:childTnLst>
                                </p:cTn>
                              </p:par>
                              <p:par>
                                <p:cTn id="25" presetID="50" presetClass="entr" fill="hold" nodeType="withEffect">
                                  <p:stCondLst>
                                    <p:cond delay="0"/>
                                  </p:stCondLst>
                                  <p:childTnLst>
                                    <p:set>
                                      <p:cBhvr>
                                        <p:cTn id="26" dur="1" fill="hold">
                                          <p:stCondLst>
                                            <p:cond delay="0"/>
                                          </p:stCondLst>
                                        </p:cTn>
                                        <p:tgtEl>
                                          <p:spTgt spid="430"/>
                                        </p:tgtEl>
                                        <p:attrNameLst>
                                          <p:attrName>style.visibility</p:attrName>
                                        </p:attrNameLst>
                                      </p:cBhvr>
                                      <p:to>
                                        <p:strVal val="visible"/>
                                      </p:to>
                                    </p:set>
                                    <p:anim calcmode="lin" valueType="str">
                                      <p:cBhvr additive="repl">
                                        <p:cTn id="27" dur="1000" fill="hold"/>
                                        <p:tgtEl>
                                          <p:spTgt spid="430"/>
                                        </p:tgtEl>
                                      </p:cBhvr>
                                      <p:tavLst>
                                        <p:tav tm="0">
                                          <p:val>
                                            <p:strVal val="width+.3"/>
                                          </p:val>
                                        </p:tav>
                                        <p:tav tm="100000">
                                          <p:val>
                                            <p:strVal val="width"/>
                                          </p:val>
                                        </p:tav>
                                      </p:tavLst>
                                    </p:anim>
                                    <p:anim calcmode="lin" valueType="str">
                                      <p:cBhvr additive="repl">
                                        <p:cTn id="28" dur="1000" fill="hold"/>
                                        <p:tgtEl>
                                          <p:spTgt spid="430"/>
                                        </p:tgtEl>
                                      </p:cBhvr>
                                      <p:tavLst>
                                        <p:tav tm="0">
                                          <p:val>
                                            <p:strVal val="height"/>
                                          </p:val>
                                        </p:tav>
                                        <p:tav tm="100000">
                                          <p:val>
                                            <p:strVal val="height"/>
                                          </p:val>
                                        </p:tav>
                                      </p:tavLst>
                                    </p:anim>
                                    <p:animEffect transition="in" filter="fade">
                                      <p:cBhvr additive="repl">
                                        <p:cTn id="29" dur="1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323640" y="2133000"/>
            <a:ext cx="8494560" cy="4526640"/>
          </a:xfrm>
          <a:prstGeom prst="rect">
            <a:avLst/>
          </a:prstGeom>
          <a:noFill/>
          <a:ln>
            <a:noFill/>
          </a:ln>
        </p:spPr>
        <p:txBody>
          <a:bodyPr lIns="90000" tIns="45000" rIns="90000" bIns="45000"/>
          <a:lstStyle/>
          <a:p>
            <a:pPr>
              <a:lnSpc>
                <a:spcPct val="100000"/>
              </a:lnSpc>
              <a:buBlip>
                <a:blip r:embed="rId2"/>
              </a:buBlip>
            </a:pPr>
            <a:r>
              <a:rPr lang="en-US" sz="2000" b="1">
                <a:solidFill>
                  <a:srgbClr val="1E4C7C"/>
                </a:solidFill>
                <a:latin typeface="Garamond"/>
                <a:ea typeface="新細明體"/>
              </a:rPr>
              <a:t>The response is sent back to the application gateway/proxy, which determines if it is valid and then sends it on to the client. </a:t>
            </a:r>
            <a:endParaRPr/>
          </a:p>
          <a:p>
            <a:pPr>
              <a:lnSpc>
                <a:spcPct val="100000"/>
              </a:lnSpc>
              <a:buBlip>
                <a:blip r:embed="rId2"/>
              </a:buBlip>
            </a:pPr>
            <a:r>
              <a:rPr lang="en-US" sz="2000" b="1">
                <a:solidFill>
                  <a:srgbClr val="1E4C7C"/>
                </a:solidFill>
                <a:latin typeface="Garamond"/>
                <a:ea typeface="新細明體"/>
              </a:rPr>
              <a:t>By breaking the client/server model, this type of firewall can effectively hide the trusted network from the untrusted network. </a:t>
            </a:r>
            <a:endParaRPr/>
          </a:p>
          <a:p>
            <a:pPr>
              <a:lnSpc>
                <a:spcPct val="100000"/>
              </a:lnSpc>
              <a:buBlip>
                <a:blip r:embed="rId2"/>
              </a:buBlip>
            </a:pPr>
            <a:r>
              <a:rPr lang="en-US" sz="2000" b="1">
                <a:solidFill>
                  <a:srgbClr val="1E4C7C"/>
                </a:solidFill>
                <a:latin typeface="Garamond"/>
                <a:ea typeface="新細明體"/>
              </a:rPr>
              <a:t>It is important to note that the application gateway/proxy actually builds a new request, only copying known acceptable commands before sending it on to the destination. </a:t>
            </a:r>
            <a:endParaRPr/>
          </a:p>
          <a:p>
            <a:pPr>
              <a:lnSpc>
                <a:spcPct val="100000"/>
              </a:lnSpc>
              <a:buBlip>
                <a:blip r:embed="rId2"/>
              </a:buBlip>
            </a:pPr>
            <a:r>
              <a:rPr lang="en-US" sz="2000" b="1">
                <a:solidFill>
                  <a:srgbClr val="1E4C7C"/>
                </a:solidFill>
                <a:latin typeface="Garamond"/>
                <a:ea typeface="新細明體"/>
              </a:rPr>
              <a:t>Unlike </a:t>
            </a:r>
            <a:r>
              <a:rPr lang="en-US" sz="2000" b="1">
                <a:solidFill>
                  <a:srgbClr val="C00000"/>
                </a:solidFill>
                <a:latin typeface="Garamond"/>
                <a:ea typeface="新細明體"/>
              </a:rPr>
              <a:t>packet filtering </a:t>
            </a:r>
            <a:r>
              <a:rPr lang="en-US" sz="2000" b="1">
                <a:solidFill>
                  <a:srgbClr val="1E4C7C"/>
                </a:solidFill>
                <a:latin typeface="Garamond"/>
                <a:ea typeface="新細明體"/>
              </a:rPr>
              <a:t>and </a:t>
            </a:r>
            <a:r>
              <a:rPr lang="en-US" sz="2000" b="1">
                <a:solidFill>
                  <a:srgbClr val="C00000"/>
                </a:solidFill>
                <a:latin typeface="Garamond"/>
                <a:ea typeface="新細明體"/>
              </a:rPr>
              <a:t>stateful packet inspection</a:t>
            </a:r>
            <a:r>
              <a:rPr lang="en-US" sz="2000" b="1">
                <a:solidFill>
                  <a:srgbClr val="1E4C7C"/>
                </a:solidFill>
                <a:latin typeface="Garamond"/>
                <a:ea typeface="新細明體"/>
              </a:rPr>
              <a:t>, an application gateway/proxy can see all aspects of the application layer so it can look for more specific pieces of information.</a:t>
            </a:r>
            <a:endParaRPr/>
          </a:p>
        </p:txBody>
      </p:sp>
      <p:sp>
        <p:nvSpPr>
          <p:cNvPr id="434"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35" name="CustomShape 3"/>
          <p:cNvSpPr/>
          <p:nvPr/>
        </p:nvSpPr>
        <p:spPr>
          <a:xfrm>
            <a:off x="251640" y="1215720"/>
            <a:ext cx="85287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Application Gateways/Proxies …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323640" y="2493000"/>
            <a:ext cx="8494560" cy="4067640"/>
          </a:xfrm>
          <a:prstGeom prst="rect">
            <a:avLst/>
          </a:prstGeom>
          <a:noFill/>
          <a:ln>
            <a:noFill/>
          </a:ln>
        </p:spPr>
        <p:txBody>
          <a:bodyPr lIns="90000" tIns="45000" rIns="90000" bIns="45000"/>
          <a:lstStyle/>
          <a:p>
            <a:pPr>
              <a:lnSpc>
                <a:spcPct val="100000"/>
              </a:lnSpc>
              <a:buBlip>
                <a:blip r:embed="rId2"/>
              </a:buBlip>
            </a:pPr>
            <a:r>
              <a:rPr lang="en-US" sz="2800" b="1">
                <a:solidFill>
                  <a:srgbClr val="1E4C7C"/>
                </a:solidFill>
                <a:latin typeface="Garamond"/>
                <a:ea typeface="新細明體"/>
              </a:rPr>
              <a:t>Known as dynamic proxies</a:t>
            </a:r>
            <a:endParaRPr/>
          </a:p>
          <a:p>
            <a:pPr>
              <a:lnSpc>
                <a:spcPct val="100000"/>
              </a:lnSpc>
              <a:buBlip>
                <a:blip r:embed="rId2"/>
              </a:buBlip>
            </a:pPr>
            <a:r>
              <a:rPr lang="en-US" sz="2800" b="1">
                <a:solidFill>
                  <a:srgbClr val="1E4C7C"/>
                </a:solidFill>
                <a:latin typeface="Garamond"/>
                <a:ea typeface="新細明體"/>
              </a:rPr>
              <a:t>Developed as an enhanced form of application gateways/proxies. Combining the merits of both application gateways/proxies and packet filtering</a:t>
            </a:r>
            <a:endParaRPr/>
          </a:p>
        </p:txBody>
      </p:sp>
      <p:sp>
        <p:nvSpPr>
          <p:cNvPr id="437"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38" name="CustomShape 3"/>
          <p:cNvSpPr/>
          <p:nvPr/>
        </p:nvSpPr>
        <p:spPr>
          <a:xfrm>
            <a:off x="251640" y="1215720"/>
            <a:ext cx="8528760" cy="69984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4000" b="1">
                <a:solidFill>
                  <a:srgbClr val="C00000"/>
                </a:solidFill>
                <a:latin typeface="Garamond"/>
                <a:ea typeface="新細明體"/>
              </a:rPr>
              <a:t>Adaptive Proxies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250920" y="907920"/>
            <a:ext cx="8640720" cy="53064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900" b="1">
                <a:solidFill>
                  <a:srgbClr val="D61353"/>
                </a:solidFill>
                <a:latin typeface="Arial"/>
              </a:rPr>
              <a:t>Access Control List</a:t>
            </a:r>
            <a:endParaRPr/>
          </a:p>
        </p:txBody>
      </p:sp>
      <p:sp>
        <p:nvSpPr>
          <p:cNvPr id="152" name="CustomShape 2"/>
          <p:cNvSpPr/>
          <p:nvPr/>
        </p:nvSpPr>
        <p:spPr>
          <a:xfrm>
            <a:off x="250920" y="1557360"/>
            <a:ext cx="8640720" cy="97164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900" b="1">
                <a:solidFill>
                  <a:srgbClr val="1E4C7C"/>
                </a:solidFill>
                <a:latin typeface="Garamond"/>
              </a:rPr>
              <a:t>Decomposition of the matrix by columns</a:t>
            </a:r>
            <a:endParaRPr/>
          </a:p>
        </p:txBody>
      </p:sp>
      <p:sp>
        <p:nvSpPr>
          <p:cNvPr id="153"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54" name="CustomShape 4"/>
          <p:cNvSpPr/>
          <p:nvPr/>
        </p:nvSpPr>
        <p:spPr>
          <a:xfrm>
            <a:off x="250920" y="5084640"/>
            <a:ext cx="8640720" cy="126000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400" b="1">
                <a:solidFill>
                  <a:srgbClr val="1E4C7C"/>
                </a:solidFill>
                <a:latin typeface="Garamond"/>
              </a:rPr>
              <a:t>An access control list of an object lists </a:t>
            </a:r>
            <a:r>
              <a:rPr lang="en-US" sz="2400" b="1">
                <a:solidFill>
                  <a:srgbClr val="D61353"/>
                </a:solidFill>
                <a:latin typeface="Garamond"/>
              </a:rPr>
              <a:t>users</a:t>
            </a:r>
            <a:r>
              <a:rPr lang="en-US" sz="2400" b="1">
                <a:solidFill>
                  <a:srgbClr val="1E4C7C"/>
                </a:solidFill>
                <a:latin typeface="Garamond"/>
              </a:rPr>
              <a:t> and their </a:t>
            </a:r>
            <a:r>
              <a:rPr lang="en-US" sz="2400" b="1">
                <a:solidFill>
                  <a:srgbClr val="D61353"/>
                </a:solidFill>
                <a:latin typeface="Garamond"/>
              </a:rPr>
              <a:t>permitted access right </a:t>
            </a:r>
            <a:r>
              <a:rPr lang="en-US" sz="2400" b="1">
                <a:solidFill>
                  <a:srgbClr val="1E4C7C"/>
                </a:solidFill>
                <a:latin typeface="Garamond"/>
              </a:rPr>
              <a:t>on the object</a:t>
            </a:r>
            <a:endParaRPr/>
          </a:p>
          <a:p>
            <a:pPr>
              <a:lnSpc>
                <a:spcPct val="100000"/>
              </a:lnSpc>
              <a:buBlip>
                <a:blip r:embed="rId3"/>
              </a:buBlip>
            </a:pPr>
            <a:r>
              <a:rPr lang="en-US" sz="2400" b="1">
                <a:solidFill>
                  <a:srgbClr val="1E4C7C"/>
                </a:solidFill>
                <a:latin typeface="Garamond"/>
              </a:rPr>
              <a:t>The list may contain a default or public entry</a:t>
            </a:r>
            <a:endParaRPr/>
          </a:p>
        </p:txBody>
      </p:sp>
      <p:pic>
        <p:nvPicPr>
          <p:cNvPr id="155" name="Picture 154"/>
          <p:cNvPicPr/>
          <p:nvPr/>
        </p:nvPicPr>
        <p:blipFill>
          <a:blip r:embed="rId4"/>
          <a:stretch>
            <a:fillRect/>
          </a:stretch>
        </p:blipFill>
        <p:spPr>
          <a:xfrm>
            <a:off x="731520" y="2585520"/>
            <a:ext cx="5319720" cy="22593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repl">
                                        <p:cTn id="7" dur="500" fill="hold"/>
                                        <p:tgtEl>
                                          <p:spTgt spid="151"/>
                                        </p:tgtEl>
                                        <p:attrNameLst>
                                          <p:attrName>ppt_x</p:attrName>
                                        </p:attrNameLst>
                                      </p:cBhvr>
                                      <p:tavLst>
                                        <p:tav tm="0">
                                          <p:val>
                                            <p:strVal val="#ppt_x"/>
                                          </p:val>
                                        </p:tav>
                                        <p:tav tm="100000">
                                          <p:val>
                                            <p:strVal val="#ppt_x"/>
                                          </p:val>
                                        </p:tav>
                                      </p:tavLst>
                                    </p:anim>
                                    <p:anim calcmode="lin" valueType="num">
                                      <p:cBhvr additive="repl">
                                        <p:cTn id="8"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52"/>
                                        </p:tgtEl>
                                        <p:attrNameLst>
                                          <p:attrName>style.visibility</p:attrName>
                                        </p:attrNameLst>
                                      </p:cBhvr>
                                      <p:to>
                                        <p:strVal val="visible"/>
                                      </p:to>
                                    </p:set>
                                    <p:anim calcmode="lin" valueType="num">
                                      <p:cBhvr additive="repl">
                                        <p:cTn id="13" dur="500" fill="hold"/>
                                        <p:tgtEl>
                                          <p:spTgt spid="152"/>
                                        </p:tgtEl>
                                        <p:attrNameLst>
                                          <p:attrName>ppt_x</p:attrName>
                                        </p:attrNameLst>
                                      </p:cBhvr>
                                      <p:tavLst>
                                        <p:tav tm="0">
                                          <p:val>
                                            <p:strVal val="#ppt_x"/>
                                          </p:val>
                                        </p:tav>
                                        <p:tav tm="100000">
                                          <p:val>
                                            <p:strVal val="#ppt_x"/>
                                          </p:val>
                                        </p:tav>
                                      </p:tavLst>
                                    </p:anim>
                                    <p:anim calcmode="lin" valueType="num">
                                      <p:cBhvr additive="repl">
                                        <p:cTn id="14" dur="500" fill="hold"/>
                                        <p:tgtEl>
                                          <p:spTgt spid="15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2">
                                            <p:txEl>
                                              <p:pRg st="0" end="39"/>
                                            </p:txEl>
                                          </p:spTgt>
                                        </p:tgtEl>
                                        <p:attrNameLst>
                                          <p:attrName>style.visibility</p:attrName>
                                        </p:attrNameLst>
                                      </p:cBhvr>
                                      <p:to>
                                        <p:strVal val="visible"/>
                                      </p:to>
                                    </p:set>
                                    <p:anim calcmode="lin" valueType="num">
                                      <p:cBhvr additive="repl">
                                        <p:cTn id="17" dur="500" fill="hold"/>
                                        <p:tgtEl>
                                          <p:spTgt spid="152">
                                            <p:txEl>
                                              <p:pRg st="0" end="39"/>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52">
                                            <p:txEl>
                                              <p:pRg st="0" end="3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2" presetClass="entr" presetSubtype="4" fill="hold" nodeType="clickEffect">
                                  <p:stCondLst>
                                    <p:cond delay="0"/>
                                  </p:stCondLst>
                                  <p:childTnLst>
                                    <p:set>
                                      <p:cBhvr>
                                        <p:cTn id="22" dur="1" fill="hold">
                                          <p:stCondLst>
                                            <p:cond delay="0"/>
                                          </p:stCondLst>
                                        </p:cTn>
                                        <p:tgtEl>
                                          <p:spTgt spid="154"/>
                                        </p:tgtEl>
                                        <p:attrNameLst>
                                          <p:attrName>style.visibility</p:attrName>
                                        </p:attrNameLst>
                                      </p:cBhvr>
                                      <p:to>
                                        <p:strVal val="visible"/>
                                      </p:to>
                                    </p:set>
                                    <p:anim calcmode="lin" valueType="num">
                                      <p:cBhvr additive="repl">
                                        <p:cTn id="23" dur="500" fill="hold"/>
                                        <p:tgtEl>
                                          <p:spTgt spid="154"/>
                                        </p:tgtEl>
                                        <p:attrNameLst>
                                          <p:attrName>ppt_x</p:attrName>
                                        </p:attrNameLst>
                                      </p:cBhvr>
                                      <p:tavLst>
                                        <p:tav tm="0">
                                          <p:val>
                                            <p:strVal val="#ppt_x"/>
                                          </p:val>
                                        </p:tav>
                                        <p:tav tm="100000">
                                          <p:val>
                                            <p:strVal val="#ppt_x"/>
                                          </p:val>
                                        </p:tav>
                                      </p:tavLst>
                                    </p:anim>
                                    <p:anim calcmode="lin" valueType="num">
                                      <p:cBhvr additive="repl">
                                        <p:cTn id="24" dur="500" fill="hold"/>
                                        <p:tgtEl>
                                          <p:spTgt spid="15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4">
                                            <p:txEl>
                                              <p:pRg st="0" end="95"/>
                                            </p:txEl>
                                          </p:spTgt>
                                        </p:tgtEl>
                                        <p:attrNameLst>
                                          <p:attrName>style.visibility</p:attrName>
                                        </p:attrNameLst>
                                      </p:cBhvr>
                                      <p:to>
                                        <p:strVal val="visible"/>
                                      </p:to>
                                    </p:set>
                                    <p:anim calcmode="lin" valueType="num">
                                      <p:cBhvr additive="repl">
                                        <p:cTn id="27" dur="500" fill="hold"/>
                                        <p:tgtEl>
                                          <p:spTgt spid="154">
                                            <p:txEl>
                                              <p:pRg st="0" end="95"/>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154">
                                            <p:txEl>
                                              <p:pRg st="0" end="9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4">
                                            <p:txEl>
                                              <p:pRg st="142" end="142"/>
                                            </p:txEl>
                                          </p:spTgt>
                                        </p:tgtEl>
                                        <p:attrNameLst>
                                          <p:attrName>style.visibility</p:attrName>
                                        </p:attrNameLst>
                                      </p:cBhvr>
                                      <p:to>
                                        <p:strVal val="visible"/>
                                      </p:to>
                                    </p:set>
                                    <p:anim calcmode="lin" valueType="num">
                                      <p:cBhvr additive="repl">
                                        <p:cTn id="31" dur="500" fill="hold"/>
                                        <p:tgtEl>
                                          <p:spTgt spid="154">
                                            <p:txEl>
                                              <p:pRg st="142" end="142"/>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54">
                                            <p:txEl>
                                              <p:pRg st="142" end="1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324000" y="1125360"/>
            <a:ext cx="8494560" cy="4067640"/>
          </a:xfrm>
          <a:prstGeom prst="rect">
            <a:avLst/>
          </a:prstGeom>
          <a:noFill/>
          <a:ln>
            <a:noFill/>
          </a:ln>
        </p:spPr>
        <p:txBody>
          <a:bodyPr lIns="90000" tIns="45000" rIns="90000" bIns="45000"/>
          <a:lstStyle/>
          <a:p>
            <a:pPr>
              <a:lnSpc>
                <a:spcPct val="100000"/>
              </a:lnSpc>
            </a:pPr>
            <a:r>
              <a:rPr lang="en-US" sz="3600" b="1">
                <a:solidFill>
                  <a:srgbClr val="C00000"/>
                </a:solidFill>
                <a:latin typeface="Garamond"/>
                <a:ea typeface="新細明體"/>
              </a:rPr>
              <a:t>Circuit-level Gateway</a:t>
            </a:r>
            <a:endParaRPr/>
          </a:p>
        </p:txBody>
      </p:sp>
      <p:sp>
        <p:nvSpPr>
          <p:cNvPr id="440"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pic>
        <p:nvPicPr>
          <p:cNvPr id="441" name="Picture 440"/>
          <p:cNvPicPr/>
          <p:nvPr/>
        </p:nvPicPr>
        <p:blipFill>
          <a:blip r:embed="rId2"/>
          <a:stretch>
            <a:fillRect/>
          </a:stretch>
        </p:blipFill>
        <p:spPr>
          <a:xfrm>
            <a:off x="317520" y="2197080"/>
            <a:ext cx="8266320" cy="3376800"/>
          </a:xfrm>
          <a:prstGeom prst="rect">
            <a:avLst/>
          </a:prstGeom>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85840" y="1845000"/>
            <a:ext cx="8494560" cy="4802760"/>
          </a:xfrm>
          <a:prstGeom prst="rect">
            <a:avLst/>
          </a:prstGeom>
          <a:noFill/>
          <a:ln>
            <a:noFill/>
          </a:ln>
        </p:spPr>
        <p:txBody>
          <a:bodyPr lIns="90000" tIns="45000" rIns="90000" bIns="45000"/>
          <a:lstStyle/>
          <a:p>
            <a:pPr>
              <a:lnSpc>
                <a:spcPct val="100000"/>
              </a:lnSpc>
              <a:buBlip>
                <a:blip r:embed="rId2"/>
              </a:buBlip>
            </a:pPr>
            <a:r>
              <a:rPr lang="en-US" sz="2600" b="1">
                <a:solidFill>
                  <a:srgbClr val="1E4C7C"/>
                </a:solidFill>
                <a:latin typeface="Garamond"/>
              </a:rPr>
              <a:t>Circuit-level Gateway</a:t>
            </a:r>
            <a:endParaRPr/>
          </a:p>
          <a:p>
            <a:pPr lvl="1">
              <a:lnSpc>
                <a:spcPct val="100000"/>
              </a:lnSpc>
              <a:buSzPct val="90000"/>
              <a:buFont typeface="Wingdings 2" charset="2"/>
              <a:buChar char=""/>
            </a:pPr>
            <a:r>
              <a:rPr lang="en-US" sz="2600" b="1">
                <a:solidFill>
                  <a:srgbClr val="1E4C7C"/>
                </a:solidFill>
                <a:latin typeface="Garamond"/>
                <a:ea typeface="新細明體"/>
              </a:rPr>
              <a:t> Host based system or</a:t>
            </a:r>
            <a:endParaRPr/>
          </a:p>
          <a:p>
            <a:pPr lvl="1">
              <a:lnSpc>
                <a:spcPct val="100000"/>
              </a:lnSpc>
              <a:buSzPct val="90000"/>
              <a:buFont typeface="Wingdings 2" charset="2"/>
              <a:buChar char=""/>
            </a:pPr>
            <a:r>
              <a:rPr lang="en-US" sz="2600" b="1">
                <a:solidFill>
                  <a:srgbClr val="1E4C7C"/>
                </a:solidFill>
                <a:latin typeface="Garamond"/>
                <a:ea typeface="新細明體"/>
              </a:rPr>
              <a:t> Specialized function performed by an Application-level Gateway</a:t>
            </a:r>
            <a:endParaRPr/>
          </a:p>
          <a:p>
            <a:pPr lvl="1">
              <a:lnSpc>
                <a:spcPct val="100000"/>
              </a:lnSpc>
              <a:buSzPct val="90000"/>
              <a:buFont typeface="Wingdings 2" charset="2"/>
              <a:buChar char=""/>
            </a:pPr>
            <a:r>
              <a:rPr lang="en-US" sz="2600" b="1">
                <a:solidFill>
                  <a:srgbClr val="1E4C7C"/>
                </a:solidFill>
                <a:latin typeface="Garamond"/>
                <a:ea typeface="新細明體"/>
              </a:rPr>
              <a:t> Sets up two TCP connections</a:t>
            </a:r>
            <a:endParaRPr/>
          </a:p>
          <a:p>
            <a:pPr lvl="1">
              <a:lnSpc>
                <a:spcPct val="100000"/>
              </a:lnSpc>
              <a:buSzPct val="90000"/>
              <a:buFont typeface="Wingdings 2" charset="2"/>
              <a:buChar char=""/>
            </a:pPr>
            <a:r>
              <a:rPr lang="en-US" sz="2600" b="1">
                <a:solidFill>
                  <a:srgbClr val="1E4C7C"/>
                </a:solidFill>
                <a:latin typeface="Garamond"/>
                <a:ea typeface="新細明體"/>
              </a:rPr>
              <a:t> The gateway typically relays TCP segments from one connection to the other</a:t>
            </a:r>
            <a:endParaRPr/>
          </a:p>
          <a:p>
            <a:pPr lvl="1">
              <a:lnSpc>
                <a:spcPct val="100000"/>
              </a:lnSpc>
              <a:buSzPct val="90000"/>
              <a:buFont typeface="Wingdings 2" charset="2"/>
              <a:buChar char=""/>
            </a:pPr>
            <a:r>
              <a:rPr lang="en-US" sz="2600" b="1">
                <a:solidFill>
                  <a:srgbClr val="1E4C7C"/>
                </a:solidFill>
                <a:latin typeface="Garamond"/>
                <a:ea typeface="新細明體"/>
              </a:rPr>
              <a:t> The security function consists of determining which connections will be allowed</a:t>
            </a:r>
            <a:endParaRPr/>
          </a:p>
        </p:txBody>
      </p:sp>
      <p:sp>
        <p:nvSpPr>
          <p:cNvPr id="443"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
        <p:nvSpPr>
          <p:cNvPr id="444" name="CustomShape 3"/>
          <p:cNvSpPr/>
          <p:nvPr/>
        </p:nvSpPr>
        <p:spPr>
          <a:xfrm>
            <a:off x="251640" y="1124640"/>
            <a:ext cx="85287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Circuit-level Gateway …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323640" y="1845000"/>
            <a:ext cx="8494560" cy="4588920"/>
          </a:xfrm>
          <a:prstGeom prst="rect">
            <a:avLst/>
          </a:prstGeom>
          <a:noFill/>
          <a:ln>
            <a:noFill/>
          </a:ln>
        </p:spPr>
        <p:txBody>
          <a:bodyPr lIns="90000" tIns="45000" rIns="90000" bIns="45000"/>
          <a:lstStyle/>
          <a:p>
            <a:pPr>
              <a:lnSpc>
                <a:spcPct val="100000"/>
              </a:lnSpc>
              <a:buBlip>
                <a:blip r:embed="rId2"/>
              </a:buBlip>
            </a:pPr>
            <a:r>
              <a:rPr lang="en-US" sz="2600" b="1">
                <a:solidFill>
                  <a:srgbClr val="1E4C7C"/>
                </a:solidFill>
                <a:latin typeface="Garamond"/>
                <a:ea typeface="新細明體"/>
              </a:rPr>
              <a:t>Unlike a packet filtering firewall, a circuit-level gateway does not examine individual packets. Instead, circuit-level gateways monitor TCP or UDP sessions.</a:t>
            </a:r>
            <a:endParaRPr/>
          </a:p>
          <a:p>
            <a:pPr>
              <a:lnSpc>
                <a:spcPct val="100000"/>
              </a:lnSpc>
              <a:buBlip>
                <a:blip r:embed="rId2"/>
              </a:buBlip>
            </a:pPr>
            <a:r>
              <a:rPr lang="en-US" sz="2600" b="1">
                <a:solidFill>
                  <a:srgbClr val="1E4C7C"/>
                </a:solidFill>
                <a:latin typeface="Garamond"/>
                <a:ea typeface="新細明體"/>
              </a:rPr>
              <a:t>Once a session has been established, it leaves the port open to allow all other packets belonging to that session to pass. The port is closed when the session is terminated. </a:t>
            </a:r>
            <a:endParaRPr/>
          </a:p>
          <a:p>
            <a:pPr>
              <a:lnSpc>
                <a:spcPct val="100000"/>
              </a:lnSpc>
              <a:buBlip>
                <a:blip r:embed="rId2"/>
              </a:buBlip>
            </a:pPr>
            <a:r>
              <a:rPr lang="en-US" sz="2600" b="1">
                <a:solidFill>
                  <a:srgbClr val="1E4C7C"/>
                </a:solidFill>
                <a:latin typeface="Garamond"/>
                <a:ea typeface="新細明體"/>
              </a:rPr>
              <a:t>Circuit-level gateways operate at the transport layer (layer 4) of the OSI model. </a:t>
            </a:r>
            <a:endParaRPr/>
          </a:p>
        </p:txBody>
      </p:sp>
      <p:sp>
        <p:nvSpPr>
          <p:cNvPr id="446"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47" name="CustomShape 3"/>
          <p:cNvSpPr/>
          <p:nvPr/>
        </p:nvSpPr>
        <p:spPr>
          <a:xfrm>
            <a:off x="323280" y="1001160"/>
            <a:ext cx="852876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Circuit-level Gateway …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282240" y="1819800"/>
            <a:ext cx="8494560" cy="4945320"/>
          </a:xfrm>
          <a:prstGeom prst="rect">
            <a:avLst/>
          </a:prstGeom>
          <a:noFill/>
          <a:ln>
            <a:noFill/>
          </a:ln>
        </p:spPr>
        <p:txBody>
          <a:bodyPr lIns="90000" tIns="45000" rIns="90000" bIns="45000"/>
          <a:lstStyle/>
          <a:p>
            <a:pPr>
              <a:lnSpc>
                <a:spcPct val="100000"/>
              </a:lnSpc>
            </a:pPr>
            <a:r>
              <a:rPr lang="en-US" sz="2800" b="1">
                <a:solidFill>
                  <a:srgbClr val="1E4C7C"/>
                </a:solidFill>
                <a:latin typeface="Garamond"/>
                <a:ea typeface="新細明體"/>
              </a:rPr>
              <a:t>2. With regard to the scope of filtered communications</a:t>
            </a:r>
            <a:r>
              <a:rPr lang="en-US" sz="3200" b="1">
                <a:solidFill>
                  <a:srgbClr val="1E4C7C"/>
                </a:solidFill>
                <a:latin typeface="Garamond"/>
                <a:ea typeface="新細明體"/>
              </a:rPr>
              <a:t> </a:t>
            </a:r>
            <a:endParaRPr/>
          </a:p>
          <a:p>
            <a:pPr lvl="1">
              <a:lnSpc>
                <a:spcPct val="100000"/>
              </a:lnSpc>
              <a:buSzPct val="90000"/>
              <a:buFont typeface="Wingdings 2" charset="2"/>
              <a:buChar char=""/>
            </a:pPr>
            <a:r>
              <a:rPr lang="en-US" sz="2600" b="1">
                <a:solidFill>
                  <a:srgbClr val="1E4C7C"/>
                </a:solidFill>
                <a:latin typeface="Garamond"/>
                <a:ea typeface="新細明體"/>
              </a:rPr>
              <a:t>Done between a single node and the network, or between two or more networks.</a:t>
            </a:r>
            <a:endParaRPr/>
          </a:p>
          <a:p>
            <a:pPr lvl="2">
              <a:lnSpc>
                <a:spcPct val="100000"/>
              </a:lnSpc>
              <a:buSzPct val="80000"/>
              <a:buFont typeface="Wingdings 2" charset="2"/>
              <a:buChar char=""/>
            </a:pPr>
            <a:r>
              <a:rPr lang="en-US" sz="2400" b="1">
                <a:solidFill>
                  <a:srgbClr val="1E4C7C"/>
                </a:solidFill>
                <a:latin typeface="Garamond"/>
                <a:ea typeface="新細明體"/>
              </a:rPr>
              <a:t>Personal Firewalls, a software application which normally filters traffic entering or leaving a single computer. </a:t>
            </a:r>
            <a:endParaRPr/>
          </a:p>
          <a:p>
            <a:pPr lvl="2">
              <a:lnSpc>
                <a:spcPct val="100000"/>
              </a:lnSpc>
              <a:buSzPct val="80000"/>
              <a:buFont typeface="Wingdings 2" charset="2"/>
              <a:buChar char=""/>
            </a:pPr>
            <a:r>
              <a:rPr lang="en-US" sz="2400" b="1">
                <a:solidFill>
                  <a:srgbClr val="1E4C7C"/>
                </a:solidFill>
                <a:latin typeface="Garamond"/>
                <a:ea typeface="新細明體"/>
              </a:rPr>
              <a:t>Network firewalls, normally running on a dedicated network device or computer positioned on the boundary of two or more networks. </a:t>
            </a:r>
            <a:endParaRPr/>
          </a:p>
        </p:txBody>
      </p:sp>
      <p:sp>
        <p:nvSpPr>
          <p:cNvPr id="449"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50" name="CustomShape 3"/>
          <p:cNvSpPr/>
          <p:nvPr/>
        </p:nvSpPr>
        <p:spPr>
          <a:xfrm>
            <a:off x="332280" y="1158480"/>
            <a:ext cx="847872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Types of Firewalls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323640" y="2205000"/>
            <a:ext cx="8494560" cy="4067640"/>
          </a:xfrm>
          <a:prstGeom prst="rect">
            <a:avLst/>
          </a:prstGeom>
          <a:noFill/>
          <a:ln>
            <a:noFill/>
          </a:ln>
        </p:spPr>
        <p:txBody>
          <a:bodyPr lIns="90000" tIns="45000" rIns="90000" bIns="45000"/>
          <a:lstStyle/>
          <a:p>
            <a:pPr>
              <a:lnSpc>
                <a:spcPct val="100000"/>
              </a:lnSpc>
            </a:pPr>
            <a:r>
              <a:rPr lang="en-US" sz="3600" b="1">
                <a:solidFill>
                  <a:srgbClr val="1E4C7C"/>
                </a:solidFill>
                <a:latin typeface="Garamond"/>
                <a:ea typeface="新細明體"/>
              </a:rPr>
              <a:t>3. </a:t>
            </a:r>
            <a:r>
              <a:rPr lang="en-US" sz="3200" b="1">
                <a:solidFill>
                  <a:srgbClr val="1E4C7C"/>
                </a:solidFill>
                <a:latin typeface="Garamond"/>
                <a:ea typeface="新細明體"/>
              </a:rPr>
              <a:t>Whether the firewalls keeps track of the </a:t>
            </a:r>
            <a:r>
              <a:rPr lang="en-US" sz="3200" b="1">
                <a:solidFill>
                  <a:srgbClr val="C00000"/>
                </a:solidFill>
                <a:latin typeface="Garamond"/>
                <a:ea typeface="新細明體"/>
              </a:rPr>
              <a:t>state</a:t>
            </a:r>
            <a:r>
              <a:rPr lang="en-US" sz="3200" b="1">
                <a:solidFill>
                  <a:srgbClr val="1E4C7C"/>
                </a:solidFill>
                <a:latin typeface="Garamond"/>
                <a:ea typeface="新細明體"/>
              </a:rPr>
              <a:t> of network connections or treats each packet in isolation:</a:t>
            </a:r>
            <a:endParaRPr/>
          </a:p>
          <a:p>
            <a:pPr lvl="1">
              <a:lnSpc>
                <a:spcPct val="100000"/>
              </a:lnSpc>
              <a:buSzPct val="90000"/>
              <a:buFont typeface="Wingdings 2" charset="2"/>
              <a:buChar char=""/>
            </a:pPr>
            <a:r>
              <a:rPr lang="en-US" sz="2800" b="1">
                <a:solidFill>
                  <a:srgbClr val="1E4C7C"/>
                </a:solidFill>
                <a:latin typeface="Garamond"/>
                <a:ea typeface="新細明體"/>
              </a:rPr>
              <a:t>Stateful firewall </a:t>
            </a:r>
            <a:endParaRPr/>
          </a:p>
          <a:p>
            <a:pPr lvl="1">
              <a:lnSpc>
                <a:spcPct val="100000"/>
              </a:lnSpc>
              <a:buSzPct val="90000"/>
              <a:buFont typeface="Wingdings 2" charset="2"/>
              <a:buChar char=""/>
            </a:pPr>
            <a:r>
              <a:rPr lang="en-US" sz="2800" b="1">
                <a:solidFill>
                  <a:srgbClr val="1E4C7C"/>
                </a:solidFill>
                <a:latin typeface="Garamond"/>
                <a:ea typeface="新細明體"/>
              </a:rPr>
              <a:t>Stateless firewall</a:t>
            </a:r>
            <a:r>
              <a:rPr lang="en-US" sz="3200" b="1">
                <a:solidFill>
                  <a:srgbClr val="C00000"/>
                </a:solidFill>
                <a:latin typeface="Garamond"/>
                <a:ea typeface="新細明體"/>
              </a:rPr>
              <a:t>	</a:t>
            </a:r>
            <a:endParaRPr/>
          </a:p>
        </p:txBody>
      </p:sp>
      <p:sp>
        <p:nvSpPr>
          <p:cNvPr id="452"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53" name="CustomShape 3"/>
          <p:cNvSpPr/>
          <p:nvPr/>
        </p:nvSpPr>
        <p:spPr>
          <a:xfrm>
            <a:off x="332280" y="1158480"/>
            <a:ext cx="847872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Types of Firewalls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320040" y="1828800"/>
            <a:ext cx="8494560" cy="4660560"/>
          </a:xfrm>
          <a:prstGeom prst="rect">
            <a:avLst/>
          </a:prstGeom>
          <a:noFill/>
          <a:ln>
            <a:noFill/>
          </a:ln>
        </p:spPr>
        <p:txBody>
          <a:bodyPr lIns="90000" tIns="45000" rIns="90000" bIns="45000"/>
          <a:lstStyle/>
          <a:p>
            <a:pPr lvl="1">
              <a:lnSpc>
                <a:spcPct val="100000"/>
              </a:lnSpc>
              <a:buBlip>
                <a:blip r:embed="rId2"/>
              </a:buBlip>
            </a:pPr>
            <a:r>
              <a:rPr lang="en-US" sz="2400" b="1">
                <a:solidFill>
                  <a:srgbClr val="1E4C7C"/>
                </a:solidFill>
                <a:latin typeface="Garamond"/>
                <a:ea typeface="新細明體"/>
              </a:rPr>
              <a:t>Stateful firewall </a:t>
            </a:r>
            <a:endParaRPr/>
          </a:p>
          <a:p>
            <a:pPr lvl="1">
              <a:lnSpc>
                <a:spcPct val="100000"/>
              </a:lnSpc>
              <a:buBlip>
                <a:blip r:embed="rId2"/>
              </a:buBlip>
            </a:pPr>
            <a:r>
              <a:rPr lang="en-US" sz="2200" b="1">
                <a:solidFill>
                  <a:srgbClr val="1E4C7C"/>
                </a:solidFill>
                <a:latin typeface="Garamond"/>
                <a:ea typeface="新細明體"/>
              </a:rPr>
              <a:t>	Keeps track of the state of network connections (such as TCP streams) traveling across it.</a:t>
            </a:r>
            <a:endParaRPr/>
          </a:p>
          <a:p>
            <a:pPr lvl="1">
              <a:lnSpc>
                <a:spcPct val="100000"/>
              </a:lnSpc>
              <a:buBlip>
                <a:blip r:embed="rId2"/>
              </a:buBlip>
            </a:pPr>
            <a:r>
              <a:rPr lang="en-US" sz="2200" b="1">
                <a:solidFill>
                  <a:srgbClr val="1E4C7C"/>
                </a:solidFill>
                <a:latin typeface="Garamond"/>
                <a:ea typeface="新細明體"/>
              </a:rPr>
              <a:t>	Stateful firewall is able to hold in memory significant attributes of each connection, from start to finish. </a:t>
            </a:r>
            <a:endParaRPr/>
          </a:p>
          <a:p>
            <a:pPr lvl="1">
              <a:lnSpc>
                <a:spcPct val="100000"/>
              </a:lnSpc>
              <a:buBlip>
                <a:blip r:embed="rId2"/>
              </a:buBlip>
            </a:pPr>
            <a:r>
              <a:rPr lang="en-US" sz="2200" b="1">
                <a:solidFill>
                  <a:srgbClr val="1E4C7C"/>
                </a:solidFill>
                <a:latin typeface="Garamond"/>
                <a:ea typeface="新細明體"/>
              </a:rPr>
              <a:t>These attributes, which are collectively known as the state of the connection, may include such details as the IP addresses and ports involved in the connection and the sequence numbers of the packets traversing the connection. </a:t>
            </a:r>
            <a:endParaRPr/>
          </a:p>
        </p:txBody>
      </p:sp>
      <p:sp>
        <p:nvSpPr>
          <p:cNvPr id="455"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56" name="CustomShape 3"/>
          <p:cNvSpPr/>
          <p:nvPr/>
        </p:nvSpPr>
        <p:spPr>
          <a:xfrm>
            <a:off x="348480" y="1158480"/>
            <a:ext cx="847872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Types of Firewalls …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348840" y="2205000"/>
            <a:ext cx="8494560" cy="4067640"/>
          </a:xfrm>
          <a:prstGeom prst="rect">
            <a:avLst/>
          </a:prstGeom>
          <a:noFill/>
          <a:ln>
            <a:noFill/>
          </a:ln>
        </p:spPr>
        <p:txBody>
          <a:bodyPr lIns="90000" tIns="45000" rIns="90000" bIns="45000"/>
          <a:lstStyle/>
          <a:p>
            <a:pPr lvl="1">
              <a:lnSpc>
                <a:spcPct val="100000"/>
              </a:lnSpc>
              <a:buBlip>
                <a:blip r:embed="rId2"/>
              </a:buBlip>
            </a:pPr>
            <a:r>
              <a:rPr lang="en-US" sz="3200" b="1">
                <a:solidFill>
                  <a:srgbClr val="1E4C7C"/>
                </a:solidFill>
                <a:latin typeface="Garamond"/>
                <a:ea typeface="新細明體"/>
              </a:rPr>
              <a:t>Stateless firewall </a:t>
            </a:r>
            <a:endParaRPr/>
          </a:p>
          <a:p>
            <a:pPr lvl="1">
              <a:lnSpc>
                <a:spcPct val="100000"/>
              </a:lnSpc>
              <a:buBlip>
                <a:blip r:embed="rId2"/>
              </a:buBlip>
            </a:pPr>
            <a:r>
              <a:rPr lang="en-US" sz="2400" b="1">
                <a:solidFill>
                  <a:srgbClr val="1E4C7C"/>
                </a:solidFill>
                <a:latin typeface="Garamond"/>
                <a:ea typeface="新細明體"/>
              </a:rPr>
              <a:t>Treats each network frame (Packet) in isolation. Such a firewall has no way of knowing if any given packet is part of an existing connection or is trying to establish a new connection. </a:t>
            </a:r>
            <a:endParaRPr/>
          </a:p>
          <a:p>
            <a:pPr lvl="1">
              <a:lnSpc>
                <a:spcPct val="100000"/>
              </a:lnSpc>
              <a:buBlip>
                <a:blip r:embed="rId2"/>
              </a:buBlip>
            </a:pPr>
            <a:r>
              <a:rPr lang="en-US" sz="2400" b="1">
                <a:solidFill>
                  <a:srgbClr val="1E4C7C"/>
                </a:solidFill>
                <a:latin typeface="Garamond"/>
                <a:ea typeface="新細明體"/>
              </a:rPr>
              <a:t>The classic example is the File Transfer Protocol, because by design it opens new connections to random ports.</a:t>
            </a:r>
            <a:endParaRPr/>
          </a:p>
        </p:txBody>
      </p:sp>
      <p:sp>
        <p:nvSpPr>
          <p:cNvPr id="458" name="CustomShape 2"/>
          <p:cNvSpPr/>
          <p:nvPr/>
        </p:nvSpPr>
        <p:spPr>
          <a:xfrm>
            <a:off x="395280" y="103680"/>
            <a:ext cx="8385120" cy="775080"/>
          </a:xfrm>
          <a:prstGeom prst="roundRect">
            <a:avLst>
              <a:gd name="adj" fmla="val 50000"/>
            </a:avLst>
          </a:prstGeom>
          <a:solidFill>
            <a:srgbClr val="174A7C"/>
          </a:solidFill>
          <a:ln>
            <a:noFill/>
          </a:ln>
        </p:spPr>
        <p:txBody>
          <a:bodyPr lIns="180000" tIns="0" rIns="180000" bIns="0" anchor="ctr"/>
          <a:lstStyle/>
          <a:p>
            <a:pPr>
              <a:lnSpc>
                <a:spcPct val="100000"/>
              </a:lnSpc>
            </a:pPr>
            <a:r>
              <a:rPr lang="en-US" sz="3600" b="1">
                <a:solidFill>
                  <a:srgbClr val="EDEDF3"/>
                </a:solidFill>
                <a:latin typeface="Garamond"/>
              </a:rPr>
              <a:t>Security Techniques/ Firewall</a:t>
            </a:r>
            <a:r>
              <a:rPr lang="en-US" sz="3200" b="1">
                <a:solidFill>
                  <a:srgbClr val="EDEDF3"/>
                </a:solidFill>
                <a:latin typeface="Garamond"/>
              </a:rPr>
              <a:t> </a:t>
            </a:r>
            <a:endParaRPr/>
          </a:p>
        </p:txBody>
      </p:sp>
      <p:sp>
        <p:nvSpPr>
          <p:cNvPr id="459" name="CustomShape 3"/>
          <p:cNvSpPr/>
          <p:nvPr/>
        </p:nvSpPr>
        <p:spPr>
          <a:xfrm>
            <a:off x="348480" y="1158480"/>
            <a:ext cx="8478720" cy="51696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2800" b="1">
                <a:solidFill>
                  <a:srgbClr val="C00000"/>
                </a:solidFill>
                <a:latin typeface="Garamond"/>
                <a:ea typeface="新細明體"/>
              </a:rPr>
              <a:t>Types of Firewalls …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251640" y="1917000"/>
            <a:ext cx="8639280" cy="4641480"/>
          </a:xfrm>
          <a:prstGeom prst="rect">
            <a:avLst/>
          </a:prstGeom>
          <a:noFill/>
          <a:ln>
            <a:noFill/>
          </a:ln>
        </p:spPr>
        <p:txBody>
          <a:bodyPr lIns="90000" tIns="45000" rIns="90000" bIns="45000"/>
          <a:lstStyle/>
          <a:p>
            <a:pPr algn="just">
              <a:lnSpc>
                <a:spcPct val="100000"/>
              </a:lnSpc>
              <a:buBlip>
                <a:blip r:embed="rId2"/>
              </a:buBlip>
            </a:pPr>
            <a:r>
              <a:rPr lang="en-US" sz="2800" b="1">
                <a:solidFill>
                  <a:srgbClr val="1E4C7C"/>
                </a:solidFill>
                <a:latin typeface="Garamond"/>
              </a:rPr>
              <a:t>In addition to the use of simple configuration of a single system (single packet filtering router or single gateway), more complex configurations are possible</a:t>
            </a:r>
            <a:endParaRPr/>
          </a:p>
          <a:p>
            <a:pPr>
              <a:lnSpc>
                <a:spcPct val="100000"/>
              </a:lnSpc>
              <a:buBlip>
                <a:blip r:embed="rId2"/>
              </a:buBlip>
            </a:pPr>
            <a:r>
              <a:rPr lang="en-US" sz="2600" b="1">
                <a:solidFill>
                  <a:srgbClr val="1E4C7C"/>
                </a:solidFill>
                <a:latin typeface="Garamond"/>
              </a:rPr>
              <a:t>Common firewall Topologies/Configurations</a:t>
            </a:r>
            <a:endParaRPr/>
          </a:p>
          <a:p>
            <a:pPr lvl="2">
              <a:lnSpc>
                <a:spcPct val="100000"/>
              </a:lnSpc>
              <a:buSzPct val="80000"/>
              <a:buFont typeface="Garamond"/>
              <a:buAutoNum type="arabicPeriod"/>
            </a:pPr>
            <a:r>
              <a:rPr lang="en-US" sz="2600" b="1">
                <a:solidFill>
                  <a:srgbClr val="1E4C7C"/>
                </a:solidFill>
                <a:latin typeface="Garamond"/>
                <a:ea typeface="新細明體"/>
              </a:rPr>
              <a:t>Single-homed bastion host</a:t>
            </a:r>
            <a:endParaRPr/>
          </a:p>
          <a:p>
            <a:pPr lvl="2">
              <a:lnSpc>
                <a:spcPct val="100000"/>
              </a:lnSpc>
              <a:buSzPct val="80000"/>
              <a:buFont typeface="Garamond"/>
              <a:buAutoNum type="arabicPeriod"/>
            </a:pPr>
            <a:r>
              <a:rPr lang="en-US" sz="2600" b="1">
                <a:solidFill>
                  <a:srgbClr val="1E4C7C"/>
                </a:solidFill>
                <a:latin typeface="Garamond"/>
                <a:ea typeface="新細明體"/>
              </a:rPr>
              <a:t>Dual-homed bastion host</a:t>
            </a:r>
            <a:endParaRPr/>
          </a:p>
          <a:p>
            <a:pPr lvl="2">
              <a:lnSpc>
                <a:spcPct val="100000"/>
              </a:lnSpc>
              <a:buSzPct val="80000"/>
              <a:buFont typeface="Garamond"/>
              <a:buAutoNum type="arabicPeriod"/>
            </a:pPr>
            <a:r>
              <a:rPr lang="en-US" sz="2600" b="1">
                <a:solidFill>
                  <a:srgbClr val="1E4C7C"/>
                </a:solidFill>
                <a:latin typeface="Garamond"/>
                <a:ea typeface="新細明體"/>
              </a:rPr>
              <a:t>Screened-subnet firewall system</a:t>
            </a:r>
            <a:endParaRPr/>
          </a:p>
        </p:txBody>
      </p:sp>
      <p:sp>
        <p:nvSpPr>
          <p:cNvPr id="461"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
        <p:nvSpPr>
          <p:cNvPr id="462" name="CustomShape 3"/>
          <p:cNvSpPr/>
          <p:nvPr/>
        </p:nvSpPr>
        <p:spPr>
          <a:xfrm>
            <a:off x="251640" y="1151280"/>
            <a:ext cx="4729680" cy="57636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3200" b="1">
                <a:solidFill>
                  <a:srgbClr val="D61353"/>
                </a:solidFill>
                <a:latin typeface="Arial"/>
              </a:rPr>
              <a:t>Firewall Topologies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324000" y="1125360"/>
            <a:ext cx="8494560" cy="1437480"/>
          </a:xfrm>
          <a:prstGeom prst="rect">
            <a:avLst/>
          </a:prstGeom>
          <a:noFill/>
          <a:ln>
            <a:noFill/>
          </a:ln>
        </p:spPr>
        <p:txBody>
          <a:bodyPr lIns="90000" tIns="45000" rIns="90000" bIns="45000"/>
          <a:lstStyle/>
          <a:p>
            <a:pPr>
              <a:lnSpc>
                <a:spcPct val="100000"/>
              </a:lnSpc>
            </a:pPr>
            <a:r>
              <a:rPr lang="en-US" sz="3600" b="1">
                <a:solidFill>
                  <a:srgbClr val="1E4C7C"/>
                </a:solidFill>
                <a:latin typeface="Garamond"/>
              </a:rPr>
              <a:t>1. Screened host firewall system (single-homed bastion host)</a:t>
            </a:r>
            <a:endParaRPr/>
          </a:p>
        </p:txBody>
      </p:sp>
      <p:sp>
        <p:nvSpPr>
          <p:cNvPr id="464"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pic>
        <p:nvPicPr>
          <p:cNvPr id="465" name="Picture 464"/>
          <p:cNvPicPr/>
          <p:nvPr/>
        </p:nvPicPr>
        <p:blipFill>
          <a:blip r:embed="rId2"/>
          <a:stretch>
            <a:fillRect/>
          </a:stretch>
        </p:blipFill>
        <p:spPr>
          <a:xfrm>
            <a:off x="241200" y="2489040"/>
            <a:ext cx="8444160" cy="3021120"/>
          </a:xfrm>
          <a:prstGeom prst="rect">
            <a:avLst/>
          </a:prstGeom>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323640" y="1412640"/>
            <a:ext cx="8494560" cy="3165840"/>
          </a:xfrm>
          <a:prstGeom prst="rect">
            <a:avLst/>
          </a:prstGeom>
          <a:noFill/>
          <a:ln>
            <a:noFill/>
          </a:ln>
        </p:spPr>
        <p:txBody>
          <a:bodyPr lIns="90000" tIns="45000" rIns="90000" bIns="45000"/>
          <a:lstStyle/>
          <a:p>
            <a:pPr>
              <a:lnSpc>
                <a:spcPct val="100000"/>
              </a:lnSpc>
              <a:buBlip>
                <a:blip r:embed="rId2"/>
              </a:buBlip>
            </a:pPr>
            <a:r>
              <a:rPr lang="en-US" sz="3600" b="1">
                <a:solidFill>
                  <a:srgbClr val="1E4C7C"/>
                </a:solidFill>
                <a:latin typeface="Garamond"/>
              </a:rPr>
              <a:t>Screened host firewall, single-homed bastion configuration</a:t>
            </a:r>
            <a:endParaRPr/>
          </a:p>
          <a:p>
            <a:pPr>
              <a:lnSpc>
                <a:spcPct val="100000"/>
              </a:lnSpc>
              <a:buBlip>
                <a:blip r:embed="rId2"/>
              </a:buBlip>
            </a:pPr>
            <a:r>
              <a:rPr lang="en-US" sz="3600" b="1">
                <a:solidFill>
                  <a:srgbClr val="1E4C7C"/>
                </a:solidFill>
                <a:latin typeface="Garamond"/>
              </a:rPr>
              <a:t>Firewall consists of two systems:</a:t>
            </a:r>
            <a:endParaRPr/>
          </a:p>
          <a:p>
            <a:pPr lvl="1">
              <a:lnSpc>
                <a:spcPct val="100000"/>
              </a:lnSpc>
              <a:buSzPct val="90000"/>
              <a:buFont typeface="Wingdings 2" charset="2"/>
              <a:buChar char=""/>
            </a:pPr>
            <a:r>
              <a:rPr lang="en-US" sz="3200" b="1">
                <a:solidFill>
                  <a:srgbClr val="1E4C7C"/>
                </a:solidFill>
                <a:latin typeface="Garamond"/>
              </a:rPr>
              <a:t> A packet-filtering router</a:t>
            </a:r>
            <a:endParaRPr/>
          </a:p>
          <a:p>
            <a:pPr lvl="1">
              <a:lnSpc>
                <a:spcPct val="100000"/>
              </a:lnSpc>
              <a:buSzPct val="90000"/>
              <a:buFont typeface="Wingdings 2" charset="2"/>
              <a:buChar char=""/>
            </a:pPr>
            <a:r>
              <a:rPr lang="en-US" sz="3200" b="1">
                <a:solidFill>
                  <a:srgbClr val="1E4C7C"/>
                </a:solidFill>
                <a:latin typeface="Garamond"/>
              </a:rPr>
              <a:t> A bastion host</a:t>
            </a:r>
            <a:endParaRPr/>
          </a:p>
        </p:txBody>
      </p:sp>
      <p:sp>
        <p:nvSpPr>
          <p:cNvPr id="467"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Capability List</a:t>
            </a:r>
            <a:endParaRPr/>
          </a:p>
        </p:txBody>
      </p:sp>
      <p:sp>
        <p:nvSpPr>
          <p:cNvPr id="157" name="CustomShape 2"/>
          <p:cNvSpPr/>
          <p:nvPr/>
        </p:nvSpPr>
        <p:spPr>
          <a:xfrm>
            <a:off x="179280" y="1628640"/>
            <a:ext cx="8640720" cy="53064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900" b="1">
                <a:solidFill>
                  <a:srgbClr val="1E4C7C"/>
                </a:solidFill>
                <a:latin typeface="Garamond"/>
              </a:rPr>
              <a:t>Decomposition of the matrix by rows</a:t>
            </a:r>
            <a:endParaRPr/>
          </a:p>
        </p:txBody>
      </p:sp>
      <p:sp>
        <p:nvSpPr>
          <p:cNvPr id="158"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3200" b="1">
                <a:solidFill>
                  <a:srgbClr val="EDEDF3"/>
                </a:solidFill>
                <a:latin typeface="Garamond"/>
              </a:rPr>
              <a:t> </a:t>
            </a:r>
            <a:r>
              <a:rPr lang="en-US" sz="2800" b="1">
                <a:solidFill>
                  <a:srgbClr val="EDEDF3"/>
                </a:solidFill>
                <a:latin typeface="Garamond"/>
              </a:rPr>
              <a:t>Access Control</a:t>
            </a:r>
            <a:endParaRPr/>
          </a:p>
        </p:txBody>
      </p:sp>
      <p:sp>
        <p:nvSpPr>
          <p:cNvPr id="159" name="CustomShape 4"/>
          <p:cNvSpPr/>
          <p:nvPr/>
        </p:nvSpPr>
        <p:spPr>
          <a:xfrm>
            <a:off x="289080" y="5216400"/>
            <a:ext cx="8640720" cy="107748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000" b="1">
                <a:solidFill>
                  <a:srgbClr val="1E4C7C"/>
                </a:solidFill>
                <a:latin typeface="Garamond"/>
              </a:rPr>
              <a:t>A capability ticket of a user specifies </a:t>
            </a:r>
            <a:r>
              <a:rPr lang="en-US" sz="2000" b="1">
                <a:solidFill>
                  <a:srgbClr val="D61353"/>
                </a:solidFill>
                <a:latin typeface="Garamond"/>
              </a:rPr>
              <a:t>authorized objects</a:t>
            </a:r>
            <a:r>
              <a:rPr lang="en-US" sz="2000" b="1">
                <a:solidFill>
                  <a:srgbClr val="1E4C7C"/>
                </a:solidFill>
                <a:latin typeface="Garamond"/>
              </a:rPr>
              <a:t> and </a:t>
            </a:r>
            <a:r>
              <a:rPr lang="en-US" sz="2000" b="1">
                <a:solidFill>
                  <a:srgbClr val="D61353"/>
                </a:solidFill>
                <a:latin typeface="Garamond"/>
              </a:rPr>
              <a:t>operations </a:t>
            </a:r>
            <a:r>
              <a:rPr lang="en-US" sz="2000" b="1">
                <a:solidFill>
                  <a:srgbClr val="1E4C7C"/>
                </a:solidFill>
                <a:latin typeface="Garamond"/>
              </a:rPr>
              <a:t>for a user</a:t>
            </a:r>
            <a:endParaRPr/>
          </a:p>
          <a:p>
            <a:pPr>
              <a:lnSpc>
                <a:spcPct val="100000"/>
              </a:lnSpc>
              <a:buBlip>
                <a:blip r:embed="rId3"/>
              </a:buBlip>
            </a:pPr>
            <a:r>
              <a:rPr lang="en-US" sz="2000" b="1">
                <a:solidFill>
                  <a:srgbClr val="1E4C7C"/>
                </a:solidFill>
                <a:latin typeface="Garamond"/>
              </a:rPr>
              <a:t>Each user has a number of such tickets</a:t>
            </a:r>
            <a:endParaRPr/>
          </a:p>
        </p:txBody>
      </p:sp>
      <p:pic>
        <p:nvPicPr>
          <p:cNvPr id="160" name="Picture 159"/>
          <p:cNvPicPr/>
          <p:nvPr/>
        </p:nvPicPr>
        <p:blipFill>
          <a:blip r:embed="rId4"/>
          <a:stretch>
            <a:fillRect/>
          </a:stretch>
        </p:blipFill>
        <p:spPr>
          <a:xfrm>
            <a:off x="1041480" y="2273400"/>
            <a:ext cx="6183360" cy="28306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repl">
                                        <p:cTn id="7" dur="500" fill="hold"/>
                                        <p:tgtEl>
                                          <p:spTgt spid="156"/>
                                        </p:tgtEl>
                                        <p:attrNameLst>
                                          <p:attrName>ppt_x</p:attrName>
                                        </p:attrNameLst>
                                      </p:cBhvr>
                                      <p:tavLst>
                                        <p:tav tm="0">
                                          <p:val>
                                            <p:strVal val="#ppt_x"/>
                                          </p:val>
                                        </p:tav>
                                        <p:tav tm="100000">
                                          <p:val>
                                            <p:strVal val="#ppt_x"/>
                                          </p:val>
                                        </p:tav>
                                      </p:tavLst>
                                    </p:anim>
                                    <p:anim calcmode="lin" valueType="num">
                                      <p:cBhvr additive="repl">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additive="repl">
                                        <p:cTn id="13" dur="500" fill="hold"/>
                                        <p:tgtEl>
                                          <p:spTgt spid="157"/>
                                        </p:tgtEl>
                                        <p:attrNameLst>
                                          <p:attrName>ppt_x</p:attrName>
                                        </p:attrNameLst>
                                      </p:cBhvr>
                                      <p:tavLst>
                                        <p:tav tm="0">
                                          <p:val>
                                            <p:strVal val="#ppt_x"/>
                                          </p:val>
                                        </p:tav>
                                        <p:tav tm="100000">
                                          <p:val>
                                            <p:strVal val="#ppt_x"/>
                                          </p:val>
                                        </p:tav>
                                      </p:tavLst>
                                    </p:anim>
                                    <p:anim calcmode="lin" valueType="num">
                                      <p:cBhvr additive="repl">
                                        <p:cTn id="14" dur="500" fill="hold"/>
                                        <p:tgtEl>
                                          <p:spTgt spid="15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7">
                                            <p:txEl>
                                              <p:pRg st="0" end="36"/>
                                            </p:txEl>
                                          </p:spTgt>
                                        </p:tgtEl>
                                        <p:attrNameLst>
                                          <p:attrName>style.visibility</p:attrName>
                                        </p:attrNameLst>
                                      </p:cBhvr>
                                      <p:to>
                                        <p:strVal val="visible"/>
                                      </p:to>
                                    </p:set>
                                    <p:anim calcmode="lin" valueType="num">
                                      <p:cBhvr additive="repl">
                                        <p:cTn id="17" dur="500" fill="hold"/>
                                        <p:tgtEl>
                                          <p:spTgt spid="157">
                                            <p:txEl>
                                              <p:pRg st="0" end="36"/>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157">
                                            <p:txEl>
                                              <p:pRg st="0" end="3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2" presetClass="entr" presetSubtype="4" fill="hold" nodeType="clickEffect">
                                  <p:stCondLst>
                                    <p:cond delay="0"/>
                                  </p:stCondLst>
                                  <p:childTnLst>
                                    <p:set>
                                      <p:cBhvr>
                                        <p:cTn id="22" dur="1" fill="hold">
                                          <p:stCondLst>
                                            <p:cond delay="0"/>
                                          </p:stCondLst>
                                        </p:cTn>
                                        <p:tgtEl>
                                          <p:spTgt spid="159"/>
                                        </p:tgtEl>
                                        <p:attrNameLst>
                                          <p:attrName>style.visibility</p:attrName>
                                        </p:attrNameLst>
                                      </p:cBhvr>
                                      <p:to>
                                        <p:strVal val="visible"/>
                                      </p:to>
                                    </p:set>
                                    <p:anim calcmode="lin" valueType="num">
                                      <p:cBhvr additive="repl">
                                        <p:cTn id="23" dur="500" fill="hold"/>
                                        <p:tgtEl>
                                          <p:spTgt spid="159"/>
                                        </p:tgtEl>
                                        <p:attrNameLst>
                                          <p:attrName>ppt_x</p:attrName>
                                        </p:attrNameLst>
                                      </p:cBhvr>
                                      <p:tavLst>
                                        <p:tav tm="0">
                                          <p:val>
                                            <p:strVal val="#ppt_x"/>
                                          </p:val>
                                        </p:tav>
                                        <p:tav tm="100000">
                                          <p:val>
                                            <p:strVal val="#ppt_x"/>
                                          </p:val>
                                        </p:tav>
                                      </p:tavLst>
                                    </p:anim>
                                    <p:anim calcmode="lin" valueType="num">
                                      <p:cBhvr additive="repl">
                                        <p:cTn id="24" dur="500" fill="hold"/>
                                        <p:tgtEl>
                                          <p:spTgt spid="15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9">
                                            <p:txEl>
                                              <p:pRg st="0" end="85"/>
                                            </p:txEl>
                                          </p:spTgt>
                                        </p:tgtEl>
                                        <p:attrNameLst>
                                          <p:attrName>style.visibility</p:attrName>
                                        </p:attrNameLst>
                                      </p:cBhvr>
                                      <p:to>
                                        <p:strVal val="visible"/>
                                      </p:to>
                                    </p:set>
                                    <p:anim calcmode="lin" valueType="num">
                                      <p:cBhvr additive="repl">
                                        <p:cTn id="27" dur="500" fill="hold"/>
                                        <p:tgtEl>
                                          <p:spTgt spid="159">
                                            <p:txEl>
                                              <p:pRg st="0" end="85"/>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159">
                                            <p:txEl>
                                              <p:pRg st="0" end="8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9">
                                            <p:txEl>
                                              <p:pRg st="124" end="124"/>
                                            </p:txEl>
                                          </p:spTgt>
                                        </p:tgtEl>
                                        <p:attrNameLst>
                                          <p:attrName>style.visibility</p:attrName>
                                        </p:attrNameLst>
                                      </p:cBhvr>
                                      <p:to>
                                        <p:strVal val="visible"/>
                                      </p:to>
                                    </p:set>
                                    <p:anim calcmode="lin" valueType="num">
                                      <p:cBhvr additive="repl">
                                        <p:cTn id="31" dur="500" fill="hold"/>
                                        <p:tgtEl>
                                          <p:spTgt spid="159">
                                            <p:txEl>
                                              <p:pRg st="124" end="12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59">
                                            <p:txEl>
                                              <p:pRg st="124" end="1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324000" y="1125360"/>
            <a:ext cx="8494560" cy="3669840"/>
          </a:xfrm>
          <a:prstGeom prst="rect">
            <a:avLst/>
          </a:prstGeom>
          <a:noFill/>
          <a:ln>
            <a:noFill/>
          </a:ln>
        </p:spPr>
        <p:txBody>
          <a:bodyPr lIns="90000" tIns="45000" rIns="90000" bIns="45000"/>
          <a:lstStyle/>
          <a:p>
            <a:pPr>
              <a:lnSpc>
                <a:spcPct val="100000"/>
              </a:lnSpc>
              <a:buBlip>
                <a:blip r:embed="rId2"/>
              </a:buBlip>
            </a:pPr>
            <a:r>
              <a:rPr lang="en-US" sz="3600" b="1">
                <a:solidFill>
                  <a:srgbClr val="1E4C7C"/>
                </a:solidFill>
                <a:latin typeface="Garamond"/>
              </a:rPr>
              <a:t>Configuration for the packet-filtering router:</a:t>
            </a:r>
            <a:endParaRPr/>
          </a:p>
          <a:p>
            <a:pPr lvl="1">
              <a:lnSpc>
                <a:spcPct val="100000"/>
              </a:lnSpc>
              <a:buSzPct val="90000"/>
              <a:buFont typeface="Wingdings 2" charset="2"/>
              <a:buChar char=""/>
            </a:pPr>
            <a:r>
              <a:rPr lang="en-US" sz="3200" b="1">
                <a:solidFill>
                  <a:srgbClr val="1E4C7C"/>
                </a:solidFill>
                <a:latin typeface="Garamond"/>
              </a:rPr>
              <a:t> Only packets from and to the bastion host are allowed to pass through the router</a:t>
            </a:r>
            <a:endParaRPr/>
          </a:p>
          <a:p>
            <a:pPr>
              <a:lnSpc>
                <a:spcPct val="100000"/>
              </a:lnSpc>
              <a:buBlip>
                <a:blip r:embed="rId2"/>
              </a:buBlip>
            </a:pPr>
            <a:r>
              <a:rPr lang="en-US" sz="3600" b="1">
                <a:solidFill>
                  <a:srgbClr val="1E4C7C"/>
                </a:solidFill>
                <a:latin typeface="Garamond"/>
              </a:rPr>
              <a:t>The bastion host performs authentication and proxy functions</a:t>
            </a:r>
            <a:endParaRPr/>
          </a:p>
        </p:txBody>
      </p:sp>
      <p:sp>
        <p:nvSpPr>
          <p:cNvPr id="469"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ustomShape 1"/>
          <p:cNvSpPr/>
          <p:nvPr/>
        </p:nvSpPr>
        <p:spPr>
          <a:xfrm>
            <a:off x="324000" y="1125360"/>
            <a:ext cx="8494560" cy="4101840"/>
          </a:xfrm>
          <a:prstGeom prst="rect">
            <a:avLst/>
          </a:prstGeom>
          <a:noFill/>
          <a:ln>
            <a:noFill/>
          </a:ln>
        </p:spPr>
        <p:txBody>
          <a:bodyPr lIns="90000" tIns="45000" rIns="90000" bIns="45000"/>
          <a:lstStyle/>
          <a:p>
            <a:pPr>
              <a:lnSpc>
                <a:spcPct val="90000"/>
              </a:lnSpc>
              <a:buBlip>
                <a:blip r:embed="rId2"/>
              </a:buBlip>
            </a:pPr>
            <a:r>
              <a:rPr lang="en-US" sz="3600" b="1">
                <a:solidFill>
                  <a:srgbClr val="1E4C7C"/>
                </a:solidFill>
                <a:latin typeface="Garamond"/>
              </a:rPr>
              <a:t>Greater security than single configurations because of two reasons:</a:t>
            </a:r>
            <a:endParaRPr/>
          </a:p>
          <a:p>
            <a:pPr lvl="1">
              <a:lnSpc>
                <a:spcPct val="90000"/>
              </a:lnSpc>
              <a:buSzPct val="90000"/>
              <a:buFont typeface="Wingdings 2" charset="2"/>
              <a:buChar char=""/>
            </a:pPr>
            <a:r>
              <a:rPr lang="en-US" sz="3200" b="1">
                <a:solidFill>
                  <a:srgbClr val="1E4C7C"/>
                </a:solidFill>
                <a:latin typeface="Garamond"/>
              </a:rPr>
              <a:t> This configuration implements both packet-level and application-level filtering (allowing for flexibility in defining security policy)</a:t>
            </a:r>
            <a:endParaRPr/>
          </a:p>
          <a:p>
            <a:pPr lvl="1">
              <a:lnSpc>
                <a:spcPct val="90000"/>
              </a:lnSpc>
              <a:buSzPct val="90000"/>
              <a:buFont typeface="Wingdings 2" charset="2"/>
              <a:buChar char=""/>
            </a:pPr>
            <a:r>
              <a:rPr lang="en-US" sz="3200" b="1">
                <a:solidFill>
                  <a:srgbClr val="1E4C7C"/>
                </a:solidFill>
                <a:latin typeface="Garamond"/>
              </a:rPr>
              <a:t> An intruder must generally penetrate two separate systems</a:t>
            </a:r>
            <a:endParaRPr/>
          </a:p>
        </p:txBody>
      </p:sp>
      <p:sp>
        <p:nvSpPr>
          <p:cNvPr id="471"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324000" y="1125360"/>
            <a:ext cx="8494560" cy="1365480"/>
          </a:xfrm>
          <a:prstGeom prst="rect">
            <a:avLst/>
          </a:prstGeom>
          <a:noFill/>
          <a:ln>
            <a:noFill/>
          </a:ln>
        </p:spPr>
        <p:txBody>
          <a:bodyPr lIns="90000" tIns="45000" rIns="90000" bIns="45000"/>
          <a:lstStyle/>
          <a:p>
            <a:pPr>
              <a:lnSpc>
                <a:spcPct val="100000"/>
              </a:lnSpc>
            </a:pPr>
            <a:r>
              <a:rPr lang="en-US" sz="3600" b="1" dirty="0">
                <a:solidFill>
                  <a:srgbClr val="1E4C7C"/>
                </a:solidFill>
                <a:latin typeface="Garamond"/>
              </a:rPr>
              <a:t>2. Screened host firewall system (dual-homed bastion host)</a:t>
            </a:r>
            <a:endParaRPr dirty="0"/>
          </a:p>
        </p:txBody>
      </p:sp>
      <p:sp>
        <p:nvSpPr>
          <p:cNvPr id="473"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pic>
        <p:nvPicPr>
          <p:cNvPr id="474" name="Picture 473"/>
          <p:cNvPicPr/>
          <p:nvPr/>
        </p:nvPicPr>
        <p:blipFill>
          <a:blip r:embed="rId2"/>
          <a:stretch>
            <a:fillRect/>
          </a:stretch>
        </p:blipFill>
        <p:spPr>
          <a:xfrm>
            <a:off x="330120" y="2984400"/>
            <a:ext cx="7593120" cy="2627640"/>
          </a:xfrm>
          <a:prstGeom prst="rect">
            <a:avLst/>
          </a:prstGeom>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323640" y="1340640"/>
            <a:ext cx="8494560" cy="3957840"/>
          </a:xfrm>
          <a:prstGeom prst="rect">
            <a:avLst/>
          </a:prstGeom>
          <a:noFill/>
          <a:ln>
            <a:noFill/>
          </a:ln>
        </p:spPr>
        <p:txBody>
          <a:bodyPr lIns="90000" tIns="45000" rIns="90000" bIns="45000"/>
          <a:lstStyle/>
          <a:p>
            <a:pPr>
              <a:lnSpc>
                <a:spcPct val="100000"/>
              </a:lnSpc>
              <a:buBlip>
                <a:blip r:embed="rId2"/>
              </a:buBlip>
            </a:pPr>
            <a:r>
              <a:rPr lang="en-US" sz="3600" b="1">
                <a:solidFill>
                  <a:srgbClr val="1E4C7C"/>
                </a:solidFill>
                <a:latin typeface="Garamond"/>
              </a:rPr>
              <a:t>Screened host firewall, dual-homed bastion configuration</a:t>
            </a:r>
            <a:endParaRPr/>
          </a:p>
          <a:p>
            <a:pPr lvl="1">
              <a:lnSpc>
                <a:spcPct val="100000"/>
              </a:lnSpc>
              <a:buSzPct val="90000"/>
              <a:buFont typeface="Wingdings 2" charset="2"/>
              <a:buChar char=""/>
            </a:pPr>
            <a:r>
              <a:rPr lang="en-US" sz="3200" b="1">
                <a:solidFill>
                  <a:srgbClr val="1E4C7C"/>
                </a:solidFill>
                <a:latin typeface="Garamond"/>
              </a:rPr>
              <a:t> The packet-filtering router is not completely compromised</a:t>
            </a:r>
            <a:endParaRPr/>
          </a:p>
          <a:p>
            <a:pPr lvl="1">
              <a:lnSpc>
                <a:spcPct val="100000"/>
              </a:lnSpc>
              <a:buSzPct val="90000"/>
              <a:buFont typeface="Wingdings 2" charset="2"/>
              <a:buChar char=""/>
            </a:pPr>
            <a:r>
              <a:rPr lang="en-US" sz="3200" b="1">
                <a:solidFill>
                  <a:srgbClr val="1E4C7C"/>
                </a:solidFill>
                <a:latin typeface="Garamond"/>
              </a:rPr>
              <a:t> Traffic between the Internet and other hosts on the private network has to flow through the bastion host</a:t>
            </a:r>
            <a:endParaRPr/>
          </a:p>
        </p:txBody>
      </p:sp>
      <p:sp>
        <p:nvSpPr>
          <p:cNvPr id="476"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CustomShape 1"/>
          <p:cNvSpPr/>
          <p:nvPr/>
        </p:nvSpPr>
        <p:spPr>
          <a:xfrm>
            <a:off x="324000" y="1125360"/>
            <a:ext cx="8710920" cy="933480"/>
          </a:xfrm>
          <a:prstGeom prst="rect">
            <a:avLst/>
          </a:prstGeom>
          <a:noFill/>
          <a:ln>
            <a:noFill/>
          </a:ln>
        </p:spPr>
        <p:txBody>
          <a:bodyPr lIns="90000" tIns="45000" rIns="90000" bIns="45000"/>
          <a:lstStyle/>
          <a:p>
            <a:pPr>
              <a:lnSpc>
                <a:spcPct val="100000"/>
              </a:lnSpc>
            </a:pPr>
            <a:r>
              <a:rPr lang="en-US" sz="3600" b="1">
                <a:solidFill>
                  <a:srgbClr val="1E4C7C"/>
                </a:solidFill>
                <a:latin typeface="Garamond"/>
              </a:rPr>
              <a:t>3. Screened-subnet or DMZ firewall</a:t>
            </a:r>
            <a:endParaRPr/>
          </a:p>
        </p:txBody>
      </p:sp>
      <p:sp>
        <p:nvSpPr>
          <p:cNvPr id="478"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pic>
        <p:nvPicPr>
          <p:cNvPr id="479" name="Picture 478"/>
          <p:cNvPicPr/>
          <p:nvPr/>
        </p:nvPicPr>
        <p:blipFill>
          <a:blip r:embed="rId2"/>
          <a:stretch>
            <a:fillRect/>
          </a:stretch>
        </p:blipFill>
        <p:spPr>
          <a:xfrm>
            <a:off x="177840" y="2489040"/>
            <a:ext cx="8469360" cy="3160800"/>
          </a:xfrm>
          <a:prstGeom prst="rect">
            <a:avLst/>
          </a:prstGeom>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251640" y="1917000"/>
            <a:ext cx="8494560" cy="4743000"/>
          </a:xfrm>
          <a:prstGeom prst="rect">
            <a:avLst/>
          </a:prstGeom>
          <a:noFill/>
          <a:ln>
            <a:noFill/>
          </a:ln>
        </p:spPr>
        <p:txBody>
          <a:bodyPr lIns="90000" tIns="45000" rIns="90000" bIns="45000"/>
          <a:lstStyle/>
          <a:p>
            <a:pPr lvl="1">
              <a:lnSpc>
                <a:spcPct val="100000"/>
              </a:lnSpc>
              <a:buBlip>
                <a:blip r:embed="rId2"/>
              </a:buBlip>
            </a:pPr>
            <a:r>
              <a:rPr lang="en-US" sz="2400" b="1">
                <a:solidFill>
                  <a:srgbClr val="1E4C7C"/>
                </a:solidFill>
                <a:latin typeface="Garamond"/>
              </a:rPr>
              <a:t>Most secure configuration of the three</a:t>
            </a:r>
            <a:endParaRPr/>
          </a:p>
          <a:p>
            <a:pPr lvl="1">
              <a:lnSpc>
                <a:spcPct val="100000"/>
              </a:lnSpc>
              <a:buBlip>
                <a:blip r:embed="rId2"/>
              </a:buBlip>
            </a:pPr>
            <a:r>
              <a:rPr lang="en-US" sz="2400" b="1">
                <a:solidFill>
                  <a:srgbClr val="1E4C7C"/>
                </a:solidFill>
                <a:latin typeface="Garamond"/>
              </a:rPr>
              <a:t>Creation of an isolated sub-network </a:t>
            </a:r>
            <a:r>
              <a:rPr lang="en-US" sz="2400" b="1">
                <a:solidFill>
                  <a:srgbClr val="1E4C7C"/>
                </a:solidFill>
                <a:latin typeface="Garamond"/>
                <a:ea typeface="新細明體"/>
              </a:rPr>
              <a:t>between two packet filtering routers. </a:t>
            </a:r>
            <a:endParaRPr/>
          </a:p>
          <a:p>
            <a:pPr>
              <a:lnSpc>
                <a:spcPct val="100000"/>
              </a:lnSpc>
              <a:buBlip>
                <a:blip r:embed="rId2"/>
              </a:buBlip>
            </a:pPr>
            <a:r>
              <a:rPr lang="en-US" sz="2400" b="1">
                <a:solidFill>
                  <a:srgbClr val="1E4C7C"/>
                </a:solidFill>
                <a:latin typeface="Garamond"/>
                <a:ea typeface="新細明體"/>
              </a:rPr>
              <a:t>The exterior router is the only connection between the enterprise network and the outside world </a:t>
            </a:r>
            <a:endParaRPr/>
          </a:p>
          <a:p>
            <a:pPr>
              <a:lnSpc>
                <a:spcPct val="100000"/>
              </a:lnSpc>
              <a:buBlip>
                <a:blip r:embed="rId2"/>
              </a:buBlip>
            </a:pPr>
            <a:r>
              <a:rPr lang="en-US" sz="2400" b="1">
                <a:solidFill>
                  <a:srgbClr val="1E4C7C"/>
                </a:solidFill>
                <a:latin typeface="Garamond"/>
                <a:ea typeface="新細明體"/>
              </a:rPr>
              <a:t>The interior router does the bulk of the access control work.</a:t>
            </a:r>
            <a:endParaRPr/>
          </a:p>
          <a:p>
            <a:pPr>
              <a:lnSpc>
                <a:spcPct val="100000"/>
              </a:lnSpc>
              <a:buBlip>
                <a:blip r:embed="rId2"/>
              </a:buBlip>
            </a:pPr>
            <a:r>
              <a:rPr lang="en-US" sz="2400" b="1">
                <a:solidFill>
                  <a:srgbClr val="1E4C7C"/>
                </a:solidFill>
                <a:latin typeface="Garamond"/>
                <a:ea typeface="新細明體"/>
              </a:rPr>
              <a:t>The bastion host is a secure server. It provides an interconnection point between the enterprise network and the outside world for the restricted services </a:t>
            </a:r>
            <a:endParaRPr/>
          </a:p>
        </p:txBody>
      </p:sp>
      <p:sp>
        <p:nvSpPr>
          <p:cNvPr id="481"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
        <p:nvSpPr>
          <p:cNvPr id="482" name="CustomShape 3"/>
          <p:cNvSpPr/>
          <p:nvPr/>
        </p:nvSpPr>
        <p:spPr>
          <a:xfrm>
            <a:off x="251640" y="1109880"/>
            <a:ext cx="8495280" cy="57780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3200" b="1">
                <a:solidFill>
                  <a:srgbClr val="1E4C7C"/>
                </a:solidFill>
                <a:latin typeface="Garamond"/>
                <a:ea typeface="新細明體"/>
              </a:rPr>
              <a:t>Screened-subnet or DMZ firewall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CustomShape 1"/>
          <p:cNvSpPr/>
          <p:nvPr/>
        </p:nvSpPr>
        <p:spPr>
          <a:xfrm>
            <a:off x="308880" y="2134800"/>
            <a:ext cx="8494560" cy="4417920"/>
          </a:xfrm>
          <a:prstGeom prst="rect">
            <a:avLst/>
          </a:prstGeom>
          <a:noFill/>
          <a:ln>
            <a:noFill/>
          </a:ln>
        </p:spPr>
        <p:txBody>
          <a:bodyPr lIns="90000" tIns="45000" rIns="90000" bIns="45000"/>
          <a:lstStyle/>
          <a:p>
            <a:pPr>
              <a:lnSpc>
                <a:spcPct val="100000"/>
              </a:lnSpc>
              <a:buBlip>
                <a:blip r:embed="rId2"/>
              </a:buBlip>
            </a:pPr>
            <a:r>
              <a:rPr lang="en-US" sz="3200" b="1">
                <a:solidFill>
                  <a:srgbClr val="1E4C7C"/>
                </a:solidFill>
                <a:latin typeface="Garamond"/>
                <a:ea typeface="新細明體"/>
              </a:rPr>
              <a:t>Advantages:</a:t>
            </a:r>
            <a:endParaRPr/>
          </a:p>
          <a:p>
            <a:pPr lvl="2">
              <a:lnSpc>
                <a:spcPct val="100000"/>
              </a:lnSpc>
              <a:buSzPct val="90000"/>
              <a:buFont typeface="Wingdings 2" charset="2"/>
              <a:buChar char=""/>
            </a:pPr>
            <a:r>
              <a:rPr lang="en-US" sz="2400" b="1">
                <a:solidFill>
                  <a:srgbClr val="1E4C7C"/>
                </a:solidFill>
                <a:latin typeface="Garamond"/>
                <a:ea typeface="新細明體"/>
              </a:rPr>
              <a:t> Three levels of defense to thwart intruders</a:t>
            </a:r>
            <a:endParaRPr/>
          </a:p>
          <a:p>
            <a:pPr lvl="2">
              <a:lnSpc>
                <a:spcPct val="100000"/>
              </a:lnSpc>
              <a:buSzPct val="90000"/>
              <a:buFont typeface="Wingdings 2" charset="2"/>
              <a:buChar char=""/>
            </a:pPr>
            <a:r>
              <a:rPr lang="en-US" sz="2400" b="1">
                <a:solidFill>
                  <a:srgbClr val="1E4C7C"/>
                </a:solidFill>
                <a:latin typeface="Garamond"/>
                <a:ea typeface="新細明體"/>
              </a:rPr>
              <a:t> The outside router advertises only the existence of the screened subnet to the Internet (internal network is invisible to the Internet)</a:t>
            </a:r>
            <a:endParaRPr/>
          </a:p>
          <a:p>
            <a:pPr lvl="2">
              <a:lnSpc>
                <a:spcPct val="100000"/>
              </a:lnSpc>
              <a:buSzPct val="90000"/>
              <a:buFont typeface="Wingdings 2" charset="2"/>
              <a:buChar char=""/>
            </a:pPr>
            <a:r>
              <a:rPr lang="en-US" sz="2400" b="1">
                <a:solidFill>
                  <a:srgbClr val="1E4C7C"/>
                </a:solidFill>
                <a:latin typeface="Garamond"/>
                <a:ea typeface="新細明體"/>
              </a:rPr>
              <a:t> The inside router advertises only the existence of the screened subnet to the internal network (the systems on the inside network cannot construct direct routes to the Internet)</a:t>
            </a:r>
            <a:endParaRPr/>
          </a:p>
        </p:txBody>
      </p:sp>
      <p:sp>
        <p:nvSpPr>
          <p:cNvPr id="484" name="CustomShape 2"/>
          <p:cNvSpPr/>
          <p:nvPr/>
        </p:nvSpPr>
        <p:spPr>
          <a:xfrm>
            <a:off x="539640" y="189000"/>
            <a:ext cx="8207280" cy="776160"/>
          </a:xfrm>
          <a:prstGeom prst="rect">
            <a:avLst/>
          </a:prstGeom>
          <a:noFill/>
          <a:ln>
            <a:noFill/>
          </a:ln>
        </p:spPr>
        <p:txBody>
          <a:bodyPr lIns="180000" tIns="0" rIns="180000" bIns="0" anchor="ctr"/>
          <a:lstStyle/>
          <a:p>
            <a:pPr algn="ct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
        <p:nvSpPr>
          <p:cNvPr id="485" name="CustomShape 3"/>
          <p:cNvSpPr/>
          <p:nvPr/>
        </p:nvSpPr>
        <p:spPr>
          <a:xfrm>
            <a:off x="308880" y="1399680"/>
            <a:ext cx="8495280" cy="577800"/>
          </a:xfrm>
          <a:prstGeom prst="rect">
            <a:avLst/>
          </a:prstGeom>
          <a:solidFill>
            <a:srgbClr val="FFFFFF"/>
          </a:solidFill>
          <a:ln w="9360">
            <a:solidFill>
              <a:srgbClr val="231F20"/>
            </a:solidFill>
            <a:miter/>
          </a:ln>
        </p:spPr>
        <p:txBody>
          <a:bodyPr lIns="90000" tIns="45000" rIns="90000" bIns="45000"/>
          <a:lstStyle/>
          <a:p>
            <a:pPr algn="just">
              <a:lnSpc>
                <a:spcPct val="100000"/>
              </a:lnSpc>
            </a:pPr>
            <a:r>
              <a:rPr lang="en-US" sz="3200" b="1">
                <a:solidFill>
                  <a:srgbClr val="1E4C7C"/>
                </a:solidFill>
                <a:latin typeface="Garamond"/>
                <a:ea typeface="新細明體"/>
              </a:rPr>
              <a:t>Screened-subnet or DMZ firewall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Intrusion Detection (ID)</a:t>
            </a:r>
            <a:endParaRPr/>
          </a:p>
        </p:txBody>
      </p:sp>
      <p:sp>
        <p:nvSpPr>
          <p:cNvPr id="487" name="CustomShape 2"/>
          <p:cNvSpPr/>
          <p:nvPr/>
        </p:nvSpPr>
        <p:spPr>
          <a:xfrm>
            <a:off x="250920" y="1700280"/>
            <a:ext cx="8640720" cy="364356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800" b="1">
                <a:solidFill>
                  <a:srgbClr val="1E4C7C"/>
                </a:solidFill>
                <a:latin typeface="Garamond"/>
              </a:rPr>
              <a:t>Firewalls generally don’t detect internal attacks or attacks once the system is compromised</a:t>
            </a:r>
            <a:endParaRPr/>
          </a:p>
          <a:p>
            <a:pPr>
              <a:lnSpc>
                <a:spcPct val="100000"/>
              </a:lnSpc>
              <a:buBlip>
                <a:blip r:embed="rId3"/>
              </a:buBlip>
            </a:pPr>
            <a:r>
              <a:rPr lang="en-US" sz="2800" b="1">
                <a:solidFill>
                  <a:srgbClr val="1E4C7C"/>
                </a:solidFill>
                <a:latin typeface="Garamond"/>
              </a:rPr>
              <a:t>An ID system gathers and analyzes information from various areas within a computer or a network to identify possible security breaches</a:t>
            </a:r>
            <a:endParaRPr/>
          </a:p>
          <a:p>
            <a:pPr>
              <a:lnSpc>
                <a:spcPct val="100000"/>
              </a:lnSpc>
              <a:buBlip>
                <a:blip r:embed="rId3"/>
              </a:buBlip>
            </a:pPr>
            <a:r>
              <a:rPr lang="en-US" sz="2800" b="1">
                <a:solidFill>
                  <a:srgbClr val="1E4C7C"/>
                </a:solidFill>
                <a:latin typeface="Garamond"/>
              </a:rPr>
              <a:t>It detects both intrusions and misuse </a:t>
            </a:r>
            <a:endParaRPr/>
          </a:p>
        </p:txBody>
      </p:sp>
      <p:sp>
        <p:nvSpPr>
          <p:cNvPr id="488"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486"/>
                                        </p:tgtEl>
                                        <p:attrNameLst>
                                          <p:attrName>style.visibility</p:attrName>
                                        </p:attrNameLst>
                                      </p:cBhvr>
                                      <p:to>
                                        <p:strVal val="visible"/>
                                      </p:to>
                                    </p:set>
                                    <p:anim calcmode="lin" valueType="num">
                                      <p:cBhvr additive="repl">
                                        <p:cTn id="7" dur="500" fill="hold"/>
                                        <p:tgtEl>
                                          <p:spTgt spid="486"/>
                                        </p:tgtEl>
                                        <p:attrNameLst>
                                          <p:attrName>ppt_x</p:attrName>
                                        </p:attrNameLst>
                                      </p:cBhvr>
                                      <p:tavLst>
                                        <p:tav tm="0">
                                          <p:val>
                                            <p:strVal val="#ppt_x"/>
                                          </p:val>
                                        </p:tav>
                                        <p:tav tm="100000">
                                          <p:val>
                                            <p:strVal val="#ppt_x"/>
                                          </p:val>
                                        </p:tav>
                                      </p:tavLst>
                                    </p:anim>
                                    <p:anim calcmode="lin" valueType="num">
                                      <p:cBhvr additive="repl">
                                        <p:cTn id="8" dur="500" fill="hold"/>
                                        <p:tgtEl>
                                          <p:spTgt spid="4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487"/>
                                        </p:tgtEl>
                                        <p:attrNameLst>
                                          <p:attrName>style.visibility</p:attrName>
                                        </p:attrNameLst>
                                      </p:cBhvr>
                                      <p:to>
                                        <p:strVal val="visible"/>
                                      </p:to>
                                    </p:set>
                                    <p:anim calcmode="lin" valueType="num">
                                      <p:cBhvr additive="repl">
                                        <p:cTn id="13" dur="500" fill="hold"/>
                                        <p:tgtEl>
                                          <p:spTgt spid="487"/>
                                        </p:tgtEl>
                                        <p:attrNameLst>
                                          <p:attrName>ppt_x</p:attrName>
                                        </p:attrNameLst>
                                      </p:cBhvr>
                                      <p:tavLst>
                                        <p:tav tm="0">
                                          <p:val>
                                            <p:strVal val="#ppt_x"/>
                                          </p:val>
                                        </p:tav>
                                        <p:tav tm="100000">
                                          <p:val>
                                            <p:strVal val="#ppt_x"/>
                                          </p:val>
                                        </p:tav>
                                      </p:tavLst>
                                    </p:anim>
                                    <p:anim calcmode="lin" valueType="num">
                                      <p:cBhvr additive="repl">
                                        <p:cTn id="14" dur="500" fill="hold"/>
                                        <p:tgtEl>
                                          <p:spTgt spid="48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87">
                                            <p:txEl>
                                              <p:pRg st="0" end="92"/>
                                            </p:txEl>
                                          </p:spTgt>
                                        </p:tgtEl>
                                        <p:attrNameLst>
                                          <p:attrName>style.visibility</p:attrName>
                                        </p:attrNameLst>
                                      </p:cBhvr>
                                      <p:to>
                                        <p:strVal val="visible"/>
                                      </p:to>
                                    </p:set>
                                    <p:anim calcmode="lin" valueType="num">
                                      <p:cBhvr additive="repl">
                                        <p:cTn id="17" dur="500" fill="hold"/>
                                        <p:tgtEl>
                                          <p:spTgt spid="487">
                                            <p:txEl>
                                              <p:pRg st="0" end="92"/>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487">
                                            <p:txEl>
                                              <p:pRg st="0" end="9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87">
                                            <p:txEl>
                                              <p:pRg st="266" end="266"/>
                                            </p:txEl>
                                          </p:spTgt>
                                        </p:tgtEl>
                                        <p:attrNameLst>
                                          <p:attrName>style.visibility</p:attrName>
                                        </p:attrNameLst>
                                      </p:cBhvr>
                                      <p:to>
                                        <p:strVal val="visible"/>
                                      </p:to>
                                    </p:set>
                                    <p:anim calcmode="lin" valueType="num">
                                      <p:cBhvr additive="repl">
                                        <p:cTn id="21" dur="500" fill="hold"/>
                                        <p:tgtEl>
                                          <p:spTgt spid="487">
                                            <p:txEl>
                                              <p:pRg st="266" end="266"/>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487">
                                            <p:txEl>
                                              <p:pRg st="266" end="26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7">
                                            <p:txEl>
                                              <p:pRg st="266" end="266"/>
                                            </p:txEl>
                                          </p:spTgt>
                                        </p:tgtEl>
                                        <p:attrNameLst>
                                          <p:attrName>style.visibility</p:attrName>
                                        </p:attrNameLst>
                                      </p:cBhvr>
                                      <p:to>
                                        <p:strVal val="visible"/>
                                      </p:to>
                                    </p:set>
                                    <p:anim calcmode="lin" valueType="num">
                                      <p:cBhvr additive="repl">
                                        <p:cTn id="25" dur="500" fill="hold"/>
                                        <p:tgtEl>
                                          <p:spTgt spid="487">
                                            <p:txEl>
                                              <p:pRg st="266" end="26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87">
                                            <p:txEl>
                                              <p:pRg st="266" end="2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CustomShape 1"/>
          <p:cNvSpPr/>
          <p:nvPr/>
        </p:nvSpPr>
        <p:spPr>
          <a:xfrm>
            <a:off x="250920" y="981000"/>
            <a:ext cx="8640720" cy="51552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800" b="1">
                <a:solidFill>
                  <a:srgbClr val="D61353"/>
                </a:solidFill>
                <a:latin typeface="Arial"/>
              </a:rPr>
              <a:t>Intrusion Detection (ID)…</a:t>
            </a:r>
            <a:endParaRPr/>
          </a:p>
        </p:txBody>
      </p:sp>
      <p:sp>
        <p:nvSpPr>
          <p:cNvPr id="490" name="CustomShape 2"/>
          <p:cNvSpPr/>
          <p:nvPr/>
        </p:nvSpPr>
        <p:spPr>
          <a:xfrm>
            <a:off x="250920" y="1700280"/>
            <a:ext cx="8640720" cy="4171680"/>
          </a:xfrm>
          <a:prstGeom prst="rect">
            <a:avLst/>
          </a:prstGeom>
          <a:solidFill>
            <a:srgbClr val="FFFFFF"/>
          </a:solidFill>
          <a:ln w="9360">
            <a:solidFill>
              <a:srgbClr val="231F20"/>
            </a:solidFill>
            <a:miter/>
          </a:ln>
        </p:spPr>
        <p:txBody>
          <a:bodyPr lIns="90000" tIns="45000" rIns="90000" bIns="45000"/>
          <a:lstStyle/>
          <a:p>
            <a:pPr>
              <a:lnSpc>
                <a:spcPct val="100000"/>
              </a:lnSpc>
              <a:buBlip>
                <a:blip r:embed="rId3"/>
              </a:buBlip>
            </a:pPr>
            <a:r>
              <a:rPr lang="en-US" sz="2800" b="1">
                <a:solidFill>
                  <a:srgbClr val="1E4C7C"/>
                </a:solidFill>
                <a:latin typeface="Garamond"/>
              </a:rPr>
              <a:t>Intrusion detection functions include</a:t>
            </a:r>
            <a:endParaRPr/>
          </a:p>
          <a:p>
            <a:pPr lvl="1">
              <a:lnSpc>
                <a:spcPct val="100000"/>
              </a:lnSpc>
              <a:buSzPct val="90000"/>
              <a:buFont typeface="Wingdings 2" charset="2"/>
              <a:buChar char=""/>
            </a:pPr>
            <a:r>
              <a:rPr lang="en-US" sz="2400" b="1">
                <a:solidFill>
                  <a:srgbClr val="1E4C7C"/>
                </a:solidFill>
                <a:latin typeface="Garamond"/>
              </a:rPr>
              <a:t>Monitoring and analyzing both user and system activities </a:t>
            </a:r>
            <a:endParaRPr/>
          </a:p>
          <a:p>
            <a:pPr lvl="1">
              <a:lnSpc>
                <a:spcPct val="100000"/>
              </a:lnSpc>
              <a:buSzPct val="90000"/>
              <a:buFont typeface="Wingdings 2" charset="2"/>
              <a:buChar char=""/>
            </a:pPr>
            <a:r>
              <a:rPr lang="en-US" sz="2400" b="1">
                <a:solidFill>
                  <a:srgbClr val="1E4C7C"/>
                </a:solidFill>
                <a:latin typeface="Garamond"/>
              </a:rPr>
              <a:t>Analyzing system configurations and vulnerabilities </a:t>
            </a:r>
            <a:endParaRPr/>
          </a:p>
          <a:p>
            <a:pPr lvl="1">
              <a:lnSpc>
                <a:spcPct val="100000"/>
              </a:lnSpc>
              <a:buSzPct val="90000"/>
              <a:buFont typeface="Wingdings 2" charset="2"/>
              <a:buChar char=""/>
            </a:pPr>
            <a:r>
              <a:rPr lang="en-US" sz="2400" b="1">
                <a:solidFill>
                  <a:srgbClr val="1E4C7C"/>
                </a:solidFill>
                <a:latin typeface="Garamond"/>
              </a:rPr>
              <a:t>Assessing system and file integrity </a:t>
            </a:r>
            <a:endParaRPr/>
          </a:p>
          <a:p>
            <a:pPr lvl="1">
              <a:lnSpc>
                <a:spcPct val="100000"/>
              </a:lnSpc>
              <a:buSzPct val="90000"/>
              <a:buFont typeface="Wingdings 2" charset="2"/>
              <a:buChar char=""/>
            </a:pPr>
            <a:r>
              <a:rPr lang="en-US" sz="2400" b="1">
                <a:solidFill>
                  <a:srgbClr val="1E4C7C"/>
                </a:solidFill>
                <a:latin typeface="Garamond"/>
              </a:rPr>
              <a:t>Ability to recognize patterns typical of attacks </a:t>
            </a:r>
            <a:endParaRPr/>
          </a:p>
          <a:p>
            <a:pPr lvl="1">
              <a:lnSpc>
                <a:spcPct val="100000"/>
              </a:lnSpc>
              <a:buSzPct val="90000"/>
              <a:buFont typeface="Wingdings 2" charset="2"/>
              <a:buChar char=""/>
            </a:pPr>
            <a:r>
              <a:rPr lang="en-US" sz="2400" b="1">
                <a:solidFill>
                  <a:srgbClr val="1E4C7C"/>
                </a:solidFill>
                <a:latin typeface="Garamond"/>
              </a:rPr>
              <a:t>Analysis of abnormal activity patterns </a:t>
            </a:r>
            <a:endParaRPr/>
          </a:p>
          <a:p>
            <a:pPr lvl="1">
              <a:lnSpc>
                <a:spcPct val="100000"/>
              </a:lnSpc>
              <a:buSzPct val="90000"/>
              <a:buFont typeface="Wingdings 2" charset="2"/>
              <a:buChar char=""/>
            </a:pPr>
            <a:r>
              <a:rPr lang="en-US" sz="2400" b="1">
                <a:solidFill>
                  <a:srgbClr val="1E4C7C"/>
                </a:solidFill>
                <a:latin typeface="Garamond"/>
              </a:rPr>
              <a:t>Tracking user policy violations </a:t>
            </a:r>
            <a:endParaRPr/>
          </a:p>
        </p:txBody>
      </p:sp>
      <p:sp>
        <p:nvSpPr>
          <p:cNvPr id="491"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489"/>
                                        </p:tgtEl>
                                        <p:attrNameLst>
                                          <p:attrName>style.visibility</p:attrName>
                                        </p:attrNameLst>
                                      </p:cBhvr>
                                      <p:to>
                                        <p:strVal val="visible"/>
                                      </p:to>
                                    </p:set>
                                    <p:anim calcmode="lin" valueType="num">
                                      <p:cBhvr additive="repl">
                                        <p:cTn id="7" dur="500" fill="hold"/>
                                        <p:tgtEl>
                                          <p:spTgt spid="489"/>
                                        </p:tgtEl>
                                        <p:attrNameLst>
                                          <p:attrName>ppt_x</p:attrName>
                                        </p:attrNameLst>
                                      </p:cBhvr>
                                      <p:tavLst>
                                        <p:tav tm="0">
                                          <p:val>
                                            <p:strVal val="#ppt_x"/>
                                          </p:val>
                                        </p:tav>
                                        <p:tav tm="100000">
                                          <p:val>
                                            <p:strVal val="#ppt_x"/>
                                          </p:val>
                                        </p:tav>
                                      </p:tavLst>
                                    </p:anim>
                                    <p:anim calcmode="lin" valueType="num">
                                      <p:cBhvr additive="repl">
                                        <p:cTn id="8" dur="500" fill="hold"/>
                                        <p:tgtEl>
                                          <p:spTgt spid="4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490"/>
                                        </p:tgtEl>
                                        <p:attrNameLst>
                                          <p:attrName>style.visibility</p:attrName>
                                        </p:attrNameLst>
                                      </p:cBhvr>
                                      <p:to>
                                        <p:strVal val="visible"/>
                                      </p:to>
                                    </p:set>
                                    <p:anim calcmode="lin" valueType="num">
                                      <p:cBhvr additive="repl">
                                        <p:cTn id="13" dur="500" fill="hold"/>
                                        <p:tgtEl>
                                          <p:spTgt spid="490"/>
                                        </p:tgtEl>
                                        <p:attrNameLst>
                                          <p:attrName>ppt_x</p:attrName>
                                        </p:attrNameLst>
                                      </p:cBhvr>
                                      <p:tavLst>
                                        <p:tav tm="0">
                                          <p:val>
                                            <p:strVal val="#ppt_x"/>
                                          </p:val>
                                        </p:tav>
                                        <p:tav tm="100000">
                                          <p:val>
                                            <p:strVal val="#ppt_x"/>
                                          </p:val>
                                        </p:tav>
                                      </p:tavLst>
                                    </p:anim>
                                    <p:anim calcmode="lin" valueType="num">
                                      <p:cBhvr additive="repl">
                                        <p:cTn id="14" dur="500" fill="hold"/>
                                        <p:tgtEl>
                                          <p:spTgt spid="49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0">
                                            <p:txEl>
                                              <p:pRg st="0" end="38"/>
                                            </p:txEl>
                                          </p:spTgt>
                                        </p:tgtEl>
                                        <p:attrNameLst>
                                          <p:attrName>style.visibility</p:attrName>
                                        </p:attrNameLst>
                                      </p:cBhvr>
                                      <p:to>
                                        <p:strVal val="visible"/>
                                      </p:to>
                                    </p:set>
                                    <p:anim calcmode="lin" valueType="num">
                                      <p:cBhvr additive="repl">
                                        <p:cTn id="17" dur="500" fill="hold"/>
                                        <p:tgtEl>
                                          <p:spTgt spid="490">
                                            <p:txEl>
                                              <p:pRg st="0" end="38"/>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490">
                                            <p:txEl>
                                              <p:pRg st="0" end="3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0">
                                            <p:txEl>
                                              <p:pRg st="309" end="309"/>
                                            </p:txEl>
                                          </p:spTgt>
                                        </p:tgtEl>
                                        <p:attrNameLst>
                                          <p:attrName>style.visibility</p:attrName>
                                        </p:attrNameLst>
                                      </p:cBhvr>
                                      <p:to>
                                        <p:strVal val="visible"/>
                                      </p:to>
                                    </p:set>
                                    <p:anim calcmode="lin" valueType="num">
                                      <p:cBhvr additive="repl">
                                        <p:cTn id="21" dur="500" fill="hold"/>
                                        <p:tgtEl>
                                          <p:spTgt spid="490">
                                            <p:txEl>
                                              <p:pRg st="309" end="309"/>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490">
                                            <p:txEl>
                                              <p:pRg st="309" end="30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90">
                                            <p:txEl>
                                              <p:pRg st="309" end="309"/>
                                            </p:txEl>
                                          </p:spTgt>
                                        </p:tgtEl>
                                        <p:attrNameLst>
                                          <p:attrName>style.visibility</p:attrName>
                                        </p:attrNameLst>
                                      </p:cBhvr>
                                      <p:to>
                                        <p:strVal val="visible"/>
                                      </p:to>
                                    </p:set>
                                    <p:anim calcmode="lin" valueType="num">
                                      <p:cBhvr additive="repl">
                                        <p:cTn id="25" dur="500" fill="hold"/>
                                        <p:tgtEl>
                                          <p:spTgt spid="490">
                                            <p:txEl>
                                              <p:pRg st="309" end="309"/>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90">
                                            <p:txEl>
                                              <p:pRg st="309" end="30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90">
                                            <p:txEl>
                                              <p:pRg st="309" end="309"/>
                                            </p:txEl>
                                          </p:spTgt>
                                        </p:tgtEl>
                                        <p:attrNameLst>
                                          <p:attrName>style.visibility</p:attrName>
                                        </p:attrNameLst>
                                      </p:cBhvr>
                                      <p:to>
                                        <p:strVal val="visible"/>
                                      </p:to>
                                    </p:set>
                                    <p:anim calcmode="lin" valueType="num">
                                      <p:cBhvr additive="repl">
                                        <p:cTn id="29" dur="500" fill="hold"/>
                                        <p:tgtEl>
                                          <p:spTgt spid="490">
                                            <p:txEl>
                                              <p:pRg st="309" end="309"/>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490">
                                            <p:txEl>
                                              <p:pRg st="309" end="30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90">
                                            <p:txEl>
                                              <p:pRg st="309" end="309"/>
                                            </p:txEl>
                                          </p:spTgt>
                                        </p:tgtEl>
                                        <p:attrNameLst>
                                          <p:attrName>style.visibility</p:attrName>
                                        </p:attrNameLst>
                                      </p:cBhvr>
                                      <p:to>
                                        <p:strVal val="visible"/>
                                      </p:to>
                                    </p:set>
                                    <p:anim calcmode="lin" valueType="num">
                                      <p:cBhvr additive="repl">
                                        <p:cTn id="33" dur="500" fill="hold"/>
                                        <p:tgtEl>
                                          <p:spTgt spid="490">
                                            <p:txEl>
                                              <p:pRg st="309" end="309"/>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490">
                                            <p:txEl>
                                              <p:pRg st="309" end="30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90">
                                            <p:txEl>
                                              <p:pRg st="309" end="309"/>
                                            </p:txEl>
                                          </p:spTgt>
                                        </p:tgtEl>
                                        <p:attrNameLst>
                                          <p:attrName>style.visibility</p:attrName>
                                        </p:attrNameLst>
                                      </p:cBhvr>
                                      <p:to>
                                        <p:strVal val="visible"/>
                                      </p:to>
                                    </p:set>
                                    <p:anim calcmode="lin" valueType="num">
                                      <p:cBhvr additive="repl">
                                        <p:cTn id="37" dur="500" fill="hold"/>
                                        <p:tgtEl>
                                          <p:spTgt spid="490">
                                            <p:txEl>
                                              <p:pRg st="309" end="309"/>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90">
                                            <p:txEl>
                                              <p:pRg st="309" end="30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90">
                                            <p:txEl>
                                              <p:pRg st="309" end="309"/>
                                            </p:txEl>
                                          </p:spTgt>
                                        </p:tgtEl>
                                        <p:attrNameLst>
                                          <p:attrName>style.visibility</p:attrName>
                                        </p:attrNameLst>
                                      </p:cBhvr>
                                      <p:to>
                                        <p:strVal val="visible"/>
                                      </p:to>
                                    </p:set>
                                    <p:anim calcmode="lin" valueType="num">
                                      <p:cBhvr additive="repl">
                                        <p:cTn id="41" dur="500" fill="hold"/>
                                        <p:tgtEl>
                                          <p:spTgt spid="490">
                                            <p:txEl>
                                              <p:pRg st="309" end="309"/>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490">
                                            <p:txEl>
                                              <p:pRg st="309" end="3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CustomShape 1"/>
          <p:cNvSpPr/>
          <p:nvPr/>
        </p:nvSpPr>
        <p:spPr>
          <a:xfrm>
            <a:off x="231840" y="939960"/>
            <a:ext cx="8640720" cy="454680"/>
          </a:xfrm>
          <a:prstGeom prst="rect">
            <a:avLst/>
          </a:prstGeom>
          <a:solidFill>
            <a:srgbClr val="FFFFFF"/>
          </a:solidFill>
          <a:ln w="9360">
            <a:solidFill>
              <a:srgbClr val="231F20"/>
            </a:solidFill>
            <a:miter/>
          </a:ln>
        </p:spPr>
        <p:txBody>
          <a:bodyPr lIns="90000" tIns="45000" rIns="90000" bIns="45000"/>
          <a:lstStyle/>
          <a:p>
            <a:pPr>
              <a:lnSpc>
                <a:spcPct val="100000"/>
              </a:lnSpc>
            </a:pPr>
            <a:r>
              <a:rPr lang="en-US" sz="2400" b="1">
                <a:solidFill>
                  <a:srgbClr val="D61353"/>
                </a:solidFill>
                <a:latin typeface="Arial"/>
              </a:rPr>
              <a:t>Summary</a:t>
            </a:r>
            <a:endParaRPr/>
          </a:p>
        </p:txBody>
      </p:sp>
      <p:sp>
        <p:nvSpPr>
          <p:cNvPr id="493" name="CustomShape 2"/>
          <p:cNvSpPr/>
          <p:nvPr/>
        </p:nvSpPr>
        <p:spPr>
          <a:xfrm>
            <a:off x="214200" y="1571760"/>
            <a:ext cx="8640720" cy="5220360"/>
          </a:xfrm>
          <a:prstGeom prst="rect">
            <a:avLst/>
          </a:prstGeom>
          <a:solidFill>
            <a:srgbClr val="FFFFFF"/>
          </a:solidFill>
          <a:ln w="9360">
            <a:solidFill>
              <a:srgbClr val="231F20"/>
            </a:solidFill>
            <a:miter/>
          </a:ln>
        </p:spPr>
        <p:txBody>
          <a:bodyPr lIns="90000" tIns="45000" rIns="90000" bIns="45000"/>
          <a:lstStyle/>
          <a:p>
            <a:pPr algn="just">
              <a:lnSpc>
                <a:spcPct val="100000"/>
              </a:lnSpc>
              <a:buBlip>
                <a:blip r:embed="rId3"/>
              </a:buBlip>
            </a:pPr>
            <a:r>
              <a:rPr lang="en-US" sz="2000" b="1">
                <a:solidFill>
                  <a:srgbClr val="1E4C7C"/>
                </a:solidFill>
                <a:latin typeface="Garamond"/>
              </a:rPr>
              <a:t>Eliminate unnecessary services</a:t>
            </a:r>
            <a:endParaRPr/>
          </a:p>
          <a:p>
            <a:pPr algn="just">
              <a:lnSpc>
                <a:spcPct val="100000"/>
              </a:lnSpc>
              <a:buBlip>
                <a:blip r:embed="rId3"/>
              </a:buBlip>
            </a:pPr>
            <a:r>
              <a:rPr lang="en-US" sz="2000" b="1">
                <a:solidFill>
                  <a:srgbClr val="1E4C7C"/>
                </a:solidFill>
                <a:latin typeface="Garamond"/>
              </a:rPr>
              <a:t>Apply all patches</a:t>
            </a:r>
            <a:endParaRPr/>
          </a:p>
          <a:p>
            <a:pPr algn="just">
              <a:lnSpc>
                <a:spcPct val="100000"/>
              </a:lnSpc>
              <a:buBlip>
                <a:blip r:embed="rId3"/>
              </a:buBlip>
            </a:pPr>
            <a:r>
              <a:rPr lang="en-US" sz="2000" b="1">
                <a:solidFill>
                  <a:srgbClr val="1E4C7C"/>
                </a:solidFill>
                <a:latin typeface="Garamond"/>
              </a:rPr>
              <a:t>Public servers are vulnerable to attack</a:t>
            </a:r>
            <a:endParaRPr/>
          </a:p>
          <a:p>
            <a:pPr algn="just">
              <a:lnSpc>
                <a:spcPct val="100000"/>
              </a:lnSpc>
              <a:buBlip>
                <a:blip r:embed="rId3"/>
              </a:buBlip>
            </a:pPr>
            <a:r>
              <a:rPr lang="en-US" sz="2000" b="1">
                <a:solidFill>
                  <a:srgbClr val="1E4C7C"/>
                </a:solidFill>
                <a:latin typeface="Garamond"/>
              </a:rPr>
              <a:t>Use a DMZ to provide layered defence</a:t>
            </a:r>
            <a:endParaRPr/>
          </a:p>
          <a:p>
            <a:pPr lvl="1" algn="just">
              <a:lnSpc>
                <a:spcPct val="100000"/>
              </a:lnSpc>
              <a:buSzPct val="150000"/>
              <a:buFont typeface="Arial"/>
              <a:buChar char="•"/>
            </a:pPr>
            <a:r>
              <a:rPr lang="en-US" sz="2000" b="1">
                <a:solidFill>
                  <a:srgbClr val="1E4C7C"/>
                </a:solidFill>
                <a:latin typeface="Garamond"/>
              </a:rPr>
              <a:t>Place proxy servers in </a:t>
            </a:r>
            <a:r>
              <a:rPr lang="en-US" sz="2000" b="1">
                <a:solidFill>
                  <a:srgbClr val="FF0000"/>
                </a:solidFill>
                <a:latin typeface="Garamond"/>
              </a:rPr>
              <a:t>DMZ</a:t>
            </a:r>
            <a:endParaRPr/>
          </a:p>
          <a:p>
            <a:pPr lvl="1" algn="just">
              <a:lnSpc>
                <a:spcPct val="100000"/>
              </a:lnSpc>
              <a:buSzPct val="150000"/>
              <a:buFont typeface="Arial"/>
              <a:buChar char="•"/>
            </a:pPr>
            <a:r>
              <a:rPr lang="en-US" sz="2000" b="1">
                <a:solidFill>
                  <a:srgbClr val="1E4C7C"/>
                </a:solidFill>
                <a:latin typeface="Garamond"/>
              </a:rPr>
              <a:t>Place </a:t>
            </a:r>
            <a:r>
              <a:rPr lang="en-US" sz="2000" b="1">
                <a:solidFill>
                  <a:srgbClr val="FF0000"/>
                </a:solidFill>
                <a:latin typeface="Garamond"/>
              </a:rPr>
              <a:t>private</a:t>
            </a:r>
            <a:r>
              <a:rPr lang="en-US" sz="2000" b="1">
                <a:solidFill>
                  <a:srgbClr val="1E4C7C"/>
                </a:solidFill>
                <a:latin typeface="Garamond"/>
              </a:rPr>
              <a:t> data/file/servers in </a:t>
            </a:r>
            <a:r>
              <a:rPr lang="en-US" sz="2000" b="1">
                <a:solidFill>
                  <a:srgbClr val="FF0000"/>
                </a:solidFill>
                <a:latin typeface="Garamond"/>
              </a:rPr>
              <a:t>Intranet</a:t>
            </a:r>
            <a:endParaRPr/>
          </a:p>
          <a:p>
            <a:pPr lvl="1" algn="just">
              <a:lnSpc>
                <a:spcPct val="100000"/>
              </a:lnSpc>
              <a:buSzPct val="150000"/>
              <a:buFont typeface="Arial"/>
              <a:buChar char="•"/>
            </a:pPr>
            <a:r>
              <a:rPr lang="en-US" sz="2000" b="1">
                <a:solidFill>
                  <a:srgbClr val="1E4C7C"/>
                </a:solidFill>
                <a:latin typeface="Garamond"/>
              </a:rPr>
              <a:t>Use </a:t>
            </a:r>
            <a:r>
              <a:rPr lang="en-US" sz="2000" b="1">
                <a:solidFill>
                  <a:srgbClr val="FF0000"/>
                </a:solidFill>
                <a:latin typeface="Garamond"/>
              </a:rPr>
              <a:t>default deny </a:t>
            </a:r>
            <a:r>
              <a:rPr lang="en-US" sz="2000" b="1">
                <a:solidFill>
                  <a:srgbClr val="1E4C7C"/>
                </a:solidFill>
                <a:latin typeface="Garamond"/>
              </a:rPr>
              <a:t>for Internet-Intranet traffic and apply other firewall rules like in the example below:</a:t>
            </a:r>
            <a:endParaRPr/>
          </a:p>
          <a:p>
            <a:pPr algn="just">
              <a:lnSpc>
                <a:spcPct val="100000"/>
              </a:lnSpc>
            </a:pPr>
            <a:r>
              <a:rPr lang="en-US" sz="2000">
                <a:solidFill>
                  <a:srgbClr val="231F20"/>
                </a:solidFill>
                <a:latin typeface="Garamond"/>
              </a:rPr>
              <a:t>allow TCP *:* </a:t>
            </a:r>
            <a:r>
              <a:rPr lang="en-US" sz="2000">
                <a:solidFill>
                  <a:srgbClr val="231F20"/>
                </a:solidFill>
                <a:latin typeface="Wingdings"/>
              </a:rPr>
              <a:t></a:t>
            </a:r>
            <a:r>
              <a:rPr lang="en-US" sz="2000">
                <a:solidFill>
                  <a:srgbClr val="231F20"/>
                </a:solidFill>
                <a:latin typeface="Garamond"/>
              </a:rPr>
              <a:t> &lt;web server IP&gt;:80</a:t>
            </a:r>
            <a:endParaRPr/>
          </a:p>
          <a:p>
            <a:pPr algn="just">
              <a:lnSpc>
                <a:spcPct val="100000"/>
              </a:lnSpc>
            </a:pPr>
            <a:r>
              <a:rPr lang="en-US" sz="2000">
                <a:solidFill>
                  <a:srgbClr val="231F20"/>
                </a:solidFill>
                <a:latin typeface="Garamond"/>
              </a:rPr>
              <a:t>allow TCP *:* </a:t>
            </a:r>
            <a:r>
              <a:rPr lang="en-US" sz="2000">
                <a:solidFill>
                  <a:srgbClr val="231F20"/>
                </a:solidFill>
                <a:latin typeface="Wingdings"/>
              </a:rPr>
              <a:t></a:t>
            </a:r>
            <a:r>
              <a:rPr lang="en-US" sz="2000">
                <a:solidFill>
                  <a:srgbClr val="231F20"/>
                </a:solidFill>
                <a:latin typeface="Garamond"/>
              </a:rPr>
              <a:t> &lt;web server IP&gt;:443</a:t>
            </a:r>
            <a:endParaRPr/>
          </a:p>
          <a:p>
            <a:pPr algn="just">
              <a:lnSpc>
                <a:spcPct val="100000"/>
              </a:lnSpc>
            </a:pPr>
            <a:r>
              <a:rPr lang="en-US" sz="2000">
                <a:solidFill>
                  <a:srgbClr val="231F20"/>
                </a:solidFill>
                <a:latin typeface="Garamond"/>
              </a:rPr>
              <a:t>deny all</a:t>
            </a:r>
            <a:endParaRPr/>
          </a:p>
          <a:p>
            <a:pPr algn="just">
              <a:lnSpc>
                <a:spcPct val="100000"/>
              </a:lnSpc>
              <a:buBlip>
                <a:blip r:embed="rId3"/>
              </a:buBlip>
            </a:pPr>
            <a:r>
              <a:rPr lang="en-US" sz="2000" b="1">
                <a:solidFill>
                  <a:srgbClr val="1E4C7C"/>
                </a:solidFill>
                <a:latin typeface="Garamond"/>
              </a:rPr>
              <a:t>Add stateful inspection rules for known attacks (Code Red, Slammer, …)</a:t>
            </a:r>
            <a:endParaRPr/>
          </a:p>
          <a:p>
            <a:pPr algn="just">
              <a:lnSpc>
                <a:spcPct val="100000"/>
              </a:lnSpc>
              <a:buBlip>
                <a:blip r:embed="rId3"/>
              </a:buBlip>
            </a:pPr>
            <a:r>
              <a:rPr lang="en-US" sz="2000" b="1">
                <a:solidFill>
                  <a:srgbClr val="1E4C7C"/>
                </a:solidFill>
                <a:latin typeface="Garamond"/>
              </a:rPr>
              <a:t>Firewalls generally </a:t>
            </a:r>
            <a:r>
              <a:rPr lang="en-US" sz="2000" b="1">
                <a:solidFill>
                  <a:srgbClr val="FF0000"/>
                </a:solidFill>
                <a:latin typeface="Garamond"/>
              </a:rPr>
              <a:t>don’t detect</a:t>
            </a:r>
            <a:r>
              <a:rPr lang="en-US" sz="2000" b="1">
                <a:solidFill>
                  <a:srgbClr val="1E4C7C"/>
                </a:solidFill>
                <a:latin typeface="Garamond"/>
              </a:rPr>
              <a:t> internal attacks or attacks once the system is </a:t>
            </a:r>
            <a:r>
              <a:rPr lang="en-US" sz="2000" b="1">
                <a:solidFill>
                  <a:srgbClr val="FF0000"/>
                </a:solidFill>
                <a:latin typeface="Garamond"/>
              </a:rPr>
              <a:t>compromised</a:t>
            </a:r>
            <a:endParaRPr/>
          </a:p>
        </p:txBody>
      </p:sp>
      <p:sp>
        <p:nvSpPr>
          <p:cNvPr id="494" name="CustomShape 3"/>
          <p:cNvSpPr/>
          <p:nvPr/>
        </p:nvSpPr>
        <p:spPr>
          <a:xfrm>
            <a:off x="395280" y="103320"/>
            <a:ext cx="8385120" cy="776160"/>
          </a:xfrm>
          <a:prstGeom prst="rect">
            <a:avLst/>
          </a:prstGeom>
          <a:noFill/>
          <a:ln>
            <a:noFill/>
          </a:ln>
        </p:spPr>
        <p:txBody>
          <a:bodyPr lIns="180000" tIns="0" rIns="180000" bIns="0" anchor="ctr"/>
          <a:lstStyle/>
          <a:p>
            <a:pPr>
              <a:lnSpc>
                <a:spcPct val="100000"/>
              </a:lnSpc>
            </a:pPr>
            <a:r>
              <a:rPr lang="en-US" sz="3600" b="1">
                <a:solidFill>
                  <a:srgbClr val="EDEDF3"/>
                </a:solidFill>
                <a:latin typeface="Garamond"/>
              </a:rPr>
              <a:t>Security Techniques/</a:t>
            </a:r>
            <a:r>
              <a:rPr lang="en-US" sz="2800" b="1">
                <a:solidFill>
                  <a:srgbClr val="EDEDF3"/>
                </a:solidFill>
                <a:latin typeface="Garamond"/>
              </a:rPr>
              <a:t>Firewall</a:t>
            </a:r>
            <a:r>
              <a:rPr lang="en-US" sz="3200" b="1">
                <a:solidFill>
                  <a:srgbClr val="EDEDF3"/>
                </a:solidFill>
                <a:latin typeface="Garamond"/>
              </a:rPr>
              <a:t> </a:t>
            </a:r>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afterEffect">
                                  <p:stCondLst>
                                    <p:cond delay="0"/>
                                  </p:stCondLst>
                                  <p:childTnLst>
                                    <p:set>
                                      <p:cBhvr>
                                        <p:cTn id="6" dur="1" fill="hold">
                                          <p:stCondLst>
                                            <p:cond delay="0"/>
                                          </p:stCondLst>
                                        </p:cTn>
                                        <p:tgtEl>
                                          <p:spTgt spid="492"/>
                                        </p:tgtEl>
                                        <p:attrNameLst>
                                          <p:attrName>style.visibility</p:attrName>
                                        </p:attrNameLst>
                                      </p:cBhvr>
                                      <p:to>
                                        <p:strVal val="visible"/>
                                      </p:to>
                                    </p:set>
                                    <p:anim calcmode="lin" valueType="num">
                                      <p:cBhvr additive="repl">
                                        <p:cTn id="7" dur="500" fill="hold"/>
                                        <p:tgtEl>
                                          <p:spTgt spid="492"/>
                                        </p:tgtEl>
                                        <p:attrNameLst>
                                          <p:attrName>ppt_x</p:attrName>
                                        </p:attrNameLst>
                                      </p:cBhvr>
                                      <p:tavLst>
                                        <p:tav tm="0">
                                          <p:val>
                                            <p:strVal val="#ppt_x"/>
                                          </p:val>
                                        </p:tav>
                                        <p:tav tm="100000">
                                          <p:val>
                                            <p:strVal val="#ppt_x"/>
                                          </p:val>
                                        </p:tav>
                                      </p:tavLst>
                                    </p:anim>
                                    <p:anim calcmode="lin" valueType="num">
                                      <p:cBhvr additive="repl">
                                        <p:cTn id="8" dur="500" fill="hold"/>
                                        <p:tgtEl>
                                          <p:spTgt spid="4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Effect">
                      <p:stCondLst>
                        <p:cond delay="indefinite"/>
                      </p:stCondLst>
                      <p:childTnLst>
                        <p:par>
                          <p:cTn id="10" fill="hold" nodeType="withEffect">
                            <p:stCondLst>
                              <p:cond delay="0"/>
                            </p:stCondLst>
                            <p:childTnLst>
                              <p:par>
                                <p:cTn id="11" presetID="2" presetClass="entr" presetSubtype="4" fill="hold" nodeType="clickEffect">
                                  <p:stCondLst>
                                    <p:cond delay="0"/>
                                  </p:stCondLst>
                                  <p:childTnLst>
                                    <p:set>
                                      <p:cBhvr>
                                        <p:cTn id="12" dur="1" fill="hold">
                                          <p:stCondLst>
                                            <p:cond delay="0"/>
                                          </p:stCondLst>
                                        </p:cTn>
                                        <p:tgtEl>
                                          <p:spTgt spid="493"/>
                                        </p:tgtEl>
                                        <p:attrNameLst>
                                          <p:attrName>style.visibility</p:attrName>
                                        </p:attrNameLst>
                                      </p:cBhvr>
                                      <p:to>
                                        <p:strVal val="visible"/>
                                      </p:to>
                                    </p:set>
                                    <p:anim calcmode="lin" valueType="num">
                                      <p:cBhvr additive="repl">
                                        <p:cTn id="13" dur="500" fill="hold"/>
                                        <p:tgtEl>
                                          <p:spTgt spid="493"/>
                                        </p:tgtEl>
                                        <p:attrNameLst>
                                          <p:attrName>ppt_x</p:attrName>
                                        </p:attrNameLst>
                                      </p:cBhvr>
                                      <p:tavLst>
                                        <p:tav tm="0">
                                          <p:val>
                                            <p:strVal val="#ppt_x"/>
                                          </p:val>
                                        </p:tav>
                                        <p:tav tm="100000">
                                          <p:val>
                                            <p:strVal val="#ppt_x"/>
                                          </p:val>
                                        </p:tav>
                                      </p:tavLst>
                                    </p:anim>
                                    <p:anim calcmode="lin" valueType="num">
                                      <p:cBhvr additive="repl">
                                        <p:cTn id="14" dur="500" fill="hold"/>
                                        <p:tgtEl>
                                          <p:spTgt spid="49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3">
                                            <p:txEl>
                                              <p:pRg st="0" end="31"/>
                                            </p:txEl>
                                          </p:spTgt>
                                        </p:tgtEl>
                                        <p:attrNameLst>
                                          <p:attrName>style.visibility</p:attrName>
                                        </p:attrNameLst>
                                      </p:cBhvr>
                                      <p:to>
                                        <p:strVal val="visible"/>
                                      </p:to>
                                    </p:set>
                                    <p:anim calcmode="lin" valueType="num">
                                      <p:cBhvr additive="repl">
                                        <p:cTn id="17" dur="500" fill="hold"/>
                                        <p:tgtEl>
                                          <p:spTgt spid="493">
                                            <p:txEl>
                                              <p:pRg st="0" end="31"/>
                                            </p:txEl>
                                          </p:spTgt>
                                        </p:tgtEl>
                                        <p:attrNameLst>
                                          <p:attrName>ppt_x</p:attrName>
                                        </p:attrNameLst>
                                      </p:cBhvr>
                                      <p:tavLst>
                                        <p:tav tm="0">
                                          <p:val>
                                            <p:strVal val="#ppt_x"/>
                                          </p:val>
                                        </p:tav>
                                        <p:tav tm="100000">
                                          <p:val>
                                            <p:strVal val="#ppt_x"/>
                                          </p:val>
                                        </p:tav>
                                      </p:tavLst>
                                    </p:anim>
                                    <p:anim calcmode="lin" valueType="num">
                                      <p:cBhvr additive="repl">
                                        <p:cTn id="18" dur="500" fill="hold"/>
                                        <p:tgtEl>
                                          <p:spTgt spid="493">
                                            <p:txEl>
                                              <p:pRg st="0" end="3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3">
                                            <p:txEl>
                                              <p:pRg st="545" end="545"/>
                                            </p:txEl>
                                          </p:spTgt>
                                        </p:tgtEl>
                                        <p:attrNameLst>
                                          <p:attrName>style.visibility</p:attrName>
                                        </p:attrNameLst>
                                      </p:cBhvr>
                                      <p:to>
                                        <p:strVal val="visible"/>
                                      </p:to>
                                    </p:set>
                                    <p:anim calcmode="lin" valueType="num">
                                      <p:cBhvr additive="repl">
                                        <p:cTn id="21"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93">
                                            <p:txEl>
                                              <p:pRg st="545" end="545"/>
                                            </p:txEl>
                                          </p:spTgt>
                                        </p:tgtEl>
                                        <p:attrNameLst>
                                          <p:attrName>style.visibility</p:attrName>
                                        </p:attrNameLst>
                                      </p:cBhvr>
                                      <p:to>
                                        <p:strVal val="visible"/>
                                      </p:to>
                                    </p:set>
                                    <p:anim calcmode="lin" valueType="num">
                                      <p:cBhvr additive="repl">
                                        <p:cTn id="25"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93">
                                            <p:txEl>
                                              <p:pRg st="545" end="545"/>
                                            </p:txEl>
                                          </p:spTgt>
                                        </p:tgtEl>
                                        <p:attrNameLst>
                                          <p:attrName>style.visibility</p:attrName>
                                        </p:attrNameLst>
                                      </p:cBhvr>
                                      <p:to>
                                        <p:strVal val="visible"/>
                                      </p:to>
                                    </p:set>
                                    <p:anim calcmode="lin" valueType="num">
                                      <p:cBhvr additive="repl">
                                        <p:cTn id="29"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93">
                                            <p:txEl>
                                              <p:pRg st="545" end="545"/>
                                            </p:txEl>
                                          </p:spTgt>
                                        </p:tgtEl>
                                        <p:attrNameLst>
                                          <p:attrName>style.visibility</p:attrName>
                                        </p:attrNameLst>
                                      </p:cBhvr>
                                      <p:to>
                                        <p:strVal val="visible"/>
                                      </p:to>
                                    </p:set>
                                    <p:anim calcmode="lin" valueType="num">
                                      <p:cBhvr additive="repl">
                                        <p:cTn id="33"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34"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93">
                                            <p:txEl>
                                              <p:pRg st="545" end="545"/>
                                            </p:txEl>
                                          </p:spTgt>
                                        </p:tgtEl>
                                        <p:attrNameLst>
                                          <p:attrName>style.visibility</p:attrName>
                                        </p:attrNameLst>
                                      </p:cBhvr>
                                      <p:to>
                                        <p:strVal val="visible"/>
                                      </p:to>
                                    </p:set>
                                    <p:anim calcmode="lin" valueType="num">
                                      <p:cBhvr additive="repl">
                                        <p:cTn id="37"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93">
                                            <p:txEl>
                                              <p:pRg st="545" end="545"/>
                                            </p:txEl>
                                          </p:spTgt>
                                        </p:tgtEl>
                                        <p:attrNameLst>
                                          <p:attrName>style.visibility</p:attrName>
                                        </p:attrNameLst>
                                      </p:cBhvr>
                                      <p:to>
                                        <p:strVal val="visible"/>
                                      </p:to>
                                    </p:set>
                                    <p:anim calcmode="lin" valueType="num">
                                      <p:cBhvr additive="repl">
                                        <p:cTn id="41"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93">
                                            <p:txEl>
                                              <p:pRg st="545" end="545"/>
                                            </p:txEl>
                                          </p:spTgt>
                                        </p:tgtEl>
                                        <p:attrNameLst>
                                          <p:attrName>style.visibility</p:attrName>
                                        </p:attrNameLst>
                                      </p:cBhvr>
                                      <p:to>
                                        <p:strVal val="visible"/>
                                      </p:to>
                                    </p:set>
                                    <p:anim calcmode="lin" valueType="num">
                                      <p:cBhvr additive="repl">
                                        <p:cTn id="45"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46"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93">
                                            <p:txEl>
                                              <p:pRg st="545" end="545"/>
                                            </p:txEl>
                                          </p:spTgt>
                                        </p:tgtEl>
                                        <p:attrNameLst>
                                          <p:attrName>style.visibility</p:attrName>
                                        </p:attrNameLst>
                                      </p:cBhvr>
                                      <p:to>
                                        <p:strVal val="visible"/>
                                      </p:to>
                                    </p:set>
                                    <p:anim calcmode="lin" valueType="num">
                                      <p:cBhvr additive="repl">
                                        <p:cTn id="49"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93">
                                            <p:txEl>
                                              <p:pRg st="545" end="545"/>
                                            </p:txEl>
                                          </p:spTgt>
                                        </p:tgtEl>
                                        <p:attrNameLst>
                                          <p:attrName>style.visibility</p:attrName>
                                        </p:attrNameLst>
                                      </p:cBhvr>
                                      <p:to>
                                        <p:strVal val="visible"/>
                                      </p:to>
                                    </p:set>
                                    <p:anim calcmode="lin" valueType="num">
                                      <p:cBhvr additive="repl">
                                        <p:cTn id="53"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93">
                                            <p:txEl>
                                              <p:pRg st="545" end="545"/>
                                            </p:txEl>
                                          </p:spTgt>
                                        </p:tgtEl>
                                        <p:attrNameLst>
                                          <p:attrName>style.visibility</p:attrName>
                                        </p:attrNameLst>
                                      </p:cBhvr>
                                      <p:to>
                                        <p:strVal val="visible"/>
                                      </p:to>
                                    </p:set>
                                    <p:anim calcmode="lin" valueType="num">
                                      <p:cBhvr additive="repl">
                                        <p:cTn id="57"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58" dur="500" fill="hold"/>
                                        <p:tgtEl>
                                          <p:spTgt spid="493">
                                            <p:txEl>
                                              <p:pRg st="545" end="545"/>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93">
                                            <p:txEl>
                                              <p:pRg st="545" end="545"/>
                                            </p:txEl>
                                          </p:spTgt>
                                        </p:tgtEl>
                                        <p:attrNameLst>
                                          <p:attrName>style.visibility</p:attrName>
                                        </p:attrNameLst>
                                      </p:cBhvr>
                                      <p:to>
                                        <p:strVal val="visible"/>
                                      </p:to>
                                    </p:set>
                                    <p:anim calcmode="lin" valueType="num">
                                      <p:cBhvr additive="repl">
                                        <p:cTn id="61" dur="500" fill="hold"/>
                                        <p:tgtEl>
                                          <p:spTgt spid="493">
                                            <p:txEl>
                                              <p:pRg st="545" end="545"/>
                                            </p:txEl>
                                          </p:spTgt>
                                        </p:tgtEl>
                                        <p:attrNameLst>
                                          <p:attrName>ppt_x</p:attrName>
                                        </p:attrNameLst>
                                      </p:cBhvr>
                                      <p:tavLst>
                                        <p:tav tm="0">
                                          <p:val>
                                            <p:strVal val="#ppt_x"/>
                                          </p:val>
                                        </p:tav>
                                        <p:tav tm="100000">
                                          <p:val>
                                            <p:strVal val="#ppt_x"/>
                                          </p:val>
                                        </p:tav>
                                      </p:tavLst>
                                    </p:anim>
                                    <p:anim calcmode="lin" valueType="num">
                                      <p:cBhvr additive="repl">
                                        <p:cTn id="62" dur="500" fill="hold"/>
                                        <p:tgtEl>
                                          <p:spTgt spid="493">
                                            <p:txEl>
                                              <p:pRg st="545" end="5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6092</Words>
  <Application>Microsoft Office PowerPoint</Application>
  <PresentationFormat>On-screen Show (4:3)</PresentationFormat>
  <Paragraphs>687</Paragraphs>
  <Slides>99</Slides>
  <Notes>56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99</vt:i4>
      </vt:variant>
    </vt:vector>
  </HeadingPairs>
  <TitlesOfParts>
    <vt:vector size="111" baseType="lpstr">
      <vt:lpstr>Arial</vt:lpstr>
      <vt:lpstr>DejaVu Sans</vt:lpstr>
      <vt:lpstr>Garamond</vt:lpstr>
      <vt:lpstr>Lucida Sans Unicode</vt:lpstr>
      <vt:lpstr>新細明體</vt:lpstr>
      <vt:lpstr>StarSymbol</vt:lpstr>
      <vt:lpstr>Times New Roman</vt:lpstr>
      <vt:lpstr>Wingdings</vt:lpstr>
      <vt:lpstr>Wingdings 2</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Leykun</dc:creator>
  <cp:lastModifiedBy>Windows User</cp:lastModifiedBy>
  <cp:revision>4</cp:revision>
  <dcterms:modified xsi:type="dcterms:W3CDTF">2024-03-25T12:38:33Z</dcterms:modified>
</cp:coreProperties>
</file>