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56" r:id="rId2"/>
    <p:sldId id="257" r:id="rId3"/>
    <p:sldId id="329" r:id="rId4"/>
    <p:sldId id="314" r:id="rId5"/>
    <p:sldId id="290" r:id="rId6"/>
    <p:sldId id="291" r:id="rId7"/>
    <p:sldId id="317" r:id="rId8"/>
    <p:sldId id="315" r:id="rId9"/>
    <p:sldId id="316" r:id="rId10"/>
    <p:sldId id="292" r:id="rId11"/>
    <p:sldId id="262" r:id="rId12"/>
    <p:sldId id="263" r:id="rId13"/>
    <p:sldId id="293" r:id="rId14"/>
    <p:sldId id="308" r:id="rId15"/>
    <p:sldId id="264" r:id="rId16"/>
    <p:sldId id="304" r:id="rId17"/>
    <p:sldId id="272" r:id="rId18"/>
    <p:sldId id="303" r:id="rId19"/>
    <p:sldId id="273" r:id="rId20"/>
    <p:sldId id="274" r:id="rId21"/>
    <p:sldId id="318" r:id="rId22"/>
    <p:sldId id="267" r:id="rId23"/>
    <p:sldId id="305" r:id="rId24"/>
    <p:sldId id="279" r:id="rId25"/>
    <p:sldId id="277" r:id="rId26"/>
    <p:sldId id="278" r:id="rId27"/>
    <p:sldId id="294" r:id="rId28"/>
    <p:sldId id="280" r:id="rId29"/>
    <p:sldId id="345" r:id="rId30"/>
    <p:sldId id="348" r:id="rId31"/>
    <p:sldId id="319" r:id="rId32"/>
    <p:sldId id="306" r:id="rId33"/>
    <p:sldId id="346" r:id="rId34"/>
    <p:sldId id="281" r:id="rId35"/>
    <p:sldId id="347" r:id="rId36"/>
    <p:sldId id="284" r:id="rId37"/>
    <p:sldId id="285" r:id="rId38"/>
    <p:sldId id="296" r:id="rId39"/>
    <p:sldId id="300" r:id="rId40"/>
    <p:sldId id="297" r:id="rId41"/>
    <p:sldId id="298" r:id="rId42"/>
    <p:sldId id="349" r:id="rId43"/>
    <p:sldId id="350" r:id="rId44"/>
    <p:sldId id="351" r:id="rId45"/>
    <p:sldId id="299" r:id="rId46"/>
    <p:sldId id="307" r:id="rId47"/>
    <p:sldId id="286" r:id="rId48"/>
    <p:sldId id="320" r:id="rId49"/>
    <p:sldId id="331" r:id="rId50"/>
    <p:sldId id="330" r:id="rId51"/>
    <p:sldId id="321" r:id="rId52"/>
    <p:sldId id="327" r:id="rId53"/>
    <p:sldId id="322" r:id="rId54"/>
    <p:sldId id="328" r:id="rId55"/>
    <p:sldId id="332" r:id="rId56"/>
    <p:sldId id="333" r:id="rId57"/>
    <p:sldId id="334" r:id="rId58"/>
    <p:sldId id="323" r:id="rId59"/>
    <p:sldId id="336" r:id="rId60"/>
    <p:sldId id="335" r:id="rId61"/>
    <p:sldId id="324" r:id="rId62"/>
    <p:sldId id="338" r:id="rId63"/>
    <p:sldId id="339" r:id="rId64"/>
    <p:sldId id="337" r:id="rId65"/>
    <p:sldId id="340" r:id="rId66"/>
    <p:sldId id="341" r:id="rId67"/>
    <p:sldId id="342" r:id="rId68"/>
    <p:sldId id="326" r:id="rId69"/>
    <p:sldId id="343" r:id="rId70"/>
    <p:sldId id="344"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5" autoAdjust="0"/>
    <p:restoredTop sz="86410"/>
  </p:normalViewPr>
  <p:slideViewPr>
    <p:cSldViewPr>
      <p:cViewPr varScale="1">
        <p:scale>
          <a:sx n="63" d="100"/>
          <a:sy n="63" d="100"/>
        </p:scale>
        <p:origin x="-1362" y="-108"/>
      </p:cViewPr>
      <p:guideLst>
        <p:guide orient="horz" pos="2160"/>
        <p:guide pos="2880"/>
      </p:guideLst>
    </p:cSldViewPr>
  </p:slideViewPr>
  <p:outlineViewPr>
    <p:cViewPr>
      <p:scale>
        <a:sx n="33" d="100"/>
        <a:sy n="33" d="100"/>
      </p:scale>
      <p:origin x="0" y="391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1F1FC6-78F2-4E1C-A360-301D329AEC4D}" type="datetimeFigureOut">
              <a:rPr lang="en-US" smtClean="0"/>
              <a:pPr/>
              <a:t>1/14/2021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7CA36B-472E-4F6F-B429-B6A41A5401F8}" type="slidenum">
              <a:rPr lang="en-US" smtClean="0"/>
              <a:pPr/>
              <a:t>‹#›</a:t>
            </a:fld>
            <a:endParaRPr lang="en-US"/>
          </a:p>
        </p:txBody>
      </p:sp>
    </p:spTree>
    <p:extLst>
      <p:ext uri="{BB962C8B-B14F-4D97-AF65-F5344CB8AC3E}">
        <p14:creationId xmlns:p14="http://schemas.microsoft.com/office/powerpoint/2010/main" val="550215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99F493-0956-417A-855A-38F451CF14FF}" type="datetimeFigureOut">
              <a:rPr lang="en-US" smtClean="0"/>
              <a:pPr/>
              <a:t>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F9895-6A88-4618-B756-31F240891590}" type="slidenum">
              <a:rPr lang="en-US" smtClean="0"/>
              <a:pPr/>
              <a:t>‹#›</a:t>
            </a:fld>
            <a:endParaRPr lang="en-US"/>
          </a:p>
        </p:txBody>
      </p:sp>
    </p:spTree>
    <p:extLst>
      <p:ext uri="{BB962C8B-B14F-4D97-AF65-F5344CB8AC3E}">
        <p14:creationId xmlns:p14="http://schemas.microsoft.com/office/powerpoint/2010/main" val="178008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9F9895-6A88-4618-B756-31F240891590}"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F86A50-87E3-4B46-8D36-2F05F6002A0E}"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86A50-87E3-4B46-8D36-2F05F6002A0E}"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86A50-87E3-4B46-8D36-2F05F6002A0E}"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F86A50-87E3-4B46-8D36-2F05F6002A0E}"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F86A50-87E3-4B46-8D36-2F05F6002A0E}"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F86A50-87E3-4B46-8D36-2F05F6002A0E}"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F86A50-87E3-4B46-8D36-2F05F6002A0E}"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F86A50-87E3-4B46-8D36-2F05F6002A0E}" type="datetimeFigureOut">
              <a:rPr lang="en-US" smtClean="0"/>
              <a:pPr/>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F86A50-87E3-4B46-8D36-2F05F6002A0E}"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86A50-87E3-4B46-8D36-2F05F6002A0E}"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F86A50-87E3-4B46-8D36-2F05F6002A0E}"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F9677-FD62-4173-A1EF-84DA590D73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F86A50-87E3-4B46-8D36-2F05F6002A0E}" type="datetimeFigureOut">
              <a:rPr lang="en-US" smtClean="0"/>
              <a:pPr/>
              <a:t>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F9677-FD62-4173-A1EF-84DA590D73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r>
              <a:rPr lang="en-US" dirty="0" smtClean="0"/>
              <a:t>Data Models and DATABASE SYSTEM</a:t>
            </a:r>
            <a:br>
              <a:rPr lang="en-US" dirty="0" smtClean="0"/>
            </a:br>
            <a:r>
              <a:rPr lang="en-US" dirty="0" smtClean="0"/>
              <a:t>ARCHITECTURE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Record-based Data Models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Consist of a number of fixed format records. </a:t>
            </a:r>
          </a:p>
          <a:p>
            <a:r>
              <a:rPr lang="en-US" dirty="0" smtClean="0"/>
              <a:t>Each record type defines a fixed number of fields</a:t>
            </a:r>
          </a:p>
          <a:p>
            <a:r>
              <a:rPr lang="en-US" dirty="0" smtClean="0"/>
              <a:t> Each field is typically of a fixed length. </a:t>
            </a:r>
          </a:p>
          <a:p>
            <a:r>
              <a:rPr lang="en-US" dirty="0" smtClean="0"/>
              <a:t>There are three types of Record-based data models:- </a:t>
            </a:r>
          </a:p>
          <a:p>
            <a:pPr lvl="1"/>
            <a:r>
              <a:rPr lang="en-US" dirty="0" smtClean="0"/>
              <a:t> Hierarchical Database Model</a:t>
            </a:r>
          </a:p>
          <a:p>
            <a:pPr lvl="1"/>
            <a:r>
              <a:rPr lang="en-US" dirty="0" smtClean="0"/>
              <a:t>  Network Database Model</a:t>
            </a:r>
          </a:p>
          <a:p>
            <a:pPr lvl="1"/>
            <a:r>
              <a:rPr lang="en-US" dirty="0" smtClean="0"/>
              <a:t> Relational Database Model</a:t>
            </a:r>
          </a:p>
          <a:p>
            <a:pPr>
              <a:buNone/>
            </a:pPr>
            <a:r>
              <a:rPr lang="en-US" dirty="0" smtClean="0"/>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Model</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524000"/>
            <a:ext cx="48768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Content Placeholder 2"/>
          <p:cNvPicPr>
            <a:picLocks noGrp="1" noChangeAspect="1" noChangeArrowheads="1"/>
          </p:cNvPicPr>
          <p:nvPr>
            <p:ph idx="1"/>
          </p:nvPr>
        </p:nvPicPr>
        <p:blipFill>
          <a:blip r:embed="rId2"/>
          <a:srcRect/>
          <a:stretch>
            <a:fillRect/>
          </a:stretch>
        </p:blipFill>
        <p:spPr bwMode="auto">
          <a:xfrm>
            <a:off x="381000" y="1447800"/>
            <a:ext cx="8382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simplest database model</a:t>
            </a:r>
          </a:p>
          <a:p>
            <a:r>
              <a:rPr lang="en-US" dirty="0" smtClean="0"/>
              <a:t>Records are represented as nodes or segments</a:t>
            </a:r>
          </a:p>
          <a:p>
            <a:pPr lvl="1"/>
            <a:r>
              <a:rPr lang="en-US" dirty="0" smtClean="0"/>
              <a:t>Nodes are arranged in a hierarchical structure as sort</a:t>
            </a:r>
            <a:br>
              <a:rPr lang="en-US" dirty="0" smtClean="0"/>
            </a:br>
            <a:r>
              <a:rPr lang="en-US" dirty="0" smtClean="0"/>
              <a:t>of upside-down tree. The tree may be of arbitrary depth </a:t>
            </a:r>
          </a:p>
          <a:p>
            <a:r>
              <a:rPr lang="en-US" dirty="0" smtClean="0"/>
              <a:t>Each record contain multiple fields, where each field may contain either data values like integer, real, text or a pointer to a record. The pointer is not allowed to form a cycle. Some hierarchical DBMS support null values or variable-length fields .</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a:bodyPr>
          <a:lstStyle/>
          <a:p>
            <a:r>
              <a:rPr lang="en-US" dirty="0" smtClean="0"/>
              <a:t> The top node is the </a:t>
            </a:r>
            <a:r>
              <a:rPr lang="en-US" b="1" dirty="0" smtClean="0"/>
              <a:t>root node</a:t>
            </a:r>
          </a:p>
          <a:p>
            <a:r>
              <a:rPr lang="en-US" dirty="0" smtClean="0"/>
              <a:t>The relationship between parent and child is </a:t>
            </a:r>
            <a:r>
              <a:rPr lang="en-US" i="1" dirty="0" smtClean="0"/>
              <a:t>one-to-many and one-to-one</a:t>
            </a:r>
            <a:endParaRPr lang="en-US" b="1" dirty="0" smtClean="0"/>
          </a:p>
          <a:p>
            <a:pPr lvl="1"/>
            <a:r>
              <a:rPr lang="en-US" dirty="0" smtClean="0"/>
              <a:t>  A parent node can have more than one child node </a:t>
            </a:r>
          </a:p>
          <a:p>
            <a:pPr lvl="1"/>
            <a:r>
              <a:rPr lang="en-US" dirty="0" smtClean="0"/>
              <a:t> A child node can only have one parent node</a:t>
            </a:r>
          </a:p>
          <a:p>
            <a:r>
              <a:rPr lang="en-US" dirty="0" smtClean="0"/>
              <a:t>  Relation is established by creating physical link between stored records (each is stored with a predefined access path to other records)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GB" dirty="0"/>
              <a:t>The data is still stored in a flat file….like previously…but now the flat file has 3 different record types in it and the record types are related:</a:t>
            </a:r>
            <a:endParaRPr lang="en-US" dirty="0"/>
          </a:p>
          <a:p>
            <a:pPr lvl="1">
              <a:buNone/>
            </a:pPr>
            <a:r>
              <a:rPr lang="en-GB" b="1" dirty="0" smtClean="0"/>
              <a:t>Customer</a:t>
            </a:r>
            <a:r>
              <a:rPr lang="en-GB" dirty="0" smtClean="0"/>
              <a:t>: </a:t>
            </a:r>
            <a:r>
              <a:rPr lang="en-GB" dirty="0"/>
              <a:t>123, </a:t>
            </a:r>
            <a:r>
              <a:rPr lang="en-GB" dirty="0" err="1" smtClean="0"/>
              <a:t>Teffaye</a:t>
            </a:r>
            <a:r>
              <a:rPr lang="en-GB" dirty="0" smtClean="0"/>
              <a:t> , </a:t>
            </a:r>
            <a:r>
              <a:rPr lang="en-GB" dirty="0" err="1" smtClean="0"/>
              <a:t>Abebe</a:t>
            </a:r>
            <a:r>
              <a:rPr lang="en-GB" dirty="0" smtClean="0"/>
              <a:t>, </a:t>
            </a:r>
            <a:r>
              <a:rPr lang="en-GB" dirty="0"/>
              <a:t>04 407600, </a:t>
            </a:r>
            <a:r>
              <a:rPr lang="en-GB" dirty="0" err="1" smtClean="0"/>
              <a:t>Yeka</a:t>
            </a:r>
            <a:r>
              <a:rPr lang="en-GB" dirty="0" smtClean="0"/>
              <a:t> </a:t>
            </a:r>
            <a:r>
              <a:rPr lang="en-GB" dirty="0" err="1" smtClean="0"/>
              <a:t>Kefle</a:t>
            </a:r>
            <a:r>
              <a:rPr lang="en-GB" dirty="0" smtClean="0"/>
              <a:t> </a:t>
            </a:r>
            <a:r>
              <a:rPr lang="en-GB" dirty="0" err="1" smtClean="0"/>
              <a:t>ketema</a:t>
            </a:r>
            <a:r>
              <a:rPr lang="en-GB" dirty="0" smtClean="0"/>
              <a:t>, </a:t>
            </a:r>
            <a:endParaRPr lang="en-US" dirty="0"/>
          </a:p>
          <a:p>
            <a:pPr lvl="1">
              <a:buNone/>
            </a:pPr>
            <a:r>
              <a:rPr lang="en-GB" b="1" dirty="0" smtClean="0"/>
              <a:t>	Account</a:t>
            </a:r>
            <a:r>
              <a:rPr lang="en-GB" b="1" dirty="0"/>
              <a:t>: </a:t>
            </a:r>
            <a:r>
              <a:rPr lang="en-GB" dirty="0"/>
              <a:t>Savings, 123456, 5400</a:t>
            </a:r>
            <a:endParaRPr lang="en-US" dirty="0"/>
          </a:p>
          <a:p>
            <a:pPr lvl="1">
              <a:buNone/>
            </a:pPr>
            <a:r>
              <a:rPr lang="en-GB" dirty="0" smtClean="0"/>
              <a:t>			</a:t>
            </a:r>
            <a:r>
              <a:rPr lang="en-GB" b="1" dirty="0" smtClean="0"/>
              <a:t>Transaction</a:t>
            </a:r>
            <a:r>
              <a:rPr lang="en-GB" dirty="0"/>
              <a:t>:…..</a:t>
            </a:r>
            <a:endParaRPr lang="en-US" dirty="0"/>
          </a:p>
          <a:p>
            <a:pPr lvl="1">
              <a:buNone/>
            </a:pPr>
            <a:r>
              <a:rPr lang="en-GB" dirty="0" smtClean="0"/>
              <a:t>			Transaction</a:t>
            </a:r>
            <a:r>
              <a:rPr lang="en-GB" dirty="0"/>
              <a:t>:….</a:t>
            </a:r>
            <a:endParaRPr lang="en-US" dirty="0"/>
          </a:p>
          <a:p>
            <a:pPr lvl="1">
              <a:buNone/>
            </a:pPr>
            <a:r>
              <a:rPr lang="en-GB" b="1" dirty="0" smtClean="0"/>
              <a:t>	</a:t>
            </a:r>
            <a:r>
              <a:rPr lang="en-GB" dirty="0" smtClean="0"/>
              <a:t>Account</a:t>
            </a:r>
            <a:r>
              <a:rPr lang="en-GB" b="1" dirty="0"/>
              <a:t>: </a:t>
            </a:r>
            <a:r>
              <a:rPr lang="en-GB" dirty="0"/>
              <a:t>Current,278654, 2000</a:t>
            </a:r>
            <a:endParaRPr lang="en-US" dirty="0"/>
          </a:p>
          <a:p>
            <a:pPr lvl="1">
              <a:buNone/>
            </a:pPr>
            <a:r>
              <a:rPr lang="en-GB" b="1" dirty="0" smtClean="0"/>
              <a:t>Customer</a:t>
            </a:r>
            <a:r>
              <a:rPr lang="en-GB" dirty="0"/>
              <a:t>: ……………</a:t>
            </a:r>
            <a:endParaRPr lang="en-US"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pPr lvl="1">
              <a:lnSpc>
                <a:spcPct val="80000"/>
              </a:lnSpc>
              <a:spcBef>
                <a:spcPct val="80000"/>
              </a:spcBef>
            </a:pPr>
            <a:r>
              <a:rPr lang="en-US" sz="2400" dirty="0" smtClean="0"/>
              <a:t>Hierarchical Model is simple to construct and operate on</a:t>
            </a:r>
            <a:endParaRPr lang="en-US" sz="2200" dirty="0" smtClean="0"/>
          </a:p>
          <a:p>
            <a:pPr lvl="1">
              <a:lnSpc>
                <a:spcPct val="80000"/>
              </a:lnSpc>
              <a:spcBef>
                <a:spcPct val="80000"/>
              </a:spcBef>
            </a:pPr>
            <a:r>
              <a:rPr lang="en-US" sz="2200" dirty="0" smtClean="0"/>
              <a:t>Conceptual simplicity – easy to understand the model layout</a:t>
            </a:r>
          </a:p>
          <a:p>
            <a:pPr lvl="1">
              <a:lnSpc>
                <a:spcPct val="80000"/>
              </a:lnSpc>
              <a:spcBef>
                <a:spcPct val="80000"/>
              </a:spcBef>
            </a:pPr>
            <a:r>
              <a:rPr lang="en-US" sz="2200" b="1" dirty="0" smtClean="0"/>
              <a:t>Data independence </a:t>
            </a:r>
            <a:r>
              <a:rPr lang="en-US" sz="2200" dirty="0" smtClean="0"/>
              <a:t>(a change in a data type will be automatically cascaded throughout the database by the DBMS, thereby eliminating the need to make changes in the program segments that reference the changes data type)</a:t>
            </a:r>
          </a:p>
          <a:p>
            <a:pPr lvl="1">
              <a:lnSpc>
                <a:spcPct val="80000"/>
              </a:lnSpc>
              <a:spcBef>
                <a:spcPct val="80000"/>
              </a:spcBef>
            </a:pPr>
            <a:r>
              <a:rPr lang="en-US" sz="2200" b="1" dirty="0" smtClean="0"/>
              <a:t>Database integrity </a:t>
            </a:r>
            <a:r>
              <a:rPr lang="en-US" sz="2200" dirty="0" smtClean="0"/>
              <a:t>– always a link between parent and child</a:t>
            </a:r>
          </a:p>
          <a:p>
            <a:pPr lvl="1">
              <a:lnSpc>
                <a:spcPct val="80000"/>
              </a:lnSpc>
              <a:spcBef>
                <a:spcPct val="80000"/>
              </a:spcBef>
            </a:pPr>
            <a:r>
              <a:rPr lang="en-US" sz="2200" b="1" dirty="0" smtClean="0"/>
              <a:t>Efficiency</a:t>
            </a:r>
            <a:r>
              <a:rPr lang="en-US" sz="2200" dirty="0" smtClean="0"/>
              <a:t> – very efficient when it contains a large volume of data in 1:M relationships and whose relationships are fixed over time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Cont’d </a:t>
            </a:r>
            <a:endParaRPr lang="en-US" sz="3200"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Searching of any record in a hierarchical tree is very fast since the hierarchical databases uses contiguous storage for hierarchical structures.</a:t>
            </a:r>
          </a:p>
          <a:p>
            <a:r>
              <a:rPr lang="en-US" dirty="0" smtClean="0"/>
              <a:t>Language is simple; uses constructs like GET, GET UNIQUE, GET NEXT, GET NEXTWITHIN PARENT etc.</a:t>
            </a:r>
          </a:p>
          <a:p>
            <a:pPr>
              <a:buNone/>
            </a:pPr>
            <a:r>
              <a:rPr lang="en-US" dirty="0" smtClean="0"/>
              <a:t/>
            </a:r>
            <a:br>
              <a:rPr lang="en-US" dirty="0" smtClean="0"/>
            </a:br>
            <a:endParaRPr lang="en-US" dirty="0" smtClean="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a:t>
            </a:r>
            <a:endParaRPr lang="en-US" dirty="0"/>
          </a:p>
        </p:txBody>
      </p:sp>
      <p:sp>
        <p:nvSpPr>
          <p:cNvPr id="3" name="Content Placeholder 2"/>
          <p:cNvSpPr>
            <a:spLocks noGrp="1"/>
          </p:cNvSpPr>
          <p:nvPr>
            <p:ph idx="1"/>
          </p:nvPr>
        </p:nvSpPr>
        <p:spPr/>
        <p:txBody>
          <a:bodyPr/>
          <a:lstStyle/>
          <a:p>
            <a:pPr lvl="1">
              <a:spcBef>
                <a:spcPct val="60000"/>
              </a:spcBef>
            </a:pPr>
            <a:r>
              <a:rPr lang="en-US" sz="2000" b="1" dirty="0" smtClean="0"/>
              <a:t>Complex implementation </a:t>
            </a:r>
            <a:r>
              <a:rPr lang="en-US" sz="2000" dirty="0" smtClean="0"/>
              <a:t>– detailed knowledge of the physical data storage characteristics is required by the designers and programmers</a:t>
            </a:r>
          </a:p>
          <a:p>
            <a:pPr lvl="1">
              <a:spcBef>
                <a:spcPct val="60000"/>
              </a:spcBef>
            </a:pPr>
            <a:r>
              <a:rPr lang="en-US" sz="2000" b="1" dirty="0" smtClean="0"/>
              <a:t>Difficult to manage </a:t>
            </a:r>
            <a:r>
              <a:rPr lang="en-US" sz="2000" dirty="0" smtClean="0"/>
              <a:t>– relocation of segments requires application changes</a:t>
            </a:r>
          </a:p>
          <a:p>
            <a:pPr lvl="1">
              <a:spcBef>
                <a:spcPct val="60000"/>
              </a:spcBef>
            </a:pPr>
            <a:r>
              <a:rPr lang="en-US" sz="2000" dirty="0" smtClean="0"/>
              <a:t>Lacks structural independence </a:t>
            </a:r>
          </a:p>
          <a:p>
            <a:pPr lvl="1">
              <a:spcBef>
                <a:spcPct val="60000"/>
              </a:spcBef>
            </a:pPr>
            <a:r>
              <a:rPr lang="en-US" sz="2000" dirty="0" smtClean="0"/>
              <a:t>Complex applications programming and use – programmers and end users must know precisely how the data are physically distributed within the database</a:t>
            </a:r>
          </a:p>
          <a:p>
            <a:pPr lvl="1">
              <a:spcBef>
                <a:spcPct val="60000"/>
              </a:spcBef>
            </a:pPr>
            <a:r>
              <a:rPr lang="en-US" sz="2000" b="1" dirty="0" smtClean="0"/>
              <a:t>Lack of standards </a:t>
            </a:r>
            <a:r>
              <a:rPr lang="en-US" sz="2000" dirty="0" smtClean="0"/>
              <a:t>– no standard DDL and no DML</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a:bodyPr>
          <a:lstStyle/>
          <a:p>
            <a:r>
              <a:rPr lang="en-US" dirty="0" smtClean="0"/>
              <a:t> Navigational and procedural nature of processing.</a:t>
            </a:r>
            <a:r>
              <a:rPr lang="en-GB" dirty="0" smtClean="0"/>
              <a:t> </a:t>
            </a:r>
          </a:p>
          <a:p>
            <a:r>
              <a:rPr lang="en-GB" dirty="0" smtClean="0"/>
              <a:t>A programmer still has to write the program to access the account information, but now the program navigates through the hierarchy e.g. to find the balance of the savings account for a given customer number.</a:t>
            </a:r>
          </a:p>
          <a:p>
            <a:r>
              <a:rPr lang="en-US" smtClean="0"/>
              <a:t>does not support much consistency and security </a:t>
            </a:r>
            <a:br>
              <a:rPr lang="en-US" smtClean="0"/>
            </a:br>
            <a:endParaRPr lang="en-US" dirty="0" smtClean="0"/>
          </a:p>
          <a:p>
            <a:pPr>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Objective</a:t>
            </a:r>
            <a:endParaRPr lang="en-US" dirty="0"/>
          </a:p>
        </p:txBody>
      </p:sp>
      <p:sp>
        <p:nvSpPr>
          <p:cNvPr id="3" name="Content Placeholder 2"/>
          <p:cNvSpPr>
            <a:spLocks noGrp="1"/>
          </p:cNvSpPr>
          <p:nvPr>
            <p:ph idx="1"/>
          </p:nvPr>
        </p:nvSpPr>
        <p:spPr/>
        <p:txBody>
          <a:bodyPr/>
          <a:lstStyle/>
          <a:p>
            <a:r>
              <a:rPr lang="en-GB" dirty="0" smtClean="0"/>
              <a:t>to briefly describe the evolution of database systems and to understand some of the main data models used and now in use.</a:t>
            </a:r>
          </a:p>
          <a:p>
            <a:r>
              <a:rPr lang="en-GB" dirty="0" smtClean="0"/>
              <a:t>To understand the database system Architecture   </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a:xfrm>
            <a:off x="685800" y="1524000"/>
            <a:ext cx="7772400" cy="4114800"/>
          </a:xfrm>
        </p:spPr>
        <p:txBody>
          <a:bodyPr>
            <a:normAutofit fontScale="92500" lnSpcReduction="10000"/>
          </a:bodyPr>
          <a:lstStyle/>
          <a:p>
            <a:pPr marL="342900" lvl="1" indent="-342900">
              <a:buFont typeface="Arial" pitchFamily="34" charset="0"/>
              <a:buChar char="•"/>
            </a:pPr>
            <a:r>
              <a:rPr lang="en-US" sz="2600" dirty="0" smtClean="0"/>
              <a:t>Implementation limitations – difficult to support M:N relationships</a:t>
            </a:r>
          </a:p>
          <a:p>
            <a:pPr lvl="1"/>
            <a:r>
              <a:rPr lang="en-GB" sz="2600" dirty="0" smtClean="0"/>
              <a:t>a child node in the tree cannot have </a:t>
            </a:r>
            <a:r>
              <a:rPr lang="en-GB" sz="2600" b="1" dirty="0" smtClean="0"/>
              <a:t>more than one parent</a:t>
            </a:r>
            <a:r>
              <a:rPr lang="en-GB" sz="2600" dirty="0" smtClean="0"/>
              <a:t>. So if the same account is associated with 2 customers (e.g. a husband and wife have a joint account and also separate accounts), we cannot link the one account record to 2 different customer records. But we can have the account record appearing in two tree branches. This can lead to </a:t>
            </a:r>
            <a:r>
              <a:rPr lang="en-GB" sz="2600" b="1" dirty="0" smtClean="0"/>
              <a:t>duplicated data</a:t>
            </a:r>
            <a:r>
              <a:rPr lang="en-GB" sz="2600" dirty="0" smtClean="0"/>
              <a:t> – and inconsistent data, if the account is not updated in all the branches.</a:t>
            </a:r>
            <a:endParaRPr lang="en-US" sz="2600" dirty="0" smtClean="0"/>
          </a:p>
          <a:p>
            <a:pPr lvl="0"/>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US" dirty="0" smtClean="0"/>
              <a:t>To add new record type or relationship, the database must be redefined and then stored in a new form.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62000" y="2667000"/>
            <a:ext cx="7391400" cy="1219200"/>
          </a:xfrm>
          <a:prstGeom prst="rect">
            <a:avLst/>
          </a:prstGeom>
          <a:noFill/>
          <a:ln w="9525">
            <a:noFill/>
            <a:miter lim="800000"/>
            <a:headEnd/>
            <a:tailEnd/>
          </a:ln>
          <a:effectLst/>
        </p:spPr>
      </p:pic>
      <p:sp>
        <p:nvSpPr>
          <p:cNvPr id="6" name="TextBox 5"/>
          <p:cNvSpPr txBox="1"/>
          <p:nvPr/>
        </p:nvSpPr>
        <p:spPr>
          <a:xfrm>
            <a:off x="838200" y="6019800"/>
            <a:ext cx="7315200" cy="646331"/>
          </a:xfrm>
          <a:prstGeom prst="rect">
            <a:avLst/>
          </a:prstGeom>
          <a:noFill/>
        </p:spPr>
        <p:txBody>
          <a:bodyPr wrap="square" rtlCol="0">
            <a:spAutoFit/>
          </a:bodyPr>
          <a:lstStyle/>
          <a:p>
            <a:r>
              <a:rPr lang="en-GB" dirty="0" smtClean="0"/>
              <a:t>Customer</a:t>
            </a:r>
            <a:r>
              <a:rPr lang="en-GB" dirty="0"/>
              <a:t>, Account and Transaction </a:t>
            </a:r>
            <a:r>
              <a:rPr lang="en-GB" dirty="0" smtClean="0">
                <a:sym typeface="Wingdings" pitchFamily="2" charset="2"/>
              </a:rPr>
              <a:t></a:t>
            </a:r>
            <a:r>
              <a:rPr lang="en-GB" i="1" dirty="0" smtClean="0"/>
              <a:t>record </a:t>
            </a:r>
            <a:r>
              <a:rPr lang="en-GB" i="1" dirty="0"/>
              <a:t>types</a:t>
            </a:r>
            <a:r>
              <a:rPr lang="en-GB" dirty="0"/>
              <a:t>.</a:t>
            </a:r>
            <a:endParaRPr lang="en-US" dirty="0"/>
          </a:p>
          <a:p>
            <a:endParaRPr lang="en-US" dirty="0"/>
          </a:p>
        </p:txBody>
      </p:sp>
      <p:pic>
        <p:nvPicPr>
          <p:cNvPr id="3" name="Picture 2"/>
          <p:cNvPicPr>
            <a:picLocks noChangeAspect="1" noChangeArrowheads="1"/>
          </p:cNvPicPr>
          <p:nvPr/>
        </p:nvPicPr>
        <p:blipFill>
          <a:blip r:embed="rId3"/>
          <a:srcRect/>
          <a:stretch>
            <a:fillRect/>
          </a:stretch>
        </p:blipFill>
        <p:spPr bwMode="auto">
          <a:xfrm>
            <a:off x="762000" y="4038600"/>
            <a:ext cx="7334250" cy="1762125"/>
          </a:xfrm>
          <a:prstGeom prst="rect">
            <a:avLst/>
          </a:prstGeom>
          <a:noFill/>
          <a:ln w="9525">
            <a:noFill/>
            <a:miter lim="800000"/>
            <a:headEnd/>
            <a:tailEnd/>
          </a:ln>
          <a:effectLst/>
        </p:spPr>
      </p:pic>
      <p:sp>
        <p:nvSpPr>
          <p:cNvPr id="7" name="Rectangle 6"/>
          <p:cNvSpPr/>
          <p:nvPr/>
        </p:nvSpPr>
        <p:spPr>
          <a:xfrm>
            <a:off x="838200" y="1447800"/>
            <a:ext cx="6781800" cy="1200329"/>
          </a:xfrm>
          <a:prstGeom prst="rect">
            <a:avLst/>
          </a:prstGeom>
        </p:spPr>
        <p:txBody>
          <a:bodyPr wrap="square">
            <a:spAutoFit/>
          </a:bodyPr>
          <a:lstStyle/>
          <a:p>
            <a:pPr>
              <a:buFont typeface="Arial" pitchFamily="34" charset="0"/>
              <a:buChar char="•"/>
            </a:pPr>
            <a:r>
              <a:rPr lang="en-GB" dirty="0" smtClean="0"/>
              <a:t> </a:t>
            </a:r>
            <a:r>
              <a:rPr lang="en-GB" sz="2400" dirty="0" smtClean="0"/>
              <a:t>also uses records and links but in a different way.</a:t>
            </a:r>
            <a:endParaRPr lang="en-US" sz="2400" dirty="0" smtClean="0"/>
          </a:p>
          <a:p>
            <a:pPr>
              <a:buFont typeface="Arial" pitchFamily="34" charset="0"/>
              <a:buChar char="•"/>
            </a:pPr>
            <a:r>
              <a:rPr lang="en-GB" sz="2400" dirty="0" smtClean="0"/>
              <a:t> Instead of putting data in a hierarchy, it structures data in a network </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Like hierarchical model network model is a collection of physically linked records.</a:t>
            </a:r>
          </a:p>
          <a:p>
            <a:r>
              <a:rPr lang="en-US" dirty="0" smtClean="0"/>
              <a:t>Collection of </a:t>
            </a:r>
            <a:r>
              <a:rPr lang="en-US" b="1" dirty="0" smtClean="0"/>
              <a:t>records</a:t>
            </a:r>
            <a:r>
              <a:rPr lang="en-US" dirty="0" smtClean="0"/>
              <a:t> in 1:M relationships</a:t>
            </a:r>
          </a:p>
          <a:p>
            <a:pPr lvl="1"/>
            <a:r>
              <a:rPr lang="en-GB" dirty="0" smtClean="0"/>
              <a:t>Relationships are modelled using </a:t>
            </a:r>
            <a:r>
              <a:rPr lang="en-GB" b="1" i="1" dirty="0" smtClean="0"/>
              <a:t>sets</a:t>
            </a:r>
            <a:r>
              <a:rPr lang="en-GB" dirty="0" smtClean="0"/>
              <a:t>. </a:t>
            </a:r>
          </a:p>
          <a:p>
            <a:pPr lvl="2"/>
            <a:r>
              <a:rPr lang="en-GB" dirty="0" smtClean="0"/>
              <a:t>In a set, there is one </a:t>
            </a:r>
            <a:r>
              <a:rPr lang="en-GB" b="1" dirty="0" smtClean="0"/>
              <a:t>owner-</a:t>
            </a:r>
            <a:r>
              <a:rPr lang="en-GB" dirty="0" smtClean="0"/>
              <a:t>record type--</a:t>
            </a:r>
            <a:r>
              <a:rPr lang="en-US" dirty="0" smtClean="0"/>
              <a:t>Equivalent to the hierarchical model’s parent </a:t>
            </a:r>
            <a:r>
              <a:rPr lang="en-US" dirty="0" err="1" smtClean="0"/>
              <a:t>eg</a:t>
            </a:r>
            <a:r>
              <a:rPr lang="en-US" dirty="0" smtClean="0"/>
              <a:t>. </a:t>
            </a:r>
            <a:r>
              <a:rPr lang="en-GB" dirty="0" smtClean="0"/>
              <a:t>(Customer) and 1 or more member record types  </a:t>
            </a:r>
            <a:r>
              <a:rPr lang="en-US" dirty="0" smtClean="0"/>
              <a:t>Equivalent to the hierarchical model’s child </a:t>
            </a:r>
            <a:r>
              <a:rPr lang="en-GB" dirty="0" err="1" smtClean="0"/>
              <a:t>eg</a:t>
            </a:r>
            <a:r>
              <a:rPr lang="en-GB" dirty="0" smtClean="0"/>
              <a:t>.(Account).This is a </a:t>
            </a:r>
            <a:r>
              <a:rPr lang="en-GB" b="1" i="1" dirty="0" smtClean="0"/>
              <a:t>set type</a:t>
            </a:r>
            <a:r>
              <a:rPr lang="en-GB" dirty="0" smtClean="0"/>
              <a:t>, let us name it </a:t>
            </a:r>
            <a:r>
              <a:rPr lang="en-GB" dirty="0" err="1" smtClean="0"/>
              <a:t>CustomerAccount</a:t>
            </a:r>
            <a:r>
              <a:rPr lang="en-GB" dirty="0" smtClean="0"/>
              <a:t>. It models the relationship between Customer &amp; Account – that a Customer can have 1 or more accounts. There will be many occurrences of the </a:t>
            </a:r>
            <a:r>
              <a:rPr lang="en-GB" dirty="0" err="1" smtClean="0"/>
              <a:t>CustomerAccount</a:t>
            </a:r>
            <a:r>
              <a:rPr lang="en-GB" dirty="0" smtClean="0"/>
              <a:t> set in the database – one for each Customer. A set occurrence relates one record from the owner record type (Customer) to the set of records from the member record type related to it (Account).For each </a:t>
            </a:r>
            <a:r>
              <a:rPr lang="en-GB" dirty="0" err="1" smtClean="0"/>
              <a:t>CustomerAccount</a:t>
            </a:r>
            <a:r>
              <a:rPr lang="en-GB" dirty="0" smtClean="0"/>
              <a:t> set, there is a network of links from the Customer record to the Account records.</a:t>
            </a:r>
          </a:p>
          <a:p>
            <a:pPr lvl="2"/>
            <a:r>
              <a:rPr lang="en-US" sz="2200" dirty="0" smtClean="0"/>
              <a:t>A record can appear as a member in more than one set i.e., a member may have multiple owners</a:t>
            </a:r>
          </a:p>
          <a:p>
            <a:r>
              <a:rPr lang="en-GB" sz="2600" b="1" dirty="0" smtClean="0"/>
              <a:t>Can you identify another set type in this model? </a:t>
            </a:r>
            <a:endParaRPr lang="en-US" sz="3000" b="1"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lnSpcReduction="10000"/>
          </a:bodyPr>
          <a:lstStyle/>
          <a:p>
            <a:r>
              <a:rPr lang="en-GB" dirty="0"/>
              <a:t>The data is still stored in </a:t>
            </a:r>
            <a:r>
              <a:rPr lang="en-GB" b="1" dirty="0"/>
              <a:t>files</a:t>
            </a:r>
            <a:r>
              <a:rPr lang="en-GB" dirty="0"/>
              <a:t> but now we also have to define the set types.</a:t>
            </a:r>
            <a:endParaRPr lang="en-US" dirty="0"/>
          </a:p>
          <a:p>
            <a:r>
              <a:rPr lang="en-GB" dirty="0" smtClean="0"/>
              <a:t>The </a:t>
            </a:r>
            <a:r>
              <a:rPr lang="en-GB" b="1" i="1" dirty="0"/>
              <a:t>entry points</a:t>
            </a:r>
            <a:r>
              <a:rPr lang="en-GB" b="1" dirty="0"/>
              <a:t> </a:t>
            </a:r>
            <a:r>
              <a:rPr lang="en-GB" dirty="0"/>
              <a:t>are records that can be </a:t>
            </a:r>
            <a:r>
              <a:rPr lang="en-GB" dirty="0" smtClean="0"/>
              <a:t>searched. An entry point is implemented as an </a:t>
            </a:r>
            <a:r>
              <a:rPr lang="en-GB" b="1" dirty="0" smtClean="0"/>
              <a:t>index</a:t>
            </a:r>
            <a:r>
              <a:rPr lang="en-GB" dirty="0" smtClean="0"/>
              <a:t> on a list of records – so the index must be created before such queries can be run against the database.</a:t>
            </a:r>
          </a:p>
          <a:p>
            <a:r>
              <a:rPr lang="en-GB" dirty="0" smtClean="0"/>
              <a:t>In terms of data structure can you think of how entry implemented ? </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i="1" dirty="0" smtClean="0"/>
              <a:t>Registrar system</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25</a:t>
            </a:fld>
            <a:endParaRPr lang="en-US"/>
          </a:p>
        </p:txBody>
      </p:sp>
      <p:pic>
        <p:nvPicPr>
          <p:cNvPr id="6" name="Picture 5"/>
          <p:cNvPicPr/>
          <p:nvPr/>
        </p:nvPicPr>
        <p:blipFill>
          <a:blip r:embed="rId2"/>
          <a:srcRect/>
          <a:stretch>
            <a:fillRect/>
          </a:stretch>
        </p:blipFill>
        <p:spPr bwMode="auto">
          <a:xfrm>
            <a:off x="1143000" y="1295400"/>
            <a:ext cx="7038196" cy="48537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Advantages</a:t>
            </a:r>
            <a:br>
              <a:rPr lang="en-US" b="1" dirty="0" smtClean="0"/>
            </a:br>
            <a:endParaRPr lang="en-US" dirty="0"/>
          </a:p>
        </p:txBody>
      </p:sp>
      <p:sp>
        <p:nvSpPr>
          <p:cNvPr id="3" name="Content Placeholder 2"/>
          <p:cNvSpPr>
            <a:spLocks noGrp="1"/>
          </p:cNvSpPr>
          <p:nvPr>
            <p:ph idx="1"/>
          </p:nvPr>
        </p:nvSpPr>
        <p:spPr>
          <a:xfrm>
            <a:off x="609600" y="1752600"/>
            <a:ext cx="8153400" cy="4114800"/>
          </a:xfrm>
        </p:spPr>
        <p:txBody>
          <a:bodyPr>
            <a:normAutofit fontScale="85000" lnSpcReduction="20000"/>
          </a:bodyPr>
          <a:lstStyle/>
          <a:p>
            <a:pPr lvl="1"/>
            <a:r>
              <a:rPr lang="en-US" dirty="0" smtClean="0"/>
              <a:t>Conceptual simplicity</a:t>
            </a:r>
          </a:p>
          <a:p>
            <a:pPr lvl="1"/>
            <a:r>
              <a:rPr lang="en-US" dirty="0" smtClean="0"/>
              <a:t>Data access flexibility – no need for a preorder traversal</a:t>
            </a:r>
          </a:p>
          <a:p>
            <a:pPr lvl="1"/>
            <a:r>
              <a:rPr lang="en-US" dirty="0" smtClean="0"/>
              <a:t>Promotes database integrity – must first define the owner and then the member record</a:t>
            </a:r>
          </a:p>
          <a:p>
            <a:pPr lvl="1"/>
            <a:r>
              <a:rPr lang="en-US" dirty="0" smtClean="0"/>
              <a:t>Data independence</a:t>
            </a:r>
          </a:p>
          <a:p>
            <a:pPr lvl="1"/>
            <a:r>
              <a:rPr lang="en-US" dirty="0" smtClean="0"/>
              <a:t>Network Model is able to model complex relationships and represents semantics of add or delete on the relationships.</a:t>
            </a:r>
          </a:p>
          <a:p>
            <a:pPr lvl="1"/>
            <a:r>
              <a:rPr lang="en-US" dirty="0" smtClean="0"/>
              <a:t>Can handle most situations for modeling using record types and relationship types.</a:t>
            </a:r>
          </a:p>
          <a:p>
            <a:pPr lvl="1">
              <a:lnSpc>
                <a:spcPct val="90000"/>
              </a:lnSpc>
              <a:spcBef>
                <a:spcPct val="50000"/>
              </a:spcBef>
            </a:pPr>
            <a:r>
              <a:rPr lang="en-US" dirty="0" smtClean="0"/>
              <a:t>Conformance to standards</a:t>
            </a:r>
          </a:p>
          <a:p>
            <a:pPr lvl="1"/>
            <a:endParaRPr lang="en-US" dirty="0"/>
          </a:p>
        </p:txBody>
      </p:sp>
      <p:sp>
        <p:nvSpPr>
          <p:cNvPr id="4" name="Footer Placeholder 3"/>
          <p:cNvSpPr>
            <a:spLocks noGrp="1"/>
          </p:cNvSpPr>
          <p:nvPr>
            <p:ph type="ftr" sz="quarter" idx="11"/>
          </p:nvPr>
        </p:nvSpPr>
        <p:spPr/>
        <p:txBody>
          <a:bodyPr/>
          <a:lstStyle/>
          <a:p>
            <a:r>
              <a:rPr lang="en-US" dirty="0" smtClean="0"/>
              <a:t>Fundamentals Database Systems</a:t>
            </a:r>
            <a:endParaRPr lang="en-US" dirty="0"/>
          </a:p>
        </p:txBody>
      </p:sp>
      <p:sp>
        <p:nvSpPr>
          <p:cNvPr id="5" name="Slide Number Placeholder 4"/>
          <p:cNvSpPr>
            <a:spLocks noGrp="1"/>
          </p:cNvSpPr>
          <p:nvPr>
            <p:ph type="sldNum" sz="quarter" idx="12"/>
          </p:nvPr>
        </p:nvSpPr>
        <p:spPr/>
        <p:txBody>
          <a:bodyPr/>
          <a:lstStyle/>
          <a:p>
            <a:fld id="{499C97AF-0337-4416-A250-B80390D677D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System complexity</a:t>
            </a:r>
          </a:p>
          <a:p>
            <a:r>
              <a:rPr lang="en-US" dirty="0" smtClean="0"/>
              <a:t>Lack of structural independence</a:t>
            </a:r>
          </a:p>
          <a:p>
            <a:pPr marL="342900" lvl="1" indent="-342900">
              <a:buFont typeface="Arial" pitchFamily="34" charset="0"/>
              <a:buChar char="•"/>
            </a:pPr>
            <a:r>
              <a:rPr lang="en-US" dirty="0" smtClean="0"/>
              <a:t> Navigational and procedural nature of processing. </a:t>
            </a:r>
          </a:p>
          <a:p>
            <a:pPr marL="742950" lvl="2" indent="-342900"/>
            <a:r>
              <a:rPr lang="en-US" dirty="0" smtClean="0"/>
              <a:t>Language is navigational; uses constructs like FIND, FIND member, FIND owner, FIND NEXT within set, GET etc. Programmers can do optimal navigation through the database</a:t>
            </a:r>
          </a:p>
          <a:p>
            <a:r>
              <a:rPr lang="en-US" dirty="0" smtClean="0"/>
              <a:t>Database contains a complex array of pointers that thread through a set of records.</a:t>
            </a:r>
          </a:p>
          <a:p>
            <a:r>
              <a:rPr lang="en-US" dirty="0" smtClean="0"/>
              <a:t>Little scope for automated "query optimization”</a:t>
            </a:r>
          </a:p>
          <a:p>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 Developed by Dr. Edgar Frank </a:t>
            </a:r>
            <a:r>
              <a:rPr lang="en-US" dirty="0" err="1" smtClean="0"/>
              <a:t>Codd</a:t>
            </a:r>
            <a:r>
              <a:rPr lang="en-US" dirty="0" smtClean="0"/>
              <a:t> in 1970 (famous paper, 'A Relational Model for Large Shared Data Banks').</a:t>
            </a:r>
          </a:p>
          <a:p>
            <a:pPr algn="just"/>
            <a:r>
              <a:rPr lang="en-US" dirty="0" smtClean="0"/>
              <a:t>Terminologies originates from the branch of mathematics called </a:t>
            </a:r>
            <a:r>
              <a:rPr lang="en-US" b="1" dirty="0" smtClean="0"/>
              <a:t>set theory</a:t>
            </a:r>
            <a:r>
              <a:rPr lang="en-US" dirty="0" smtClean="0"/>
              <a:t> and </a:t>
            </a:r>
            <a:r>
              <a:rPr lang="en-US" b="1" dirty="0" smtClean="0"/>
              <a:t>relational algebra.</a:t>
            </a:r>
          </a:p>
          <a:p>
            <a:r>
              <a:rPr lang="en-US" dirty="0" smtClean="0"/>
              <a:t>Can define more flexible and complex relationship.</a:t>
            </a:r>
          </a:p>
          <a:p>
            <a:r>
              <a:rPr lang="en-US" dirty="0" smtClean="0"/>
              <a:t> Viewed as a collection of tables called “Relations” equivalent to collection of record types.</a:t>
            </a:r>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t>
            </a:r>
            <a:endParaRPr lang="en-US" dirty="0"/>
          </a:p>
        </p:txBody>
      </p:sp>
      <p:sp>
        <p:nvSpPr>
          <p:cNvPr id="3" name="Content Placeholder 2"/>
          <p:cNvSpPr>
            <a:spLocks noGrp="1"/>
          </p:cNvSpPr>
          <p:nvPr>
            <p:ph idx="1"/>
          </p:nvPr>
        </p:nvSpPr>
        <p:spPr/>
        <p:txBody>
          <a:bodyPr/>
          <a:lstStyle/>
          <a:p>
            <a:r>
              <a:rPr lang="en-US" dirty="0" smtClean="0"/>
              <a:t>Two dimensional table.</a:t>
            </a:r>
          </a:p>
          <a:p>
            <a:r>
              <a:rPr lang="en-US" dirty="0" smtClean="0"/>
              <a:t> Stores information or data in the form of </a:t>
            </a:r>
            <a:r>
              <a:rPr lang="en-US" b="1" dirty="0" smtClean="0"/>
              <a:t>tables  rows and columns.</a:t>
            </a:r>
          </a:p>
          <a:p>
            <a:pPr lvl="1"/>
            <a:r>
              <a:rPr lang="en-US" dirty="0" smtClean="0"/>
              <a:t>A </a:t>
            </a:r>
            <a:r>
              <a:rPr lang="en-US" b="1" dirty="0" smtClean="0"/>
              <a:t>row</a:t>
            </a:r>
            <a:r>
              <a:rPr lang="en-US" dirty="0" smtClean="0"/>
              <a:t> of the table is called </a:t>
            </a:r>
            <a:r>
              <a:rPr lang="en-US" b="1" dirty="0" err="1" smtClean="0"/>
              <a:t>tuple</a:t>
            </a:r>
            <a:r>
              <a:rPr lang="en-US" b="1" dirty="0" smtClean="0"/>
              <a:t> </a:t>
            </a:r>
            <a:r>
              <a:rPr lang="en-US" dirty="0" smtClean="0"/>
              <a:t> equivalent to </a:t>
            </a:r>
            <a:r>
              <a:rPr lang="en-US" b="1" dirty="0" smtClean="0"/>
              <a:t>record</a:t>
            </a:r>
            <a:r>
              <a:rPr lang="en-US" dirty="0" smtClean="0"/>
              <a:t>.</a:t>
            </a:r>
          </a:p>
          <a:p>
            <a:pPr lvl="1"/>
            <a:r>
              <a:rPr lang="en-US" dirty="0" smtClean="0"/>
              <a:t> A column of a </a:t>
            </a:r>
            <a:r>
              <a:rPr lang="en-US" b="1" dirty="0" smtClean="0"/>
              <a:t>table</a:t>
            </a:r>
            <a:r>
              <a:rPr lang="en-US" dirty="0" smtClean="0"/>
              <a:t> is called </a:t>
            </a:r>
            <a:r>
              <a:rPr lang="en-US" b="1" dirty="0" smtClean="0"/>
              <a:t>attribute</a:t>
            </a:r>
            <a:r>
              <a:rPr lang="en-US" dirty="0" smtClean="0"/>
              <a:t>  equivalent to </a:t>
            </a:r>
            <a:r>
              <a:rPr lang="en-US" b="1" dirty="0" smtClean="0"/>
              <a:t>fields</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Basic Database Terminologies</a:t>
            </a:r>
          </a:p>
          <a:p>
            <a:r>
              <a:rPr lang="en-US" dirty="0" smtClean="0"/>
              <a:t>Overview of data models</a:t>
            </a:r>
          </a:p>
          <a:p>
            <a:r>
              <a:rPr lang="en-US" dirty="0" smtClean="0"/>
              <a:t> Schemas and Instances</a:t>
            </a:r>
          </a:p>
          <a:p>
            <a:r>
              <a:rPr lang="en-US" dirty="0" smtClean="0"/>
              <a:t> DBMS Architecture</a:t>
            </a:r>
          </a:p>
          <a:p>
            <a:r>
              <a:rPr lang="en-US" dirty="0" smtClean="0"/>
              <a:t> Data Independence </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1771650"/>
            <a:ext cx="8915400" cy="462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95400" y="1600200"/>
            <a:ext cx="6934199"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a:t>
            </a:r>
            <a:r>
              <a:rPr lang="en-US" b="1" dirty="0" smtClean="0"/>
              <a:t>Data value </a:t>
            </a:r>
            <a:r>
              <a:rPr lang="en-US" dirty="0" smtClean="0"/>
              <a:t>is the value of the Attribute.</a:t>
            </a:r>
          </a:p>
          <a:p>
            <a:r>
              <a:rPr lang="en-US" dirty="0" smtClean="0"/>
              <a:t> </a:t>
            </a:r>
            <a:r>
              <a:rPr lang="en-US" b="1" dirty="0" smtClean="0"/>
              <a:t>Records </a:t>
            </a:r>
            <a:r>
              <a:rPr lang="en-US" dirty="0" smtClean="0"/>
              <a:t>are related by the data </a:t>
            </a:r>
            <a:r>
              <a:rPr lang="en-US" b="1" dirty="0" smtClean="0"/>
              <a:t>stored jointly in the fields of records </a:t>
            </a:r>
            <a:r>
              <a:rPr lang="en-US" dirty="0" smtClean="0"/>
              <a:t>in two tables or files. The related tables contain information that creates the relation.</a:t>
            </a:r>
          </a:p>
          <a:p>
            <a:r>
              <a:rPr lang="en-US" dirty="0" smtClean="0"/>
              <a:t> No physical consideration of the storage is required by the user.</a:t>
            </a:r>
          </a:p>
          <a:p>
            <a:r>
              <a:rPr lang="en-US" dirty="0" smtClean="0"/>
              <a:t> Many tables are merged together to come up with a new </a:t>
            </a:r>
            <a:r>
              <a:rPr lang="en-US" b="1" dirty="0" smtClean="0"/>
              <a:t>virtual view </a:t>
            </a:r>
            <a:r>
              <a:rPr lang="en-US" dirty="0" smtClean="0"/>
              <a:t>of the relationship.</a:t>
            </a:r>
          </a:p>
          <a:p>
            <a:pPr algn="just"/>
            <a:r>
              <a:rPr lang="en-US" dirty="0" smtClean="0"/>
              <a:t>The relational data model is implemented through a very sophisticated </a:t>
            </a:r>
            <a:r>
              <a:rPr lang="en-US" b="1" dirty="0" smtClean="0"/>
              <a:t>relational database management system </a:t>
            </a:r>
            <a:r>
              <a:rPr lang="en-US" dirty="0" smtClean="0"/>
              <a:t>(</a:t>
            </a:r>
            <a:r>
              <a:rPr lang="en-US" b="1" dirty="0" smtClean="0"/>
              <a:t>RDBMS</a:t>
            </a:r>
            <a:r>
              <a:rPr lang="en-US" dirty="0" smtClean="0"/>
              <a: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014412" y="1295400"/>
            <a:ext cx="7115175" cy="40298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a:bodyPr>
          <a:lstStyle/>
          <a:p>
            <a:pPr algn="just"/>
            <a:r>
              <a:rPr lang="en-US" dirty="0" smtClean="0"/>
              <a:t>The RDBMS manages all of the physical details, while the user sees the relational database as a collection of tables in which data are stored. </a:t>
            </a:r>
          </a:p>
          <a:p>
            <a:pPr algn="just"/>
            <a:r>
              <a:rPr lang="en-US" dirty="0" smtClean="0"/>
              <a:t>The user can manipulate and query the data in a way that seems intuitive and logical.</a:t>
            </a:r>
          </a:p>
          <a:p>
            <a:pPr>
              <a:buNone/>
            </a:pPr>
            <a:r>
              <a:rPr lang="en-US" dirty="0" smtClean="0"/>
              <a:t/>
            </a:r>
            <a:br>
              <a:rPr lang="en-US" dirty="0" smtClean="0"/>
            </a:br>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Conducts searches by using data in specified columns of one table to find additional data in another table.</a:t>
            </a:r>
          </a:p>
          <a:p>
            <a:r>
              <a:rPr lang="en-US" dirty="0" smtClean="0"/>
              <a:t>In conducting searches, a relational database model matches information from a field in one table with information in a corresponding field of another table to produce a third table that combines requested data from both tables.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smtClean="0"/>
              <a:t>Structural independence </a:t>
            </a:r>
            <a:r>
              <a:rPr lang="en-US" dirty="0" smtClean="0"/>
              <a:t>– changes in the relational data structure do not affect the DBMS’s data access in any way.</a:t>
            </a:r>
          </a:p>
          <a:p>
            <a:pPr lvl="0"/>
            <a:r>
              <a:rPr lang="en-US" dirty="0" smtClean="0"/>
              <a:t>Improved conceptual simplicity by concentrating on the </a:t>
            </a:r>
            <a:r>
              <a:rPr lang="en-US" b="1" dirty="0" smtClean="0"/>
              <a:t>logical view .</a:t>
            </a:r>
          </a:p>
          <a:p>
            <a:pPr lvl="0"/>
            <a:r>
              <a:rPr lang="en-US" b="1" dirty="0" smtClean="0"/>
              <a:t>Easier </a:t>
            </a:r>
            <a:r>
              <a:rPr lang="en-US" dirty="0" smtClean="0"/>
              <a:t>database design, implementation, management, and use.</a:t>
            </a:r>
          </a:p>
          <a:p>
            <a:pPr lvl="0"/>
            <a:r>
              <a:rPr lang="en-US" dirty="0" smtClean="0"/>
              <a:t>Ad hoc query capability – SQL.</a:t>
            </a:r>
          </a:p>
          <a:p>
            <a:pPr lvl="0"/>
            <a:r>
              <a:rPr lang="en-US" dirty="0" smtClean="0"/>
              <a:t>Use of powerful database management system.</a:t>
            </a:r>
          </a:p>
          <a:p>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lvl="0"/>
            <a:r>
              <a:rPr lang="en-US" dirty="0" smtClean="0"/>
              <a:t>Substantial hardware and system software overhead.</a:t>
            </a:r>
          </a:p>
          <a:p>
            <a:pPr lvl="0"/>
            <a:r>
              <a:rPr lang="en-US" dirty="0" smtClean="0"/>
              <a:t>Can facilitate poor design and implementation.</a:t>
            </a:r>
          </a:p>
          <a:p>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relational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Object relational model is a combination of a Object oriented database model and a Relational database model. So, it supports </a:t>
            </a:r>
            <a:r>
              <a:rPr lang="en-US" b="1" dirty="0" smtClean="0"/>
              <a:t>objects</a:t>
            </a:r>
            <a:r>
              <a:rPr lang="en-US" dirty="0" smtClean="0"/>
              <a:t>, </a:t>
            </a:r>
            <a:r>
              <a:rPr lang="en-US" b="1" dirty="0" smtClean="0"/>
              <a:t>classes</a:t>
            </a:r>
            <a:r>
              <a:rPr lang="en-US" dirty="0" smtClean="0"/>
              <a:t>, </a:t>
            </a:r>
            <a:r>
              <a:rPr lang="en-US" b="1" dirty="0" smtClean="0"/>
              <a:t>inheritance </a:t>
            </a:r>
            <a:r>
              <a:rPr lang="en-US" dirty="0" smtClean="0"/>
              <a:t>etc. just like Object Oriented models and has support for </a:t>
            </a:r>
            <a:r>
              <a:rPr lang="en-US" b="1" dirty="0" smtClean="0"/>
              <a:t>data types</a:t>
            </a:r>
            <a:r>
              <a:rPr lang="en-US" dirty="0" smtClean="0"/>
              <a:t>, </a:t>
            </a:r>
            <a:r>
              <a:rPr lang="en-US" b="1" dirty="0" smtClean="0"/>
              <a:t>tabular structures </a:t>
            </a:r>
            <a:r>
              <a:rPr lang="en-US" dirty="0" smtClean="0"/>
              <a:t>etc. like Relational data model.</a:t>
            </a:r>
          </a:p>
          <a:p>
            <a:r>
              <a:rPr lang="en-US" dirty="0" smtClean="0"/>
              <a:t>One of the major goals of Object relational data model is to close the gap between relational databases and the object oriented practices frequently used in many programming languages such as C++, C#, Java etc.</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990600" y="1676400"/>
            <a:ext cx="7010399" cy="3139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Database Terminologies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t>Enterprise </a:t>
            </a:r>
            <a:r>
              <a:rPr lang="en-US" dirty="0" smtClean="0"/>
              <a:t>- an organization : A library, a bank, a university, etc.</a:t>
            </a:r>
          </a:p>
          <a:p>
            <a:r>
              <a:rPr lang="en-US" dirty="0" smtClean="0"/>
              <a:t> </a:t>
            </a:r>
            <a:r>
              <a:rPr lang="en-US" b="1" dirty="0" smtClean="0"/>
              <a:t>Entity </a:t>
            </a:r>
            <a:r>
              <a:rPr lang="en-US" dirty="0" smtClean="0"/>
              <a:t>- person, place, thing, or event</a:t>
            </a:r>
          </a:p>
          <a:p>
            <a:pPr lvl="1"/>
            <a:r>
              <a:rPr lang="en-US" dirty="0" smtClean="0"/>
              <a:t> An "object" in the real world that we are interested in like</a:t>
            </a:r>
            <a:br>
              <a:rPr lang="en-US" dirty="0" smtClean="0"/>
            </a:br>
            <a:r>
              <a:rPr lang="en-US" dirty="0" smtClean="0"/>
              <a:t>Student, Customer, Book, …</a:t>
            </a:r>
          </a:p>
          <a:p>
            <a:r>
              <a:rPr lang="en-US" dirty="0" smtClean="0"/>
              <a:t> </a:t>
            </a:r>
            <a:r>
              <a:rPr lang="en-US" b="1" dirty="0" smtClean="0"/>
              <a:t>Attribute (Field) </a:t>
            </a:r>
            <a:r>
              <a:rPr lang="en-US" dirty="0" smtClean="0"/>
              <a:t>- a characteristics of an Entity, that has a specific</a:t>
            </a:r>
            <a:br>
              <a:rPr lang="en-US" dirty="0" smtClean="0"/>
            </a:br>
            <a:r>
              <a:rPr lang="en-US" dirty="0" smtClean="0"/>
              <a:t>meaning. </a:t>
            </a:r>
            <a:r>
              <a:rPr lang="en-US" dirty="0" err="1" smtClean="0"/>
              <a:t>Eg</a:t>
            </a:r>
            <a:r>
              <a:rPr lang="en-US" dirty="0" smtClean="0"/>
              <a:t>. Name, age, telephone, grade, sex, etc.</a:t>
            </a:r>
          </a:p>
          <a:p>
            <a:r>
              <a:rPr lang="en-US" dirty="0" smtClean="0"/>
              <a:t> </a:t>
            </a:r>
            <a:r>
              <a:rPr lang="en-US" b="1" dirty="0" smtClean="0"/>
              <a:t>Record </a:t>
            </a:r>
            <a:r>
              <a:rPr lang="en-US" dirty="0" smtClean="0"/>
              <a:t>- a logically connected set of one or more Attributes that</a:t>
            </a:r>
            <a:br>
              <a:rPr lang="en-US" dirty="0" smtClean="0"/>
            </a:br>
            <a:r>
              <a:rPr lang="en-US" dirty="0" smtClean="0"/>
              <a:t>describe an Entity</a:t>
            </a:r>
          </a:p>
          <a:p>
            <a:r>
              <a:rPr lang="en-US" dirty="0" smtClean="0"/>
              <a:t> </a:t>
            </a:r>
            <a:r>
              <a:rPr lang="en-US" b="1" dirty="0" smtClean="0"/>
              <a:t>File </a:t>
            </a:r>
            <a:r>
              <a:rPr lang="en-US" dirty="0" smtClean="0"/>
              <a:t>- a collection of related records. For example, a file might</a:t>
            </a:r>
            <a:br>
              <a:rPr lang="en-US" dirty="0" smtClean="0"/>
            </a:br>
            <a:r>
              <a:rPr lang="en-US" dirty="0" smtClean="0"/>
              <a:t>contain data about customers; or students of a certain department in a university</a:t>
            </a:r>
          </a:p>
          <a:p>
            <a:r>
              <a:rPr lang="en-US" dirty="0" smtClean="0"/>
              <a:t> </a:t>
            </a:r>
            <a:r>
              <a:rPr lang="en-US" b="1" dirty="0" smtClean="0"/>
              <a:t>Database </a:t>
            </a:r>
            <a:r>
              <a:rPr lang="en-US" dirty="0" smtClean="0"/>
              <a:t>- collection of Files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Inheritance</a:t>
            </a:r>
          </a:p>
          <a:p>
            <a:pPr lvl="1"/>
            <a:r>
              <a:rPr lang="en-US" dirty="0" smtClean="0"/>
              <a:t>The Object Relational data model allows its users to inherit objects, tables etc. so that they can extend their functionality. Inherited objects contains new attributes as well as the attributes that were inherited. </a:t>
            </a:r>
          </a:p>
          <a:p>
            <a:r>
              <a:rPr lang="en-US" b="1" dirty="0" smtClean="0"/>
              <a:t>Complex Data Types</a:t>
            </a:r>
          </a:p>
          <a:p>
            <a:pPr lvl="1"/>
            <a:r>
              <a:rPr lang="en-US" dirty="0" smtClean="0"/>
              <a:t>Complex data types can be formed using existing data types. This is useful in Object relational data model as complex data types allow better manipulation of the data.</a:t>
            </a:r>
          </a:p>
          <a:p>
            <a:r>
              <a:rPr lang="en-US" b="1" dirty="0" smtClean="0"/>
              <a:t>Extensibility</a:t>
            </a:r>
          </a:p>
          <a:p>
            <a:pPr lvl="1"/>
            <a:r>
              <a:rPr lang="en-US" dirty="0" smtClean="0"/>
              <a:t>The functionality of the system can be extended in Object relational data model. This can be achieved using complex data types as well as advanced concepts of object oriented model such as inheritance.</a:t>
            </a:r>
          </a:p>
          <a:p>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Disadvantages </a:t>
            </a:r>
            <a:endParaRPr lang="en-US" b="1" dirty="0"/>
          </a:p>
        </p:txBody>
      </p:sp>
      <p:sp>
        <p:nvSpPr>
          <p:cNvPr id="3" name="Content Placeholder 2"/>
          <p:cNvSpPr>
            <a:spLocks noGrp="1"/>
          </p:cNvSpPr>
          <p:nvPr>
            <p:ph idx="1"/>
          </p:nvPr>
        </p:nvSpPr>
        <p:spPr/>
        <p:txBody>
          <a:bodyPr>
            <a:normAutofit/>
          </a:bodyPr>
          <a:lstStyle/>
          <a:p>
            <a:pPr>
              <a:buNone/>
            </a:pPr>
            <a:r>
              <a:rPr lang="en-US" dirty="0" smtClean="0"/>
              <a:t>   The object relational data model can get quite </a:t>
            </a:r>
            <a:r>
              <a:rPr lang="en-US" b="1" dirty="0" smtClean="0"/>
              <a:t>complicated</a:t>
            </a:r>
            <a:r>
              <a:rPr lang="en-US" dirty="0" smtClean="0"/>
              <a:t> and difficult to handle at times as it is a combination of the Object oriented data model and Relational data model and utilizes the functionalities of both of them.</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Approach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Object oriented data model is based upon real world situations. These situations are represented as objects, with different attributes. All these object have multiple relationships between them.</a:t>
            </a:r>
          </a:p>
          <a:p>
            <a:r>
              <a:rPr lang="en-US" b="1" dirty="0" smtClean="0"/>
              <a:t>Elements of Object oriented data model</a:t>
            </a:r>
          </a:p>
          <a:p>
            <a:pPr lvl="1"/>
            <a:r>
              <a:rPr lang="en-US" b="1" dirty="0" smtClean="0"/>
              <a:t>Objects</a:t>
            </a:r>
            <a:endParaRPr lang="en-US" dirty="0" smtClean="0"/>
          </a:p>
          <a:p>
            <a:pPr lvl="2"/>
            <a:r>
              <a:rPr lang="en-US" dirty="0" smtClean="0"/>
              <a:t>The real world entities and situations are represented as objects in the Object oriented database model.</a:t>
            </a:r>
          </a:p>
          <a:p>
            <a:pPr lvl="1"/>
            <a:r>
              <a:rPr lang="en-US" b="1" dirty="0" smtClean="0"/>
              <a:t>Attributes and Method</a:t>
            </a:r>
            <a:endParaRPr lang="en-US" dirty="0" smtClean="0"/>
          </a:p>
          <a:p>
            <a:pPr lvl="2"/>
            <a:r>
              <a:rPr lang="en-US" dirty="0" smtClean="0"/>
              <a:t>Every object has certain characteristics. These are represented using Attributes. The behavior of the objects is represented using Methods.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b="1" dirty="0" smtClean="0"/>
              <a:t>Class</a:t>
            </a:r>
            <a:endParaRPr lang="en-US" dirty="0" smtClean="0"/>
          </a:p>
          <a:p>
            <a:pPr lvl="2"/>
            <a:r>
              <a:rPr lang="en-US" dirty="0" smtClean="0"/>
              <a:t>Similar attributes and methods are grouped together using a class. An object can be called as an instance of the class.</a:t>
            </a:r>
          </a:p>
          <a:p>
            <a:pPr lvl="1"/>
            <a:r>
              <a:rPr lang="en-US" b="1" dirty="0" smtClean="0"/>
              <a:t>Inheritance</a:t>
            </a:r>
            <a:endParaRPr lang="en-US" dirty="0" smtClean="0"/>
          </a:p>
          <a:p>
            <a:pPr lvl="2"/>
            <a:r>
              <a:rPr lang="en-US" dirty="0" smtClean="0"/>
              <a:t>A new class can be derived from the original class. The derived class contains attributes and methods of the original class as well as its own.</a:t>
            </a:r>
          </a:p>
          <a:p>
            <a:pPr>
              <a:buNone/>
            </a:pPr>
            <a:endParaRPr lang="en-US"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04800" y="1219200"/>
            <a:ext cx="80772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Deductive Model</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In a deductive db system, rules can be defined – the rules </a:t>
            </a:r>
            <a:r>
              <a:rPr lang="en-GB" i="1" dirty="0" smtClean="0"/>
              <a:t>deduce</a:t>
            </a:r>
            <a:r>
              <a:rPr lang="en-GB" dirty="0" smtClean="0"/>
              <a:t> or infer additional information from the facts stored in the database. </a:t>
            </a:r>
            <a:endParaRPr lang="en-US" dirty="0" smtClean="0"/>
          </a:p>
          <a:p>
            <a:r>
              <a:rPr lang="en-GB" dirty="0" smtClean="0"/>
              <a:t>Deductive databases are really a type of </a:t>
            </a:r>
            <a:r>
              <a:rPr lang="en-GB" b="1" dirty="0" smtClean="0"/>
              <a:t>knowledge base</a:t>
            </a:r>
            <a:r>
              <a:rPr lang="en-GB" dirty="0" smtClean="0"/>
              <a:t>, used in the area of AI (Artificial Intelligence). </a:t>
            </a:r>
            <a:endParaRPr lang="en-US" dirty="0" smtClean="0"/>
          </a:p>
          <a:p>
            <a:r>
              <a:rPr lang="en-GB" dirty="0" smtClean="0"/>
              <a:t>A deductive db has </a:t>
            </a:r>
            <a:r>
              <a:rPr lang="en-GB" b="1" i="1" dirty="0" smtClean="0"/>
              <a:t>facts</a:t>
            </a:r>
            <a:r>
              <a:rPr lang="en-GB" dirty="0" smtClean="0"/>
              <a:t> and </a:t>
            </a:r>
            <a:r>
              <a:rPr lang="en-GB" b="1" i="1" dirty="0" smtClean="0"/>
              <a:t>rules</a:t>
            </a:r>
            <a:r>
              <a:rPr lang="en-GB" dirty="0" smtClean="0"/>
              <a:t> in it. Facts are stored similar to relations in a relational database, but </a:t>
            </a:r>
            <a:r>
              <a:rPr lang="en-GB" b="1" dirty="0" smtClean="0"/>
              <a:t>attribute names</a:t>
            </a:r>
            <a:r>
              <a:rPr lang="en-GB" dirty="0" smtClean="0"/>
              <a:t> are not necessary. </a:t>
            </a:r>
            <a:endParaRPr lang="en-US" dirty="0" smtClean="0"/>
          </a:p>
          <a:p>
            <a:r>
              <a:rPr lang="en-GB" dirty="0" smtClean="0"/>
              <a:t>Rules are specifications that can be applied to the facts – to produce new information. </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The rules are defined using a declarative language (what, rather than how…).</a:t>
            </a:r>
            <a:endParaRPr lang="en-US" dirty="0" smtClean="0"/>
          </a:p>
          <a:p>
            <a:r>
              <a:rPr lang="en-GB" dirty="0" smtClean="0"/>
              <a:t>The system has an </a:t>
            </a:r>
            <a:r>
              <a:rPr lang="en-GB" i="1" dirty="0" smtClean="0"/>
              <a:t>inference engine</a:t>
            </a:r>
            <a:r>
              <a:rPr lang="en-GB" dirty="0" smtClean="0"/>
              <a:t> that deduces new facts from the db by interpreting the rules. </a:t>
            </a:r>
            <a:endParaRPr lang="en-US" dirty="0" smtClean="0"/>
          </a:p>
          <a:p>
            <a:r>
              <a:rPr lang="en-GB" dirty="0" smtClean="0"/>
              <a:t>The deductive model is closely related to the relational model; it also has its basis in a branch of </a:t>
            </a:r>
            <a:r>
              <a:rPr lang="en-GB" b="1" dirty="0" smtClean="0"/>
              <a:t>mathematics</a:t>
            </a:r>
            <a:r>
              <a:rPr lang="en-GB" dirty="0" smtClean="0"/>
              <a:t> (domain relational calculus).</a:t>
            </a:r>
            <a:endParaRPr lang="en-US" dirty="0" smtClean="0"/>
          </a:p>
          <a:p>
            <a:r>
              <a:rPr lang="en-GB" dirty="0" smtClean="0"/>
              <a:t> In a deductive database system, the emphasis is on deriving new knowledge from existing data by supplying rules based on knowledge of the real world.</a:t>
            </a:r>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Data Model</a:t>
            </a:r>
            <a:endParaRPr lang="en-US" dirty="0"/>
          </a:p>
        </p:txBody>
      </p:sp>
      <p:pic>
        <p:nvPicPr>
          <p:cNvPr id="4" name="Content Placeholder 3"/>
          <p:cNvPicPr>
            <a:picLocks noGrp="1"/>
          </p:cNvPicPr>
          <p:nvPr>
            <p:ph idx="1"/>
          </p:nvPr>
        </p:nvPicPr>
        <p:blipFill>
          <a:blip r:embed="rId2"/>
          <a:srcRect/>
          <a:stretch>
            <a:fillRect/>
          </a:stretch>
        </p:blipFill>
        <p:spPr bwMode="auto">
          <a:xfrm>
            <a:off x="609600" y="1676400"/>
            <a:ext cx="7848600" cy="34204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Schema &amp; Instance</a:t>
            </a:r>
            <a:endParaRPr lang="en-US" b="1" dirty="0"/>
          </a:p>
        </p:txBody>
      </p:sp>
      <p:sp>
        <p:nvSpPr>
          <p:cNvPr id="3" name="Content Placeholder 2"/>
          <p:cNvSpPr>
            <a:spLocks noGrp="1"/>
          </p:cNvSpPr>
          <p:nvPr>
            <p:ph idx="1"/>
          </p:nvPr>
        </p:nvSpPr>
        <p:spPr/>
        <p:txBody>
          <a:bodyPr>
            <a:normAutofit/>
          </a:bodyPr>
          <a:lstStyle/>
          <a:p>
            <a:pPr>
              <a:buNone/>
            </a:pPr>
            <a:r>
              <a:rPr lang="en-US" dirty="0" smtClean="0"/>
              <a:t>There are two basic components of the database: the definition of the Relation (Schema) and the actual data stored in each table (Instance) </a:t>
            </a:r>
            <a:br>
              <a:rPr lang="en-US" dirty="0" smtClean="0"/>
            </a:br>
            <a:endParaRPr lang="en-US" b="1"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Describes how data is to be structured, defined at setup/design time (also called "metadata“)</a:t>
            </a:r>
          </a:p>
          <a:p>
            <a:r>
              <a:rPr lang="en-US" dirty="0" smtClean="0"/>
              <a:t> it specifies name of relation, the name of each field and the type of each field</a:t>
            </a:r>
          </a:p>
          <a:p>
            <a:r>
              <a:rPr lang="en-US" dirty="0" smtClean="0"/>
              <a:t>Example:</a:t>
            </a:r>
          </a:p>
          <a:p>
            <a:pPr lvl="1"/>
            <a:r>
              <a:rPr lang="en-US" dirty="0" smtClean="0"/>
              <a:t> </a:t>
            </a:r>
            <a:r>
              <a:rPr lang="en-US" b="1" i="1" dirty="0" smtClean="0"/>
              <a:t>Students( </a:t>
            </a:r>
            <a:r>
              <a:rPr lang="en-US" b="1" i="1" dirty="0" err="1" smtClean="0"/>
              <a:t>sid</a:t>
            </a:r>
            <a:r>
              <a:rPr lang="en-US" b="1" i="1" dirty="0" smtClean="0"/>
              <a:t>: string, name: string, login:</a:t>
            </a:r>
            <a:br>
              <a:rPr lang="en-US" b="1" i="1" dirty="0" smtClean="0"/>
            </a:br>
            <a:r>
              <a:rPr lang="en-US" b="1" i="1" dirty="0" smtClean="0"/>
              <a:t>string, age: integer, </a:t>
            </a:r>
            <a:r>
              <a:rPr lang="en-US" b="1" i="1" dirty="0" err="1" smtClean="0"/>
              <a:t>gpa</a:t>
            </a:r>
            <a:r>
              <a:rPr lang="en-US" b="1" i="1" dirty="0" smtClean="0"/>
              <a:t>: real)</a:t>
            </a:r>
          </a:p>
          <a:p>
            <a:r>
              <a:rPr lang="en-US" dirty="0" smtClean="0"/>
              <a:t>The preceding schema says that each record in the Students relation has five fields, with field names and</a:t>
            </a:r>
            <a:br>
              <a:rPr lang="en-US" dirty="0" smtClean="0"/>
            </a:br>
            <a:r>
              <a:rPr lang="en-US" dirty="0" smtClean="0"/>
              <a:t>types as indicated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set of primitives for defining the structure of a database.</a:t>
            </a:r>
          </a:p>
          <a:p>
            <a:r>
              <a:rPr lang="en-US" dirty="0" smtClean="0"/>
              <a:t>Database Model is a collection of tools or concepts for describing:</a:t>
            </a:r>
          </a:p>
          <a:p>
            <a:pPr lvl="1"/>
            <a:r>
              <a:rPr lang="en-US" dirty="0" smtClean="0"/>
              <a:t>Data</a:t>
            </a:r>
          </a:p>
          <a:p>
            <a:pPr lvl="1"/>
            <a:r>
              <a:rPr lang="en-US" dirty="0" smtClean="0"/>
              <a:t>Data relationships</a:t>
            </a:r>
          </a:p>
          <a:p>
            <a:pPr lvl="1"/>
            <a:r>
              <a:rPr lang="en-US" dirty="0" smtClean="0"/>
              <a:t>Data semantics</a:t>
            </a:r>
          </a:p>
          <a:p>
            <a:pPr lvl="1"/>
            <a:r>
              <a:rPr lang="en-US" dirty="0" smtClean="0"/>
              <a:t>Data constraint</a:t>
            </a:r>
          </a:p>
          <a:p>
            <a:r>
              <a:rPr lang="en-US" dirty="0" smtClean="0"/>
              <a:t>The main purpose of database model is to represent the data in an understandable way.</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Database Schema</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 The structure of a database that</a:t>
            </a:r>
          </a:p>
          <a:p>
            <a:pPr lvl="1"/>
            <a:r>
              <a:rPr lang="en-US" dirty="0" smtClean="0"/>
              <a:t>Captures data types, relationships and constraints in data</a:t>
            </a:r>
          </a:p>
          <a:p>
            <a:r>
              <a:rPr lang="en-US" dirty="0" smtClean="0"/>
              <a:t>Is independent of any application program</a:t>
            </a:r>
          </a:p>
          <a:p>
            <a:r>
              <a:rPr lang="en-US" dirty="0" smtClean="0"/>
              <a:t>Changes infrequently</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Instance or State:</a:t>
            </a:r>
            <a:endParaRPr lang="en-US" dirty="0" smtClean="0"/>
          </a:p>
        </p:txBody>
      </p:sp>
      <p:sp>
        <p:nvSpPr>
          <p:cNvPr id="3" name="Content Placeholder 2"/>
          <p:cNvSpPr>
            <a:spLocks noGrp="1"/>
          </p:cNvSpPr>
          <p:nvPr>
            <p:ph idx="1"/>
          </p:nvPr>
        </p:nvSpPr>
        <p:spPr/>
        <p:txBody>
          <a:bodyPr>
            <a:normAutofit fontScale="92500" lnSpcReduction="20000"/>
          </a:bodyPr>
          <a:lstStyle/>
          <a:p>
            <a:r>
              <a:rPr lang="en-US" dirty="0" smtClean="0"/>
              <a:t>is the collection of the actual data contained in the database at a particular point of time</a:t>
            </a:r>
          </a:p>
          <a:p>
            <a:r>
              <a:rPr lang="en-US" dirty="0" smtClean="0"/>
              <a:t> Also called </a:t>
            </a:r>
            <a:r>
              <a:rPr lang="en-US" b="1" dirty="0" smtClean="0"/>
              <a:t>State</a:t>
            </a:r>
            <a:r>
              <a:rPr lang="en-US" dirty="0" smtClean="0"/>
              <a:t> or </a:t>
            </a:r>
            <a:r>
              <a:rPr lang="en-US" b="1" dirty="0" smtClean="0"/>
              <a:t>Snap Shot </a:t>
            </a:r>
            <a:r>
              <a:rPr lang="en-US" dirty="0" smtClean="0"/>
              <a:t>or </a:t>
            </a:r>
            <a:r>
              <a:rPr lang="en-US" b="1" dirty="0" smtClean="0"/>
              <a:t>Extension</a:t>
            </a:r>
            <a:r>
              <a:rPr lang="en-US" dirty="0" smtClean="0"/>
              <a:t> of the database</a:t>
            </a:r>
          </a:p>
          <a:p>
            <a:r>
              <a:rPr lang="en-US" dirty="0" smtClean="0"/>
              <a:t> Since Instance is actual data of database at some point in time, it changes rapidly</a:t>
            </a:r>
          </a:p>
          <a:p>
            <a:r>
              <a:rPr lang="en-US" dirty="0" smtClean="0"/>
              <a:t> To define a new database, we specify its database schema to the DBMS (database is empty), database is initialized when we first load it with data </a:t>
            </a:r>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Three levels ANSI_SPARC Architecture </a:t>
            </a:r>
            <a:br>
              <a:rPr lang="en-US" b="1" dirty="0" smtClean="0"/>
            </a:br>
            <a:endParaRPr lang="en-US" b="1" dirty="0"/>
          </a:p>
        </p:txBody>
      </p:sp>
      <p:sp>
        <p:nvSpPr>
          <p:cNvPr id="3" name="Content Placeholder 2"/>
          <p:cNvSpPr>
            <a:spLocks noGrp="1"/>
          </p:cNvSpPr>
          <p:nvPr>
            <p:ph idx="1"/>
          </p:nvPr>
        </p:nvSpPr>
        <p:spPr/>
        <p:txBody>
          <a:bodyPr/>
          <a:lstStyle/>
          <a:p>
            <a:r>
              <a:rPr lang="en-US" dirty="0" smtClean="0"/>
              <a:t>The Systems Planning and Requirements Committee of the American National Standards Institute encapsulated the concept of schema in its </a:t>
            </a:r>
            <a:r>
              <a:rPr lang="en-US" b="1" dirty="0" smtClean="0"/>
              <a:t>three-level </a:t>
            </a:r>
            <a:r>
              <a:rPr lang="en-US" dirty="0" smtClean="0"/>
              <a:t>database architecture model, known as the ANSI/SPARC architecture, which is shown in the diagram below</a:t>
            </a:r>
            <a:br>
              <a:rPr lang="en-US" dirty="0" smtClean="0"/>
            </a:b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2700" i="1" dirty="0" smtClean="0"/>
              <a:t>Three-level ANSI-SPARC Architecture of a Database System</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418572" y="762000"/>
            <a:ext cx="6306856" cy="5364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ANSI/SPARC three-level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ANSI = American National Standards Institute</a:t>
            </a:r>
          </a:p>
          <a:p>
            <a:r>
              <a:rPr lang="en-US" dirty="0" smtClean="0"/>
              <a:t>ANSI/X3 = Committee on Computers and Information Processing</a:t>
            </a:r>
          </a:p>
          <a:p>
            <a:r>
              <a:rPr lang="en-US" dirty="0" smtClean="0"/>
              <a:t>SPARC = Standards Planning and Requirements Committee</a:t>
            </a:r>
          </a:p>
          <a:p>
            <a:r>
              <a:rPr lang="en-US" dirty="0" smtClean="0"/>
              <a:t>The ANSI/SPARC model is a three-level database architecture with a hierarchy of levels, from the users and their applications at the top, down to the physical storage of data at the bottom.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Architecture of most of commercial DBMS are available today is mostly based on this ANSI-SPARC database architecture</a:t>
            </a:r>
          </a:p>
          <a:p>
            <a:r>
              <a:rPr lang="en-US" dirty="0" smtClean="0"/>
              <a:t> Proposed to support DBMS characteristics of:</a:t>
            </a:r>
          </a:p>
          <a:p>
            <a:pPr lvl="1"/>
            <a:r>
              <a:rPr lang="en-US" dirty="0" smtClean="0"/>
              <a:t> </a:t>
            </a:r>
            <a:r>
              <a:rPr lang="en-US" b="1" dirty="0" smtClean="0"/>
              <a:t>Program-data independence</a:t>
            </a:r>
          </a:p>
          <a:p>
            <a:pPr lvl="1"/>
            <a:r>
              <a:rPr lang="en-US" dirty="0" smtClean="0"/>
              <a:t> Support of </a:t>
            </a:r>
            <a:r>
              <a:rPr lang="en-US" b="1" dirty="0" smtClean="0"/>
              <a:t>multiple views </a:t>
            </a:r>
            <a:r>
              <a:rPr lang="en-US" dirty="0" smtClean="0"/>
              <a:t>of the data </a:t>
            </a:r>
            <a:br>
              <a:rPr lang="en-US" dirty="0" smtClean="0"/>
            </a:b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 of Three-level ANSI_SPARC architecture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allows independent customized user views:</a:t>
            </a:r>
          </a:p>
          <a:p>
            <a:pPr lvl="1"/>
            <a:r>
              <a:rPr lang="en-US" dirty="0" smtClean="0"/>
              <a:t> Each user should be able to access the same data, but have a</a:t>
            </a:r>
            <a:br>
              <a:rPr lang="en-US" dirty="0" smtClean="0"/>
            </a:br>
            <a:r>
              <a:rPr lang="en-US" dirty="0" smtClean="0"/>
              <a:t>different customized view of the data</a:t>
            </a:r>
          </a:p>
          <a:p>
            <a:pPr lvl="2"/>
            <a:r>
              <a:rPr lang="en-US" dirty="0" smtClean="0"/>
              <a:t> These should be independent: changes to one view should not affect others </a:t>
            </a:r>
          </a:p>
          <a:p>
            <a:r>
              <a:rPr lang="en-US" dirty="0" smtClean="0"/>
              <a:t> It hides the physical storage details from users:</a:t>
            </a:r>
          </a:p>
          <a:p>
            <a:pPr lvl="1"/>
            <a:r>
              <a:rPr lang="en-US" dirty="0" smtClean="0"/>
              <a:t> Users should not have to deal with physical database storage details</a:t>
            </a:r>
          </a:p>
          <a:p>
            <a:r>
              <a:rPr lang="en-US" dirty="0" smtClean="0"/>
              <a:t> Database Administrator should be able to change conceptual structure of database without affecting all users </a:t>
            </a:r>
          </a:p>
          <a:p>
            <a:r>
              <a:rPr lang="en-US" dirty="0" smtClean="0"/>
              <a:t> Database Administrator should be able to change database</a:t>
            </a:r>
            <a:br>
              <a:rPr lang="en-US" dirty="0" smtClean="0"/>
            </a:br>
            <a:r>
              <a:rPr lang="en-US" dirty="0" smtClean="0"/>
              <a:t>storage structures without affecting the users’ views </a:t>
            </a:r>
            <a:br>
              <a:rPr lang="en-US" dirty="0" smtClean="0"/>
            </a:b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Content Placeholder 5"/>
          <p:cNvSpPr>
            <a:spLocks noGrp="1"/>
          </p:cNvSpPr>
          <p:nvPr>
            <p:ph sz="half" idx="2"/>
          </p:nvPr>
        </p:nvSpPr>
        <p:spPr>
          <a:xfrm>
            <a:off x="4648200" y="1600200"/>
            <a:ext cx="4038600" cy="4876800"/>
          </a:xfrm>
        </p:spPr>
        <p:txBody>
          <a:bodyPr>
            <a:normAutofit lnSpcReduction="10000"/>
          </a:bodyPr>
          <a:lstStyle/>
          <a:p>
            <a:r>
              <a:rPr lang="en-US" b="1" dirty="0" smtClean="0"/>
              <a:t>External Level</a:t>
            </a:r>
          </a:p>
          <a:p>
            <a:pPr lvl="1"/>
            <a:r>
              <a:rPr lang="en-US" dirty="0" smtClean="0"/>
              <a:t> Users’ view of the</a:t>
            </a:r>
            <a:br>
              <a:rPr lang="en-US" dirty="0" smtClean="0"/>
            </a:br>
            <a:r>
              <a:rPr lang="en-US" dirty="0" smtClean="0"/>
              <a:t>database</a:t>
            </a:r>
          </a:p>
          <a:p>
            <a:r>
              <a:rPr lang="en-US" dirty="0" smtClean="0"/>
              <a:t> </a:t>
            </a:r>
            <a:r>
              <a:rPr lang="en-US" b="1" dirty="0" smtClean="0"/>
              <a:t>Conceptual Level</a:t>
            </a:r>
          </a:p>
          <a:p>
            <a:pPr lvl="1"/>
            <a:r>
              <a:rPr lang="en-US" dirty="0" smtClean="0"/>
              <a:t> Community view of</a:t>
            </a:r>
            <a:br>
              <a:rPr lang="en-US" dirty="0" smtClean="0"/>
            </a:br>
            <a:r>
              <a:rPr lang="en-US" dirty="0" smtClean="0"/>
              <a:t>the database</a:t>
            </a:r>
          </a:p>
          <a:p>
            <a:r>
              <a:rPr lang="en-US" dirty="0" smtClean="0"/>
              <a:t> </a:t>
            </a:r>
            <a:r>
              <a:rPr lang="en-US" b="1" dirty="0" smtClean="0"/>
              <a:t>Internal Level</a:t>
            </a:r>
          </a:p>
          <a:p>
            <a:pPr lvl="1"/>
            <a:r>
              <a:rPr lang="en-US" dirty="0" smtClean="0"/>
              <a:t> Physical</a:t>
            </a:r>
            <a:br>
              <a:rPr lang="en-US" dirty="0" smtClean="0"/>
            </a:br>
            <a:r>
              <a:rPr lang="en-US" dirty="0" smtClean="0"/>
              <a:t>representation of the</a:t>
            </a:r>
            <a:br>
              <a:rPr lang="en-US" dirty="0" smtClean="0"/>
            </a:br>
            <a:r>
              <a:rPr lang="en-US" dirty="0" smtClean="0"/>
              <a:t>database on the</a:t>
            </a:r>
            <a:br>
              <a:rPr lang="en-US" dirty="0" smtClean="0"/>
            </a:br>
            <a:r>
              <a:rPr lang="en-US" dirty="0" smtClean="0"/>
              <a:t>computer </a:t>
            </a:r>
            <a:br>
              <a:rPr lang="en-US" dirty="0" smtClean="0"/>
            </a:br>
            <a:endParaRPr lang="en-US" dirty="0"/>
          </a:p>
        </p:txBody>
      </p:sp>
      <p:pic>
        <p:nvPicPr>
          <p:cNvPr id="7" name="Picture 2"/>
          <p:cNvPicPr>
            <a:picLocks noGrp="1" noChangeAspect="1" noChangeArrowheads="1"/>
          </p:cNvPicPr>
          <p:nvPr>
            <p:ph sz="half" idx="1"/>
          </p:nvPr>
        </p:nvPicPr>
        <p:blipFill>
          <a:blip r:embed="rId2"/>
          <a:srcRect/>
          <a:stretch>
            <a:fillRect/>
          </a:stretch>
        </p:blipFill>
        <p:spPr bwMode="auto">
          <a:xfrm>
            <a:off x="457200" y="1447800"/>
            <a:ext cx="40386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External Level</a:t>
            </a:r>
            <a:r>
              <a:rPr lang="en-US" dirty="0" smtClean="0"/>
              <a:t> </a:t>
            </a:r>
          </a:p>
          <a:p>
            <a:pPr lvl="1" algn="just"/>
            <a:r>
              <a:rPr lang="en-US" dirty="0" smtClean="0"/>
              <a:t>The</a:t>
            </a:r>
            <a:r>
              <a:rPr lang="en-US" b="1" dirty="0" smtClean="0"/>
              <a:t> external</a:t>
            </a:r>
            <a:r>
              <a:rPr lang="en-US" dirty="0" smtClean="0"/>
              <a:t> or</a:t>
            </a:r>
            <a:r>
              <a:rPr lang="en-US" b="1" dirty="0" smtClean="0"/>
              <a:t> view level</a:t>
            </a:r>
            <a:r>
              <a:rPr lang="en-US" dirty="0" smtClean="0"/>
              <a:t> includes a number of external schemas or user views. </a:t>
            </a:r>
          </a:p>
          <a:p>
            <a:pPr lvl="1" algn="just"/>
            <a:r>
              <a:rPr lang="en-US" dirty="0" smtClean="0"/>
              <a:t>Each external schema describes the part of the database that a particular user group is interested in and hides the rest of the database from that user group. </a:t>
            </a:r>
          </a:p>
          <a:p>
            <a:pPr lvl="1"/>
            <a:r>
              <a:rPr lang="en-US" dirty="0" smtClean="0"/>
              <a:t>It excludes irrelevant data as well as data which the user is not authorized to access. </a:t>
            </a:r>
          </a:p>
          <a:p>
            <a:pPr lvl="1"/>
            <a:r>
              <a:rPr lang="en-US" dirty="0" smtClean="0"/>
              <a:t>Implemented using a representational data mode</a:t>
            </a:r>
            <a:br>
              <a:rPr lang="en-US" dirty="0" smtClean="0"/>
            </a:br>
            <a:endParaRPr lang="en-US"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Conceptual Level </a:t>
            </a:r>
          </a:p>
          <a:p>
            <a:pPr lvl="1"/>
            <a:r>
              <a:rPr lang="en-US" dirty="0" smtClean="0"/>
              <a:t>The conceptual level is a way of describing what data is stored within the whole database and how the data is inter-related</a:t>
            </a:r>
          </a:p>
          <a:p>
            <a:pPr lvl="1"/>
            <a:r>
              <a:rPr lang="en-US" dirty="0" smtClean="0"/>
              <a:t>The </a:t>
            </a:r>
            <a:r>
              <a:rPr lang="en-US" b="1" dirty="0" smtClean="0"/>
              <a:t>conceptual</a:t>
            </a:r>
            <a:r>
              <a:rPr lang="en-US" dirty="0" smtClean="0"/>
              <a:t> </a:t>
            </a:r>
            <a:r>
              <a:rPr lang="en-US" b="1" dirty="0" smtClean="0"/>
              <a:t>level</a:t>
            </a:r>
            <a:r>
              <a:rPr lang="en-US" dirty="0" smtClean="0"/>
              <a:t> has a </a:t>
            </a:r>
            <a:r>
              <a:rPr lang="en-US" b="1" dirty="0" smtClean="0"/>
              <a:t>conceptual</a:t>
            </a:r>
            <a:r>
              <a:rPr lang="en-US" dirty="0" smtClean="0"/>
              <a:t> </a:t>
            </a:r>
            <a:r>
              <a:rPr lang="en-US" b="1" dirty="0" smtClean="0"/>
              <a:t>schema</a:t>
            </a:r>
            <a:r>
              <a:rPr lang="en-US" dirty="0" smtClean="0"/>
              <a:t>, which describes the structure of the whole database for a community of users.</a:t>
            </a:r>
          </a:p>
          <a:p>
            <a:pPr lvl="1" algn="just"/>
            <a:r>
              <a:rPr lang="en-US" dirty="0" smtClean="0"/>
              <a:t>concentrates on describing entities, data types, relationships, user operations, and constraints. </a:t>
            </a:r>
          </a:p>
          <a:p>
            <a:pPr lvl="1" algn="just"/>
            <a:r>
              <a:rPr lang="en-US" dirty="0" smtClean="0"/>
              <a:t>Usually, a representational data model is used to describe the conceptual schema when a database system is implemented. </a:t>
            </a:r>
          </a:p>
          <a:p>
            <a:pPr lvl="1" algn="just"/>
            <a:r>
              <a:rPr lang="en-US" dirty="0" smtClean="0"/>
              <a:t>This level does not specify how the data is physically stored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Categories of database models include:</a:t>
            </a:r>
          </a:p>
          <a:p>
            <a:pPr lvl="1"/>
            <a:r>
              <a:rPr lang="en-US" dirty="0" smtClean="0"/>
              <a:t>Object-based</a:t>
            </a:r>
          </a:p>
          <a:p>
            <a:pPr lvl="1"/>
            <a:r>
              <a:rPr lang="en-US" dirty="0" smtClean="0"/>
              <a:t>Record-based</a:t>
            </a:r>
          </a:p>
          <a:p>
            <a:pPr lvl="1"/>
            <a:r>
              <a:rPr lang="en-US" dirty="0" smtClean="0"/>
              <a:t>Physical</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Internal Level </a:t>
            </a:r>
          </a:p>
          <a:p>
            <a:r>
              <a:rPr lang="en-US" dirty="0" smtClean="0"/>
              <a:t>The internal level has an internal schema, which describes the physical storage structure of the database. </a:t>
            </a:r>
          </a:p>
          <a:p>
            <a:r>
              <a:rPr lang="en-US" dirty="0" smtClean="0"/>
              <a:t>The internal level involves how the database is physically represented on the computer system</a:t>
            </a:r>
          </a:p>
          <a:p>
            <a:r>
              <a:rPr lang="en-US" dirty="0" smtClean="0"/>
              <a:t> It describes how the data is actually stored in the database and on the computer hardware</a:t>
            </a:r>
          </a:p>
          <a:p>
            <a:r>
              <a:rPr lang="en-US" dirty="0" smtClean="0"/>
              <a:t> The internal schema uses a physical data model</a:t>
            </a:r>
          </a:p>
          <a:p>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levels ANSI_SPARC Architecture</a:t>
            </a:r>
            <a:br>
              <a:rPr lang="en-US" dirty="0" smtClean="0"/>
            </a:br>
            <a:r>
              <a:rPr lang="en-US" dirty="0" smtClean="0"/>
              <a:t>Schema Example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1676400"/>
            <a:ext cx="7543799" cy="3962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609600" y="1624806"/>
            <a:ext cx="7291387" cy="4476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Three levels ANSI_SPARC Architecture</a:t>
            </a:r>
            <a:br>
              <a:rPr lang="en-US" dirty="0" smtClean="0"/>
            </a:br>
            <a:r>
              <a:rPr lang="en-US" dirty="0" smtClean="0"/>
              <a:t>Schema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External Schema (View):</a:t>
            </a:r>
          </a:p>
          <a:p>
            <a:pPr lvl="1"/>
            <a:r>
              <a:rPr lang="en-US" dirty="0" smtClean="0"/>
              <a:t> </a:t>
            </a:r>
            <a:r>
              <a:rPr lang="en-US" i="1" dirty="0" err="1" smtClean="0"/>
              <a:t>Course_info</a:t>
            </a:r>
            <a:r>
              <a:rPr lang="en-US" i="1" dirty="0" smtClean="0"/>
              <a:t>(</a:t>
            </a:r>
            <a:r>
              <a:rPr lang="en-US" i="1" dirty="0" err="1" smtClean="0"/>
              <a:t>cid</a:t>
            </a:r>
            <a:r>
              <a:rPr lang="en-US" i="1" dirty="0" smtClean="0"/>
              <a:t> ,</a:t>
            </a:r>
            <a:r>
              <a:rPr lang="en-US" i="1" dirty="0" err="1" smtClean="0"/>
              <a:t>sid,name</a:t>
            </a:r>
            <a:r>
              <a:rPr lang="en-US" i="1" dirty="0" smtClean="0"/>
              <a:t>)</a:t>
            </a:r>
            <a:endParaRPr lang="en-US" i="1" dirty="0" smtClean="0"/>
          </a:p>
          <a:p>
            <a:r>
              <a:rPr lang="en-US" dirty="0" smtClean="0"/>
              <a:t> Conceptual (logical) schema:</a:t>
            </a:r>
          </a:p>
          <a:p>
            <a:pPr lvl="1"/>
            <a:r>
              <a:rPr lang="en-US" dirty="0" smtClean="0"/>
              <a:t> </a:t>
            </a:r>
            <a:r>
              <a:rPr lang="en-US" i="1" dirty="0" smtClean="0"/>
              <a:t>Students(</a:t>
            </a:r>
            <a:r>
              <a:rPr lang="en-US" dirty="0" err="1" smtClean="0"/>
              <a:t>sid</a:t>
            </a:r>
            <a:r>
              <a:rPr lang="en-US" i="1" dirty="0" smtClean="0"/>
              <a:t>: string, name: string, login: string, age:</a:t>
            </a:r>
            <a:br>
              <a:rPr lang="en-US" i="1" dirty="0" smtClean="0"/>
            </a:br>
            <a:r>
              <a:rPr lang="en-US" i="1" dirty="0" smtClean="0"/>
              <a:t>integer, </a:t>
            </a:r>
            <a:r>
              <a:rPr lang="en-US" i="1" dirty="0" err="1" smtClean="0"/>
              <a:t>gpa:real</a:t>
            </a:r>
            <a:r>
              <a:rPr lang="en-US" i="1" dirty="0" smtClean="0"/>
              <a:t>)</a:t>
            </a:r>
          </a:p>
          <a:p>
            <a:pPr lvl="1"/>
            <a:r>
              <a:rPr lang="en-US" dirty="0" smtClean="0"/>
              <a:t> </a:t>
            </a:r>
            <a:r>
              <a:rPr lang="en-US" i="1" dirty="0" smtClean="0"/>
              <a:t>Courses(cid: string, </a:t>
            </a:r>
            <a:r>
              <a:rPr lang="en-US" i="1" dirty="0" err="1" smtClean="0"/>
              <a:t>cname:string</a:t>
            </a:r>
            <a:r>
              <a:rPr lang="en-US" i="1" dirty="0" smtClean="0"/>
              <a:t>, </a:t>
            </a:r>
            <a:r>
              <a:rPr lang="en-US" i="1" dirty="0" err="1" smtClean="0"/>
              <a:t>credits:integer</a:t>
            </a:r>
            <a:r>
              <a:rPr lang="en-US" i="1" dirty="0" smtClean="0"/>
              <a:t>)</a:t>
            </a:r>
          </a:p>
          <a:p>
            <a:pPr lvl="1"/>
            <a:r>
              <a:rPr lang="en-US" dirty="0" smtClean="0"/>
              <a:t> </a:t>
            </a:r>
            <a:r>
              <a:rPr lang="en-US" i="1" dirty="0" smtClean="0"/>
              <a:t>Enrolled(</a:t>
            </a:r>
            <a:r>
              <a:rPr lang="en-US" i="1" dirty="0" err="1" smtClean="0"/>
              <a:t>sid:string</a:t>
            </a:r>
            <a:r>
              <a:rPr lang="en-US" i="1" dirty="0" smtClean="0"/>
              <a:t>, cid:string, </a:t>
            </a:r>
            <a:r>
              <a:rPr lang="en-US" i="1" dirty="0" err="1" smtClean="0"/>
              <a:t>grade:string</a:t>
            </a:r>
            <a:r>
              <a:rPr lang="en-US" i="1" dirty="0" smtClean="0"/>
              <a:t>)</a:t>
            </a:r>
          </a:p>
          <a:p>
            <a:r>
              <a:rPr lang="en-US" dirty="0" smtClean="0"/>
              <a:t> Internal(Physical) schema:</a:t>
            </a:r>
          </a:p>
          <a:p>
            <a:pPr lvl="1"/>
            <a:r>
              <a:rPr lang="en-US" dirty="0" smtClean="0"/>
              <a:t> Relations stored as unordered files</a:t>
            </a:r>
          </a:p>
          <a:p>
            <a:pPr lvl="1"/>
            <a:r>
              <a:rPr lang="en-US" dirty="0" smtClean="0"/>
              <a:t> Index on first column of Students </a:t>
            </a:r>
            <a:br>
              <a:rPr lang="en-US" dirty="0" smtClean="0"/>
            </a:b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Database schemas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three different types of schema corresponding to</a:t>
            </a:r>
            <a:br>
              <a:rPr lang="en-US" dirty="0" smtClean="0"/>
            </a:br>
            <a:r>
              <a:rPr lang="en-US" dirty="0" smtClean="0"/>
              <a:t>the three levels in the ANSI-SPARC architecture</a:t>
            </a:r>
          </a:p>
          <a:p>
            <a:r>
              <a:rPr lang="en-US" dirty="0" smtClean="0"/>
              <a:t> The external schemas</a:t>
            </a:r>
          </a:p>
          <a:p>
            <a:pPr lvl="1"/>
            <a:r>
              <a:rPr lang="en-US" dirty="0" smtClean="0"/>
              <a:t> describe the different external views of the data and there may be</a:t>
            </a:r>
            <a:br>
              <a:rPr lang="en-US" dirty="0" smtClean="0"/>
            </a:br>
            <a:r>
              <a:rPr lang="en-US" dirty="0" smtClean="0"/>
              <a:t>many external schemas for a given database</a:t>
            </a:r>
          </a:p>
          <a:p>
            <a:r>
              <a:rPr lang="en-US" dirty="0" smtClean="0"/>
              <a:t> The conceptual schema</a:t>
            </a:r>
          </a:p>
          <a:p>
            <a:pPr lvl="1"/>
            <a:r>
              <a:rPr lang="en-US" dirty="0" smtClean="0"/>
              <a:t> describes all the data items and relationships between them of the</a:t>
            </a:r>
            <a:br>
              <a:rPr lang="en-US" dirty="0" smtClean="0"/>
            </a:br>
            <a:r>
              <a:rPr lang="en-US" dirty="0" smtClean="0"/>
              <a:t>whole database</a:t>
            </a:r>
          </a:p>
          <a:p>
            <a:pPr lvl="1"/>
            <a:r>
              <a:rPr lang="en-US" dirty="0" smtClean="0"/>
              <a:t> There is only one conceptual schema per database</a:t>
            </a:r>
          </a:p>
          <a:p>
            <a:r>
              <a:rPr lang="en-US" dirty="0" smtClean="0"/>
              <a:t> The Internal schema</a:t>
            </a:r>
          </a:p>
          <a:p>
            <a:pPr lvl="1"/>
            <a:r>
              <a:rPr lang="en-US" dirty="0" smtClean="0"/>
              <a:t> describes physical storage structures and access paths</a:t>
            </a:r>
          </a:p>
          <a:p>
            <a:pPr lvl="1"/>
            <a:r>
              <a:rPr lang="en-US" dirty="0" smtClean="0"/>
              <a:t> There is only one internal schema per database</a:t>
            </a:r>
          </a:p>
          <a:p>
            <a:r>
              <a:rPr lang="en-US" dirty="0" smtClean="0"/>
              <a:t> The overall description of a database is called the </a:t>
            </a:r>
            <a:r>
              <a:rPr lang="en-US" i="1" dirty="0" smtClean="0"/>
              <a:t>database</a:t>
            </a:r>
            <a:br>
              <a:rPr lang="en-US" i="1" dirty="0" smtClean="0"/>
            </a:br>
            <a:r>
              <a:rPr lang="en-US" i="1" dirty="0" smtClean="0"/>
              <a:t>schema</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Independence</a:t>
            </a:r>
            <a:endParaRPr lang="en-US" dirty="0"/>
          </a:p>
        </p:txBody>
      </p:sp>
      <p:sp>
        <p:nvSpPr>
          <p:cNvPr id="3" name="Content Placeholder 2"/>
          <p:cNvSpPr>
            <a:spLocks noGrp="1"/>
          </p:cNvSpPr>
          <p:nvPr>
            <p:ph idx="1"/>
          </p:nvPr>
        </p:nvSpPr>
        <p:spPr/>
        <p:txBody>
          <a:bodyPr>
            <a:normAutofit fontScale="92500"/>
          </a:bodyPr>
          <a:lstStyle/>
          <a:p>
            <a:r>
              <a:rPr lang="en-US" dirty="0" smtClean="0"/>
              <a:t> A very important advantage of using a DBMS is that it offers </a:t>
            </a:r>
            <a:r>
              <a:rPr lang="en-US" b="1" dirty="0" smtClean="0"/>
              <a:t>Data Independence</a:t>
            </a:r>
          </a:p>
          <a:p>
            <a:r>
              <a:rPr lang="en-US" dirty="0" smtClean="0"/>
              <a:t> That is, application programs are insulated from</a:t>
            </a:r>
            <a:br>
              <a:rPr lang="en-US" dirty="0" smtClean="0"/>
            </a:br>
            <a:r>
              <a:rPr lang="en-US" dirty="0" smtClean="0"/>
              <a:t>changes in the way the data is structured and stored</a:t>
            </a:r>
          </a:p>
          <a:p>
            <a:r>
              <a:rPr lang="en-US" dirty="0" smtClean="0"/>
              <a:t> Data independence is achieved through use of the three levels of data abstraction (i.e., External </a:t>
            </a:r>
            <a:r>
              <a:rPr lang="en-US" dirty="0" err="1" smtClean="0"/>
              <a:t>level,Conceptual</a:t>
            </a:r>
            <a:r>
              <a:rPr lang="en-US" dirty="0" smtClean="0"/>
              <a:t> level &amp; Internal level) </a:t>
            </a:r>
            <a:br>
              <a:rPr lang="en-US" dirty="0" smtClean="0"/>
            </a:b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Data Independence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The capacity to change the conceptual schema without having to change the external schemas and their application programs</a:t>
            </a:r>
          </a:p>
          <a:p>
            <a:r>
              <a:rPr lang="en-US" dirty="0" smtClean="0"/>
              <a:t> Conceptual schema changes e.g. addition/removal of entities should not require changes to external schema or rewrites of application programs</a:t>
            </a:r>
          </a:p>
          <a:p>
            <a:r>
              <a:rPr lang="en-US" dirty="0" smtClean="0"/>
              <a:t> Here are some examples of changes in the logical layer that can be safely made thanks to logical data independence:</a:t>
            </a:r>
          </a:p>
          <a:p>
            <a:pPr lvl="1"/>
            <a:r>
              <a:rPr lang="en-US" dirty="0" smtClean="0"/>
              <a:t> Adding a new database object</a:t>
            </a:r>
          </a:p>
          <a:p>
            <a:pPr lvl="1"/>
            <a:r>
              <a:rPr lang="en-US" dirty="0" smtClean="0"/>
              <a:t> Adding data items to an existing object </a:t>
            </a:r>
            <a:br>
              <a:rPr lang="en-US" dirty="0" smtClean="0"/>
            </a:b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Independence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The ability to modify the internal schema without changing the conceptual schema</a:t>
            </a:r>
          </a:p>
          <a:p>
            <a:r>
              <a:rPr lang="en-US" dirty="0" smtClean="0"/>
              <a:t> The conceptual schema hides details such as how the data is actually laid out on disk, the file structure, and the choice of indexes </a:t>
            </a:r>
          </a:p>
          <a:p>
            <a:r>
              <a:rPr lang="en-US" dirty="0" smtClean="0"/>
              <a:t> Physical schema changes e.g. using different file</a:t>
            </a:r>
            <a:br>
              <a:rPr lang="en-US" dirty="0" smtClean="0"/>
            </a:br>
            <a:r>
              <a:rPr lang="en-US" dirty="0" smtClean="0"/>
              <a:t>organizations, storage structures/devices should not require change to conceptual or external schemas </a:t>
            </a:r>
            <a:br>
              <a:rPr lang="en-US" dirty="0" smtClean="0"/>
            </a:b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Independence and the ANSISPARC Three-Level Architecture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922800"/>
            <a:ext cx="8229600" cy="3880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Two-Tier Client-Server Architecture</a:t>
            </a:r>
            <a:r>
              <a:rPr lang="en-US" dirty="0" smtClean="0"/>
              <a:t> </a:t>
            </a:r>
            <a:br>
              <a:rPr lang="en-US" dirty="0" smtClean="0"/>
            </a:br>
            <a:endParaRPr lang="en-US" dirty="0"/>
          </a:p>
        </p:txBody>
      </p:sp>
      <p:sp>
        <p:nvSpPr>
          <p:cNvPr id="4" name="Content Placeholder 3"/>
          <p:cNvSpPr>
            <a:spLocks noGrp="1"/>
          </p:cNvSpPr>
          <p:nvPr>
            <p:ph sz="half" idx="1"/>
          </p:nvPr>
        </p:nvSpPr>
        <p:spPr/>
        <p:txBody>
          <a:bodyPr>
            <a:normAutofit fontScale="77500" lnSpcReduction="20000"/>
          </a:bodyPr>
          <a:lstStyle/>
          <a:p>
            <a:r>
              <a:rPr lang="en-US" dirty="0" smtClean="0"/>
              <a:t>Client manages main business</a:t>
            </a:r>
            <a:br>
              <a:rPr lang="en-US" dirty="0" smtClean="0"/>
            </a:br>
            <a:r>
              <a:rPr lang="en-US" dirty="0" smtClean="0"/>
              <a:t>and data processing logic and</a:t>
            </a:r>
            <a:br>
              <a:rPr lang="en-US" dirty="0" smtClean="0"/>
            </a:br>
            <a:r>
              <a:rPr lang="en-US" dirty="0" smtClean="0"/>
              <a:t>user interface</a:t>
            </a:r>
          </a:p>
          <a:p>
            <a:r>
              <a:rPr lang="en-US" dirty="0" smtClean="0"/>
              <a:t> Server manages and controls</a:t>
            </a:r>
            <a:br>
              <a:rPr lang="en-US" dirty="0" smtClean="0"/>
            </a:br>
            <a:r>
              <a:rPr lang="en-US" dirty="0" smtClean="0"/>
              <a:t>access to database</a:t>
            </a:r>
          </a:p>
          <a:p>
            <a:r>
              <a:rPr lang="en-US" dirty="0" smtClean="0"/>
              <a:t> Disadvantages:</a:t>
            </a:r>
          </a:p>
          <a:p>
            <a:pPr lvl="1"/>
            <a:r>
              <a:rPr lang="en-US" dirty="0" smtClean="0"/>
              <a:t> ‘Fat’ client, requiring</a:t>
            </a:r>
            <a:br>
              <a:rPr lang="en-US" dirty="0" smtClean="0"/>
            </a:br>
            <a:r>
              <a:rPr lang="en-US" dirty="0" smtClean="0"/>
              <a:t>considerable resources on</a:t>
            </a:r>
            <a:br>
              <a:rPr lang="en-US" dirty="0" smtClean="0"/>
            </a:br>
            <a:r>
              <a:rPr lang="en-US" dirty="0" smtClean="0"/>
              <a:t>client’s computer to run</a:t>
            </a:r>
            <a:br>
              <a:rPr lang="en-US" dirty="0" smtClean="0"/>
            </a:br>
            <a:r>
              <a:rPr lang="en-US" dirty="0" smtClean="0"/>
              <a:t>effectively</a:t>
            </a:r>
          </a:p>
          <a:p>
            <a:pPr lvl="1"/>
            <a:r>
              <a:rPr lang="en-US" dirty="0" smtClean="0"/>
              <a:t> Significant client side</a:t>
            </a:r>
            <a:br>
              <a:rPr lang="en-US" dirty="0" smtClean="0"/>
            </a:br>
            <a:r>
              <a:rPr lang="en-US" dirty="0" smtClean="0"/>
              <a:t>administration overhead </a:t>
            </a:r>
            <a:br>
              <a:rPr lang="en-US" dirty="0" smtClean="0"/>
            </a:br>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5029200" y="1524000"/>
            <a:ext cx="33909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Major Data Models </a:t>
            </a:r>
            <a:endParaRPr lang="en-US" dirty="0"/>
          </a:p>
        </p:txBody>
      </p:sp>
      <p:sp>
        <p:nvSpPr>
          <p:cNvPr id="5" name="Content Placeholder 4"/>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81000" y="1571624"/>
            <a:ext cx="8610600" cy="47529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Three-Tier Client-Server Architecture</a:t>
            </a:r>
            <a:r>
              <a:rPr lang="en-US" dirty="0" smtClean="0"/>
              <a:t> </a:t>
            </a:r>
            <a:br>
              <a:rPr lang="en-US" dirty="0" smtClean="0"/>
            </a:br>
            <a:endParaRPr lang="en-US" dirty="0"/>
          </a:p>
        </p:txBody>
      </p:sp>
      <p:sp>
        <p:nvSpPr>
          <p:cNvPr id="3" name="Content Placeholder 2"/>
          <p:cNvSpPr>
            <a:spLocks noGrp="1"/>
          </p:cNvSpPr>
          <p:nvPr>
            <p:ph sz="half" idx="1"/>
          </p:nvPr>
        </p:nvSpPr>
        <p:spPr/>
        <p:txBody>
          <a:bodyPr>
            <a:normAutofit fontScale="62500" lnSpcReduction="20000"/>
          </a:bodyPr>
          <a:lstStyle/>
          <a:p>
            <a:r>
              <a:rPr lang="en-US" dirty="0" smtClean="0"/>
              <a:t>a type of multi-tier computing architecture in which an entire</a:t>
            </a:r>
            <a:br>
              <a:rPr lang="en-US" dirty="0" smtClean="0"/>
            </a:br>
            <a:r>
              <a:rPr lang="en-US" dirty="0" smtClean="0"/>
              <a:t>application is distributed across three different computing</a:t>
            </a:r>
            <a:br>
              <a:rPr lang="en-US" dirty="0" smtClean="0"/>
            </a:br>
            <a:r>
              <a:rPr lang="en-US" dirty="0" smtClean="0"/>
              <a:t>layers or tiers</a:t>
            </a:r>
          </a:p>
          <a:p>
            <a:pPr lvl="1"/>
            <a:r>
              <a:rPr lang="en-US" dirty="0" smtClean="0"/>
              <a:t> User interface layer – runs on client</a:t>
            </a:r>
          </a:p>
          <a:p>
            <a:pPr lvl="1"/>
            <a:r>
              <a:rPr lang="en-US" dirty="0" smtClean="0"/>
              <a:t> Business logic and data processing layer – middle tier runs on a server</a:t>
            </a:r>
            <a:br>
              <a:rPr lang="en-US" dirty="0" smtClean="0"/>
            </a:br>
            <a:r>
              <a:rPr lang="en-US" dirty="0" smtClean="0"/>
              <a:t>(application server)</a:t>
            </a:r>
          </a:p>
          <a:p>
            <a:pPr lvl="1"/>
            <a:r>
              <a:rPr lang="en-US" dirty="0" smtClean="0"/>
              <a:t> DBMS – stores data required by the middle tier. This tier may be on a</a:t>
            </a:r>
            <a:br>
              <a:rPr lang="en-US" dirty="0" smtClean="0"/>
            </a:br>
            <a:r>
              <a:rPr lang="en-US" dirty="0" smtClean="0"/>
              <a:t>separate server (database server)</a:t>
            </a:r>
          </a:p>
          <a:p>
            <a:r>
              <a:rPr lang="en-US" dirty="0" smtClean="0"/>
              <a:t>Advantages:</a:t>
            </a:r>
            <a:br>
              <a:rPr lang="en-US" dirty="0" smtClean="0"/>
            </a:br>
            <a:r>
              <a:rPr lang="en-US" b="1" dirty="0" smtClean="0"/>
              <a:t>‘</a:t>
            </a:r>
            <a:r>
              <a:rPr lang="en-US" dirty="0" smtClean="0"/>
              <a:t>Thin’ client, requiring less expensive</a:t>
            </a:r>
            <a:br>
              <a:rPr lang="en-US" dirty="0" smtClean="0"/>
            </a:br>
            <a:r>
              <a:rPr lang="en-US" dirty="0" smtClean="0"/>
              <a:t>hardware Application maintenance centralized Easier to modify or replace one tier without affecting others </a:t>
            </a:r>
            <a:br>
              <a:rPr lang="en-US" dirty="0" smtClean="0"/>
            </a:br>
            <a:endParaRPr lang="en-US" dirty="0"/>
          </a:p>
        </p:txBody>
      </p:sp>
      <p:pic>
        <p:nvPicPr>
          <p:cNvPr id="3074" name="Picture 2"/>
          <p:cNvPicPr>
            <a:picLocks noGrp="1" noChangeAspect="1" noChangeArrowheads="1"/>
          </p:cNvPicPr>
          <p:nvPr>
            <p:ph sz="half" idx="2"/>
          </p:nvPr>
        </p:nvPicPr>
        <p:blipFill>
          <a:blip r:embed="rId2"/>
          <a:srcRect/>
          <a:stretch>
            <a:fillRect/>
          </a:stretch>
        </p:blipFill>
        <p:spPr bwMode="auto">
          <a:xfrm>
            <a:off x="4748212" y="1447801"/>
            <a:ext cx="3838575" cy="35821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File-Processing Systems</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The earliest database systems – during the 1960s</a:t>
            </a:r>
          </a:p>
          <a:p>
            <a:r>
              <a:rPr lang="en-GB" dirty="0" smtClean="0"/>
              <a:t>Data </a:t>
            </a:r>
            <a:r>
              <a:rPr lang="en-GB" dirty="0"/>
              <a:t>was stored in </a:t>
            </a:r>
            <a:r>
              <a:rPr lang="en-GB" b="1" i="1" dirty="0"/>
              <a:t>flat text files</a:t>
            </a:r>
            <a:r>
              <a:rPr lang="en-GB" b="1" dirty="0"/>
              <a:t> </a:t>
            </a:r>
            <a:r>
              <a:rPr lang="en-GB" dirty="0"/>
              <a:t>in the operating system.</a:t>
            </a:r>
            <a:endParaRPr lang="en-US" dirty="0"/>
          </a:p>
          <a:p>
            <a:r>
              <a:rPr lang="en-GB" dirty="0"/>
              <a:t>Data was also grouped into </a:t>
            </a:r>
            <a:r>
              <a:rPr lang="en-GB" b="1" dirty="0"/>
              <a:t>records</a:t>
            </a:r>
            <a:r>
              <a:rPr lang="en-GB" dirty="0"/>
              <a:t> </a:t>
            </a:r>
            <a:endParaRPr lang="en-GB" dirty="0" smtClean="0"/>
          </a:p>
          <a:p>
            <a:pPr>
              <a:buNone/>
            </a:pPr>
            <a:r>
              <a:rPr lang="en-GB" dirty="0" smtClean="0"/>
              <a:t>        e.g</a:t>
            </a:r>
            <a:r>
              <a:rPr lang="en-GB" dirty="0"/>
              <a:t>. a record of Customer data in a bank might look like this:</a:t>
            </a:r>
            <a:endParaRPr lang="en-US" dirty="0"/>
          </a:p>
          <a:p>
            <a:pPr>
              <a:buNone/>
            </a:pPr>
            <a:r>
              <a:rPr lang="en-GB" dirty="0" smtClean="0"/>
              <a:t>       </a:t>
            </a:r>
            <a:r>
              <a:rPr lang="en-GB" dirty="0"/>
              <a:t> </a:t>
            </a:r>
            <a:r>
              <a:rPr lang="en-GB" dirty="0" smtClean="0"/>
              <a:t>Number</a:t>
            </a:r>
            <a:r>
              <a:rPr lang="en-GB" dirty="0"/>
              <a:t>, Name, </a:t>
            </a:r>
            <a:r>
              <a:rPr lang="en-GB" dirty="0" err="1"/>
              <a:t>FathersName</a:t>
            </a:r>
            <a:r>
              <a:rPr lang="en-GB" dirty="0"/>
              <a:t>, </a:t>
            </a:r>
            <a:r>
              <a:rPr lang="en-GB" dirty="0" err="1"/>
              <a:t>PhoneNumber</a:t>
            </a:r>
            <a:r>
              <a:rPr lang="en-GB" dirty="0"/>
              <a:t>, Address, </a:t>
            </a:r>
            <a:r>
              <a:rPr lang="en-GB" dirty="0" smtClean="0"/>
              <a:t>    </a:t>
            </a:r>
            <a:r>
              <a:rPr lang="en-GB" dirty="0" err="1" smtClean="0"/>
              <a:t>SavingsAccountNumber</a:t>
            </a:r>
            <a:r>
              <a:rPr lang="en-GB" dirty="0"/>
              <a:t>, </a:t>
            </a:r>
            <a:r>
              <a:rPr lang="en-GB" dirty="0" err="1"/>
              <a:t>SavingsAccountBalance</a:t>
            </a:r>
            <a:r>
              <a:rPr lang="en-GB" dirty="0"/>
              <a:t>, </a:t>
            </a:r>
            <a:r>
              <a:rPr lang="en-GB" dirty="0" err="1"/>
              <a:t>CurrentAccountNumber</a:t>
            </a:r>
            <a:r>
              <a:rPr lang="en-GB" dirty="0"/>
              <a:t>, </a:t>
            </a:r>
            <a:r>
              <a:rPr lang="en-GB" dirty="0" err="1"/>
              <a:t>CurrentAccountBalance</a:t>
            </a:r>
            <a:endParaRPr lang="en-US" dirty="0"/>
          </a:p>
          <a:p>
            <a:pPr>
              <a:buNone/>
            </a:pPr>
            <a:endParaRPr lang="en-US" dirty="0"/>
          </a:p>
          <a:p>
            <a:pPr>
              <a:buNone/>
            </a:pPr>
            <a:r>
              <a:rPr lang="en-GB" dirty="0" smtClean="0"/>
              <a:t>       123,Tesfay</a:t>
            </a:r>
            <a:r>
              <a:rPr lang="en-GB" dirty="0"/>
              <a:t>, </a:t>
            </a:r>
            <a:r>
              <a:rPr lang="en-GB" dirty="0" err="1" smtClean="0"/>
              <a:t>Kebede</a:t>
            </a:r>
            <a:r>
              <a:rPr lang="en-GB" dirty="0" smtClean="0"/>
              <a:t>, </a:t>
            </a:r>
            <a:r>
              <a:rPr lang="en-GB" dirty="0"/>
              <a:t>04 407600, </a:t>
            </a:r>
            <a:r>
              <a:rPr lang="en-GB" dirty="0" err="1" smtClean="0"/>
              <a:t>Yeka</a:t>
            </a:r>
            <a:r>
              <a:rPr lang="en-GB" dirty="0" smtClean="0"/>
              <a:t> </a:t>
            </a:r>
            <a:r>
              <a:rPr lang="en-GB" dirty="0" err="1" smtClean="0"/>
              <a:t>kefle</a:t>
            </a:r>
            <a:r>
              <a:rPr lang="en-GB" dirty="0" smtClean="0"/>
              <a:t> </a:t>
            </a:r>
            <a:r>
              <a:rPr lang="en-GB" dirty="0" err="1" smtClean="0"/>
              <a:t>ketema</a:t>
            </a:r>
            <a:r>
              <a:rPr lang="en-GB" dirty="0" smtClean="0"/>
              <a:t> Addis Ababa, </a:t>
            </a:r>
            <a:r>
              <a:rPr lang="en-GB" dirty="0"/>
              <a:t>1234, 1000, 9876, </a:t>
            </a:r>
            <a:r>
              <a:rPr lang="en-GB" dirty="0" smtClean="0"/>
              <a:t>1000</a:t>
            </a:r>
            <a:endParaRPr lang="en-US" dirty="0"/>
          </a:p>
          <a:p>
            <a:pPr>
              <a:buNone/>
            </a:pPr>
            <a:r>
              <a:rPr lang="en-GB" dirty="0" smtClean="0"/>
              <a:t> </a:t>
            </a:r>
          </a:p>
          <a:p>
            <a:r>
              <a:rPr lang="en-GB" dirty="0" smtClean="0"/>
              <a:t>A </a:t>
            </a:r>
            <a:r>
              <a:rPr lang="en-GB" dirty="0"/>
              <a:t>file contains data about </a:t>
            </a:r>
            <a:r>
              <a:rPr lang="en-GB" b="1" dirty="0"/>
              <a:t>one </a:t>
            </a:r>
            <a:r>
              <a:rPr lang="en-GB" b="1" i="1" dirty="0"/>
              <a:t>entity</a:t>
            </a:r>
            <a:r>
              <a:rPr lang="en-GB" b="1" dirty="0"/>
              <a:t> </a:t>
            </a:r>
            <a:r>
              <a:rPr lang="en-GB" dirty="0"/>
              <a:t>e.g. Customer is an entity. Each record in the file represents an </a:t>
            </a:r>
            <a:r>
              <a:rPr lang="en-GB" b="1" dirty="0"/>
              <a:t>instance</a:t>
            </a:r>
            <a:r>
              <a:rPr lang="en-GB" dirty="0"/>
              <a:t> of that entity.</a:t>
            </a:r>
            <a:endParaRPr lang="en-US" dirty="0"/>
          </a:p>
          <a:p>
            <a:r>
              <a:rPr lang="en-GB" dirty="0"/>
              <a:t>Each</a:t>
            </a:r>
            <a:r>
              <a:rPr lang="en-GB" b="1" dirty="0"/>
              <a:t> row</a:t>
            </a:r>
            <a:r>
              <a:rPr lang="en-GB" dirty="0"/>
              <a:t> is a </a:t>
            </a:r>
            <a:r>
              <a:rPr lang="en-GB" b="1" dirty="0"/>
              <a:t>record</a:t>
            </a:r>
            <a:r>
              <a:rPr lang="en-GB" dirty="0"/>
              <a:t>; the file represents a </a:t>
            </a:r>
            <a:r>
              <a:rPr lang="en-GB" b="1" dirty="0"/>
              <a:t>record type</a:t>
            </a:r>
            <a:r>
              <a:rPr lang="en-GB" dirty="0"/>
              <a:t>.</a:t>
            </a:r>
            <a:endParaRPr lang="en-US" dirty="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GB" b="1" dirty="0" smtClean="0"/>
              <a:t>Disadvantages</a:t>
            </a:r>
          </a:p>
          <a:p>
            <a:r>
              <a:rPr lang="en-GB" dirty="0" smtClean="0"/>
              <a:t>Programmers had to write specific programs to carry out  each tasks - so a lot of work was involved.</a:t>
            </a:r>
          </a:p>
          <a:p>
            <a:pPr lvl="1"/>
            <a:r>
              <a:rPr lang="en-GB" dirty="0" smtClean="0"/>
              <a:t>e.g. to retrieve all customer records or to find the customer record for a given customer number.</a:t>
            </a:r>
            <a:endParaRPr lang="en-US" dirty="0" smtClean="0"/>
          </a:p>
          <a:p>
            <a:r>
              <a:rPr lang="en-GB" dirty="0" smtClean="0"/>
              <a:t>It could also lead to data being </a:t>
            </a:r>
            <a:r>
              <a:rPr lang="en-GB" b="1" dirty="0" smtClean="0"/>
              <a:t>duplicated</a:t>
            </a:r>
            <a:r>
              <a:rPr lang="en-GB" dirty="0" smtClean="0"/>
              <a:t> in different files </a:t>
            </a:r>
          </a:p>
          <a:p>
            <a:pPr lvl="1"/>
            <a:r>
              <a:rPr lang="en-GB" dirty="0" smtClean="0"/>
              <a:t>e.g. think of a bank’s database. A customer’s name and phone number could appear in a file containing all savings accounts. If the same customer also has a current account, their name and phone number would also appear in the file containing all current accounts. Or if a customer has 2 savings accounts – need 2 rows in the file –name and phone number are repeated.</a:t>
            </a:r>
            <a:endParaRPr lang="en-US" dirty="0" smtClean="0"/>
          </a:p>
          <a:p>
            <a:r>
              <a:rPr lang="en-GB" dirty="0" smtClean="0"/>
              <a:t> If the customer changes their phone number – it has to be changed in both files.</a:t>
            </a:r>
            <a:endParaRPr lang="en-US" dirty="0" smtClean="0"/>
          </a:p>
          <a:p>
            <a:r>
              <a:rPr lang="en-GB" dirty="0" smtClean="0"/>
              <a:t> This system worked, but </a:t>
            </a:r>
            <a:r>
              <a:rPr lang="en-GB" b="1" dirty="0" smtClean="0"/>
              <a:t>didn’t allow data to be related </a:t>
            </a:r>
            <a:r>
              <a:rPr lang="en-GB" dirty="0" smtClean="0"/>
              <a:t>– e.g. to have the customer name and phone number in one place, and relate a savings account to it and a current account to it. </a:t>
            </a:r>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954</TotalTime>
  <Words>2434</Words>
  <Application>Microsoft Office PowerPoint</Application>
  <PresentationFormat>On-screen Show (4:3)</PresentationFormat>
  <Paragraphs>337</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Chapter 2</vt:lpstr>
      <vt:lpstr>Objective</vt:lpstr>
      <vt:lpstr>Outline </vt:lpstr>
      <vt:lpstr>Basic Database Terminologies</vt:lpstr>
      <vt:lpstr>Data Model</vt:lpstr>
      <vt:lpstr>Data Model</vt:lpstr>
      <vt:lpstr>Evolution of Major Data Models </vt:lpstr>
      <vt:lpstr>File-Processing Systems</vt:lpstr>
      <vt:lpstr>Cont’d</vt:lpstr>
      <vt:lpstr> Record-based Data Models </vt:lpstr>
      <vt:lpstr>Hierarchical Model</vt:lpstr>
      <vt:lpstr>PowerPoint Presentation</vt:lpstr>
      <vt:lpstr>cont’d</vt:lpstr>
      <vt:lpstr>Cont’d </vt:lpstr>
      <vt:lpstr>Cont’d</vt:lpstr>
      <vt:lpstr>Advantages </vt:lpstr>
      <vt:lpstr>Cont’d </vt:lpstr>
      <vt:lpstr>Disadvantage </vt:lpstr>
      <vt:lpstr>Cont’d </vt:lpstr>
      <vt:lpstr>Cont’d </vt:lpstr>
      <vt:lpstr>Cont’d </vt:lpstr>
      <vt:lpstr>Network Model</vt:lpstr>
      <vt:lpstr>Cont’d </vt:lpstr>
      <vt:lpstr>Cont’d </vt:lpstr>
      <vt:lpstr> Registrar system</vt:lpstr>
      <vt:lpstr> Advantages </vt:lpstr>
      <vt:lpstr>Disadvantages  </vt:lpstr>
      <vt:lpstr>Relational Model</vt:lpstr>
      <vt:lpstr>Relation</vt:lpstr>
      <vt:lpstr>PowerPoint Presentation</vt:lpstr>
      <vt:lpstr>PowerPoint Presentation</vt:lpstr>
      <vt:lpstr>Cont’d </vt:lpstr>
      <vt:lpstr>Cont’d </vt:lpstr>
      <vt:lpstr>Cont’d </vt:lpstr>
      <vt:lpstr>PowerPoint Presentation</vt:lpstr>
      <vt:lpstr>Advantages</vt:lpstr>
      <vt:lpstr>Disadvantages</vt:lpstr>
      <vt:lpstr>Object relational </vt:lpstr>
      <vt:lpstr>PowerPoint Presentation</vt:lpstr>
      <vt:lpstr>Advantages </vt:lpstr>
      <vt:lpstr> Disadvantages </vt:lpstr>
      <vt:lpstr>Object Oriented Approach</vt:lpstr>
      <vt:lpstr>PowerPoint Presentation</vt:lpstr>
      <vt:lpstr>PowerPoint Presentation</vt:lpstr>
      <vt:lpstr> Deductive Model </vt:lpstr>
      <vt:lpstr>Cont’d </vt:lpstr>
      <vt:lpstr>Summary of Data Model</vt:lpstr>
      <vt:lpstr>Schema &amp; Instance</vt:lpstr>
      <vt:lpstr>Database Schema</vt:lpstr>
      <vt:lpstr> Database Schema </vt:lpstr>
      <vt:lpstr>Database Instance or State:</vt:lpstr>
      <vt:lpstr>Three levels ANSI_SPARC Architecture  </vt:lpstr>
      <vt:lpstr>Three-level ANSI-SPARC Architecture of a Database System </vt:lpstr>
      <vt:lpstr>ANSI/SPARC three-level architecture</vt:lpstr>
      <vt:lpstr>PowerPoint Presentation</vt:lpstr>
      <vt:lpstr>Objective of Three-level ANSI_SPARC architecture </vt:lpstr>
      <vt:lpstr>PowerPoint Presentation</vt:lpstr>
      <vt:lpstr>Cont’d </vt:lpstr>
      <vt:lpstr>Cont’d</vt:lpstr>
      <vt:lpstr>Cont’d </vt:lpstr>
      <vt:lpstr>Three levels ANSI_SPARC Architecture Schema Example  </vt:lpstr>
      <vt:lpstr>PowerPoint Presentation</vt:lpstr>
      <vt:lpstr>Three levels ANSI_SPARC Architecture Schema Example</vt:lpstr>
      <vt:lpstr> Database schemas  </vt:lpstr>
      <vt:lpstr>Data Independence</vt:lpstr>
      <vt:lpstr>Logical Data Independence</vt:lpstr>
      <vt:lpstr>Physical Data Independence</vt:lpstr>
      <vt:lpstr>Data Independence and the ANSISPARC Three-Level Architecture</vt:lpstr>
      <vt:lpstr>Two-Tier Client-Server Architecture  </vt:lpstr>
      <vt:lpstr>Three-Tier Client-Server Architecture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adina</dc:creator>
  <cp:lastModifiedBy>Lula</cp:lastModifiedBy>
  <cp:revision>74</cp:revision>
  <dcterms:created xsi:type="dcterms:W3CDTF">2019-04-15T16:03:02Z</dcterms:created>
  <dcterms:modified xsi:type="dcterms:W3CDTF">2021-01-14T09:05:39Z</dcterms:modified>
</cp:coreProperties>
</file>