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44" r:id="rId4"/>
    <p:sldId id="345" r:id="rId5"/>
    <p:sldId id="261" r:id="rId6"/>
    <p:sldId id="346" r:id="rId7"/>
    <p:sldId id="263" r:id="rId8"/>
    <p:sldId id="264" r:id="rId9"/>
    <p:sldId id="265" r:id="rId10"/>
    <p:sldId id="349" r:id="rId11"/>
    <p:sldId id="325" r:id="rId12"/>
    <p:sldId id="266" r:id="rId13"/>
    <p:sldId id="267" r:id="rId14"/>
    <p:sldId id="348" r:id="rId15"/>
    <p:sldId id="268" r:id="rId16"/>
    <p:sldId id="269" r:id="rId17"/>
    <p:sldId id="326" r:id="rId18"/>
    <p:sldId id="347" r:id="rId19"/>
    <p:sldId id="327" r:id="rId20"/>
    <p:sldId id="270" r:id="rId21"/>
    <p:sldId id="271" r:id="rId22"/>
    <p:sldId id="272" r:id="rId23"/>
    <p:sldId id="273" r:id="rId24"/>
    <p:sldId id="328" r:id="rId25"/>
    <p:sldId id="329" r:id="rId26"/>
    <p:sldId id="352" r:id="rId27"/>
    <p:sldId id="332" r:id="rId28"/>
    <p:sldId id="351" r:id="rId29"/>
    <p:sldId id="330" r:id="rId30"/>
    <p:sldId id="333" r:id="rId31"/>
    <p:sldId id="334" r:id="rId32"/>
    <p:sldId id="341" r:id="rId33"/>
    <p:sldId id="350" r:id="rId34"/>
    <p:sldId id="336" r:id="rId35"/>
    <p:sldId id="338" r:id="rId36"/>
    <p:sldId id="337" r:id="rId37"/>
    <p:sldId id="339" r:id="rId38"/>
    <p:sldId id="340" r:id="rId39"/>
    <p:sldId id="274" r:id="rId40"/>
    <p:sldId id="275" r:id="rId41"/>
    <p:sldId id="342" r:id="rId42"/>
    <p:sldId id="279" r:id="rId43"/>
    <p:sldId id="343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291" r:id="rId55"/>
    <p:sldId id="292" r:id="rId56"/>
    <p:sldId id="293" r:id="rId57"/>
    <p:sldId id="294" r:id="rId58"/>
    <p:sldId id="295" r:id="rId59"/>
    <p:sldId id="296" r:id="rId60"/>
    <p:sldId id="297" r:id="rId61"/>
    <p:sldId id="298" r:id="rId62"/>
    <p:sldId id="299" r:id="rId63"/>
    <p:sldId id="300" r:id="rId64"/>
    <p:sldId id="301" r:id="rId65"/>
    <p:sldId id="302" r:id="rId66"/>
    <p:sldId id="303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316" r:id="rId80"/>
    <p:sldId id="317" r:id="rId81"/>
    <p:sldId id="318" r:id="rId82"/>
    <p:sldId id="319" r:id="rId83"/>
    <p:sldId id="320" r:id="rId84"/>
    <p:sldId id="321" r:id="rId85"/>
    <p:sldId id="322" r:id="rId86"/>
    <p:sldId id="323" r:id="rId87"/>
    <p:sldId id="324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86380" autoAdjust="0"/>
  </p:normalViewPr>
  <p:slideViewPr>
    <p:cSldViewPr>
      <p:cViewPr>
        <p:scale>
          <a:sx n="10" d="100"/>
          <a:sy n="10" d="100"/>
        </p:scale>
        <p:origin x="-3042" y="-1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59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4FF1-6081-4A0D-B4D9-EA1883F0C7D5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FC5-505F-4DE0-A778-825C394BE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4FF1-6081-4A0D-B4D9-EA1883F0C7D5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FC5-505F-4DE0-A778-825C394BE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4FF1-6081-4A0D-B4D9-EA1883F0C7D5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FC5-505F-4DE0-A778-825C394BE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4FF1-6081-4A0D-B4D9-EA1883F0C7D5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FC5-505F-4DE0-A778-825C394BE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4FF1-6081-4A0D-B4D9-EA1883F0C7D5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FC5-505F-4DE0-A778-825C394BE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4FF1-6081-4A0D-B4D9-EA1883F0C7D5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FC5-505F-4DE0-A778-825C394BE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4FF1-6081-4A0D-B4D9-EA1883F0C7D5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FC5-505F-4DE0-A778-825C394BE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4FF1-6081-4A0D-B4D9-EA1883F0C7D5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FC5-505F-4DE0-A778-825C394BE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4FF1-6081-4A0D-B4D9-EA1883F0C7D5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FC5-505F-4DE0-A778-825C394BE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4FF1-6081-4A0D-B4D9-EA1883F0C7D5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FC5-505F-4DE0-A778-825C394BE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4FF1-6081-4A0D-B4D9-EA1883F0C7D5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FC5-505F-4DE0-A778-825C394BE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4FF1-6081-4A0D-B4D9-EA1883F0C7D5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CFC5-505F-4DE0-A778-825C394BE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algebra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78486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Basic Operations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Unary</a:t>
            </a:r>
            <a:r>
              <a:rPr lang="en-GB" dirty="0" smtClean="0"/>
              <a:t> </a:t>
            </a:r>
            <a:r>
              <a:rPr lang="en-GB" dirty="0"/>
              <a:t>operators: operate on one </a:t>
            </a:r>
            <a:r>
              <a:rPr lang="en-GB" dirty="0" smtClean="0"/>
              <a:t>relation</a:t>
            </a:r>
          </a:p>
          <a:p>
            <a:pPr lvl="1"/>
            <a:r>
              <a:rPr lang="en-GB" dirty="0" smtClean="0"/>
              <a:t>Selection, Projection, Rename</a:t>
            </a:r>
            <a:endParaRPr lang="en-US" dirty="0"/>
          </a:p>
          <a:p>
            <a:r>
              <a:rPr lang="en-GB" b="1" dirty="0"/>
              <a:t>Binary</a:t>
            </a:r>
            <a:r>
              <a:rPr lang="en-GB" dirty="0"/>
              <a:t> operators: operate on pairs of </a:t>
            </a:r>
            <a:r>
              <a:rPr lang="en-GB" dirty="0" smtClean="0"/>
              <a:t>relations</a:t>
            </a:r>
          </a:p>
          <a:p>
            <a:pPr lvl="1"/>
            <a:r>
              <a:rPr lang="en-GB" dirty="0"/>
              <a:t>U</a:t>
            </a:r>
            <a:r>
              <a:rPr lang="en-GB" dirty="0" smtClean="0"/>
              <a:t>nion</a:t>
            </a:r>
            <a:r>
              <a:rPr lang="en-GB" dirty="0"/>
              <a:t>, S</a:t>
            </a:r>
            <a:r>
              <a:rPr lang="en-GB" dirty="0" smtClean="0"/>
              <a:t>et Difference</a:t>
            </a:r>
            <a:r>
              <a:rPr lang="en-GB" dirty="0"/>
              <a:t>, Cartesian product</a:t>
            </a:r>
            <a:endParaRPr lang="en-US" dirty="0"/>
          </a:p>
          <a:p>
            <a:r>
              <a:rPr lang="en-GB" dirty="0"/>
              <a:t>The result of an operation is a new relation.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Selection(or Restriction)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We use the </a:t>
            </a:r>
            <a:r>
              <a:rPr lang="en-GB" dirty="0" smtClean="0"/>
              <a:t>Greek </a:t>
            </a:r>
            <a:r>
              <a:rPr lang="en-GB" dirty="0"/>
              <a:t>letter sigma (</a:t>
            </a:r>
            <a:r>
              <a:rPr lang="en-GB" dirty="0">
                <a:sym typeface="Symbol"/>
              </a:rPr>
              <a:t></a:t>
            </a:r>
            <a:r>
              <a:rPr lang="en-GB" dirty="0"/>
              <a:t>) for the operator</a:t>
            </a:r>
            <a:r>
              <a:rPr lang="en-GB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762000" y="3962400"/>
            <a:ext cx="7924800" cy="21637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The predicate has a comparison operator (&gt;, &lt;, =, </a:t>
            </a:r>
            <a:r>
              <a:rPr lang="en-GB" dirty="0" smtClean="0">
                <a:sym typeface="Symbol"/>
              </a:rPr>
              <a:t></a:t>
            </a:r>
            <a:r>
              <a:rPr lang="en-GB" dirty="0" smtClean="0"/>
              <a:t> (not equal), </a:t>
            </a:r>
            <a:r>
              <a:rPr lang="en-GB" dirty="0" smtClean="0">
                <a:sym typeface="Symbol"/>
              </a:rPr>
              <a:t></a:t>
            </a:r>
            <a:r>
              <a:rPr lang="en-GB" dirty="0" smtClean="0"/>
              <a:t>, </a:t>
            </a:r>
            <a:r>
              <a:rPr lang="en-GB" dirty="0" smtClean="0">
                <a:sym typeface="Symbol"/>
              </a:rPr>
              <a:t></a:t>
            </a:r>
            <a:r>
              <a:rPr lang="en-GB" dirty="0" smtClean="0"/>
              <a:t> ). </a:t>
            </a:r>
          </a:p>
          <a:p>
            <a:r>
              <a:rPr lang="en-GB" dirty="0" smtClean="0"/>
              <a:t>You can compare values in different attributes or compare an attribute to a constant value.</a:t>
            </a:r>
            <a:endParaRPr lang="en-US" dirty="0" smtClean="0"/>
          </a:p>
          <a:p>
            <a:r>
              <a:rPr lang="en-GB" dirty="0" smtClean="0"/>
              <a:t>It can also include logical AND, OR and NOT operators: </a:t>
            </a:r>
            <a:r>
              <a:rPr lang="en-GB" dirty="0" smtClean="0">
                <a:sym typeface="Symbol"/>
              </a:rPr>
              <a:t></a:t>
            </a:r>
            <a:r>
              <a:rPr lang="en-GB" dirty="0" smtClean="0"/>
              <a:t>, </a:t>
            </a:r>
            <a:r>
              <a:rPr lang="en-GB" dirty="0" smtClean="0">
                <a:sym typeface="Symbol"/>
              </a:rPr>
              <a:t></a:t>
            </a:r>
            <a:r>
              <a:rPr lang="en-GB" dirty="0" smtClean="0"/>
              <a:t>, </a:t>
            </a:r>
            <a:r>
              <a:rPr lang="en-GB" dirty="0" smtClean="0">
                <a:sym typeface="Symbol"/>
              </a:rPr>
              <a:t></a:t>
            </a:r>
            <a:r>
              <a:rPr lang="en-GB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57400"/>
            <a:ext cx="74961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–Selection(or restriction)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66775" y="3210719"/>
            <a:ext cx="74104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524000"/>
            <a:ext cx="7315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Projection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95400" y="2819400"/>
            <a:ext cx="7315200" cy="22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1066800" y="1600201"/>
            <a:ext cx="8077200" cy="1295400"/>
          </a:xfrm>
        </p:spPr>
        <p:txBody>
          <a:bodyPr>
            <a:normAutofit/>
          </a:bodyPr>
          <a:lstStyle/>
          <a:p>
            <a:r>
              <a:rPr lang="en-GB" dirty="0"/>
              <a:t>We use the </a:t>
            </a:r>
            <a:r>
              <a:rPr lang="en-GB" dirty="0" err="1"/>
              <a:t>greek</a:t>
            </a:r>
            <a:r>
              <a:rPr lang="en-GB" dirty="0"/>
              <a:t> letter Pi for the operand (</a:t>
            </a:r>
            <a:r>
              <a:rPr lang="en-GB" dirty="0">
                <a:sym typeface="Symbol"/>
              </a:rPr>
              <a:t></a:t>
            </a:r>
            <a:r>
              <a:rPr lang="en-GB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 Projection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90600" y="3115469"/>
            <a:ext cx="7086600" cy="267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0"/>
            <a:ext cx="807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199" y="1995488"/>
            <a:ext cx="7315201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58169"/>
            <a:ext cx="7772399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selection and projection are used in SQL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Select *</a:t>
            </a:r>
          </a:p>
          <a:p>
            <a:pPr>
              <a:buNone/>
            </a:pPr>
            <a:r>
              <a:rPr lang="en-US" dirty="0" smtClean="0"/>
              <a:t>From Staff </a:t>
            </a:r>
          </a:p>
          <a:p>
            <a:pPr>
              <a:buNone/>
            </a:pPr>
            <a:r>
              <a:rPr lang="en-US" dirty="0" smtClean="0"/>
              <a:t>Where Salary &gt;10,000;</a:t>
            </a:r>
          </a:p>
          <a:p>
            <a:r>
              <a:rPr lang="en-GB" dirty="0" smtClean="0"/>
              <a:t> What </a:t>
            </a:r>
            <a:r>
              <a:rPr lang="en-GB" dirty="0"/>
              <a:t>part is equivalent to a relational algebra select operation – can you see an argument relation and a predicate</a:t>
            </a:r>
            <a:r>
              <a:rPr lang="en-GB" dirty="0" smtClean="0"/>
              <a:t>?</a:t>
            </a:r>
          </a:p>
          <a:p>
            <a:r>
              <a:rPr lang="en-GB" dirty="0"/>
              <a:t>What part is equivalent to the project operation?</a:t>
            </a:r>
            <a:endParaRPr lang="en-US" dirty="0"/>
          </a:p>
          <a:p>
            <a:pPr>
              <a:buNone/>
            </a:pPr>
            <a:r>
              <a:rPr lang="en-US" dirty="0" smtClean="0"/>
              <a:t>SELECT  </a:t>
            </a:r>
            <a:r>
              <a:rPr lang="en-US" dirty="0" err="1" smtClean="0"/>
              <a:t>staffNO</a:t>
            </a:r>
            <a:r>
              <a:rPr lang="en-US" dirty="0" smtClean="0"/>
              <a:t>, </a:t>
            </a:r>
            <a:r>
              <a:rPr lang="en-US" dirty="0" err="1" smtClean="0"/>
              <a:t>fName,lName,Salary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Staff;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form queries in relational algebra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</a:t>
            </a:r>
            <a:endParaRPr lang="en-US" b="1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14400" y="5029200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838200" y="2819401"/>
            <a:ext cx="7848600" cy="228600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When doing a union operation:</a:t>
            </a:r>
            <a:endParaRPr lang="en-US" dirty="0"/>
          </a:p>
          <a:p>
            <a:pPr lvl="1"/>
            <a:r>
              <a:rPr lang="en-GB" dirty="0"/>
              <a:t>Must use </a:t>
            </a:r>
            <a:r>
              <a:rPr lang="en-GB" b="1" i="1" dirty="0"/>
              <a:t>compatible</a:t>
            </a:r>
            <a:r>
              <a:rPr lang="en-GB" b="1" dirty="0"/>
              <a:t> </a:t>
            </a:r>
            <a:r>
              <a:rPr lang="en-GB" dirty="0"/>
              <a:t>relations – it must make sense to union the 2 relations. For example, it does not make sense to union the student and course relations.</a:t>
            </a:r>
            <a:endParaRPr lang="en-US" dirty="0"/>
          </a:p>
          <a:p>
            <a:pPr lvl="1"/>
            <a:r>
              <a:rPr lang="en-GB" dirty="0"/>
              <a:t>The relations being union-</a:t>
            </a:r>
            <a:r>
              <a:rPr lang="en-GB" dirty="0" err="1"/>
              <a:t>ed</a:t>
            </a:r>
            <a:r>
              <a:rPr lang="en-GB" dirty="0"/>
              <a:t> must have the same number of attributes – we say that the relations have the same </a:t>
            </a:r>
            <a:r>
              <a:rPr lang="en-GB" i="1" dirty="0" err="1"/>
              <a:t>arity</a:t>
            </a:r>
            <a:r>
              <a:rPr lang="en-GB" dirty="0"/>
              <a:t>. </a:t>
            </a:r>
            <a:endParaRPr lang="en-US" dirty="0"/>
          </a:p>
          <a:p>
            <a:pPr lvl="1"/>
            <a:r>
              <a:rPr lang="en-GB" dirty="0"/>
              <a:t>The domains of the corresponding attributes must be the same. In other words: for r </a:t>
            </a:r>
            <a:r>
              <a:rPr lang="en-GB" dirty="0">
                <a:sym typeface="Symbol"/>
              </a:rPr>
              <a:t></a:t>
            </a:r>
            <a:r>
              <a:rPr lang="en-GB" dirty="0"/>
              <a:t> s, the domain of the </a:t>
            </a:r>
            <a:r>
              <a:rPr lang="en-GB" dirty="0" err="1"/>
              <a:t>i</a:t>
            </a:r>
            <a:r>
              <a:rPr lang="en-GB" baseline="30000" dirty="0" err="1"/>
              <a:t>th</a:t>
            </a:r>
            <a:r>
              <a:rPr lang="en-GB" dirty="0"/>
              <a:t> attribute of r must be the same domain as that for the </a:t>
            </a:r>
            <a:r>
              <a:rPr lang="en-GB" dirty="0" err="1"/>
              <a:t>i</a:t>
            </a:r>
            <a:r>
              <a:rPr lang="en-GB" baseline="30000" dirty="0" err="1"/>
              <a:t>th</a:t>
            </a:r>
            <a:r>
              <a:rPr lang="en-GB" dirty="0"/>
              <a:t> attribute of s. 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447800"/>
            <a:ext cx="7620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Exercise- Union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 </a:t>
            </a:r>
            <a:r>
              <a:rPr lang="en-GB" dirty="0"/>
              <a:t>list of all student and teacher names, along with their email addresses </a:t>
            </a:r>
            <a:endParaRPr lang="en-GB" dirty="0" smtClean="0"/>
          </a:p>
          <a:p>
            <a:pPr lvl="1">
              <a:buNone/>
            </a:pPr>
            <a:r>
              <a:rPr lang="en-GB" b="1" dirty="0"/>
              <a:t>Teacher-Schema</a:t>
            </a:r>
            <a:r>
              <a:rPr lang="en-GB" dirty="0"/>
              <a:t> (</a:t>
            </a:r>
            <a:r>
              <a:rPr lang="en-GB" dirty="0" err="1"/>
              <a:t>teacherid</a:t>
            </a:r>
            <a:r>
              <a:rPr lang="en-GB" dirty="0"/>
              <a:t>, </a:t>
            </a:r>
            <a:r>
              <a:rPr lang="en-GB" dirty="0" err="1"/>
              <a:t>teacher_firstname</a:t>
            </a:r>
            <a:r>
              <a:rPr lang="en-GB" dirty="0"/>
              <a:t>, </a:t>
            </a:r>
            <a:r>
              <a:rPr lang="en-GB" dirty="0" err="1"/>
              <a:t>teacher_fathersname</a:t>
            </a:r>
            <a:r>
              <a:rPr lang="en-GB" dirty="0"/>
              <a:t>, </a:t>
            </a:r>
            <a:r>
              <a:rPr lang="en-GB" dirty="0" err="1"/>
              <a:t>teacher_email</a:t>
            </a:r>
            <a:r>
              <a:rPr lang="en-GB" dirty="0"/>
              <a:t>)</a:t>
            </a:r>
            <a:endParaRPr lang="en-US" dirty="0"/>
          </a:p>
          <a:p>
            <a:pPr lvl="1">
              <a:buNone/>
            </a:pPr>
            <a:r>
              <a:rPr lang="en-GB" b="1" dirty="0"/>
              <a:t>Student-schema</a:t>
            </a:r>
            <a:r>
              <a:rPr lang="en-GB" dirty="0"/>
              <a:t> = (</a:t>
            </a:r>
            <a:r>
              <a:rPr lang="en-GB" dirty="0" err="1"/>
              <a:t>student_id</a:t>
            </a:r>
            <a:r>
              <a:rPr lang="en-GB" dirty="0"/>
              <a:t>, </a:t>
            </a:r>
            <a:r>
              <a:rPr lang="en-GB" dirty="0" err="1"/>
              <a:t>student_firstname</a:t>
            </a:r>
            <a:r>
              <a:rPr lang="en-GB" dirty="0"/>
              <a:t>, </a:t>
            </a:r>
            <a:r>
              <a:rPr lang="en-GB" dirty="0" err="1"/>
              <a:t>student_fathersname</a:t>
            </a:r>
            <a:r>
              <a:rPr lang="en-GB" dirty="0"/>
              <a:t>, </a:t>
            </a:r>
            <a:r>
              <a:rPr lang="en-GB" dirty="0" err="1"/>
              <a:t>programme_code</a:t>
            </a:r>
            <a:r>
              <a:rPr lang="en-GB" dirty="0"/>
              <a:t>, </a:t>
            </a:r>
            <a:r>
              <a:rPr lang="en-GB" dirty="0" err="1"/>
              <a:t>student_email</a:t>
            </a:r>
            <a:r>
              <a:rPr lang="en-GB" dirty="0"/>
              <a:t>)</a:t>
            </a:r>
            <a:endParaRPr lang="en-US" dirty="0"/>
          </a:p>
          <a:p>
            <a:pPr>
              <a:buNone/>
            </a:pPr>
            <a:r>
              <a:rPr lang="en-GB" dirty="0">
                <a:sym typeface="Symbol"/>
              </a:rPr>
              <a:t></a:t>
            </a:r>
            <a:r>
              <a:rPr lang="en-GB" baseline="-25000" dirty="0" err="1"/>
              <a:t>student_firstname</a:t>
            </a:r>
            <a:r>
              <a:rPr lang="en-GB" baseline="-25000" dirty="0"/>
              <a:t>, </a:t>
            </a:r>
            <a:r>
              <a:rPr lang="en-GB" baseline="-25000" dirty="0" err="1"/>
              <a:t>student_fathersname</a:t>
            </a:r>
            <a:r>
              <a:rPr lang="en-GB" baseline="-25000" dirty="0"/>
              <a:t>, </a:t>
            </a:r>
            <a:r>
              <a:rPr lang="en-GB" baseline="-25000" dirty="0" err="1"/>
              <a:t>student_email</a:t>
            </a:r>
            <a:r>
              <a:rPr lang="en-GB" baseline="-25000" dirty="0"/>
              <a:t> </a:t>
            </a:r>
            <a:r>
              <a:rPr lang="en-GB" dirty="0"/>
              <a:t>(student)</a:t>
            </a:r>
            <a:endParaRPr lang="en-US" dirty="0"/>
          </a:p>
          <a:p>
            <a:pPr algn="ctr">
              <a:buNone/>
            </a:pPr>
            <a:r>
              <a:rPr lang="en-GB" dirty="0">
                <a:sym typeface="Symbol"/>
              </a:rPr>
              <a:t></a:t>
            </a:r>
            <a:endParaRPr lang="en-US" dirty="0"/>
          </a:p>
          <a:p>
            <a:pPr>
              <a:buNone/>
            </a:pPr>
            <a:r>
              <a:rPr lang="en-GB" dirty="0">
                <a:sym typeface="Symbol"/>
              </a:rPr>
              <a:t></a:t>
            </a:r>
            <a:r>
              <a:rPr lang="en-GB" baseline="-25000" dirty="0" err="1"/>
              <a:t>teacher_firstname</a:t>
            </a:r>
            <a:r>
              <a:rPr lang="en-GB" baseline="-25000" dirty="0"/>
              <a:t>, </a:t>
            </a:r>
            <a:r>
              <a:rPr lang="en-GB" baseline="-25000" dirty="0" err="1"/>
              <a:t>teacher_fathersname</a:t>
            </a:r>
            <a:r>
              <a:rPr lang="en-GB" baseline="-25000" dirty="0"/>
              <a:t>, </a:t>
            </a:r>
            <a:r>
              <a:rPr lang="en-GB" baseline="-25000" dirty="0" err="1"/>
              <a:t>teacher_email</a:t>
            </a:r>
            <a:r>
              <a:rPr lang="en-GB" baseline="-25000" dirty="0"/>
              <a:t> </a:t>
            </a:r>
            <a:r>
              <a:rPr lang="en-GB" dirty="0"/>
              <a:t>(teacher)</a:t>
            </a:r>
            <a:endParaRPr lang="en-US" dirty="0"/>
          </a:p>
          <a:p>
            <a:pPr>
              <a:buNone/>
            </a:pPr>
            <a:r>
              <a:rPr lang="en-GB" dirty="0"/>
              <a:t> 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Set-Difference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848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Example-Set difference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students who are taking the ICT252 course but who are not taking the ICT231 </a:t>
            </a:r>
            <a:r>
              <a:rPr lang="en-GB" dirty="0" smtClean="0"/>
              <a:t>course 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GB" dirty="0"/>
              <a:t>get a relation showing students taking ICT252 – just get the student </a:t>
            </a:r>
            <a:r>
              <a:rPr lang="en-GB" dirty="0" smtClean="0"/>
              <a:t>ID</a:t>
            </a:r>
            <a:endParaRPr lang="en-US" dirty="0"/>
          </a:p>
          <a:p>
            <a:pPr>
              <a:buNone/>
            </a:pPr>
            <a:r>
              <a:rPr lang="en-GB" dirty="0" smtClean="0">
                <a:sym typeface="Symbol"/>
              </a:rPr>
              <a:t>             </a:t>
            </a:r>
            <a:r>
              <a:rPr lang="en-GB" baseline="-25000" dirty="0" err="1"/>
              <a:t>student_id</a:t>
            </a:r>
            <a:r>
              <a:rPr lang="en-GB" dirty="0"/>
              <a:t> (</a:t>
            </a:r>
            <a:r>
              <a:rPr lang="en-GB" dirty="0">
                <a:sym typeface="Symbol"/>
              </a:rPr>
              <a:t></a:t>
            </a:r>
            <a:r>
              <a:rPr lang="en-GB" baseline="-25000" dirty="0" err="1"/>
              <a:t>course_code</a:t>
            </a:r>
            <a:r>
              <a:rPr lang="en-GB" baseline="-25000" dirty="0"/>
              <a:t>=”ICT252”</a:t>
            </a:r>
            <a:r>
              <a:rPr lang="en-GB" dirty="0"/>
              <a:t> (</a:t>
            </a:r>
            <a:r>
              <a:rPr lang="en-GB" dirty="0" err="1"/>
              <a:t>studentCourse</a:t>
            </a:r>
            <a:r>
              <a:rPr lang="en-GB" dirty="0" smtClean="0"/>
              <a:t>))</a:t>
            </a:r>
            <a:endParaRPr lang="en-US" dirty="0"/>
          </a:p>
          <a:p>
            <a:pPr lvl="0"/>
            <a:r>
              <a:rPr lang="en-GB" dirty="0"/>
              <a:t>get a relation showing students taking ICT231 – should be compatible with the first relation:</a:t>
            </a:r>
            <a:endParaRPr lang="en-US" dirty="0"/>
          </a:p>
          <a:p>
            <a:pPr>
              <a:buNone/>
            </a:pPr>
            <a:r>
              <a:rPr lang="en-GB" dirty="0" smtClean="0">
                <a:sym typeface="Symbol"/>
              </a:rPr>
              <a:t>             </a:t>
            </a:r>
            <a:r>
              <a:rPr lang="en-GB" baseline="-25000" dirty="0" err="1"/>
              <a:t>student_id</a:t>
            </a:r>
            <a:r>
              <a:rPr lang="en-GB" dirty="0"/>
              <a:t> (</a:t>
            </a:r>
            <a:r>
              <a:rPr lang="en-GB" dirty="0">
                <a:sym typeface="Symbol"/>
              </a:rPr>
              <a:t></a:t>
            </a:r>
            <a:r>
              <a:rPr lang="en-GB" baseline="-25000" dirty="0" err="1"/>
              <a:t>course_code</a:t>
            </a:r>
            <a:r>
              <a:rPr lang="en-GB" baseline="-25000" dirty="0"/>
              <a:t>=”ICT231”</a:t>
            </a:r>
            <a:r>
              <a:rPr lang="en-GB" dirty="0"/>
              <a:t> (</a:t>
            </a:r>
            <a:r>
              <a:rPr lang="en-GB" dirty="0" err="1"/>
              <a:t>studentCourse</a:t>
            </a:r>
            <a:r>
              <a:rPr lang="en-GB" dirty="0"/>
              <a:t>))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GB" dirty="0"/>
              <a:t>Now we can get the difference between these two</a:t>
            </a:r>
            <a:r>
              <a:rPr lang="en-GB" dirty="0" smtClean="0"/>
              <a:t>:</a:t>
            </a:r>
            <a:endParaRPr lang="en-US" dirty="0"/>
          </a:p>
          <a:p>
            <a:pPr>
              <a:buNone/>
            </a:pPr>
            <a:r>
              <a:rPr lang="en-GB" dirty="0" smtClean="0">
                <a:sym typeface="Symbol"/>
              </a:rPr>
              <a:t>             </a:t>
            </a:r>
            <a:r>
              <a:rPr lang="en-GB" baseline="-25000" dirty="0" err="1"/>
              <a:t>student_id</a:t>
            </a:r>
            <a:r>
              <a:rPr lang="en-GB" dirty="0"/>
              <a:t> (</a:t>
            </a:r>
            <a:r>
              <a:rPr lang="en-GB" dirty="0">
                <a:sym typeface="Symbol"/>
              </a:rPr>
              <a:t></a:t>
            </a:r>
            <a:r>
              <a:rPr lang="en-GB" baseline="-25000" dirty="0" err="1"/>
              <a:t>course_code</a:t>
            </a:r>
            <a:r>
              <a:rPr lang="en-GB" baseline="-25000" dirty="0"/>
              <a:t>=”ICT252”</a:t>
            </a:r>
            <a:r>
              <a:rPr lang="en-GB" dirty="0"/>
              <a:t> (</a:t>
            </a:r>
            <a:r>
              <a:rPr lang="en-GB" dirty="0" err="1"/>
              <a:t>studentCourse</a:t>
            </a:r>
            <a:r>
              <a:rPr lang="en-GB" dirty="0"/>
              <a:t>)) – </a:t>
            </a:r>
            <a:endParaRPr lang="en-US" dirty="0"/>
          </a:p>
          <a:p>
            <a:pPr>
              <a:buNone/>
            </a:pPr>
            <a:r>
              <a:rPr lang="en-GB" dirty="0" smtClean="0">
                <a:sym typeface="Symbol"/>
              </a:rPr>
              <a:t>             </a:t>
            </a:r>
            <a:r>
              <a:rPr lang="en-GB" baseline="-25000" dirty="0" err="1"/>
              <a:t>student_id</a:t>
            </a:r>
            <a:r>
              <a:rPr lang="en-GB" dirty="0"/>
              <a:t> (</a:t>
            </a:r>
            <a:r>
              <a:rPr lang="en-GB" dirty="0">
                <a:sym typeface="Symbol"/>
              </a:rPr>
              <a:t></a:t>
            </a:r>
            <a:r>
              <a:rPr lang="en-GB" baseline="-25000" dirty="0" err="1"/>
              <a:t>course_code</a:t>
            </a:r>
            <a:r>
              <a:rPr lang="en-GB" baseline="-25000" dirty="0"/>
              <a:t>=”ICT231”</a:t>
            </a:r>
            <a:r>
              <a:rPr lang="en-GB" dirty="0"/>
              <a:t> (</a:t>
            </a:r>
            <a:r>
              <a:rPr lang="en-GB" dirty="0" err="1"/>
              <a:t>studentCourse</a:t>
            </a:r>
            <a:r>
              <a:rPr lang="en-GB" dirty="0"/>
              <a:t>))</a:t>
            </a:r>
            <a:endParaRPr lang="en-US" dirty="0"/>
          </a:p>
          <a:p>
            <a:pPr>
              <a:buNone/>
            </a:pPr>
            <a:r>
              <a:rPr lang="en-GB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/>
          </a:bodyPr>
          <a:lstStyle/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result is a relation that has all the attributes from both relations and whose </a:t>
            </a:r>
            <a:r>
              <a:rPr lang="en-GB" dirty="0" err="1"/>
              <a:t>tuples</a:t>
            </a:r>
            <a:r>
              <a:rPr lang="en-GB" dirty="0"/>
              <a:t> are all the possible combinations of the </a:t>
            </a:r>
            <a:r>
              <a:rPr lang="en-GB" dirty="0" err="1"/>
              <a:t>tuples</a:t>
            </a:r>
            <a:r>
              <a:rPr lang="en-GB" dirty="0"/>
              <a:t> from each of the 2 relations.</a:t>
            </a:r>
            <a:endParaRPr lang="en-US" dirty="0"/>
          </a:p>
          <a:p>
            <a:r>
              <a:rPr lang="en-GB" dirty="0" smtClean="0"/>
              <a:t>so </a:t>
            </a:r>
            <a:r>
              <a:rPr lang="en-GB" dirty="0"/>
              <a:t>if we have n </a:t>
            </a:r>
            <a:r>
              <a:rPr lang="en-GB" dirty="0" err="1"/>
              <a:t>tuples</a:t>
            </a:r>
            <a:r>
              <a:rPr lang="en-GB" dirty="0"/>
              <a:t> in </a:t>
            </a:r>
            <a:r>
              <a:rPr lang="en-GB" dirty="0" smtClean="0"/>
              <a:t>R</a:t>
            </a:r>
            <a:r>
              <a:rPr lang="en-GB" dirty="0" smtClean="0"/>
              <a:t> </a:t>
            </a:r>
            <a:r>
              <a:rPr lang="en-GB" dirty="0"/>
              <a:t>and m </a:t>
            </a:r>
            <a:r>
              <a:rPr lang="en-GB" dirty="0" err="1"/>
              <a:t>tuples</a:t>
            </a:r>
            <a:r>
              <a:rPr lang="en-GB" dirty="0"/>
              <a:t> in </a:t>
            </a:r>
            <a:r>
              <a:rPr lang="en-GB" dirty="0" smtClean="0"/>
              <a:t>S</a:t>
            </a:r>
            <a:r>
              <a:rPr lang="en-GB" dirty="0" smtClean="0"/>
              <a:t>, r(</a:t>
            </a:r>
            <a:r>
              <a:rPr lang="en-GB" dirty="0" err="1" smtClean="0"/>
              <a:t>RxS</a:t>
            </a:r>
            <a:r>
              <a:rPr lang="en-GB" dirty="0" smtClean="0"/>
              <a:t>) </a:t>
            </a:r>
            <a:r>
              <a:rPr lang="en-GB" dirty="0"/>
              <a:t>contains (n x m) </a:t>
            </a:r>
            <a:r>
              <a:rPr lang="en-GB" dirty="0" err="1"/>
              <a:t>tuples</a:t>
            </a:r>
            <a:r>
              <a:rPr lang="en-GB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458200" cy="365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Example-Cartesian Product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r=Student </a:t>
            </a:r>
            <a:r>
              <a:rPr lang="en-US" dirty="0" smtClean="0"/>
              <a:t>X </a:t>
            </a:r>
            <a:r>
              <a:rPr lang="en-US" dirty="0" err="1" smtClean="0"/>
              <a:t>Programme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GB" dirty="0" smtClean="0"/>
              <a:t>The attributes in r are: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       (</a:t>
            </a:r>
            <a:r>
              <a:rPr lang="en-GB" dirty="0" err="1" smtClean="0"/>
              <a:t>student.stud_id</a:t>
            </a:r>
            <a:r>
              <a:rPr lang="en-GB" dirty="0" smtClean="0"/>
              <a:t>, </a:t>
            </a:r>
            <a:r>
              <a:rPr lang="en-GB" dirty="0" err="1" smtClean="0"/>
              <a:t>student.stud_firstname</a:t>
            </a:r>
            <a:r>
              <a:rPr lang="en-GB" dirty="0" smtClean="0"/>
              <a:t>, </a:t>
            </a:r>
            <a:r>
              <a:rPr lang="en-GB" dirty="0" err="1" smtClean="0"/>
              <a:t>student.stud_fathersname</a:t>
            </a:r>
            <a:r>
              <a:rPr lang="en-GB" dirty="0" smtClean="0"/>
              <a:t>, </a:t>
            </a:r>
            <a:r>
              <a:rPr lang="en-GB" dirty="0" err="1" smtClean="0"/>
              <a:t>student.prog_code</a:t>
            </a:r>
            <a:r>
              <a:rPr lang="en-GB" dirty="0" smtClean="0"/>
              <a:t>, </a:t>
            </a:r>
            <a:r>
              <a:rPr lang="en-GB" dirty="0" err="1" smtClean="0"/>
              <a:t>programme.prog_code</a:t>
            </a:r>
            <a:r>
              <a:rPr lang="en-GB" dirty="0" smtClean="0"/>
              <a:t>, </a:t>
            </a:r>
            <a:r>
              <a:rPr lang="en-GB" dirty="0" err="1" smtClean="0"/>
              <a:t>programme.prog_name</a:t>
            </a:r>
            <a:r>
              <a:rPr lang="en-GB" dirty="0" smtClean="0"/>
              <a:t>, </a:t>
            </a:r>
            <a:r>
              <a:rPr lang="en-GB" dirty="0" err="1" smtClean="0"/>
              <a:t>programme.prog_desc</a:t>
            </a:r>
            <a:r>
              <a:rPr lang="en-GB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5343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Example-on Cartesian product, selection and projection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  Get name  </a:t>
            </a:r>
            <a:r>
              <a:rPr lang="en-GB" dirty="0"/>
              <a:t>of all students on the Computer Science Degree </a:t>
            </a:r>
            <a:r>
              <a:rPr lang="en-GB" dirty="0" smtClean="0"/>
              <a:t>programme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Similar to normal algebra (as in 2+3*x-y), except we use relations as values instead of numbers, and the operations and operators are different.</a:t>
            </a:r>
          </a:p>
          <a:p>
            <a:r>
              <a:rPr lang="en-US" dirty="0"/>
              <a:t>Not used as a query language in actual DBMSs. (SQL instead.)</a:t>
            </a:r>
          </a:p>
          <a:p>
            <a:r>
              <a:rPr lang="en-US" dirty="0"/>
              <a:t>The inner, lower-level operations of a relational DBMS are, or are similar to, relational algebra operations. We need to know about relational algebra to understand query execution and optimization in a relational DBMS.</a:t>
            </a:r>
          </a:p>
          <a:p>
            <a:r>
              <a:rPr lang="en-US" dirty="0"/>
              <a:t>Some advanced SQL queries requires explicit relational algebra operations, most commonly </a:t>
            </a:r>
            <a:r>
              <a:rPr lang="en-US" i="1" dirty="0"/>
              <a:t>outer join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R</a:t>
            </a:r>
            <a:r>
              <a:rPr lang="en-GB" dirty="0" smtClean="0"/>
              <a:t>= </a:t>
            </a:r>
            <a:r>
              <a:rPr lang="en-GB" dirty="0">
                <a:sym typeface="Symbol"/>
              </a:rPr>
              <a:t></a:t>
            </a:r>
            <a:r>
              <a:rPr lang="en-GB" baseline="-25000" dirty="0" err="1"/>
              <a:t>stud_firstname,stud_fathersname</a:t>
            </a:r>
            <a:r>
              <a:rPr lang="en-GB" dirty="0"/>
              <a:t> </a:t>
            </a:r>
            <a:r>
              <a:rPr lang="en-GB" dirty="0" smtClean="0"/>
              <a:t>     (</a:t>
            </a:r>
            <a:r>
              <a:rPr lang="en-GB" dirty="0" smtClean="0">
                <a:sym typeface="Symbol"/>
              </a:rPr>
              <a:t></a:t>
            </a:r>
            <a:r>
              <a:rPr lang="en-GB" baseline="-25000" dirty="0" err="1"/>
              <a:t>student.prog_code</a:t>
            </a:r>
            <a:r>
              <a:rPr lang="en-GB" baseline="-25000" dirty="0"/>
              <a:t>=</a:t>
            </a:r>
            <a:r>
              <a:rPr lang="en-GB" baseline="-25000" dirty="0" err="1"/>
              <a:t>programme.prog_code</a:t>
            </a:r>
            <a:r>
              <a:rPr lang="en-GB" baseline="-25000" dirty="0"/>
              <a:t> </a:t>
            </a:r>
            <a:r>
              <a:rPr lang="en-GB" dirty="0"/>
              <a:t>(</a:t>
            </a:r>
            <a:endParaRPr lang="en-US" dirty="0"/>
          </a:p>
          <a:p>
            <a:pPr>
              <a:buNone/>
            </a:pPr>
            <a:r>
              <a:rPr lang="en-GB" dirty="0" smtClean="0">
                <a:sym typeface="Symbol"/>
              </a:rPr>
              <a:t>       </a:t>
            </a:r>
            <a:r>
              <a:rPr lang="en-GB" baseline="-25000" dirty="0" err="1"/>
              <a:t>prog_name</a:t>
            </a:r>
            <a:r>
              <a:rPr lang="en-GB" baseline="-25000" dirty="0"/>
              <a:t>=”Computer Science Degree”</a:t>
            </a:r>
            <a:r>
              <a:rPr lang="en-GB" dirty="0"/>
              <a:t> (student x </a:t>
            </a:r>
            <a:r>
              <a:rPr lang="en-GB" dirty="0" smtClean="0"/>
              <a:t>    programme</a:t>
            </a:r>
            <a:r>
              <a:rPr lang="en-GB" dirty="0"/>
              <a:t>)</a:t>
            </a:r>
            <a:endParaRPr lang="en-US" dirty="0"/>
          </a:p>
          <a:p>
            <a:pPr>
              <a:buNone/>
            </a:pPr>
            <a:r>
              <a:rPr lang="en-GB" dirty="0" smtClean="0"/>
              <a:t>        ))</a:t>
            </a:r>
            <a:endParaRPr lang="en-US" dirty="0"/>
          </a:p>
          <a:p>
            <a:r>
              <a:rPr lang="en-US" dirty="0" smtClean="0"/>
              <a:t>Cartesian product and selection can be used to reduced to single operation </a:t>
            </a:r>
            <a:r>
              <a:rPr lang="en-US" b="1" dirty="0" smtClean="0"/>
              <a:t>join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an expression to get a list of all students taking the course ICT252 – the list should show each student’s full name.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R = </a:t>
            </a:r>
            <a:r>
              <a:rPr lang="en-GB" dirty="0" smtClean="0">
                <a:sym typeface="Symbol"/>
              </a:rPr>
              <a:t></a:t>
            </a:r>
            <a:r>
              <a:rPr lang="en-GB" baseline="-25000" dirty="0" err="1" smtClean="0"/>
              <a:t>stud_firstname,stud_fathersname</a:t>
            </a:r>
            <a:r>
              <a:rPr lang="en-GB" dirty="0" smtClean="0"/>
              <a:t> (</a:t>
            </a:r>
            <a:r>
              <a:rPr lang="en-GB" dirty="0" smtClean="0">
                <a:sym typeface="Symbol"/>
              </a:rPr>
              <a:t></a:t>
            </a:r>
            <a:r>
              <a:rPr lang="en-GB" baseline="-25000" dirty="0" err="1" smtClean="0"/>
              <a:t>student.stud_id</a:t>
            </a:r>
            <a:r>
              <a:rPr lang="en-GB" baseline="-25000" dirty="0" smtClean="0"/>
              <a:t>=</a:t>
            </a:r>
            <a:r>
              <a:rPr lang="en-GB" baseline="-25000" dirty="0" err="1" smtClean="0"/>
              <a:t>studentCourse.stud_id</a:t>
            </a:r>
            <a:r>
              <a:rPr lang="en-GB" baseline="-25000" dirty="0" smtClean="0"/>
              <a:t> </a:t>
            </a:r>
            <a:r>
              <a:rPr lang="en-GB" dirty="0" smtClean="0"/>
              <a:t>(</a:t>
            </a:r>
            <a:endParaRPr lang="en-US" dirty="0" smtClean="0"/>
          </a:p>
          <a:p>
            <a:pPr>
              <a:buNone/>
            </a:pPr>
            <a:r>
              <a:rPr lang="en-GB" dirty="0" smtClean="0">
                <a:sym typeface="Symbol"/>
              </a:rPr>
              <a:t>       </a:t>
            </a:r>
            <a:r>
              <a:rPr lang="en-GB" baseline="-25000" dirty="0" err="1" smtClean="0"/>
              <a:t>course_code</a:t>
            </a:r>
            <a:r>
              <a:rPr lang="en-GB" baseline="-25000" dirty="0" smtClean="0"/>
              <a:t>=”ICT252”</a:t>
            </a:r>
            <a:r>
              <a:rPr lang="en-GB" dirty="0" smtClean="0"/>
              <a:t> (student x </a:t>
            </a:r>
            <a:r>
              <a:rPr lang="en-GB" dirty="0" err="1" smtClean="0"/>
              <a:t>studentCourse</a:t>
            </a:r>
            <a:r>
              <a:rPr lang="en-GB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))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0075"/>
            <a:ext cx="84582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Rename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ym typeface="Symbol"/>
              </a:rPr>
              <a:t></a:t>
            </a:r>
            <a:r>
              <a:rPr lang="en-GB" baseline="-25000" dirty="0"/>
              <a:t>x</a:t>
            </a:r>
            <a:r>
              <a:rPr lang="en-GB" dirty="0"/>
              <a:t>(E</a:t>
            </a:r>
            <a:r>
              <a:rPr lang="en-GB" dirty="0" smtClean="0"/>
              <a:t>)</a:t>
            </a:r>
          </a:p>
          <a:p>
            <a:r>
              <a:rPr lang="en-GB" dirty="0" smtClean="0"/>
              <a:t>To rename the relation given by an expression E to the name x:</a:t>
            </a:r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 Rename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>
                <a:sym typeface="Symbol"/>
              </a:rPr>
              <a:t></a:t>
            </a:r>
            <a:r>
              <a:rPr lang="en-GB" baseline="-25000" dirty="0" err="1" smtClean="0"/>
              <a:t>csdeg_students</a:t>
            </a:r>
            <a:r>
              <a:rPr lang="en-GB" dirty="0" smtClean="0"/>
              <a:t> (</a:t>
            </a:r>
            <a:r>
              <a:rPr lang="en-GB" dirty="0" smtClean="0">
                <a:sym typeface="Symbol"/>
              </a:rPr>
              <a:t></a:t>
            </a:r>
            <a:r>
              <a:rPr lang="en-GB" baseline="-25000" dirty="0" err="1" smtClean="0"/>
              <a:t>programme_code</a:t>
            </a:r>
            <a:r>
              <a:rPr lang="en-GB" baseline="-25000" dirty="0" smtClean="0"/>
              <a:t>=”CSDEG”</a:t>
            </a:r>
            <a:r>
              <a:rPr lang="en-GB" dirty="0" smtClean="0"/>
              <a:t> (student))</a:t>
            </a:r>
            <a:endParaRPr lang="en-US" dirty="0" smtClean="0"/>
          </a:p>
          <a:p>
            <a:pPr lvl="1"/>
            <a:r>
              <a:rPr lang="en-GB" dirty="0" smtClean="0"/>
              <a:t>The operation returns the relation given by the expression, and the relation is named </a:t>
            </a:r>
            <a:r>
              <a:rPr lang="en-GB" dirty="0" err="1" smtClean="0"/>
              <a:t>csdeg_students</a:t>
            </a:r>
            <a:r>
              <a:rPr lang="en-GB" dirty="0" smtClean="0"/>
              <a:t>. Can now use that name in further operations.</a:t>
            </a:r>
            <a:endParaRPr lang="en-US" dirty="0" smtClean="0"/>
          </a:p>
          <a:p>
            <a:r>
              <a:rPr lang="en-GB" dirty="0" smtClean="0"/>
              <a:t>To find any students named Solomon who are on the CSDEG programme:</a:t>
            </a:r>
            <a:endParaRPr lang="en-US" dirty="0" smtClean="0"/>
          </a:p>
          <a:p>
            <a:pPr lvl="1"/>
            <a:r>
              <a:rPr lang="en-GB" dirty="0" smtClean="0">
                <a:sym typeface="Symbol"/>
              </a:rPr>
              <a:t></a:t>
            </a:r>
            <a:r>
              <a:rPr lang="en-GB" baseline="-25000" dirty="0" err="1" smtClean="0"/>
              <a:t>stud_firstname</a:t>
            </a:r>
            <a:r>
              <a:rPr lang="en-GB" baseline="-25000" dirty="0" smtClean="0"/>
              <a:t>=”Solomon” </a:t>
            </a:r>
            <a:r>
              <a:rPr lang="en-GB" dirty="0" smtClean="0"/>
              <a:t>( </a:t>
            </a:r>
            <a:r>
              <a:rPr lang="en-GB" dirty="0" smtClean="0">
                <a:sym typeface="Symbol"/>
              </a:rPr>
              <a:t></a:t>
            </a:r>
            <a:r>
              <a:rPr lang="en-GB" baseline="-25000" dirty="0" err="1" smtClean="0"/>
              <a:t>csdeg_students</a:t>
            </a:r>
            <a:r>
              <a:rPr lang="en-GB" dirty="0" smtClean="0"/>
              <a:t> (</a:t>
            </a:r>
            <a:r>
              <a:rPr lang="en-GB" dirty="0" smtClean="0">
                <a:sym typeface="Symbol"/>
              </a:rPr>
              <a:t></a:t>
            </a:r>
            <a:r>
              <a:rPr lang="en-GB" baseline="-25000" dirty="0" err="1" smtClean="0"/>
              <a:t>programme_code</a:t>
            </a:r>
            <a:r>
              <a:rPr lang="en-GB" baseline="-25000" dirty="0" smtClean="0"/>
              <a:t>=”CSDEG”</a:t>
            </a:r>
            <a:r>
              <a:rPr lang="en-GB" dirty="0" smtClean="0"/>
              <a:t> (student)))</a:t>
            </a:r>
            <a:endParaRPr lang="en-US" dirty="0" smtClean="0"/>
          </a:p>
          <a:p>
            <a:r>
              <a:rPr lang="en-GB" dirty="0" smtClean="0"/>
              <a:t>Or, can simply rename a relation, as a relation is itself a trivial relational algebra expression:</a:t>
            </a:r>
            <a:endParaRPr lang="en-US" dirty="0" smtClean="0"/>
          </a:p>
          <a:p>
            <a:pPr lvl="1"/>
            <a:r>
              <a:rPr lang="en-GB" dirty="0" smtClean="0">
                <a:sym typeface="Symbol"/>
              </a:rPr>
              <a:t></a:t>
            </a:r>
            <a:r>
              <a:rPr lang="en-GB" baseline="-25000" dirty="0" smtClean="0"/>
              <a:t>student2</a:t>
            </a:r>
            <a:r>
              <a:rPr lang="en-GB" dirty="0" smtClean="0"/>
              <a:t>(student)</a:t>
            </a:r>
            <a:endParaRPr lang="en-US" dirty="0" smtClean="0"/>
          </a:p>
          <a:p>
            <a:r>
              <a:rPr lang="en-GB" dirty="0" smtClean="0"/>
              <a:t>We can also rename the attributes in the relation, using syntax like this: </a:t>
            </a:r>
            <a:r>
              <a:rPr lang="en-GB" dirty="0" smtClean="0">
                <a:sym typeface="Symbol"/>
              </a:rPr>
              <a:t></a:t>
            </a:r>
            <a:r>
              <a:rPr lang="en-GB" baseline="-25000" dirty="0" smtClean="0"/>
              <a:t>x (A1,A2,….An)</a:t>
            </a:r>
            <a:r>
              <a:rPr lang="en-GB" dirty="0" smtClean="0"/>
              <a:t>(E)</a:t>
            </a:r>
            <a:endParaRPr lang="en-US" dirty="0" smtClean="0"/>
          </a:p>
          <a:p>
            <a:pPr lvl="1"/>
            <a:r>
              <a:rPr lang="en-GB" dirty="0" smtClean="0"/>
              <a:t>If the expression E has </a:t>
            </a:r>
            <a:r>
              <a:rPr lang="en-GB" dirty="0" err="1" smtClean="0"/>
              <a:t>arity</a:t>
            </a:r>
            <a:r>
              <a:rPr lang="en-GB" dirty="0" smtClean="0"/>
              <a:t> n (n attributes); A1 is a name for the first attribute, An is a name for the n</a:t>
            </a:r>
            <a:r>
              <a:rPr lang="en-GB" baseline="30000" dirty="0" smtClean="0"/>
              <a:t>th</a:t>
            </a:r>
            <a:r>
              <a:rPr lang="en-GB" dirty="0" smtClean="0"/>
              <a:t> attribute.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 Rename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find a</a:t>
            </a:r>
            <a:r>
              <a:rPr lang="en-GB" baseline="0" dirty="0" smtClean="0"/>
              <a:t> course with </a:t>
            </a:r>
            <a:r>
              <a:rPr lang="en-GB" dirty="0" smtClean="0"/>
              <a:t> highest credit hours  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Symbol"/>
              </a:rPr>
              <a:t></a:t>
            </a:r>
            <a:r>
              <a:rPr lang="en-GB" baseline="-25000" dirty="0" err="1"/>
              <a:t>course.credit_hours</a:t>
            </a:r>
            <a:r>
              <a:rPr lang="en-GB" dirty="0"/>
              <a:t>  (course) – </a:t>
            </a:r>
            <a:endParaRPr lang="en-US" dirty="0"/>
          </a:p>
          <a:p>
            <a:r>
              <a:rPr lang="en-GB" dirty="0">
                <a:sym typeface="Symbol"/>
              </a:rPr>
              <a:t></a:t>
            </a:r>
            <a:r>
              <a:rPr lang="en-GB" baseline="-25000" dirty="0" err="1"/>
              <a:t>course.credit_hours</a:t>
            </a:r>
            <a:r>
              <a:rPr lang="en-GB" dirty="0"/>
              <a:t> (</a:t>
            </a:r>
            <a:r>
              <a:rPr lang="en-GB" dirty="0">
                <a:sym typeface="Symbol"/>
              </a:rPr>
              <a:t></a:t>
            </a:r>
            <a:r>
              <a:rPr lang="en-GB" baseline="-25000" dirty="0" err="1"/>
              <a:t>course.credit_hours</a:t>
            </a:r>
            <a:r>
              <a:rPr lang="en-GB" baseline="-25000" dirty="0"/>
              <a:t> &lt; </a:t>
            </a:r>
            <a:r>
              <a:rPr lang="en-GB" baseline="-25000" dirty="0" err="1"/>
              <a:t>c.credit_hours</a:t>
            </a:r>
            <a:r>
              <a:rPr lang="en-GB" dirty="0"/>
              <a:t> (course x </a:t>
            </a:r>
            <a:r>
              <a:rPr lang="en-GB" baseline="-25000" dirty="0"/>
              <a:t> </a:t>
            </a:r>
            <a:r>
              <a:rPr lang="en-GB" dirty="0">
                <a:sym typeface="Symbol"/>
              </a:rPr>
              <a:t></a:t>
            </a:r>
            <a:r>
              <a:rPr lang="en-GB" baseline="-25000" dirty="0"/>
              <a:t>c</a:t>
            </a:r>
            <a:r>
              <a:rPr lang="en-GB" dirty="0"/>
              <a:t>(course)))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Additional Operations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The </a:t>
            </a:r>
            <a:r>
              <a:rPr lang="en-GB" dirty="0"/>
              <a:t>basic relational algebra operators that we have just looked at are sufficient to express any relational algebra query.</a:t>
            </a:r>
            <a:endParaRPr lang="en-US" dirty="0"/>
          </a:p>
          <a:p>
            <a:r>
              <a:rPr lang="en-GB" dirty="0"/>
              <a:t>But even with these, some types of common query that we make on relations become complex and lengthy to express. </a:t>
            </a:r>
            <a:endParaRPr lang="en-US" dirty="0"/>
          </a:p>
          <a:p>
            <a:r>
              <a:rPr lang="en-GB" dirty="0"/>
              <a:t>To make some of these easier, there some additional operations that simplify some common types of query. </a:t>
            </a:r>
            <a:r>
              <a:rPr lang="en-GB" dirty="0" smtClean="0"/>
              <a:t>These </a:t>
            </a:r>
            <a:r>
              <a:rPr lang="en-GB" dirty="0"/>
              <a:t>are:</a:t>
            </a:r>
            <a:endParaRPr lang="en-US" dirty="0"/>
          </a:p>
          <a:p>
            <a:pPr lvl="1"/>
            <a:r>
              <a:rPr lang="en-GB" dirty="0"/>
              <a:t>Set intersection</a:t>
            </a:r>
            <a:endParaRPr lang="en-US" dirty="0"/>
          </a:p>
          <a:p>
            <a:pPr lvl="1"/>
            <a:r>
              <a:rPr lang="en-GB" dirty="0" smtClean="0"/>
              <a:t>Join</a:t>
            </a:r>
            <a:endParaRPr lang="en-US" dirty="0"/>
          </a:p>
          <a:p>
            <a:pPr lvl="1"/>
            <a:r>
              <a:rPr lang="en-GB" dirty="0"/>
              <a:t>Division</a:t>
            </a:r>
            <a:endParaRPr lang="en-US" dirty="0"/>
          </a:p>
          <a:p>
            <a:pPr lvl="1"/>
            <a:r>
              <a:rPr lang="en-GB" dirty="0"/>
              <a:t>Assignment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43000" y="3810000"/>
            <a:ext cx="7391400" cy="2087563"/>
          </a:xfrm>
        </p:spPr>
        <p:txBody>
          <a:bodyPr>
            <a:normAutofit/>
          </a:bodyPr>
          <a:lstStyle/>
          <a:p>
            <a:r>
              <a:rPr lang="en-GB" dirty="0"/>
              <a:t>(r – s) gives </a:t>
            </a:r>
            <a:r>
              <a:rPr lang="en-GB" dirty="0" err="1"/>
              <a:t>tuples</a:t>
            </a:r>
            <a:r>
              <a:rPr lang="en-GB" dirty="0"/>
              <a:t> that </a:t>
            </a:r>
            <a:r>
              <a:rPr lang="en-GB" i="1" dirty="0"/>
              <a:t>are in r but not in s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/>
              <a:t>If we take those </a:t>
            </a:r>
            <a:r>
              <a:rPr lang="en-GB" dirty="0" err="1"/>
              <a:t>tuples</a:t>
            </a:r>
            <a:r>
              <a:rPr lang="en-GB" dirty="0"/>
              <a:t> away from r, we are left with only </a:t>
            </a:r>
            <a:r>
              <a:rPr lang="en-GB" dirty="0" err="1"/>
              <a:t>tuples</a:t>
            </a:r>
            <a:r>
              <a:rPr lang="en-GB" dirty="0"/>
              <a:t> that </a:t>
            </a:r>
            <a:r>
              <a:rPr lang="en-GB" i="1" dirty="0"/>
              <a:t>are in r and in s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/>
              <a:t> </a:t>
            </a:r>
            <a:r>
              <a:rPr lang="en-GB" dirty="0" smtClean="0"/>
              <a:t>It </a:t>
            </a:r>
            <a:r>
              <a:rPr lang="en-GB" dirty="0"/>
              <a:t>is easier just to use </a:t>
            </a:r>
            <a:r>
              <a:rPr lang="en-GB" dirty="0">
                <a:sym typeface="Symbol"/>
              </a:rPr>
              <a:t></a:t>
            </a:r>
            <a:r>
              <a:rPr lang="en-GB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7239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Relations are seen as </a:t>
            </a:r>
            <a:r>
              <a:rPr lang="en-US" i="1" dirty="0" smtClean="0"/>
              <a:t>sets of </a:t>
            </a:r>
            <a:r>
              <a:rPr lang="en-US" i="1" dirty="0" err="1" smtClean="0"/>
              <a:t>tuples</a:t>
            </a:r>
            <a:r>
              <a:rPr lang="en-US" dirty="0" smtClean="0"/>
              <a:t>, which means that no duplicates are allowed. SQL behaves differently in some cases. Remember the SQL keyword distinct.</a:t>
            </a:r>
          </a:p>
          <a:p>
            <a:r>
              <a:rPr lang="en-US" dirty="0" smtClean="0"/>
              <a:t>SQL is </a:t>
            </a:r>
            <a:r>
              <a:rPr lang="en-US" i="1" dirty="0" smtClean="0"/>
              <a:t>declarative</a:t>
            </a:r>
            <a:r>
              <a:rPr lang="en-US" dirty="0" smtClean="0"/>
              <a:t>, which means that you tell the DBMS </a:t>
            </a:r>
            <a:r>
              <a:rPr lang="en-US" i="1" dirty="0" smtClean="0"/>
              <a:t>what</a:t>
            </a:r>
            <a:r>
              <a:rPr lang="en-US" dirty="0" smtClean="0"/>
              <a:t> you want, but not </a:t>
            </a:r>
            <a:r>
              <a:rPr lang="en-US" i="1" dirty="0" smtClean="0"/>
              <a:t>how</a:t>
            </a:r>
            <a:r>
              <a:rPr lang="en-US" dirty="0" smtClean="0"/>
              <a:t> it is to be calculated. A C++ or Java program is </a:t>
            </a:r>
            <a:r>
              <a:rPr lang="en-US" i="1" dirty="0" smtClean="0"/>
              <a:t>procedural</a:t>
            </a:r>
            <a:r>
              <a:rPr lang="en-US" dirty="0" smtClean="0"/>
              <a:t>, which means that you have to state, step by step, exactly how the result should be calculated. Relational algebra is (more) procedural than SQL. (Actually, relational algebra is mathematical expressions.)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Example- Intersection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an expression which will find students are taking the course ICT252 and ICT231. </a:t>
            </a:r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  This can be viewed as the intersection of 2 sets or relations:</a:t>
            </a:r>
            <a:endParaRPr lang="en-US" dirty="0" smtClean="0"/>
          </a:p>
          <a:p>
            <a:pPr>
              <a:buNone/>
            </a:pPr>
            <a:r>
              <a:rPr lang="en-GB" dirty="0" smtClean="0">
                <a:sym typeface="Symbol"/>
              </a:rPr>
              <a:t>           </a:t>
            </a:r>
            <a:r>
              <a:rPr lang="en-GB" baseline="-25000" dirty="0" err="1" smtClean="0"/>
              <a:t>stud_id</a:t>
            </a:r>
            <a:r>
              <a:rPr lang="en-GB" baseline="-25000" dirty="0" smtClean="0"/>
              <a:t> </a:t>
            </a:r>
            <a:r>
              <a:rPr lang="en-GB" dirty="0" smtClean="0"/>
              <a:t>(</a:t>
            </a:r>
            <a:r>
              <a:rPr lang="en-GB" dirty="0" smtClean="0">
                <a:sym typeface="Symbol"/>
              </a:rPr>
              <a:t></a:t>
            </a:r>
            <a:r>
              <a:rPr lang="en-GB" baseline="-25000" dirty="0" err="1" smtClean="0"/>
              <a:t>course_code</a:t>
            </a:r>
            <a:r>
              <a:rPr lang="en-GB" baseline="-25000" dirty="0" smtClean="0"/>
              <a:t>=”ICT252” </a:t>
            </a:r>
            <a:r>
              <a:rPr lang="en-GB" dirty="0" smtClean="0"/>
              <a:t>(</a:t>
            </a:r>
            <a:r>
              <a:rPr lang="en-GB" dirty="0" err="1" smtClean="0"/>
              <a:t>studentCourse</a:t>
            </a:r>
            <a:r>
              <a:rPr lang="en-GB" dirty="0" smtClean="0"/>
              <a:t>))</a:t>
            </a:r>
            <a:endParaRPr lang="en-US" dirty="0" smtClean="0"/>
          </a:p>
          <a:p>
            <a:pPr algn="ctr">
              <a:buNone/>
            </a:pPr>
            <a:r>
              <a:rPr lang="en-GB" dirty="0" smtClean="0">
                <a:sym typeface="Symbol"/>
              </a:rPr>
              <a:t></a:t>
            </a:r>
            <a:endParaRPr lang="en-US" dirty="0" smtClean="0"/>
          </a:p>
          <a:p>
            <a:pPr>
              <a:buNone/>
            </a:pPr>
            <a:r>
              <a:rPr lang="en-GB" dirty="0" smtClean="0">
                <a:sym typeface="Symbol"/>
              </a:rPr>
              <a:t>          </a:t>
            </a:r>
            <a:r>
              <a:rPr lang="en-GB" baseline="-25000" dirty="0" err="1" smtClean="0"/>
              <a:t>stud_id</a:t>
            </a:r>
            <a:r>
              <a:rPr lang="en-GB" baseline="-25000" dirty="0" smtClean="0"/>
              <a:t> </a:t>
            </a:r>
            <a:r>
              <a:rPr lang="en-GB" dirty="0" smtClean="0"/>
              <a:t>(</a:t>
            </a:r>
            <a:r>
              <a:rPr lang="en-GB" dirty="0" smtClean="0">
                <a:sym typeface="Symbol"/>
              </a:rPr>
              <a:t></a:t>
            </a:r>
            <a:r>
              <a:rPr lang="en-GB" baseline="-25000" dirty="0" err="1" smtClean="0"/>
              <a:t>course_code</a:t>
            </a:r>
            <a:r>
              <a:rPr lang="en-GB" baseline="-25000" dirty="0" smtClean="0"/>
              <a:t>=”ICT231” </a:t>
            </a:r>
            <a:r>
              <a:rPr lang="en-GB" dirty="0" smtClean="0"/>
              <a:t>(</a:t>
            </a:r>
            <a:r>
              <a:rPr lang="en-GB" dirty="0" err="1" smtClean="0"/>
              <a:t>studentCourse</a:t>
            </a:r>
            <a:r>
              <a:rPr lang="en-GB" dirty="0" smtClean="0"/>
              <a:t>))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9175" y="1724819"/>
            <a:ext cx="71056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Various forms of join operations </a:t>
            </a:r>
            <a:endParaRPr lang="en-US" dirty="0"/>
          </a:p>
          <a:p>
            <a:r>
              <a:rPr lang="en-US" b="1" dirty="0" smtClean="0"/>
              <a:t>Inner Joins: </a:t>
            </a:r>
            <a:r>
              <a:rPr lang="en-US" dirty="0" smtClean="0"/>
              <a:t>only </a:t>
            </a:r>
            <a:r>
              <a:rPr lang="en-US" dirty="0"/>
              <a:t>those </a:t>
            </a:r>
            <a:r>
              <a:rPr lang="en-US" dirty="0" err="1"/>
              <a:t>tuples</a:t>
            </a:r>
            <a:r>
              <a:rPr lang="en-US" dirty="0"/>
              <a:t> that satisfy the matching criteria are included, while the rest are excluded. </a:t>
            </a:r>
          </a:p>
          <a:p>
            <a:pPr lvl="1"/>
            <a:r>
              <a:rPr lang="en-US" dirty="0" smtClean="0"/>
              <a:t>Theta </a:t>
            </a:r>
            <a:r>
              <a:rPr lang="en-US" dirty="0"/>
              <a:t>join</a:t>
            </a:r>
          </a:p>
          <a:p>
            <a:pPr lvl="1"/>
            <a:r>
              <a:rPr lang="en-US" dirty="0"/>
              <a:t>EQUI </a:t>
            </a:r>
            <a:r>
              <a:rPr lang="en-US" dirty="0" smtClean="0"/>
              <a:t>join(a particular theta join)</a:t>
            </a:r>
            <a:endParaRPr lang="en-US" dirty="0"/>
          </a:p>
          <a:p>
            <a:pPr lvl="1"/>
            <a:r>
              <a:rPr lang="en-US" dirty="0"/>
              <a:t>Natural join</a:t>
            </a:r>
          </a:p>
          <a:p>
            <a:r>
              <a:rPr lang="en-US" b="1" dirty="0"/>
              <a:t>Outer </a:t>
            </a:r>
            <a:r>
              <a:rPr lang="en-US" b="1" dirty="0" smtClean="0"/>
              <a:t>join</a:t>
            </a:r>
            <a:r>
              <a:rPr lang="en-US" dirty="0" smtClean="0"/>
              <a:t>: along </a:t>
            </a:r>
            <a:r>
              <a:rPr lang="en-US" dirty="0"/>
              <a:t>with </a:t>
            </a:r>
            <a:r>
              <a:rPr lang="en-US" dirty="0" err="1"/>
              <a:t>tuples</a:t>
            </a:r>
            <a:r>
              <a:rPr lang="en-US" dirty="0"/>
              <a:t> that satisfy the matching criteria, we also include some or all </a:t>
            </a:r>
            <a:r>
              <a:rPr lang="en-US" dirty="0" err="1"/>
              <a:t>tuples</a:t>
            </a:r>
            <a:r>
              <a:rPr lang="en-US" dirty="0"/>
              <a:t> that do not match the criteria.</a:t>
            </a:r>
          </a:p>
          <a:p>
            <a:pPr lvl="1"/>
            <a:r>
              <a:rPr lang="en-US" dirty="0"/>
              <a:t>Left Outer Join</a:t>
            </a:r>
          </a:p>
          <a:p>
            <a:pPr lvl="1"/>
            <a:r>
              <a:rPr lang="en-US" dirty="0"/>
              <a:t>Right Outer Join</a:t>
            </a:r>
          </a:p>
          <a:p>
            <a:pPr lvl="1"/>
            <a:r>
              <a:rPr lang="en-US" dirty="0"/>
              <a:t>Full Outer </a:t>
            </a:r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Semi join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6325" y="1881981"/>
            <a:ext cx="69913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7557" y="1600200"/>
            <a:ext cx="70288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8700" y="1672431"/>
            <a:ext cx="70866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33462" y="2291556"/>
            <a:ext cx="70770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98265" y="1600200"/>
            <a:ext cx="614746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7262" y="2015331"/>
            <a:ext cx="72294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Relational </a:t>
            </a:r>
            <a:r>
              <a:rPr lang="en-US" dirty="0" smtClean="0"/>
              <a:t>algebra </a:t>
            </a:r>
            <a:r>
              <a:rPr lang="en-US" dirty="0" smtClean="0"/>
              <a:t>is </a:t>
            </a:r>
            <a:r>
              <a:rPr lang="en-US" dirty="0" smtClean="0"/>
              <a:t>high level </a:t>
            </a:r>
            <a:r>
              <a:rPr lang="en-US" dirty="0" smtClean="0"/>
              <a:t>procedural language </a:t>
            </a:r>
            <a:endParaRPr lang="en-US" dirty="0" smtClean="0"/>
          </a:p>
          <a:p>
            <a:r>
              <a:rPr lang="en-US" dirty="0" smtClean="0"/>
              <a:t>Relational algebra operations work on one or more relations to define another relation with out changing original relations </a:t>
            </a:r>
          </a:p>
          <a:p>
            <a:r>
              <a:rPr lang="en-US" dirty="0" smtClean="0"/>
              <a:t>Both operands and results are relations</a:t>
            </a:r>
          </a:p>
          <a:p>
            <a:pPr lvl="1"/>
            <a:r>
              <a:rPr lang="en-US" dirty="0" smtClean="0"/>
              <a:t>Output from one relation can be input to another </a:t>
            </a:r>
          </a:p>
          <a:p>
            <a:r>
              <a:rPr lang="en-US" dirty="0" smtClean="0"/>
              <a:t>Allows nested expressions </a:t>
            </a:r>
          </a:p>
          <a:p>
            <a:pPr lvl="1"/>
            <a:r>
              <a:rPr lang="en-US" dirty="0" smtClean="0"/>
              <a:t>Closure property 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9313" y="1600200"/>
            <a:ext cx="648537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4912" y="1886744"/>
            <a:ext cx="67341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6312" y="1629569"/>
            <a:ext cx="71913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9637" y="1810544"/>
            <a:ext cx="73247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75288" y="1600200"/>
            <a:ext cx="619342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62" y="1934369"/>
            <a:ext cx="70008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2050" y="1734344"/>
            <a:ext cx="68199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5362" y="1739106"/>
            <a:ext cx="71532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7905" y="1600200"/>
            <a:ext cx="652818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9175" y="1843881"/>
            <a:ext cx="71056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Review of concepts and operations from set theory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set</a:t>
            </a:r>
            <a:endParaRPr lang="en-US" dirty="0"/>
          </a:p>
          <a:p>
            <a:r>
              <a:rPr lang="en-US" dirty="0"/>
              <a:t>element</a:t>
            </a:r>
          </a:p>
          <a:p>
            <a:r>
              <a:rPr lang="en-US" dirty="0"/>
              <a:t>no duplicate elements (but: </a:t>
            </a:r>
            <a:r>
              <a:rPr lang="en-US" dirty="0" err="1"/>
              <a:t>multiset</a:t>
            </a:r>
            <a:r>
              <a:rPr lang="en-US" dirty="0"/>
              <a:t> = bag)</a:t>
            </a:r>
          </a:p>
          <a:p>
            <a:r>
              <a:rPr lang="en-US" dirty="0"/>
              <a:t>no order among the elements (but: ordered set)</a:t>
            </a:r>
          </a:p>
          <a:p>
            <a:r>
              <a:rPr lang="en-US" dirty="0"/>
              <a:t>subset</a:t>
            </a:r>
          </a:p>
          <a:p>
            <a:r>
              <a:rPr lang="en-US" dirty="0"/>
              <a:t>proper subset (with fewer elements)</a:t>
            </a:r>
          </a:p>
          <a:p>
            <a:r>
              <a:rPr lang="en-US" dirty="0"/>
              <a:t>superset</a:t>
            </a:r>
          </a:p>
          <a:p>
            <a:r>
              <a:rPr lang="en-US" dirty="0"/>
              <a:t>union</a:t>
            </a:r>
          </a:p>
          <a:p>
            <a:r>
              <a:rPr lang="en-US" dirty="0"/>
              <a:t>intersection</a:t>
            </a:r>
          </a:p>
          <a:p>
            <a:r>
              <a:rPr lang="en-US" dirty="0"/>
              <a:t>set difference</a:t>
            </a:r>
          </a:p>
          <a:p>
            <a:r>
              <a:rPr lang="en-US" dirty="0" err="1"/>
              <a:t>cartesian</a:t>
            </a:r>
            <a:r>
              <a:rPr lang="en-US" dirty="0"/>
              <a:t> product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6312" y="1786731"/>
            <a:ext cx="71913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5375" y="1872456"/>
            <a:ext cx="69532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6787" y="1772444"/>
            <a:ext cx="72104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3475" y="1777206"/>
            <a:ext cx="68770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4887" y="1877219"/>
            <a:ext cx="71342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2025" y="1858169"/>
            <a:ext cx="72199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8700" y="1739106"/>
            <a:ext cx="70866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62906"/>
            <a:ext cx="7315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33462" y="1629569"/>
            <a:ext cx="70770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9162" y="1639094"/>
            <a:ext cx="73056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operations </a:t>
            </a:r>
          </a:p>
          <a:p>
            <a:pPr lvl="1"/>
            <a:r>
              <a:rPr lang="en-GB" b="1" dirty="0" smtClean="0"/>
              <a:t>Selection</a:t>
            </a:r>
            <a:r>
              <a:rPr lang="en-GB" dirty="0" smtClean="0"/>
              <a:t>,</a:t>
            </a:r>
            <a:r>
              <a:rPr lang="en-GB" b="1" dirty="0" smtClean="0"/>
              <a:t> Projection</a:t>
            </a:r>
            <a:r>
              <a:rPr lang="en-GB" dirty="0" smtClean="0"/>
              <a:t>,</a:t>
            </a:r>
            <a:r>
              <a:rPr lang="en-GB" b="1" dirty="0" smtClean="0"/>
              <a:t> Union</a:t>
            </a:r>
            <a:r>
              <a:rPr lang="en-GB" dirty="0" smtClean="0"/>
              <a:t>,</a:t>
            </a:r>
            <a:r>
              <a:rPr lang="en-GB" b="1" dirty="0" smtClean="0"/>
              <a:t> Set difference</a:t>
            </a:r>
            <a:r>
              <a:rPr lang="en-GB" dirty="0" smtClean="0"/>
              <a:t>, </a:t>
            </a:r>
            <a:r>
              <a:rPr lang="en-GB" b="1" dirty="0" smtClean="0"/>
              <a:t>Cartesian product and Rename</a:t>
            </a:r>
            <a:endParaRPr lang="en-US" b="1" dirty="0"/>
          </a:p>
          <a:p>
            <a:r>
              <a:rPr lang="en-GB" dirty="0"/>
              <a:t> P</a:t>
            </a:r>
            <a:r>
              <a:rPr lang="en-GB" dirty="0" smtClean="0"/>
              <a:t>erform most required data retrieval operations</a:t>
            </a:r>
          </a:p>
          <a:p>
            <a:r>
              <a:rPr lang="en-GB" dirty="0" smtClean="0"/>
              <a:t>Additional operations </a:t>
            </a:r>
          </a:p>
          <a:p>
            <a:pPr lvl="1"/>
            <a:r>
              <a:rPr lang="en-GB" dirty="0"/>
              <a:t> </a:t>
            </a:r>
            <a:r>
              <a:rPr lang="en-GB" b="1" dirty="0" smtClean="0"/>
              <a:t>join</a:t>
            </a:r>
            <a:r>
              <a:rPr lang="en-GB" dirty="0" smtClean="0"/>
              <a:t>, </a:t>
            </a:r>
            <a:r>
              <a:rPr lang="en-GB" b="1" dirty="0" smtClean="0"/>
              <a:t>set intersection</a:t>
            </a:r>
            <a:r>
              <a:rPr lang="en-GB" dirty="0" smtClean="0"/>
              <a:t>, </a:t>
            </a:r>
            <a:r>
              <a:rPr lang="en-GB" b="1" dirty="0" smtClean="0"/>
              <a:t>Division</a:t>
            </a:r>
            <a:r>
              <a:rPr lang="en-GB" dirty="0" smtClean="0"/>
              <a:t> and</a:t>
            </a:r>
            <a:r>
              <a:rPr lang="en-GB" b="1" dirty="0" smtClean="0"/>
              <a:t> assignment</a:t>
            </a:r>
          </a:p>
          <a:p>
            <a:pPr lvl="1"/>
            <a:r>
              <a:rPr lang="en-GB" dirty="0" smtClean="0"/>
              <a:t>Can be expressed in terms of the basic operations.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87" y="1796256"/>
            <a:ext cx="72866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6787" y="1801019"/>
            <a:ext cx="72104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1075" y="1758156"/>
            <a:ext cx="71818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5837" y="2143919"/>
            <a:ext cx="71723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1075" y="1901031"/>
            <a:ext cx="71818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7262" y="1834356"/>
            <a:ext cx="72294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3475" y="1834356"/>
            <a:ext cx="68770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2718" y="1600200"/>
            <a:ext cx="69385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9650" y="1905794"/>
            <a:ext cx="71247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1075" y="1815306"/>
            <a:ext cx="71818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987" y="1767681"/>
            <a:ext cx="62960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4183" y="1600200"/>
            <a:ext cx="68556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9998" y="1600200"/>
            <a:ext cx="626400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2816" y="1600200"/>
            <a:ext cx="64983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0480" y="1600200"/>
            <a:ext cx="596303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700927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5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10556"/>
            <a:ext cx="70104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3450" y="1672431"/>
            <a:ext cx="72771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6362" y="1772444"/>
            <a:ext cx="63912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1147</Words>
  <Application>Microsoft Office PowerPoint</Application>
  <PresentationFormat>On-screen Show (4:3)</PresentationFormat>
  <Paragraphs>147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Office Theme</vt:lpstr>
      <vt:lpstr>Relational algebra  </vt:lpstr>
      <vt:lpstr>Objectives </vt:lpstr>
      <vt:lpstr>Introduction </vt:lpstr>
      <vt:lpstr>Slide 4</vt:lpstr>
      <vt:lpstr>Relational Algebra</vt:lpstr>
      <vt:lpstr>Review of concepts and operations from set theory </vt:lpstr>
      <vt:lpstr>Relational Algebra </vt:lpstr>
      <vt:lpstr>Slide 8</vt:lpstr>
      <vt:lpstr>Slide 9</vt:lpstr>
      <vt:lpstr>Slide 10</vt:lpstr>
      <vt:lpstr> Basic Operations </vt:lpstr>
      <vt:lpstr>Selection(or Restriction)</vt:lpstr>
      <vt:lpstr>Example –Selection(or restriction) </vt:lpstr>
      <vt:lpstr>Slide 14</vt:lpstr>
      <vt:lpstr>Projection</vt:lpstr>
      <vt:lpstr>Example- Projection </vt:lpstr>
      <vt:lpstr>Slide 17</vt:lpstr>
      <vt:lpstr>Slide 18</vt:lpstr>
      <vt:lpstr>How selection and projection are used in SQL ?</vt:lpstr>
      <vt:lpstr>Union </vt:lpstr>
      <vt:lpstr>Exercise- Union </vt:lpstr>
      <vt:lpstr>Set-Difference </vt:lpstr>
      <vt:lpstr>Example-Set difference </vt:lpstr>
      <vt:lpstr>Slide 24</vt:lpstr>
      <vt:lpstr>Cartesian Product </vt:lpstr>
      <vt:lpstr>Slide 26</vt:lpstr>
      <vt:lpstr>Example-Cartesian Product </vt:lpstr>
      <vt:lpstr>Slide 28</vt:lpstr>
      <vt:lpstr>Example-on Cartesian product, selection and projection </vt:lpstr>
      <vt:lpstr>Slide 30</vt:lpstr>
      <vt:lpstr>Slide 31</vt:lpstr>
      <vt:lpstr>Slide 32</vt:lpstr>
      <vt:lpstr>Slide 33</vt:lpstr>
      <vt:lpstr> Rename </vt:lpstr>
      <vt:lpstr>Example- Rename </vt:lpstr>
      <vt:lpstr>Example- Rename </vt:lpstr>
      <vt:lpstr>Slide 37</vt:lpstr>
      <vt:lpstr> Additional Operations </vt:lpstr>
      <vt:lpstr>Intersection </vt:lpstr>
      <vt:lpstr>Example- Intersection </vt:lpstr>
      <vt:lpstr>Slide 41</vt:lpstr>
      <vt:lpstr>Slide 42</vt:lpstr>
      <vt:lpstr>Join Operations 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 and calculus</dc:title>
  <dc:creator>adina</dc:creator>
  <cp:lastModifiedBy>adina</cp:lastModifiedBy>
  <cp:revision>29</cp:revision>
  <dcterms:created xsi:type="dcterms:W3CDTF">2019-05-22T23:45:24Z</dcterms:created>
  <dcterms:modified xsi:type="dcterms:W3CDTF">2019-12-10T07:05:31Z</dcterms:modified>
</cp:coreProperties>
</file>