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356" r:id="rId5"/>
    <p:sldId id="357" r:id="rId6"/>
    <p:sldId id="260" r:id="rId7"/>
    <p:sldId id="261" r:id="rId8"/>
    <p:sldId id="359" r:id="rId9"/>
    <p:sldId id="262" r:id="rId10"/>
    <p:sldId id="360" r:id="rId11"/>
    <p:sldId id="361" r:id="rId12"/>
    <p:sldId id="263" r:id="rId13"/>
    <p:sldId id="365" r:id="rId14"/>
    <p:sldId id="362" r:id="rId15"/>
    <p:sldId id="363" r:id="rId16"/>
    <p:sldId id="364" r:id="rId17"/>
    <p:sldId id="366" r:id="rId18"/>
    <p:sldId id="264" r:id="rId19"/>
    <p:sldId id="367" r:id="rId20"/>
    <p:sldId id="368" r:id="rId21"/>
    <p:sldId id="369" r:id="rId22"/>
    <p:sldId id="370" r:id="rId23"/>
    <p:sldId id="393" r:id="rId24"/>
    <p:sldId id="479" r:id="rId25"/>
    <p:sldId id="376" r:id="rId26"/>
    <p:sldId id="377" r:id="rId27"/>
    <p:sldId id="378" r:id="rId28"/>
    <p:sldId id="379" r:id="rId29"/>
    <p:sldId id="380" r:id="rId30"/>
    <p:sldId id="381" r:id="rId31"/>
    <p:sldId id="382" r:id="rId32"/>
    <p:sldId id="383" r:id="rId33"/>
    <p:sldId id="481" r:id="rId34"/>
    <p:sldId id="480" r:id="rId35"/>
    <p:sldId id="384" r:id="rId36"/>
    <p:sldId id="385" r:id="rId37"/>
    <p:sldId id="386" r:id="rId38"/>
    <p:sldId id="387" r:id="rId39"/>
    <p:sldId id="388" r:id="rId40"/>
    <p:sldId id="389" r:id="rId41"/>
    <p:sldId id="390" r:id="rId42"/>
    <p:sldId id="391" r:id="rId43"/>
    <p:sldId id="373" r:id="rId44"/>
    <p:sldId id="265" r:id="rId45"/>
    <p:sldId id="266" r:id="rId46"/>
    <p:sldId id="406" r:id="rId47"/>
    <p:sldId id="407" r:id="rId48"/>
    <p:sldId id="408" r:id="rId49"/>
    <p:sldId id="409" r:id="rId50"/>
    <p:sldId id="410" r:id="rId51"/>
    <p:sldId id="427" r:id="rId52"/>
    <p:sldId id="428" r:id="rId53"/>
    <p:sldId id="429" r:id="rId54"/>
    <p:sldId id="430" r:id="rId55"/>
    <p:sldId id="431" r:id="rId56"/>
    <p:sldId id="432" r:id="rId57"/>
    <p:sldId id="433" r:id="rId58"/>
    <p:sldId id="434" r:id="rId59"/>
    <p:sldId id="435" r:id="rId60"/>
    <p:sldId id="436" r:id="rId61"/>
    <p:sldId id="437" r:id="rId62"/>
    <p:sldId id="438" r:id="rId63"/>
    <p:sldId id="439" r:id="rId64"/>
    <p:sldId id="440" r:id="rId65"/>
    <p:sldId id="441" r:id="rId66"/>
    <p:sldId id="442" r:id="rId67"/>
    <p:sldId id="443" r:id="rId68"/>
    <p:sldId id="444" r:id="rId69"/>
    <p:sldId id="445" r:id="rId70"/>
    <p:sldId id="477" r:id="rId71"/>
    <p:sldId id="478"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82" autoAdjust="0"/>
    <p:restoredTop sz="86410"/>
  </p:normalViewPr>
  <p:slideViewPr>
    <p:cSldViewPr>
      <p:cViewPr>
        <p:scale>
          <a:sx n="90" d="100"/>
          <a:sy n="90" d="100"/>
        </p:scale>
        <p:origin x="-702" y="672"/>
      </p:cViewPr>
      <p:guideLst>
        <p:guide orient="horz" pos="2160"/>
        <p:guide pos="2880"/>
      </p:guideLst>
    </p:cSldViewPr>
  </p:slideViewPr>
  <p:outlineViewPr>
    <p:cViewPr>
      <p:scale>
        <a:sx n="33" d="100"/>
        <a:sy n="33" d="100"/>
      </p:scale>
      <p:origin x="0" y="1485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42DAD6-097B-4E4D-97A2-FEAEA6386C8A}" type="datetimeFigureOut">
              <a:rPr lang="en-US" smtClean="0"/>
              <a:pPr/>
              <a:t>5/24/2022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A4611-2E44-49B3-8C74-FFC7C520C397}" type="slidenum">
              <a:rPr lang="en-US" smtClean="0"/>
              <a:pPr/>
              <a:t>‹#›</a:t>
            </a:fld>
            <a:endParaRPr lang="en-US"/>
          </a:p>
        </p:txBody>
      </p:sp>
    </p:spTree>
    <p:extLst>
      <p:ext uri="{BB962C8B-B14F-4D97-AF65-F5344CB8AC3E}">
        <p14:creationId xmlns:p14="http://schemas.microsoft.com/office/powerpoint/2010/main" val="3163743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Full</a:t>
            </a:r>
            <a:r>
              <a:rPr lang="en-US" baseline="0" dirty="0" smtClean="0"/>
              <a:t> example on </a:t>
            </a:r>
            <a:r>
              <a:rPr lang="en-US" baseline="0" dirty="0" err="1" smtClean="0"/>
              <a:t>Elmasri</a:t>
            </a:r>
            <a:r>
              <a:rPr lang="en-US" baseline="0" dirty="0" smtClean="0"/>
              <a:t> page 12</a:t>
            </a:r>
            <a:endParaRPr lang="en-US" dirty="0"/>
          </a:p>
        </p:txBody>
      </p:sp>
      <p:sp>
        <p:nvSpPr>
          <p:cNvPr id="4" name="Slide Number Placeholder 3"/>
          <p:cNvSpPr>
            <a:spLocks noGrp="1"/>
          </p:cNvSpPr>
          <p:nvPr>
            <p:ph type="sldNum" sz="quarter" idx="10"/>
          </p:nvPr>
        </p:nvSpPr>
        <p:spPr/>
        <p:txBody>
          <a:bodyPr/>
          <a:lstStyle/>
          <a:p>
            <a:fld id="{1D28E6BA-27A1-400C-8951-13657B8B8214}" type="slidenum">
              <a:rPr lang="en-US" smtClean="0"/>
              <a:pPr/>
              <a:t>31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D28E6BA-27A1-400C-8951-13657B8B8214}" type="slidenum">
              <a:rPr lang="en-US" smtClean="0"/>
              <a:pPr/>
              <a:t>32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DBMS consists of many components, or </a:t>
            </a:r>
            <a:r>
              <a:rPr lang="en-US" sz="1200" b="1" kern="1200" baseline="0" dirty="0" smtClean="0">
                <a:solidFill>
                  <a:schemeClr val="tx1"/>
                </a:solidFill>
                <a:latin typeface="+mn-lt"/>
                <a:ea typeface="+mn-ea"/>
                <a:cs typeface="+mn-cs"/>
              </a:rPr>
              <a:t>modules, including </a:t>
            </a:r>
            <a:r>
              <a:rPr lang="en-US" sz="1200" kern="1200" baseline="0" dirty="0" smtClean="0">
                <a:solidFill>
                  <a:schemeClr val="tx1"/>
                </a:solidFill>
                <a:latin typeface="+mn-lt"/>
                <a:ea typeface="+mn-ea"/>
                <a:cs typeface="+mn-cs"/>
              </a:rPr>
              <a:t>modules for implementing the </a:t>
            </a:r>
          </a:p>
          <a:p>
            <a:pPr lvl="1">
              <a:buFont typeface="Arial" pitchFamily="34" charset="0"/>
              <a:buChar char="•"/>
            </a:pPr>
            <a:r>
              <a:rPr lang="en-US" sz="1200" kern="1200" baseline="0" dirty="0" smtClean="0">
                <a:solidFill>
                  <a:schemeClr val="tx1"/>
                </a:solidFill>
                <a:latin typeface="+mn-lt"/>
                <a:ea typeface="+mn-ea"/>
                <a:cs typeface="+mn-cs"/>
              </a:rPr>
              <a:t>catalog, </a:t>
            </a:r>
          </a:p>
          <a:p>
            <a:pPr lvl="1">
              <a:buFont typeface="Arial" pitchFamily="34" charset="0"/>
              <a:buChar char="•"/>
            </a:pPr>
            <a:r>
              <a:rPr lang="en-US" sz="1200" kern="1200" baseline="0" dirty="0" smtClean="0">
                <a:solidFill>
                  <a:schemeClr val="tx1"/>
                </a:solidFill>
                <a:latin typeface="+mn-lt"/>
                <a:ea typeface="+mn-ea"/>
                <a:cs typeface="+mn-cs"/>
              </a:rPr>
              <a:t>query language processing,</a:t>
            </a:r>
          </a:p>
          <a:p>
            <a:pPr lvl="1">
              <a:buFont typeface="Arial" pitchFamily="34" charset="0"/>
              <a:buChar char="•"/>
            </a:pPr>
            <a:r>
              <a:rPr lang="en-US" sz="1200" kern="1200" baseline="0" dirty="0" smtClean="0">
                <a:solidFill>
                  <a:schemeClr val="tx1"/>
                </a:solidFill>
                <a:latin typeface="+mn-lt"/>
                <a:ea typeface="+mn-ea"/>
                <a:cs typeface="+mn-cs"/>
              </a:rPr>
              <a:t>interface processing,</a:t>
            </a:r>
          </a:p>
          <a:p>
            <a:pPr lvl="1">
              <a:buFont typeface="Arial" pitchFamily="34" charset="0"/>
              <a:buChar char="•"/>
            </a:pPr>
            <a:r>
              <a:rPr lang="en-US" sz="1200" kern="1200" baseline="0" dirty="0" smtClean="0">
                <a:solidFill>
                  <a:schemeClr val="tx1"/>
                </a:solidFill>
                <a:latin typeface="+mn-lt"/>
                <a:ea typeface="+mn-ea"/>
                <a:cs typeface="+mn-cs"/>
              </a:rPr>
              <a:t> accessing and buffering data, </a:t>
            </a:r>
          </a:p>
          <a:p>
            <a:pPr lvl="1">
              <a:buFont typeface="Arial" pitchFamily="34" charset="0"/>
              <a:buChar char="•"/>
            </a:pPr>
            <a:r>
              <a:rPr lang="en-US" sz="1200" kern="1200" baseline="0" dirty="0" smtClean="0">
                <a:solidFill>
                  <a:schemeClr val="tx1"/>
                </a:solidFill>
                <a:latin typeface="+mn-lt"/>
                <a:ea typeface="+mn-ea"/>
                <a:cs typeface="+mn-cs"/>
              </a:rPr>
              <a:t>controlling concurrency,</a:t>
            </a:r>
          </a:p>
          <a:p>
            <a:pPr lvl="1">
              <a:buFont typeface="Arial" pitchFamily="34" charset="0"/>
              <a:buChar char="•"/>
            </a:pPr>
            <a:r>
              <a:rPr lang="en-US" sz="1200" kern="1200" baseline="0" dirty="0" smtClean="0">
                <a:solidFill>
                  <a:schemeClr val="tx1"/>
                </a:solidFill>
                <a:latin typeface="+mn-lt"/>
                <a:ea typeface="+mn-ea"/>
                <a:cs typeface="+mn-cs"/>
              </a:rPr>
              <a:t>handling data recovery and security.</a:t>
            </a:r>
          </a:p>
          <a:p>
            <a:r>
              <a:rPr lang="en-US" sz="1200" kern="1200" baseline="0" dirty="0" smtClean="0">
                <a:solidFill>
                  <a:schemeClr val="tx1"/>
                </a:solidFill>
                <a:latin typeface="+mn-lt"/>
                <a:ea typeface="+mn-ea"/>
                <a:cs typeface="+mn-cs"/>
              </a:rPr>
              <a:t>DBMS must interface with other system software such as the operating system and compilers for various programming languages.</a:t>
            </a:r>
          </a:p>
          <a:p>
            <a:pPr>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fld id="{1D28E6BA-27A1-400C-8951-13657B8B8214}" type="slidenum">
              <a:rPr lang="en-US" smtClean="0"/>
              <a:pPr/>
              <a:t>59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28E6BA-27A1-400C-8951-13657B8B8214}" type="slidenum">
              <a:rPr lang="en-US" smtClean="0"/>
              <a:pPr/>
              <a:t>61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DBA staff, casual users who work with interactive interfaces to formulate queries, application </a:t>
            </a:r>
          </a:p>
          <a:p>
            <a:r>
              <a:rPr lang="en-US" sz="1200" kern="1200" baseline="0" dirty="0" smtClean="0">
                <a:solidFill>
                  <a:schemeClr val="tx1"/>
                </a:solidFill>
                <a:latin typeface="+mn-lt"/>
                <a:ea typeface="+mn-ea"/>
                <a:cs typeface="+mn-cs"/>
              </a:rPr>
              <a:t>programmers who create programs using some host programming languages, and</a:t>
            </a:r>
          </a:p>
          <a:p>
            <a:r>
              <a:rPr lang="en-US" sz="1200" kern="1200" baseline="0" dirty="0" smtClean="0">
                <a:solidFill>
                  <a:schemeClr val="tx1"/>
                </a:solidFill>
                <a:latin typeface="+mn-lt"/>
                <a:ea typeface="+mn-ea"/>
                <a:cs typeface="+mn-cs"/>
              </a:rPr>
              <a:t>parametric users who do data entry work by supplying parameters to predefined transactions.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catalog includes</a:t>
            </a:r>
          </a:p>
          <a:p>
            <a:r>
              <a:rPr lang="en-US" sz="1200" kern="1200" baseline="0" dirty="0" smtClean="0">
                <a:solidFill>
                  <a:schemeClr val="tx1"/>
                </a:solidFill>
                <a:latin typeface="+mn-lt"/>
                <a:ea typeface="+mn-ea"/>
                <a:cs typeface="+mn-cs"/>
              </a:rPr>
              <a:t>information such as the names and sizes of files, names and data types of data items,</a:t>
            </a:r>
          </a:p>
          <a:p>
            <a:r>
              <a:rPr lang="en-US" sz="1200" kern="1200" baseline="0" dirty="0" smtClean="0">
                <a:solidFill>
                  <a:schemeClr val="tx1"/>
                </a:solidFill>
                <a:latin typeface="+mn-lt"/>
                <a:ea typeface="+mn-ea"/>
                <a:cs typeface="+mn-cs"/>
              </a:rPr>
              <a:t>storage details of each file, mapping information among schemas, and constraints.</a:t>
            </a:r>
            <a:endParaRPr lang="en-US" dirty="0"/>
          </a:p>
        </p:txBody>
      </p:sp>
      <p:sp>
        <p:nvSpPr>
          <p:cNvPr id="4" name="Slide Number Placeholder 3"/>
          <p:cNvSpPr>
            <a:spLocks noGrp="1"/>
          </p:cNvSpPr>
          <p:nvPr>
            <p:ph type="sldNum" sz="quarter" idx="10"/>
          </p:nvPr>
        </p:nvSpPr>
        <p:spPr/>
        <p:txBody>
          <a:bodyPr/>
          <a:lstStyle/>
          <a:p>
            <a:fld id="{1D28E6BA-27A1-400C-8951-13657B8B8214}" type="slidenum">
              <a:rPr lang="en-US" smtClean="0"/>
              <a:pPr/>
              <a:t>63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D28E6BA-27A1-400C-8951-13657B8B8214}" type="slidenum">
              <a:rPr lang="en-US" smtClean="0"/>
              <a:pPr/>
              <a:t>64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Application programmers write programs in host languages such as Java, C, or C++</a:t>
            </a:r>
          </a:p>
          <a:p>
            <a:r>
              <a:rPr lang="en-US" sz="1200" kern="1200" baseline="0" dirty="0" smtClean="0">
                <a:solidFill>
                  <a:schemeClr val="tx1"/>
                </a:solidFill>
                <a:latin typeface="+mn-lt"/>
                <a:ea typeface="+mn-ea"/>
                <a:cs typeface="+mn-cs"/>
              </a:rPr>
              <a:t>that are submitted to a </a:t>
            </a:r>
            <a:r>
              <a:rPr lang="en-US" sz="1200" kern="1200" baseline="0" dirty="0" err="1" smtClean="0">
                <a:solidFill>
                  <a:schemeClr val="tx1"/>
                </a:solidFill>
                <a:latin typeface="+mn-lt"/>
                <a:ea typeface="+mn-ea"/>
                <a:cs typeface="+mn-cs"/>
              </a:rPr>
              <a:t>precompiler</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Canned transactions are executed repeatedly by parametric users, who</a:t>
            </a:r>
          </a:p>
          <a:p>
            <a:r>
              <a:rPr lang="en-US" sz="1200" kern="1200" baseline="0" dirty="0" smtClean="0">
                <a:solidFill>
                  <a:schemeClr val="tx1"/>
                </a:solidFill>
                <a:latin typeface="+mn-lt"/>
                <a:ea typeface="+mn-ea"/>
                <a:cs typeface="+mn-cs"/>
              </a:rPr>
              <a:t>simply supply the parameters to the transactions. Each execution is considered to be</a:t>
            </a:r>
          </a:p>
          <a:p>
            <a:r>
              <a:rPr lang="en-US" sz="1200" kern="1200" baseline="0" dirty="0" smtClean="0">
                <a:solidFill>
                  <a:schemeClr val="tx1"/>
                </a:solidFill>
                <a:latin typeface="+mn-lt"/>
                <a:ea typeface="+mn-ea"/>
                <a:cs typeface="+mn-cs"/>
              </a:rPr>
              <a:t>a separate transaction. An example is a bank withdrawal transaction where the</a:t>
            </a:r>
          </a:p>
          <a:p>
            <a:r>
              <a:rPr lang="en-US" sz="1200" kern="1200" baseline="0" dirty="0" smtClean="0">
                <a:solidFill>
                  <a:schemeClr val="tx1"/>
                </a:solidFill>
                <a:latin typeface="+mn-lt"/>
                <a:ea typeface="+mn-ea"/>
                <a:cs typeface="+mn-cs"/>
              </a:rPr>
              <a:t>account number and the amount may be supplied as parameters.</a:t>
            </a:r>
            <a:endParaRPr lang="en-US" dirty="0"/>
          </a:p>
        </p:txBody>
      </p:sp>
      <p:sp>
        <p:nvSpPr>
          <p:cNvPr id="4" name="Slide Number Placeholder 3"/>
          <p:cNvSpPr>
            <a:spLocks noGrp="1"/>
          </p:cNvSpPr>
          <p:nvPr>
            <p:ph type="sldNum" sz="quarter" idx="10"/>
          </p:nvPr>
        </p:nvSpPr>
        <p:spPr/>
        <p:txBody>
          <a:bodyPr/>
          <a:lstStyle/>
          <a:p>
            <a:fld id="{1D28E6BA-27A1-400C-8951-13657B8B8214}" type="slidenum">
              <a:rPr lang="en-US" smtClean="0"/>
              <a:pPr/>
              <a:t>66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3BB9021-9327-4E59-9C52-28234E088F0A}"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B9021-9327-4E59-9C52-28234E088F0A}"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B9021-9327-4E59-9C52-28234E088F0A}"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BB9021-9327-4E59-9C52-28234E088F0A}"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BB9021-9327-4E59-9C52-28234E088F0A}" type="datetimeFigureOut">
              <a:rPr lang="en-US" smtClean="0"/>
              <a:pPr/>
              <a:t>5/24/2022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3BB9021-9327-4E59-9C52-28234E088F0A}"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3BB9021-9327-4E59-9C52-28234E088F0A}" type="datetimeFigureOut">
              <a:rPr lang="en-US" smtClean="0"/>
              <a:pPr/>
              <a:t>5/24/2022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BB9021-9327-4E59-9C52-28234E088F0A}" type="datetimeFigureOut">
              <a:rPr lang="en-US" smtClean="0"/>
              <a:pPr/>
              <a:t>5/24/2022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BB9021-9327-4E59-9C52-28234E088F0A}" type="datetimeFigureOut">
              <a:rPr lang="en-US" smtClean="0"/>
              <a:pPr/>
              <a:t>5/24/2022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B9021-9327-4E59-9C52-28234E088F0A}"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BB9021-9327-4E59-9C52-28234E088F0A}" type="datetimeFigureOut">
              <a:rPr lang="en-US" smtClean="0"/>
              <a:pPr/>
              <a:t>5/24/2022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B14F12-5C30-4AC5-8042-FE6B5173BA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BB9021-9327-4E59-9C52-28234E088F0A}" type="datetimeFigureOut">
              <a:rPr lang="en-US" smtClean="0"/>
              <a:pPr/>
              <a:t>5/24/2022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B14F12-5C30-4AC5-8042-FE6B5173BA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Chapter One</a:t>
            </a:r>
            <a:endParaRPr lang="en-US" dirty="0"/>
          </a:p>
        </p:txBody>
      </p:sp>
      <p:sp>
        <p:nvSpPr>
          <p:cNvPr id="3" name="Subtitle 2"/>
          <p:cNvSpPr>
            <a:spLocks noGrp="1"/>
          </p:cNvSpPr>
          <p:nvPr>
            <p:ph type="subTitle" idx="1"/>
          </p:nvPr>
        </p:nvSpPr>
        <p:spPr/>
        <p:txBody>
          <a:bodyPr/>
          <a:lstStyle/>
          <a:p>
            <a:r>
              <a:rPr lang="en-US" b="1" dirty="0" smtClean="0"/>
              <a:t>Introduction to Database Systems</a:t>
            </a:r>
            <a:endParaRPr lang="en-US"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914400" y="1676400"/>
            <a:ext cx="72390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123825" y="833438"/>
            <a:ext cx="8896350" cy="519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Limitations of the File Based </a:t>
            </a:r>
            <a:r>
              <a:rPr lang="en-US" b="1" dirty="0" smtClean="0"/>
              <a:t>approach</a:t>
            </a:r>
          </a:p>
          <a:p>
            <a:pPr lvl="1"/>
            <a:r>
              <a:rPr lang="en-US" b="1" dirty="0" smtClean="0"/>
              <a:t>Limited data sharing</a:t>
            </a:r>
          </a:p>
          <a:p>
            <a:pPr lvl="1"/>
            <a:r>
              <a:rPr lang="en-US" b="1" dirty="0" smtClean="0"/>
              <a:t>Duplication of data</a:t>
            </a:r>
          </a:p>
          <a:p>
            <a:pPr lvl="2"/>
            <a:r>
              <a:rPr lang="en-US" dirty="0" smtClean="0"/>
              <a:t> Same data is held by different programs</a:t>
            </a:r>
          </a:p>
          <a:p>
            <a:pPr lvl="2"/>
            <a:r>
              <a:rPr lang="en-US" dirty="0" smtClean="0"/>
              <a:t> Wasted space and potentially different values and/or different formats for the</a:t>
            </a:r>
            <a:br>
              <a:rPr lang="en-US" dirty="0" smtClean="0"/>
            </a:br>
            <a:r>
              <a:rPr lang="en-US" dirty="0" smtClean="0"/>
              <a:t>same item</a:t>
            </a:r>
          </a:p>
          <a:p>
            <a:pPr lvl="1"/>
            <a:r>
              <a:rPr lang="en-US" b="1" dirty="0" smtClean="0"/>
              <a:t>Data dependence on the application</a:t>
            </a:r>
          </a:p>
          <a:p>
            <a:pPr lvl="2"/>
            <a:r>
              <a:rPr lang="en-US" dirty="0" smtClean="0"/>
              <a:t> Definition of data was embedded in application programs, rather than being stored separately and independently</a:t>
            </a:r>
          </a:p>
          <a:p>
            <a:pPr lvl="1"/>
            <a:r>
              <a:rPr lang="en-US" dirty="0" smtClean="0"/>
              <a:t> </a:t>
            </a:r>
            <a:r>
              <a:rPr lang="en-US" b="1" dirty="0" smtClean="0"/>
              <a:t>Poor Security and administration</a:t>
            </a:r>
            <a:r>
              <a:rPr lang="en-US" dirty="0" smtClean="0"/>
              <a:t> </a:t>
            </a:r>
            <a:br>
              <a:rPr lang="en-US" dirty="0" smtClean="0"/>
            </a:b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smtClean="0"/>
              <a:t>Data Inconsistency and Confusion</a:t>
            </a:r>
            <a:r>
              <a:rPr lang="en-US" dirty="0" smtClean="0"/>
              <a:t>- </a:t>
            </a:r>
            <a:r>
              <a:rPr lang="en-US" b="1" dirty="0" smtClean="0"/>
              <a:t>Update Anomalies</a:t>
            </a:r>
          </a:p>
          <a:p>
            <a:pPr lvl="1"/>
            <a:r>
              <a:rPr lang="en-US" dirty="0" smtClean="0"/>
              <a:t> </a:t>
            </a:r>
            <a:r>
              <a:rPr lang="en-US" b="1" dirty="0" smtClean="0"/>
              <a:t>Modification Anomalies</a:t>
            </a:r>
            <a:r>
              <a:rPr lang="en-US" dirty="0" smtClean="0"/>
              <a:t>: a problem experienced </a:t>
            </a:r>
            <a:r>
              <a:rPr lang="en-US" b="1" dirty="0" smtClean="0"/>
              <a:t>when one or</a:t>
            </a:r>
            <a:br>
              <a:rPr lang="en-US" b="1" dirty="0" smtClean="0"/>
            </a:br>
            <a:r>
              <a:rPr lang="en-US" b="1" dirty="0" smtClean="0"/>
              <a:t>more data value is modified on one application program but</a:t>
            </a:r>
            <a:br>
              <a:rPr lang="en-US" b="1" dirty="0" smtClean="0"/>
            </a:br>
            <a:r>
              <a:rPr lang="en-US" b="1" dirty="0" smtClean="0"/>
              <a:t>not on others </a:t>
            </a:r>
            <a:r>
              <a:rPr lang="en-US" dirty="0" smtClean="0"/>
              <a:t>containing the same data set</a:t>
            </a:r>
          </a:p>
          <a:p>
            <a:pPr lvl="1"/>
            <a:r>
              <a:rPr lang="en-US" dirty="0" smtClean="0"/>
              <a:t> </a:t>
            </a:r>
            <a:r>
              <a:rPr lang="en-US" b="1" dirty="0" smtClean="0"/>
              <a:t>Deletion Anomalies</a:t>
            </a:r>
            <a:r>
              <a:rPr lang="en-US" dirty="0" smtClean="0"/>
              <a:t>: a problem encountered where </a:t>
            </a:r>
            <a:r>
              <a:rPr lang="en-US" b="1" dirty="0" smtClean="0"/>
              <a:t>one record</a:t>
            </a:r>
            <a:br>
              <a:rPr lang="en-US" b="1" dirty="0" smtClean="0"/>
            </a:br>
            <a:r>
              <a:rPr lang="en-US" b="1" dirty="0" smtClean="0"/>
              <a:t>set is deleted from one application but remain untouched in</a:t>
            </a:r>
            <a:br>
              <a:rPr lang="en-US" b="1" dirty="0" smtClean="0"/>
            </a:br>
            <a:r>
              <a:rPr lang="en-US" b="1" dirty="0" smtClean="0"/>
              <a:t>other application </a:t>
            </a:r>
            <a:r>
              <a:rPr lang="en-US" dirty="0" smtClean="0"/>
              <a:t>programs</a:t>
            </a:r>
          </a:p>
          <a:p>
            <a:pPr lvl="1"/>
            <a:r>
              <a:rPr lang="en-US" dirty="0" smtClean="0"/>
              <a:t> </a:t>
            </a:r>
            <a:r>
              <a:rPr lang="en-US" b="1" dirty="0" smtClean="0"/>
              <a:t>Insertion Anomalies</a:t>
            </a:r>
            <a:r>
              <a:rPr lang="en-US" dirty="0" smtClean="0"/>
              <a:t>: a problem experienced </a:t>
            </a:r>
            <a:r>
              <a:rPr lang="en-US" b="1" dirty="0" smtClean="0"/>
              <a:t>when ever there is new data item to be recorded, and the recording is not made in all the applications</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shared file approach</a:t>
            </a:r>
            <a:r>
              <a:rPr lang="en-US" dirty="0" smtClean="0"/>
              <a:t> </a:t>
            </a:r>
            <a:br>
              <a:rPr lang="en-US" dirty="0" smtClean="0"/>
            </a:br>
            <a:endParaRPr lang="en-US" dirty="0"/>
          </a:p>
        </p:txBody>
      </p:sp>
      <p:sp>
        <p:nvSpPr>
          <p:cNvPr id="3" name="Content Placeholder 2"/>
          <p:cNvSpPr>
            <a:spLocks noGrp="1"/>
          </p:cNvSpPr>
          <p:nvPr>
            <p:ph idx="1"/>
          </p:nvPr>
        </p:nvSpPr>
        <p:spPr/>
        <p:txBody>
          <a:bodyPr/>
          <a:lstStyle/>
          <a:p>
            <a:r>
              <a:rPr lang="en-US" dirty="0" smtClean="0"/>
              <a:t>approach to solving the problem of each application having its own set of files is to </a:t>
            </a:r>
            <a:r>
              <a:rPr lang="en-US" b="1" dirty="0" smtClean="0"/>
              <a:t>share files </a:t>
            </a:r>
            <a:r>
              <a:rPr lang="en-US" dirty="0" smtClean="0"/>
              <a:t>between different applications.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914400" y="1676400"/>
            <a:ext cx="7010400" cy="381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The introduction of shared files solves the problem of duplication and inconsistent data across different versions of the same file held by different departments, but other problems may emerge, including:</a:t>
            </a:r>
            <a:endParaRPr lang="en-US" dirty="0"/>
          </a:p>
          <a:p>
            <a:pPr lvl="1"/>
            <a:r>
              <a:rPr lang="en-US" dirty="0" smtClean="0"/>
              <a:t>File incompatibility</a:t>
            </a:r>
            <a:endParaRPr lang="en-US" dirty="0"/>
          </a:p>
          <a:p>
            <a:pPr lvl="1"/>
            <a:r>
              <a:rPr lang="en-US" dirty="0" smtClean="0"/>
              <a:t> Difficult to control access</a:t>
            </a:r>
          </a:p>
          <a:p>
            <a:pPr lvl="1"/>
            <a:r>
              <a:rPr lang="en-US" dirty="0" smtClean="0"/>
              <a:t>Physical data dependence</a:t>
            </a:r>
          </a:p>
          <a:p>
            <a:pPr lvl="1"/>
            <a:r>
              <a:rPr lang="en-US" dirty="0" smtClean="0"/>
              <a:t>Difficult to implement concurrency</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Database Approach</a:t>
            </a:r>
            <a:br>
              <a:rPr lang="en-US" b="1" dirty="0" smtClean="0"/>
            </a:br>
            <a:endParaRPr lang="en-US" dirty="0"/>
          </a:p>
        </p:txBody>
      </p:sp>
      <p:sp>
        <p:nvSpPr>
          <p:cNvPr id="3" name="Content Placeholder 2"/>
          <p:cNvSpPr>
            <a:spLocks noGrp="1"/>
          </p:cNvSpPr>
          <p:nvPr>
            <p:ph idx="1"/>
          </p:nvPr>
        </p:nvSpPr>
        <p:spPr/>
        <p:txBody>
          <a:bodyPr/>
          <a:lstStyle/>
          <a:p>
            <a:r>
              <a:rPr lang="en-US" dirty="0" smtClean="0"/>
              <a:t>Based on</a:t>
            </a:r>
          </a:p>
          <a:p>
            <a:pPr lvl="1"/>
            <a:r>
              <a:rPr lang="en-US" dirty="0" smtClean="0"/>
              <a:t> The database and</a:t>
            </a:r>
          </a:p>
          <a:p>
            <a:pPr lvl="1"/>
            <a:r>
              <a:rPr lang="en-US" dirty="0" smtClean="0"/>
              <a:t> Database Management System (DBMS) </a:t>
            </a:r>
            <a:br>
              <a:rPr lang="en-US" dirty="0" smtClean="0"/>
            </a:b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Database Approach Cont’d</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What </a:t>
            </a:r>
            <a:r>
              <a:rPr lang="en-US" b="1" dirty="0"/>
              <a:t>is a Database?</a:t>
            </a:r>
            <a:endParaRPr lang="en-US" dirty="0"/>
          </a:p>
          <a:p>
            <a:r>
              <a:rPr lang="en-US" dirty="0"/>
              <a:t>A database is a collection of related data in an organized way. </a:t>
            </a:r>
            <a:endParaRPr lang="en-US" dirty="0" smtClean="0"/>
          </a:p>
          <a:p>
            <a:r>
              <a:rPr lang="en-US" dirty="0" smtClean="0"/>
              <a:t>of </a:t>
            </a:r>
            <a:r>
              <a:rPr lang="en-US" dirty="0"/>
              <a:t>the time, organization is in </a:t>
            </a:r>
            <a:r>
              <a:rPr lang="en-US" dirty="0" smtClean="0"/>
              <a:t>tabular form</a:t>
            </a:r>
            <a:r>
              <a:rPr lang="en-US" dirty="0"/>
              <a:t>. E.g. </a:t>
            </a:r>
            <a:r>
              <a:rPr lang="en-US" dirty="0" smtClean="0"/>
              <a:t>book database</a:t>
            </a:r>
          </a:p>
          <a:p>
            <a:pPr>
              <a:buNone/>
            </a:pPr>
            <a:r>
              <a:rPr lang="en-US" dirty="0" smtClean="0"/>
              <a:t/>
            </a:r>
            <a:br>
              <a:rPr lang="en-US" dirty="0" smtClean="0"/>
            </a:br>
            <a:endParaRPr lang="en-US" dirty="0"/>
          </a:p>
        </p:txBody>
      </p:sp>
      <p:pic>
        <p:nvPicPr>
          <p:cNvPr id="1026" name="Picture 2"/>
          <p:cNvPicPr>
            <a:picLocks noChangeAspect="1" noChangeArrowheads="1"/>
          </p:cNvPicPr>
          <p:nvPr/>
        </p:nvPicPr>
        <p:blipFill>
          <a:blip r:embed="rId2"/>
          <a:srcRect/>
          <a:stretch>
            <a:fillRect/>
          </a:stretch>
        </p:blipFill>
        <p:spPr bwMode="auto">
          <a:xfrm>
            <a:off x="990600" y="4343400"/>
            <a:ext cx="6858000" cy="933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Database Approach Cont’d</a:t>
            </a:r>
          </a:p>
        </p:txBody>
      </p:sp>
      <p:sp>
        <p:nvSpPr>
          <p:cNvPr id="3" name="Content Placeholder 2"/>
          <p:cNvSpPr>
            <a:spLocks noGrp="1"/>
          </p:cNvSpPr>
          <p:nvPr>
            <p:ph idx="1"/>
          </p:nvPr>
        </p:nvSpPr>
        <p:spPr/>
        <p:txBody>
          <a:bodyPr>
            <a:normAutofit fontScale="77500" lnSpcReduction="20000"/>
          </a:bodyPr>
          <a:lstStyle/>
          <a:p>
            <a:r>
              <a:rPr lang="en-US" dirty="0" smtClean="0"/>
              <a:t>Database</a:t>
            </a:r>
          </a:p>
          <a:p>
            <a:pPr lvl="1"/>
            <a:r>
              <a:rPr lang="en-US" dirty="0" smtClean="0"/>
              <a:t> is a single repository of data that is defined once and then is accessed</a:t>
            </a:r>
            <a:br>
              <a:rPr lang="en-US" dirty="0" smtClean="0"/>
            </a:br>
            <a:r>
              <a:rPr lang="en-US" dirty="0" smtClean="0"/>
              <a:t>by various users.</a:t>
            </a:r>
          </a:p>
          <a:p>
            <a:pPr lvl="1"/>
            <a:r>
              <a:rPr lang="en-US" dirty="0" smtClean="0"/>
              <a:t> is a shared collection of logically related data and its metadata.</a:t>
            </a:r>
          </a:p>
          <a:p>
            <a:pPr lvl="2"/>
            <a:r>
              <a:rPr lang="en-US" dirty="0" smtClean="0"/>
              <a:t> Shared collection (Centralized System) – can be used simultaneously</a:t>
            </a:r>
            <a:br>
              <a:rPr lang="en-US" dirty="0" smtClean="0"/>
            </a:br>
            <a:r>
              <a:rPr lang="en-US" dirty="0" smtClean="0"/>
              <a:t>by many departments and users.</a:t>
            </a:r>
          </a:p>
          <a:p>
            <a:pPr lvl="2"/>
            <a:r>
              <a:rPr lang="en-US" dirty="0" smtClean="0"/>
              <a:t>Logically </a:t>
            </a:r>
            <a:r>
              <a:rPr lang="en-US" dirty="0" smtClean="0"/>
              <a:t>related data comprises entities, attributes, and relationships</a:t>
            </a:r>
            <a:br>
              <a:rPr lang="en-US" dirty="0" smtClean="0"/>
            </a:br>
            <a:r>
              <a:rPr lang="en-US" dirty="0" smtClean="0"/>
              <a:t>of an organization’s information.</a:t>
            </a:r>
          </a:p>
          <a:p>
            <a:pPr lvl="2"/>
            <a:r>
              <a:rPr lang="en-US" dirty="0" smtClean="0"/>
              <a:t>In </a:t>
            </a:r>
            <a:r>
              <a:rPr lang="en-US" dirty="0" smtClean="0"/>
              <a:t>addition to containing data required by an organization, database</a:t>
            </a:r>
            <a:br>
              <a:rPr lang="en-US" dirty="0" smtClean="0"/>
            </a:br>
            <a:r>
              <a:rPr lang="en-US" dirty="0" smtClean="0"/>
              <a:t>also contains a description of the data which also called as</a:t>
            </a:r>
            <a:br>
              <a:rPr lang="en-US" dirty="0" smtClean="0"/>
            </a:br>
            <a:r>
              <a:rPr lang="en-US" dirty="0" smtClean="0"/>
              <a:t>“</a:t>
            </a:r>
            <a:r>
              <a:rPr lang="en-US" b="1" dirty="0" smtClean="0"/>
              <a:t>Metadata</a:t>
            </a:r>
            <a:r>
              <a:rPr lang="en-US" dirty="0" smtClean="0"/>
              <a:t>” or “</a:t>
            </a:r>
            <a:r>
              <a:rPr lang="en-US" b="1" dirty="0" smtClean="0"/>
              <a:t>Data Dictionary</a:t>
            </a:r>
            <a:r>
              <a:rPr lang="en-US" dirty="0" smtClean="0"/>
              <a:t>” or “</a:t>
            </a:r>
            <a:r>
              <a:rPr lang="en-US" b="1" dirty="0" smtClean="0"/>
              <a:t>Systems Catalogue</a:t>
            </a:r>
            <a:r>
              <a:rPr lang="en-US" dirty="0" smtClean="0"/>
              <a:t>” or “</a:t>
            </a:r>
            <a:r>
              <a:rPr lang="en-US" b="1" dirty="0" smtClean="0"/>
              <a:t>Data</a:t>
            </a:r>
            <a:br>
              <a:rPr lang="en-US" b="1" dirty="0" smtClean="0"/>
            </a:br>
            <a:r>
              <a:rPr lang="en-US" b="1" dirty="0" smtClean="0"/>
              <a:t>about Data</a:t>
            </a:r>
            <a:r>
              <a:rPr lang="en-US" dirty="0" smtClean="0"/>
              <a:t>”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 </a:t>
            </a:r>
            <a:endParaRPr lang="en-US" dirty="0"/>
          </a:p>
        </p:txBody>
      </p:sp>
      <p:sp>
        <p:nvSpPr>
          <p:cNvPr id="3" name="Content Placeholder 2"/>
          <p:cNvSpPr>
            <a:spLocks noGrp="1"/>
          </p:cNvSpPr>
          <p:nvPr>
            <p:ph idx="1"/>
          </p:nvPr>
        </p:nvSpPr>
        <p:spPr/>
        <p:txBody>
          <a:bodyPr>
            <a:normAutofit/>
          </a:bodyPr>
          <a:lstStyle/>
          <a:p>
            <a:pPr algn="just"/>
            <a:r>
              <a:rPr lang="en-US" dirty="0" smtClean="0"/>
              <a:t>Introduction to database system</a:t>
            </a:r>
          </a:p>
          <a:p>
            <a:pPr lvl="1" algn="just"/>
            <a:r>
              <a:rPr lang="en-US" dirty="0" smtClean="0"/>
              <a:t>Basic terminologies</a:t>
            </a:r>
          </a:p>
          <a:p>
            <a:pPr lvl="0"/>
            <a:r>
              <a:rPr lang="en-US" dirty="0" smtClean="0"/>
              <a:t>Data handling approaches </a:t>
            </a:r>
          </a:p>
          <a:p>
            <a:pPr lvl="0"/>
            <a:r>
              <a:rPr lang="en-US" dirty="0" smtClean="0"/>
              <a:t>Database &amp; DBMS</a:t>
            </a:r>
          </a:p>
          <a:p>
            <a:pPr lvl="0"/>
            <a:r>
              <a:rPr lang="en-US" dirty="0" smtClean="0"/>
              <a:t>Components of Database System  Environment</a:t>
            </a:r>
          </a:p>
          <a:p>
            <a:pPr lvl="0"/>
            <a:r>
              <a:rPr lang="en-US" dirty="0" smtClean="0"/>
              <a:t> Users of Database System </a:t>
            </a:r>
            <a:br>
              <a:rPr lang="en-US" dirty="0" smtClean="0"/>
            </a:b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Database Approach Cont’d</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Database Management System</a:t>
            </a:r>
          </a:p>
          <a:p>
            <a:pPr lvl="1"/>
            <a:r>
              <a:rPr lang="en-US" dirty="0" smtClean="0"/>
              <a:t>refers to a software system used to create and manage databases. </a:t>
            </a:r>
          </a:p>
          <a:p>
            <a:pPr lvl="1"/>
            <a:r>
              <a:rPr lang="en-US" dirty="0" smtClean="0"/>
              <a:t>The term database system is usually an alternative term for database management system.</a:t>
            </a:r>
            <a:endParaRPr lang="en-US" b="1" dirty="0" smtClean="0"/>
          </a:p>
          <a:p>
            <a:pPr lvl="1"/>
            <a:r>
              <a:rPr lang="en-US" dirty="0" smtClean="0"/>
              <a:t> is a general-purpose software system that facilitates the</a:t>
            </a:r>
            <a:br>
              <a:rPr lang="en-US" dirty="0" smtClean="0"/>
            </a:br>
            <a:r>
              <a:rPr lang="en-US" dirty="0" smtClean="0"/>
              <a:t>processes of defining, constructing, manipulating, and</a:t>
            </a:r>
            <a:br>
              <a:rPr lang="en-US" dirty="0" smtClean="0"/>
            </a:br>
            <a:r>
              <a:rPr lang="en-US" dirty="0" smtClean="0"/>
              <a:t>sharing databases among various users and applications</a:t>
            </a:r>
          </a:p>
          <a:p>
            <a:pPr lvl="2"/>
            <a:r>
              <a:rPr lang="en-US" b="1" dirty="0" smtClean="0"/>
              <a:t>Defining a database </a:t>
            </a:r>
            <a:r>
              <a:rPr lang="en-US" dirty="0" smtClean="0"/>
              <a:t>involves specifying the data types, structures,</a:t>
            </a:r>
            <a:br>
              <a:rPr lang="en-US" dirty="0" smtClean="0"/>
            </a:br>
            <a:r>
              <a:rPr lang="en-US" dirty="0" smtClean="0"/>
              <a:t>and constraints for the data to be stored in the database</a:t>
            </a:r>
          </a:p>
          <a:p>
            <a:pPr lvl="2"/>
            <a:r>
              <a:rPr lang="en-US" b="1" dirty="0" smtClean="0"/>
              <a:t>Constructing the database </a:t>
            </a:r>
            <a:r>
              <a:rPr lang="en-US" dirty="0" smtClean="0"/>
              <a:t>is the process of storing the data itself on</a:t>
            </a:r>
            <a:br>
              <a:rPr lang="en-US" dirty="0" smtClean="0"/>
            </a:br>
            <a:r>
              <a:rPr lang="en-US" dirty="0" smtClean="0"/>
              <a:t>some storage medium</a:t>
            </a:r>
          </a:p>
          <a:p>
            <a:pPr lvl="2"/>
            <a:r>
              <a:rPr lang="en-US" dirty="0" smtClean="0"/>
              <a:t> </a:t>
            </a:r>
            <a:r>
              <a:rPr lang="en-US" b="1" dirty="0" smtClean="0"/>
              <a:t>Manipulating a database </a:t>
            </a:r>
            <a:r>
              <a:rPr lang="en-US" dirty="0" smtClean="0"/>
              <a:t>includes such functions as querying the</a:t>
            </a:r>
            <a:br>
              <a:rPr lang="en-US" dirty="0" smtClean="0"/>
            </a:br>
            <a:r>
              <a:rPr lang="en-US" dirty="0" smtClean="0"/>
              <a:t>database to retrieve specific data, updating the database, and</a:t>
            </a:r>
            <a:br>
              <a:rPr lang="en-US" dirty="0" smtClean="0"/>
            </a:br>
            <a:r>
              <a:rPr lang="en-US" dirty="0" smtClean="0"/>
              <a:t>generating reports from the data</a:t>
            </a:r>
          </a:p>
          <a:p>
            <a:pPr lvl="2"/>
            <a:r>
              <a:rPr lang="en-US" dirty="0" smtClean="0"/>
              <a:t> </a:t>
            </a:r>
            <a:r>
              <a:rPr lang="en-US" b="1" dirty="0" smtClean="0"/>
              <a:t>Sharing a database </a:t>
            </a:r>
            <a:r>
              <a:rPr lang="en-US" dirty="0" smtClean="0"/>
              <a:t>allows multiple users and programs to access the</a:t>
            </a:r>
            <a:br>
              <a:rPr lang="en-US" dirty="0" smtClean="0"/>
            </a:br>
            <a:r>
              <a:rPr lang="en-US" dirty="0" smtClean="0"/>
              <a:t>database concurrently </a:t>
            </a:r>
            <a:br>
              <a:rPr lang="en-US" dirty="0" smtClean="0"/>
            </a:b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Database Approach Cont’d</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856400" y="1600200"/>
            <a:ext cx="7431200"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Database Approach Cont’d</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DBMS provides the following facilities:</a:t>
            </a:r>
          </a:p>
          <a:p>
            <a:pPr lvl="1"/>
            <a:r>
              <a:rPr lang="en-US" b="1" dirty="0" smtClean="0"/>
              <a:t>Data Definition Language (DDL) - </a:t>
            </a:r>
            <a:r>
              <a:rPr lang="en-US" dirty="0" smtClean="0"/>
              <a:t>Language used to setup a database,</a:t>
            </a:r>
            <a:br>
              <a:rPr lang="en-US" dirty="0" smtClean="0"/>
            </a:br>
            <a:r>
              <a:rPr lang="en-US" dirty="0" smtClean="0"/>
              <a:t>create, delete and alter table with the facility of handling constraints</a:t>
            </a:r>
          </a:p>
          <a:p>
            <a:pPr lvl="1"/>
            <a:r>
              <a:rPr lang="en-US" dirty="0" smtClean="0"/>
              <a:t> </a:t>
            </a:r>
            <a:r>
              <a:rPr lang="en-US" b="1" dirty="0" smtClean="0"/>
              <a:t>Data Manipulation Language (DML) - </a:t>
            </a:r>
            <a:r>
              <a:rPr lang="en-US" dirty="0" smtClean="0"/>
              <a:t>Is a core command used by end users and programmers to store, retrieve, and update the data in the database</a:t>
            </a:r>
            <a:br>
              <a:rPr lang="en-US" dirty="0" smtClean="0"/>
            </a:br>
            <a:r>
              <a:rPr lang="en-US" dirty="0" smtClean="0"/>
              <a:t>e.g. SQL</a:t>
            </a:r>
          </a:p>
          <a:p>
            <a:pPr lvl="1"/>
            <a:r>
              <a:rPr lang="en-US" dirty="0" smtClean="0"/>
              <a:t> </a:t>
            </a:r>
            <a:r>
              <a:rPr lang="en-US" b="1" dirty="0" smtClean="0"/>
              <a:t>Data Control Language - </a:t>
            </a:r>
            <a:r>
              <a:rPr lang="en-US" dirty="0" smtClean="0"/>
              <a:t>are commands that will help the Database</a:t>
            </a:r>
            <a:br>
              <a:rPr lang="en-US" dirty="0" smtClean="0"/>
            </a:br>
            <a:r>
              <a:rPr lang="en-US" dirty="0" smtClean="0"/>
              <a:t>Administrator to control the database. The commands include grant or revoke privileges to access the database.</a:t>
            </a:r>
          </a:p>
          <a:p>
            <a:pPr lvl="1"/>
            <a:r>
              <a:rPr lang="en-US" dirty="0" smtClean="0"/>
              <a:t> </a:t>
            </a:r>
            <a:r>
              <a:rPr lang="en-US" b="1" dirty="0" smtClean="0"/>
              <a:t>Data Dictionary - </a:t>
            </a:r>
            <a:r>
              <a:rPr lang="en-US" dirty="0" smtClean="0"/>
              <a:t>is used to store and organize information about the data stored in the database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Database Approach Cont’d</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a:t>DBMS services</a:t>
            </a:r>
          </a:p>
          <a:p>
            <a:pPr>
              <a:buNone/>
            </a:pPr>
            <a:r>
              <a:rPr lang="en-US" dirty="0" smtClean="0"/>
              <a:t> 1. Data </a:t>
            </a:r>
            <a:r>
              <a:rPr lang="en-US" b="1" i="1" dirty="0" smtClean="0"/>
              <a:t>storage</a:t>
            </a:r>
            <a:r>
              <a:rPr lang="en-US" i="1" dirty="0" smtClean="0"/>
              <a:t>, </a:t>
            </a:r>
            <a:r>
              <a:rPr lang="en-US" b="1" i="1" dirty="0" smtClean="0"/>
              <a:t>retrieval </a:t>
            </a:r>
            <a:r>
              <a:rPr lang="en-US" dirty="0" smtClean="0"/>
              <a:t>and </a:t>
            </a:r>
            <a:r>
              <a:rPr lang="en-US" b="1" i="1" dirty="0" smtClean="0"/>
              <a:t>update</a:t>
            </a:r>
            <a:r>
              <a:rPr lang="en-US" dirty="0" smtClean="0"/>
              <a:t> in the database.</a:t>
            </a:r>
          </a:p>
          <a:p>
            <a:pPr>
              <a:buNone/>
            </a:pPr>
            <a:r>
              <a:rPr lang="en-US" dirty="0" smtClean="0"/>
              <a:t> 2. A user accessible </a:t>
            </a:r>
            <a:r>
              <a:rPr lang="en-US" b="1" i="1" dirty="0" smtClean="0"/>
              <a:t>catalogue </a:t>
            </a:r>
            <a:endParaRPr lang="en-US" b="1" dirty="0" smtClean="0"/>
          </a:p>
          <a:p>
            <a:pPr>
              <a:buNone/>
            </a:pPr>
            <a:r>
              <a:rPr lang="en-US" dirty="0" smtClean="0"/>
              <a:t> 3</a:t>
            </a:r>
            <a:r>
              <a:rPr lang="en-US" b="1" dirty="0" smtClean="0"/>
              <a:t>.</a:t>
            </a:r>
            <a:r>
              <a:rPr lang="en-US" b="1" i="1" dirty="0" smtClean="0"/>
              <a:t> Transaction</a:t>
            </a:r>
            <a:r>
              <a:rPr lang="en-US" i="1" dirty="0" smtClean="0"/>
              <a:t> support service:</a:t>
            </a:r>
            <a:r>
              <a:rPr lang="en-US" dirty="0" smtClean="0"/>
              <a:t> ALL or NONE transaction, which minimize data inconsistency.</a:t>
            </a:r>
          </a:p>
          <a:p>
            <a:pPr>
              <a:buNone/>
            </a:pPr>
            <a:r>
              <a:rPr lang="en-US" dirty="0" smtClean="0"/>
              <a:t>4.</a:t>
            </a:r>
            <a:r>
              <a:rPr lang="en-US" i="1" dirty="0" smtClean="0"/>
              <a:t> </a:t>
            </a:r>
            <a:r>
              <a:rPr lang="en-US" b="1" i="1" dirty="0" smtClean="0"/>
              <a:t>Concurrency</a:t>
            </a:r>
            <a:r>
              <a:rPr lang="en-US" i="1" dirty="0" smtClean="0"/>
              <a:t> Control Services:</a:t>
            </a:r>
            <a:r>
              <a:rPr lang="en-US" dirty="0" smtClean="0"/>
              <a:t> access and update on the database by different users simultaneously should be implemented correctly.</a:t>
            </a:r>
          </a:p>
          <a:p>
            <a:pPr>
              <a:buNone/>
            </a:pPr>
            <a:r>
              <a:rPr lang="en-US" dirty="0" smtClean="0"/>
              <a:t>5.</a:t>
            </a:r>
            <a:r>
              <a:rPr lang="en-US" i="1" dirty="0" smtClean="0"/>
              <a:t> </a:t>
            </a:r>
            <a:r>
              <a:rPr lang="en-US" b="1" i="1" dirty="0" smtClean="0"/>
              <a:t>Recovery Services</a:t>
            </a:r>
            <a:r>
              <a:rPr lang="en-US" i="1" dirty="0" smtClean="0"/>
              <a:t>:</a:t>
            </a:r>
            <a:r>
              <a:rPr lang="en-US" dirty="0" smtClean="0"/>
              <a:t> a mechanism for recovering the database after a failure must be available.</a:t>
            </a:r>
          </a:p>
          <a:p>
            <a:pPr marL="0" indent="0">
              <a:buNone/>
            </a:pP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Database Approach Cont’d</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a:t>6.</a:t>
            </a:r>
            <a:r>
              <a:rPr lang="en-US" i="1" dirty="0"/>
              <a:t> </a:t>
            </a:r>
            <a:r>
              <a:rPr lang="en-US" b="1" i="1" dirty="0"/>
              <a:t>Authorization Services</a:t>
            </a:r>
            <a:r>
              <a:rPr lang="en-US" i="1" dirty="0"/>
              <a:t> </a:t>
            </a:r>
            <a:r>
              <a:rPr lang="en-US" dirty="0"/>
              <a:t> (Security): must support the implementation of access and authorization service to database administrator and users.</a:t>
            </a:r>
          </a:p>
          <a:p>
            <a:pPr>
              <a:buNone/>
            </a:pPr>
            <a:r>
              <a:rPr lang="en-US" dirty="0"/>
              <a:t>7.</a:t>
            </a:r>
            <a:r>
              <a:rPr lang="en-US" i="1" dirty="0"/>
              <a:t> </a:t>
            </a:r>
            <a:r>
              <a:rPr lang="en-US" b="1" i="1" dirty="0"/>
              <a:t>Support for Data Communication</a:t>
            </a:r>
            <a:r>
              <a:rPr lang="en-US" i="1" dirty="0"/>
              <a:t> </a:t>
            </a:r>
            <a:r>
              <a:rPr lang="en-US" dirty="0"/>
              <a:t>: should provide the facility to integrate with data transfer software or data communication managers.</a:t>
            </a:r>
          </a:p>
          <a:p>
            <a:pPr>
              <a:buNone/>
            </a:pPr>
            <a:r>
              <a:rPr lang="en-US" dirty="0"/>
              <a:t>8. </a:t>
            </a:r>
            <a:r>
              <a:rPr lang="en-US" b="1" i="1" dirty="0"/>
              <a:t>Integrity Services</a:t>
            </a:r>
            <a:r>
              <a:rPr lang="en-US" dirty="0"/>
              <a:t>: rules about data and the change that took place on the data, correctness and consistency of stored data, and quality of data based on business constraints.</a:t>
            </a:r>
          </a:p>
          <a:p>
            <a:pPr>
              <a:buNone/>
            </a:pPr>
            <a:r>
              <a:rPr lang="en-US" dirty="0"/>
              <a:t>9. Services to promote </a:t>
            </a:r>
            <a:r>
              <a:rPr lang="en-US" b="1" i="1" dirty="0"/>
              <a:t>data independency</a:t>
            </a:r>
            <a:r>
              <a:rPr lang="en-US" i="1" dirty="0"/>
              <a:t> </a:t>
            </a:r>
            <a:r>
              <a:rPr lang="en-US" dirty="0"/>
              <a:t>between the data and the application</a:t>
            </a:r>
          </a:p>
          <a:p>
            <a:endParaRPr lang="en-US" dirty="0"/>
          </a:p>
        </p:txBody>
      </p:sp>
    </p:spTree>
    <p:extLst>
      <p:ext uri="{BB962C8B-B14F-4D97-AF65-F5344CB8AC3E}">
        <p14:creationId xmlns:p14="http://schemas.microsoft.com/office/powerpoint/2010/main" val="12251323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Database Approach </a:t>
            </a:r>
            <a:r>
              <a:rPr lang="en-US" b="1" dirty="0" smtClean="0"/>
              <a:t>Cont’d</a:t>
            </a:r>
            <a:endParaRPr lang="en-US" dirty="0"/>
          </a:p>
        </p:txBody>
      </p:sp>
      <p:sp>
        <p:nvSpPr>
          <p:cNvPr id="3" name="Content Placeholder 2"/>
          <p:cNvSpPr>
            <a:spLocks noGrp="1"/>
          </p:cNvSpPr>
          <p:nvPr>
            <p:ph idx="1"/>
          </p:nvPr>
        </p:nvSpPr>
        <p:spPr/>
        <p:txBody>
          <a:bodyPr>
            <a:normAutofit/>
          </a:bodyPr>
          <a:lstStyle/>
          <a:p>
            <a:pPr algn="just">
              <a:buNone/>
            </a:pPr>
            <a:r>
              <a:rPr lang="en-US" b="1" dirty="0"/>
              <a:t>Characteristics of the Database Approach</a:t>
            </a:r>
            <a:endParaRPr lang="en-US" dirty="0" smtClean="0"/>
          </a:p>
          <a:p>
            <a:pPr algn="just">
              <a:buNone/>
            </a:pPr>
            <a:r>
              <a:rPr lang="en-US" sz="2800" dirty="0"/>
              <a:t>The main characteristics of the database approach are the following:</a:t>
            </a:r>
          </a:p>
          <a:p>
            <a:pPr marL="971550" lvl="1" indent="-514350" algn="just">
              <a:buFont typeface="+mj-lt"/>
              <a:buAutoNum type="arabicParenR"/>
            </a:pPr>
            <a:r>
              <a:rPr lang="en-US" dirty="0" smtClean="0"/>
              <a:t>Self-describing nature of a database system</a:t>
            </a:r>
          </a:p>
          <a:p>
            <a:pPr marL="971550" lvl="1" indent="-514350" algn="just">
              <a:buFont typeface="+mj-lt"/>
              <a:buAutoNum type="arabicParenR"/>
            </a:pPr>
            <a:r>
              <a:rPr lang="en-US" dirty="0" smtClean="0"/>
              <a:t>Insulation between programs and data, and data abstraction</a:t>
            </a:r>
          </a:p>
          <a:p>
            <a:pPr marL="971550" lvl="1" indent="-514350" algn="just">
              <a:buFont typeface="+mj-lt"/>
              <a:buAutoNum type="arabicParenR"/>
            </a:pPr>
            <a:r>
              <a:rPr lang="en-US" dirty="0" smtClean="0"/>
              <a:t>Support of multiple views of the data</a:t>
            </a:r>
          </a:p>
          <a:p>
            <a:pPr marL="971550" lvl="1" indent="-514350" algn="just">
              <a:buFont typeface="+mj-lt"/>
              <a:buAutoNum type="arabicParenR"/>
            </a:pPr>
            <a:r>
              <a:rPr lang="en-US" dirty="0" smtClean="0"/>
              <a:t>Sharing of data and multiuser transaction processing</a:t>
            </a:r>
            <a:endParaRPr lang="en-US" dirty="0"/>
          </a:p>
        </p:txBody>
      </p:sp>
      <p:sp>
        <p:nvSpPr>
          <p:cNvPr id="5" name="Footer Placeholder 4"/>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arenR"/>
            </a:pPr>
            <a:r>
              <a:rPr lang="en-US" b="1" dirty="0" smtClean="0"/>
              <a:t>Self-Describing Nature of a Database System</a:t>
            </a:r>
            <a:endParaRPr lang="en-US" dirty="0"/>
          </a:p>
        </p:txBody>
      </p:sp>
      <p:sp>
        <p:nvSpPr>
          <p:cNvPr id="3" name="Content Placeholder 2"/>
          <p:cNvSpPr>
            <a:spLocks noGrp="1"/>
          </p:cNvSpPr>
          <p:nvPr>
            <p:ph idx="1"/>
          </p:nvPr>
        </p:nvSpPr>
        <p:spPr/>
        <p:txBody>
          <a:bodyPr/>
          <a:lstStyle/>
          <a:p>
            <a:pPr algn="just"/>
            <a:r>
              <a:rPr lang="en-US" sz="2900" dirty="0" smtClean="0"/>
              <a:t>Database system contains not only the database itself but also a </a:t>
            </a:r>
            <a:r>
              <a:rPr lang="en-US" sz="2900" b="1" dirty="0" smtClean="0"/>
              <a:t>complete definition </a:t>
            </a:r>
            <a:r>
              <a:rPr lang="en-US" sz="2900" dirty="0" smtClean="0"/>
              <a:t>or </a:t>
            </a:r>
            <a:r>
              <a:rPr lang="en-US" sz="2900" b="1" dirty="0" smtClean="0"/>
              <a:t>description</a:t>
            </a:r>
            <a:r>
              <a:rPr lang="en-US" sz="2900" dirty="0" smtClean="0"/>
              <a:t> of the database structure and constraints.</a:t>
            </a:r>
          </a:p>
          <a:p>
            <a:pPr algn="just"/>
            <a:r>
              <a:rPr lang="en-US" sz="2900" dirty="0" smtClean="0"/>
              <a:t>The definition contains information like</a:t>
            </a:r>
          </a:p>
          <a:p>
            <a:pPr lvl="1"/>
            <a:r>
              <a:rPr lang="en-US" dirty="0" smtClean="0"/>
              <a:t>the structure of each file, the type and storage</a:t>
            </a:r>
          </a:p>
          <a:p>
            <a:pPr lvl="1"/>
            <a:r>
              <a:rPr lang="en-US" dirty="0" smtClean="0"/>
              <a:t>format of each data item, and</a:t>
            </a:r>
          </a:p>
          <a:p>
            <a:pPr lvl="1"/>
            <a:r>
              <a:rPr lang="en-US" dirty="0" smtClean="0"/>
              <a:t>various constraints on the data.</a:t>
            </a:r>
          </a:p>
          <a:p>
            <a:r>
              <a:rPr lang="en-US" sz="2900" dirty="0" smtClean="0"/>
              <a:t>These information are called </a:t>
            </a:r>
            <a:r>
              <a:rPr lang="en-US" sz="2900" b="1" dirty="0" smtClean="0"/>
              <a:t>meta-data </a:t>
            </a:r>
            <a:r>
              <a:rPr lang="en-US" sz="2900" dirty="0" smtClean="0"/>
              <a:t>and stored in the catalog.</a:t>
            </a:r>
            <a:endParaRPr lang="en-US" sz="2900" dirty="0"/>
          </a:p>
        </p:txBody>
      </p:sp>
      <p:sp>
        <p:nvSpPr>
          <p:cNvPr id="5" name="Footer Placeholder 4"/>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9C97AF-0337-4416-A250-B80390D677D8}"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lgn="just"/>
            <a:r>
              <a:rPr lang="en-US" dirty="0" smtClean="0"/>
              <a:t>The </a:t>
            </a:r>
            <a:r>
              <a:rPr lang="en-US" b="1" dirty="0" smtClean="0"/>
              <a:t>catalog</a:t>
            </a:r>
            <a:r>
              <a:rPr lang="en-US" dirty="0" smtClean="0"/>
              <a:t> is used by the DBMS software and also by database users who need information about the database structure.</a:t>
            </a:r>
          </a:p>
          <a:p>
            <a:pPr algn="just"/>
            <a:r>
              <a:rPr lang="en-US" dirty="0" smtClean="0"/>
              <a:t>A general-purpose DBMS software package is not written for a specific database application. </a:t>
            </a:r>
          </a:p>
          <a:p>
            <a:pPr lvl="1" algn="just"/>
            <a:r>
              <a:rPr lang="en-US" dirty="0" smtClean="0"/>
              <a:t>Therefore, it must refer to the catalog to know the structure of the files in a specific database, such as the type and format of data it will access.</a:t>
            </a:r>
            <a:endParaRPr lang="en-US" dirty="0"/>
          </a:p>
        </p:txBody>
      </p:sp>
      <p:sp>
        <p:nvSpPr>
          <p:cNvPr id="5" name="Footer Placeholder 4"/>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The DBMS software must work equally well with </a:t>
            </a:r>
            <a:r>
              <a:rPr lang="en-US" i="1" dirty="0" smtClean="0"/>
              <a:t>any number of database applications—for example, a university database, a banking </a:t>
            </a:r>
            <a:r>
              <a:rPr lang="en-US" dirty="0" smtClean="0"/>
              <a:t>database, or a company database—as long as the database definition is stored in the catalog.</a:t>
            </a:r>
            <a:endParaRPr lang="en-US" dirty="0"/>
          </a:p>
        </p:txBody>
      </p:sp>
      <p:sp>
        <p:nvSpPr>
          <p:cNvPr id="5" name="Footer Placeholder 4"/>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In traditional file processing, data definition is typically part of the application programs themselves. Hence, these programs are constrained to work with only </a:t>
            </a:r>
            <a:r>
              <a:rPr lang="en-US" i="1" dirty="0" smtClean="0"/>
              <a:t>one specific database, </a:t>
            </a:r>
            <a:r>
              <a:rPr lang="en-US" dirty="0" smtClean="0"/>
              <a:t>whose structure is declared in the application programs.</a:t>
            </a:r>
            <a:endParaRPr lang="en-US" dirty="0"/>
          </a:p>
        </p:txBody>
      </p:sp>
      <p:sp>
        <p:nvSpPr>
          <p:cNvPr id="5" name="Footer Placeholder 4"/>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VS. Information </a:t>
            </a:r>
            <a:endParaRPr lang="en-US" dirty="0"/>
          </a:p>
        </p:txBody>
      </p:sp>
      <p:sp>
        <p:nvSpPr>
          <p:cNvPr id="3" name="Content Placeholder 2"/>
          <p:cNvSpPr>
            <a:spLocks noGrp="1"/>
          </p:cNvSpPr>
          <p:nvPr>
            <p:ph idx="1"/>
          </p:nvPr>
        </p:nvSpPr>
        <p:spPr/>
        <p:txBody>
          <a:bodyPr>
            <a:normAutofit/>
          </a:bodyPr>
          <a:lstStyle/>
          <a:p>
            <a:r>
              <a:rPr lang="en-US" b="1" i="1" dirty="0" smtClean="0"/>
              <a:t>Data</a:t>
            </a:r>
            <a:r>
              <a:rPr lang="en-US" i="1" dirty="0" smtClean="0"/>
              <a:t> </a:t>
            </a:r>
          </a:p>
          <a:p>
            <a:pPr lvl="1"/>
            <a:r>
              <a:rPr lang="en-US" dirty="0" smtClean="0"/>
              <a:t>is </a:t>
            </a:r>
            <a:r>
              <a:rPr lang="en-US" dirty="0"/>
              <a:t>a collection of </a:t>
            </a:r>
            <a:r>
              <a:rPr lang="en-US" dirty="0" smtClean="0"/>
              <a:t>raw( unorganized) </a:t>
            </a:r>
            <a:r>
              <a:rPr lang="en-US" dirty="0"/>
              <a:t>facts</a:t>
            </a:r>
            <a:r>
              <a:rPr lang="en-US" dirty="0" smtClean="0"/>
              <a:t>.</a:t>
            </a:r>
          </a:p>
          <a:p>
            <a:pPr lvl="1"/>
            <a:r>
              <a:rPr lang="en-US" dirty="0" smtClean="0"/>
              <a:t>by themselves are useless</a:t>
            </a:r>
          </a:p>
          <a:p>
            <a:r>
              <a:rPr lang="en-US" b="1" dirty="0" smtClean="0"/>
              <a:t>Information</a:t>
            </a:r>
          </a:p>
          <a:p>
            <a:pPr lvl="1"/>
            <a:r>
              <a:rPr lang="en-US" dirty="0" smtClean="0"/>
              <a:t>is a processed data in the form that is meaningful to the user. </a:t>
            </a:r>
            <a:r>
              <a:rPr lang="en-US" b="1" dirty="0" smtClean="0"/>
              <a:t/>
            </a:r>
            <a:br>
              <a:rPr lang="en-US" b="1" dirty="0" smtClean="0"/>
            </a:b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arenR" startAt="2"/>
            </a:pPr>
            <a:r>
              <a:rPr lang="en-US" sz="3600" b="1" dirty="0" smtClean="0"/>
              <a:t>Insulation between Programs and Data, and Data Abstraction</a:t>
            </a:r>
            <a:endParaRPr lang="en-US" sz="3600" dirty="0"/>
          </a:p>
        </p:txBody>
      </p:sp>
      <p:sp>
        <p:nvSpPr>
          <p:cNvPr id="3" name="Content Placeholder 2"/>
          <p:cNvSpPr>
            <a:spLocks noGrp="1"/>
          </p:cNvSpPr>
          <p:nvPr>
            <p:ph idx="1"/>
          </p:nvPr>
        </p:nvSpPr>
        <p:spPr/>
        <p:txBody>
          <a:bodyPr/>
          <a:lstStyle/>
          <a:p>
            <a:pPr algn="just"/>
            <a:r>
              <a:rPr lang="en-US" dirty="0" smtClean="0"/>
              <a:t>In DBMS the structure of data files is stored in the DBMS catalog separately from the access programs. </a:t>
            </a:r>
          </a:p>
          <a:p>
            <a:pPr lvl="1" algn="just"/>
            <a:r>
              <a:rPr lang="en-US" dirty="0" smtClean="0"/>
              <a:t>We call this property </a:t>
            </a:r>
            <a:r>
              <a:rPr lang="en-US" b="1" dirty="0" smtClean="0"/>
              <a:t>program-data independency</a:t>
            </a:r>
          </a:p>
          <a:p>
            <a:pPr lvl="1" algn="just">
              <a:buNone/>
            </a:pPr>
            <a:endParaRPr lang="en-US" dirty="0"/>
          </a:p>
        </p:txBody>
      </p:sp>
      <p:sp>
        <p:nvSpPr>
          <p:cNvPr id="5" name="Footer Placeholder 4"/>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Assume we have the following catalog for registrar database.</a:t>
            </a:r>
          </a:p>
          <a:p>
            <a:endParaRPr lang="en-US" dirty="0"/>
          </a:p>
        </p:txBody>
      </p:sp>
      <p:sp>
        <p:nvSpPr>
          <p:cNvPr id="7" name="Footer Placeholder 6"/>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31</a:t>
            </a:fld>
            <a:endParaRPr lang="en-US"/>
          </a:p>
        </p:txBody>
      </p:sp>
      <p:pic>
        <p:nvPicPr>
          <p:cNvPr id="1027" name="Picture 3"/>
          <p:cNvPicPr>
            <a:picLocks noChangeAspect="1" noChangeArrowheads="1"/>
          </p:cNvPicPr>
          <p:nvPr/>
        </p:nvPicPr>
        <p:blipFill>
          <a:blip r:embed="rId3"/>
          <a:srcRect/>
          <a:stretch>
            <a:fillRect/>
          </a:stretch>
        </p:blipFill>
        <p:spPr bwMode="auto">
          <a:xfrm>
            <a:off x="2209800" y="2895600"/>
            <a:ext cx="5038912"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Internal storage format for a STUDENT record, based on the above database catalog</a:t>
            </a:r>
          </a:p>
          <a:p>
            <a:pPr algn="just"/>
            <a:endParaRPr lang="en-US" dirty="0"/>
          </a:p>
        </p:txBody>
      </p:sp>
      <p:sp>
        <p:nvSpPr>
          <p:cNvPr id="6" name="Footer Placeholder 5"/>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32</a:t>
            </a:fld>
            <a:endParaRPr lang="en-US"/>
          </a:p>
        </p:txBody>
      </p:sp>
      <p:pic>
        <p:nvPicPr>
          <p:cNvPr id="2050" name="Picture 2"/>
          <p:cNvPicPr>
            <a:picLocks noChangeAspect="1" noChangeArrowheads="1"/>
          </p:cNvPicPr>
          <p:nvPr/>
        </p:nvPicPr>
        <p:blipFill>
          <a:blip r:embed="rId3"/>
          <a:srcRect/>
          <a:stretch>
            <a:fillRect/>
          </a:stretch>
        </p:blipFill>
        <p:spPr bwMode="auto">
          <a:xfrm>
            <a:off x="1019304" y="3276600"/>
            <a:ext cx="7819896" cy="2514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For example, a file access program may be written in such a way that it can access only STUDENT records of the structure shown in </a:t>
            </a:r>
            <a:r>
              <a:rPr lang="en-US" dirty="0" smtClean="0"/>
              <a:t>the figure above. </a:t>
            </a:r>
            <a:r>
              <a:rPr lang="en-US" dirty="0"/>
              <a:t>If we want to add another piece of data to each STUDENT record, say the Birthdate, such a program will no longer work and must be changed. By contrast, in a DBMS environment, we just need to change the description of STUDENT records in the catalog to reflect the inclusion of the new data item Birthdate; no programs are changed. The next time a DBMS program refers to the catalog, the new structure of STUDENT records will be accessed and used.</a:t>
            </a:r>
          </a:p>
        </p:txBody>
      </p:sp>
    </p:spTree>
    <p:extLst>
      <p:ext uri="{BB962C8B-B14F-4D97-AF65-F5344CB8AC3E}">
        <p14:creationId xmlns:p14="http://schemas.microsoft.com/office/powerpoint/2010/main" val="871134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 object-oriented and object-relational databases </a:t>
            </a:r>
            <a:r>
              <a:rPr lang="en-US" dirty="0" smtClean="0"/>
              <a:t>, </a:t>
            </a:r>
            <a:r>
              <a:rPr lang="en-US" dirty="0"/>
              <a:t>users can define </a:t>
            </a:r>
            <a:r>
              <a:rPr lang="en-US" b="1" dirty="0"/>
              <a:t>operations</a:t>
            </a:r>
            <a:r>
              <a:rPr lang="en-US" dirty="0"/>
              <a:t> on data as part of the database definitions. An operation (also called a function) is specified in two parts. </a:t>
            </a:r>
            <a:endParaRPr lang="en-US" dirty="0" smtClean="0"/>
          </a:p>
          <a:p>
            <a:pPr lvl="1"/>
            <a:r>
              <a:rPr lang="en-US" dirty="0" smtClean="0"/>
              <a:t>The </a:t>
            </a:r>
            <a:r>
              <a:rPr lang="en-US" dirty="0"/>
              <a:t>interface (or signature) of an operation includes the operation name and the data types of its arguments (or parameters). </a:t>
            </a:r>
            <a:endParaRPr lang="en-US" dirty="0" smtClean="0"/>
          </a:p>
          <a:p>
            <a:pPr lvl="1"/>
            <a:r>
              <a:rPr lang="en-US" dirty="0" smtClean="0"/>
              <a:t>The </a:t>
            </a:r>
            <a:r>
              <a:rPr lang="en-US" dirty="0"/>
              <a:t>implementation (or method) of the operation is specified separately and can be changed without affecting the </a:t>
            </a:r>
            <a:r>
              <a:rPr lang="en-US" dirty="0" smtClean="0"/>
              <a:t>interface.</a:t>
            </a:r>
          </a:p>
          <a:p>
            <a:r>
              <a:rPr lang="en-US" dirty="0" smtClean="0"/>
              <a:t>User </a:t>
            </a:r>
            <a:r>
              <a:rPr lang="en-US" dirty="0"/>
              <a:t>application programs can operate on the data by invoking these operations through their names and arguments, regardless of how the operations are implemented. This may be termed program-operation independence. </a:t>
            </a:r>
            <a:endParaRPr lang="en-US" dirty="0" smtClean="0"/>
          </a:p>
          <a:p>
            <a:r>
              <a:rPr lang="en-US" dirty="0" smtClean="0"/>
              <a:t>The </a:t>
            </a:r>
            <a:r>
              <a:rPr lang="en-US" dirty="0"/>
              <a:t>characteristic that allows program-data independence and program-operation independence is called </a:t>
            </a:r>
            <a:r>
              <a:rPr lang="en-US" b="1" dirty="0"/>
              <a:t>data abstraction</a:t>
            </a:r>
            <a:r>
              <a:rPr lang="en-US" dirty="0"/>
              <a:t>.</a:t>
            </a:r>
          </a:p>
        </p:txBody>
      </p:sp>
    </p:spTree>
    <p:extLst>
      <p:ext uri="{BB962C8B-B14F-4D97-AF65-F5344CB8AC3E}">
        <p14:creationId xmlns:p14="http://schemas.microsoft.com/office/powerpoint/2010/main" val="39879192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A DBMS provides users with a </a:t>
            </a:r>
            <a:r>
              <a:rPr lang="en-US" b="1" dirty="0" smtClean="0"/>
              <a:t>conceptual </a:t>
            </a:r>
            <a:r>
              <a:rPr lang="en-US" dirty="0" smtClean="0"/>
              <a:t>representation of data.</a:t>
            </a:r>
          </a:p>
          <a:p>
            <a:pPr lvl="1" algn="just"/>
            <a:r>
              <a:rPr lang="en-US" dirty="0" smtClean="0"/>
              <a:t>This does not include many of the details of how the data is stored or how the operations are implemented. </a:t>
            </a:r>
            <a:endParaRPr lang="en-US" dirty="0"/>
          </a:p>
        </p:txBody>
      </p:sp>
      <p:sp>
        <p:nvSpPr>
          <p:cNvPr id="5" name="Footer Placeholder 4"/>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Database users and application programs refer to the conceptual representation of the files, and the DBMS extracts the details of file storage from the catalog when these are needed by the DBMS file access modules.</a:t>
            </a:r>
            <a:endParaRPr lang="en-US" dirty="0"/>
          </a:p>
        </p:txBody>
      </p:sp>
      <p:sp>
        <p:nvSpPr>
          <p:cNvPr id="5" name="Footer Placeholder 4"/>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arenR" startAt="3"/>
            </a:pPr>
            <a:r>
              <a:rPr lang="en-US" b="1" dirty="0" smtClean="0"/>
              <a:t>Support of Multiple Views of the Data</a:t>
            </a:r>
            <a:endParaRPr lang="en-US" dirty="0"/>
          </a:p>
        </p:txBody>
      </p:sp>
      <p:sp>
        <p:nvSpPr>
          <p:cNvPr id="3" name="Content Placeholder 2"/>
          <p:cNvSpPr>
            <a:spLocks noGrp="1"/>
          </p:cNvSpPr>
          <p:nvPr>
            <p:ph idx="1"/>
          </p:nvPr>
        </p:nvSpPr>
        <p:spPr/>
        <p:txBody>
          <a:bodyPr>
            <a:normAutofit/>
          </a:bodyPr>
          <a:lstStyle/>
          <a:p>
            <a:pPr algn="just"/>
            <a:r>
              <a:rPr lang="en-US" dirty="0" smtClean="0"/>
              <a:t>Each users of a database may require a different perspective or view </a:t>
            </a:r>
          </a:p>
          <a:p>
            <a:pPr algn="just"/>
            <a:r>
              <a:rPr lang="en-US" dirty="0" smtClean="0"/>
              <a:t>A view may be a subset of the database or it may contain </a:t>
            </a:r>
            <a:r>
              <a:rPr lang="en-US" b="1" dirty="0" smtClean="0"/>
              <a:t>virtual data </a:t>
            </a:r>
            <a:r>
              <a:rPr lang="en-US" dirty="0" smtClean="0"/>
              <a:t>that is derived from the database files but is </a:t>
            </a:r>
            <a:r>
              <a:rPr lang="en-US" b="1" dirty="0" smtClean="0"/>
              <a:t>not explicitly stored</a:t>
            </a:r>
            <a:r>
              <a:rPr lang="en-US" dirty="0" smtClean="0"/>
              <a:t>.</a:t>
            </a:r>
          </a:p>
          <a:p>
            <a:pPr algn="just"/>
            <a:r>
              <a:rPr lang="en-US" dirty="0" smtClean="0"/>
              <a:t>A multiuser DBMS whose users have a variety of distinct applications must provide facilities for defining multiple views.</a:t>
            </a:r>
            <a:endParaRPr lang="en-US" dirty="0"/>
          </a:p>
        </p:txBody>
      </p:sp>
      <p:sp>
        <p:nvSpPr>
          <p:cNvPr id="5" name="Footer Placeholder 4"/>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idx="1"/>
          </p:nvPr>
        </p:nvSpPr>
        <p:spPr/>
        <p:txBody>
          <a:bodyPr/>
          <a:lstStyle/>
          <a:p>
            <a:pPr>
              <a:buNone/>
            </a:pPr>
            <a:r>
              <a:rPr lang="en-US" dirty="0" smtClean="0"/>
              <a:t>Assume we have data about</a:t>
            </a:r>
          </a:p>
          <a:p>
            <a:pPr lvl="1"/>
            <a:r>
              <a:rPr lang="en-US" dirty="0" smtClean="0"/>
              <a:t>course</a:t>
            </a:r>
          </a:p>
          <a:p>
            <a:pPr lvl="1"/>
            <a:r>
              <a:rPr lang="en-US" dirty="0" smtClean="0"/>
              <a:t>section</a:t>
            </a:r>
          </a:p>
          <a:p>
            <a:pPr lvl="1"/>
            <a:r>
              <a:rPr lang="en-US" dirty="0" err="1" smtClean="0"/>
              <a:t>grade_report</a:t>
            </a:r>
            <a:endParaRPr lang="en-US" dirty="0" smtClean="0"/>
          </a:p>
          <a:p>
            <a:pPr lvl="1"/>
            <a:r>
              <a:rPr lang="en-US" dirty="0" smtClean="0"/>
              <a:t>prerequisite</a:t>
            </a:r>
            <a:endParaRPr lang="en-US" dirty="0"/>
          </a:p>
        </p:txBody>
      </p:sp>
      <p:sp>
        <p:nvSpPr>
          <p:cNvPr id="5" name="Footer Placeholder 4"/>
          <p:cNvSpPr>
            <a:spLocks noGrp="1"/>
          </p:cNvSpPr>
          <p:nvPr>
            <p:ph type="ftr" sz="quarter" idx="11"/>
          </p:nvPr>
        </p:nvSpPr>
        <p:spPr/>
        <p:txBody>
          <a:bodyPr/>
          <a:lstStyle/>
          <a:p>
            <a:r>
              <a:rPr lang="en-US" smtClean="0"/>
              <a:t>Fundamentals Database Systems</a:t>
            </a:r>
            <a:endParaRPr lang="en-US"/>
          </a:p>
        </p:txBody>
      </p:sp>
      <p:sp>
        <p:nvSpPr>
          <p:cNvPr id="4" name="Slide Number Placeholder 3"/>
          <p:cNvSpPr>
            <a:spLocks noGrp="1"/>
          </p:cNvSpPr>
          <p:nvPr>
            <p:ph type="sldNum" sz="quarter" idx="12"/>
          </p:nvPr>
        </p:nvSpPr>
        <p:spPr/>
        <p:txBody>
          <a:bodyPr/>
          <a:lstStyle/>
          <a:p>
            <a:fld id="{499C97AF-0337-4416-A250-B80390D677D8}" type="slidenum">
              <a:rPr lang="en-US" smtClean="0"/>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One user of the database may be interested only in accessing and printing the transcript of each student</a:t>
            </a:r>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39</a:t>
            </a:fld>
            <a:endParaRPr lang="en-US"/>
          </a:p>
        </p:txBody>
      </p:sp>
      <p:pic>
        <p:nvPicPr>
          <p:cNvPr id="3074" name="Picture 2"/>
          <p:cNvPicPr>
            <a:picLocks noChangeAspect="1" noChangeArrowheads="1"/>
          </p:cNvPicPr>
          <p:nvPr/>
        </p:nvPicPr>
        <p:blipFill>
          <a:blip r:embed="rId2"/>
          <a:srcRect/>
          <a:stretch>
            <a:fillRect/>
          </a:stretch>
        </p:blipFill>
        <p:spPr bwMode="auto">
          <a:xfrm>
            <a:off x="990600" y="3352800"/>
            <a:ext cx="7772400" cy="2828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System </a:t>
            </a:r>
            <a:endParaRPr lang="en-US" dirty="0"/>
          </a:p>
        </p:txBody>
      </p:sp>
      <p:sp>
        <p:nvSpPr>
          <p:cNvPr id="3" name="Content Placeholder 2"/>
          <p:cNvSpPr>
            <a:spLocks noGrp="1"/>
          </p:cNvSpPr>
          <p:nvPr>
            <p:ph idx="1"/>
          </p:nvPr>
        </p:nvSpPr>
        <p:spPr/>
        <p:txBody>
          <a:bodyPr/>
          <a:lstStyle/>
          <a:p>
            <a:r>
              <a:rPr lang="en-US" i="1" dirty="0" smtClean="0"/>
              <a:t> </a:t>
            </a:r>
            <a:r>
              <a:rPr lang="en-US" b="1" i="1" dirty="0" smtClean="0"/>
              <a:t>Information System </a:t>
            </a:r>
            <a:r>
              <a:rPr lang="en-US" dirty="0" smtClean="0"/>
              <a:t> is a system that:</a:t>
            </a:r>
          </a:p>
          <a:p>
            <a:pPr lvl="1"/>
            <a:r>
              <a:rPr lang="en-US" dirty="0" smtClean="0"/>
              <a:t>Receives data and instruction</a:t>
            </a:r>
          </a:p>
          <a:p>
            <a:pPr lvl="1"/>
            <a:r>
              <a:rPr lang="en-US" dirty="0" smtClean="0"/>
              <a:t>Processes the data as per the instruction</a:t>
            </a:r>
          </a:p>
          <a:p>
            <a:pPr lvl="1"/>
            <a:r>
              <a:rPr lang="en-US" dirty="0" smtClean="0"/>
              <a:t>Produces output</a:t>
            </a:r>
          </a:p>
          <a:p>
            <a:pPr lvl="1"/>
            <a:r>
              <a:rPr lang="en-US" dirty="0" smtClean="0"/>
              <a:t>Stores data/information for future use</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A second user, who is interested only in checking that students who have taken all the prerequisites of each course for which they register</a:t>
            </a:r>
          </a:p>
          <a:p>
            <a:pPr algn="just"/>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40</a:t>
            </a:fld>
            <a:endParaRPr lang="en-US"/>
          </a:p>
        </p:txBody>
      </p:sp>
      <p:pic>
        <p:nvPicPr>
          <p:cNvPr id="4098" name="Picture 2"/>
          <p:cNvPicPr>
            <a:picLocks noChangeAspect="1" noChangeArrowheads="1"/>
          </p:cNvPicPr>
          <p:nvPr/>
        </p:nvPicPr>
        <p:blipFill>
          <a:blip r:embed="rId2"/>
          <a:srcRect/>
          <a:stretch>
            <a:fillRect/>
          </a:stretch>
        </p:blipFill>
        <p:spPr bwMode="auto">
          <a:xfrm>
            <a:off x="990600" y="3886200"/>
            <a:ext cx="7848600"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742950" indent="-742950">
              <a:buFont typeface="+mj-lt"/>
              <a:buAutoNum type="arabicParenR" startAt="4"/>
            </a:pPr>
            <a:r>
              <a:rPr lang="en-US" sz="4000" b="1" dirty="0" smtClean="0"/>
              <a:t>Sharing of Data and Multiuser Transaction Processing</a:t>
            </a:r>
            <a:endParaRPr lang="en-US" sz="4000" dirty="0"/>
          </a:p>
        </p:txBody>
      </p:sp>
      <p:sp>
        <p:nvSpPr>
          <p:cNvPr id="3" name="Content Placeholder 2"/>
          <p:cNvSpPr>
            <a:spLocks noGrp="1"/>
          </p:cNvSpPr>
          <p:nvPr>
            <p:ph idx="1"/>
          </p:nvPr>
        </p:nvSpPr>
        <p:spPr/>
        <p:txBody>
          <a:bodyPr/>
          <a:lstStyle/>
          <a:p>
            <a:pPr algn="just"/>
            <a:r>
              <a:rPr lang="en-US" dirty="0" smtClean="0"/>
              <a:t>A transaction is an </a:t>
            </a:r>
            <a:r>
              <a:rPr lang="en-US" i="1" dirty="0" smtClean="0"/>
              <a:t>executing program or process that includes one or more database </a:t>
            </a:r>
            <a:r>
              <a:rPr lang="en-US" dirty="0" smtClean="0"/>
              <a:t>accesses, such as reading or updating of database records.</a:t>
            </a:r>
          </a:p>
          <a:p>
            <a:pPr algn="just"/>
            <a:r>
              <a:rPr lang="en-US" dirty="0" smtClean="0"/>
              <a:t>A multiuser DBMS must allow multiple users to access the database at the same time.</a:t>
            </a:r>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The DBMS must include </a:t>
            </a:r>
            <a:r>
              <a:rPr lang="en-US" b="1" dirty="0" smtClean="0"/>
              <a:t>concurrency </a:t>
            </a:r>
            <a:r>
              <a:rPr lang="en-US" dirty="0" smtClean="0"/>
              <a:t>control software to ensure that several users trying to update the same data do </a:t>
            </a:r>
            <a:r>
              <a:rPr lang="en-US" smtClean="0"/>
              <a:t>so in a </a:t>
            </a:r>
            <a:r>
              <a:rPr lang="en-US" dirty="0" smtClean="0"/>
              <a:t>controlled manner so that the result of the updates is correct.</a:t>
            </a:r>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Database Management System(DBMS)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A full scale DBMS should at least have the following services to provide to the user</a:t>
            </a:r>
          </a:p>
          <a:p>
            <a:pPr lvl="1"/>
            <a:r>
              <a:rPr lang="en-US" dirty="0" smtClean="0"/>
              <a:t> </a:t>
            </a:r>
            <a:r>
              <a:rPr lang="en-US" b="1" dirty="0" smtClean="0"/>
              <a:t>Data storage</a:t>
            </a:r>
            <a:r>
              <a:rPr lang="en-US" dirty="0" smtClean="0"/>
              <a:t>, </a:t>
            </a:r>
            <a:r>
              <a:rPr lang="en-US" b="1" dirty="0" smtClean="0"/>
              <a:t>retrieval </a:t>
            </a:r>
            <a:r>
              <a:rPr lang="en-US" dirty="0" smtClean="0"/>
              <a:t>and </a:t>
            </a:r>
            <a:r>
              <a:rPr lang="en-US" b="1" dirty="0" smtClean="0"/>
              <a:t>update </a:t>
            </a:r>
            <a:r>
              <a:rPr lang="en-US" dirty="0" smtClean="0"/>
              <a:t>in the database</a:t>
            </a:r>
          </a:p>
          <a:p>
            <a:pPr lvl="1"/>
            <a:r>
              <a:rPr lang="en-US" dirty="0" smtClean="0"/>
              <a:t> A user accessible </a:t>
            </a:r>
            <a:r>
              <a:rPr lang="en-US" b="1" dirty="0" smtClean="0"/>
              <a:t>catalogue</a:t>
            </a:r>
          </a:p>
          <a:p>
            <a:pPr lvl="1"/>
            <a:r>
              <a:rPr lang="en-US" dirty="0" smtClean="0"/>
              <a:t> </a:t>
            </a:r>
            <a:r>
              <a:rPr lang="en-US" b="1" dirty="0" smtClean="0"/>
              <a:t>Transaction support service</a:t>
            </a:r>
            <a:r>
              <a:rPr lang="en-US" dirty="0" smtClean="0"/>
              <a:t>: ALL or NONE transaction, which minimize data</a:t>
            </a:r>
            <a:br>
              <a:rPr lang="en-US" dirty="0" smtClean="0"/>
            </a:br>
            <a:r>
              <a:rPr lang="en-US" dirty="0" smtClean="0"/>
              <a:t>inconsistency</a:t>
            </a:r>
          </a:p>
          <a:p>
            <a:pPr lvl="1"/>
            <a:r>
              <a:rPr lang="en-US" dirty="0" smtClean="0"/>
              <a:t> </a:t>
            </a:r>
            <a:r>
              <a:rPr lang="en-US" b="1" dirty="0" smtClean="0"/>
              <a:t>Concurrency Control Services</a:t>
            </a:r>
            <a:r>
              <a:rPr lang="en-US" dirty="0" smtClean="0"/>
              <a:t>: access and update on the database by different</a:t>
            </a:r>
            <a:br>
              <a:rPr lang="en-US" dirty="0" smtClean="0"/>
            </a:br>
            <a:r>
              <a:rPr lang="en-US" dirty="0" smtClean="0"/>
              <a:t>users simultaneously should be implemented correctly</a:t>
            </a:r>
          </a:p>
          <a:p>
            <a:pPr lvl="1"/>
            <a:r>
              <a:rPr lang="en-US" dirty="0" smtClean="0"/>
              <a:t> </a:t>
            </a:r>
            <a:r>
              <a:rPr lang="en-US" b="1" dirty="0" smtClean="0"/>
              <a:t>Recovery Services</a:t>
            </a:r>
            <a:r>
              <a:rPr lang="en-US" dirty="0" smtClean="0"/>
              <a:t>: a mechanism for recovering the database after a failure</a:t>
            </a:r>
            <a:br>
              <a:rPr lang="en-US" dirty="0" smtClean="0"/>
            </a:br>
            <a:r>
              <a:rPr lang="en-US" dirty="0" smtClean="0"/>
              <a:t>must be available</a:t>
            </a:r>
          </a:p>
          <a:p>
            <a:pPr lvl="1"/>
            <a:r>
              <a:rPr lang="en-US" dirty="0" smtClean="0"/>
              <a:t> </a:t>
            </a:r>
            <a:r>
              <a:rPr lang="en-US" b="1" dirty="0" smtClean="0"/>
              <a:t>Authorization Services (Security): </a:t>
            </a:r>
            <a:r>
              <a:rPr lang="en-US" dirty="0" smtClean="0"/>
              <a:t>must support the implementation of access</a:t>
            </a:r>
            <a:br>
              <a:rPr lang="en-US" dirty="0" smtClean="0"/>
            </a:br>
            <a:r>
              <a:rPr lang="en-US" dirty="0" smtClean="0"/>
              <a:t>and authorization service to database administrator and users</a:t>
            </a:r>
          </a:p>
          <a:p>
            <a:pPr lvl="1"/>
            <a:r>
              <a:rPr lang="en-US" dirty="0" smtClean="0"/>
              <a:t> </a:t>
            </a:r>
            <a:r>
              <a:rPr lang="en-US" b="1" dirty="0" smtClean="0"/>
              <a:t>Support for Data Communication</a:t>
            </a:r>
            <a:r>
              <a:rPr lang="en-US" dirty="0" smtClean="0"/>
              <a:t>: should provide the facility to integrate with</a:t>
            </a:r>
            <a:br>
              <a:rPr lang="en-US" dirty="0" smtClean="0"/>
            </a:br>
            <a:r>
              <a:rPr lang="en-US" dirty="0" smtClean="0"/>
              <a:t>data transfer software or data communication managers</a:t>
            </a:r>
          </a:p>
          <a:p>
            <a:pPr lvl="1"/>
            <a:r>
              <a:rPr lang="en-US" dirty="0" smtClean="0"/>
              <a:t> </a:t>
            </a:r>
            <a:r>
              <a:rPr lang="en-US" b="1" dirty="0" smtClean="0"/>
              <a:t>Integrity Services</a:t>
            </a:r>
            <a:r>
              <a:rPr lang="en-US" dirty="0" smtClean="0"/>
              <a:t>: rules about data and the change that took place on the data,</a:t>
            </a:r>
            <a:br>
              <a:rPr lang="en-US" dirty="0" smtClean="0"/>
            </a:br>
            <a:r>
              <a:rPr lang="en-US" dirty="0" smtClean="0"/>
              <a:t>correctness and consistency of stored data, and quality of data based on</a:t>
            </a:r>
            <a:br>
              <a:rPr lang="en-US" dirty="0" smtClean="0"/>
            </a:br>
            <a:r>
              <a:rPr lang="en-US" dirty="0" smtClean="0"/>
              <a:t>business constraints </a:t>
            </a:r>
            <a:br>
              <a:rPr lang="en-US" dirty="0" smtClean="0"/>
            </a:b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organization of the database becomes necessary when the data is voluminous. Otherwise, managing data will be very difficult.</a:t>
            </a:r>
          </a:p>
          <a:p>
            <a:pPr>
              <a:buNone/>
            </a:pPr>
            <a:r>
              <a:rPr lang="en-US" i="1" dirty="0"/>
              <a:t>E.g.</a:t>
            </a:r>
            <a:endParaRPr lang="en-US" dirty="0"/>
          </a:p>
          <a:p>
            <a:r>
              <a:rPr lang="en-US" dirty="0"/>
              <a:t> A Manufacturing Company with product </a:t>
            </a:r>
            <a:r>
              <a:rPr lang="en-US" dirty="0" smtClean="0"/>
              <a:t>data</a:t>
            </a:r>
          </a:p>
          <a:p>
            <a:r>
              <a:rPr lang="en-US" dirty="0" smtClean="0"/>
              <a:t>A </a:t>
            </a:r>
            <a:r>
              <a:rPr lang="en-US" dirty="0"/>
              <a:t>Bank with account </a:t>
            </a:r>
            <a:r>
              <a:rPr lang="en-US" dirty="0" smtClean="0"/>
              <a:t>data</a:t>
            </a:r>
          </a:p>
          <a:p>
            <a:r>
              <a:rPr lang="en-US" dirty="0" smtClean="0"/>
              <a:t>A </a:t>
            </a:r>
            <a:r>
              <a:rPr lang="en-US" dirty="0"/>
              <a:t>Hospital with </a:t>
            </a:r>
            <a:r>
              <a:rPr lang="en-US" dirty="0" smtClean="0"/>
              <a:t>patients</a:t>
            </a:r>
          </a:p>
          <a:p>
            <a:r>
              <a:rPr lang="en-US" dirty="0" smtClean="0"/>
              <a:t>A </a:t>
            </a:r>
            <a:r>
              <a:rPr lang="en-US" dirty="0"/>
              <a:t>University with </a:t>
            </a:r>
            <a:r>
              <a:rPr lang="en-US" dirty="0" smtClean="0"/>
              <a:t>Students</a:t>
            </a:r>
          </a:p>
          <a:p>
            <a:r>
              <a:rPr lang="en-US" dirty="0" smtClean="0"/>
              <a:t>A </a:t>
            </a:r>
            <a:r>
              <a:rPr lang="en-US" dirty="0"/>
              <a:t>government with planning data</a:t>
            </a:r>
          </a:p>
          <a:p>
            <a:endParaRPr lang="en-US" dirty="0" smtClean="0"/>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Advantages of a database approach</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lvl="1"/>
            <a:r>
              <a:rPr lang="en-US" dirty="0" smtClean="0"/>
              <a:t>Ease of application development  </a:t>
            </a:r>
          </a:p>
          <a:p>
            <a:pPr lvl="1"/>
            <a:r>
              <a:rPr lang="en-US" dirty="0" smtClean="0"/>
              <a:t>Minimal data redundancy </a:t>
            </a:r>
          </a:p>
          <a:p>
            <a:pPr lvl="1"/>
            <a:r>
              <a:rPr lang="en-US" dirty="0" smtClean="0"/>
              <a:t>Physical data dependence is resolved </a:t>
            </a:r>
          </a:p>
          <a:p>
            <a:pPr lvl="1"/>
            <a:r>
              <a:rPr lang="en-US" dirty="0" smtClean="0"/>
              <a:t>Compactness</a:t>
            </a:r>
          </a:p>
          <a:p>
            <a:pPr lvl="1"/>
            <a:r>
              <a:rPr lang="en-US" dirty="0" smtClean="0"/>
              <a:t>Speed</a:t>
            </a:r>
          </a:p>
          <a:p>
            <a:pPr lvl="1"/>
            <a:r>
              <a:rPr lang="en-US" dirty="0" smtClean="0"/>
              <a:t>Accuracy</a:t>
            </a:r>
          </a:p>
          <a:p>
            <a:pPr lvl="1"/>
            <a:r>
              <a:rPr lang="en-US" dirty="0"/>
              <a:t>Data can be </a:t>
            </a:r>
            <a:r>
              <a:rPr lang="en-US" dirty="0" smtClean="0"/>
              <a:t>shared</a:t>
            </a:r>
          </a:p>
          <a:p>
            <a:pPr lvl="1"/>
            <a:r>
              <a:rPr lang="en-US" dirty="0" smtClean="0"/>
              <a:t>Inconsistency </a:t>
            </a:r>
            <a:r>
              <a:rPr lang="en-US" dirty="0"/>
              <a:t>can (to some extent) </a:t>
            </a:r>
            <a:r>
              <a:rPr lang="en-US" dirty="0" smtClean="0"/>
              <a:t>avoided</a:t>
            </a:r>
          </a:p>
          <a:p>
            <a:pPr lvl="1"/>
            <a:r>
              <a:rPr lang="en-US" dirty="0"/>
              <a:t>Standards can be </a:t>
            </a:r>
            <a:r>
              <a:rPr lang="en-US" dirty="0" smtClean="0"/>
              <a:t>enforced</a:t>
            </a:r>
          </a:p>
          <a:p>
            <a:pPr lvl="1"/>
            <a:r>
              <a:rPr lang="en-US" dirty="0"/>
              <a:t>Security restrictions can be </a:t>
            </a:r>
            <a:r>
              <a:rPr lang="en-US" dirty="0" smtClean="0"/>
              <a:t>applied</a:t>
            </a:r>
          </a:p>
          <a:p>
            <a:pPr lvl="1"/>
            <a:r>
              <a:rPr lang="en-US" dirty="0"/>
              <a:t>Integrity can be </a:t>
            </a:r>
            <a:r>
              <a:rPr lang="en-US" dirty="0" smtClean="0"/>
              <a:t>maintained</a:t>
            </a:r>
          </a:p>
          <a:p>
            <a:pPr lvl="1"/>
            <a:r>
              <a:rPr lang="en-US" dirty="0"/>
              <a:t>Conflicting requirements can be </a:t>
            </a:r>
            <a:r>
              <a:rPr lang="en-US" dirty="0" smtClean="0"/>
              <a:t>balanced</a:t>
            </a:r>
          </a:p>
          <a:p>
            <a:pPr lvl="1"/>
            <a:r>
              <a:rPr lang="en-US" dirty="0"/>
              <a:t>Transaction support can be </a:t>
            </a:r>
            <a:r>
              <a:rPr lang="en-US" dirty="0" smtClean="0"/>
              <a:t>provided</a:t>
            </a:r>
          </a:p>
          <a:p>
            <a:pPr lvl="1"/>
            <a:r>
              <a:rPr lang="en-US" dirty="0"/>
              <a:t>Improved decision </a:t>
            </a:r>
            <a:r>
              <a:rPr lang="en-US" dirty="0" smtClean="0"/>
              <a:t>support</a:t>
            </a:r>
          </a:p>
          <a:p>
            <a:pPr lvl="1"/>
            <a:r>
              <a:rPr lang="en-US" dirty="0"/>
              <a:t>Less </a:t>
            </a:r>
            <a:r>
              <a:rPr lang="en-US" dirty="0" smtClean="0"/>
              <a:t>labor</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r>
              <a:rPr lang="en-US" b="1" dirty="0"/>
              <a:t>Limitations and risk of Database Approach</a:t>
            </a:r>
            <a:endParaRPr lang="en-US" dirty="0"/>
          </a:p>
          <a:p>
            <a:pPr lvl="1"/>
            <a:r>
              <a:rPr lang="en-US" dirty="0" smtClean="0"/>
              <a:t> </a:t>
            </a:r>
            <a:r>
              <a:rPr lang="en-US" dirty="0"/>
              <a:t>Introduction of new professional and specialized personnel.</a:t>
            </a:r>
          </a:p>
          <a:p>
            <a:pPr lvl="1"/>
            <a:r>
              <a:rPr lang="en-US" dirty="0" smtClean="0"/>
              <a:t> </a:t>
            </a:r>
            <a:r>
              <a:rPr lang="en-US" dirty="0"/>
              <a:t>Complexity in designing and managing data</a:t>
            </a:r>
          </a:p>
          <a:p>
            <a:pPr lvl="1"/>
            <a:r>
              <a:rPr lang="en-US" dirty="0" smtClean="0"/>
              <a:t> </a:t>
            </a:r>
            <a:r>
              <a:rPr lang="en-US" dirty="0"/>
              <a:t>The cost and risk during conversion from the old to the new system</a:t>
            </a:r>
          </a:p>
          <a:p>
            <a:pPr lvl="1"/>
            <a:r>
              <a:rPr lang="en-US" dirty="0" smtClean="0"/>
              <a:t> </a:t>
            </a:r>
            <a:r>
              <a:rPr lang="en-US" dirty="0"/>
              <a:t>High cost to be incurred to develop and maintain the </a:t>
            </a:r>
            <a:r>
              <a:rPr lang="en-US" dirty="0" smtClean="0"/>
              <a:t>system</a:t>
            </a:r>
          </a:p>
          <a:p>
            <a:pPr lvl="1"/>
            <a:r>
              <a:rPr lang="en-US" dirty="0"/>
              <a:t>Complex backup and recovery services from the users perspective</a:t>
            </a:r>
            <a:endParaRPr lang="en-US" sz="2400" dirty="0"/>
          </a:p>
          <a:p>
            <a:pPr lvl="1"/>
            <a:r>
              <a:rPr lang="en-US" dirty="0" smtClean="0"/>
              <a:t>Reduced </a:t>
            </a:r>
            <a:r>
              <a:rPr lang="en-US" dirty="0"/>
              <a:t>performance due to centralization and data independency</a:t>
            </a:r>
            <a:endParaRPr lang="en-US" sz="2400" dirty="0"/>
          </a:p>
          <a:p>
            <a:pPr lvl="1"/>
            <a:r>
              <a:rPr lang="en-US" dirty="0" smtClean="0"/>
              <a:t>High </a:t>
            </a:r>
            <a:r>
              <a:rPr lang="en-US" dirty="0"/>
              <a:t>impact on the system when failure occurs to the central system.</a:t>
            </a:r>
            <a:endParaRPr lang="en-US" sz="2400" dirty="0"/>
          </a:p>
          <a:p>
            <a:pPr lvl="1"/>
            <a:endParaRPr lang="en-US" dirty="0"/>
          </a:p>
          <a:p>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a </a:t>
            </a:r>
            <a:r>
              <a:rPr lang="en-US" dirty="0"/>
              <a:t>D</a:t>
            </a:r>
            <a:r>
              <a:rPr lang="en-US" dirty="0" smtClean="0"/>
              <a:t>atabase System</a:t>
            </a:r>
            <a:endParaRPr lang="en-US" dirty="0"/>
          </a:p>
        </p:txBody>
      </p:sp>
      <p:sp>
        <p:nvSpPr>
          <p:cNvPr id="3" name="Content Placeholder 2"/>
          <p:cNvSpPr>
            <a:spLocks noGrp="1"/>
          </p:cNvSpPr>
          <p:nvPr>
            <p:ph idx="1"/>
          </p:nvPr>
        </p:nvSpPr>
        <p:spPr/>
        <p:txBody>
          <a:bodyPr/>
          <a:lstStyle/>
          <a:p>
            <a:r>
              <a:rPr lang="en-US" dirty="0" smtClean="0"/>
              <a:t>four </a:t>
            </a:r>
            <a:r>
              <a:rPr lang="en-US" dirty="0"/>
              <a:t>major </a:t>
            </a:r>
            <a:r>
              <a:rPr lang="en-US" dirty="0" smtClean="0"/>
              <a:t>components, </a:t>
            </a:r>
          </a:p>
          <a:p>
            <a:pPr lvl="1"/>
            <a:r>
              <a:rPr lang="en-US" dirty="0" smtClean="0"/>
              <a:t>data</a:t>
            </a:r>
          </a:p>
          <a:p>
            <a:pPr lvl="1"/>
            <a:r>
              <a:rPr lang="en-US" dirty="0" smtClean="0"/>
              <a:t>hardware</a:t>
            </a:r>
          </a:p>
          <a:p>
            <a:pPr lvl="1"/>
            <a:r>
              <a:rPr lang="en-US" dirty="0" smtClean="0"/>
              <a:t>software  </a:t>
            </a:r>
          </a:p>
          <a:p>
            <a:pPr lvl="1"/>
            <a:r>
              <a:rPr lang="en-US" dirty="0" smtClean="0"/>
              <a:t>users and designers </a:t>
            </a:r>
            <a:r>
              <a:rPr lang="en-US" dirty="0"/>
              <a:t>of database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b="1" dirty="0"/>
              <a:t>Data</a:t>
            </a:r>
            <a:r>
              <a:rPr lang="en-US" b="1" dirty="0" smtClean="0"/>
              <a:t>:</a:t>
            </a:r>
          </a:p>
          <a:p>
            <a:r>
              <a:rPr lang="en-US" b="1" dirty="0" smtClean="0"/>
              <a:t>Issues </a:t>
            </a:r>
            <a:endParaRPr lang="en-US" dirty="0"/>
          </a:p>
          <a:p>
            <a:r>
              <a:rPr lang="en-US" dirty="0" smtClean="0"/>
              <a:t>stored </a:t>
            </a:r>
            <a:r>
              <a:rPr lang="en-US" dirty="0"/>
              <a:t>as a single database or distributed </a:t>
            </a:r>
            <a:endParaRPr lang="en-US" dirty="0" smtClean="0"/>
          </a:p>
          <a:p>
            <a:r>
              <a:rPr lang="en-US" dirty="0" smtClean="0"/>
              <a:t>Is </a:t>
            </a:r>
            <a:r>
              <a:rPr lang="en-US" dirty="0"/>
              <a:t>the system a single-user or multi-user one? </a:t>
            </a:r>
            <a:endParaRPr lang="en-US" dirty="0" smtClean="0"/>
          </a:p>
          <a:p>
            <a:r>
              <a:rPr lang="en-US" dirty="0" smtClean="0"/>
              <a:t>How </a:t>
            </a:r>
            <a:r>
              <a:rPr lang="en-US" dirty="0"/>
              <a:t>are we going </a:t>
            </a:r>
            <a:r>
              <a:rPr lang="en-US" dirty="0" err="1" smtClean="0"/>
              <a:t>toachieve</a:t>
            </a:r>
            <a:r>
              <a:rPr lang="en-US" dirty="0" smtClean="0"/>
              <a:t> </a:t>
            </a:r>
            <a:r>
              <a:rPr lang="en-US" dirty="0"/>
              <a:t>the utmost possible performance concerning the data storage and maintenance? </a:t>
            </a:r>
            <a:endParaRPr lang="en-US" dirty="0" smtClean="0"/>
          </a:p>
          <a:p>
            <a:r>
              <a:rPr lang="en-US" dirty="0" smtClean="0"/>
              <a:t>What </a:t>
            </a:r>
            <a:r>
              <a:rPr lang="en-US" dirty="0"/>
              <a:t>other </a:t>
            </a:r>
            <a:r>
              <a:rPr lang="en-US" dirty="0" smtClean="0"/>
              <a:t>benefits or </a:t>
            </a:r>
            <a:r>
              <a:rPr lang="en-US" dirty="0"/>
              <a:t>drawbacks do we expect as the result of placement or structure of the database</a:t>
            </a:r>
            <a:r>
              <a:rPr lang="en-US" dirty="0" smtClean="0"/>
              <a:t>?</a:t>
            </a:r>
            <a:endParaRPr lang="en-US" dirty="0"/>
          </a:p>
          <a:p>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a:t>Hardware:</a:t>
            </a:r>
            <a:endParaRPr lang="en-US" dirty="0"/>
          </a:p>
          <a:p>
            <a:r>
              <a:rPr lang="en-US" dirty="0" smtClean="0"/>
              <a:t>secondary </a:t>
            </a:r>
            <a:r>
              <a:rPr lang="en-US" dirty="0"/>
              <a:t>storage media (disks, tapes and optical media</a:t>
            </a:r>
            <a:r>
              <a:rPr lang="en-US" dirty="0" smtClean="0"/>
              <a:t>)</a:t>
            </a:r>
          </a:p>
          <a:p>
            <a:r>
              <a:rPr lang="en-US" dirty="0" smtClean="0"/>
              <a:t> controllers </a:t>
            </a:r>
            <a:r>
              <a:rPr lang="en-US" dirty="0"/>
              <a:t>(hard disk controller, etc.); and </a:t>
            </a:r>
            <a:endParaRPr lang="en-US" dirty="0" smtClean="0"/>
          </a:p>
          <a:p>
            <a:r>
              <a:rPr lang="en-US" dirty="0" smtClean="0"/>
              <a:t>the</a:t>
            </a:r>
            <a:r>
              <a:rPr lang="en-US" dirty="0"/>
              <a:t> processor(s) and associated main memory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Handling Methods</a:t>
            </a:r>
            <a:endParaRPr lang="en-US" dirty="0"/>
          </a:p>
        </p:txBody>
      </p:sp>
      <p:sp>
        <p:nvSpPr>
          <p:cNvPr id="3" name="Content Placeholder 2"/>
          <p:cNvSpPr>
            <a:spLocks noGrp="1"/>
          </p:cNvSpPr>
          <p:nvPr>
            <p:ph idx="1"/>
          </p:nvPr>
        </p:nvSpPr>
        <p:spPr/>
        <p:txBody>
          <a:bodyPr/>
          <a:lstStyle/>
          <a:p>
            <a:r>
              <a:rPr lang="en-US" dirty="0" smtClean="0"/>
              <a:t> There are three data handling methods</a:t>
            </a:r>
          </a:p>
          <a:p>
            <a:pPr lvl="1"/>
            <a:r>
              <a:rPr lang="en-US" dirty="0" smtClean="0"/>
              <a:t>Manual Approach</a:t>
            </a:r>
          </a:p>
          <a:p>
            <a:pPr lvl="1"/>
            <a:r>
              <a:rPr lang="en-US" dirty="0" smtClean="0"/>
              <a:t> Computerized Approaches</a:t>
            </a:r>
          </a:p>
          <a:p>
            <a:pPr lvl="2"/>
            <a:r>
              <a:rPr lang="en-US" dirty="0" smtClean="0"/>
              <a:t>File Based Approach</a:t>
            </a:r>
          </a:p>
          <a:p>
            <a:pPr lvl="2"/>
            <a:r>
              <a:rPr lang="en-US" dirty="0" smtClean="0"/>
              <a:t>Database Approach </a:t>
            </a:r>
            <a:br>
              <a:rPr lang="en-US" dirty="0" smtClean="0"/>
            </a:b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b="1" dirty="0" smtClean="0"/>
              <a:t>Software: </a:t>
            </a:r>
            <a:r>
              <a:rPr lang="en-US" dirty="0" smtClean="0"/>
              <a:t>Database </a:t>
            </a:r>
            <a:r>
              <a:rPr lang="en-US" dirty="0"/>
              <a:t>Management System (DBMS) </a:t>
            </a:r>
            <a:endParaRPr lang="en-US" dirty="0" smtClean="0"/>
          </a:p>
          <a:p>
            <a:pPr lvl="1"/>
            <a:r>
              <a:rPr lang="en-US" dirty="0" smtClean="0"/>
              <a:t>Is responsible </a:t>
            </a:r>
            <a:r>
              <a:rPr lang="en-US" dirty="0"/>
              <a:t>for the </a:t>
            </a:r>
            <a:r>
              <a:rPr lang="en-US" dirty="0" smtClean="0"/>
              <a:t>overall management </a:t>
            </a:r>
            <a:r>
              <a:rPr lang="en-US" dirty="0"/>
              <a:t>of communications between the user and the database</a:t>
            </a:r>
            <a:r>
              <a:rPr lang="en-US" dirty="0" smtClean="0"/>
              <a:t>.</a:t>
            </a:r>
          </a:p>
          <a:p>
            <a:pPr lvl="1"/>
            <a:r>
              <a:rPr lang="en-US" dirty="0" smtClean="0"/>
              <a:t> It </a:t>
            </a:r>
            <a:r>
              <a:rPr lang="en-US" dirty="0"/>
              <a:t>is found between the data and </a:t>
            </a:r>
            <a:r>
              <a:rPr lang="en-US" dirty="0" smtClean="0"/>
              <a:t>the users</a:t>
            </a:r>
            <a:r>
              <a:rPr lang="en-US" dirty="0"/>
              <a:t>, which, in other words, means the data is entirely covered or shielded by the DBMS software. </a:t>
            </a:r>
            <a:endParaRPr lang="en-US" dirty="0" smtClean="0"/>
          </a:p>
          <a:p>
            <a:pPr lvl="1"/>
            <a:r>
              <a:rPr lang="en-US" dirty="0" smtClean="0"/>
              <a:t>The DBMS </a:t>
            </a:r>
            <a:r>
              <a:rPr lang="en-US" dirty="0"/>
              <a:t>provides facilities for operating on the database. </a:t>
            </a:r>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Actors on the Scene</a:t>
            </a:r>
            <a:endParaRPr lang="en-US" dirty="0"/>
          </a:p>
        </p:txBody>
      </p:sp>
      <p:sp>
        <p:nvSpPr>
          <p:cNvPr id="3" name="Content Placeholder 2"/>
          <p:cNvSpPr>
            <a:spLocks noGrp="1"/>
          </p:cNvSpPr>
          <p:nvPr>
            <p:ph idx="1"/>
          </p:nvPr>
        </p:nvSpPr>
        <p:spPr/>
        <p:txBody>
          <a:bodyPr/>
          <a:lstStyle/>
          <a:p>
            <a:pPr algn="just"/>
            <a:r>
              <a:rPr lang="en-US" dirty="0" smtClean="0"/>
              <a:t>People whose jobs involve the day-to-day use of a large database; we call them the </a:t>
            </a:r>
            <a:r>
              <a:rPr lang="en-US" i="1" dirty="0" smtClean="0"/>
              <a:t>actors on the scene.</a:t>
            </a:r>
          </a:p>
          <a:p>
            <a:pPr algn="just"/>
            <a:r>
              <a:rPr lang="en-US" dirty="0" smtClean="0"/>
              <a:t>Peoples whose work is to maintain the database system environment but who are not actively interested in the database contents---are called </a:t>
            </a:r>
            <a:r>
              <a:rPr lang="en-US" i="1" dirty="0" smtClean="0"/>
              <a:t>workers behind the scene</a:t>
            </a:r>
            <a:endParaRPr lang="en-US" dirty="0" smtClean="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r>
              <a:rPr lang="en-US" b="1" dirty="0" smtClean="0"/>
              <a:t>Actors On the Scene:</a:t>
            </a:r>
            <a:endParaRPr lang="en-US" dirty="0" smtClean="0"/>
          </a:p>
          <a:p>
            <a:pPr lvl="1"/>
            <a:r>
              <a:rPr lang="en-US" dirty="0" smtClean="0"/>
              <a:t>Database Administrator</a:t>
            </a:r>
          </a:p>
          <a:p>
            <a:pPr lvl="1"/>
            <a:r>
              <a:rPr lang="en-US" dirty="0" smtClean="0"/>
              <a:t>Data Administrator</a:t>
            </a:r>
          </a:p>
          <a:p>
            <a:pPr lvl="1"/>
            <a:r>
              <a:rPr lang="en-US" dirty="0" smtClean="0"/>
              <a:t>Database Designer</a:t>
            </a:r>
          </a:p>
          <a:p>
            <a:pPr lvl="1"/>
            <a:r>
              <a:rPr lang="en-US" dirty="0" smtClean="0"/>
              <a:t>End Users</a:t>
            </a: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  </a:t>
            </a:r>
            <a:r>
              <a:rPr lang="en-US" b="1" dirty="0" smtClean="0"/>
              <a:t>Database </a:t>
            </a:r>
            <a:r>
              <a:rPr lang="en-US" b="1" dirty="0"/>
              <a:t>Administrator (DBA)</a:t>
            </a:r>
            <a:endParaRPr lang="en-US" dirty="0"/>
          </a:p>
          <a:p>
            <a:pPr lvl="1"/>
            <a:r>
              <a:rPr lang="en-US" dirty="0" smtClean="0"/>
              <a:t>Responsible </a:t>
            </a:r>
            <a:r>
              <a:rPr lang="en-US" dirty="0"/>
              <a:t>to oversee, control and manage the database resources (the database itself, the </a:t>
            </a:r>
            <a:r>
              <a:rPr lang="en-US" dirty="0" smtClean="0"/>
              <a:t>DBMS and </a:t>
            </a:r>
            <a:r>
              <a:rPr lang="en-US" dirty="0"/>
              <a:t>other related software)</a:t>
            </a:r>
          </a:p>
          <a:p>
            <a:pPr lvl="1"/>
            <a:r>
              <a:rPr lang="en-US" dirty="0" smtClean="0"/>
              <a:t>Authorizing </a:t>
            </a:r>
            <a:r>
              <a:rPr lang="en-US" dirty="0"/>
              <a:t>access to the </a:t>
            </a:r>
            <a:r>
              <a:rPr lang="en-US" dirty="0" smtClean="0"/>
              <a:t>database</a:t>
            </a:r>
          </a:p>
          <a:p>
            <a:pPr lvl="1"/>
            <a:r>
              <a:rPr lang="en-US" b="1" dirty="0"/>
              <a:t> </a:t>
            </a:r>
            <a:r>
              <a:rPr lang="en-US" dirty="0" smtClean="0"/>
              <a:t>Coordinating </a:t>
            </a:r>
            <a:r>
              <a:rPr lang="en-US" dirty="0"/>
              <a:t>and monitoring the use of the </a:t>
            </a:r>
            <a:r>
              <a:rPr lang="en-US" dirty="0" smtClean="0"/>
              <a:t>database</a:t>
            </a:r>
          </a:p>
          <a:p>
            <a:pPr lvl="1"/>
            <a:r>
              <a:rPr lang="en-US" dirty="0" smtClean="0"/>
              <a:t>Responsible </a:t>
            </a:r>
            <a:r>
              <a:rPr lang="en-US" dirty="0"/>
              <a:t>for determining and acquiring hardware and software </a:t>
            </a:r>
            <a:r>
              <a:rPr lang="en-US" dirty="0" smtClean="0"/>
              <a:t>resources</a:t>
            </a:r>
          </a:p>
          <a:p>
            <a:pPr lvl="1"/>
            <a:r>
              <a:rPr lang="en-US" dirty="0" smtClean="0"/>
              <a:t>Accountable </a:t>
            </a:r>
            <a:r>
              <a:rPr lang="en-US" dirty="0"/>
              <a:t>for problems like poor security, poor performance of the </a:t>
            </a:r>
            <a:r>
              <a:rPr lang="en-US" dirty="0" smtClean="0"/>
              <a:t>system</a:t>
            </a:r>
          </a:p>
          <a:p>
            <a:pPr lvl="1"/>
            <a:r>
              <a:rPr lang="en-US" dirty="0" smtClean="0"/>
              <a:t>Involves in all steps of database development</a:t>
            </a:r>
          </a:p>
          <a:p>
            <a:pPr lvl="1"/>
            <a:r>
              <a:rPr lang="en-US" dirty="0" smtClean="0"/>
              <a:t>We </a:t>
            </a:r>
            <a:r>
              <a:rPr lang="en-US" dirty="0"/>
              <a:t>can have further classifications of this role in big organizations having huge amount of data </a:t>
            </a:r>
            <a:r>
              <a:rPr lang="en-US" dirty="0" smtClean="0"/>
              <a:t>and user </a:t>
            </a:r>
            <a:r>
              <a:rPr lang="en-US" dirty="0"/>
              <a:t>requirement.</a:t>
            </a: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b="1" dirty="0" smtClean="0"/>
              <a:t>Data Administrator (DA)</a:t>
            </a:r>
            <a:r>
              <a:rPr lang="en-US" dirty="0" smtClean="0"/>
              <a:t>: is responsible on management of data resources. Involves in database planning, development, maintenance of standards policies and procedures at the conceptual and logical design phases.</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Database </a:t>
            </a:r>
            <a:r>
              <a:rPr lang="en-US" b="1" dirty="0"/>
              <a:t>Designer (DBD)</a:t>
            </a:r>
            <a:endParaRPr lang="en-US" dirty="0"/>
          </a:p>
          <a:p>
            <a:r>
              <a:rPr lang="en-US" dirty="0" smtClean="0"/>
              <a:t>Identifies </a:t>
            </a:r>
            <a:r>
              <a:rPr lang="en-US" dirty="0"/>
              <a:t>the data to be stored and choose the appropriate structures to represent and store the data.</a:t>
            </a:r>
          </a:p>
          <a:p>
            <a:r>
              <a:rPr lang="en-US" dirty="0" smtClean="0"/>
              <a:t>Should </a:t>
            </a:r>
            <a:r>
              <a:rPr lang="en-US" dirty="0"/>
              <a:t>understand the user requirement and should choose how the user views the database.</a:t>
            </a:r>
          </a:p>
          <a:p>
            <a:r>
              <a:rPr lang="en-US" dirty="0" smtClean="0"/>
              <a:t>Involve </a:t>
            </a:r>
            <a:r>
              <a:rPr lang="en-US" dirty="0"/>
              <a:t>on the design phase before the implementation of the database system</a:t>
            </a:r>
            <a:r>
              <a:rPr lang="en-US" dirty="0" smtClean="0"/>
              <a:t>. </a:t>
            </a:r>
          </a:p>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We have two distinctions of database designers, one involving in the logical and conceptual design and another involving in physical design.</a:t>
            </a:r>
          </a:p>
          <a:p>
            <a:pPr>
              <a:buNone/>
            </a:pPr>
            <a:r>
              <a:rPr lang="en-US" b="1" dirty="0" smtClean="0"/>
              <a:t>Logical </a:t>
            </a:r>
            <a:r>
              <a:rPr lang="en-US" b="1" dirty="0"/>
              <a:t>and Conceptual DBD</a:t>
            </a:r>
            <a:endParaRPr lang="en-US" dirty="0"/>
          </a:p>
          <a:p>
            <a:pPr lvl="1"/>
            <a:r>
              <a:rPr lang="en-US" dirty="0" smtClean="0"/>
              <a:t>Identifies </a:t>
            </a:r>
            <a:r>
              <a:rPr lang="en-US" dirty="0"/>
              <a:t>data (entity, attributes and relationship) relevant to the organization</a:t>
            </a:r>
          </a:p>
          <a:p>
            <a:pPr lvl="1"/>
            <a:r>
              <a:rPr lang="en-US" dirty="0" smtClean="0"/>
              <a:t>Identifies </a:t>
            </a:r>
            <a:r>
              <a:rPr lang="en-US" dirty="0"/>
              <a:t>constraints on each data</a:t>
            </a:r>
          </a:p>
          <a:p>
            <a:pPr lvl="1"/>
            <a:r>
              <a:rPr lang="en-US" dirty="0" smtClean="0"/>
              <a:t>Understand </a:t>
            </a:r>
            <a:r>
              <a:rPr lang="en-US" dirty="0"/>
              <a:t>data and business rules in the organization</a:t>
            </a:r>
          </a:p>
          <a:p>
            <a:pPr lvl="1"/>
            <a:r>
              <a:rPr lang="en-US" dirty="0" smtClean="0"/>
              <a:t>Sees </a:t>
            </a:r>
            <a:r>
              <a:rPr lang="en-US" dirty="0"/>
              <a:t>the database independent of any data model at conceptual level and consider one </a:t>
            </a:r>
            <a:r>
              <a:rPr lang="en-US" dirty="0" smtClean="0"/>
              <a:t>specific data </a:t>
            </a:r>
            <a:r>
              <a:rPr lang="en-US" dirty="0"/>
              <a:t>model at logical design phase.</a:t>
            </a:r>
          </a:p>
          <a:p>
            <a:pPr>
              <a:buNone/>
            </a:pPr>
            <a:r>
              <a:rPr lang="en-US" b="1" dirty="0" smtClean="0"/>
              <a:t>Physical </a:t>
            </a:r>
            <a:r>
              <a:rPr lang="en-US" b="1" dirty="0"/>
              <a:t>DBD</a:t>
            </a:r>
            <a:endParaRPr lang="en-US" dirty="0"/>
          </a:p>
          <a:p>
            <a:pPr lvl="1"/>
            <a:r>
              <a:rPr lang="en-US" dirty="0" smtClean="0"/>
              <a:t>Take </a:t>
            </a:r>
            <a:r>
              <a:rPr lang="en-US" dirty="0"/>
              <a:t>logical design specification as input and decide how it should be physically realized.</a:t>
            </a:r>
          </a:p>
          <a:p>
            <a:pPr lvl="1"/>
            <a:r>
              <a:rPr lang="en-US" dirty="0" smtClean="0"/>
              <a:t>Map </a:t>
            </a:r>
            <a:r>
              <a:rPr lang="en-US" dirty="0"/>
              <a:t>the logical data model on the specified DBMS with respect to tables and </a:t>
            </a:r>
            <a:r>
              <a:rPr lang="en-US" dirty="0" smtClean="0"/>
              <a:t>integrity constraints</a:t>
            </a:r>
            <a:r>
              <a:rPr lang="en-US" dirty="0"/>
              <a:t>. (DBMS dependent designing</a:t>
            </a:r>
            <a:r>
              <a:rPr lang="en-US" dirty="0" smtClean="0"/>
              <a:t>)</a:t>
            </a:r>
          </a:p>
          <a:p>
            <a:pPr lvl="1"/>
            <a:r>
              <a:rPr lang="en-US" dirty="0" smtClean="0"/>
              <a:t> 	Select </a:t>
            </a:r>
            <a:r>
              <a:rPr lang="en-US" dirty="0"/>
              <a:t>specific storage structure and access path to the database</a:t>
            </a:r>
          </a:p>
          <a:p>
            <a:pPr lvl="1"/>
            <a:r>
              <a:rPr lang="en-US" dirty="0" smtClean="0"/>
              <a:t>Design </a:t>
            </a:r>
            <a:r>
              <a:rPr lang="en-US" dirty="0"/>
              <a:t>security measures required on the database</a:t>
            </a:r>
          </a:p>
          <a:p>
            <a:endParaRPr lang="en-US" b="1"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Application Programmer and Systems Analyst</a:t>
            </a:r>
            <a:endParaRPr lang="en-US" dirty="0"/>
          </a:p>
          <a:p>
            <a:r>
              <a:rPr lang="en-US" b="1" dirty="0" smtClean="0"/>
              <a:t>System </a:t>
            </a:r>
            <a:r>
              <a:rPr lang="en-US" b="1" dirty="0"/>
              <a:t>analyst </a:t>
            </a:r>
            <a:r>
              <a:rPr lang="en-US" dirty="0"/>
              <a:t>determines the user requirement and how the user wants to view the database.</a:t>
            </a:r>
          </a:p>
          <a:p>
            <a:r>
              <a:rPr lang="en-US" dirty="0" smtClean="0"/>
              <a:t>The </a:t>
            </a:r>
            <a:r>
              <a:rPr lang="en-US" b="1" dirty="0"/>
              <a:t>application </a:t>
            </a:r>
            <a:r>
              <a:rPr lang="en-US" b="1" dirty="0" smtClean="0"/>
              <a:t>programmer</a:t>
            </a:r>
          </a:p>
          <a:p>
            <a:pPr lvl="1"/>
            <a:r>
              <a:rPr lang="en-US" dirty="0" smtClean="0"/>
              <a:t>who are responsible for writing application programs that use the database using some programming language such as COBOL, Pascal, or a programming language built-in to the DBMS.</a:t>
            </a:r>
          </a:p>
          <a:p>
            <a:pPr lvl="1"/>
            <a:r>
              <a:rPr lang="en-US" b="1" dirty="0" smtClean="0"/>
              <a:t> </a:t>
            </a:r>
            <a:r>
              <a:rPr lang="en-US" dirty="0"/>
              <a:t>implements these specifications as programs; code, test, debug</a:t>
            </a:r>
            <a:r>
              <a:rPr lang="en-US" dirty="0" smtClean="0"/>
              <a:t>, document </a:t>
            </a:r>
            <a:r>
              <a:rPr lang="en-US" dirty="0"/>
              <a:t>and maintain the application program.</a:t>
            </a:r>
          </a:p>
          <a:p>
            <a:pPr lvl="1"/>
            <a:r>
              <a:rPr lang="en-US" dirty="0" smtClean="0"/>
              <a:t>Determines </a:t>
            </a:r>
            <a:r>
              <a:rPr lang="en-US" dirty="0"/>
              <a:t>the interface on how to retrieve, insert, update and delete data in the database.</a:t>
            </a:r>
          </a:p>
          <a:p>
            <a:pPr lvl="1"/>
            <a:r>
              <a:rPr lang="en-US" dirty="0" smtClean="0"/>
              <a:t>The </a:t>
            </a:r>
            <a:r>
              <a:rPr lang="en-US" dirty="0"/>
              <a:t>application could use any high level programming language according to the availability, </a:t>
            </a:r>
            <a:r>
              <a:rPr lang="en-US" dirty="0" smtClean="0"/>
              <a:t>the facility </a:t>
            </a:r>
            <a:r>
              <a:rPr lang="en-US" dirty="0"/>
              <a:t>and the required service.</a:t>
            </a:r>
          </a:p>
          <a:p>
            <a:pPr>
              <a:buNone/>
            </a:pPr>
            <a:r>
              <a:rPr lang="en-US" dirty="0"/>
              <a:t> </a:t>
            </a:r>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b="1" dirty="0" smtClean="0"/>
              <a:t>End-users</a:t>
            </a:r>
            <a:endParaRPr lang="en-US" dirty="0" smtClean="0"/>
          </a:p>
          <a:p>
            <a:pPr>
              <a:buNone/>
            </a:pPr>
            <a:r>
              <a:rPr lang="en-US" dirty="0" smtClean="0"/>
              <a:t>These are those people who are engaged on processing different types of operations on the database system. Users are workers, whose job requires accessing the database frequently for various purpose. There are different group of users in this category.</a:t>
            </a:r>
          </a:p>
          <a:p>
            <a:pPr>
              <a:buNone/>
            </a:pPr>
            <a:r>
              <a:rPr lang="en-US" b="1" dirty="0" smtClean="0"/>
              <a:t>Naïve Users:</a:t>
            </a:r>
            <a:endParaRPr lang="en-US" dirty="0" smtClean="0"/>
          </a:p>
          <a:p>
            <a:pPr lvl="1"/>
            <a:r>
              <a:rPr lang="en-US" dirty="0" smtClean="0"/>
              <a:t>Sizable proportion of users</a:t>
            </a:r>
          </a:p>
          <a:p>
            <a:pPr lvl="1"/>
            <a:r>
              <a:rPr lang="en-US" dirty="0" smtClean="0"/>
              <a:t>Unaware of the DBMS</a:t>
            </a:r>
          </a:p>
          <a:p>
            <a:pPr lvl="1"/>
            <a:r>
              <a:rPr lang="en-US" dirty="0" smtClean="0"/>
              <a:t>Only access the database based on their access level and demand</a:t>
            </a:r>
          </a:p>
          <a:p>
            <a:pPr lvl="1"/>
            <a:r>
              <a:rPr lang="en-US" dirty="0" smtClean="0"/>
              <a:t>Use standard and pre-specified types of queries.</a:t>
            </a:r>
          </a:p>
          <a:p>
            <a:pPr lvl="1"/>
            <a:r>
              <a:rPr lang="en-US" b="1" i="1" dirty="0" err="1" smtClean="0"/>
              <a:t>Eg</a:t>
            </a:r>
            <a:r>
              <a:rPr lang="en-US" b="1" i="1" dirty="0" smtClean="0"/>
              <a:t>. Bank tellers ,reservation agents for airlines, hotels, and car rental companies</a:t>
            </a:r>
          </a:p>
          <a:p>
            <a:pPr>
              <a:buNone/>
            </a:pPr>
            <a:r>
              <a:rPr lang="en-US" b="1" dirty="0" smtClean="0"/>
              <a:t>Sophisticated Users</a:t>
            </a:r>
            <a:endParaRPr lang="en-US" dirty="0" smtClean="0"/>
          </a:p>
          <a:p>
            <a:pPr lvl="1"/>
            <a:r>
              <a:rPr lang="en-US" dirty="0" smtClean="0"/>
              <a:t>Are users familiar with the structure of the Database and facilities of the DBMS.</a:t>
            </a:r>
          </a:p>
          <a:p>
            <a:pPr lvl="1"/>
            <a:r>
              <a:rPr lang="en-US" dirty="0" smtClean="0"/>
              <a:t>Have complex requirements</a:t>
            </a:r>
          </a:p>
          <a:p>
            <a:pPr lvl="1"/>
            <a:r>
              <a:rPr lang="en-US" dirty="0" smtClean="0"/>
              <a:t>Have higher level queries</a:t>
            </a:r>
          </a:p>
          <a:p>
            <a:pPr lvl="1"/>
            <a:r>
              <a:rPr lang="en-US" dirty="0" smtClean="0"/>
              <a:t>Are most of the time engineers, scientists, business analysts, etc</a:t>
            </a:r>
          </a:p>
          <a:p>
            <a:pPr>
              <a:buNone/>
            </a:pPr>
            <a:r>
              <a:rPr lang="en-US" b="1" dirty="0" smtClean="0"/>
              <a:t>Casual Users</a:t>
            </a:r>
            <a:endParaRPr lang="en-US" dirty="0" smtClean="0"/>
          </a:p>
          <a:p>
            <a:pPr lvl="1"/>
            <a:r>
              <a:rPr lang="en-US" dirty="0" smtClean="0"/>
              <a:t>Users who access the database occasionally.</a:t>
            </a:r>
          </a:p>
          <a:p>
            <a:pPr lvl="1"/>
            <a:r>
              <a:rPr lang="en-US" dirty="0" smtClean="0"/>
              <a:t> Need different information from the database each time.</a:t>
            </a:r>
          </a:p>
          <a:p>
            <a:pPr lvl="1"/>
            <a:r>
              <a:rPr lang="en-US" dirty="0" smtClean="0"/>
              <a:t>Use sophisticated database queries to satisfy their needs.</a:t>
            </a:r>
          </a:p>
          <a:p>
            <a:pPr lvl="1"/>
            <a:r>
              <a:rPr lang="en-US" dirty="0" smtClean="0"/>
              <a:t>Are most of the time middle to high level managers.</a:t>
            </a:r>
            <a:r>
              <a:rPr lang="en-US" b="1" dirty="0" smtClean="0"/>
              <a:t>,</a:t>
            </a: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Workers behind the Scene</a:t>
            </a:r>
            <a:endParaRPr lang="en-US" dirty="0"/>
          </a:p>
        </p:txBody>
      </p:sp>
      <p:sp>
        <p:nvSpPr>
          <p:cNvPr id="3" name="Content Placeholder 2"/>
          <p:cNvSpPr>
            <a:spLocks noGrp="1"/>
          </p:cNvSpPr>
          <p:nvPr>
            <p:ph idx="1"/>
          </p:nvPr>
        </p:nvSpPr>
        <p:spPr/>
        <p:txBody>
          <a:bodyPr/>
          <a:lstStyle/>
          <a:p>
            <a:pPr algn="just"/>
            <a:r>
              <a:rPr lang="en-US" dirty="0" smtClean="0"/>
              <a:t>DBMS system designers and implementers</a:t>
            </a:r>
          </a:p>
          <a:p>
            <a:pPr lvl="1"/>
            <a:r>
              <a:rPr lang="en-US" dirty="0" smtClean="0"/>
              <a:t>design and implement the DBMS modules and interfaces as a software package.</a:t>
            </a:r>
          </a:p>
          <a:p>
            <a:pPr algn="just"/>
            <a:r>
              <a:rPr lang="en-US" dirty="0" smtClean="0"/>
              <a:t>Tool developers</a:t>
            </a:r>
          </a:p>
          <a:p>
            <a:pPr lvl="1" algn="just"/>
            <a:r>
              <a:rPr lang="en-US" dirty="0" smtClean="0"/>
              <a:t>design and implement </a:t>
            </a:r>
            <a:r>
              <a:rPr lang="en-US" b="1" dirty="0" smtClean="0"/>
              <a:t>tools</a:t>
            </a:r>
          </a:p>
          <a:p>
            <a:pPr lvl="1"/>
            <a:r>
              <a:rPr lang="en-US" dirty="0" smtClean="0"/>
              <a:t>software packages that facilitate database modeling and design, database system design, and improved performance. </a:t>
            </a:r>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handling approaches</a:t>
            </a:r>
            <a:endParaRPr lang="en-US" dirty="0"/>
          </a:p>
        </p:txBody>
      </p:sp>
      <p:sp>
        <p:nvSpPr>
          <p:cNvPr id="3" name="Content Placeholder 2"/>
          <p:cNvSpPr>
            <a:spLocks noGrp="1"/>
          </p:cNvSpPr>
          <p:nvPr>
            <p:ph sz="half" idx="1"/>
          </p:nvPr>
        </p:nvSpPr>
        <p:spPr/>
        <p:txBody>
          <a:bodyPr>
            <a:normAutofit fontScale="85000" lnSpcReduction="10000"/>
          </a:bodyPr>
          <a:lstStyle/>
          <a:p>
            <a:r>
              <a:rPr lang="en-US" b="1" dirty="0"/>
              <a:t>Manual </a:t>
            </a:r>
            <a:r>
              <a:rPr lang="en-US" b="1" dirty="0" smtClean="0"/>
              <a:t>Approach</a:t>
            </a:r>
          </a:p>
          <a:p>
            <a:pPr lvl="1"/>
            <a:r>
              <a:rPr lang="en-US" dirty="0" smtClean="0"/>
              <a:t>data </a:t>
            </a:r>
            <a:r>
              <a:rPr lang="en-US" dirty="0"/>
              <a:t>storage and retrieval follows the primitive and traditional </a:t>
            </a:r>
            <a:r>
              <a:rPr lang="en-US" dirty="0" smtClean="0"/>
              <a:t>way of </a:t>
            </a:r>
            <a:r>
              <a:rPr lang="en-US" dirty="0"/>
              <a:t>data/information handling where cards </a:t>
            </a:r>
            <a:r>
              <a:rPr lang="en-US" dirty="0" smtClean="0"/>
              <a:t>and </a:t>
            </a:r>
            <a:r>
              <a:rPr lang="en-US" dirty="0"/>
              <a:t>paper are used for the </a:t>
            </a:r>
            <a:r>
              <a:rPr lang="en-US" dirty="0" smtClean="0"/>
              <a:t>purpose of keeping records.</a:t>
            </a:r>
            <a:r>
              <a:rPr lang="en-US" dirty="0"/>
              <a:t> </a:t>
            </a:r>
            <a:endParaRPr lang="en-US" dirty="0" smtClean="0"/>
          </a:p>
          <a:p>
            <a:pPr lvl="1"/>
            <a:r>
              <a:rPr lang="en-US" dirty="0"/>
              <a:t>Typing the data on paper and  put in a file </a:t>
            </a:r>
            <a:r>
              <a:rPr lang="en-US" dirty="0" smtClean="0"/>
              <a:t>cabinet</a:t>
            </a:r>
          </a:p>
          <a:p>
            <a:pPr lvl="1"/>
            <a:r>
              <a:rPr lang="en-US" dirty="0"/>
              <a:t>storage and retrieval will be performed using human </a:t>
            </a:r>
            <a:r>
              <a:rPr lang="en-US" dirty="0" smtClean="0"/>
              <a:t>labor.</a:t>
            </a:r>
          </a:p>
          <a:p>
            <a:pPr lvl="1"/>
            <a:r>
              <a:rPr lang="en-US" dirty="0"/>
              <a:t>Works well if the number of items to be stored is small</a:t>
            </a:r>
            <a:endParaRPr lang="en-US" dirty="0" smtClean="0"/>
          </a:p>
          <a:p>
            <a:pPr lvl="1"/>
            <a:endParaRPr lang="en-US" dirty="0"/>
          </a:p>
        </p:txBody>
      </p:sp>
      <p:pic>
        <p:nvPicPr>
          <p:cNvPr id="1026" name="Picture 2"/>
          <p:cNvPicPr>
            <a:picLocks noGrp="1" noChangeAspect="1" noChangeArrowheads="1"/>
          </p:cNvPicPr>
          <p:nvPr>
            <p:ph sz="half" idx="2"/>
          </p:nvPr>
        </p:nvPicPr>
        <p:blipFill>
          <a:blip r:embed="rId2"/>
          <a:srcRect/>
          <a:stretch>
            <a:fillRect/>
          </a:stretch>
        </p:blipFill>
        <p:spPr bwMode="auto">
          <a:xfrm>
            <a:off x="4648200" y="1371600"/>
            <a:ext cx="4038600" cy="495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Operators and maintenance personnel</a:t>
            </a:r>
          </a:p>
          <a:p>
            <a:pPr lvl="1" algn="just"/>
            <a:r>
              <a:rPr lang="en-US" dirty="0" smtClean="0"/>
              <a:t>system administrator </a:t>
            </a:r>
          </a:p>
          <a:p>
            <a:pPr lvl="1" algn="just"/>
            <a:r>
              <a:rPr lang="en-US" dirty="0" smtClean="0"/>
              <a:t>are responsible for the actual running and maintenance of the hardware and  software environment for the database system.</a:t>
            </a:r>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143000"/>
          </a:xfrm>
        </p:spPr>
        <p:txBody>
          <a:bodyPr/>
          <a:lstStyle/>
          <a:p>
            <a:r>
              <a:rPr lang="en-US" dirty="0" smtClean="0"/>
              <a:t>Database System environment</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61</a:t>
            </a:fld>
            <a:endParaRPr lang="en-US"/>
          </a:p>
        </p:txBody>
      </p:sp>
      <p:pic>
        <p:nvPicPr>
          <p:cNvPr id="1027" name="Picture 3"/>
          <p:cNvPicPr>
            <a:picLocks noChangeAspect="1" noChangeArrowheads="1"/>
          </p:cNvPicPr>
          <p:nvPr/>
        </p:nvPicPr>
        <p:blipFill>
          <a:blip r:embed="rId3"/>
          <a:srcRect/>
          <a:stretch>
            <a:fillRect/>
          </a:stretch>
        </p:blipFill>
        <p:spPr bwMode="auto">
          <a:xfrm>
            <a:off x="533400" y="838200"/>
            <a:ext cx="8305800" cy="601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The database and the DBMS catalog are usually stored on disk.</a:t>
            </a:r>
          </a:p>
          <a:p>
            <a:r>
              <a:rPr lang="en-US" dirty="0" smtClean="0"/>
              <a:t>Access is controlled by </a:t>
            </a:r>
          </a:p>
          <a:p>
            <a:pPr lvl="1"/>
            <a:r>
              <a:rPr lang="en-US" dirty="0" smtClean="0"/>
              <a:t>Operating system (OS)</a:t>
            </a:r>
          </a:p>
          <a:p>
            <a:pPr lvl="1"/>
            <a:r>
              <a:rPr lang="en-US" dirty="0" smtClean="0"/>
              <a:t>buffer management module</a:t>
            </a:r>
          </a:p>
          <a:p>
            <a:pPr lvl="1"/>
            <a:r>
              <a:rPr lang="en-US" dirty="0" smtClean="0"/>
              <a:t>stored data manager module</a:t>
            </a:r>
          </a:p>
          <a:p>
            <a:pPr lvl="1"/>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The </a:t>
            </a:r>
            <a:r>
              <a:rPr lang="en-US" dirty="0" err="1" smtClean="0"/>
              <a:t>DDL</a:t>
            </a:r>
            <a:r>
              <a:rPr lang="en-US" dirty="0" smtClean="0"/>
              <a:t> compiler </a:t>
            </a:r>
          </a:p>
          <a:p>
            <a:pPr lvl="1" algn="just"/>
            <a:r>
              <a:rPr lang="en-US" dirty="0" smtClean="0"/>
              <a:t>processes schema definitions, specified in the </a:t>
            </a:r>
            <a:r>
              <a:rPr lang="en-US" dirty="0" err="1" smtClean="0"/>
              <a:t>DDL</a:t>
            </a:r>
            <a:r>
              <a:rPr lang="en-US" dirty="0" smtClean="0"/>
              <a:t>, and </a:t>
            </a:r>
          </a:p>
          <a:p>
            <a:pPr lvl="1" algn="just"/>
            <a:r>
              <a:rPr lang="en-US" dirty="0" smtClean="0"/>
              <a:t>Stores descriptions of the schemas (meta-data) in the DBMS catalog.</a:t>
            </a:r>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kern="1200" dirty="0" smtClean="0"/>
              <a:t>Casual users interact with the database with the </a:t>
            </a:r>
            <a:r>
              <a:rPr lang="en-US" b="1" kern="1200" dirty="0" smtClean="0"/>
              <a:t>interactive query interface</a:t>
            </a:r>
          </a:p>
          <a:p>
            <a:pPr algn="just"/>
            <a:r>
              <a:rPr lang="en-US" kern="1200" dirty="0" smtClean="0"/>
              <a:t>then the query compiler</a:t>
            </a:r>
          </a:p>
          <a:p>
            <a:pPr lvl="1" algn="just"/>
            <a:r>
              <a:rPr lang="en-US" dirty="0" smtClean="0"/>
              <a:t>parse and validate the correctness of </a:t>
            </a:r>
          </a:p>
          <a:p>
            <a:pPr lvl="2" algn="just"/>
            <a:r>
              <a:rPr lang="en-US" dirty="0" smtClean="0"/>
              <a:t>the query syntax</a:t>
            </a:r>
          </a:p>
          <a:p>
            <a:pPr lvl="2" algn="just"/>
            <a:r>
              <a:rPr lang="en-US" dirty="0" smtClean="0"/>
              <a:t>the names of files and data elements</a:t>
            </a:r>
          </a:p>
          <a:p>
            <a:pPr lvl="1"/>
            <a:r>
              <a:rPr lang="en-US" dirty="0" smtClean="0"/>
              <a:t>then compiles them into an internal form. </a:t>
            </a:r>
          </a:p>
          <a:p>
            <a:pPr lvl="1"/>
            <a:r>
              <a:rPr lang="en-US" dirty="0" smtClean="0"/>
              <a:t>This internal query is subjected to query optimization</a:t>
            </a:r>
          </a:p>
          <a:p>
            <a:pPr lvl="1" algn="just"/>
            <a:endParaRPr lang="en-US" dirty="0" smtClean="0"/>
          </a:p>
          <a:p>
            <a:pPr algn="just"/>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sz="2800" dirty="0" smtClean="0"/>
              <a:t>query optimizer is concerned with the </a:t>
            </a:r>
          </a:p>
          <a:p>
            <a:pPr lvl="1" algn="just"/>
            <a:r>
              <a:rPr lang="en-US" sz="2400" dirty="0" smtClean="0"/>
              <a:t>rearrangement and possible reordering of operations, </a:t>
            </a:r>
          </a:p>
          <a:p>
            <a:pPr lvl="1" algn="just"/>
            <a:r>
              <a:rPr lang="en-US" sz="2400" dirty="0" smtClean="0"/>
              <a:t>elimination of redundancies, and</a:t>
            </a:r>
          </a:p>
          <a:p>
            <a:pPr lvl="1" algn="just"/>
            <a:r>
              <a:rPr lang="en-US" sz="2400" dirty="0" smtClean="0"/>
              <a:t> use of correct algorithms and indexes during execution.</a:t>
            </a:r>
          </a:p>
          <a:p>
            <a:pPr algn="just"/>
            <a:r>
              <a:rPr lang="en-US" sz="2800" dirty="0" smtClean="0"/>
              <a:t>consults the system catalog</a:t>
            </a:r>
          </a:p>
          <a:p>
            <a:pPr algn="just"/>
            <a:r>
              <a:rPr lang="en-US" sz="2800" dirty="0" smtClean="0"/>
              <a:t>Generates executable code that performs the  necessary operations for the query and makes calls on the runtime processor.</a:t>
            </a:r>
            <a:endParaRPr lang="en-US" sz="2800"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lgn="just"/>
            <a:r>
              <a:rPr lang="en-US" dirty="0" smtClean="0"/>
              <a:t>The </a:t>
            </a:r>
            <a:r>
              <a:rPr lang="en-US" b="1" dirty="0" err="1" smtClean="0"/>
              <a:t>precompiler</a:t>
            </a:r>
            <a:r>
              <a:rPr lang="en-US" b="1" dirty="0" smtClean="0"/>
              <a:t> extracts </a:t>
            </a:r>
            <a:r>
              <a:rPr lang="en-US" b="1" dirty="0" err="1" smtClean="0"/>
              <a:t>DML</a:t>
            </a:r>
            <a:r>
              <a:rPr lang="en-US" b="1" dirty="0" smtClean="0"/>
              <a:t> commands </a:t>
            </a:r>
            <a:r>
              <a:rPr lang="en-US" dirty="0" smtClean="0"/>
              <a:t>from an application program written in a host programming language.</a:t>
            </a:r>
          </a:p>
          <a:p>
            <a:pPr lvl="1" algn="just"/>
            <a:r>
              <a:rPr lang="en-US" dirty="0" smtClean="0"/>
              <a:t>It sends the commands to </a:t>
            </a:r>
            <a:r>
              <a:rPr lang="en-US" dirty="0" err="1" smtClean="0"/>
              <a:t>DML</a:t>
            </a:r>
            <a:r>
              <a:rPr lang="en-US" dirty="0" smtClean="0"/>
              <a:t> compiler</a:t>
            </a:r>
          </a:p>
          <a:p>
            <a:pPr algn="just"/>
            <a:r>
              <a:rPr lang="en-US" dirty="0" smtClean="0"/>
              <a:t>The rest of the program is sent to the host language compiler.</a:t>
            </a:r>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914400" y="1676400"/>
            <a:ext cx="7772400" cy="4114800"/>
          </a:xfrm>
        </p:spPr>
        <p:txBody>
          <a:bodyPr>
            <a:normAutofit fontScale="92500" lnSpcReduction="20000"/>
          </a:bodyPr>
          <a:lstStyle/>
          <a:p>
            <a:pPr algn="just"/>
            <a:r>
              <a:rPr lang="en-US" sz="2800" dirty="0" smtClean="0"/>
              <a:t>The </a:t>
            </a:r>
            <a:r>
              <a:rPr lang="en-US" sz="2800" b="1" dirty="0" smtClean="0"/>
              <a:t>runtime database processor executes </a:t>
            </a:r>
          </a:p>
          <a:p>
            <a:pPr lvl="1" algn="just"/>
            <a:r>
              <a:rPr lang="en-US" sz="2400" dirty="0" smtClean="0"/>
              <a:t>the privileged commands, </a:t>
            </a:r>
          </a:p>
          <a:p>
            <a:pPr lvl="1" algn="just"/>
            <a:r>
              <a:rPr lang="en-US" sz="2400" dirty="0" smtClean="0"/>
              <a:t>the executable query plans, and </a:t>
            </a:r>
          </a:p>
          <a:p>
            <a:pPr lvl="1" algn="just"/>
            <a:r>
              <a:rPr lang="en-US" sz="2400" dirty="0" smtClean="0"/>
              <a:t>the canned transactions with runtime parameters.</a:t>
            </a:r>
          </a:p>
          <a:p>
            <a:pPr algn="just"/>
            <a:r>
              <a:rPr lang="en-US" sz="2800" dirty="0" smtClean="0"/>
              <a:t>It works with the </a:t>
            </a:r>
          </a:p>
          <a:p>
            <a:pPr lvl="1" algn="just"/>
            <a:r>
              <a:rPr lang="en-US" sz="2400" dirty="0" smtClean="0"/>
              <a:t>system catalog</a:t>
            </a:r>
          </a:p>
          <a:p>
            <a:pPr lvl="1" algn="just"/>
            <a:r>
              <a:rPr lang="en-US" sz="2400" dirty="0" smtClean="0"/>
              <a:t>stored data manager</a:t>
            </a:r>
          </a:p>
          <a:p>
            <a:pPr algn="just"/>
            <a:r>
              <a:rPr lang="en-US" sz="2800" dirty="0" smtClean="0"/>
              <a:t>concurrency control and backup and recovery systems</a:t>
            </a:r>
            <a:r>
              <a:rPr lang="en-US" dirty="0" smtClean="0"/>
              <a:t>  </a:t>
            </a:r>
            <a:r>
              <a:rPr lang="en-US" sz="2800" dirty="0" smtClean="0"/>
              <a:t>are integrated into the working of the runtime database processor for purposes of transaction management.</a:t>
            </a:r>
            <a:endParaRPr lang="en-US" sz="2800"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67</a:t>
            </a:fld>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Database System Utilities</a:t>
            </a:r>
            <a:endParaRPr lang="en-US" dirty="0"/>
          </a:p>
        </p:txBody>
      </p:sp>
      <p:sp>
        <p:nvSpPr>
          <p:cNvPr id="3" name="Content Placeholder 2"/>
          <p:cNvSpPr>
            <a:spLocks noGrp="1"/>
          </p:cNvSpPr>
          <p:nvPr>
            <p:ph idx="1"/>
          </p:nvPr>
        </p:nvSpPr>
        <p:spPr/>
        <p:txBody>
          <a:bodyPr/>
          <a:lstStyle/>
          <a:p>
            <a:pPr algn="just"/>
            <a:r>
              <a:rPr lang="en-US" dirty="0" smtClean="0"/>
              <a:t>help the </a:t>
            </a:r>
            <a:r>
              <a:rPr lang="en-US" dirty="0" err="1" smtClean="0"/>
              <a:t>DBA</a:t>
            </a:r>
            <a:r>
              <a:rPr lang="en-US" dirty="0" smtClean="0"/>
              <a:t> manage the database system.</a:t>
            </a:r>
            <a:endParaRPr lang="en-US" b="1" dirty="0" smtClean="0"/>
          </a:p>
          <a:p>
            <a:pPr lvl="1" algn="just"/>
            <a:r>
              <a:rPr lang="en-US" b="1" dirty="0" smtClean="0"/>
              <a:t>Loading: </a:t>
            </a:r>
            <a:r>
              <a:rPr lang="en-US" dirty="0" smtClean="0"/>
              <a:t>A loading utility is used to load existing data files—such as text files or sequential files—into the database.</a:t>
            </a:r>
          </a:p>
          <a:p>
            <a:pPr lvl="1" algn="just"/>
            <a:r>
              <a:rPr lang="en-US" b="1" dirty="0" smtClean="0"/>
              <a:t>Backup: </a:t>
            </a:r>
            <a:r>
              <a:rPr lang="en-US" dirty="0" smtClean="0"/>
              <a:t>A backup utility creates a backup copy of the database, usually by dumping the entire database onto tape or other mass storage medium.</a:t>
            </a:r>
          </a:p>
          <a:p>
            <a:pPr lvl="1" algn="just"/>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1" algn="just"/>
            <a:r>
              <a:rPr lang="en-US" b="1" dirty="0" smtClean="0"/>
              <a:t>Database storage reorganization: </a:t>
            </a:r>
            <a:r>
              <a:rPr lang="en-US" dirty="0" smtClean="0"/>
              <a:t>used to reorganize a set of database files into different file organizations, and create new access paths to improve performance.</a:t>
            </a:r>
          </a:p>
          <a:p>
            <a:pPr lvl="1"/>
            <a:r>
              <a:rPr lang="en-US" b="1" dirty="0" smtClean="0"/>
              <a:t>Performance monitoring: </a:t>
            </a:r>
            <a:r>
              <a:rPr lang="en-US" dirty="0" smtClean="0"/>
              <a:t>Such a utility monitors database usage and provides statistics to the </a:t>
            </a:r>
            <a:r>
              <a:rPr lang="en-US" dirty="0" err="1" smtClean="0"/>
              <a:t>DBA</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Fundamentals Database Systems</a:t>
            </a:r>
            <a:endParaRPr lang="en-US"/>
          </a:p>
        </p:txBody>
      </p:sp>
      <p:sp>
        <p:nvSpPr>
          <p:cNvPr id="5" name="Slide Number Placeholder 4"/>
          <p:cNvSpPr>
            <a:spLocks noGrp="1"/>
          </p:cNvSpPr>
          <p:nvPr>
            <p:ph type="sldNum" sz="quarter" idx="12"/>
          </p:nvPr>
        </p:nvSpPr>
        <p:spPr/>
        <p:txBody>
          <a:bodyPr/>
          <a:lstStyle/>
          <a:p>
            <a:fld id="{499C97AF-0337-4416-A250-B80390D677D8}" type="slidenum">
              <a:rPr lang="en-US" smtClean="0"/>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Limitations of the Manual approach</a:t>
            </a:r>
          </a:p>
          <a:p>
            <a:pPr lvl="1"/>
            <a:r>
              <a:rPr lang="en-US" dirty="0"/>
              <a:t> </a:t>
            </a:r>
            <a:r>
              <a:rPr lang="en-US" dirty="0" smtClean="0"/>
              <a:t>Prone </a:t>
            </a:r>
            <a:r>
              <a:rPr lang="en-US" dirty="0"/>
              <a:t>to </a:t>
            </a:r>
            <a:r>
              <a:rPr lang="en-US" b="1" dirty="0"/>
              <a:t>error</a:t>
            </a:r>
          </a:p>
          <a:p>
            <a:pPr lvl="1"/>
            <a:r>
              <a:rPr lang="en-US" b="1" dirty="0" smtClean="0"/>
              <a:t>Data </a:t>
            </a:r>
            <a:r>
              <a:rPr lang="en-US" b="1" dirty="0"/>
              <a:t>loss</a:t>
            </a:r>
            <a:r>
              <a:rPr lang="en-US" dirty="0"/>
              <a:t>: due to damaged papers or unable to locate it.</a:t>
            </a:r>
          </a:p>
          <a:p>
            <a:pPr lvl="1"/>
            <a:r>
              <a:rPr lang="en-US" b="1" dirty="0" smtClean="0"/>
              <a:t>Redundancy</a:t>
            </a:r>
            <a:r>
              <a:rPr lang="en-US" dirty="0" smtClean="0"/>
              <a:t>: </a:t>
            </a:r>
            <a:r>
              <a:rPr lang="en-US" dirty="0"/>
              <a:t>multiple copies of the same data within the organization.</a:t>
            </a:r>
          </a:p>
          <a:p>
            <a:pPr lvl="1"/>
            <a:r>
              <a:rPr lang="en-US" b="1" dirty="0"/>
              <a:t>Inconsistency</a:t>
            </a:r>
            <a:r>
              <a:rPr lang="en-US" dirty="0"/>
              <a:t>: Modifications are not reflected on all multiple </a:t>
            </a:r>
            <a:r>
              <a:rPr lang="en-US" dirty="0" smtClean="0"/>
              <a:t>copies.</a:t>
            </a:r>
            <a:endParaRPr lang="en-US" dirty="0"/>
          </a:p>
          <a:p>
            <a:pPr lvl="1"/>
            <a:r>
              <a:rPr lang="en-US" dirty="0"/>
              <a:t>Difficult to </a:t>
            </a:r>
            <a:r>
              <a:rPr lang="en-US" b="1" dirty="0"/>
              <a:t>update</a:t>
            </a:r>
            <a:r>
              <a:rPr lang="en-US" dirty="0"/>
              <a:t>, retrieve, </a:t>
            </a:r>
            <a:r>
              <a:rPr lang="en-US" dirty="0" smtClean="0"/>
              <a:t>integrate.</a:t>
            </a:r>
            <a:endParaRPr lang="en-US" dirty="0"/>
          </a:p>
          <a:p>
            <a:pPr lvl="1"/>
            <a:r>
              <a:rPr lang="en-US" dirty="0"/>
              <a:t>You have the data but it is difficult to compile the information</a:t>
            </a:r>
          </a:p>
          <a:p>
            <a:pPr lvl="1"/>
            <a:r>
              <a:rPr lang="en-US" dirty="0" smtClean="0"/>
              <a:t>Cross </a:t>
            </a:r>
            <a:r>
              <a:rPr lang="en-US" dirty="0"/>
              <a:t>referencing is difficult </a:t>
            </a:r>
            <a:r>
              <a:rPr lang="en-US" dirty="0" smtClean="0"/>
              <a:t>Cross referencing is difficult . You</a:t>
            </a:r>
            <a:br>
              <a:rPr lang="en-US" dirty="0" smtClean="0"/>
            </a:br>
            <a:r>
              <a:rPr lang="en-US" dirty="0" smtClean="0"/>
              <a:t>have the data but it is difficult to compile the information.</a:t>
            </a:r>
          </a:p>
          <a:p>
            <a:pPr lvl="1"/>
            <a:r>
              <a:rPr lang="en-US" dirty="0" smtClean="0"/>
              <a:t>Limited to small size information.</a:t>
            </a:r>
          </a:p>
          <a:p>
            <a:pPr lvl="1">
              <a:buNone/>
            </a:pPr>
            <a:r>
              <a:rPr lang="en-US" dirty="0" smtClean="0"/>
              <a:t/>
            </a:r>
            <a:br>
              <a:rPr lang="en-US" dirty="0" smtClean="0"/>
            </a:br>
            <a:endParaRPr lang="en-US" dirty="0"/>
          </a:p>
          <a:p>
            <a:pPr>
              <a:buNone/>
            </a:pPr>
            <a:endParaRPr lang="en-US" dirty="0"/>
          </a:p>
          <a:p>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Database Development Life Cycle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The major steps in database system development are;</a:t>
            </a:r>
          </a:p>
          <a:p>
            <a:pPr>
              <a:buNone/>
            </a:pPr>
            <a:r>
              <a:rPr lang="en-US" dirty="0" smtClean="0"/>
              <a:t>1.</a:t>
            </a:r>
            <a:r>
              <a:rPr lang="en-US" b="1" dirty="0" smtClean="0"/>
              <a:t> Planning</a:t>
            </a:r>
            <a:endParaRPr lang="en-US" dirty="0" smtClean="0"/>
          </a:p>
          <a:p>
            <a:pPr>
              <a:buNone/>
            </a:pPr>
            <a:r>
              <a:rPr lang="en-US" dirty="0" smtClean="0"/>
              <a:t>2.</a:t>
            </a:r>
            <a:r>
              <a:rPr lang="en-US" b="1" dirty="0" smtClean="0"/>
              <a:t> Analysis</a:t>
            </a:r>
            <a:endParaRPr lang="en-US" dirty="0" smtClean="0"/>
          </a:p>
          <a:p>
            <a:pPr>
              <a:buNone/>
            </a:pPr>
            <a:r>
              <a:rPr lang="en-US" dirty="0" smtClean="0"/>
              <a:t>3.</a:t>
            </a:r>
            <a:r>
              <a:rPr lang="en-US" b="1" dirty="0" smtClean="0"/>
              <a:t> Design</a:t>
            </a:r>
            <a:endParaRPr lang="en-US" dirty="0" smtClean="0"/>
          </a:p>
          <a:p>
            <a:pPr lvl="1"/>
            <a:r>
              <a:rPr lang="en-US" b="1" dirty="0" smtClean="0"/>
              <a:t>Conceptual Design</a:t>
            </a:r>
            <a:endParaRPr lang="en-US" dirty="0" smtClean="0"/>
          </a:p>
          <a:p>
            <a:pPr lvl="1"/>
            <a:r>
              <a:rPr lang="en-US" b="1" dirty="0" smtClean="0"/>
              <a:t>Logical Design</a:t>
            </a:r>
          </a:p>
          <a:p>
            <a:pPr lvl="1"/>
            <a:r>
              <a:rPr lang="en-US" b="1" dirty="0" smtClean="0"/>
              <a:t>Physical Design</a:t>
            </a:r>
          </a:p>
          <a:p>
            <a:pPr>
              <a:buNone/>
            </a:pPr>
            <a:r>
              <a:rPr lang="en-US" dirty="0" smtClean="0"/>
              <a:t>4.</a:t>
            </a:r>
            <a:r>
              <a:rPr lang="en-US" b="1" dirty="0" smtClean="0"/>
              <a:t>Implementation</a:t>
            </a:r>
            <a:endParaRPr lang="en-US" dirty="0" smtClean="0"/>
          </a:p>
          <a:p>
            <a:pPr>
              <a:buNone/>
            </a:pPr>
            <a:r>
              <a:rPr lang="en-US" dirty="0" smtClean="0"/>
              <a:t>5.</a:t>
            </a:r>
            <a:r>
              <a:rPr lang="en-US" b="1" dirty="0" smtClean="0"/>
              <a:t>Operation and Support</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atabaseAndSystemDesign.gif"/>
          <p:cNvPicPr>
            <a:picLocks noGrp="1" noChangeAspect="1"/>
          </p:cNvPicPr>
          <p:nvPr>
            <p:ph idx="1"/>
          </p:nvPr>
        </p:nvPicPr>
        <p:blipFill>
          <a:blip r:embed="rId2"/>
          <a:stretch>
            <a:fillRect/>
          </a:stretch>
        </p:blipFill>
        <p:spPr>
          <a:xfrm>
            <a:off x="1143000" y="1371600"/>
            <a:ext cx="6781800" cy="4301331"/>
          </a:xfr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Computerized Approach</a:t>
            </a:r>
            <a:endParaRPr lang="en-US" dirty="0"/>
          </a:p>
        </p:txBody>
      </p:sp>
      <p:sp>
        <p:nvSpPr>
          <p:cNvPr id="3" name="Content Placeholder 2"/>
          <p:cNvSpPr>
            <a:spLocks noGrp="1"/>
          </p:cNvSpPr>
          <p:nvPr>
            <p:ph idx="1"/>
          </p:nvPr>
        </p:nvSpPr>
        <p:spPr/>
        <p:txBody>
          <a:bodyPr>
            <a:normAutofit/>
          </a:bodyPr>
          <a:lstStyle/>
          <a:p>
            <a:r>
              <a:rPr lang="en-US" dirty="0" smtClean="0"/>
              <a:t> A computerized way of dealing with information</a:t>
            </a:r>
          </a:p>
          <a:p>
            <a:pPr lvl="1"/>
            <a:r>
              <a:rPr lang="en-US" dirty="0" smtClean="0"/>
              <a:t> File based approach</a:t>
            </a:r>
            <a:r>
              <a:rPr lang="en-US" dirty="0" smtClean="0">
                <a:sym typeface="Wingdings" pitchFamily="2" charset="2"/>
              </a:rPr>
              <a:t></a:t>
            </a:r>
            <a:r>
              <a:rPr lang="en-US" dirty="0" smtClean="0"/>
              <a:t> Decentralized</a:t>
            </a:r>
          </a:p>
          <a:p>
            <a:pPr lvl="1"/>
            <a:r>
              <a:rPr lang="en-US" dirty="0" smtClean="0"/>
              <a:t>Database approach </a:t>
            </a:r>
            <a:r>
              <a:rPr lang="en-US" dirty="0" smtClean="0">
                <a:sym typeface="Wingdings" pitchFamily="2" charset="2"/>
              </a:rPr>
              <a:t></a:t>
            </a:r>
            <a:r>
              <a:rPr lang="en-US" dirty="0" smtClean="0"/>
              <a:t>Centralized</a:t>
            </a:r>
          </a:p>
          <a:p>
            <a:r>
              <a:rPr lang="en-US" dirty="0" smtClean="0"/>
              <a:t> Based on where the data resides in the system</a:t>
            </a:r>
            <a:br>
              <a:rPr lang="en-US" dirty="0" smtClean="0"/>
            </a:b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File based Approach</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pPr lvl="1"/>
            <a:r>
              <a:rPr lang="en-US" dirty="0" smtClean="0"/>
              <a:t>an </a:t>
            </a:r>
            <a:r>
              <a:rPr lang="en-US" dirty="0"/>
              <a:t>early </a:t>
            </a:r>
            <a:r>
              <a:rPr lang="en-US" dirty="0" smtClean="0"/>
              <a:t>attempt to </a:t>
            </a:r>
            <a:r>
              <a:rPr lang="en-US" dirty="0"/>
              <a:t>computerize the manual filing </a:t>
            </a:r>
            <a:r>
              <a:rPr lang="en-US" dirty="0" smtClean="0"/>
              <a:t>system.</a:t>
            </a:r>
          </a:p>
          <a:p>
            <a:pPr lvl="1"/>
            <a:r>
              <a:rPr lang="en-US" dirty="0"/>
              <a:t>There were, and still are, several computer applications </a:t>
            </a:r>
            <a:r>
              <a:rPr lang="en-US" dirty="0" smtClean="0"/>
              <a:t>with file based processing for the purpose of data handling.</a:t>
            </a:r>
          </a:p>
          <a:p>
            <a:pPr lvl="1"/>
            <a:r>
              <a:rPr lang="en-US" dirty="0"/>
              <a:t>In such systems, every application program that provides service to </a:t>
            </a:r>
            <a:r>
              <a:rPr lang="en-US" dirty="0" smtClean="0"/>
              <a:t>end users </a:t>
            </a:r>
            <a:r>
              <a:rPr lang="en-US" b="1" dirty="0"/>
              <a:t>define</a:t>
            </a:r>
            <a:r>
              <a:rPr lang="en-US" dirty="0"/>
              <a:t> and </a:t>
            </a:r>
            <a:r>
              <a:rPr lang="en-US" b="1" dirty="0"/>
              <a:t>manage</a:t>
            </a:r>
            <a:r>
              <a:rPr lang="en-US" dirty="0"/>
              <a:t> its own data</a:t>
            </a:r>
            <a:r>
              <a:rPr lang="en-US" dirty="0" smtClean="0"/>
              <a:t>.</a:t>
            </a:r>
          </a:p>
          <a:p>
            <a:pPr lvl="1"/>
            <a:r>
              <a:rPr lang="en-US" dirty="0"/>
              <a:t>Such systems have number of programs for each of the </a:t>
            </a:r>
            <a:r>
              <a:rPr lang="en-US" dirty="0" smtClean="0"/>
              <a:t>different applications </a:t>
            </a:r>
            <a:r>
              <a:rPr lang="en-US" dirty="0"/>
              <a:t>in the organization. And this approach is the </a:t>
            </a:r>
            <a:r>
              <a:rPr lang="en-US" b="1" dirty="0"/>
              <a:t>decentralized</a:t>
            </a:r>
            <a:r>
              <a:rPr lang="en-US" dirty="0"/>
              <a:t> computerized data </a:t>
            </a:r>
            <a:r>
              <a:rPr lang="en-US" dirty="0" smtClean="0"/>
              <a:t>handling method.</a:t>
            </a:r>
          </a:p>
          <a:p>
            <a:pPr lvl="1"/>
            <a:r>
              <a:rPr lang="en-US" dirty="0" smtClean="0"/>
              <a:t>File, in file based approach, is a collection of records</a:t>
            </a:r>
            <a:br>
              <a:rPr lang="en-US" dirty="0" smtClean="0"/>
            </a:br>
            <a:r>
              <a:rPr lang="en-US" dirty="0" smtClean="0"/>
              <a:t>which contains logically related data .</a:t>
            </a:r>
            <a:br>
              <a:rPr lang="en-US" dirty="0" smtClean="0"/>
            </a:b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1292</TotalTime>
  <Words>2686</Words>
  <Application>Microsoft Office PowerPoint</Application>
  <PresentationFormat>On-screen Show (4:3)</PresentationFormat>
  <Paragraphs>431</Paragraphs>
  <Slides>71</Slides>
  <Notes>7</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Chapter One</vt:lpstr>
      <vt:lpstr>Outline </vt:lpstr>
      <vt:lpstr>Data VS. Information </vt:lpstr>
      <vt:lpstr>Information System </vt:lpstr>
      <vt:lpstr>Data Handling Methods</vt:lpstr>
      <vt:lpstr>Data handling approaches</vt:lpstr>
      <vt:lpstr>PowerPoint Presentation</vt:lpstr>
      <vt:lpstr>Computerized Approach</vt:lpstr>
      <vt:lpstr> File based Approach </vt:lpstr>
      <vt:lpstr>PowerPoint Presentation</vt:lpstr>
      <vt:lpstr>PowerPoint Presentation</vt:lpstr>
      <vt:lpstr>PowerPoint Presentation</vt:lpstr>
      <vt:lpstr>PowerPoint Presentation</vt:lpstr>
      <vt:lpstr> shared file approach  </vt:lpstr>
      <vt:lpstr>PowerPoint Presentation</vt:lpstr>
      <vt:lpstr>PowerPoint Presentation</vt:lpstr>
      <vt:lpstr> Database Approach </vt:lpstr>
      <vt:lpstr> Database Approach Cont’d </vt:lpstr>
      <vt:lpstr> Database Approach Cont’d</vt:lpstr>
      <vt:lpstr> Database Approach Cont’d</vt:lpstr>
      <vt:lpstr> Database Approach Cont’d</vt:lpstr>
      <vt:lpstr> Database Approach Cont’d</vt:lpstr>
      <vt:lpstr> Database Approach Cont’d</vt:lpstr>
      <vt:lpstr>Database Approach Cont’d</vt:lpstr>
      <vt:lpstr>Database Approach Cont’d</vt:lpstr>
      <vt:lpstr>Self-Describing Nature of a Database System</vt:lpstr>
      <vt:lpstr>Cont’d</vt:lpstr>
      <vt:lpstr>PowerPoint Presentation</vt:lpstr>
      <vt:lpstr>PowerPoint Presentation</vt:lpstr>
      <vt:lpstr>Insulation between Programs and Data, and Data Abstraction</vt:lpstr>
      <vt:lpstr>Example</vt:lpstr>
      <vt:lpstr>PowerPoint Presentation</vt:lpstr>
      <vt:lpstr>PowerPoint Presentation</vt:lpstr>
      <vt:lpstr>PowerPoint Presentation</vt:lpstr>
      <vt:lpstr>PowerPoint Presentation</vt:lpstr>
      <vt:lpstr>PowerPoint Presentation</vt:lpstr>
      <vt:lpstr>Support of Multiple Views of the Data</vt:lpstr>
      <vt:lpstr>Example </vt:lpstr>
      <vt:lpstr>PowerPoint Presentation</vt:lpstr>
      <vt:lpstr>PowerPoint Presentation</vt:lpstr>
      <vt:lpstr>Sharing of Data and Multiuser Transaction Processing</vt:lpstr>
      <vt:lpstr>PowerPoint Presentation</vt:lpstr>
      <vt:lpstr>Database Management System(DBMS)  </vt:lpstr>
      <vt:lpstr>PowerPoint Presentation</vt:lpstr>
      <vt:lpstr> Advantages of a database approach </vt:lpstr>
      <vt:lpstr>PowerPoint Presentation</vt:lpstr>
      <vt:lpstr>Components of a Database System</vt:lpstr>
      <vt:lpstr>PowerPoint Presentation</vt:lpstr>
      <vt:lpstr>PowerPoint Presentation</vt:lpstr>
      <vt:lpstr>PowerPoint Presentation</vt:lpstr>
      <vt:lpstr>Actors on the Scene</vt:lpstr>
      <vt:lpstr>Cont’d</vt:lpstr>
      <vt:lpstr>PowerPoint Presentation</vt:lpstr>
      <vt:lpstr>PowerPoint Presentation</vt:lpstr>
      <vt:lpstr>PowerPoint Presentation</vt:lpstr>
      <vt:lpstr>PowerPoint Presentation</vt:lpstr>
      <vt:lpstr>PowerPoint Presentation</vt:lpstr>
      <vt:lpstr>PowerPoint Presentation</vt:lpstr>
      <vt:lpstr>Workers behind the Scene</vt:lpstr>
      <vt:lpstr>PowerPoint Presentation</vt:lpstr>
      <vt:lpstr>Database System environment</vt:lpstr>
      <vt:lpstr>PowerPoint Presentation</vt:lpstr>
      <vt:lpstr>PowerPoint Presentation</vt:lpstr>
      <vt:lpstr>PowerPoint Presentation</vt:lpstr>
      <vt:lpstr>PowerPoint Presentation</vt:lpstr>
      <vt:lpstr>PowerPoint Presentation</vt:lpstr>
      <vt:lpstr>PowerPoint Presentation</vt:lpstr>
      <vt:lpstr>Database System Utilities</vt:lpstr>
      <vt:lpstr>PowerPoint Presentation</vt:lpstr>
      <vt:lpstr>Database Development Life Cycle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One</dc:title>
  <dc:creator>lula</dc:creator>
  <cp:lastModifiedBy>Lula</cp:lastModifiedBy>
  <cp:revision>78</cp:revision>
  <dcterms:created xsi:type="dcterms:W3CDTF">2019-03-26T05:48:29Z</dcterms:created>
  <dcterms:modified xsi:type="dcterms:W3CDTF">2022-05-24T03:48:34Z</dcterms:modified>
</cp:coreProperties>
</file>