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59" r:id="rId5"/>
    <p:sldId id="284" r:id="rId6"/>
    <p:sldId id="260" r:id="rId7"/>
    <p:sldId id="261" r:id="rId8"/>
    <p:sldId id="305" r:id="rId9"/>
    <p:sldId id="262" r:id="rId10"/>
    <p:sldId id="263" r:id="rId11"/>
    <p:sldId id="264" r:id="rId12"/>
    <p:sldId id="265" r:id="rId13"/>
    <p:sldId id="266" r:id="rId14"/>
    <p:sldId id="267" r:id="rId15"/>
    <p:sldId id="268" r:id="rId16"/>
    <p:sldId id="269" r:id="rId17"/>
    <p:sldId id="270" r:id="rId18"/>
    <p:sldId id="272" r:id="rId19"/>
    <p:sldId id="274" r:id="rId20"/>
    <p:sldId id="273" r:id="rId21"/>
    <p:sldId id="275" r:id="rId22"/>
    <p:sldId id="276" r:id="rId23"/>
    <p:sldId id="277" r:id="rId24"/>
    <p:sldId id="278" r:id="rId25"/>
    <p:sldId id="279" r:id="rId26"/>
    <p:sldId id="280" r:id="rId27"/>
    <p:sldId id="281" r:id="rId28"/>
    <p:sldId id="282" r:id="rId29"/>
    <p:sldId id="283"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3" r:id="rId48"/>
    <p:sldId id="302" r:id="rId49"/>
    <p:sldId id="304" r:id="rId50"/>
    <p:sldId id="306" r:id="rId51"/>
    <p:sldId id="307" r:id="rId52"/>
    <p:sldId id="308" r:id="rId53"/>
    <p:sldId id="309" r:id="rId54"/>
    <p:sldId id="310" r:id="rId55"/>
    <p:sldId id="311" r:id="rId56"/>
    <p:sldId id="312" r:id="rId57"/>
    <p:sldId id="31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EC8884-DE69-4DB4-ABC8-F2FB31178B81}" type="datetimeFigureOut">
              <a:rPr lang="en-US" smtClean="0"/>
              <a:pPr/>
              <a:t>11/1/2019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2A6DACA-6D81-4730-93B3-50246C1C46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Also the members of a set are not considered to have any order; therefore, in Relational theory, the rows of a relation or table cannot be</a:t>
            </a:r>
            <a:br>
              <a:rPr lang="en-US" sz="1200" b="0" i="0" kern="1200" dirty="0" smtClean="0">
                <a:solidFill>
                  <a:schemeClr val="tx1"/>
                </a:solidFill>
                <a:latin typeface="+mn-lt"/>
                <a:ea typeface="+mn-ea"/>
                <a:cs typeface="+mn-cs"/>
              </a:rPr>
            </a:br>
            <a:r>
              <a:rPr lang="en-US" sz="1200" b="0" i="0" kern="1200" dirty="0" smtClean="0">
                <a:solidFill>
                  <a:schemeClr val="tx1"/>
                </a:solidFill>
                <a:latin typeface="+mn-lt"/>
                <a:ea typeface="+mn-ea"/>
                <a:cs typeface="+mn-cs"/>
              </a:rPr>
              <a:t>assumed to be stored in any specific order</a:t>
            </a:r>
            <a:r>
              <a:rPr lang="en-US" dirty="0" smtClean="0"/>
              <a:t> </a:t>
            </a:r>
            <a:endParaRPr lang="en-US" dirty="0"/>
          </a:p>
        </p:txBody>
      </p:sp>
      <p:sp>
        <p:nvSpPr>
          <p:cNvPr id="4" name="Slide Number Placeholder 3"/>
          <p:cNvSpPr>
            <a:spLocks noGrp="1"/>
          </p:cNvSpPr>
          <p:nvPr>
            <p:ph type="sldNum" sz="quarter" idx="10"/>
          </p:nvPr>
        </p:nvSpPr>
        <p:spPr/>
        <p:txBody>
          <a:bodyPr/>
          <a:lstStyle/>
          <a:p>
            <a:fld id="{92A6DACA-6D81-4730-93B3-50246C1C462C}"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42CFCD-015D-438C-9239-6F3F296C0589}"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0140-E862-4879-859C-317AFF5E21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42CFCD-015D-438C-9239-6F3F296C0589}"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0140-E862-4879-859C-317AFF5E21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42CFCD-015D-438C-9239-6F3F296C0589}"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0140-E862-4879-859C-317AFF5E210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42CFCD-015D-438C-9239-6F3F296C0589}"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0140-E862-4879-859C-317AFF5E21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42CFCD-015D-438C-9239-6F3F296C0589}" type="datetimeFigureOut">
              <a:rPr lang="en-US" smtClean="0"/>
              <a:pPr/>
              <a:t>11/1/2019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920140-E862-4879-859C-317AFF5E210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42CFCD-015D-438C-9239-6F3F296C0589}"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20140-E862-4879-859C-317AFF5E21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42CFCD-015D-438C-9239-6F3F296C0589}" type="datetimeFigureOut">
              <a:rPr lang="en-US" smtClean="0"/>
              <a:pPr/>
              <a:t>11/1/2019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920140-E862-4879-859C-317AFF5E21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42CFCD-015D-438C-9239-6F3F296C0589}" type="datetimeFigureOut">
              <a:rPr lang="en-US" smtClean="0"/>
              <a:pPr/>
              <a:t>11/1/2019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920140-E862-4879-859C-317AFF5E21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2CFCD-015D-438C-9239-6F3F296C0589}" type="datetimeFigureOut">
              <a:rPr lang="en-US" smtClean="0"/>
              <a:pPr/>
              <a:t>11/1/2019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920140-E862-4879-859C-317AFF5E21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42CFCD-015D-438C-9239-6F3F296C0589}"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20140-E862-4879-859C-317AFF5E21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42CFCD-015D-438C-9239-6F3F296C0589}" type="datetimeFigureOut">
              <a:rPr lang="en-US" smtClean="0"/>
              <a:pPr/>
              <a:t>11/1/2019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920140-E862-4879-859C-317AFF5E21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2CFCD-015D-438C-9239-6F3F296C0589}" type="datetimeFigureOut">
              <a:rPr lang="en-US" smtClean="0"/>
              <a:pPr/>
              <a:t>11/1/2019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20140-E862-4879-859C-317AFF5E210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Three </a:t>
            </a:r>
            <a:endParaRPr lang="en-US" dirty="0"/>
          </a:p>
        </p:txBody>
      </p:sp>
      <p:sp>
        <p:nvSpPr>
          <p:cNvPr id="3" name="Subtitle 2"/>
          <p:cNvSpPr>
            <a:spLocks noGrp="1"/>
          </p:cNvSpPr>
          <p:nvPr>
            <p:ph type="subTitle" idx="1"/>
          </p:nvPr>
        </p:nvSpPr>
        <p:spPr/>
        <p:txBody>
          <a:bodyPr/>
          <a:lstStyle/>
          <a:p>
            <a:r>
              <a:rPr lang="en-US" dirty="0" smtClean="0"/>
              <a:t>The Relational Data Model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Attribute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An </a:t>
            </a:r>
            <a:r>
              <a:rPr lang="en-US" b="1" dirty="0"/>
              <a:t>attribute</a:t>
            </a:r>
            <a:r>
              <a:rPr lang="en-US" dirty="0"/>
              <a:t> is a </a:t>
            </a:r>
            <a:r>
              <a:rPr lang="en-US" b="1" dirty="0"/>
              <a:t>named column </a:t>
            </a:r>
            <a:r>
              <a:rPr lang="en-US" dirty="0"/>
              <a:t>in the table. A table can contain as </a:t>
            </a:r>
            <a:r>
              <a:rPr lang="en-US" dirty="0" smtClean="0"/>
              <a:t>many attributes </a:t>
            </a:r>
            <a:r>
              <a:rPr lang="en-US" dirty="0"/>
              <a:t>as the designer wants. Entities identified during database </a:t>
            </a:r>
            <a:r>
              <a:rPr lang="en-US" dirty="0" smtClean="0"/>
              <a:t>design may </a:t>
            </a:r>
            <a:r>
              <a:rPr lang="en-US" dirty="0"/>
              <a:t>contain </a:t>
            </a:r>
            <a:r>
              <a:rPr lang="en-US" dirty="0" smtClean="0"/>
              <a:t>attributes/characteristics </a:t>
            </a:r>
            <a:r>
              <a:rPr lang="en-US" dirty="0"/>
              <a:t>that describe the entity. For example, </a:t>
            </a:r>
            <a:r>
              <a:rPr lang="en-US" dirty="0" smtClean="0"/>
              <a:t>a student </a:t>
            </a:r>
            <a:r>
              <a:rPr lang="en-US" dirty="0"/>
              <a:t>has a student identification number and a name. </a:t>
            </a:r>
            <a:r>
              <a:rPr lang="en-US" b="1" dirty="0"/>
              <a:t>Student </a:t>
            </a:r>
            <a:r>
              <a:rPr lang="en-US" b="1" dirty="0" smtClean="0"/>
              <a:t>identification</a:t>
            </a:r>
            <a:r>
              <a:rPr lang="en-US" dirty="0" smtClean="0"/>
              <a:t> and </a:t>
            </a:r>
            <a:r>
              <a:rPr lang="en-US" b="1" dirty="0"/>
              <a:t>name </a:t>
            </a:r>
            <a:r>
              <a:rPr lang="en-US" dirty="0"/>
              <a:t>will be implemented as columns in the student table.</a:t>
            </a:r>
            <a:r>
              <a:rPr lang="en-US" dirty="0" smtClean="0"/>
              <a:t> </a:t>
            </a:r>
            <a:br>
              <a:rPr lang="en-US" dirty="0" smtClean="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Domain</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b="1" dirty="0" smtClean="0"/>
              <a:t>domain</a:t>
            </a:r>
            <a:r>
              <a:rPr lang="en-US" dirty="0" smtClean="0"/>
              <a:t> D </a:t>
            </a:r>
            <a:r>
              <a:rPr lang="en-US" dirty="0"/>
              <a:t>is </a:t>
            </a:r>
            <a:r>
              <a:rPr lang="en-US" dirty="0" smtClean="0"/>
              <a:t>the set of allowable </a:t>
            </a:r>
            <a:r>
              <a:rPr lang="en-US" dirty="0"/>
              <a:t>values for a </a:t>
            </a:r>
            <a:r>
              <a:rPr lang="en-US" dirty="0" smtClean="0"/>
              <a:t>column( Attribute) </a:t>
            </a:r>
            <a:r>
              <a:rPr lang="en-US" dirty="0"/>
              <a:t>in the table. </a:t>
            </a:r>
            <a:endParaRPr lang="en-US" dirty="0" smtClean="0"/>
          </a:p>
          <a:p>
            <a:r>
              <a:rPr lang="en-US" dirty="0" smtClean="0"/>
              <a:t>For </a:t>
            </a:r>
            <a:r>
              <a:rPr lang="en-US" dirty="0"/>
              <a:t>example</a:t>
            </a:r>
            <a:r>
              <a:rPr lang="en-US" dirty="0" smtClean="0"/>
              <a:t>, a </a:t>
            </a:r>
            <a:r>
              <a:rPr lang="en-US" dirty="0"/>
              <a:t>name of a student can be made of a maximum of 30 lower and upper </a:t>
            </a:r>
            <a:r>
              <a:rPr lang="en-US" dirty="0" smtClean="0"/>
              <a:t>case characters</a:t>
            </a:r>
            <a:r>
              <a:rPr lang="en-US" dirty="0"/>
              <a:t>. Any combination of lower and upper case characters less or </a:t>
            </a:r>
            <a:r>
              <a:rPr lang="en-US" dirty="0" smtClean="0"/>
              <a:t>equal to </a:t>
            </a:r>
            <a:r>
              <a:rPr lang="en-US" dirty="0"/>
              <a:t>30 is the domain for the name column.</a:t>
            </a:r>
            <a:r>
              <a:rPr lang="en-US" dirty="0" smtClean="0"/>
              <a:t> </a:t>
            </a:r>
            <a:br>
              <a:rPr lang="en-US" dirty="0" smtClean="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92500" lnSpcReduction="20000"/>
          </a:bodyPr>
          <a:lstStyle/>
          <a:p>
            <a:r>
              <a:rPr lang="en-GB" dirty="0"/>
              <a:t>We can combine two domains, D1 and D2 – to get the </a:t>
            </a:r>
            <a:r>
              <a:rPr lang="en-GB" b="1" dirty="0"/>
              <a:t>Cartesian product</a:t>
            </a:r>
            <a:r>
              <a:rPr lang="en-GB" dirty="0" smtClean="0"/>
              <a:t>: D</a:t>
            </a:r>
            <a:r>
              <a:rPr lang="en-GB" baseline="-25000" dirty="0" smtClean="0"/>
              <a:t>1</a:t>
            </a:r>
            <a:r>
              <a:rPr lang="en-GB" dirty="0" smtClean="0"/>
              <a:t> </a:t>
            </a:r>
            <a:r>
              <a:rPr lang="en-GB" dirty="0"/>
              <a:t>x D</a:t>
            </a:r>
            <a:r>
              <a:rPr lang="en-GB" baseline="-25000" dirty="0"/>
              <a:t>2</a:t>
            </a:r>
            <a:r>
              <a:rPr lang="en-GB" dirty="0"/>
              <a:t> – this is all the possible combinations of the values in D1 and D2. </a:t>
            </a:r>
            <a:r>
              <a:rPr lang="en-GB" dirty="0" smtClean="0"/>
              <a:t>Example:  D</a:t>
            </a:r>
            <a:r>
              <a:rPr lang="en-GB" baseline="-25000" dirty="0" smtClean="0"/>
              <a:t>1</a:t>
            </a:r>
            <a:r>
              <a:rPr lang="en-GB" dirty="0"/>
              <a:t>: </a:t>
            </a:r>
            <a:r>
              <a:rPr lang="en-GB" dirty="0" smtClean="0"/>
              <a:t>name, D</a:t>
            </a:r>
            <a:r>
              <a:rPr lang="en-GB" baseline="-25000" dirty="0" smtClean="0"/>
              <a:t>2</a:t>
            </a:r>
            <a:r>
              <a:rPr lang="en-GB" dirty="0"/>
              <a:t>: phone numbers</a:t>
            </a:r>
            <a:endParaRPr lang="en-US" dirty="0"/>
          </a:p>
          <a:p>
            <a:r>
              <a:rPr lang="en-GB" dirty="0"/>
              <a:t> </a:t>
            </a:r>
            <a:r>
              <a:rPr lang="en-GB" dirty="0" smtClean="0"/>
              <a:t>Think </a:t>
            </a:r>
            <a:r>
              <a:rPr lang="en-GB" dirty="0"/>
              <a:t>of a relation that has n attributes. Each </a:t>
            </a:r>
            <a:r>
              <a:rPr lang="en-GB" dirty="0" err="1"/>
              <a:t>tuple</a:t>
            </a:r>
            <a:r>
              <a:rPr lang="en-GB" dirty="0"/>
              <a:t> in the relation is some combination of values from each of the attribute domains. But there will </a:t>
            </a:r>
            <a:r>
              <a:rPr lang="en-GB" b="1" dirty="0"/>
              <a:t>not be </a:t>
            </a:r>
            <a:r>
              <a:rPr lang="en-GB" dirty="0"/>
              <a:t>a </a:t>
            </a:r>
            <a:r>
              <a:rPr lang="en-GB" dirty="0" err="1"/>
              <a:t>tuple</a:t>
            </a:r>
            <a:r>
              <a:rPr lang="en-GB" dirty="0"/>
              <a:t> for every possible combination.</a:t>
            </a:r>
            <a:endParaRPr lang="en-US" dirty="0"/>
          </a:p>
          <a:p>
            <a:r>
              <a:rPr lang="en-GB" dirty="0"/>
              <a:t>So, </a:t>
            </a:r>
            <a:r>
              <a:rPr lang="en-GB" b="1" dirty="0"/>
              <a:t>a relation is a subset of the Cartesian product of a list of </a:t>
            </a:r>
            <a:r>
              <a:rPr lang="en-GB" b="1" dirty="0" smtClean="0"/>
              <a:t>domains</a:t>
            </a:r>
            <a:r>
              <a:rPr lang="en-GB" dirty="0" smtClean="0"/>
              <a:t>: D</a:t>
            </a:r>
            <a:r>
              <a:rPr lang="en-GB" baseline="-25000" dirty="0" smtClean="0"/>
              <a:t>1</a:t>
            </a:r>
            <a:r>
              <a:rPr lang="en-GB" dirty="0" smtClean="0"/>
              <a:t> </a:t>
            </a:r>
            <a:r>
              <a:rPr lang="en-GB" dirty="0"/>
              <a:t>x D</a:t>
            </a:r>
            <a:r>
              <a:rPr lang="en-GB" baseline="-25000" dirty="0"/>
              <a:t>2</a:t>
            </a:r>
            <a:r>
              <a:rPr lang="en-GB" dirty="0"/>
              <a:t> x ……D</a:t>
            </a:r>
            <a:r>
              <a:rPr lang="en-GB" baseline="-25000" dirty="0"/>
              <a:t>n-1</a:t>
            </a:r>
            <a:r>
              <a:rPr lang="en-GB" dirty="0"/>
              <a:t> x </a:t>
            </a:r>
            <a:r>
              <a:rPr lang="en-GB" dirty="0" err="1"/>
              <a:t>D</a:t>
            </a:r>
            <a:r>
              <a:rPr lang="en-GB" baseline="-25000" dirty="0" err="1"/>
              <a:t>n</a:t>
            </a: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70000" lnSpcReduction="20000"/>
          </a:bodyPr>
          <a:lstStyle/>
          <a:p>
            <a:r>
              <a:rPr lang="en-GB" dirty="0"/>
              <a:t>When working with relations, we use mathematical terminology like </a:t>
            </a:r>
            <a:r>
              <a:rPr lang="en-GB" dirty="0" smtClean="0"/>
              <a:t>this:</a:t>
            </a:r>
            <a:r>
              <a:rPr lang="en-US" dirty="0" smtClean="0"/>
              <a:t> </a:t>
            </a:r>
            <a:r>
              <a:rPr lang="en-GB" dirty="0" smtClean="0"/>
              <a:t>t </a:t>
            </a:r>
            <a:r>
              <a:rPr lang="en-GB" dirty="0"/>
              <a:t>[</a:t>
            </a:r>
            <a:r>
              <a:rPr lang="en-GB" dirty="0" err="1"/>
              <a:t>col_name</a:t>
            </a:r>
            <a:r>
              <a:rPr lang="en-GB" dirty="0" smtClean="0"/>
              <a:t>]– </a:t>
            </a:r>
            <a:r>
              <a:rPr lang="en-GB" dirty="0"/>
              <a:t>denotes the value of the attribute with the name </a:t>
            </a:r>
            <a:r>
              <a:rPr lang="en-GB" dirty="0" err="1"/>
              <a:t>col_name</a:t>
            </a:r>
            <a:r>
              <a:rPr lang="en-GB" dirty="0"/>
              <a:t> in the </a:t>
            </a:r>
            <a:r>
              <a:rPr lang="en-GB" dirty="0" err="1"/>
              <a:t>tuple</a:t>
            </a:r>
            <a:r>
              <a:rPr lang="en-GB" dirty="0"/>
              <a:t> </a:t>
            </a:r>
            <a:r>
              <a:rPr lang="en-GB" dirty="0" smtClean="0"/>
              <a:t>t.   e.g</a:t>
            </a:r>
            <a:r>
              <a:rPr lang="en-GB" dirty="0"/>
              <a:t>. t[</a:t>
            </a:r>
            <a:r>
              <a:rPr lang="en-GB" dirty="0" err="1"/>
              <a:t>phone_number</a:t>
            </a:r>
            <a:r>
              <a:rPr lang="en-GB" dirty="0"/>
              <a:t>] = 04 </a:t>
            </a:r>
            <a:r>
              <a:rPr lang="en-GB" dirty="0" smtClean="0"/>
              <a:t>407600</a:t>
            </a:r>
            <a:endParaRPr lang="en-US" dirty="0" smtClean="0"/>
          </a:p>
          <a:p>
            <a:r>
              <a:rPr lang="en-GB" dirty="0" smtClean="0"/>
              <a:t>t </a:t>
            </a:r>
            <a:r>
              <a:rPr lang="en-GB" dirty="0">
                <a:sym typeface="Symbol"/>
              </a:rPr>
              <a:t></a:t>
            </a:r>
            <a:r>
              <a:rPr lang="en-GB" dirty="0"/>
              <a:t> </a:t>
            </a:r>
            <a:r>
              <a:rPr lang="en-GB" dirty="0" smtClean="0"/>
              <a:t>r denotes </a:t>
            </a:r>
            <a:r>
              <a:rPr lang="en-GB" dirty="0"/>
              <a:t>that the </a:t>
            </a:r>
            <a:r>
              <a:rPr lang="en-GB" dirty="0" err="1"/>
              <a:t>tuple</a:t>
            </a:r>
            <a:r>
              <a:rPr lang="en-GB" dirty="0"/>
              <a:t> t is in the relation r.</a:t>
            </a:r>
            <a:endParaRPr lang="en-US" dirty="0"/>
          </a:p>
          <a:p>
            <a:r>
              <a:rPr lang="en-GB" dirty="0"/>
              <a:t> </a:t>
            </a:r>
            <a:r>
              <a:rPr lang="en-GB" dirty="0" smtClean="0"/>
              <a:t>In </a:t>
            </a:r>
            <a:r>
              <a:rPr lang="en-GB" dirty="0"/>
              <a:t>a relation, the order of the </a:t>
            </a:r>
            <a:r>
              <a:rPr lang="en-GB" dirty="0" err="1"/>
              <a:t>tuples</a:t>
            </a:r>
            <a:r>
              <a:rPr lang="en-GB" dirty="0"/>
              <a:t> is </a:t>
            </a:r>
            <a:r>
              <a:rPr lang="en-GB" b="1" dirty="0"/>
              <a:t>not important </a:t>
            </a:r>
            <a:r>
              <a:rPr lang="en-GB" dirty="0"/>
              <a:t>– because, mathematically, elements of a set are not ordered. </a:t>
            </a:r>
            <a:r>
              <a:rPr lang="en-GB" dirty="0" smtClean="0"/>
              <a:t>But</a:t>
            </a:r>
            <a:r>
              <a:rPr lang="en-GB" dirty="0"/>
              <a:t>… in a computer-based file, the records must be physically stored on the disk somewhere – so they are stored in some order. And when you view the rows in a relation (e.g. in a table in Access), you are viewing them in some order (it may not be the same as the physical order on disk). </a:t>
            </a:r>
            <a:endParaRPr lang="en-US" dirty="0"/>
          </a:p>
          <a:p>
            <a:r>
              <a:rPr lang="en-GB" dirty="0"/>
              <a:t>When defining a relation, we do not define anything about the order of the </a:t>
            </a:r>
            <a:r>
              <a:rPr lang="en-GB" dirty="0" err="1"/>
              <a:t>tuples</a:t>
            </a:r>
            <a:r>
              <a:rPr lang="en-GB" dirty="0"/>
              <a:t>.</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More </a:t>
            </a:r>
            <a:r>
              <a:rPr lang="en-GB" b="1" dirty="0"/>
              <a:t>about attributes</a:t>
            </a:r>
            <a:r>
              <a:rPr lang="en-US" b="1" dirty="0"/>
              <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GB" dirty="0"/>
              <a:t>For all relations r, the domains of all attributes must be </a:t>
            </a:r>
            <a:r>
              <a:rPr lang="en-GB" b="1" dirty="0"/>
              <a:t>atomic</a:t>
            </a:r>
            <a:r>
              <a:rPr lang="en-GB" dirty="0"/>
              <a:t> – the values must be indivisible i.e. a simple, single value, that cannot be further divided.</a:t>
            </a:r>
            <a:endParaRPr lang="en-US" dirty="0"/>
          </a:p>
          <a:p>
            <a:r>
              <a:rPr lang="en-GB" dirty="0"/>
              <a:t>Example: the set of all integers is </a:t>
            </a:r>
            <a:r>
              <a:rPr lang="en-GB" dirty="0" err="1" smtClean="0"/>
              <a:t>atomic.The</a:t>
            </a:r>
            <a:r>
              <a:rPr lang="en-GB" dirty="0" smtClean="0"/>
              <a:t> </a:t>
            </a:r>
            <a:r>
              <a:rPr lang="en-GB" dirty="0"/>
              <a:t>set of sets of integers – is not atomic, because a set is not a simple, single value, it is a list of integer values. So this could not be the domain for an attribute in a relation.</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92500" lnSpcReduction="20000"/>
          </a:bodyPr>
          <a:lstStyle/>
          <a:p>
            <a:r>
              <a:rPr lang="en-GB" dirty="0"/>
              <a:t>When determining if a domain is atomic or not, you need to consider the usage in the database. For example:</a:t>
            </a:r>
            <a:endParaRPr lang="en-US" dirty="0"/>
          </a:p>
          <a:p>
            <a:pPr lvl="1"/>
            <a:r>
              <a:rPr lang="en-GB" dirty="0"/>
              <a:t>The set of all possible names of people – is atomic.</a:t>
            </a:r>
            <a:endParaRPr lang="en-US" dirty="0"/>
          </a:p>
          <a:p>
            <a:pPr lvl="1"/>
            <a:r>
              <a:rPr lang="en-GB" dirty="0"/>
              <a:t>The set of full names (first name and father’s name) – is not atomic, as you can split into first name and father’s name. Generally, this is what is done in a relational database. You could, in theory, have an attribute for full name – if you take the view that names cannot be split. But then it would be difficult to search for a person knowing just their first name or just their father’s name.</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70000" lnSpcReduction="20000"/>
          </a:bodyPr>
          <a:lstStyle/>
          <a:p>
            <a:r>
              <a:rPr lang="en-GB" b="1" dirty="0"/>
              <a:t>Multiple attributes</a:t>
            </a:r>
            <a:r>
              <a:rPr lang="en-GB" dirty="0"/>
              <a:t> can have the same domain. For example, in a database for the university – </a:t>
            </a:r>
            <a:r>
              <a:rPr lang="en-GB" dirty="0" err="1"/>
              <a:t>Student_name</a:t>
            </a:r>
            <a:r>
              <a:rPr lang="en-GB" dirty="0"/>
              <a:t> and </a:t>
            </a:r>
            <a:r>
              <a:rPr lang="en-GB" dirty="0" err="1"/>
              <a:t>Staff_name</a:t>
            </a:r>
            <a:r>
              <a:rPr lang="en-GB" dirty="0"/>
              <a:t> have the same domain while they belong to different relations (Student, Staff). Likewise, if you have </a:t>
            </a:r>
            <a:r>
              <a:rPr lang="en-GB" dirty="0" err="1"/>
              <a:t>Student_FirstName</a:t>
            </a:r>
            <a:r>
              <a:rPr lang="en-GB" dirty="0"/>
              <a:t> and </a:t>
            </a:r>
            <a:r>
              <a:rPr lang="en-GB" dirty="0" err="1"/>
              <a:t>Student_FathersName</a:t>
            </a:r>
            <a:r>
              <a:rPr lang="en-GB" dirty="0"/>
              <a:t> attributes – both in the same relation, and have the same domain. </a:t>
            </a:r>
            <a:endParaRPr lang="en-US" dirty="0"/>
          </a:p>
          <a:p>
            <a:r>
              <a:rPr lang="en-GB" dirty="0"/>
              <a:t>Think about attributes like </a:t>
            </a:r>
            <a:r>
              <a:rPr lang="en-GB" dirty="0" err="1"/>
              <a:t>Student_FirstName</a:t>
            </a:r>
            <a:r>
              <a:rPr lang="en-GB" dirty="0"/>
              <a:t> and </a:t>
            </a:r>
            <a:r>
              <a:rPr lang="en-GB" dirty="0" err="1"/>
              <a:t>Department_Name</a:t>
            </a:r>
            <a:r>
              <a:rPr lang="en-GB" dirty="0"/>
              <a:t>. </a:t>
            </a:r>
            <a:r>
              <a:rPr lang="en-GB" dirty="0" smtClean="0"/>
              <a:t> If </a:t>
            </a:r>
            <a:r>
              <a:rPr lang="en-GB" dirty="0"/>
              <a:t>you take a physical view– i.e. think about what is stored on the disk. Both are just a string of characters e.g. T, e, s, f, a, y for the name ‘</a:t>
            </a:r>
            <a:r>
              <a:rPr lang="en-GB" dirty="0" err="1"/>
              <a:t>Tesfay</a:t>
            </a:r>
            <a:r>
              <a:rPr lang="en-GB" dirty="0"/>
              <a:t>’ or ‘Computer Science’. So they could be the same domain i.e. all character strings. But only certain strings make up person names and only certain strings make up department </a:t>
            </a:r>
            <a:r>
              <a:rPr lang="en-GB" dirty="0" smtClean="0"/>
              <a:t>names. So </a:t>
            </a:r>
            <a:r>
              <a:rPr lang="en-GB" dirty="0"/>
              <a:t>logically, we know they have different domains.</a:t>
            </a:r>
            <a:endParaRPr lang="en-US" dirty="0"/>
          </a:p>
          <a:p>
            <a:r>
              <a:rPr lang="en-GB" dirty="0"/>
              <a:t>On the other hand: some domains are obviously different e.g. GPA is a number and </a:t>
            </a:r>
            <a:r>
              <a:rPr lang="en-GB" dirty="0" err="1"/>
              <a:t>Student_FirstName</a:t>
            </a:r>
            <a:r>
              <a:rPr lang="en-GB" dirty="0"/>
              <a:t> is character data.</a:t>
            </a:r>
            <a:endParaRPr lang="en-US" dirty="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Null value</a:t>
            </a:r>
            <a:endParaRPr lang="en-US" dirty="0"/>
          </a:p>
        </p:txBody>
      </p:sp>
      <p:sp>
        <p:nvSpPr>
          <p:cNvPr id="3" name="Content Placeholder 2"/>
          <p:cNvSpPr>
            <a:spLocks noGrp="1"/>
          </p:cNvSpPr>
          <p:nvPr>
            <p:ph idx="1"/>
          </p:nvPr>
        </p:nvSpPr>
        <p:spPr/>
        <p:txBody>
          <a:bodyPr>
            <a:normAutofit fontScale="70000" lnSpcReduction="20000"/>
          </a:bodyPr>
          <a:lstStyle/>
          <a:p>
            <a:r>
              <a:rPr lang="en-GB" dirty="0" smtClean="0"/>
              <a:t>is </a:t>
            </a:r>
            <a:r>
              <a:rPr lang="en-GB" dirty="0"/>
              <a:t>a special value that can be a member of any possible domain. </a:t>
            </a:r>
            <a:endParaRPr lang="en-GB" dirty="0" smtClean="0"/>
          </a:p>
          <a:p>
            <a:r>
              <a:rPr lang="en-GB" dirty="0" smtClean="0"/>
              <a:t>Null </a:t>
            </a:r>
            <a:r>
              <a:rPr lang="en-GB" dirty="0"/>
              <a:t>means the actual value is </a:t>
            </a:r>
            <a:r>
              <a:rPr lang="en-GB" b="1" dirty="0"/>
              <a:t>unknown </a:t>
            </a:r>
            <a:r>
              <a:rPr lang="en-GB" dirty="0"/>
              <a:t>or </a:t>
            </a:r>
            <a:r>
              <a:rPr lang="en-GB" b="1" dirty="0"/>
              <a:t>does not exist</a:t>
            </a:r>
            <a:r>
              <a:rPr lang="en-GB" dirty="0"/>
              <a:t>. </a:t>
            </a:r>
            <a:endParaRPr lang="en-GB" dirty="0" smtClean="0"/>
          </a:p>
          <a:p>
            <a:r>
              <a:rPr lang="en-US" dirty="0" smtClean="0"/>
              <a:t>There are a number of situations in which the use of null values is appropriate.</a:t>
            </a:r>
          </a:p>
          <a:p>
            <a:r>
              <a:rPr lang="en-US" dirty="0" smtClean="0"/>
              <a:t> In general we use it to indicate that a data item currently has no value allocated to it. Examples of when this might happen are:</a:t>
            </a:r>
            <a:br>
              <a:rPr lang="en-US" dirty="0" smtClean="0"/>
            </a:br>
            <a:r>
              <a:rPr lang="en-US" dirty="0" smtClean="0"/>
              <a:t>• When the value of the data item is not yet known.</a:t>
            </a:r>
            <a:br>
              <a:rPr lang="en-US" dirty="0" smtClean="0"/>
            </a:br>
            <a:r>
              <a:rPr lang="en-US" dirty="0" smtClean="0"/>
              <a:t>• When the value for that data item is yet to be entered into the system.</a:t>
            </a:r>
            <a:br>
              <a:rPr lang="en-US" dirty="0" smtClean="0"/>
            </a:br>
            <a:r>
              <a:rPr lang="en-US" dirty="0" smtClean="0"/>
              <a:t>• When it is not appropriate that this particular instance of the data item is given a value.</a:t>
            </a:r>
            <a:br>
              <a:rPr lang="en-US" dirty="0" smtClean="0"/>
            </a:br>
            <a:r>
              <a:rPr lang="en-US" dirty="0" smtClean="0"/>
              <a:t/>
            </a:r>
            <a:br>
              <a:rPr lang="en-US" dirty="0" smtClean="0"/>
            </a:br>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Autofit/>
          </a:bodyPr>
          <a:lstStyle/>
          <a:p>
            <a:r>
              <a:rPr lang="en-GB" sz="2000" dirty="0" smtClean="0"/>
              <a:t>For example, if the Staff relation has a </a:t>
            </a:r>
            <a:r>
              <a:rPr lang="en-GB" sz="2000" b="1" dirty="0" err="1" smtClean="0"/>
              <a:t>Phone_Number</a:t>
            </a:r>
            <a:r>
              <a:rPr lang="en-GB" sz="2000" dirty="0" smtClean="0"/>
              <a:t> attribute - it should be null and not 0 if you do not know the number or if there is no phone number for the person.</a:t>
            </a:r>
          </a:p>
          <a:p>
            <a:r>
              <a:rPr lang="en-US" sz="2000" dirty="0" smtClean="0"/>
              <a:t>An example of this last situation might be where we are recording the details of employees in a table, including their </a:t>
            </a:r>
            <a:r>
              <a:rPr lang="en-US" sz="2000" b="1" dirty="0" smtClean="0"/>
              <a:t>salary </a:t>
            </a:r>
            <a:r>
              <a:rPr lang="en-US" sz="2000" dirty="0" smtClean="0"/>
              <a:t>and </a:t>
            </a:r>
            <a:r>
              <a:rPr lang="en-US" sz="2000" b="1" dirty="0" smtClean="0"/>
              <a:t>commission</a:t>
            </a:r>
            <a:r>
              <a:rPr lang="en-US" sz="2000" dirty="0" smtClean="0"/>
              <a:t>. We would store the salaries of employees in one table column, and the details of commission in another. Supposing that only certain employees, for example sales staff, are paid commission. This would mean that all employees who are not sales staff would have the value of their commission column set to null, indicating that they are not paid commission. The use of null in this situation enables us to represent the fact that some commissions are not set to any specific value, because it is not appropriate to pay commission to these staff.</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lstStyle/>
          <a:p>
            <a:r>
              <a:rPr lang="en-US" dirty="0" smtClean="0"/>
              <a:t>Another result of this characteristic of null values is that where two data items both contain null, if you compare them with one another in a query language, the system will not find them equal. Again, the logic behind this is that the fact that each data item is null does not mean they are equal, it simply means that they contain no value at all.</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At </a:t>
            </a:r>
            <a:r>
              <a:rPr lang="en-US" dirty="0"/>
              <a:t>the end of this chapter you should be able to:</a:t>
            </a:r>
            <a:br>
              <a:rPr lang="en-US" dirty="0"/>
            </a:br>
            <a:r>
              <a:rPr lang="en-US" dirty="0"/>
              <a:t>• Describe the structure of the Relational model, and explain why it </a:t>
            </a:r>
            <a:r>
              <a:rPr lang="en-US" dirty="0" smtClean="0"/>
              <a:t>provides a </a:t>
            </a:r>
            <a:r>
              <a:rPr lang="en-US" dirty="0"/>
              <a:t>simple but well-founded approach to the storage and manipulation </a:t>
            </a:r>
            <a:r>
              <a:rPr lang="en-US" dirty="0" smtClean="0"/>
              <a:t>of data</a:t>
            </a:r>
            <a:r>
              <a:rPr lang="en-US" dirty="0"/>
              <a:t>.</a:t>
            </a:r>
            <a:br>
              <a:rPr lang="en-US" dirty="0"/>
            </a:br>
            <a:r>
              <a:rPr lang="en-US" dirty="0"/>
              <a:t>• Explain basic concepts of the Relational model, such as primary and foreign keys, domains, null values, and entity and referential integrity.</a:t>
            </a:r>
            <a:br>
              <a:rPr lang="en-US" dirty="0"/>
            </a:br>
            <a:r>
              <a:rPr lang="en-US" dirty="0"/>
              <a:t>• Be able to discuss in terms of business applications, the value of the </a:t>
            </a:r>
            <a:r>
              <a:rPr lang="en-US" dirty="0" smtClean="0"/>
              <a:t>above concepts </a:t>
            </a:r>
            <a:r>
              <a:rPr lang="en-US" dirty="0"/>
              <a:t>in helping to preserve the integrity of data across a range </a:t>
            </a:r>
            <a:r>
              <a:rPr lang="en-US" dirty="0" smtClean="0"/>
              <a:t>of applications </a:t>
            </a:r>
            <a:r>
              <a:rPr lang="en-US" dirty="0"/>
              <a:t>running on a corporate database system</a:t>
            </a:r>
            <a:r>
              <a:rPr lang="en-US" dirty="0" smtClean="0"/>
              <a: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lstStyle/>
          <a:p>
            <a:r>
              <a:rPr lang="en-GB" dirty="0" smtClean="0"/>
              <a:t>But…null values can cause some problems when working with data. If possible, you should try not allow them in database tables – we will see how to do this later in the course.</a:t>
            </a:r>
            <a:endParaRPr lang="en-US" dirty="0" smtClean="0"/>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 and Instances </a:t>
            </a:r>
            <a:endParaRPr lang="en-US" dirty="0"/>
          </a:p>
        </p:txBody>
      </p:sp>
      <p:sp>
        <p:nvSpPr>
          <p:cNvPr id="3" name="Content Placeholder 2"/>
          <p:cNvSpPr>
            <a:spLocks noGrp="1"/>
          </p:cNvSpPr>
          <p:nvPr>
            <p:ph idx="1"/>
          </p:nvPr>
        </p:nvSpPr>
        <p:spPr/>
        <p:txBody>
          <a:bodyPr>
            <a:normAutofit fontScale="92500" lnSpcReduction="10000"/>
          </a:bodyPr>
          <a:lstStyle/>
          <a:p>
            <a:r>
              <a:rPr lang="en-GB" dirty="0" smtClean="0"/>
              <a:t>The </a:t>
            </a:r>
            <a:r>
              <a:rPr lang="en-GB" b="1" dirty="0"/>
              <a:t>database schema</a:t>
            </a:r>
            <a:r>
              <a:rPr lang="en-GB" dirty="0"/>
              <a:t> is the logical design of the database.</a:t>
            </a:r>
            <a:endParaRPr lang="en-US" dirty="0"/>
          </a:p>
          <a:p>
            <a:r>
              <a:rPr lang="en-GB" dirty="0"/>
              <a:t>A </a:t>
            </a:r>
            <a:r>
              <a:rPr lang="en-GB" b="1" dirty="0"/>
              <a:t>database instance</a:t>
            </a:r>
            <a:r>
              <a:rPr lang="en-GB" dirty="0"/>
              <a:t> is a snap-shot (picture) of the data in the database at any given instant in time. </a:t>
            </a:r>
            <a:endParaRPr lang="en-US" dirty="0"/>
          </a:p>
          <a:p>
            <a:r>
              <a:rPr lang="en-GB" dirty="0"/>
              <a:t>In the relational model, we also talk about a </a:t>
            </a:r>
            <a:r>
              <a:rPr lang="en-GB" b="1" dirty="0"/>
              <a:t>relation schema</a:t>
            </a:r>
            <a:r>
              <a:rPr lang="en-GB" dirty="0"/>
              <a:t>. This refers to the definition of one relation. Think of a relation as being like a variable in programming, while a relation schema is like the type definition for the variable.</a:t>
            </a:r>
            <a:endParaRPr lang="en-US" dirty="0"/>
          </a:p>
          <a:p>
            <a:endParaRPr lang="en-US" dirty="0"/>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GB" b="1" dirty="0"/>
              <a:t>For example</a:t>
            </a:r>
            <a:r>
              <a:rPr lang="en-GB" dirty="0"/>
              <a:t>:</a:t>
            </a:r>
            <a:endParaRPr lang="en-US" dirty="0"/>
          </a:p>
          <a:p>
            <a:r>
              <a:rPr lang="en-GB" dirty="0"/>
              <a:t>We have a relation called </a:t>
            </a:r>
            <a:r>
              <a:rPr lang="en-GB" b="1" dirty="0"/>
              <a:t>student</a:t>
            </a:r>
            <a:r>
              <a:rPr lang="en-GB" dirty="0"/>
              <a:t> (like a variable</a:t>
            </a:r>
            <a:r>
              <a:rPr lang="en-GB" dirty="0" smtClean="0"/>
              <a:t>).The </a:t>
            </a:r>
            <a:r>
              <a:rPr lang="en-GB" dirty="0"/>
              <a:t>relation schema for student is:</a:t>
            </a:r>
            <a:endParaRPr lang="en-US" dirty="0"/>
          </a:p>
          <a:p>
            <a:r>
              <a:rPr lang="en-GB" dirty="0" smtClean="0"/>
              <a:t>    </a:t>
            </a:r>
            <a:r>
              <a:rPr lang="en-GB" b="1" dirty="0" smtClean="0"/>
              <a:t>Student-schema</a:t>
            </a:r>
            <a:r>
              <a:rPr lang="en-GB" dirty="0" smtClean="0"/>
              <a:t> </a:t>
            </a:r>
            <a:r>
              <a:rPr lang="en-GB" dirty="0"/>
              <a:t>= (</a:t>
            </a:r>
            <a:r>
              <a:rPr lang="en-GB" dirty="0" err="1"/>
              <a:t>student_id</a:t>
            </a:r>
            <a:r>
              <a:rPr lang="en-GB" dirty="0"/>
              <a:t>, </a:t>
            </a:r>
            <a:r>
              <a:rPr lang="en-GB" dirty="0" err="1"/>
              <a:t>student_firstname</a:t>
            </a:r>
            <a:r>
              <a:rPr lang="en-GB" dirty="0"/>
              <a:t>, </a:t>
            </a:r>
            <a:r>
              <a:rPr lang="en-GB" dirty="0" err="1"/>
              <a:t>student_fathersname</a:t>
            </a:r>
            <a:r>
              <a:rPr lang="en-GB" dirty="0"/>
              <a:t>, </a:t>
            </a:r>
            <a:r>
              <a:rPr lang="en-GB" dirty="0" err="1"/>
              <a:t>programme_code</a:t>
            </a:r>
            <a:r>
              <a:rPr lang="en-GB" dirty="0" smtClean="0"/>
              <a:t>)</a:t>
            </a:r>
            <a:r>
              <a:rPr lang="en-GB" dirty="0"/>
              <a:t> (like the variable type definition</a:t>
            </a:r>
            <a:r>
              <a:rPr lang="en-GB" dirty="0" smtClean="0"/>
              <a:t>)</a:t>
            </a:r>
            <a:endParaRPr lang="en-US" dirty="0"/>
          </a:p>
          <a:p>
            <a:r>
              <a:rPr lang="en-GB" dirty="0" err="1"/>
              <a:t>programme_code</a:t>
            </a:r>
            <a:r>
              <a:rPr lang="en-GB" dirty="0"/>
              <a:t> is an alpha-numeric value that identifies the degree or diploma the student is registered for e.g. Computer Science Degree (</a:t>
            </a:r>
            <a:r>
              <a:rPr lang="en-GB" dirty="0" err="1"/>
              <a:t>CompSciDeg</a:t>
            </a:r>
            <a:r>
              <a:rPr lang="en-GB" dirty="0"/>
              <a:t>), Management Diploma (</a:t>
            </a:r>
            <a:r>
              <a:rPr lang="en-GB" dirty="0" err="1"/>
              <a:t>MgtDip</a:t>
            </a:r>
            <a:r>
              <a:rPr lang="en-GB" dirty="0"/>
              <a:t>).</a:t>
            </a:r>
            <a:endParaRPr lang="en-US" dirty="0"/>
          </a:p>
          <a:p>
            <a:r>
              <a:rPr lang="en-GB" dirty="0"/>
              <a:t> </a:t>
            </a:r>
            <a:r>
              <a:rPr lang="en-GB" dirty="0" smtClean="0"/>
              <a:t>We </a:t>
            </a:r>
            <a:r>
              <a:rPr lang="en-GB" dirty="0"/>
              <a:t>can show that </a:t>
            </a:r>
            <a:r>
              <a:rPr lang="en-GB" b="1" dirty="0"/>
              <a:t>student is a relation on Student-schema </a:t>
            </a:r>
            <a:r>
              <a:rPr lang="en-GB" dirty="0"/>
              <a:t>(a variable of the type…) like </a:t>
            </a:r>
            <a:r>
              <a:rPr lang="en-GB" dirty="0" smtClean="0"/>
              <a:t>this:</a:t>
            </a:r>
          </a:p>
          <a:p>
            <a:pPr>
              <a:buNone/>
            </a:pPr>
            <a:r>
              <a:rPr lang="en-GB" dirty="0"/>
              <a:t> </a:t>
            </a:r>
            <a:r>
              <a:rPr lang="en-GB" dirty="0" smtClean="0"/>
              <a:t>                  student </a:t>
            </a:r>
            <a:r>
              <a:rPr lang="en-GB" dirty="0"/>
              <a:t>(Student-schema)</a:t>
            </a:r>
            <a:endParaRPr lang="en-US" dirty="0"/>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77500" lnSpcReduction="20000"/>
          </a:bodyPr>
          <a:lstStyle/>
          <a:p>
            <a:r>
              <a:rPr lang="en-GB" dirty="0"/>
              <a:t>Let us say we also have:</a:t>
            </a:r>
            <a:endParaRPr lang="en-US" dirty="0"/>
          </a:p>
          <a:p>
            <a:pPr>
              <a:buNone/>
            </a:pPr>
            <a:r>
              <a:rPr lang="en-GB" dirty="0" smtClean="0"/>
              <a:t>     </a:t>
            </a:r>
            <a:r>
              <a:rPr lang="en-GB" b="1" dirty="0" smtClean="0"/>
              <a:t>Programme-schema</a:t>
            </a:r>
            <a:r>
              <a:rPr lang="en-GB" dirty="0" smtClean="0"/>
              <a:t> </a:t>
            </a:r>
            <a:r>
              <a:rPr lang="en-GB" dirty="0"/>
              <a:t>= (</a:t>
            </a:r>
            <a:r>
              <a:rPr lang="en-GB" dirty="0" err="1"/>
              <a:t>programme_code</a:t>
            </a:r>
            <a:r>
              <a:rPr lang="en-GB" dirty="0"/>
              <a:t>, </a:t>
            </a:r>
            <a:r>
              <a:rPr lang="en-GB" dirty="0" err="1"/>
              <a:t>prog_name</a:t>
            </a:r>
            <a:r>
              <a:rPr lang="en-GB" dirty="0"/>
              <a:t>, </a:t>
            </a:r>
            <a:r>
              <a:rPr lang="en-GB" dirty="0" err="1" smtClean="0"/>
              <a:t>prog_description</a:t>
            </a:r>
            <a:r>
              <a:rPr lang="en-GB" dirty="0" smtClean="0"/>
              <a:t>)</a:t>
            </a:r>
            <a:r>
              <a:rPr lang="en-US" dirty="0" smtClean="0"/>
              <a:t> </a:t>
            </a:r>
            <a:r>
              <a:rPr lang="en-GB" dirty="0" smtClean="0"/>
              <a:t>And </a:t>
            </a:r>
            <a:r>
              <a:rPr lang="en-GB" b="1" dirty="0" smtClean="0"/>
              <a:t>programme</a:t>
            </a:r>
            <a:r>
              <a:rPr lang="en-GB" dirty="0" smtClean="0"/>
              <a:t> </a:t>
            </a:r>
            <a:r>
              <a:rPr lang="en-GB" dirty="0"/>
              <a:t>(Programme-Schema</a:t>
            </a:r>
            <a:r>
              <a:rPr lang="en-GB" dirty="0" smtClean="0"/>
              <a:t>)</a:t>
            </a:r>
            <a:r>
              <a:rPr lang="en-GB" dirty="0"/>
              <a:t> </a:t>
            </a:r>
            <a:endParaRPr lang="en-US" dirty="0"/>
          </a:p>
          <a:p>
            <a:r>
              <a:rPr lang="en-GB" dirty="0"/>
              <a:t>We have the attribute </a:t>
            </a:r>
            <a:r>
              <a:rPr lang="en-GB" b="1" dirty="0" err="1"/>
              <a:t>programme_code</a:t>
            </a:r>
            <a:r>
              <a:rPr lang="en-GB" dirty="0"/>
              <a:t> in both relation schemas – this is a way to relate the </a:t>
            </a:r>
            <a:r>
              <a:rPr lang="en-GB" dirty="0" err="1"/>
              <a:t>tuples</a:t>
            </a:r>
            <a:r>
              <a:rPr lang="en-GB" dirty="0"/>
              <a:t> in two different relations. The </a:t>
            </a:r>
            <a:r>
              <a:rPr lang="en-GB" dirty="0" err="1"/>
              <a:t>programme_code</a:t>
            </a:r>
            <a:r>
              <a:rPr lang="en-GB" dirty="0"/>
              <a:t> in the student relation tells you what programme that student is registered for. You can get the programme details (name, description) in the  programme relation.</a:t>
            </a:r>
            <a:endParaRPr lang="en-US" dirty="0"/>
          </a:p>
          <a:p>
            <a:r>
              <a:rPr lang="en-GB" dirty="0"/>
              <a:t>With this structure, we can answer questions </a:t>
            </a:r>
            <a:r>
              <a:rPr lang="en-GB" dirty="0" smtClean="0"/>
              <a:t>like </a:t>
            </a:r>
            <a:r>
              <a:rPr lang="en-GB" dirty="0"/>
              <a:t>‘get a list of all students registered for the Computer Science Degree’</a:t>
            </a:r>
            <a:endParaRPr lang="en-US" dirty="0"/>
          </a:p>
          <a:p>
            <a:pPr>
              <a:buNone/>
            </a:pPr>
            <a:r>
              <a:rPr lang="en-GB" dirty="0" smtClean="0"/>
              <a:t> </a:t>
            </a:r>
            <a:endParaRPr lang="en-US" dirty="0"/>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a:bodyPr>
          <a:lstStyle/>
          <a:p>
            <a:r>
              <a:rPr lang="en-GB" dirty="0"/>
              <a:t>Consider students taking courses. </a:t>
            </a:r>
            <a:endParaRPr lang="en-GB" dirty="0" smtClean="0"/>
          </a:p>
          <a:p>
            <a:r>
              <a:rPr lang="en-GB" dirty="0" smtClean="0"/>
              <a:t>A </a:t>
            </a:r>
            <a:r>
              <a:rPr lang="en-GB" dirty="0"/>
              <a:t>student can take many different courses.</a:t>
            </a:r>
            <a:endParaRPr lang="en-US" dirty="0"/>
          </a:p>
          <a:p>
            <a:pPr>
              <a:buNone/>
            </a:pPr>
            <a:r>
              <a:rPr lang="en-GB" dirty="0" smtClean="0"/>
              <a:t>    </a:t>
            </a:r>
            <a:r>
              <a:rPr lang="en-GB" b="1" dirty="0" smtClean="0"/>
              <a:t>Course-schema</a:t>
            </a:r>
            <a:r>
              <a:rPr lang="en-GB" dirty="0" smtClean="0"/>
              <a:t> </a:t>
            </a:r>
            <a:r>
              <a:rPr lang="en-GB" dirty="0"/>
              <a:t>= (</a:t>
            </a:r>
            <a:r>
              <a:rPr lang="en-GB" dirty="0" err="1"/>
              <a:t>course_code</a:t>
            </a:r>
            <a:r>
              <a:rPr lang="en-GB" dirty="0"/>
              <a:t>, </a:t>
            </a:r>
            <a:r>
              <a:rPr lang="en-GB" dirty="0" err="1"/>
              <a:t>course_name</a:t>
            </a:r>
            <a:r>
              <a:rPr lang="en-GB" dirty="0"/>
              <a:t>, </a:t>
            </a:r>
            <a:r>
              <a:rPr lang="en-GB" dirty="0" err="1"/>
              <a:t>course_description</a:t>
            </a:r>
            <a:r>
              <a:rPr lang="en-GB" dirty="0"/>
              <a:t>, </a:t>
            </a:r>
            <a:r>
              <a:rPr lang="en-GB" dirty="0" err="1" smtClean="0"/>
              <a:t>credit_hours</a:t>
            </a:r>
            <a:r>
              <a:rPr lang="en-GB" dirty="0" smtClean="0"/>
              <a:t>)</a:t>
            </a:r>
            <a:endParaRPr lang="en-US" dirty="0" smtClean="0"/>
          </a:p>
          <a:p>
            <a:pPr>
              <a:buNone/>
            </a:pPr>
            <a:r>
              <a:rPr lang="en-US" dirty="0"/>
              <a:t> </a:t>
            </a:r>
            <a:r>
              <a:rPr lang="en-US" dirty="0" smtClean="0"/>
              <a:t>   </a:t>
            </a:r>
            <a:r>
              <a:rPr lang="en-GB" b="1" dirty="0" smtClean="0"/>
              <a:t>course</a:t>
            </a:r>
            <a:r>
              <a:rPr lang="en-GB" dirty="0" smtClean="0"/>
              <a:t> </a:t>
            </a:r>
            <a:r>
              <a:rPr lang="en-GB" dirty="0"/>
              <a:t>(Course-schema</a:t>
            </a:r>
            <a:r>
              <a:rPr lang="en-GB" dirty="0" smtClean="0"/>
              <a:t>)</a:t>
            </a:r>
            <a:endParaRPr lang="en-US" dirty="0"/>
          </a:p>
          <a:p>
            <a:r>
              <a:rPr lang="en-GB" b="1" dirty="0"/>
              <a:t>Question</a:t>
            </a:r>
            <a:r>
              <a:rPr lang="en-GB" dirty="0"/>
              <a:t>: how would you show this in these relations?</a:t>
            </a:r>
            <a:endParaRPr lang="en-US" dirty="0"/>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–possible answer</a:t>
            </a:r>
            <a:endParaRPr lang="en-US" dirty="0"/>
          </a:p>
        </p:txBody>
      </p:sp>
      <p:sp>
        <p:nvSpPr>
          <p:cNvPr id="3" name="Content Placeholder 2"/>
          <p:cNvSpPr>
            <a:spLocks noGrp="1"/>
          </p:cNvSpPr>
          <p:nvPr>
            <p:ph idx="1"/>
          </p:nvPr>
        </p:nvSpPr>
        <p:spPr/>
        <p:txBody>
          <a:bodyPr/>
          <a:lstStyle/>
          <a:p>
            <a:pPr>
              <a:buNone/>
            </a:pPr>
            <a:r>
              <a:rPr lang="en-GB" b="1" dirty="0" smtClean="0"/>
              <a:t>Answer 1. </a:t>
            </a:r>
            <a:r>
              <a:rPr lang="en-GB" dirty="0" smtClean="0"/>
              <a:t>put </a:t>
            </a:r>
            <a:r>
              <a:rPr lang="en-GB" dirty="0" err="1" smtClean="0"/>
              <a:t>course_code</a:t>
            </a:r>
            <a:r>
              <a:rPr lang="en-GB" dirty="0" smtClean="0"/>
              <a:t> </a:t>
            </a:r>
            <a:r>
              <a:rPr lang="en-GB" dirty="0"/>
              <a:t>in the student </a:t>
            </a:r>
            <a:r>
              <a:rPr lang="en-GB" dirty="0" smtClean="0"/>
              <a:t>schema</a:t>
            </a:r>
          </a:p>
          <a:p>
            <a:pPr>
              <a:buNone/>
            </a:pPr>
            <a:r>
              <a:rPr lang="en-GB" dirty="0"/>
              <a:t>Student-schema = (</a:t>
            </a:r>
            <a:r>
              <a:rPr lang="en-GB" dirty="0" err="1"/>
              <a:t>student_id</a:t>
            </a:r>
            <a:r>
              <a:rPr lang="en-GB" dirty="0"/>
              <a:t>, </a:t>
            </a:r>
            <a:r>
              <a:rPr lang="en-GB" dirty="0" err="1"/>
              <a:t>student_firstname</a:t>
            </a:r>
            <a:r>
              <a:rPr lang="en-GB" dirty="0"/>
              <a:t>, </a:t>
            </a:r>
            <a:r>
              <a:rPr lang="en-GB" dirty="0" err="1"/>
              <a:t>student_fathersname</a:t>
            </a:r>
            <a:r>
              <a:rPr lang="en-GB" dirty="0"/>
              <a:t>, </a:t>
            </a:r>
            <a:r>
              <a:rPr lang="en-GB" dirty="0" err="1"/>
              <a:t>programme_code</a:t>
            </a:r>
            <a:r>
              <a:rPr lang="en-GB" dirty="0"/>
              <a:t>, </a:t>
            </a:r>
            <a:r>
              <a:rPr lang="en-GB" dirty="0" err="1"/>
              <a:t>course_code</a:t>
            </a:r>
            <a:r>
              <a:rPr lang="en-GB" dirty="0"/>
              <a:t>)</a:t>
            </a:r>
            <a:endParaRPr lang="en-US" dirty="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lstStyle/>
          <a:p>
            <a:r>
              <a:rPr lang="en-GB" dirty="0"/>
              <a:t>Each students takes several courses…so now there would be several </a:t>
            </a:r>
            <a:r>
              <a:rPr lang="en-GB" dirty="0" err="1"/>
              <a:t>tuples</a:t>
            </a:r>
            <a:r>
              <a:rPr lang="en-GB" dirty="0"/>
              <a:t> for each student in the student relation. </a:t>
            </a:r>
            <a:endParaRPr lang="en-US" dirty="0"/>
          </a:p>
          <a:p>
            <a:r>
              <a:rPr lang="en-GB" b="1" dirty="0"/>
              <a:t>Question</a:t>
            </a:r>
            <a:r>
              <a:rPr lang="en-GB" dirty="0"/>
              <a:t>: Can you see any problem with this?</a:t>
            </a:r>
            <a:endParaRPr lang="en-US" dirty="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lstStyle/>
          <a:p>
            <a:r>
              <a:rPr lang="en-GB" dirty="0" smtClean="0"/>
              <a:t>Answer : </a:t>
            </a:r>
            <a:r>
              <a:rPr lang="en-GB" dirty="0"/>
              <a:t>student name, id and programme code are duplicated – repeated in each </a:t>
            </a:r>
            <a:r>
              <a:rPr lang="en-GB" dirty="0" err="1"/>
              <a:t>tuple</a:t>
            </a:r>
            <a:r>
              <a:rPr lang="en-GB" dirty="0"/>
              <a:t>. </a:t>
            </a:r>
            <a:endParaRPr lang="en-US" dirty="0"/>
          </a:p>
          <a:p>
            <a:r>
              <a:rPr lang="en-GB" dirty="0"/>
              <a:t>And what if a student is registered but has no courses selected yet? Then the </a:t>
            </a:r>
            <a:r>
              <a:rPr lang="en-GB" dirty="0" err="1"/>
              <a:t>tuple</a:t>
            </a:r>
            <a:r>
              <a:rPr lang="en-GB" dirty="0"/>
              <a:t> for that customer is incomplete and we have to put a null value for the </a:t>
            </a:r>
            <a:r>
              <a:rPr lang="en-GB" dirty="0" err="1"/>
              <a:t>course_code</a:t>
            </a:r>
            <a:r>
              <a:rPr lang="en-GB" dirty="0"/>
              <a:t>.</a:t>
            </a:r>
            <a:endParaRPr lang="en-US" dirty="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a:bodyPr>
          <a:lstStyle/>
          <a:p>
            <a:pPr>
              <a:buNone/>
            </a:pPr>
            <a:r>
              <a:rPr lang="en-GB" b="1" dirty="0" smtClean="0"/>
              <a:t>    Question</a:t>
            </a:r>
            <a:r>
              <a:rPr lang="en-GB" dirty="0"/>
              <a:t>: Can you see how we can fix the duplication problem and not have to use null values</a:t>
            </a:r>
            <a:r>
              <a:rPr lang="en-GB" dirty="0" smtClean="0"/>
              <a: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Answer : make a new relation like this (elicit from students what attributes they would put in the new relation)</a:t>
            </a:r>
            <a:endParaRPr lang="en-US" dirty="0" smtClean="0"/>
          </a:p>
          <a:p>
            <a:pPr lvl="1"/>
            <a:r>
              <a:rPr lang="en-GB" dirty="0" smtClean="0"/>
              <a:t>Student-Course-Schema =  (</a:t>
            </a:r>
            <a:r>
              <a:rPr lang="en-GB" dirty="0" err="1" smtClean="0"/>
              <a:t>student_id,course_code</a:t>
            </a:r>
            <a:r>
              <a:rPr lang="en-GB" dirty="0" smtClean="0"/>
              <a:t>)</a:t>
            </a:r>
            <a:endParaRPr lang="en-US" dirty="0" smtClean="0"/>
          </a:p>
          <a:p>
            <a:pPr lvl="1"/>
            <a:r>
              <a:rPr lang="en-GB" dirty="0" err="1" smtClean="0"/>
              <a:t>studentCourse</a:t>
            </a:r>
            <a:r>
              <a:rPr lang="en-GB" dirty="0" smtClean="0"/>
              <a:t>  (Student-Course-Schema) </a:t>
            </a:r>
            <a:endParaRPr lang="en-US" dirty="0" smtClean="0"/>
          </a:p>
          <a:p>
            <a:r>
              <a:rPr lang="en-GB" dirty="0" smtClean="0"/>
              <a:t>We create </a:t>
            </a:r>
            <a:r>
              <a:rPr lang="en-GB" dirty="0" err="1" smtClean="0"/>
              <a:t>tuples</a:t>
            </a:r>
            <a:r>
              <a:rPr lang="en-GB" dirty="0" smtClean="0"/>
              <a:t> in the </a:t>
            </a:r>
            <a:r>
              <a:rPr lang="en-GB" dirty="0" err="1" smtClean="0"/>
              <a:t>studentCourses</a:t>
            </a:r>
            <a:r>
              <a:rPr lang="en-GB" dirty="0" smtClean="0"/>
              <a:t> relation only when a student registers for a particular course. Then we do not have nulls.</a:t>
            </a:r>
            <a:endParaRPr lang="en-US" dirty="0" smtClean="0"/>
          </a:p>
          <a:p>
            <a:r>
              <a:rPr lang="en-GB" dirty="0" smtClean="0"/>
              <a:t>And, as before, we can look up a given </a:t>
            </a:r>
            <a:r>
              <a:rPr lang="en-GB" dirty="0" err="1" smtClean="0"/>
              <a:t>student_id</a:t>
            </a:r>
            <a:r>
              <a:rPr lang="en-GB" dirty="0" smtClean="0"/>
              <a:t> in </a:t>
            </a:r>
            <a:r>
              <a:rPr lang="en-GB" dirty="0" err="1" smtClean="0"/>
              <a:t>studentCourse</a:t>
            </a:r>
            <a:r>
              <a:rPr lang="en-GB" dirty="0" smtClean="0"/>
              <a:t> to find what courses the student is taking. </a:t>
            </a:r>
            <a:endParaRPr lang="en-US" dirty="0" smtClean="0"/>
          </a:p>
          <a:p>
            <a:r>
              <a:rPr lang="en-GB" dirty="0" smtClean="0"/>
              <a:t>Now, we are using a relation to describe an </a:t>
            </a:r>
            <a:r>
              <a:rPr lang="en-GB" b="1" dirty="0" smtClean="0"/>
              <a:t>association</a:t>
            </a:r>
            <a:r>
              <a:rPr lang="en-GB" dirty="0" smtClean="0"/>
              <a:t> between the student and course entities. So, </a:t>
            </a:r>
            <a:r>
              <a:rPr lang="en-GB" i="1" dirty="0" smtClean="0"/>
              <a:t>a relation can describe an entity</a:t>
            </a:r>
            <a:r>
              <a:rPr lang="en-GB" dirty="0" smtClean="0"/>
              <a:t> (student or course or programme) </a:t>
            </a:r>
            <a:r>
              <a:rPr lang="en-GB" b="1" dirty="0" smtClean="0"/>
              <a:t>or</a:t>
            </a:r>
            <a:r>
              <a:rPr lang="en-GB" dirty="0" smtClean="0"/>
              <a:t> it can </a:t>
            </a:r>
            <a:r>
              <a:rPr lang="en-GB" i="1" dirty="0" smtClean="0"/>
              <a:t>describe an association between entities</a:t>
            </a:r>
            <a:r>
              <a:rPr lang="en-GB" dirty="0" smtClean="0"/>
              <a:t>.</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Reading Material </a:t>
            </a:r>
          </a:p>
          <a:p>
            <a:r>
              <a:rPr lang="en-US" dirty="0" smtClean="0"/>
              <a:t>   Chapter </a:t>
            </a:r>
            <a:r>
              <a:rPr lang="en-US" dirty="0"/>
              <a:t>4 </a:t>
            </a:r>
            <a:r>
              <a:rPr lang="en-US" dirty="0" smtClean="0"/>
              <a:t>of Thomas </a:t>
            </a:r>
            <a:r>
              <a:rPr lang="en-US" dirty="0"/>
              <a:t>Connolly and Carolyn </a:t>
            </a:r>
            <a:r>
              <a:rPr lang="en-US" dirty="0" err="1"/>
              <a:t>Begg</a:t>
            </a:r>
            <a:r>
              <a:rPr lang="en-US" dirty="0"/>
              <a:t>, “Database Systems A Practical Approach</a:t>
            </a:r>
            <a:br>
              <a:rPr lang="en-US" dirty="0"/>
            </a:br>
            <a:r>
              <a:rPr lang="en-US" dirty="0"/>
              <a:t>to Design, Implementation, and Management”, </a:t>
            </a:r>
            <a:r>
              <a:rPr lang="en-US" dirty="0" smtClean="0"/>
              <a:t>(4th </a:t>
            </a:r>
            <a:r>
              <a:rPr lang="en-US" dirty="0" err="1"/>
              <a:t>edn</a:t>
            </a:r>
            <a:r>
              <a:rPr lang="en-US" dirty="0"/>
              <a:t>.).</a:t>
            </a:r>
            <a:r>
              <a:rPr lang="en-US" dirty="0" smtClean="0"/>
              <a:t> </a:t>
            </a:r>
          </a:p>
          <a:p>
            <a:r>
              <a:rPr lang="en-GB" dirty="0" err="1"/>
              <a:t>Mannino</a:t>
            </a:r>
            <a:r>
              <a:rPr lang="en-GB" dirty="0"/>
              <a:t>, Chapter 2; </a:t>
            </a:r>
            <a:endParaRPr lang="en-GB" dirty="0" smtClean="0"/>
          </a:p>
          <a:p>
            <a:r>
              <a:rPr lang="en-GB" dirty="0" err="1" smtClean="0"/>
              <a:t>Silberschatz</a:t>
            </a:r>
            <a:r>
              <a:rPr lang="en-GB" dirty="0" smtClean="0"/>
              <a:t> </a:t>
            </a:r>
            <a:r>
              <a:rPr lang="en-GB" dirty="0"/>
              <a:t>et al, Chapter 3. </a:t>
            </a:r>
            <a:endParaRPr lang="en-GB" dirty="0" smtClean="0"/>
          </a:p>
          <a:p>
            <a:pPr>
              <a:buNone/>
            </a:pPr>
            <a:r>
              <a:rPr lang="en-US" b="1" dirty="0" smtClean="0"/>
              <a:t>Lecture Hour  :</a:t>
            </a:r>
            <a:r>
              <a:rPr lang="en-US" dirty="0" smtClean="0"/>
              <a:t>4 Hours </a:t>
            </a:r>
            <a:br>
              <a:rPr lang="en-US" dirty="0" smtClean="0"/>
            </a:b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a:t>
            </a:r>
            <a:endParaRPr lang="en-US" dirty="0"/>
          </a:p>
        </p:txBody>
      </p:sp>
      <p:sp>
        <p:nvSpPr>
          <p:cNvPr id="3" name="Content Placeholder 2"/>
          <p:cNvSpPr>
            <a:spLocks noGrp="1"/>
          </p:cNvSpPr>
          <p:nvPr>
            <p:ph idx="1"/>
          </p:nvPr>
        </p:nvSpPr>
        <p:spPr/>
        <p:txBody>
          <a:bodyPr/>
          <a:lstStyle/>
          <a:p>
            <a:r>
              <a:rPr lang="en-US" dirty="0" smtClean="0"/>
              <a:t>Draw a Schema Diagram for the handout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1295400" y="1143000"/>
            <a:ext cx="7396162"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t>
            </a:r>
            <a:r>
              <a:rPr lang="en-US" dirty="0" smtClean="0"/>
              <a:t/>
            </a:r>
            <a:br>
              <a:rPr lang="en-US" dirty="0" smtClean="0"/>
            </a:br>
            <a:r>
              <a:rPr lang="en-GB" sz="2000" b="1" dirty="0" smtClean="0"/>
              <a:t>Question</a:t>
            </a:r>
            <a:r>
              <a:rPr lang="en-GB" sz="2000" dirty="0" smtClean="0"/>
              <a:t>: Can you identify relationships between tables on this diagram?</a:t>
            </a:r>
            <a:r>
              <a:rPr lang="en-US" dirty="0" smtClean="0"/>
              <a:t/>
            </a:r>
            <a:br>
              <a:rPr lang="en-US" dirty="0" smtClean="0"/>
            </a:b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457200" y="1371600"/>
            <a:ext cx="8305800" cy="47442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GB" dirty="0" smtClean="0"/>
              <a:t>A student is registered for one programme (must be 1</a:t>
            </a:r>
            <a:r>
              <a:rPr lang="en-GB" dirty="0" smtClean="0"/>
              <a:t>) A </a:t>
            </a:r>
            <a:r>
              <a:rPr lang="en-GB" dirty="0" smtClean="0"/>
              <a:t>programme has many students registered for it (0 or </a:t>
            </a:r>
            <a:r>
              <a:rPr lang="en-GB" dirty="0" smtClean="0"/>
              <a:t>more) So…</a:t>
            </a:r>
            <a:r>
              <a:rPr lang="en-GB" b="1" dirty="0" smtClean="0"/>
              <a:t>1-many</a:t>
            </a:r>
            <a:r>
              <a:rPr lang="en-GB" dirty="0" smtClean="0"/>
              <a:t> </a:t>
            </a:r>
            <a:r>
              <a:rPr lang="en-GB" dirty="0" smtClean="0"/>
              <a:t>relationship between Programme and Student relations.</a:t>
            </a:r>
            <a:endParaRPr lang="en-US" dirty="0" smtClean="0"/>
          </a:p>
          <a:p>
            <a:r>
              <a:rPr lang="en-GB" dirty="0" smtClean="0"/>
              <a:t> </a:t>
            </a:r>
            <a:r>
              <a:rPr lang="en-GB" dirty="0" smtClean="0"/>
              <a:t>A </a:t>
            </a:r>
            <a:r>
              <a:rPr lang="en-GB" dirty="0" smtClean="0"/>
              <a:t>student can enrol for many courses (1 or </a:t>
            </a:r>
            <a:r>
              <a:rPr lang="en-GB" dirty="0" smtClean="0"/>
              <a:t>more) A </a:t>
            </a:r>
            <a:r>
              <a:rPr lang="en-GB" dirty="0" smtClean="0"/>
              <a:t>course can have many students registered for it (0 or more).</a:t>
            </a:r>
            <a:endParaRPr lang="en-US" dirty="0" smtClean="0"/>
          </a:p>
          <a:p>
            <a:r>
              <a:rPr lang="en-GB" dirty="0" smtClean="0"/>
              <a:t>So….1-many between Student and </a:t>
            </a:r>
            <a:r>
              <a:rPr lang="en-GB" dirty="0" err="1" smtClean="0"/>
              <a:t>StudentCourse</a:t>
            </a:r>
            <a:r>
              <a:rPr lang="en-GB" dirty="0" smtClean="0"/>
              <a:t>, 1-many between Course and </a:t>
            </a:r>
            <a:r>
              <a:rPr lang="en-GB" dirty="0" err="1" smtClean="0"/>
              <a:t>StudentCourse</a:t>
            </a:r>
            <a:r>
              <a:rPr lang="en-GB" dirty="0" smtClean="0"/>
              <a:t>. And </a:t>
            </a:r>
            <a:r>
              <a:rPr lang="en-GB" b="1" dirty="0" smtClean="0"/>
              <a:t>many-many</a:t>
            </a:r>
            <a:r>
              <a:rPr lang="en-GB" dirty="0" smtClean="0"/>
              <a:t> between Student and Course – but we cannot show that directly between the tables – we use the </a:t>
            </a:r>
            <a:r>
              <a:rPr lang="en-GB" dirty="0" err="1" smtClean="0"/>
              <a:t>StudentCourse</a:t>
            </a:r>
            <a:r>
              <a:rPr lang="en-GB" dirty="0" smtClean="0"/>
              <a:t> relation to model the association between the 2 relations.</a:t>
            </a:r>
            <a:endParaRPr lang="en-US" dirty="0" smtClean="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Exercis</a:t>
            </a:r>
            <a:r>
              <a:rPr lang="en-US" b="1" dirty="0" smtClean="0"/>
              <a:t>e</a:t>
            </a:r>
            <a:endParaRPr lang="en-US" b="1" dirty="0" smtClean="0"/>
          </a:p>
          <a:p>
            <a:r>
              <a:rPr lang="en-US" dirty="0" smtClean="0"/>
              <a:t>Draw the schema for teachers relation and show the relationship based on the assumption one course is thought by one teacher only </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GB" dirty="0" smtClean="0"/>
              <a:t>Relationships between relations are important because often we need to extract data from 2 or more tables for the data to be meaningful. </a:t>
            </a:r>
            <a:endParaRPr lang="en-GB" dirty="0" smtClean="0"/>
          </a:p>
          <a:p>
            <a:r>
              <a:rPr lang="en-GB" dirty="0" smtClean="0"/>
              <a:t>For </a:t>
            </a:r>
            <a:r>
              <a:rPr lang="en-GB" dirty="0" smtClean="0"/>
              <a:t>example – if the registrar wants a list showing each student and what courses he/she has registered for, the data must come from the student and </a:t>
            </a:r>
            <a:r>
              <a:rPr lang="en-GB" dirty="0" err="1" smtClean="0"/>
              <a:t>studentCourse</a:t>
            </a:r>
            <a:r>
              <a:rPr lang="en-GB" dirty="0" smtClean="0"/>
              <a:t> relations. We can get this data by matching the </a:t>
            </a:r>
            <a:r>
              <a:rPr lang="en-GB" dirty="0" err="1" smtClean="0"/>
              <a:t>student_id</a:t>
            </a:r>
            <a:r>
              <a:rPr lang="en-GB" dirty="0" smtClean="0"/>
              <a:t> field in both tables. </a:t>
            </a:r>
            <a:endParaRPr lang="en-US" dirty="0" smtClean="0"/>
          </a:p>
          <a:p>
            <a:r>
              <a:rPr lang="en-GB" dirty="0" smtClean="0"/>
              <a:t>This way of combining tables to get data from them is called a </a:t>
            </a:r>
            <a:r>
              <a:rPr lang="en-GB" b="1" dirty="0" smtClean="0"/>
              <a:t>join</a:t>
            </a:r>
            <a:r>
              <a:rPr lang="en-GB" dirty="0" smtClean="0"/>
              <a:t> – we can use SQL to join tables. </a:t>
            </a:r>
            <a:endParaRPr lang="en-US" dirty="0" smtClean="0"/>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Keys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 </a:t>
            </a:r>
            <a:r>
              <a:rPr lang="en-GB" dirty="0" smtClean="0"/>
              <a:t>In </a:t>
            </a:r>
            <a:r>
              <a:rPr lang="en-GB" dirty="0" smtClean="0"/>
              <a:t>a relation, each </a:t>
            </a:r>
            <a:r>
              <a:rPr lang="en-GB" dirty="0" err="1" smtClean="0"/>
              <a:t>tuple</a:t>
            </a:r>
            <a:r>
              <a:rPr lang="en-GB" dirty="0" smtClean="0"/>
              <a:t> (row) represents an instance of the real-world entity that the relation models.</a:t>
            </a:r>
            <a:endParaRPr lang="en-US" dirty="0" smtClean="0"/>
          </a:p>
          <a:p>
            <a:r>
              <a:rPr lang="en-GB" dirty="0" smtClean="0"/>
              <a:t>We need some way to distinguish the instances from each other – the values of the attributes of an instance must uniquely identify that instance.</a:t>
            </a:r>
            <a:endParaRPr lang="en-US" dirty="0" smtClean="0"/>
          </a:p>
          <a:p>
            <a:r>
              <a:rPr lang="en-GB" dirty="0" smtClean="0"/>
              <a:t>Put another way: no two instances (</a:t>
            </a:r>
            <a:r>
              <a:rPr lang="en-GB" dirty="0" err="1" smtClean="0"/>
              <a:t>tuples</a:t>
            </a:r>
            <a:r>
              <a:rPr lang="en-GB" dirty="0" smtClean="0"/>
              <a:t>/rows) can have exactly the same values for all the attributes.</a:t>
            </a:r>
            <a:endParaRPr lang="en-US" dirty="0" smtClean="0"/>
          </a:p>
          <a:p>
            <a:r>
              <a:rPr lang="en-GB" dirty="0" smtClean="0"/>
              <a:t> </a:t>
            </a:r>
            <a:r>
              <a:rPr lang="en-GB" dirty="0" smtClean="0"/>
              <a:t>A </a:t>
            </a:r>
            <a:r>
              <a:rPr lang="en-GB" b="1" dirty="0" smtClean="0"/>
              <a:t>key</a:t>
            </a:r>
            <a:r>
              <a:rPr lang="en-GB" dirty="0" smtClean="0"/>
              <a:t> is an attribute or set of attributes in a relation that uniquely identifies each </a:t>
            </a:r>
            <a:r>
              <a:rPr lang="en-GB" dirty="0" err="1" smtClean="0"/>
              <a:t>tuple</a:t>
            </a:r>
            <a:r>
              <a:rPr lang="en-GB" dirty="0" smtClean="0"/>
              <a:t> in the relation.</a:t>
            </a:r>
            <a:endParaRPr lang="en-US" dirty="0" smtClean="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err="1" smtClean="0"/>
              <a:t>Superkeys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GB" b="1" dirty="0" smtClean="0"/>
              <a:t>A </a:t>
            </a:r>
            <a:r>
              <a:rPr lang="en-GB" b="1" dirty="0" err="1" smtClean="0"/>
              <a:t>superkey</a:t>
            </a:r>
            <a:r>
              <a:rPr lang="en-GB" b="1" dirty="0" smtClean="0"/>
              <a:t> </a:t>
            </a:r>
            <a:r>
              <a:rPr lang="en-GB" dirty="0" smtClean="0"/>
              <a:t>is an attribute or combination of attributes containing unique values for each </a:t>
            </a:r>
            <a:r>
              <a:rPr lang="en-GB" dirty="0" err="1" smtClean="0"/>
              <a:t>tuple</a:t>
            </a:r>
            <a:r>
              <a:rPr lang="en-GB" dirty="0" smtClean="0"/>
              <a:t> in the relation.</a:t>
            </a:r>
            <a:endParaRPr lang="en-US" dirty="0" smtClean="0"/>
          </a:p>
          <a:p>
            <a:r>
              <a:rPr lang="en-GB" dirty="0" smtClean="0"/>
              <a:t>  Look at the Student-Schema relation schema – if we take the combination of all attributes, it would uniquely identify each row. Or we could take the combination of </a:t>
            </a:r>
            <a:r>
              <a:rPr lang="en-GB" dirty="0" err="1" smtClean="0"/>
              <a:t>student_id</a:t>
            </a:r>
            <a:r>
              <a:rPr lang="en-GB" dirty="0" smtClean="0"/>
              <a:t>, </a:t>
            </a:r>
            <a:r>
              <a:rPr lang="en-GB" dirty="0" err="1" smtClean="0"/>
              <a:t>student_firstname</a:t>
            </a:r>
            <a:r>
              <a:rPr lang="en-GB" dirty="0" smtClean="0"/>
              <a:t>, </a:t>
            </a:r>
            <a:r>
              <a:rPr lang="en-GB" dirty="0" err="1" smtClean="0"/>
              <a:t>student_fathersname</a:t>
            </a:r>
            <a:r>
              <a:rPr lang="en-GB" dirty="0" smtClean="0"/>
              <a:t>. But we could not use </a:t>
            </a:r>
            <a:r>
              <a:rPr lang="en-GB" dirty="0" err="1" smtClean="0"/>
              <a:t>student_firstname</a:t>
            </a:r>
            <a:r>
              <a:rPr lang="en-GB" dirty="0" smtClean="0"/>
              <a:t>, </a:t>
            </a:r>
            <a:r>
              <a:rPr lang="en-GB" dirty="0" err="1" smtClean="0"/>
              <a:t>student_fathersname</a:t>
            </a:r>
            <a:r>
              <a:rPr lang="en-GB" dirty="0" smtClean="0"/>
              <a:t> – as different students could have the same name.</a:t>
            </a:r>
            <a:endParaRPr lang="en-US" dirty="0" smtClean="0"/>
          </a:p>
          <a:p>
            <a:r>
              <a:rPr lang="en-GB" dirty="0" smtClean="0"/>
              <a:t>Each of these combinations is called a </a:t>
            </a:r>
            <a:r>
              <a:rPr lang="en-GB" b="1" dirty="0" err="1" smtClean="0"/>
              <a:t>superkey</a:t>
            </a:r>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Candidate </a:t>
            </a:r>
            <a:r>
              <a:rPr lang="en-GB" b="1" dirty="0" smtClean="0"/>
              <a:t>Keys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GB" b="1" dirty="0" smtClean="0"/>
              <a:t>A candidate key </a:t>
            </a:r>
            <a:r>
              <a:rPr lang="en-GB" dirty="0" smtClean="0"/>
              <a:t>is a </a:t>
            </a:r>
            <a:r>
              <a:rPr lang="en-GB" dirty="0" err="1" smtClean="0"/>
              <a:t>superkey</a:t>
            </a:r>
            <a:r>
              <a:rPr lang="en-GB" dirty="0" smtClean="0"/>
              <a:t> for which no subset is itself a </a:t>
            </a:r>
            <a:r>
              <a:rPr lang="en-GB" dirty="0" err="1" smtClean="0"/>
              <a:t>superkey</a:t>
            </a:r>
            <a:r>
              <a:rPr lang="en-GB" dirty="0" smtClean="0"/>
              <a:t>.</a:t>
            </a:r>
            <a:endParaRPr lang="en-US" dirty="0" smtClean="0"/>
          </a:p>
          <a:p>
            <a:r>
              <a:rPr lang="en-GB" dirty="0" smtClean="0"/>
              <a:t>We can also that a candidate key is a </a:t>
            </a:r>
            <a:r>
              <a:rPr lang="en-GB" b="1" dirty="0" smtClean="0"/>
              <a:t>minimal </a:t>
            </a:r>
            <a:r>
              <a:rPr lang="en-GB" b="1" dirty="0" err="1" smtClean="0"/>
              <a:t>superkey</a:t>
            </a:r>
            <a:r>
              <a:rPr lang="en-GB" dirty="0" smtClean="0"/>
              <a:t> – it is minimal if removing any attributes makes it no longer unique.</a:t>
            </a:r>
            <a:endParaRPr lang="en-US" b="1" dirty="0" smtClean="0"/>
          </a:p>
          <a:p>
            <a:r>
              <a:rPr lang="en-GB" dirty="0" smtClean="0"/>
              <a:t>If </a:t>
            </a:r>
            <a:r>
              <a:rPr lang="en-GB" dirty="0" smtClean="0"/>
              <a:t>we take away </a:t>
            </a:r>
            <a:r>
              <a:rPr lang="en-GB" dirty="0" err="1" smtClean="0"/>
              <a:t>student_fathersname</a:t>
            </a:r>
            <a:r>
              <a:rPr lang="en-GB" dirty="0" smtClean="0"/>
              <a:t> from the </a:t>
            </a:r>
            <a:r>
              <a:rPr lang="en-GB" dirty="0" err="1" smtClean="0"/>
              <a:t>student_id</a:t>
            </a:r>
            <a:r>
              <a:rPr lang="en-GB" dirty="0" smtClean="0"/>
              <a:t>, </a:t>
            </a:r>
            <a:r>
              <a:rPr lang="en-GB" dirty="0" err="1" smtClean="0"/>
              <a:t>student_firstname</a:t>
            </a:r>
            <a:r>
              <a:rPr lang="en-GB" dirty="0" smtClean="0"/>
              <a:t>, </a:t>
            </a:r>
            <a:r>
              <a:rPr lang="en-GB" dirty="0" err="1" smtClean="0"/>
              <a:t>student_fathersname</a:t>
            </a:r>
            <a:r>
              <a:rPr lang="en-GB" dirty="0" smtClean="0"/>
              <a:t> combination…we still have a </a:t>
            </a:r>
            <a:r>
              <a:rPr lang="en-GB" dirty="0" err="1" smtClean="0"/>
              <a:t>superkey</a:t>
            </a:r>
            <a:r>
              <a:rPr lang="en-GB" dirty="0" smtClean="0"/>
              <a:t>.</a:t>
            </a:r>
            <a:endParaRPr lang="en-US" dirty="0" smtClean="0"/>
          </a:p>
          <a:p>
            <a:r>
              <a:rPr lang="en-GB" dirty="0" smtClean="0"/>
              <a:t>If we then take away </a:t>
            </a:r>
            <a:r>
              <a:rPr lang="en-GB" dirty="0" err="1" smtClean="0"/>
              <a:t>student_firstname</a:t>
            </a:r>
            <a:r>
              <a:rPr lang="en-GB" dirty="0" smtClean="0"/>
              <a:t>, we have just </a:t>
            </a:r>
            <a:r>
              <a:rPr lang="en-GB" dirty="0" err="1" smtClean="0"/>
              <a:t>student_id</a:t>
            </a:r>
            <a:r>
              <a:rPr lang="en-GB" dirty="0" smtClean="0"/>
              <a:t> left  and this still uniquely identifies each </a:t>
            </a:r>
            <a:r>
              <a:rPr lang="en-GB" dirty="0" err="1" smtClean="0"/>
              <a:t>tuple</a:t>
            </a:r>
            <a:r>
              <a:rPr lang="en-GB" dirty="0" smtClean="0"/>
              <a:t>.</a:t>
            </a:r>
            <a:endParaRPr lang="en-US" dirty="0" smtClean="0"/>
          </a:p>
          <a:p>
            <a:r>
              <a:rPr lang="en-GB" dirty="0" smtClean="0"/>
              <a:t>There is no sub-set of this set of attributes that is itself a </a:t>
            </a:r>
            <a:r>
              <a:rPr lang="en-GB" dirty="0" err="1" smtClean="0"/>
              <a:t>superkey</a:t>
            </a:r>
            <a:r>
              <a:rPr lang="en-GB" dirty="0" smtClean="0"/>
              <a:t> – we have reduced the </a:t>
            </a:r>
            <a:r>
              <a:rPr lang="en-GB" dirty="0" err="1" smtClean="0"/>
              <a:t>superkey</a:t>
            </a:r>
            <a:r>
              <a:rPr lang="en-GB" dirty="0" smtClean="0"/>
              <a:t> as much as we </a:t>
            </a:r>
            <a:r>
              <a:rPr lang="en-GB" dirty="0" smtClean="0"/>
              <a:t>can. What </a:t>
            </a:r>
            <a:r>
              <a:rPr lang="en-GB" dirty="0" smtClean="0"/>
              <a:t>we are left with is called a </a:t>
            </a:r>
            <a:r>
              <a:rPr lang="en-GB" b="1" dirty="0" smtClean="0"/>
              <a:t>candidate key</a:t>
            </a:r>
            <a:r>
              <a:rPr lang="en-GB" dirty="0" smtClean="0"/>
              <a:t>. </a:t>
            </a:r>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dirty="0" smtClean="0"/>
              <a:t>Exercise </a:t>
            </a:r>
          </a:p>
          <a:p>
            <a:r>
              <a:rPr lang="en-GB" dirty="0" smtClean="0"/>
              <a:t>Look </a:t>
            </a:r>
            <a:r>
              <a:rPr lang="en-GB" dirty="0" smtClean="0"/>
              <a:t>at the Programme-Schema. Starting with all the attributes as a </a:t>
            </a:r>
            <a:r>
              <a:rPr lang="en-GB" dirty="0" err="1" smtClean="0"/>
              <a:t>superkey</a:t>
            </a:r>
            <a:r>
              <a:rPr lang="en-GB" dirty="0" smtClean="0"/>
              <a:t>, can you identify one or more candidate keys? Assume that no two Programmes have the same Programme name. </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 Model</a:t>
            </a:r>
            <a:endParaRPr lang="en-US" dirty="0"/>
          </a:p>
        </p:txBody>
      </p:sp>
      <p:sp>
        <p:nvSpPr>
          <p:cNvPr id="3" name="Content Placeholder 2"/>
          <p:cNvSpPr>
            <a:spLocks noGrp="1"/>
          </p:cNvSpPr>
          <p:nvPr>
            <p:ph idx="1"/>
          </p:nvPr>
        </p:nvSpPr>
        <p:spPr/>
        <p:txBody>
          <a:bodyPr>
            <a:normAutofit fontScale="92500"/>
          </a:bodyPr>
          <a:lstStyle/>
          <a:p>
            <a:r>
              <a:rPr lang="en-US" dirty="0"/>
              <a:t>This model, developed through the ’70s and ’80s,</a:t>
            </a:r>
            <a:br>
              <a:rPr lang="en-US" dirty="0"/>
            </a:br>
            <a:r>
              <a:rPr lang="en-US" dirty="0"/>
              <a:t>has grown to be by far the most commonly used approach for the storing </a:t>
            </a:r>
            <a:r>
              <a:rPr lang="en-US" dirty="0" smtClean="0"/>
              <a:t>and manipulation </a:t>
            </a:r>
            <a:r>
              <a:rPr lang="en-US" dirty="0"/>
              <a:t>of data. </a:t>
            </a:r>
            <a:endParaRPr lang="en-US" dirty="0" smtClean="0"/>
          </a:p>
          <a:p>
            <a:r>
              <a:rPr lang="en-US" dirty="0" smtClean="0"/>
              <a:t>Currently </a:t>
            </a:r>
            <a:r>
              <a:rPr lang="en-US" dirty="0"/>
              <a:t>all of the major suppliers of database </a:t>
            </a:r>
            <a:r>
              <a:rPr lang="en-US" dirty="0" smtClean="0"/>
              <a:t>systems, such </a:t>
            </a:r>
            <a:r>
              <a:rPr lang="en-US" dirty="0"/>
              <a:t>as Oracle, IBM with DB2, Sybase, Informix, etc, base their products </a:t>
            </a:r>
            <a:r>
              <a:rPr lang="en-US" dirty="0" smtClean="0"/>
              <a:t>on the </a:t>
            </a:r>
            <a:r>
              <a:rPr lang="en-US" dirty="0"/>
              <a:t>Relational model. </a:t>
            </a:r>
            <a:r>
              <a:rPr lang="en-US" dirty="0" smtClean="0"/>
              <a:t> </a:t>
            </a:r>
            <a:br>
              <a:rPr lang="en-US" dirty="0" smtClean="0"/>
            </a:b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Answer: </a:t>
            </a:r>
            <a:r>
              <a:rPr lang="en-GB" dirty="0" smtClean="0"/>
              <a:t>2 candidate keys – </a:t>
            </a:r>
            <a:r>
              <a:rPr lang="en-GB" dirty="0" err="1" smtClean="0"/>
              <a:t>Programme_Code</a:t>
            </a:r>
            <a:r>
              <a:rPr lang="en-GB" dirty="0" smtClean="0"/>
              <a:t> and </a:t>
            </a:r>
            <a:r>
              <a:rPr lang="en-GB" dirty="0" err="1" smtClean="0"/>
              <a:t>Prog_Name</a:t>
            </a:r>
            <a:r>
              <a:rPr lang="en-GB" dirty="0" smtClean="0"/>
              <a:t> – because each can uniquely identify a programme. The combination of both is a </a:t>
            </a:r>
            <a:r>
              <a:rPr lang="en-GB" dirty="0" err="1" smtClean="0"/>
              <a:t>superkey</a:t>
            </a:r>
            <a:r>
              <a:rPr lang="en-GB" dirty="0" smtClean="0"/>
              <a:t> but not a candidate key – because it has sub-sets (</a:t>
            </a:r>
            <a:r>
              <a:rPr lang="en-GB" dirty="0" err="1" smtClean="0"/>
              <a:t>Programme_Code</a:t>
            </a:r>
            <a:r>
              <a:rPr lang="en-GB" dirty="0" smtClean="0"/>
              <a:t> &amp; </a:t>
            </a:r>
            <a:r>
              <a:rPr lang="en-GB" dirty="0" err="1" smtClean="0"/>
              <a:t>Prog_name</a:t>
            </a:r>
            <a:r>
              <a:rPr lang="en-GB" dirty="0" smtClean="0"/>
              <a:t>) that are </a:t>
            </a:r>
            <a:r>
              <a:rPr lang="en-GB" dirty="0" err="1" smtClean="0"/>
              <a:t>superkeys</a:t>
            </a:r>
            <a:r>
              <a:rPr lang="en-GB" dirty="0" smtClean="0"/>
              <a:t>.</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t>
            </a:r>
            <a:r>
              <a:rPr lang="en-US" dirty="0" smtClean="0"/>
              <a:t/>
            </a:r>
            <a:br>
              <a:rPr lang="en-US" dirty="0" smtClean="0"/>
            </a:br>
            <a:r>
              <a:rPr lang="en-GB" b="1" dirty="0" smtClean="0"/>
              <a:t>Primary key</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GB" b="1" dirty="0" smtClean="0"/>
              <a:t>A primary key </a:t>
            </a:r>
            <a:r>
              <a:rPr lang="en-GB" dirty="0" smtClean="0"/>
              <a:t>is a candidate key chosen to be the main way to uniquely identify </a:t>
            </a:r>
            <a:r>
              <a:rPr lang="en-GB" dirty="0" err="1" smtClean="0"/>
              <a:t>tuples</a:t>
            </a:r>
            <a:r>
              <a:rPr lang="en-GB" dirty="0" smtClean="0"/>
              <a:t> in the relation.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smtClean="0"/>
              <a:t>Now we have identified 2 candidate keys for the </a:t>
            </a:r>
            <a:r>
              <a:rPr lang="en-GB" dirty="0" err="1" smtClean="0"/>
              <a:t>Programme_Schema</a:t>
            </a:r>
            <a:r>
              <a:rPr lang="en-GB" dirty="0" smtClean="0"/>
              <a:t>. </a:t>
            </a:r>
            <a:r>
              <a:rPr lang="en-GB" dirty="0" smtClean="0"/>
              <a:t> When </a:t>
            </a:r>
            <a:r>
              <a:rPr lang="en-GB" dirty="0" smtClean="0"/>
              <a:t>designing a relational database, you (as the designer) must choose one of these to be the Primary Key for the relation.</a:t>
            </a:r>
            <a:endParaRPr lang="en-US" dirty="0" smtClean="0"/>
          </a:p>
          <a:p>
            <a:pPr>
              <a:buNone/>
            </a:pPr>
            <a:r>
              <a:rPr lang="en-GB" b="1" dirty="0" smtClean="0"/>
              <a:t>Question</a:t>
            </a:r>
            <a:r>
              <a:rPr lang="en-GB" dirty="0" smtClean="0"/>
              <a:t>: Which would you choose for this relation?</a:t>
            </a: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GB" b="1" dirty="0" smtClean="0"/>
              <a:t>Answer</a:t>
            </a:r>
          </a:p>
          <a:p>
            <a:r>
              <a:rPr lang="en-GB" dirty="0" smtClean="0"/>
              <a:t> </a:t>
            </a:r>
            <a:r>
              <a:rPr lang="en-GB" dirty="0" err="1" smtClean="0"/>
              <a:t>Programme_Code</a:t>
            </a:r>
            <a:r>
              <a:rPr lang="en-GB" dirty="0" smtClean="0"/>
              <a:t>. The </a:t>
            </a:r>
            <a:r>
              <a:rPr lang="en-GB" dirty="0" smtClean="0"/>
              <a:t>reason is that the code is less likely to change over time – whereas the university might change course names. A good candidate for primary key is an attribute whose values are least likely to have to be changed over time. </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dirty="0" smtClean="0"/>
              <a:t>A primary key that consists of more than one attribute is a </a:t>
            </a:r>
            <a:r>
              <a:rPr lang="en-GB" b="1" dirty="0" smtClean="0"/>
              <a:t>composite primary key</a:t>
            </a:r>
            <a:r>
              <a:rPr lang="en-GB" dirty="0" smtClean="0"/>
              <a:t>.</a:t>
            </a:r>
            <a:endParaRPr lang="en-US" dirty="0" smtClean="0"/>
          </a:p>
          <a:p>
            <a:r>
              <a:rPr lang="en-GB" dirty="0" smtClean="0"/>
              <a:t>Now…on your diagram of the relation schema, underline the primary keys in each relation. </a:t>
            </a:r>
            <a:endParaRPr lang="en-US" dirty="0" smtClean="0"/>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Constraints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A constraint is a rule that restricts the possible values that can go into a relation (table) in a relational database. </a:t>
            </a:r>
            <a:endParaRPr lang="en-GB" dirty="0" smtClean="0"/>
          </a:p>
          <a:p>
            <a:r>
              <a:rPr lang="en-GB" dirty="0" smtClean="0"/>
              <a:t>Some constraints are value-based, some are value-neutral.</a:t>
            </a:r>
            <a:endParaRPr lang="en-US" dirty="0" smtClean="0"/>
          </a:p>
          <a:p>
            <a:pPr lvl="1"/>
            <a:r>
              <a:rPr lang="en-GB" b="1" dirty="0" smtClean="0"/>
              <a:t>Value-based: </a:t>
            </a:r>
            <a:r>
              <a:rPr lang="en-GB" dirty="0" smtClean="0"/>
              <a:t>comparison of an attribute value to some constant value e.g. </a:t>
            </a:r>
            <a:r>
              <a:rPr lang="en-GB" dirty="0" err="1" smtClean="0"/>
              <a:t>CreditHours</a:t>
            </a:r>
            <a:r>
              <a:rPr lang="en-GB" dirty="0" smtClean="0"/>
              <a:t> &gt;= 0 to reflect that a course’s credit hours must be greater than or equal to 0.</a:t>
            </a:r>
            <a:endParaRPr lang="en-US" dirty="0" smtClean="0"/>
          </a:p>
          <a:p>
            <a:pPr lvl="1"/>
            <a:r>
              <a:rPr lang="en-GB" b="1" dirty="0" smtClean="0"/>
              <a:t>Value-neutral</a:t>
            </a:r>
            <a:r>
              <a:rPr lang="en-GB" dirty="0" smtClean="0"/>
              <a:t>: comparison of attribute values to other attribute values. For example, if we had start date and finish date attributes for a Student – the finish date should be later than the start date.</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dirty="0" smtClean="0"/>
              <a:t>   </a:t>
            </a:r>
            <a:r>
              <a:rPr lang="en-GB" b="1" dirty="0" err="1" smtClean="0"/>
              <a:t>Qusetion</a:t>
            </a:r>
            <a:r>
              <a:rPr lang="en-GB" b="1" dirty="0" smtClean="0"/>
              <a:t> </a:t>
            </a:r>
            <a:r>
              <a:rPr lang="en-GB" dirty="0" smtClean="0"/>
              <a:t>: </a:t>
            </a:r>
            <a:r>
              <a:rPr lang="en-GB" dirty="0" smtClean="0"/>
              <a:t>Keys are a form of constraint. Do you think they are value-based or value-neutral?</a:t>
            </a:r>
            <a:endParaRPr lang="en-US" dirty="0" smtClean="0"/>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dirty="0" smtClean="0"/>
              <a:t>    Answer</a:t>
            </a:r>
            <a:r>
              <a:rPr lang="en-GB" dirty="0" smtClean="0"/>
              <a:t>: </a:t>
            </a:r>
            <a:r>
              <a:rPr lang="en-GB" dirty="0" smtClean="0"/>
              <a:t>value-neutral – because they compare attribute values in a given column to other values in the same column.</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buNone/>
            </a:pPr>
            <a:r>
              <a:rPr lang="en-GB" dirty="0" smtClean="0"/>
              <a:t>Types of Constraints </a:t>
            </a:r>
          </a:p>
          <a:p>
            <a:pPr lvl="0"/>
            <a:r>
              <a:rPr lang="en-GB" dirty="0" smtClean="0"/>
              <a:t>Keys </a:t>
            </a:r>
          </a:p>
          <a:p>
            <a:pPr lvl="0"/>
            <a:r>
              <a:rPr lang="en-GB" dirty="0" smtClean="0"/>
              <a:t>Functional </a:t>
            </a:r>
            <a:r>
              <a:rPr lang="en-GB" dirty="0" smtClean="0"/>
              <a:t>dependency</a:t>
            </a:r>
            <a:endParaRPr lang="en-US" dirty="0" smtClean="0"/>
          </a:p>
          <a:p>
            <a:pPr lvl="0"/>
            <a:r>
              <a:rPr lang="en-GB" dirty="0" smtClean="0"/>
              <a:t>Entity integrity</a:t>
            </a:r>
            <a:endParaRPr lang="en-US" dirty="0" smtClean="0"/>
          </a:p>
          <a:p>
            <a:pPr lvl="0"/>
            <a:r>
              <a:rPr lang="en-GB" dirty="0" smtClean="0"/>
              <a:t>Referential integrity</a:t>
            </a:r>
            <a:endParaRPr lang="en-US" dirty="0" smtClean="0"/>
          </a:p>
          <a:p>
            <a:pPr lvl="0"/>
            <a:r>
              <a:rPr lang="en-GB" dirty="0" smtClean="0"/>
              <a:t>Triggers</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Entity Integrity</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GB" dirty="0" smtClean="0"/>
              <a:t>Entity </a:t>
            </a:r>
            <a:r>
              <a:rPr lang="en-GB" dirty="0" smtClean="0"/>
              <a:t>integrity means that each relation must have an attribute or combination of attributes whose values uniquely identify each </a:t>
            </a:r>
            <a:r>
              <a:rPr lang="en-GB" dirty="0" err="1" smtClean="0"/>
              <a:t>tuple</a:t>
            </a:r>
            <a:r>
              <a:rPr lang="en-GB" dirty="0" smtClean="0"/>
              <a:t> in the relation</a:t>
            </a:r>
            <a:r>
              <a:rPr lang="en-GB" dirty="0" smtClean="0"/>
              <a:t>. In </a:t>
            </a:r>
            <a:r>
              <a:rPr lang="en-GB" dirty="0" smtClean="0"/>
              <a:t>other words, no two </a:t>
            </a:r>
            <a:r>
              <a:rPr lang="en-GB" dirty="0" err="1" smtClean="0"/>
              <a:t>tuples</a:t>
            </a:r>
            <a:r>
              <a:rPr lang="en-GB" dirty="0" smtClean="0"/>
              <a:t> in the relation can have the same value for that attribute or combination of attributes. </a:t>
            </a:r>
            <a:endParaRPr lang="en-US" dirty="0" smtClean="0"/>
          </a:p>
          <a:p>
            <a:r>
              <a:rPr lang="en-GB" dirty="0" smtClean="0"/>
              <a:t>This is to ensure that entities from the real world are uniquely identified in the database e.g. students, courses, programmes. </a:t>
            </a:r>
            <a:endParaRPr lang="en-US" dirty="0" smtClean="0"/>
          </a:p>
          <a:p>
            <a:r>
              <a:rPr lang="en-GB" dirty="0" smtClean="0"/>
              <a:t>Entity integrity is enforced with primary keys – no two </a:t>
            </a:r>
            <a:r>
              <a:rPr lang="en-GB" dirty="0" err="1" smtClean="0"/>
              <a:t>tuples</a:t>
            </a:r>
            <a:r>
              <a:rPr lang="en-GB" dirty="0" smtClean="0"/>
              <a:t> in a relation can contain the same values for the primary key attribute(s</a:t>
            </a:r>
            <a:r>
              <a:rPr lang="en-GB" dirty="0" smtClean="0"/>
              <a:t>).</a:t>
            </a:r>
            <a:endParaRPr lang="en-US" dirty="0" smtClean="0"/>
          </a:p>
          <a:p>
            <a:r>
              <a:rPr lang="en-GB" dirty="0" smtClean="0"/>
              <a:t>Also, the primary key of a relation cannot have a null value in any </a:t>
            </a:r>
            <a:r>
              <a:rPr lang="en-GB" dirty="0" err="1" smtClean="0"/>
              <a:t>tuple</a:t>
            </a:r>
            <a:r>
              <a:rPr lang="en-GB" dirty="0" smtClean="0"/>
              <a:t> – so primary key attributes must have an additional constraint that does not allow nulls.</a:t>
            </a:r>
            <a:endParaRPr lang="en-US" dirty="0" smtClean="0"/>
          </a:p>
          <a:p>
            <a:r>
              <a:rPr lang="en-GB" dirty="0" smtClean="0"/>
              <a:t>If nulls were allowed, then two or more rows could have the null value – which violates the entity integrity constraint</a:t>
            </a:r>
            <a:r>
              <a:rPr lang="en-GB" dirty="0" smtClean="0"/>
              <a:t>.</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 </a:t>
            </a:r>
            <a:endParaRPr lang="en-US" dirty="0"/>
          </a:p>
        </p:txBody>
      </p:sp>
      <p:sp>
        <p:nvSpPr>
          <p:cNvPr id="3" name="Content Placeholder 2"/>
          <p:cNvSpPr>
            <a:spLocks noGrp="1"/>
          </p:cNvSpPr>
          <p:nvPr>
            <p:ph idx="1"/>
          </p:nvPr>
        </p:nvSpPr>
        <p:spPr/>
        <p:txBody>
          <a:bodyPr>
            <a:normAutofit fontScale="92500" lnSpcReduction="10000"/>
          </a:bodyPr>
          <a:lstStyle/>
          <a:p>
            <a:r>
              <a:rPr lang="en-US" dirty="0"/>
              <a:t>Much of the theory underpinning the Relational model of data is derived </a:t>
            </a:r>
            <a:r>
              <a:rPr lang="en-US" dirty="0" smtClean="0"/>
              <a:t>from mathematical </a:t>
            </a:r>
            <a:r>
              <a:rPr lang="en-US" dirty="0"/>
              <a:t>set theory. The seminal work on the theory of Relational </a:t>
            </a:r>
            <a:r>
              <a:rPr lang="en-US" dirty="0" smtClean="0"/>
              <a:t>database systems </a:t>
            </a:r>
            <a:r>
              <a:rPr lang="en-US" dirty="0"/>
              <a:t>was developed by Dr E. F. </a:t>
            </a:r>
            <a:r>
              <a:rPr lang="en-US" dirty="0" err="1"/>
              <a:t>Codd</a:t>
            </a:r>
            <a:r>
              <a:rPr lang="en-US" dirty="0"/>
              <a:t>, (</a:t>
            </a:r>
            <a:r>
              <a:rPr lang="en-US" dirty="0" err="1"/>
              <a:t>Codd</a:t>
            </a:r>
            <a:r>
              <a:rPr lang="en-US" dirty="0"/>
              <a:t> 1971). </a:t>
            </a:r>
            <a:endParaRPr lang="en-US" dirty="0" smtClean="0"/>
          </a:p>
          <a:p>
            <a:r>
              <a:rPr lang="en-US" dirty="0" smtClean="0"/>
              <a:t>The </a:t>
            </a:r>
            <a:r>
              <a:rPr lang="en-US" dirty="0"/>
              <a:t>theoretical development of the model has continued to this day, but many of the core </a:t>
            </a:r>
            <a:r>
              <a:rPr lang="en-US" dirty="0" smtClean="0"/>
              <a:t>principles were </a:t>
            </a:r>
            <a:r>
              <a:rPr lang="en-US" dirty="0"/>
              <a:t>described in the papers of </a:t>
            </a:r>
            <a:r>
              <a:rPr lang="en-US" dirty="0" err="1"/>
              <a:t>Codd</a:t>
            </a:r>
            <a:r>
              <a:rPr lang="en-US" dirty="0"/>
              <a:t> and Date in the ’70s and ’80s.</a:t>
            </a:r>
            <a:r>
              <a:rPr lang="en-US" dirty="0" smtClean="0"/>
              <a:t> </a:t>
            </a:r>
            <a:br>
              <a:rPr lang="en-US" dirty="0" smtClean="0"/>
            </a:b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Referential Integrity</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GB" dirty="0" smtClean="0"/>
              <a:t>A </a:t>
            </a:r>
            <a:r>
              <a:rPr lang="en-GB" dirty="0" smtClean="0"/>
              <a:t>formal definition for a foreign key:</a:t>
            </a:r>
            <a:endParaRPr lang="en-US" dirty="0" smtClean="0"/>
          </a:p>
          <a:p>
            <a:pPr lvl="1"/>
            <a:r>
              <a:rPr lang="en-GB" b="1" dirty="0" smtClean="0"/>
              <a:t>A relation r</a:t>
            </a:r>
            <a:r>
              <a:rPr lang="en-GB" b="1" baseline="-25000" dirty="0" smtClean="0"/>
              <a:t>1</a:t>
            </a:r>
            <a:r>
              <a:rPr lang="en-GB" b="1" dirty="0" smtClean="0"/>
              <a:t> can have an attribute that is the primary key of another relation, r</a:t>
            </a:r>
            <a:r>
              <a:rPr lang="en-GB" b="1" baseline="-25000" dirty="0" smtClean="0"/>
              <a:t>2</a:t>
            </a:r>
            <a:r>
              <a:rPr lang="en-GB" b="1" dirty="0" smtClean="0"/>
              <a:t>. This a foreign key from r</a:t>
            </a:r>
            <a:r>
              <a:rPr lang="en-GB" b="1" baseline="-25000" dirty="0" smtClean="0"/>
              <a:t>1</a:t>
            </a:r>
            <a:r>
              <a:rPr lang="en-GB" b="1" dirty="0" smtClean="0"/>
              <a:t>, referencing r</a:t>
            </a:r>
            <a:r>
              <a:rPr lang="en-GB" b="1" baseline="-25000" dirty="0" smtClean="0"/>
              <a:t>2</a:t>
            </a:r>
            <a:r>
              <a:rPr lang="en-GB" b="1" dirty="0" smtClean="0"/>
              <a:t>. </a:t>
            </a:r>
            <a:r>
              <a:rPr lang="en-GB" b="1" dirty="0" smtClean="0"/>
              <a:t> r</a:t>
            </a:r>
            <a:r>
              <a:rPr lang="en-GB" b="1" baseline="-25000" dirty="0" smtClean="0"/>
              <a:t>1</a:t>
            </a:r>
            <a:r>
              <a:rPr lang="en-GB" b="1" dirty="0" smtClean="0"/>
              <a:t> </a:t>
            </a:r>
            <a:r>
              <a:rPr lang="en-GB" b="1" dirty="0" smtClean="0"/>
              <a:t>is the referencing relation. r</a:t>
            </a:r>
            <a:r>
              <a:rPr lang="en-GB" b="1" baseline="-25000" dirty="0" smtClean="0"/>
              <a:t>2</a:t>
            </a:r>
            <a:r>
              <a:rPr lang="en-GB" b="1" dirty="0" smtClean="0"/>
              <a:t> is the referenced relation.</a:t>
            </a:r>
            <a:endParaRPr lang="en-US" dirty="0" smtClean="0"/>
          </a:p>
          <a:p>
            <a:r>
              <a:rPr lang="en-GB" dirty="0" smtClean="0"/>
              <a:t> </a:t>
            </a:r>
            <a:r>
              <a:rPr lang="en-GB" dirty="0" smtClean="0"/>
              <a:t>In </a:t>
            </a:r>
            <a:r>
              <a:rPr lang="en-GB" dirty="0" smtClean="0"/>
              <a:t>a database instance, given any </a:t>
            </a:r>
            <a:r>
              <a:rPr lang="en-GB" dirty="0" err="1" smtClean="0"/>
              <a:t>tuple</a:t>
            </a:r>
            <a:r>
              <a:rPr lang="en-GB" dirty="0" smtClean="0"/>
              <a:t>, say </a:t>
            </a:r>
            <a:r>
              <a:rPr lang="en-GB" dirty="0" err="1" smtClean="0"/>
              <a:t>t</a:t>
            </a:r>
            <a:r>
              <a:rPr lang="en-GB" baseline="-25000" dirty="0" err="1" smtClean="0"/>
              <a:t>a</a:t>
            </a:r>
            <a:r>
              <a:rPr lang="en-GB" dirty="0" smtClean="0"/>
              <a:t>, from the r</a:t>
            </a:r>
            <a:r>
              <a:rPr lang="en-GB" baseline="-25000" dirty="0" smtClean="0"/>
              <a:t>1</a:t>
            </a:r>
            <a:r>
              <a:rPr lang="en-GB" dirty="0" smtClean="0"/>
              <a:t> relation, there must be some </a:t>
            </a:r>
            <a:r>
              <a:rPr lang="en-GB" dirty="0" err="1" smtClean="0"/>
              <a:t>tuple</a:t>
            </a:r>
            <a:r>
              <a:rPr lang="en-GB" dirty="0" smtClean="0"/>
              <a:t>, </a:t>
            </a:r>
            <a:r>
              <a:rPr lang="en-GB" dirty="0" err="1" smtClean="0"/>
              <a:t>t</a:t>
            </a:r>
            <a:r>
              <a:rPr lang="en-GB" baseline="-25000" dirty="0" err="1" smtClean="0"/>
              <a:t>b</a:t>
            </a:r>
            <a:r>
              <a:rPr lang="en-GB" dirty="0" smtClean="0"/>
              <a:t>, in the r</a:t>
            </a:r>
            <a:r>
              <a:rPr lang="en-GB" baseline="-25000" dirty="0" smtClean="0"/>
              <a:t>2</a:t>
            </a:r>
            <a:r>
              <a:rPr lang="en-GB" dirty="0" smtClean="0"/>
              <a:t> relation where the value of the foreign key attribute of </a:t>
            </a:r>
            <a:r>
              <a:rPr lang="en-GB" dirty="0" err="1" smtClean="0"/>
              <a:t>t</a:t>
            </a:r>
            <a:r>
              <a:rPr lang="en-GB" baseline="-25000" dirty="0" err="1" smtClean="0"/>
              <a:t>a</a:t>
            </a:r>
            <a:r>
              <a:rPr lang="en-GB" dirty="0" smtClean="0"/>
              <a:t> is the same as the value of the primary key attribute in r</a:t>
            </a:r>
            <a:r>
              <a:rPr lang="en-GB" baseline="-25000" dirty="0" smtClean="0"/>
              <a:t>2</a:t>
            </a:r>
            <a:r>
              <a:rPr lang="en-GB" dirty="0" smtClean="0"/>
              <a:t>. he </a:t>
            </a:r>
            <a:r>
              <a:rPr lang="en-GB" dirty="0" smtClean="0"/>
              <a:t>value of the foreign key attribute of </a:t>
            </a:r>
            <a:r>
              <a:rPr lang="en-GB" dirty="0" err="1" smtClean="0"/>
              <a:t>t</a:t>
            </a:r>
            <a:r>
              <a:rPr lang="en-GB" baseline="-25000" dirty="0" err="1" smtClean="0"/>
              <a:t>a</a:t>
            </a:r>
            <a:r>
              <a:rPr lang="en-GB" dirty="0" smtClean="0"/>
              <a:t> can be </a:t>
            </a:r>
            <a:r>
              <a:rPr lang="en-GB" b="1" dirty="0" smtClean="0"/>
              <a:t>null</a:t>
            </a:r>
            <a:r>
              <a:rPr lang="en-GB" dirty="0" smtClean="0"/>
              <a:t> also.</a:t>
            </a:r>
            <a:endParaRPr lang="en-US" dirty="0" smtClean="0"/>
          </a:p>
          <a:p>
            <a:r>
              <a:rPr lang="en-GB" dirty="0" smtClean="0"/>
              <a:t> </a:t>
            </a:r>
            <a:r>
              <a:rPr lang="en-GB" dirty="0" smtClean="0"/>
              <a:t>However</a:t>
            </a:r>
            <a:r>
              <a:rPr lang="en-GB" dirty="0" smtClean="0"/>
              <a:t>, the db designer can decide whether or not to allow nulls in the foreign key attribute. It depends on the usage in the real world. </a:t>
            </a:r>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b="1" dirty="0" smtClean="0"/>
              <a:t>Q</a:t>
            </a:r>
            <a:r>
              <a:rPr lang="en-GB" dirty="0" smtClean="0"/>
              <a:t>: For example, in the </a:t>
            </a:r>
            <a:r>
              <a:rPr lang="en-GB" dirty="0" err="1" smtClean="0"/>
              <a:t>studentCourse</a:t>
            </a:r>
            <a:r>
              <a:rPr lang="en-GB" dirty="0" smtClean="0"/>
              <a:t> relation – does it make sense to allow </a:t>
            </a:r>
            <a:r>
              <a:rPr lang="en-GB" dirty="0" err="1" smtClean="0"/>
              <a:t>studentID</a:t>
            </a:r>
            <a:r>
              <a:rPr lang="en-GB" dirty="0" smtClean="0"/>
              <a:t> or </a:t>
            </a:r>
            <a:r>
              <a:rPr lang="en-GB" dirty="0" err="1" smtClean="0"/>
              <a:t>courseID</a:t>
            </a:r>
            <a:r>
              <a:rPr lang="en-GB" dirty="0" smtClean="0"/>
              <a:t> to be null?</a:t>
            </a:r>
            <a:endParaRPr lang="en-US"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GB" b="1" dirty="0" smtClean="0"/>
              <a:t>   A</a:t>
            </a:r>
            <a:r>
              <a:rPr lang="en-GB" dirty="0" smtClean="0"/>
              <a:t>: no – because both are part of the primary key – the primary key cannot be null. </a:t>
            </a: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GB" b="1" dirty="0" smtClean="0"/>
              <a:t>   Q</a:t>
            </a:r>
            <a:r>
              <a:rPr lang="en-GB" dirty="0" smtClean="0"/>
              <a:t>: What about in the student relation – could the </a:t>
            </a:r>
            <a:r>
              <a:rPr lang="en-GB" dirty="0" err="1" smtClean="0"/>
              <a:t>programme_code</a:t>
            </a:r>
            <a:r>
              <a:rPr lang="en-GB" dirty="0" smtClean="0"/>
              <a:t> be null?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GB" b="1" dirty="0" smtClean="0"/>
              <a:t>    A</a:t>
            </a:r>
            <a:r>
              <a:rPr lang="en-GB" dirty="0" smtClean="0"/>
              <a:t>: depends on usage – can a student be registered but not have selected a programme? I think no, as the student would have to choose a programme. They can always change it later. If you allow nulls here, you could end up with data that shows students that are not registered for a programme but that are registered for courses.</a:t>
            </a:r>
            <a:endParaRPr lang="en-US" dirty="0" smtClean="0"/>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Triggers</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fontScale="70000" lnSpcReduction="20000"/>
          </a:bodyPr>
          <a:lstStyle/>
          <a:p>
            <a:r>
              <a:rPr lang="en-GB" dirty="0" smtClean="0"/>
              <a:t> </a:t>
            </a:r>
            <a:r>
              <a:rPr lang="en-GB" dirty="0" smtClean="0"/>
              <a:t>Many </a:t>
            </a:r>
            <a:r>
              <a:rPr lang="en-GB" dirty="0" smtClean="0"/>
              <a:t>DBMSs include a capability to define rules that are processed (or triggered) when certain events occur.</a:t>
            </a:r>
            <a:endParaRPr lang="en-US" dirty="0" smtClean="0"/>
          </a:p>
          <a:p>
            <a:r>
              <a:rPr lang="en-GB" dirty="0" smtClean="0"/>
              <a:t>For example, if the balance on a current account becomes negative (less than 0), the account should be marked as being overdrawn. This could be modelled with an attribute named Overdrawn in the Account relation, which can have the values true or false (or yes/no).</a:t>
            </a:r>
            <a:endParaRPr lang="en-US" dirty="0" smtClean="0"/>
          </a:p>
          <a:p>
            <a:r>
              <a:rPr lang="en-GB" dirty="0" smtClean="0"/>
              <a:t>We want the database to automatically update the Overdrawn column when the balance changes from being positive to negative or vice-verse.</a:t>
            </a:r>
            <a:endParaRPr lang="en-US" dirty="0" smtClean="0"/>
          </a:p>
          <a:p>
            <a:r>
              <a:rPr lang="en-GB" dirty="0" smtClean="0"/>
              <a:t> </a:t>
            </a:r>
            <a:r>
              <a:rPr lang="en-GB" dirty="0" smtClean="0"/>
              <a:t>This </a:t>
            </a:r>
            <a:r>
              <a:rPr lang="en-GB" dirty="0" smtClean="0"/>
              <a:t>is called a </a:t>
            </a:r>
            <a:r>
              <a:rPr lang="en-GB" b="1" dirty="0" smtClean="0"/>
              <a:t>trigger</a:t>
            </a:r>
            <a:r>
              <a:rPr lang="en-GB" dirty="0" smtClean="0"/>
              <a:t> in the database.</a:t>
            </a:r>
            <a:endParaRPr lang="en-US" dirty="0" smtClean="0"/>
          </a:p>
          <a:p>
            <a:r>
              <a:rPr lang="en-GB" dirty="0" smtClean="0"/>
              <a:t>This is not strictly a constraint in the relational model, but it is a feature that has been implemented in many RDBMS package.</a:t>
            </a:r>
            <a:endParaRPr lang="en-US" dirty="0" smtClean="0"/>
          </a:p>
          <a:p>
            <a:r>
              <a:rPr lang="en-GB" dirty="0" smtClean="0"/>
              <a:t> </a:t>
            </a:r>
            <a:r>
              <a:rPr lang="en-GB" dirty="0" smtClean="0"/>
              <a:t>The </a:t>
            </a:r>
            <a:r>
              <a:rPr lang="en-GB" dirty="0" smtClean="0"/>
              <a:t>trigger is a rule defined in the database itself. The rule for this example would be something like this:</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GB" dirty="0" smtClean="0"/>
              <a:t>After a row in the Account relation has been updated</a:t>
            </a:r>
            <a:endParaRPr lang="en-US" dirty="0" smtClean="0"/>
          </a:p>
          <a:p>
            <a:pPr>
              <a:buNone/>
            </a:pPr>
            <a:r>
              <a:rPr lang="en-GB" dirty="0" smtClean="0"/>
              <a:t>FOR </a:t>
            </a:r>
            <a:r>
              <a:rPr lang="en-GB" dirty="0" smtClean="0"/>
              <a:t>EACH updated row</a:t>
            </a:r>
            <a:endParaRPr lang="en-US" dirty="0" smtClean="0"/>
          </a:p>
          <a:p>
            <a:pPr>
              <a:buNone/>
            </a:pPr>
            <a:r>
              <a:rPr lang="en-GB" dirty="0" smtClean="0"/>
              <a:t>                 IF </a:t>
            </a:r>
            <a:r>
              <a:rPr lang="en-GB" dirty="0" err="1" smtClean="0"/>
              <a:t>new_balance</a:t>
            </a:r>
            <a:r>
              <a:rPr lang="en-GB" dirty="0" smtClean="0"/>
              <a:t> &lt; 0 AND </a:t>
            </a:r>
            <a:r>
              <a:rPr lang="en-GB" dirty="0" err="1" smtClean="0"/>
              <a:t>old_balance</a:t>
            </a:r>
            <a:r>
              <a:rPr lang="en-GB" dirty="0" smtClean="0"/>
              <a:t> &gt; 0 THEN</a:t>
            </a:r>
            <a:endParaRPr lang="en-US" dirty="0" smtClean="0"/>
          </a:p>
          <a:p>
            <a:pPr>
              <a:buNone/>
            </a:pPr>
            <a:r>
              <a:rPr lang="en-GB" dirty="0" smtClean="0"/>
              <a:t>                               set </a:t>
            </a:r>
            <a:r>
              <a:rPr lang="en-GB" dirty="0" smtClean="0"/>
              <a:t>Overdrawn = true</a:t>
            </a:r>
            <a:endParaRPr lang="en-US" dirty="0" smtClean="0"/>
          </a:p>
          <a:p>
            <a:pPr>
              <a:buNone/>
            </a:pPr>
            <a:r>
              <a:rPr lang="en-GB" dirty="0" smtClean="0"/>
              <a:t>          ELSE </a:t>
            </a:r>
            <a:r>
              <a:rPr lang="en-GB" dirty="0" smtClean="0"/>
              <a:t>IF</a:t>
            </a:r>
            <a:endParaRPr lang="en-US" dirty="0" smtClean="0"/>
          </a:p>
          <a:p>
            <a:pPr>
              <a:buNone/>
            </a:pPr>
            <a:r>
              <a:rPr lang="en-GB" dirty="0" smtClean="0"/>
              <a:t>                     </a:t>
            </a:r>
            <a:r>
              <a:rPr lang="en-GB" dirty="0" err="1" smtClean="0"/>
              <a:t>old_balance</a:t>
            </a:r>
            <a:r>
              <a:rPr lang="en-GB" dirty="0" smtClean="0"/>
              <a:t> </a:t>
            </a:r>
            <a:r>
              <a:rPr lang="en-GB" dirty="0" smtClean="0"/>
              <a:t>&lt; 0 AND </a:t>
            </a:r>
            <a:r>
              <a:rPr lang="en-GB" dirty="0" err="1" smtClean="0"/>
              <a:t>new_balance</a:t>
            </a:r>
            <a:r>
              <a:rPr lang="en-GB" dirty="0" smtClean="0"/>
              <a:t> &gt; 0 THEN</a:t>
            </a:r>
            <a:endParaRPr lang="en-US" dirty="0" smtClean="0"/>
          </a:p>
          <a:p>
            <a:pPr>
              <a:buNone/>
            </a:pPr>
            <a:r>
              <a:rPr lang="en-GB" dirty="0" smtClean="0"/>
              <a:t>set </a:t>
            </a:r>
            <a:r>
              <a:rPr lang="en-GB" dirty="0" smtClean="0"/>
              <a:t>Overdrawn = false</a:t>
            </a:r>
            <a:endParaRPr lang="en-US" dirty="0" smtClean="0"/>
          </a:p>
          <a:p>
            <a:pPr>
              <a:buNone/>
            </a:pPr>
            <a:r>
              <a:rPr lang="en-GB" dirty="0" smtClean="0"/>
              <a:t>END IF</a:t>
            </a:r>
            <a:endParaRPr lang="en-US" dirty="0" smtClean="0"/>
          </a:p>
          <a:p>
            <a:pPr>
              <a:buNone/>
            </a:pPr>
            <a:r>
              <a:rPr lang="en-GB" dirty="0" smtClean="0"/>
              <a:t>End FOR</a:t>
            </a:r>
            <a:endParaRPr lang="en-US" dirty="0" smtClean="0"/>
          </a:p>
          <a:p>
            <a:pPr>
              <a:buNone/>
            </a:pPr>
            <a:endParaRPr lang="en-US" dirty="0" smtClean="0"/>
          </a:p>
          <a:p>
            <a:r>
              <a:rPr lang="en-GB" dirty="0" smtClean="0"/>
              <a:t>A trigger has 3 parts to it</a:t>
            </a:r>
            <a:r>
              <a:rPr lang="en-GB" dirty="0" smtClean="0"/>
              <a:t>:</a:t>
            </a:r>
            <a:endParaRPr lang="en-US"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lvl="0"/>
            <a:r>
              <a:rPr lang="en-GB" dirty="0" smtClean="0"/>
              <a:t>Event (Account is updated – can be any event e.g. delete or insert)</a:t>
            </a:r>
            <a:endParaRPr lang="en-US" dirty="0" smtClean="0"/>
          </a:p>
          <a:p>
            <a:pPr lvl="0"/>
            <a:r>
              <a:rPr lang="en-GB" dirty="0" smtClean="0"/>
              <a:t>Condition (balance changes from being positive to negative or vice-verse – can look at the values in the row before and after the event occurred)</a:t>
            </a:r>
            <a:endParaRPr lang="en-US" dirty="0" smtClean="0"/>
          </a:p>
          <a:p>
            <a:pPr lvl="0"/>
            <a:r>
              <a:rPr lang="en-GB" dirty="0" smtClean="0"/>
              <a:t>Actions (set the Overdrawn flag – can carry out any SQL action e.g. insert to another table)</a:t>
            </a:r>
            <a:endParaRPr lang="en-US" dirty="0" smtClean="0"/>
          </a:p>
          <a:p>
            <a:r>
              <a:rPr lang="en-GB" dirty="0" smtClean="0"/>
              <a:t> </a:t>
            </a:r>
            <a:endParaRPr lang="en-US" dirty="0" smtClean="0"/>
          </a:p>
          <a:p>
            <a:r>
              <a:rPr lang="en-GB" dirty="0" smtClean="0"/>
              <a:t>A trigger can be created using SQL and it is then part of the database schema, like tables, columns and other objects in the database. </a:t>
            </a:r>
            <a:endParaRPr lang="en-US" dirty="0" smtClean="0"/>
          </a:p>
          <a:p>
            <a:r>
              <a:rPr lang="en-GB" dirty="0" smtClean="0"/>
              <a:t> </a:t>
            </a:r>
            <a:endParaRPr lang="en-US" dirty="0" smtClean="0"/>
          </a:p>
          <a:p>
            <a:r>
              <a:rPr lang="en-GB" dirty="0" smtClean="0"/>
              <a:t>As a database designer or programmer, you should be careful in your use of triggers, as they can slow down the operation of the database – as the trigger will run every time a row or group of rows in the table is updated.</a:t>
            </a:r>
            <a:endParaRPr lang="en-US" dirty="0" smtClean="0"/>
          </a:p>
          <a:p>
            <a:r>
              <a:rPr lang="en-GB" dirty="0" smtClean="0"/>
              <a:t> </a:t>
            </a:r>
            <a:endParaRPr lang="en-US" dirty="0" smtClean="0"/>
          </a:p>
          <a:p>
            <a:r>
              <a:rPr lang="en-GB" dirty="0" smtClean="0"/>
              <a:t>Sometimes, you can find another way of carrying out the action – so think about it first and use a trigger only if you cannot find another way of doing it.</a:t>
            </a: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dirty="0" smtClean="0"/>
              <a:t/>
            </a:r>
            <a:br>
              <a:rPr lang="en-GB" b="1" dirty="0" smtClean="0"/>
            </a:br>
            <a:r>
              <a:rPr lang="en-GB" b="1" dirty="0" smtClean="0"/>
              <a:t>Tables</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Relational model uses one simple data</a:t>
            </a:r>
            <a:br>
              <a:rPr lang="en-US" dirty="0"/>
            </a:br>
            <a:r>
              <a:rPr lang="en-US" dirty="0"/>
              <a:t>structure, the </a:t>
            </a:r>
            <a:r>
              <a:rPr lang="en-US" b="1" dirty="0"/>
              <a:t>table</a:t>
            </a:r>
            <a:r>
              <a:rPr lang="en-US" dirty="0"/>
              <a:t>, to represent information. </a:t>
            </a:r>
            <a:endParaRPr lang="en-US" dirty="0" smtClean="0"/>
          </a:p>
          <a:p>
            <a:r>
              <a:rPr lang="en-US" dirty="0" smtClean="0"/>
              <a:t>The </a:t>
            </a:r>
            <a:r>
              <a:rPr lang="en-US" b="1" dirty="0"/>
              <a:t>rows</a:t>
            </a:r>
            <a:r>
              <a:rPr lang="en-US" dirty="0"/>
              <a:t> in tables </a:t>
            </a:r>
            <a:r>
              <a:rPr lang="en-US" dirty="0" smtClean="0"/>
              <a:t>correspond to </a:t>
            </a:r>
            <a:r>
              <a:rPr lang="en-US" dirty="0"/>
              <a:t>specific </a:t>
            </a:r>
            <a:r>
              <a:rPr lang="en-US" b="1" dirty="0"/>
              <a:t>instances</a:t>
            </a:r>
            <a:r>
              <a:rPr lang="en-US" dirty="0"/>
              <a:t> of records, for example, a row of a customer table </a:t>
            </a:r>
            <a:r>
              <a:rPr lang="en-US" dirty="0" smtClean="0"/>
              <a:t>contains information </a:t>
            </a:r>
            <a:r>
              <a:rPr lang="en-US" dirty="0"/>
              <a:t>about a particular customer. </a:t>
            </a:r>
            <a:endParaRPr lang="en-US" dirty="0" smtClean="0"/>
          </a:p>
          <a:p>
            <a:r>
              <a:rPr lang="en-US" b="1" dirty="0" smtClean="0"/>
              <a:t>Columns</a:t>
            </a:r>
            <a:r>
              <a:rPr lang="en-US" dirty="0" smtClean="0"/>
              <a:t> </a:t>
            </a:r>
            <a:r>
              <a:rPr lang="en-US" dirty="0"/>
              <a:t>in a table contain information about a particular aspect of a record, for example, a column in a </a:t>
            </a:r>
            <a:r>
              <a:rPr lang="en-US" dirty="0" smtClean="0"/>
              <a:t>customer record </a:t>
            </a:r>
            <a:r>
              <a:rPr lang="en-US" dirty="0"/>
              <a:t>might contain a customer’s contact telephone number.</a:t>
            </a:r>
            <a:r>
              <a:rPr lang="en-US" dirty="0" smtClean="0"/>
              <a:t>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Relation</a:t>
            </a:r>
            <a:endParaRPr lang="en-US" dirty="0"/>
          </a:p>
        </p:txBody>
      </p:sp>
      <p:sp>
        <p:nvSpPr>
          <p:cNvPr id="3" name="Content Placeholder 2"/>
          <p:cNvSpPr>
            <a:spLocks noGrp="1"/>
          </p:cNvSpPr>
          <p:nvPr>
            <p:ph idx="1"/>
          </p:nvPr>
        </p:nvSpPr>
        <p:spPr/>
        <p:txBody>
          <a:bodyPr>
            <a:normAutofit fontScale="92500"/>
          </a:bodyPr>
          <a:lstStyle/>
          <a:p>
            <a:r>
              <a:rPr lang="en-US" dirty="0" smtClean="0"/>
              <a:t>A </a:t>
            </a:r>
            <a:r>
              <a:rPr lang="en-US" dirty="0"/>
              <a:t>relation is a table with columns and </a:t>
            </a:r>
            <a:r>
              <a:rPr lang="en-US" dirty="0" err="1"/>
              <a:t>tuples</a:t>
            </a:r>
            <a:r>
              <a:rPr lang="en-US" dirty="0"/>
              <a:t>. </a:t>
            </a:r>
            <a:endParaRPr lang="en-US" dirty="0" smtClean="0"/>
          </a:p>
          <a:p>
            <a:r>
              <a:rPr lang="en-US" dirty="0" smtClean="0"/>
              <a:t>A </a:t>
            </a:r>
            <a:r>
              <a:rPr lang="en-US" dirty="0"/>
              <a:t>database can contain as </a:t>
            </a:r>
            <a:r>
              <a:rPr lang="en-US" dirty="0" smtClean="0"/>
              <a:t>many tables </a:t>
            </a:r>
            <a:r>
              <a:rPr lang="en-US" dirty="0"/>
              <a:t>as the designer wants. Each table is an implementation of a </a:t>
            </a:r>
            <a:r>
              <a:rPr lang="en-US" dirty="0" smtClean="0"/>
              <a:t>real-world entity</a:t>
            </a:r>
            <a:r>
              <a:rPr lang="en-US" dirty="0"/>
              <a:t>. For example, the university keeps information about students. A </a:t>
            </a:r>
            <a:r>
              <a:rPr lang="en-US" dirty="0" smtClean="0"/>
              <a:t>student is </a:t>
            </a:r>
            <a:r>
              <a:rPr lang="en-US" dirty="0"/>
              <a:t>represented as an entity during database design stage. When the design </a:t>
            </a:r>
            <a:r>
              <a:rPr lang="en-US" dirty="0" smtClean="0"/>
              <a:t>is implemented</a:t>
            </a:r>
            <a:r>
              <a:rPr lang="en-US" dirty="0"/>
              <a:t>, a student is represented as a table. </a:t>
            </a:r>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Characteristics of Relations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Ordering </a:t>
            </a:r>
            <a:r>
              <a:rPr lang="en-US" dirty="0" smtClean="0"/>
              <a:t>of </a:t>
            </a:r>
            <a:r>
              <a:rPr lang="en-US" dirty="0" err="1" smtClean="0"/>
              <a:t>Tuples</a:t>
            </a:r>
            <a:r>
              <a:rPr lang="en-US" dirty="0" smtClean="0"/>
              <a:t> in a </a:t>
            </a:r>
            <a:r>
              <a:rPr lang="en-US" dirty="0" smtClean="0"/>
              <a:t>Relation</a:t>
            </a:r>
          </a:p>
          <a:p>
            <a:r>
              <a:rPr lang="en-US" dirty="0" smtClean="0"/>
              <a:t> </a:t>
            </a:r>
            <a:r>
              <a:rPr lang="en-US" dirty="0" err="1" smtClean="0"/>
              <a:t>tuples</a:t>
            </a:r>
            <a:r>
              <a:rPr lang="en-US" dirty="0" smtClean="0"/>
              <a:t> in a relation do not have any particular </a:t>
            </a:r>
            <a:r>
              <a:rPr lang="en-US" dirty="0" smtClean="0"/>
              <a:t>order</a:t>
            </a:r>
          </a:p>
          <a:p>
            <a:r>
              <a:rPr lang="en-US" dirty="0" smtClean="0"/>
              <a:t> </a:t>
            </a:r>
            <a:r>
              <a:rPr lang="en-US" dirty="0" smtClean="0"/>
              <a:t>Primary </a:t>
            </a:r>
            <a:r>
              <a:rPr lang="en-US" dirty="0" smtClean="0"/>
              <a:t>Key</a:t>
            </a:r>
          </a:p>
          <a:p>
            <a:pPr lvl="1"/>
            <a:r>
              <a:rPr lang="en-US" dirty="0" smtClean="0"/>
              <a:t> </a:t>
            </a:r>
            <a:r>
              <a:rPr lang="en-US" dirty="0" smtClean="0"/>
              <a:t>each row of a table is uniquely identified by a primary</a:t>
            </a:r>
            <a:br>
              <a:rPr lang="en-US" dirty="0" smtClean="0"/>
            </a:br>
            <a:r>
              <a:rPr lang="en-US" dirty="0" smtClean="0"/>
              <a:t>key composed of one or more </a:t>
            </a:r>
            <a:r>
              <a:rPr lang="en-US" dirty="0" smtClean="0"/>
              <a:t>columns</a:t>
            </a:r>
          </a:p>
          <a:p>
            <a:pPr lvl="1"/>
            <a:r>
              <a:rPr lang="en-US" dirty="0" smtClean="0"/>
              <a:t> Value </a:t>
            </a:r>
            <a:r>
              <a:rPr lang="en-US" dirty="0" smtClean="0"/>
              <a:t>of a primary key attribute cannot be </a:t>
            </a:r>
            <a:r>
              <a:rPr lang="en-US" dirty="0" smtClean="0"/>
              <a:t>null</a:t>
            </a:r>
          </a:p>
          <a:p>
            <a:pPr lvl="1"/>
            <a:r>
              <a:rPr lang="en-US" dirty="0" smtClean="0"/>
              <a:t> </a:t>
            </a:r>
            <a:r>
              <a:rPr lang="en-US" dirty="0" smtClean="0"/>
              <a:t>Order of rows and columns is </a:t>
            </a:r>
            <a:r>
              <a:rPr lang="en-US" dirty="0" smtClean="0"/>
              <a:t>immaterial</a:t>
            </a:r>
          </a:p>
          <a:p>
            <a:pPr lvl="1"/>
            <a:r>
              <a:rPr lang="en-US" dirty="0" smtClean="0"/>
              <a:t> </a:t>
            </a:r>
            <a:r>
              <a:rPr lang="en-US" dirty="0" smtClean="0"/>
              <a:t>Each column (field or attribute) has a distinct name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Entity </a:t>
            </a:r>
            <a:endParaRPr lang="en-US" dirty="0"/>
          </a:p>
        </p:txBody>
      </p:sp>
      <p:sp>
        <p:nvSpPr>
          <p:cNvPr id="3" name="Content Placeholder 2"/>
          <p:cNvSpPr>
            <a:spLocks noGrp="1"/>
          </p:cNvSpPr>
          <p:nvPr>
            <p:ph idx="1"/>
          </p:nvPr>
        </p:nvSpPr>
        <p:spPr/>
        <p:txBody>
          <a:bodyPr/>
          <a:lstStyle/>
          <a:p>
            <a:r>
              <a:rPr lang="en-US" dirty="0"/>
              <a:t>An </a:t>
            </a:r>
            <a:r>
              <a:rPr lang="en-US" b="1" dirty="0"/>
              <a:t>entity</a:t>
            </a:r>
            <a:r>
              <a:rPr lang="en-US" dirty="0"/>
              <a:t> is a person, place, thing, event, or concept  about which data is collected</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2752</Words>
  <Application>Microsoft Office PowerPoint</Application>
  <PresentationFormat>On-screen Show (4:3)</PresentationFormat>
  <Paragraphs>207</Paragraphs>
  <Slides>57</Slides>
  <Notes>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Chapter Three </vt:lpstr>
      <vt:lpstr>Objectives</vt:lpstr>
      <vt:lpstr>Cont’d </vt:lpstr>
      <vt:lpstr>Relational Data Model</vt:lpstr>
      <vt:lpstr>Cont’d </vt:lpstr>
      <vt:lpstr> Tables </vt:lpstr>
      <vt:lpstr>Relation</vt:lpstr>
      <vt:lpstr>Characteristics of Relations</vt:lpstr>
      <vt:lpstr>Entity </vt:lpstr>
      <vt:lpstr>Attribute</vt:lpstr>
      <vt:lpstr>Domain</vt:lpstr>
      <vt:lpstr>Cont’d </vt:lpstr>
      <vt:lpstr>Cont’d </vt:lpstr>
      <vt:lpstr> More about attributes </vt:lpstr>
      <vt:lpstr>Cont’d </vt:lpstr>
      <vt:lpstr>Cont’d </vt:lpstr>
      <vt:lpstr>Null value</vt:lpstr>
      <vt:lpstr>Cont’d </vt:lpstr>
      <vt:lpstr>Cont’d </vt:lpstr>
      <vt:lpstr>Cont’d </vt:lpstr>
      <vt:lpstr>Schema and Instances </vt:lpstr>
      <vt:lpstr>Cont’d </vt:lpstr>
      <vt:lpstr>Cont’d </vt:lpstr>
      <vt:lpstr>Cont’d </vt:lpstr>
      <vt:lpstr>Discussion –possible answer</vt:lpstr>
      <vt:lpstr>Cont’d </vt:lpstr>
      <vt:lpstr>Cont’d </vt:lpstr>
      <vt:lpstr>Cont’d </vt:lpstr>
      <vt:lpstr>Cont’d</vt:lpstr>
      <vt:lpstr>Relationships </vt:lpstr>
      <vt:lpstr>Slide 31</vt:lpstr>
      <vt:lpstr>  Question: Can you identify relationships between tables on this diagram? </vt:lpstr>
      <vt:lpstr>Slide 33</vt:lpstr>
      <vt:lpstr>Slide 34</vt:lpstr>
      <vt:lpstr>Slide 35</vt:lpstr>
      <vt:lpstr>Keys </vt:lpstr>
      <vt:lpstr> Superkeys </vt:lpstr>
      <vt:lpstr> Candidate Keys </vt:lpstr>
      <vt:lpstr>Slide 39</vt:lpstr>
      <vt:lpstr>Slide 40</vt:lpstr>
      <vt:lpstr>  Primary key </vt:lpstr>
      <vt:lpstr>Slide 42</vt:lpstr>
      <vt:lpstr>Slide 43</vt:lpstr>
      <vt:lpstr>Slide 44</vt:lpstr>
      <vt:lpstr>Constraints </vt:lpstr>
      <vt:lpstr>Slide 46</vt:lpstr>
      <vt:lpstr>Slide 47</vt:lpstr>
      <vt:lpstr>Slide 48</vt:lpstr>
      <vt:lpstr>Entity Integrity </vt:lpstr>
      <vt:lpstr>Referential Integrity </vt:lpstr>
      <vt:lpstr>Slide 51</vt:lpstr>
      <vt:lpstr>Slide 52</vt:lpstr>
      <vt:lpstr>Slide 53</vt:lpstr>
      <vt:lpstr>Slide 54</vt:lpstr>
      <vt:lpstr>Triggers </vt:lpstr>
      <vt:lpstr>Slide 56</vt:lpstr>
      <vt:lpstr>Slide 57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adina</dc:creator>
  <cp:lastModifiedBy>adina</cp:lastModifiedBy>
  <cp:revision>3</cp:revision>
  <dcterms:created xsi:type="dcterms:W3CDTF">2019-10-28T13:40:05Z</dcterms:created>
  <dcterms:modified xsi:type="dcterms:W3CDTF">2019-11-01T16:48:38Z</dcterms:modified>
</cp:coreProperties>
</file>