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74" r:id="rId3"/>
    <p:sldId id="291" r:id="rId4"/>
    <p:sldId id="275" r:id="rId5"/>
    <p:sldId id="259" r:id="rId6"/>
    <p:sldId id="258" r:id="rId7"/>
    <p:sldId id="260" r:id="rId8"/>
    <p:sldId id="261" r:id="rId9"/>
    <p:sldId id="292" r:id="rId10"/>
    <p:sldId id="262" r:id="rId11"/>
    <p:sldId id="263" r:id="rId12"/>
    <p:sldId id="265" r:id="rId13"/>
    <p:sldId id="276" r:id="rId14"/>
    <p:sldId id="277" r:id="rId15"/>
    <p:sldId id="266" r:id="rId16"/>
    <p:sldId id="267" r:id="rId17"/>
    <p:sldId id="268" r:id="rId18"/>
    <p:sldId id="278" r:id="rId19"/>
    <p:sldId id="269" r:id="rId20"/>
    <p:sldId id="270" r:id="rId21"/>
    <p:sldId id="279" r:id="rId22"/>
    <p:sldId id="280" r:id="rId23"/>
    <p:sldId id="271" r:id="rId24"/>
    <p:sldId id="293" r:id="rId25"/>
    <p:sldId id="294" r:id="rId26"/>
    <p:sldId id="281" r:id="rId27"/>
    <p:sldId id="295" r:id="rId28"/>
    <p:sldId id="296" r:id="rId29"/>
    <p:sldId id="297" r:id="rId30"/>
    <p:sldId id="272" r:id="rId31"/>
    <p:sldId id="298" r:id="rId32"/>
    <p:sldId id="282" r:id="rId33"/>
    <p:sldId id="299" r:id="rId34"/>
    <p:sldId id="273" r:id="rId35"/>
    <p:sldId id="283" r:id="rId36"/>
    <p:sldId id="300" r:id="rId37"/>
    <p:sldId id="286" r:id="rId38"/>
    <p:sldId id="290" r:id="rId39"/>
    <p:sldId id="301" r:id="rId40"/>
    <p:sldId id="302" r:id="rId41"/>
    <p:sldId id="284" r:id="rId42"/>
    <p:sldId id="287" r:id="rId43"/>
    <p:sldId id="289" r:id="rId44"/>
    <p:sldId id="303" r:id="rId45"/>
    <p:sldId id="304" r:id="rId46"/>
    <p:sldId id="285" r:id="rId47"/>
    <p:sldId id="288"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72064" autoAdjust="0"/>
  </p:normalViewPr>
  <p:slideViewPr>
    <p:cSldViewPr>
      <p:cViewPr varScale="1">
        <p:scale>
          <a:sx n="74" d="100"/>
          <a:sy n="74" d="100"/>
        </p:scale>
        <p:origin x="-190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86FD83-3B7D-4377-B174-1F83D411C3F1}" type="datetimeFigureOut">
              <a:rPr lang="en-US" smtClean="0"/>
              <a:t>12/14/2022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B49D93-6ADB-460F-9D51-A6DCE80FB957}" type="slidenum">
              <a:rPr lang="en-US" smtClean="0"/>
              <a:t>‹#›</a:t>
            </a:fld>
            <a:endParaRPr lang="en-US"/>
          </a:p>
        </p:txBody>
      </p:sp>
    </p:spTree>
    <p:extLst>
      <p:ext uri="{BB962C8B-B14F-4D97-AF65-F5344CB8AC3E}">
        <p14:creationId xmlns:p14="http://schemas.microsoft.com/office/powerpoint/2010/main" val="2994575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E7D28EC1-E418-461E-B7EB-D12522C52A39}" type="slidenum">
              <a:rPr lang="en-US" sz="1200" smtClean="0"/>
              <a:pPr/>
              <a:t>6</a:t>
            </a:fld>
            <a:endParaRPr lang="en-US" sz="120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charset="0"/>
              </a:rPr>
              <a:t>We turn now to the case of transmitting digital data using analog signals. The most familiar use of this transformation is for transmitting digital data through the public telephone network. The telephone network was designed to receive, switch, and transmit analog signals in the voice-frequency range of about 300 to 3400 Hz. It is not at present suitable for handling digital signals from the subscriber locations (although this is beginning to change). Thus digital devices are attached to the network via a modem (modulator-demodulator), which converts digital data to analog signals, and vice versa.</a:t>
            </a:r>
          </a:p>
          <a:p>
            <a:r>
              <a:rPr lang="en-US" smtClean="0"/>
              <a:t>	Have stated </a:t>
            </a:r>
            <a:r>
              <a:rPr lang="en-US" smtClean="0">
                <a:latin typeface="Times" charset="0"/>
              </a:rPr>
              <a:t>that modulation involves operation on one or more of the three characteristics of a carrier signal: amplitude, frequency, and phase. Accordingly, there are three basic encoding or modulation techniques for transforming digital data into analog signals, as illustrated in </a:t>
            </a:r>
            <a:r>
              <a:rPr lang="en-US" smtClean="0"/>
              <a:t>Stallings DCC8e</a:t>
            </a:r>
            <a:r>
              <a:rPr lang="en-US" smtClean="0">
                <a:latin typeface="Times" charset="0"/>
              </a:rPr>
              <a:t> Figure 5.7 (next slide): amplitude shift keying (ASK), frequency shift keying (FSK), and phase shift keying (PSK). In all these cases, the resulting signal occupies a bandwidth centered on the carrier frequency.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3236FBFF-7B9E-4051-A446-BC1BFB1CCE18}" type="slidenum">
              <a:rPr lang="en-US" sz="1200" smtClean="0"/>
              <a:pPr/>
              <a:t>15</a:t>
            </a:fld>
            <a:endParaRPr lang="en-US" sz="120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Times"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492AE21C-4081-483B-AB3A-D6FD841D5B7D}" type="slidenum">
              <a:rPr lang="en-US" sz="1200" smtClean="0"/>
              <a:pPr/>
              <a:t>17</a:t>
            </a:fld>
            <a:endParaRPr lang="en-US" sz="1200"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Times" charset="0"/>
              </a:rPr>
              <a:t>The most common form of FSK is binary FSK (BFSK), in which the two binary values are represented by two different frequencies near the carrier frequency, as shown in </a:t>
            </a:r>
            <a:r>
              <a:rPr lang="en-US" dirty="0" smtClean="0"/>
              <a:t>Stallings DCC8e </a:t>
            </a:r>
            <a:r>
              <a:rPr lang="en-US" dirty="0" smtClean="0">
                <a:latin typeface="Times" charset="0"/>
              </a:rPr>
              <a:t>Figure 5.7b. </a:t>
            </a:r>
          </a:p>
          <a:p>
            <a:r>
              <a:rPr lang="en-US" dirty="0" smtClean="0">
                <a:latin typeface="Times" charset="0"/>
              </a:rPr>
              <a:t>BFSK is less susceptible to error than ASK. On voice-grade lines, it is typically used up to 1200 bps. It is also commonly used for high-frequency (3 to 30 MHz) radio transmission. It can also be used at even higher frequencies on local area networks that use coaxial cable.</a:t>
            </a:r>
          </a:p>
          <a:p>
            <a:endParaRPr lang="en-US" dirty="0" smtClean="0">
              <a:latin typeface="Times"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A9D9CD86-0AB1-42D3-B490-F64FD5F60FF8}" type="slidenum">
              <a:rPr lang="en-US" sz="1200" smtClean="0"/>
              <a:pPr/>
              <a:t>19</a:t>
            </a:fld>
            <a:endParaRPr lang="en-US" sz="1200"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charset="0"/>
              </a:rPr>
              <a:t>A signal that is more bandwidth efficient, but also more susceptible to error, is multiple FSK (MFSK), in which more than two frequencies are used. In this case each signaling element represents more than one bit. To match the data rate of the input bit stream, each output signal element is held for a period of </a:t>
            </a:r>
            <a:r>
              <a:rPr lang="en-US" i="1" smtClean="0">
                <a:latin typeface="Times" charset="0"/>
              </a:rPr>
              <a:t>T</a:t>
            </a:r>
            <a:r>
              <a:rPr lang="en-US" i="1" baseline="-25000" smtClean="0">
                <a:latin typeface="Times" charset="0"/>
              </a:rPr>
              <a:t>s</a:t>
            </a:r>
            <a:r>
              <a:rPr lang="en-US" smtClean="0">
                <a:latin typeface="Times" charset="0"/>
              </a:rPr>
              <a:t> = </a:t>
            </a:r>
            <a:r>
              <a:rPr lang="en-US" i="1" smtClean="0">
                <a:latin typeface="Times" charset="0"/>
              </a:rPr>
              <a:t>LT</a:t>
            </a:r>
            <a:r>
              <a:rPr lang="en-US" smtClean="0">
                <a:latin typeface="Times" charset="0"/>
              </a:rPr>
              <a:t> seconds, where </a:t>
            </a:r>
            <a:r>
              <a:rPr lang="en-US" i="1" smtClean="0">
                <a:latin typeface="Times" charset="0"/>
              </a:rPr>
              <a:t>T</a:t>
            </a:r>
            <a:r>
              <a:rPr lang="en-US" smtClean="0">
                <a:latin typeface="Times" charset="0"/>
              </a:rPr>
              <a:t> is the bit period (data rate = 1/</a:t>
            </a:r>
            <a:r>
              <a:rPr lang="en-US" i="1" smtClean="0">
                <a:latin typeface="Times" charset="0"/>
              </a:rPr>
              <a:t>T</a:t>
            </a:r>
            <a:r>
              <a:rPr lang="en-US" smtClean="0">
                <a:latin typeface="Times" charset="0"/>
              </a:rPr>
              <a:t>). Thus, one signal element, which is a constant-frequency tone, encodes </a:t>
            </a:r>
            <a:r>
              <a:rPr lang="en-US" i="1" smtClean="0">
                <a:latin typeface="Times" charset="0"/>
              </a:rPr>
              <a:t>L</a:t>
            </a:r>
            <a:r>
              <a:rPr lang="en-US" smtClean="0">
                <a:latin typeface="Times" charset="0"/>
              </a:rPr>
              <a:t> bits. The total bandwidth required is 2</a:t>
            </a:r>
            <a:r>
              <a:rPr lang="en-US" i="1" smtClean="0">
                <a:latin typeface="Times" charset="0"/>
              </a:rPr>
              <a:t>Mf</a:t>
            </a:r>
            <a:r>
              <a:rPr lang="en-US" i="1" baseline="-25000" smtClean="0">
                <a:latin typeface="Times" charset="0"/>
              </a:rPr>
              <a:t>d</a:t>
            </a:r>
            <a:r>
              <a:rPr lang="en-US" smtClean="0">
                <a:latin typeface="Times" charset="0"/>
              </a:rPr>
              <a:t>. It can be shown that the minimum frequency separation required is 2</a:t>
            </a:r>
            <a:r>
              <a:rPr lang="en-US" i="1" smtClean="0">
                <a:latin typeface="Times" charset="0"/>
              </a:rPr>
              <a:t>f</a:t>
            </a:r>
            <a:r>
              <a:rPr lang="en-US" i="1" baseline="-25000" smtClean="0">
                <a:latin typeface="Times" charset="0"/>
              </a:rPr>
              <a:t>d</a:t>
            </a:r>
            <a:r>
              <a:rPr lang="en-US" smtClean="0">
                <a:latin typeface="Times" charset="0"/>
              </a:rPr>
              <a:t> = 1/</a:t>
            </a:r>
            <a:r>
              <a:rPr lang="en-US" i="1" smtClean="0">
                <a:latin typeface="Times" charset="0"/>
              </a:rPr>
              <a:t>T</a:t>
            </a:r>
            <a:r>
              <a:rPr lang="en-US" i="1" baseline="-25000" smtClean="0">
                <a:latin typeface="Times" charset="0"/>
              </a:rPr>
              <a:t>s</a:t>
            </a:r>
            <a:r>
              <a:rPr lang="en-US" smtClean="0">
                <a:latin typeface="Times" charset="0"/>
              </a:rPr>
              <a:t>. Therefore, the modulator requires a bandwidth of </a:t>
            </a:r>
            <a:r>
              <a:rPr lang="en-US" i="1" smtClean="0">
                <a:latin typeface="Times" charset="0"/>
              </a:rPr>
              <a:t>W</a:t>
            </a:r>
            <a:r>
              <a:rPr lang="en-US" i="1" baseline="-25000" smtClean="0">
                <a:latin typeface="Times" charset="0"/>
              </a:rPr>
              <a:t>d</a:t>
            </a:r>
            <a:r>
              <a:rPr lang="en-US" smtClean="0">
                <a:latin typeface="Times" charset="0"/>
              </a:rPr>
              <a:t> = 2</a:t>
            </a:r>
            <a:r>
              <a:rPr lang="en-US" i="1" smtClean="0">
                <a:latin typeface="Times" charset="0"/>
              </a:rPr>
              <a:t>Mf</a:t>
            </a:r>
            <a:r>
              <a:rPr lang="en-US" i="1" baseline="-25000" smtClean="0">
                <a:latin typeface="Times" charset="0"/>
              </a:rPr>
              <a:t>d </a:t>
            </a:r>
            <a:r>
              <a:rPr lang="en-US" smtClean="0">
                <a:latin typeface="Times" charset="0"/>
              </a:rPr>
              <a:t> = </a:t>
            </a:r>
            <a:r>
              <a:rPr lang="en-US" i="1" smtClean="0">
                <a:latin typeface="Times" charset="0"/>
              </a:rPr>
              <a:t>M</a:t>
            </a:r>
            <a:r>
              <a:rPr lang="en-US" smtClean="0">
                <a:latin typeface="Times" charset="0"/>
              </a:rPr>
              <a:t>/</a:t>
            </a:r>
            <a:r>
              <a:rPr lang="en-US" i="1" smtClean="0">
                <a:latin typeface="Times" charset="0"/>
              </a:rPr>
              <a:t>T</a:t>
            </a:r>
            <a:r>
              <a:rPr lang="en-US" i="1" baseline="-25000" smtClean="0">
                <a:latin typeface="Times" charset="0"/>
              </a:rPr>
              <a:t>s</a:t>
            </a:r>
            <a:r>
              <a:rPr lang="en-US" smtClean="0">
                <a:latin typeface="Times" charset="0"/>
              </a:rPr>
              <a:t>.</a:t>
            </a:r>
          </a:p>
          <a:p>
            <a:endParaRPr lang="en-US" smtClean="0">
              <a:latin typeface="Times"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4F9F7129-6136-4F92-B121-AE475250B715}" type="slidenum">
              <a:rPr lang="en-US" sz="1200" smtClean="0"/>
              <a:pPr/>
              <a:t>23</a:t>
            </a:fld>
            <a:endParaRPr lang="en-US" sz="120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charset="0"/>
              </a:rPr>
              <a:t>In PSK, the phase of the carrier signal is shifted to represent data. The simplest scheme uses two phases to represent the two binary digits (Figure 5.7c) and is known as binary phase shift keying.</a:t>
            </a:r>
          </a:p>
          <a:p>
            <a:r>
              <a:rPr lang="en-US" smtClean="0">
                <a:latin typeface="Times" charset="0"/>
              </a:rPr>
              <a:t>	An alternative form of two-level PSK is differential PSK (DPSK). In this scheme, a binary 0 is represented by sending a signal burst of the same phase as the previous signal burst sent. A binary 1 is represented by sending a signal burst of opposite phase to the preceding one. This term </a:t>
            </a:r>
            <a:r>
              <a:rPr lang="en-US" i="1" smtClean="0">
                <a:latin typeface="Times" charset="0"/>
              </a:rPr>
              <a:t>differential</a:t>
            </a:r>
            <a:r>
              <a:rPr lang="en-US" smtClean="0">
                <a:latin typeface="Times" charset="0"/>
              </a:rPr>
              <a:t> refers to the fact that the phase shift is with reference to the previous bit transmitted rather than to some constant reference signal. In differential encoding, the information to be transmitted is represented in terms of the changes between successive data symbols rather than the signal elements themselves. DPSK avoids the requirement for an accurate local oscillator phase at the receiver that is matched with the transmitter. As long as the preceding phase is received correctly, the phase reference is accurate.</a:t>
            </a:r>
          </a:p>
          <a:p>
            <a:endParaRPr lang="en-US" smtClean="0">
              <a:latin typeface="Times"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0B2242D2-A258-45A4-B4E4-547274D0791D}" type="slidenum">
              <a:rPr lang="en-US" sz="1200" smtClean="0"/>
              <a:pPr/>
              <a:t>30</a:t>
            </a:fld>
            <a:endParaRPr lang="en-US" sz="1200"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charset="0"/>
              </a:rPr>
              <a:t>Analog data can be modulated by a carrier frequency to produce an analog signal in a different frequency band, which can be utilized on an analog transmission system. The basic techniques are amplitude modulation (AM), frequency modulation (FM), and phase modulation (PM).</a:t>
            </a:r>
          </a:p>
          <a:p>
            <a:r>
              <a:rPr lang="en-US" smtClean="0">
                <a:latin typeface="Times" charset="0"/>
              </a:rPr>
              <a:t>	Modulation has been defined as the process of combining an input signal </a:t>
            </a:r>
            <a:r>
              <a:rPr lang="en-US" i="1" smtClean="0">
                <a:latin typeface="Times" charset="0"/>
              </a:rPr>
              <a:t>m</a:t>
            </a:r>
            <a:r>
              <a:rPr lang="en-US" smtClean="0">
                <a:latin typeface="Times" charset="0"/>
              </a:rPr>
              <a:t>(</a:t>
            </a:r>
            <a:r>
              <a:rPr lang="en-US" i="1" smtClean="0">
                <a:latin typeface="Times" charset="0"/>
              </a:rPr>
              <a:t>t</a:t>
            </a:r>
            <a:r>
              <a:rPr lang="en-US" smtClean="0">
                <a:latin typeface="Times" charset="0"/>
              </a:rPr>
              <a:t>) and a carrier at frequency </a:t>
            </a:r>
            <a:r>
              <a:rPr lang="en-US" i="1" smtClean="0">
                <a:latin typeface="Times" charset="0"/>
              </a:rPr>
              <a:t>f</a:t>
            </a:r>
            <a:r>
              <a:rPr lang="en-US" i="1" baseline="-25000" smtClean="0">
                <a:latin typeface="Times" charset="0"/>
              </a:rPr>
              <a:t>c</a:t>
            </a:r>
            <a:r>
              <a:rPr lang="en-US" smtClean="0">
                <a:latin typeface="Times" charset="0"/>
              </a:rPr>
              <a:t> to produce a signal </a:t>
            </a:r>
            <a:r>
              <a:rPr lang="en-US" i="1" smtClean="0">
                <a:latin typeface="Times" charset="0"/>
              </a:rPr>
              <a:t>s</a:t>
            </a:r>
            <a:r>
              <a:rPr lang="en-US" smtClean="0">
                <a:latin typeface="Times" charset="0"/>
              </a:rPr>
              <a:t>(</a:t>
            </a:r>
            <a:r>
              <a:rPr lang="en-US" i="1" smtClean="0">
                <a:latin typeface="Times" charset="0"/>
              </a:rPr>
              <a:t>t</a:t>
            </a:r>
            <a:r>
              <a:rPr lang="en-US" smtClean="0">
                <a:latin typeface="Times" charset="0"/>
              </a:rPr>
              <a:t>) whose bandwidth is (usually) centered on </a:t>
            </a:r>
            <a:r>
              <a:rPr lang="en-US" i="1" smtClean="0">
                <a:latin typeface="Times" charset="0"/>
              </a:rPr>
              <a:t>f</a:t>
            </a:r>
            <a:r>
              <a:rPr lang="en-US" i="1" baseline="-25000" smtClean="0">
                <a:latin typeface="Times" charset="0"/>
              </a:rPr>
              <a:t>c</a:t>
            </a:r>
            <a:r>
              <a:rPr lang="en-US" smtClean="0">
                <a:latin typeface="Times" charset="0"/>
              </a:rPr>
              <a:t>. For digital data, the motivation for modulation should be clear: When only analog transmission facilities are available, modulation is required to convert the digital data to analog form. The motivation when the data are already analog is less clear. After all, voice signals are transmitted over telephone lines at their original spectrum (referred to as baseband transmission). There are two principal reasons for analog modulation of analog signals:</a:t>
            </a:r>
          </a:p>
          <a:p>
            <a:pPr lvl="1">
              <a:buFontTx/>
              <a:buChar char="•"/>
            </a:pPr>
            <a:r>
              <a:rPr lang="en-US" smtClean="0">
                <a:latin typeface="Times" charset="0"/>
              </a:rPr>
              <a:t> A higher frequency may be needed for effective transmission, since for unguided transmission, it is virtually impossible to transmit baseband signals; </a:t>
            </a:r>
          </a:p>
          <a:p>
            <a:pPr lvl="1">
              <a:buFontTx/>
              <a:buChar char="•"/>
            </a:pPr>
            <a:r>
              <a:rPr lang="en-US" smtClean="0">
                <a:latin typeface="Times" charset="0"/>
              </a:rPr>
              <a:t> Modulation permits frequency  division multiplexing, an important technique explored in Chapter 8.</a:t>
            </a:r>
          </a:p>
          <a:p>
            <a:r>
              <a:rPr lang="en-US" smtClean="0">
                <a:latin typeface="Times" charset="0"/>
              </a:rPr>
              <a:t>	In this section we look at the principal techniques for modulation using analog data: amplitude modulation (AM), frequency modulation (FM), and phase modulation (PM). As before, the three basic characteristics of a signal are used for modulation.</a:t>
            </a:r>
          </a:p>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2807C904-A69E-42A0-9676-67CCC456C03E}" type="slidenum">
              <a:rPr lang="en-US" sz="1200" smtClean="0"/>
              <a:pPr/>
              <a:t>34</a:t>
            </a:fld>
            <a:endParaRPr lang="en-US" sz="1200"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charset="0"/>
              </a:rPr>
              <a:t>Amplitude modulation (AM) is the simplest form of modulation, and involves the multiplication of the input signal by the carrier </a:t>
            </a:r>
            <a:r>
              <a:rPr lang="en-US" i="1" smtClean="0">
                <a:latin typeface="Times" charset="0"/>
              </a:rPr>
              <a:t>f</a:t>
            </a:r>
            <a:r>
              <a:rPr lang="en-US" i="1" baseline="-25000" smtClean="0">
                <a:latin typeface="Times" charset="0"/>
              </a:rPr>
              <a:t>c</a:t>
            </a:r>
            <a:r>
              <a:rPr lang="en-US" smtClean="0">
                <a:latin typeface="Times" charset="0"/>
              </a:rPr>
              <a:t>. The spectrum consists of the original carrier plus the spectrum of the input signal translated to</a:t>
            </a:r>
            <a:r>
              <a:rPr lang="en-US" i="1" smtClean="0">
                <a:latin typeface="Times" charset="0"/>
              </a:rPr>
              <a:t> f</a:t>
            </a:r>
            <a:r>
              <a:rPr lang="en-US" i="1" baseline="-25000" smtClean="0">
                <a:latin typeface="Times" charset="0"/>
              </a:rPr>
              <a:t>c</a:t>
            </a:r>
            <a:r>
              <a:rPr lang="en-US" smtClean="0">
                <a:latin typeface="Times" charset="0"/>
              </a:rPr>
              <a:t>. The portion of the spectrum for |</a:t>
            </a:r>
            <a:r>
              <a:rPr lang="en-US" i="1" smtClean="0">
                <a:latin typeface="Times" charset="0"/>
              </a:rPr>
              <a:t>f</a:t>
            </a:r>
            <a:r>
              <a:rPr lang="en-US" smtClean="0">
                <a:latin typeface="Times" charset="0"/>
              </a:rPr>
              <a:t>| &gt; |</a:t>
            </a:r>
            <a:r>
              <a:rPr lang="en-US" i="1" smtClean="0">
                <a:latin typeface="Times" charset="0"/>
              </a:rPr>
              <a:t>f</a:t>
            </a:r>
            <a:r>
              <a:rPr lang="en-US" i="1" baseline="-25000" smtClean="0">
                <a:latin typeface="Times" charset="0"/>
              </a:rPr>
              <a:t>c</a:t>
            </a:r>
            <a:r>
              <a:rPr lang="en-US" smtClean="0">
                <a:latin typeface="Times" charset="0"/>
              </a:rPr>
              <a:t>| is the </a:t>
            </a:r>
            <a:r>
              <a:rPr lang="en-US" i="1" smtClean="0">
                <a:latin typeface="Times" charset="0"/>
              </a:rPr>
              <a:t>upper sideband</a:t>
            </a:r>
            <a:r>
              <a:rPr lang="en-US" smtClean="0">
                <a:latin typeface="Times" charset="0"/>
              </a:rPr>
              <a:t>, and the portion of the spectrum for |</a:t>
            </a:r>
            <a:r>
              <a:rPr lang="en-US" i="1" smtClean="0">
                <a:latin typeface="Times" charset="0"/>
              </a:rPr>
              <a:t>f</a:t>
            </a:r>
            <a:r>
              <a:rPr lang="en-US" smtClean="0">
                <a:latin typeface="Times" charset="0"/>
              </a:rPr>
              <a:t>| &lt; |</a:t>
            </a:r>
            <a:r>
              <a:rPr lang="en-US" i="1" smtClean="0">
                <a:latin typeface="Times" charset="0"/>
              </a:rPr>
              <a:t>f</a:t>
            </a:r>
            <a:r>
              <a:rPr lang="en-US" i="1" baseline="-25000" smtClean="0">
                <a:latin typeface="Times" charset="0"/>
              </a:rPr>
              <a:t>c</a:t>
            </a:r>
            <a:r>
              <a:rPr lang="en-US" smtClean="0">
                <a:latin typeface="Times" charset="0"/>
              </a:rPr>
              <a:t>| is </a:t>
            </a:r>
            <a:r>
              <a:rPr lang="en-US" i="1" smtClean="0">
                <a:latin typeface="Times" charset="0"/>
              </a:rPr>
              <a:t>lower sideband</a:t>
            </a:r>
            <a:r>
              <a:rPr lang="en-US" smtClean="0">
                <a:latin typeface="Times" charset="0"/>
              </a:rPr>
              <a:t>. Both the upper and lower sidebands are replicas of the original spectrum </a:t>
            </a:r>
            <a:r>
              <a:rPr lang="en-US" i="1" smtClean="0">
                <a:latin typeface="Times" charset="0"/>
              </a:rPr>
              <a:t>M</a:t>
            </a:r>
            <a:r>
              <a:rPr lang="en-US" smtClean="0">
                <a:latin typeface="Times" charset="0"/>
              </a:rPr>
              <a:t>(</a:t>
            </a:r>
            <a:r>
              <a:rPr lang="en-US" i="1" smtClean="0">
                <a:latin typeface="Times" charset="0"/>
              </a:rPr>
              <a:t>f</a:t>
            </a:r>
            <a:r>
              <a:rPr lang="en-US" smtClean="0">
                <a:latin typeface="Times" charset="0"/>
              </a:rPr>
              <a:t>), with the lower sideband being frequency  reversed. A popular variant of AM, known as single sideband (SSB), takes advantage of this fact by sending only one of the sidebands, eliminating the other sideband and the carrier. </a:t>
            </a:r>
          </a:p>
          <a:p>
            <a:r>
              <a:rPr lang="en-US" smtClean="0">
                <a:latin typeface="Times" charset="0"/>
              </a:rPr>
              <a:t>	Frequency modulation (FM) and phase modulation (PM) are special cases of angle modulation. For phase modulation, the phase is proportional to the modulating signal. For frequency modulation, the derivative of the phase is proportional to the modulating signal. As with AM, both FM and PM result in a signal whose bandwidth is centered at </a:t>
            </a:r>
            <a:r>
              <a:rPr lang="en-US" i="1" smtClean="0">
                <a:latin typeface="Times" charset="0"/>
              </a:rPr>
              <a:t>f</a:t>
            </a:r>
            <a:r>
              <a:rPr lang="en-US" i="1" baseline="-25000" smtClean="0">
                <a:latin typeface="Times" charset="0"/>
              </a:rPr>
              <a:t>c</a:t>
            </a:r>
            <a:r>
              <a:rPr lang="en-US" smtClean="0">
                <a:latin typeface="Times" charset="0"/>
              </a:rPr>
              <a:t>, but can show that the magnitude of that bandwidth is very different, hence both FM and PM require greater bandwidth than AM.</a:t>
            </a:r>
          </a:p>
          <a:p>
            <a:r>
              <a:rPr lang="en-US" smtClean="0">
                <a:latin typeface="Times" charset="0"/>
              </a:rPr>
              <a:t>	 </a:t>
            </a:r>
            <a:r>
              <a:rPr lang="en-US" smtClean="0"/>
              <a:t>Stallings DCC8e </a:t>
            </a:r>
            <a:r>
              <a:rPr lang="en-US" smtClean="0">
                <a:latin typeface="Times" charset="0"/>
              </a:rPr>
              <a:t>Figure 5.24 illustrates these various techniques showing amplitude, phase, and frequency modulation by a sine wave. The shapes of the FM and PM signals are very similar. Indeed, it is impossible to tell them apart without knowledge of the modulation function.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BA3A13-791E-43F6-A532-B3985AFACB2F}"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2A8AB-36B5-4708-B49D-5813A6622BA4}" type="slidenum">
              <a:rPr lang="en-US" smtClean="0"/>
              <a:t>‹#›</a:t>
            </a:fld>
            <a:endParaRPr lang="en-US"/>
          </a:p>
        </p:txBody>
      </p:sp>
    </p:spTree>
    <p:extLst>
      <p:ext uri="{BB962C8B-B14F-4D97-AF65-F5344CB8AC3E}">
        <p14:creationId xmlns:p14="http://schemas.microsoft.com/office/powerpoint/2010/main" val="1321707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BA3A13-791E-43F6-A532-B3985AFACB2F}"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2A8AB-36B5-4708-B49D-5813A6622BA4}" type="slidenum">
              <a:rPr lang="en-US" smtClean="0"/>
              <a:t>‹#›</a:t>
            </a:fld>
            <a:endParaRPr lang="en-US"/>
          </a:p>
        </p:txBody>
      </p:sp>
    </p:spTree>
    <p:extLst>
      <p:ext uri="{BB962C8B-B14F-4D97-AF65-F5344CB8AC3E}">
        <p14:creationId xmlns:p14="http://schemas.microsoft.com/office/powerpoint/2010/main" val="315228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BA3A13-791E-43F6-A532-B3985AFACB2F}"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2A8AB-36B5-4708-B49D-5813A6622BA4}" type="slidenum">
              <a:rPr lang="en-US" smtClean="0"/>
              <a:t>‹#›</a:t>
            </a:fld>
            <a:endParaRPr lang="en-US"/>
          </a:p>
        </p:txBody>
      </p:sp>
    </p:spTree>
    <p:extLst>
      <p:ext uri="{BB962C8B-B14F-4D97-AF65-F5344CB8AC3E}">
        <p14:creationId xmlns:p14="http://schemas.microsoft.com/office/powerpoint/2010/main" val="591246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BA3A13-791E-43F6-A532-B3985AFACB2F}"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2A8AB-36B5-4708-B49D-5813A6622BA4}" type="slidenum">
              <a:rPr lang="en-US" smtClean="0"/>
              <a:t>‹#›</a:t>
            </a:fld>
            <a:endParaRPr lang="en-US"/>
          </a:p>
        </p:txBody>
      </p:sp>
    </p:spTree>
    <p:extLst>
      <p:ext uri="{BB962C8B-B14F-4D97-AF65-F5344CB8AC3E}">
        <p14:creationId xmlns:p14="http://schemas.microsoft.com/office/powerpoint/2010/main" val="118684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BA3A13-791E-43F6-A532-B3985AFACB2F}"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2A8AB-36B5-4708-B49D-5813A6622BA4}" type="slidenum">
              <a:rPr lang="en-US" smtClean="0"/>
              <a:t>‹#›</a:t>
            </a:fld>
            <a:endParaRPr lang="en-US"/>
          </a:p>
        </p:txBody>
      </p:sp>
    </p:spTree>
    <p:extLst>
      <p:ext uri="{BB962C8B-B14F-4D97-AF65-F5344CB8AC3E}">
        <p14:creationId xmlns:p14="http://schemas.microsoft.com/office/powerpoint/2010/main" val="2646828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BA3A13-791E-43F6-A532-B3985AFACB2F}"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92A8AB-36B5-4708-B49D-5813A6622BA4}" type="slidenum">
              <a:rPr lang="en-US" smtClean="0"/>
              <a:t>‹#›</a:t>
            </a:fld>
            <a:endParaRPr lang="en-US"/>
          </a:p>
        </p:txBody>
      </p:sp>
    </p:spTree>
    <p:extLst>
      <p:ext uri="{BB962C8B-B14F-4D97-AF65-F5344CB8AC3E}">
        <p14:creationId xmlns:p14="http://schemas.microsoft.com/office/powerpoint/2010/main" val="4215407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BA3A13-791E-43F6-A532-B3985AFACB2F}" type="datetimeFigureOut">
              <a:rPr lang="en-US" smtClean="0"/>
              <a:t>12/14/2022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92A8AB-36B5-4708-B49D-5813A6622BA4}" type="slidenum">
              <a:rPr lang="en-US" smtClean="0"/>
              <a:t>‹#›</a:t>
            </a:fld>
            <a:endParaRPr lang="en-US"/>
          </a:p>
        </p:txBody>
      </p:sp>
    </p:spTree>
    <p:extLst>
      <p:ext uri="{BB962C8B-B14F-4D97-AF65-F5344CB8AC3E}">
        <p14:creationId xmlns:p14="http://schemas.microsoft.com/office/powerpoint/2010/main" val="1732513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BA3A13-791E-43F6-A532-B3985AFACB2F}" type="datetimeFigureOut">
              <a:rPr lang="en-US" smtClean="0"/>
              <a:t>12/14/2022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92A8AB-36B5-4708-B49D-5813A6622BA4}" type="slidenum">
              <a:rPr lang="en-US" smtClean="0"/>
              <a:t>‹#›</a:t>
            </a:fld>
            <a:endParaRPr lang="en-US"/>
          </a:p>
        </p:txBody>
      </p:sp>
    </p:spTree>
    <p:extLst>
      <p:ext uri="{BB962C8B-B14F-4D97-AF65-F5344CB8AC3E}">
        <p14:creationId xmlns:p14="http://schemas.microsoft.com/office/powerpoint/2010/main" val="79552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BA3A13-791E-43F6-A532-B3985AFACB2F}" type="datetimeFigureOut">
              <a:rPr lang="en-US" smtClean="0"/>
              <a:t>12/14/2022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92A8AB-36B5-4708-B49D-5813A6622BA4}" type="slidenum">
              <a:rPr lang="en-US" smtClean="0"/>
              <a:t>‹#›</a:t>
            </a:fld>
            <a:endParaRPr lang="en-US"/>
          </a:p>
        </p:txBody>
      </p:sp>
    </p:spTree>
    <p:extLst>
      <p:ext uri="{BB962C8B-B14F-4D97-AF65-F5344CB8AC3E}">
        <p14:creationId xmlns:p14="http://schemas.microsoft.com/office/powerpoint/2010/main" val="3037578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BA3A13-791E-43F6-A532-B3985AFACB2F}"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92A8AB-36B5-4708-B49D-5813A6622BA4}" type="slidenum">
              <a:rPr lang="en-US" smtClean="0"/>
              <a:t>‹#›</a:t>
            </a:fld>
            <a:endParaRPr lang="en-US"/>
          </a:p>
        </p:txBody>
      </p:sp>
    </p:spTree>
    <p:extLst>
      <p:ext uri="{BB962C8B-B14F-4D97-AF65-F5344CB8AC3E}">
        <p14:creationId xmlns:p14="http://schemas.microsoft.com/office/powerpoint/2010/main" val="1454553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BA3A13-791E-43F6-A532-B3985AFACB2F}"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92A8AB-36B5-4708-B49D-5813A6622BA4}" type="slidenum">
              <a:rPr lang="en-US" smtClean="0"/>
              <a:t>‹#›</a:t>
            </a:fld>
            <a:endParaRPr lang="en-US"/>
          </a:p>
        </p:txBody>
      </p:sp>
    </p:spTree>
    <p:extLst>
      <p:ext uri="{BB962C8B-B14F-4D97-AF65-F5344CB8AC3E}">
        <p14:creationId xmlns:p14="http://schemas.microsoft.com/office/powerpoint/2010/main" val="846883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BA3A13-791E-43F6-A532-B3985AFACB2F}" type="datetimeFigureOut">
              <a:rPr lang="en-US" smtClean="0"/>
              <a:t>12/14/2022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92A8AB-36B5-4708-B49D-5813A6622BA4}" type="slidenum">
              <a:rPr lang="en-US" smtClean="0"/>
              <a:t>‹#›</a:t>
            </a:fld>
            <a:endParaRPr lang="en-US"/>
          </a:p>
        </p:txBody>
      </p:sp>
    </p:spTree>
    <p:extLst>
      <p:ext uri="{BB962C8B-B14F-4D97-AF65-F5344CB8AC3E}">
        <p14:creationId xmlns:p14="http://schemas.microsoft.com/office/powerpoint/2010/main" val="3292888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a:t>
            </a:r>
            <a:r>
              <a:rPr lang="en-US" dirty="0" smtClean="0"/>
              <a:t>3-3</a:t>
            </a:r>
            <a:endParaRPr lang="en-US" dirty="0"/>
          </a:p>
        </p:txBody>
      </p:sp>
      <p:sp>
        <p:nvSpPr>
          <p:cNvPr id="3" name="Subtitle 2"/>
          <p:cNvSpPr>
            <a:spLocks noGrp="1"/>
          </p:cNvSpPr>
          <p:nvPr>
            <p:ph type="subTitle" idx="1"/>
          </p:nvPr>
        </p:nvSpPr>
        <p:spPr/>
        <p:txBody>
          <a:bodyPr/>
          <a:lstStyle/>
          <a:p>
            <a:r>
              <a:rPr lang="en-US" b="1" dirty="0" smtClean="0"/>
              <a:t>Analog Transmission </a:t>
            </a:r>
            <a:endParaRPr lang="en-US" b="1" dirty="0"/>
          </a:p>
        </p:txBody>
      </p:sp>
    </p:spTree>
    <p:extLst>
      <p:ext uri="{BB962C8B-B14F-4D97-AF65-F5344CB8AC3E}">
        <p14:creationId xmlns:p14="http://schemas.microsoft.com/office/powerpoint/2010/main" val="34742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endParaRPr lang="en-US" smtClean="0"/>
          </a:p>
        </p:txBody>
      </p:sp>
      <p:sp>
        <p:nvSpPr>
          <p:cNvPr id="3" name="Content Placeholder 2"/>
          <p:cNvSpPr>
            <a:spLocks noGrp="1"/>
          </p:cNvSpPr>
          <p:nvPr>
            <p:ph idx="1"/>
          </p:nvPr>
        </p:nvSpPr>
        <p:spPr/>
        <p:txBody>
          <a:bodyPr rtlCol="0">
            <a:normAutofit/>
          </a:bodyPr>
          <a:lstStyle/>
          <a:p>
            <a:pPr lvl="1">
              <a:buFont typeface="Arial" pitchFamily="34" charset="0"/>
              <a:buChar char="•"/>
              <a:defRPr/>
            </a:pPr>
            <a:r>
              <a:rPr lang="en-US" dirty="0" smtClean="0"/>
              <a:t>We can define the data rate (bit rate) and the signal rate (baud rate). The relationship between</a:t>
            </a:r>
            <a:br>
              <a:rPr lang="en-US" dirty="0" smtClean="0"/>
            </a:br>
            <a:r>
              <a:rPr lang="en-US" dirty="0" smtClean="0"/>
              <a:t>them is </a:t>
            </a:r>
            <a:r>
              <a:rPr lang="en-US" b="1" i="1" dirty="0" smtClean="0"/>
              <a:t>S= N/r baud </a:t>
            </a:r>
            <a:r>
              <a:rPr lang="en-US" dirty="0" smtClean="0"/>
              <a:t>where </a:t>
            </a:r>
            <a:r>
              <a:rPr lang="en-US" i="1" dirty="0" smtClean="0"/>
              <a:t>N </a:t>
            </a:r>
            <a:r>
              <a:rPr lang="en-US" dirty="0" smtClean="0"/>
              <a:t>is the data rate (bps) and </a:t>
            </a:r>
            <a:r>
              <a:rPr lang="en-US" i="1" dirty="0" smtClean="0"/>
              <a:t>r </a:t>
            </a:r>
            <a:r>
              <a:rPr lang="en-US" dirty="0" smtClean="0"/>
              <a:t>is the number of data elements carried in one signal  element. The value of </a:t>
            </a:r>
            <a:r>
              <a:rPr lang="en-US" i="1" dirty="0" smtClean="0"/>
              <a:t>r </a:t>
            </a:r>
            <a:r>
              <a:rPr lang="en-US" dirty="0" smtClean="0"/>
              <a:t>in analog transmission is </a:t>
            </a:r>
            <a:r>
              <a:rPr lang="en-US" i="1" dirty="0" smtClean="0"/>
              <a:t>r </a:t>
            </a:r>
            <a:r>
              <a:rPr lang="en-US" dirty="0" smtClean="0"/>
              <a:t>=log2</a:t>
            </a:r>
            <a:r>
              <a:rPr lang="en-US" i="1" baseline="30000" dirty="0" smtClean="0"/>
              <a:t>L</a:t>
            </a:r>
            <a:r>
              <a:rPr lang="en-US" i="1" dirty="0" smtClean="0"/>
              <a:t>, </a:t>
            </a:r>
            <a:r>
              <a:rPr lang="en-US" dirty="0" smtClean="0"/>
              <a:t>where </a:t>
            </a:r>
            <a:r>
              <a:rPr lang="en-US" i="1" dirty="0" smtClean="0"/>
              <a:t>L </a:t>
            </a:r>
            <a:r>
              <a:rPr lang="en-US" dirty="0" smtClean="0"/>
              <a:t>is the type of signal element, not the level. </a:t>
            </a:r>
            <a:br>
              <a:rPr lang="en-US" dirty="0" smtClean="0"/>
            </a:br>
            <a:endParaRPr lang="en-US" dirty="0" smtClean="0"/>
          </a:p>
        </p:txBody>
      </p:sp>
    </p:spTree>
    <p:extLst>
      <p:ext uri="{BB962C8B-B14F-4D97-AF65-F5344CB8AC3E}">
        <p14:creationId xmlns:p14="http://schemas.microsoft.com/office/powerpoint/2010/main" val="2370126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endParaRPr lang="en-US" smtClean="0"/>
          </a:p>
        </p:txBody>
      </p:sp>
      <p:sp>
        <p:nvSpPr>
          <p:cNvPr id="3" name="Content Placeholder 2"/>
          <p:cNvSpPr>
            <a:spLocks noGrp="1"/>
          </p:cNvSpPr>
          <p:nvPr>
            <p:ph idx="1"/>
          </p:nvPr>
        </p:nvSpPr>
        <p:spPr/>
        <p:txBody>
          <a:bodyPr rtlCol="0">
            <a:normAutofit fontScale="77500" lnSpcReduction="20000"/>
          </a:bodyPr>
          <a:lstStyle/>
          <a:p>
            <a:pPr eaLnBrk="1" fontAlgn="auto" hangingPunct="1">
              <a:spcAft>
                <a:spcPts val="0"/>
              </a:spcAft>
              <a:buFont typeface="Arial" pitchFamily="34" charset="0"/>
              <a:buChar char="•"/>
              <a:defRPr/>
            </a:pPr>
            <a:r>
              <a:rPr lang="en-US" b="1" i="1" dirty="0" smtClean="0"/>
              <a:t>Carrier Signal</a:t>
            </a:r>
          </a:p>
          <a:p>
            <a:pPr lvl="1">
              <a:buFont typeface="Calibri" pitchFamily="34" charset="0"/>
              <a:buChar char="⁻"/>
              <a:defRPr/>
            </a:pPr>
            <a:r>
              <a:rPr lang="en-US" dirty="0" smtClean="0"/>
              <a:t>In </a:t>
            </a:r>
            <a:r>
              <a:rPr lang="en-US" b="1" dirty="0" smtClean="0"/>
              <a:t>analog transmission</a:t>
            </a:r>
            <a:r>
              <a:rPr lang="en-US" dirty="0" smtClean="0"/>
              <a:t>, the sending device produces a </a:t>
            </a:r>
            <a:r>
              <a:rPr lang="en-US" b="1" dirty="0" smtClean="0"/>
              <a:t>high-frequency signal </a:t>
            </a:r>
            <a:r>
              <a:rPr lang="en-US" dirty="0" smtClean="0"/>
              <a:t>that acts as a base for the information signal. </a:t>
            </a:r>
          </a:p>
          <a:p>
            <a:pPr lvl="1">
              <a:buFont typeface="Calibri" pitchFamily="34" charset="0"/>
              <a:buChar char="⁻"/>
              <a:defRPr/>
            </a:pPr>
            <a:r>
              <a:rPr lang="en-US" dirty="0" smtClean="0"/>
              <a:t>This base signal is called the </a:t>
            </a:r>
            <a:r>
              <a:rPr lang="en-US" b="1" dirty="0" smtClean="0"/>
              <a:t>carrier signal</a:t>
            </a:r>
            <a:r>
              <a:rPr lang="en-US" dirty="0" smtClean="0"/>
              <a:t> or </a:t>
            </a:r>
            <a:r>
              <a:rPr lang="en-US" b="1" dirty="0" smtClean="0"/>
              <a:t>carrier frequency.</a:t>
            </a:r>
            <a:r>
              <a:rPr lang="en-US" dirty="0" smtClean="0"/>
              <a:t> </a:t>
            </a:r>
          </a:p>
          <a:p>
            <a:pPr lvl="1">
              <a:buFont typeface="Calibri" pitchFamily="34" charset="0"/>
              <a:buChar char="⁻"/>
              <a:defRPr/>
            </a:pPr>
            <a:r>
              <a:rPr lang="en-US" dirty="0" smtClean="0"/>
              <a:t>The receiving device is tuned to the frequency of the carrier signal that it expects from the sender.</a:t>
            </a:r>
          </a:p>
          <a:p>
            <a:pPr lvl="1">
              <a:buFont typeface="Calibri" pitchFamily="34" charset="0"/>
              <a:buChar char="⁻"/>
              <a:defRPr/>
            </a:pPr>
            <a:r>
              <a:rPr lang="en-US" dirty="0" smtClean="0"/>
              <a:t>Digital information then changes the carrier signal by modifying one or more of its characteristics (amplitude, frequency, or phase). </a:t>
            </a:r>
          </a:p>
          <a:p>
            <a:pPr lvl="1">
              <a:buFont typeface="Calibri" pitchFamily="34" charset="0"/>
              <a:buChar char="⁻"/>
              <a:defRPr/>
            </a:pPr>
            <a:r>
              <a:rPr lang="en-US" dirty="0" smtClean="0"/>
              <a:t>This kind of  modification is called </a:t>
            </a:r>
            <a:r>
              <a:rPr lang="en-US" b="1" dirty="0" smtClean="0"/>
              <a:t>modulation</a:t>
            </a:r>
            <a:r>
              <a:rPr lang="en-US" dirty="0" smtClean="0"/>
              <a:t> or </a:t>
            </a:r>
            <a:r>
              <a:rPr lang="en-US" b="1" dirty="0" smtClean="0"/>
              <a:t>shift keying </a:t>
            </a:r>
            <a:r>
              <a:rPr lang="en-US" dirty="0" smtClean="0"/>
              <a:t>and the information signal is called the </a:t>
            </a:r>
            <a:r>
              <a:rPr lang="en-US" b="1" dirty="0" smtClean="0"/>
              <a:t>modulating signa</a:t>
            </a:r>
            <a:r>
              <a:rPr lang="en-US" dirty="0" smtClean="0"/>
              <a:t>l. </a:t>
            </a:r>
            <a:br>
              <a:rPr lang="en-US" dirty="0" smtClean="0"/>
            </a:br>
            <a:endParaRPr lang="en-US" dirty="0" smtClean="0"/>
          </a:p>
        </p:txBody>
      </p:sp>
    </p:spTree>
    <p:extLst>
      <p:ext uri="{BB962C8B-B14F-4D97-AF65-F5344CB8AC3E}">
        <p14:creationId xmlns:p14="http://schemas.microsoft.com/office/powerpoint/2010/main" val="4290485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kumimoji="1" lang="en-US" smtClean="0"/>
              <a:t>Amplitude Shift Keying</a:t>
            </a:r>
            <a:endParaRPr lang="en-US" smtClean="0"/>
          </a:p>
        </p:txBody>
      </p:sp>
      <p:sp>
        <p:nvSpPr>
          <p:cNvPr id="3" name="Content Placeholder 2"/>
          <p:cNvSpPr>
            <a:spLocks noGrp="1"/>
          </p:cNvSpPr>
          <p:nvPr>
            <p:ph idx="1"/>
          </p:nvPr>
        </p:nvSpPr>
        <p:spPr/>
        <p:txBody>
          <a:bodyPr rtlCol="0">
            <a:normAutofit fontScale="85000" lnSpcReduction="10000"/>
          </a:bodyPr>
          <a:lstStyle/>
          <a:p>
            <a:pPr eaLnBrk="1" fontAlgn="auto" hangingPunct="1">
              <a:spcAft>
                <a:spcPts val="0"/>
              </a:spcAft>
              <a:buFont typeface="Arial" pitchFamily="34" charset="0"/>
              <a:buChar char="•"/>
              <a:defRPr/>
            </a:pPr>
            <a:r>
              <a:rPr lang="en-US" dirty="0" smtClean="0"/>
              <a:t>The amplitude (height) of the carrier signal is varied to represent binary 0 or 1. Both frequency and phase remain constant while the amplitude changes. </a:t>
            </a:r>
          </a:p>
          <a:p>
            <a:pPr eaLnBrk="1" fontAlgn="auto" hangingPunct="1">
              <a:spcAft>
                <a:spcPts val="0"/>
              </a:spcAft>
              <a:buFont typeface="Arial" pitchFamily="34" charset="0"/>
              <a:buChar char="•"/>
              <a:defRPr/>
            </a:pPr>
            <a:r>
              <a:rPr lang="en-US" dirty="0" smtClean="0"/>
              <a:t>Although we can have several levels (kinds) of signal elements, each with a different amplitude, ASK is normally implemented using only two levels. This is referred to as </a:t>
            </a:r>
            <a:r>
              <a:rPr lang="en-US" b="1" dirty="0" smtClean="0"/>
              <a:t>binary amplitude shift keying </a:t>
            </a:r>
            <a:r>
              <a:rPr lang="en-US" dirty="0" smtClean="0"/>
              <a:t>or </a:t>
            </a:r>
            <a:r>
              <a:rPr lang="en-US" b="1" i="1" dirty="0" smtClean="0"/>
              <a:t>on-off</a:t>
            </a:r>
            <a:br>
              <a:rPr lang="en-US" b="1" i="1" dirty="0" smtClean="0"/>
            </a:br>
            <a:r>
              <a:rPr lang="en-US" b="1" i="1" dirty="0" smtClean="0"/>
              <a:t>keying </a:t>
            </a:r>
            <a:r>
              <a:rPr lang="en-US" b="1" dirty="0" smtClean="0"/>
              <a:t>(OOK). </a:t>
            </a:r>
          </a:p>
          <a:p>
            <a:pPr eaLnBrk="1" fontAlgn="auto" hangingPunct="1">
              <a:spcAft>
                <a:spcPts val="0"/>
              </a:spcAft>
              <a:buFont typeface="Arial" pitchFamily="34" charset="0"/>
              <a:buChar char="•"/>
              <a:defRPr/>
            </a:pPr>
            <a:r>
              <a:rPr lang="en-US" dirty="0" smtClean="0"/>
              <a:t>The peak amplitude of one signal level is 0; the other is the same as the amplitude of the carrier frequency. </a:t>
            </a:r>
          </a:p>
        </p:txBody>
      </p:sp>
    </p:spTree>
    <p:extLst>
      <p:ext uri="{BB962C8B-B14F-4D97-AF65-F5344CB8AC3E}">
        <p14:creationId xmlns:p14="http://schemas.microsoft.com/office/powerpoint/2010/main" val="1537334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313" y="1047750"/>
            <a:ext cx="719137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7490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 y="1371600"/>
            <a:ext cx="708660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5730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endParaRPr kumimoji="1" lang="en-US" smtClean="0"/>
          </a:p>
        </p:txBody>
      </p:sp>
      <p:sp>
        <p:nvSpPr>
          <p:cNvPr id="30723" name="Rectangle 3"/>
          <p:cNvSpPr>
            <a:spLocks noGrp="1" noChangeArrowheads="1"/>
          </p:cNvSpPr>
          <p:nvPr>
            <p:ph idx="1"/>
          </p:nvPr>
        </p:nvSpPr>
        <p:spPr>
          <a:xfrm>
            <a:off x="457200" y="1371600"/>
            <a:ext cx="8229600" cy="4267200"/>
          </a:xfrm>
        </p:spPr>
        <p:txBody>
          <a:bodyPr/>
          <a:lstStyle/>
          <a:p>
            <a:pPr eaLnBrk="1" hangingPunct="1">
              <a:lnSpc>
                <a:spcPct val="90000"/>
              </a:lnSpc>
            </a:pPr>
            <a:r>
              <a:rPr kumimoji="1" lang="en-US" dirty="0" smtClean="0"/>
              <a:t>susceptible to noise interference because noise mainly affects amplitude</a:t>
            </a:r>
          </a:p>
          <a:p>
            <a:pPr eaLnBrk="1" hangingPunct="1">
              <a:lnSpc>
                <a:spcPct val="90000"/>
              </a:lnSpc>
            </a:pPr>
            <a:r>
              <a:rPr kumimoji="1" lang="en-US" dirty="0" smtClean="0"/>
              <a:t>inefficient</a:t>
            </a:r>
          </a:p>
          <a:p>
            <a:pPr eaLnBrk="1" hangingPunct="1">
              <a:lnSpc>
                <a:spcPct val="90000"/>
              </a:lnSpc>
            </a:pPr>
            <a:r>
              <a:rPr kumimoji="1" lang="en-US" dirty="0" smtClean="0"/>
              <a:t>used for</a:t>
            </a:r>
          </a:p>
          <a:p>
            <a:pPr lvl="1" eaLnBrk="1" hangingPunct="1">
              <a:lnSpc>
                <a:spcPct val="90000"/>
              </a:lnSpc>
            </a:pPr>
            <a:r>
              <a:rPr kumimoji="1" lang="en-US" dirty="0" smtClean="0"/>
              <a:t>up to 1200bps on voice grade lines</a:t>
            </a:r>
          </a:p>
          <a:p>
            <a:pPr lvl="1" eaLnBrk="1" hangingPunct="1">
              <a:lnSpc>
                <a:spcPct val="90000"/>
              </a:lnSpc>
            </a:pPr>
            <a:r>
              <a:rPr kumimoji="1" lang="en-US" dirty="0" smtClean="0"/>
              <a:t>very high speeds over optical fiber</a:t>
            </a:r>
          </a:p>
          <a:p>
            <a:pPr eaLnBrk="1" hangingPunct="1">
              <a:lnSpc>
                <a:spcPct val="90000"/>
              </a:lnSpc>
            </a:pPr>
            <a:endParaRPr kumimoji="1" lang="en-US" dirty="0" smtClean="0"/>
          </a:p>
        </p:txBody>
      </p:sp>
    </p:spTree>
    <p:extLst>
      <p:ext uri="{BB962C8B-B14F-4D97-AF65-F5344CB8AC3E}">
        <p14:creationId xmlns:p14="http://schemas.microsoft.com/office/powerpoint/2010/main" val="2309297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kumimoji="1" lang="en-US" smtClean="0"/>
              <a:t>Frequency Shift Keying</a:t>
            </a:r>
            <a:endParaRPr lang="en-US" smtClean="0"/>
          </a:p>
        </p:txBody>
      </p:sp>
      <p:sp>
        <p:nvSpPr>
          <p:cNvPr id="3" name="Content Placeholder 2"/>
          <p:cNvSpPr>
            <a:spLocks noGrp="1"/>
          </p:cNvSpPr>
          <p:nvPr>
            <p:ph idx="1"/>
          </p:nvPr>
        </p:nvSpPr>
        <p:spPr/>
        <p:txBody>
          <a:bodyPr rtlCol="0">
            <a:normAutofit fontScale="92500" lnSpcReduction="10000"/>
          </a:bodyPr>
          <a:lstStyle/>
          <a:p>
            <a:pPr eaLnBrk="1" fontAlgn="auto" hangingPunct="1">
              <a:spcAft>
                <a:spcPts val="0"/>
              </a:spcAft>
              <a:buFont typeface="Arial" pitchFamily="34" charset="0"/>
              <a:buChar char="•"/>
              <a:defRPr/>
            </a:pPr>
            <a:r>
              <a:rPr lang="en-US" dirty="0" smtClean="0"/>
              <a:t>In frequency shift keying, the frequency of the carrier signal is varied to represent binary 1 or zero. </a:t>
            </a:r>
          </a:p>
          <a:p>
            <a:pPr eaLnBrk="1" fontAlgn="auto" hangingPunct="1">
              <a:spcAft>
                <a:spcPts val="0"/>
              </a:spcAft>
              <a:buFont typeface="Arial" pitchFamily="34" charset="0"/>
              <a:buChar char="•"/>
              <a:defRPr/>
            </a:pPr>
            <a:r>
              <a:rPr lang="en-US" dirty="0" smtClean="0"/>
              <a:t>The frequency of the modulated signal is </a:t>
            </a:r>
            <a:r>
              <a:rPr lang="en-US" b="1" dirty="0" smtClean="0"/>
              <a:t>constant</a:t>
            </a:r>
            <a:r>
              <a:rPr lang="en-US" dirty="0" smtClean="0"/>
              <a:t> for the duration of one signal(each bit duration)  element, but changes for the next signal element if the data element changes. </a:t>
            </a:r>
          </a:p>
          <a:p>
            <a:pPr eaLnBrk="1" fontAlgn="auto" hangingPunct="1">
              <a:spcAft>
                <a:spcPts val="0"/>
              </a:spcAft>
              <a:buFont typeface="Arial" pitchFamily="34" charset="0"/>
              <a:buChar char="•"/>
              <a:defRPr/>
            </a:pPr>
            <a:r>
              <a:rPr lang="en-US" dirty="0" smtClean="0"/>
              <a:t>Both peak amplitude and phase remain</a:t>
            </a:r>
            <a:br>
              <a:rPr lang="en-US" dirty="0" smtClean="0"/>
            </a:br>
            <a:r>
              <a:rPr lang="en-US" dirty="0" smtClean="0"/>
              <a:t>constant for all signal elements </a:t>
            </a:r>
            <a:br>
              <a:rPr lang="en-US" dirty="0" smtClean="0"/>
            </a:br>
            <a:endParaRPr lang="en-US" dirty="0" smtClean="0"/>
          </a:p>
        </p:txBody>
      </p:sp>
    </p:spTree>
    <p:extLst>
      <p:ext uri="{BB962C8B-B14F-4D97-AF65-F5344CB8AC3E}">
        <p14:creationId xmlns:p14="http://schemas.microsoft.com/office/powerpoint/2010/main" val="132807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endParaRPr kumimoji="1" lang="en-US" smtClean="0"/>
          </a:p>
        </p:txBody>
      </p:sp>
      <p:sp>
        <p:nvSpPr>
          <p:cNvPr id="32771" name="Rectangle 3"/>
          <p:cNvSpPr>
            <a:spLocks noGrp="1" noChangeArrowheads="1"/>
          </p:cNvSpPr>
          <p:nvPr>
            <p:ph idx="1"/>
          </p:nvPr>
        </p:nvSpPr>
        <p:spPr>
          <a:xfrm>
            <a:off x="457200" y="1676400"/>
            <a:ext cx="8229600" cy="3733800"/>
          </a:xfrm>
        </p:spPr>
        <p:txBody>
          <a:bodyPr/>
          <a:lstStyle/>
          <a:p>
            <a:pPr eaLnBrk="1" hangingPunct="1">
              <a:lnSpc>
                <a:spcPct val="90000"/>
              </a:lnSpc>
            </a:pPr>
            <a:r>
              <a:rPr kumimoji="1" lang="en-US" sz="2800" smtClean="0"/>
              <a:t>most common is binary FSK (BFSK)</a:t>
            </a:r>
          </a:p>
          <a:p>
            <a:pPr eaLnBrk="1" hangingPunct="1">
              <a:lnSpc>
                <a:spcPct val="90000"/>
              </a:lnSpc>
            </a:pPr>
            <a:r>
              <a:rPr kumimoji="1" lang="en-US" sz="2800" smtClean="0"/>
              <a:t>two binary values represented by two different frequencies (near carrier)</a:t>
            </a:r>
          </a:p>
          <a:p>
            <a:pPr eaLnBrk="1" hangingPunct="1">
              <a:lnSpc>
                <a:spcPct val="90000"/>
              </a:lnSpc>
            </a:pPr>
            <a:r>
              <a:rPr kumimoji="1" lang="en-US" sz="2800" smtClean="0"/>
              <a:t>less susceptible to error than ASK</a:t>
            </a:r>
          </a:p>
          <a:p>
            <a:pPr eaLnBrk="1" hangingPunct="1">
              <a:lnSpc>
                <a:spcPct val="90000"/>
              </a:lnSpc>
            </a:pPr>
            <a:r>
              <a:rPr kumimoji="1" lang="en-US" sz="2800" smtClean="0"/>
              <a:t>used for</a:t>
            </a:r>
          </a:p>
          <a:p>
            <a:pPr lvl="1" eaLnBrk="1" hangingPunct="1">
              <a:lnSpc>
                <a:spcPct val="90000"/>
              </a:lnSpc>
            </a:pPr>
            <a:r>
              <a:rPr kumimoji="1" lang="en-US" sz="2400" smtClean="0"/>
              <a:t>up to 1200bps on voice grade lines</a:t>
            </a:r>
          </a:p>
          <a:p>
            <a:pPr lvl="1" eaLnBrk="1" hangingPunct="1">
              <a:lnSpc>
                <a:spcPct val="90000"/>
              </a:lnSpc>
            </a:pPr>
            <a:r>
              <a:rPr kumimoji="1" lang="en-US" sz="2400" smtClean="0"/>
              <a:t>high frequency radio</a:t>
            </a:r>
          </a:p>
          <a:p>
            <a:pPr lvl="1" eaLnBrk="1" hangingPunct="1">
              <a:lnSpc>
                <a:spcPct val="90000"/>
              </a:lnSpc>
            </a:pPr>
            <a:r>
              <a:rPr kumimoji="1" lang="en-US" sz="2400" smtClean="0"/>
              <a:t>even higher frequency on LANs using co-ax</a:t>
            </a:r>
          </a:p>
        </p:txBody>
      </p:sp>
    </p:spTree>
    <p:extLst>
      <p:ext uri="{BB962C8B-B14F-4D97-AF65-F5344CB8AC3E}">
        <p14:creationId xmlns:p14="http://schemas.microsoft.com/office/powerpoint/2010/main" val="1697389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513" y="1081088"/>
            <a:ext cx="7038975"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5282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kumimoji="1" lang="en-GB" smtClean="0"/>
              <a:t>Multiple FSK</a:t>
            </a:r>
          </a:p>
        </p:txBody>
      </p:sp>
      <p:sp>
        <p:nvSpPr>
          <p:cNvPr id="33795" name="Rectangle 3"/>
          <p:cNvSpPr>
            <a:spLocks noGrp="1" noChangeArrowheads="1"/>
          </p:cNvSpPr>
          <p:nvPr>
            <p:ph idx="1"/>
          </p:nvPr>
        </p:nvSpPr>
        <p:spPr>
          <a:xfrm>
            <a:off x="457200" y="1676400"/>
            <a:ext cx="8229600" cy="3657600"/>
          </a:xfrm>
        </p:spPr>
        <p:txBody>
          <a:bodyPr/>
          <a:lstStyle/>
          <a:p>
            <a:pPr eaLnBrk="1" hangingPunct="1"/>
            <a:r>
              <a:rPr kumimoji="1" lang="en-GB" smtClean="0"/>
              <a:t>each signalling element represents more than one bit</a:t>
            </a:r>
          </a:p>
          <a:p>
            <a:pPr eaLnBrk="1" hangingPunct="1"/>
            <a:r>
              <a:rPr kumimoji="1" lang="en-GB" smtClean="0"/>
              <a:t>more than two frequencies used</a:t>
            </a:r>
          </a:p>
          <a:p>
            <a:pPr eaLnBrk="1" hangingPunct="1"/>
            <a:r>
              <a:rPr kumimoji="1" lang="en-GB" smtClean="0"/>
              <a:t>more bandwidth efficient</a:t>
            </a:r>
          </a:p>
          <a:p>
            <a:pPr eaLnBrk="1" hangingPunct="1"/>
            <a:r>
              <a:rPr kumimoji="1" lang="en-GB" smtClean="0"/>
              <a:t>more prone to error</a:t>
            </a:r>
          </a:p>
          <a:p>
            <a:pPr eaLnBrk="1" hangingPunct="1">
              <a:buFont typeface="Wingdings" charset="2"/>
              <a:buNone/>
            </a:pPr>
            <a:endParaRPr kumimoji="1" lang="en-GB" smtClean="0"/>
          </a:p>
        </p:txBody>
      </p:sp>
    </p:spTree>
    <p:extLst>
      <p:ext uri="{BB962C8B-B14F-4D97-AF65-F5344CB8AC3E}">
        <p14:creationId xmlns:p14="http://schemas.microsoft.com/office/powerpoint/2010/main" val="1802729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a:t>
            </a:r>
            <a:endParaRPr lang="en-US" dirty="0"/>
          </a:p>
        </p:txBody>
      </p:sp>
      <p:sp>
        <p:nvSpPr>
          <p:cNvPr id="3" name="Content Placeholder 2"/>
          <p:cNvSpPr>
            <a:spLocks noGrp="1"/>
          </p:cNvSpPr>
          <p:nvPr>
            <p:ph idx="1"/>
          </p:nvPr>
        </p:nvSpPr>
        <p:spPr/>
        <p:txBody>
          <a:bodyPr/>
          <a:lstStyle/>
          <a:p>
            <a:r>
              <a:rPr kumimoji="1" lang="en-US" dirty="0" smtClean="0"/>
              <a:t>Digital Data-to -Analog Signal</a:t>
            </a:r>
          </a:p>
          <a:p>
            <a:r>
              <a:rPr kumimoji="1" lang="en-US" dirty="0" smtClean="0"/>
              <a:t>Analog Signal-to-Analog Signal</a:t>
            </a:r>
          </a:p>
          <a:p>
            <a:r>
              <a:rPr kumimoji="1" lang="en-US" dirty="0" smtClean="0"/>
              <a:t>Multiplexing </a:t>
            </a:r>
          </a:p>
          <a:p>
            <a:pPr marL="0" indent="0">
              <a:buNone/>
            </a:pPr>
            <a:endParaRPr kumimoji="1" lang="en-US" dirty="0" smtClean="0"/>
          </a:p>
          <a:p>
            <a:endParaRPr lang="en-US" dirty="0"/>
          </a:p>
        </p:txBody>
      </p:sp>
    </p:spTree>
    <p:extLst>
      <p:ext uri="{BB962C8B-B14F-4D97-AF65-F5344CB8AC3E}">
        <p14:creationId xmlns:p14="http://schemas.microsoft.com/office/powerpoint/2010/main" val="3247658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kumimoji="1" lang="en-US" smtClean="0"/>
              <a:t>Phase Shift Keying</a:t>
            </a:r>
            <a:endParaRPr lang="en-US" smtClean="0"/>
          </a:p>
        </p:txBody>
      </p:sp>
      <p:sp>
        <p:nvSpPr>
          <p:cNvPr id="3" name="Content Placeholder 2"/>
          <p:cNvSpPr>
            <a:spLocks noGrp="1"/>
          </p:cNvSpPr>
          <p:nvPr>
            <p:ph idx="1"/>
          </p:nvPr>
        </p:nvSpPr>
        <p:spPr/>
        <p:txBody>
          <a:bodyPr rtlCol="0">
            <a:normAutofit fontScale="85000" lnSpcReduction="10000"/>
          </a:bodyPr>
          <a:lstStyle/>
          <a:p>
            <a:pPr eaLnBrk="1" fontAlgn="auto" hangingPunct="1">
              <a:spcAft>
                <a:spcPts val="0"/>
              </a:spcAft>
              <a:buFont typeface="Arial" pitchFamily="34" charset="0"/>
              <a:buChar char="•"/>
              <a:defRPr/>
            </a:pPr>
            <a:r>
              <a:rPr lang="en-US" dirty="0" smtClean="0"/>
              <a:t> The phase of the carrier is varied to represent to represent binary 1 or 0. </a:t>
            </a:r>
          </a:p>
          <a:p>
            <a:pPr>
              <a:defRPr/>
            </a:pPr>
            <a:r>
              <a:rPr lang="en-US" dirty="0" smtClean="0"/>
              <a:t>The </a:t>
            </a:r>
            <a:r>
              <a:rPr lang="en-US" dirty="0"/>
              <a:t>phase of the signal during each bit duration is constant, and its value depends on the bit (0 or 1).</a:t>
            </a:r>
            <a:endParaRPr lang="en-US" dirty="0" smtClean="0"/>
          </a:p>
          <a:p>
            <a:pPr eaLnBrk="1" fontAlgn="auto" hangingPunct="1">
              <a:spcAft>
                <a:spcPts val="0"/>
              </a:spcAft>
              <a:buFont typeface="Arial" pitchFamily="34" charset="0"/>
              <a:buChar char="•"/>
              <a:defRPr/>
            </a:pPr>
            <a:r>
              <a:rPr lang="en-US" dirty="0" smtClean="0"/>
              <a:t>Both peak amplitude and frequency remain constant as the phase changes. </a:t>
            </a:r>
          </a:p>
          <a:p>
            <a:pPr eaLnBrk="1" fontAlgn="auto" hangingPunct="1">
              <a:spcAft>
                <a:spcPts val="0"/>
              </a:spcAft>
              <a:buFont typeface="Arial" pitchFamily="34" charset="0"/>
              <a:buChar char="•"/>
              <a:defRPr/>
            </a:pPr>
            <a:r>
              <a:rPr lang="en-US" dirty="0" smtClean="0"/>
              <a:t>Today, PSK is more common than ASK or FSK. </a:t>
            </a:r>
          </a:p>
          <a:p>
            <a:pPr eaLnBrk="1" fontAlgn="auto" hangingPunct="1">
              <a:spcAft>
                <a:spcPts val="0"/>
              </a:spcAft>
              <a:buFont typeface="Arial" pitchFamily="34" charset="0"/>
              <a:buChar char="•"/>
              <a:defRPr/>
            </a:pPr>
            <a:r>
              <a:rPr lang="en-US" dirty="0" smtClean="0"/>
              <a:t>The simplest PSK is </a:t>
            </a:r>
            <a:r>
              <a:rPr lang="en-US" b="1" dirty="0" smtClean="0"/>
              <a:t>binary PSK</a:t>
            </a:r>
            <a:r>
              <a:rPr lang="en-US" dirty="0" smtClean="0"/>
              <a:t>, in which we have only two signal elements, one with a phase of 0°, and the other with a phase of 180° to represent the two binary digits. </a:t>
            </a:r>
          </a:p>
        </p:txBody>
      </p:sp>
    </p:spTree>
    <p:extLst>
      <p:ext uri="{BB962C8B-B14F-4D97-AF65-F5344CB8AC3E}">
        <p14:creationId xmlns:p14="http://schemas.microsoft.com/office/powerpoint/2010/main" val="3061255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738" y="1038225"/>
            <a:ext cx="7248525"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5199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038196"/>
            <a:ext cx="8229600" cy="4087967"/>
          </a:xfrm>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613" y="1524000"/>
            <a:ext cx="6962775"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8490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endParaRPr kumimoji="1" lang="en-US" smtClean="0"/>
          </a:p>
        </p:txBody>
      </p:sp>
      <p:sp>
        <p:nvSpPr>
          <p:cNvPr id="35843" name="Rectangle 3"/>
          <p:cNvSpPr>
            <a:spLocks noGrp="1" noChangeArrowheads="1"/>
          </p:cNvSpPr>
          <p:nvPr>
            <p:ph idx="1"/>
          </p:nvPr>
        </p:nvSpPr>
        <p:spPr>
          <a:xfrm>
            <a:off x="457200" y="1371600"/>
            <a:ext cx="8382000" cy="4114800"/>
          </a:xfrm>
        </p:spPr>
        <p:txBody>
          <a:bodyPr>
            <a:normAutofit fontScale="92500" lnSpcReduction="20000"/>
          </a:bodyPr>
          <a:lstStyle/>
          <a:p>
            <a:r>
              <a:rPr lang="en-US" dirty="0"/>
              <a:t>A constellation or phase-state diagram shows the relationship between phase and bit value</a:t>
            </a:r>
            <a:r>
              <a:rPr lang="en-US" dirty="0" smtClean="0"/>
              <a:t>.</a:t>
            </a:r>
          </a:p>
          <a:p>
            <a:r>
              <a:rPr lang="en-US" dirty="0" smtClean="0"/>
              <a:t>PSK </a:t>
            </a:r>
            <a:r>
              <a:rPr lang="en-US" dirty="0"/>
              <a:t>is </a:t>
            </a:r>
            <a:r>
              <a:rPr lang="en-US" b="1" dirty="0"/>
              <a:t>not susceptible </a:t>
            </a:r>
            <a:r>
              <a:rPr lang="en-US" dirty="0"/>
              <a:t>to the </a:t>
            </a:r>
            <a:r>
              <a:rPr lang="en-US" b="1" dirty="0"/>
              <a:t>noise degradation </a:t>
            </a:r>
            <a:r>
              <a:rPr lang="en-US" dirty="0"/>
              <a:t>that affects ASK or to the </a:t>
            </a:r>
            <a:r>
              <a:rPr lang="en-US" b="1" dirty="0"/>
              <a:t>bandwidth</a:t>
            </a:r>
            <a:r>
              <a:rPr lang="en-US" dirty="0"/>
              <a:t> limitations of FSK</a:t>
            </a:r>
            <a:r>
              <a:rPr lang="en-US" dirty="0" smtClean="0"/>
              <a:t>.</a:t>
            </a:r>
          </a:p>
          <a:p>
            <a:r>
              <a:rPr lang="en-US" dirty="0" smtClean="0"/>
              <a:t>Therefore</a:t>
            </a:r>
            <a:r>
              <a:rPr lang="en-US" dirty="0"/>
              <a:t>, we can use four variations of a signal, each representing 2 bits. This technique is called 4-PSK or Q-PSK. The pair of bits represented by each phase is called a </a:t>
            </a:r>
            <a:r>
              <a:rPr lang="en-US" b="1" dirty="0" err="1"/>
              <a:t>dibit</a:t>
            </a:r>
            <a:r>
              <a:rPr lang="en-US" dirty="0"/>
              <a:t>.</a:t>
            </a:r>
            <a:br>
              <a:rPr lang="en-US" dirty="0"/>
            </a:br>
            <a:endParaRPr kumimoji="1" lang="en-US" dirty="0" smtClean="0"/>
          </a:p>
        </p:txBody>
      </p:sp>
    </p:spTree>
    <p:extLst>
      <p:ext uri="{BB962C8B-B14F-4D97-AF65-F5344CB8AC3E}">
        <p14:creationId xmlns:p14="http://schemas.microsoft.com/office/powerpoint/2010/main" val="1824058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The 4-PSK idea can be extended to 8-PSK. Instead of 90° , we can vary the signal by shifts of 45</a:t>
            </a:r>
            <a:r>
              <a:rPr lang="en-US" dirty="0" smtClean="0"/>
              <a:t>°.</a:t>
            </a:r>
          </a:p>
          <a:p>
            <a:r>
              <a:rPr lang="en-US" dirty="0" smtClean="0"/>
              <a:t>With </a:t>
            </a:r>
            <a:r>
              <a:rPr lang="en-US" dirty="0"/>
              <a:t>eight different phases, each shift can represent 3 bits (a </a:t>
            </a:r>
            <a:r>
              <a:rPr lang="en-US" dirty="0" err="1"/>
              <a:t>tribit</a:t>
            </a:r>
            <a:r>
              <a:rPr lang="en-US" dirty="0" smtClean="0"/>
              <a:t>).</a:t>
            </a:r>
          </a:p>
          <a:p>
            <a:r>
              <a:rPr lang="en-US" dirty="0" smtClean="0"/>
              <a:t>The </a:t>
            </a:r>
            <a:r>
              <a:rPr lang="en-US" dirty="0"/>
              <a:t>minimum bandwidth required for PSK transmission is the same as that required for ASK transmission (for the same reasons</a:t>
            </a:r>
            <a:r>
              <a:rPr lang="en-US" dirty="0" smtClean="0"/>
              <a:t>).</a:t>
            </a:r>
          </a:p>
          <a:p>
            <a:r>
              <a:rPr lang="en-US" dirty="0" smtClean="0"/>
              <a:t>While </a:t>
            </a:r>
            <a:r>
              <a:rPr lang="en-US" dirty="0"/>
              <a:t>the maximum baud rates of ASK and PSK are the same for a given bandwidth, PSK bit rates using the same bandwidth can be 2 or more times greater.</a:t>
            </a:r>
          </a:p>
        </p:txBody>
      </p:sp>
    </p:spTree>
    <p:extLst>
      <p:ext uri="{BB962C8B-B14F-4D97-AF65-F5344CB8AC3E}">
        <p14:creationId xmlns:p14="http://schemas.microsoft.com/office/powerpoint/2010/main" val="3447333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019300"/>
            <a:ext cx="50292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8344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857250"/>
            <a:ext cx="69723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3005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Quadrature Amplitude Modulation (QAM)</a:t>
            </a:r>
            <a:endParaRPr lang="en-US" dirty="0"/>
          </a:p>
        </p:txBody>
      </p:sp>
      <p:sp>
        <p:nvSpPr>
          <p:cNvPr id="3" name="Content Placeholder 2"/>
          <p:cNvSpPr>
            <a:spLocks noGrp="1"/>
          </p:cNvSpPr>
          <p:nvPr>
            <p:ph idx="1"/>
          </p:nvPr>
        </p:nvSpPr>
        <p:spPr/>
        <p:txBody>
          <a:bodyPr/>
          <a:lstStyle/>
          <a:p>
            <a:r>
              <a:rPr lang="en-US" dirty="0" smtClean="0"/>
              <a:t>PSK </a:t>
            </a:r>
            <a:r>
              <a:rPr lang="en-US" dirty="0"/>
              <a:t>is limited by the ability of the equipment to distinguish small differences in phase</a:t>
            </a:r>
            <a:r>
              <a:rPr lang="en-US" dirty="0" smtClean="0"/>
              <a:t>.</a:t>
            </a:r>
          </a:p>
          <a:p>
            <a:r>
              <a:rPr lang="en-US" dirty="0" smtClean="0"/>
              <a:t>So </a:t>
            </a:r>
            <a:r>
              <a:rPr lang="en-US" dirty="0"/>
              <a:t>far we have been altering only one of the three characteristics of a sine wave at a time. What if we alter two</a:t>
            </a:r>
            <a:r>
              <a:rPr lang="en-US" dirty="0" smtClean="0"/>
              <a:t>?</a:t>
            </a:r>
          </a:p>
          <a:p>
            <a:r>
              <a:rPr lang="en-US" dirty="0" smtClean="0"/>
              <a:t>Bandwidth </a:t>
            </a:r>
            <a:r>
              <a:rPr lang="en-US" dirty="0"/>
              <a:t>limitations make combinations of FSK with other changes practically useless</a:t>
            </a:r>
            <a:r>
              <a:rPr lang="en-US" dirty="0" smtClean="0"/>
              <a:t>.</a:t>
            </a:r>
          </a:p>
          <a:p>
            <a:r>
              <a:rPr lang="en-US" dirty="0" smtClean="0"/>
              <a:t>As </a:t>
            </a:r>
            <a:r>
              <a:rPr lang="en-US" dirty="0"/>
              <a:t>such, we will combine ASK with PSK.</a:t>
            </a:r>
          </a:p>
        </p:txBody>
      </p:sp>
    </p:spTree>
    <p:extLst>
      <p:ext uri="{BB962C8B-B14F-4D97-AF65-F5344CB8AC3E}">
        <p14:creationId xmlns:p14="http://schemas.microsoft.com/office/powerpoint/2010/main" val="163622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we have x variations in phase and y variation in amplitude, we will have x*y possible variations. This is called Quadrature Amplitude Modulation (QAM</a:t>
            </a:r>
            <a:r>
              <a:rPr lang="en-US" dirty="0" smtClean="0"/>
              <a:t>).</a:t>
            </a:r>
          </a:p>
          <a:p>
            <a:r>
              <a:rPr lang="en-US" dirty="0" smtClean="0"/>
              <a:t>Possible </a:t>
            </a:r>
            <a:r>
              <a:rPr lang="en-US" dirty="0"/>
              <a:t>variations of QAM are numerous</a:t>
            </a:r>
            <a:r>
              <a:rPr lang="en-US" dirty="0" smtClean="0"/>
              <a:t>.</a:t>
            </a:r>
          </a:p>
          <a:p>
            <a:r>
              <a:rPr lang="en-US" dirty="0" smtClean="0"/>
              <a:t>To </a:t>
            </a:r>
            <a:r>
              <a:rPr lang="en-US" dirty="0"/>
              <a:t>avoid noise interference, QAM always uses more phase shifts than amplitude shifts.</a:t>
            </a:r>
          </a:p>
        </p:txBody>
      </p:sp>
    </p:spTree>
    <p:extLst>
      <p:ext uri="{BB962C8B-B14F-4D97-AF65-F5344CB8AC3E}">
        <p14:creationId xmlns:p14="http://schemas.microsoft.com/office/powerpoint/2010/main" val="3076536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3" y="2528888"/>
            <a:ext cx="47148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2967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Analog transmission </a:t>
            </a:r>
            <a:endParaRPr lang="en-US" dirty="0"/>
          </a:p>
        </p:txBody>
      </p:sp>
      <p:sp>
        <p:nvSpPr>
          <p:cNvPr id="3" name="Content Placeholder 2"/>
          <p:cNvSpPr>
            <a:spLocks noGrp="1"/>
          </p:cNvSpPr>
          <p:nvPr>
            <p:ph idx="1"/>
          </p:nvPr>
        </p:nvSpPr>
        <p:spPr/>
        <p:txBody>
          <a:bodyPr>
            <a:normAutofit lnSpcReduction="10000"/>
          </a:bodyPr>
          <a:lstStyle/>
          <a:p>
            <a:r>
              <a:rPr lang="en-US" dirty="0"/>
              <a:t>Analog –continuous signal that is having a value at every instance of time.</a:t>
            </a:r>
          </a:p>
          <a:p>
            <a:r>
              <a:rPr lang="en-US" dirty="0"/>
              <a:t>Analog transmission is the transmission of analog signal over a transmission media.</a:t>
            </a:r>
          </a:p>
          <a:p>
            <a:r>
              <a:rPr lang="en-US" dirty="0" smtClean="0"/>
              <a:t>Digital transmission is very desirable but a low-pass channel with a very large bandwidth is needed.</a:t>
            </a:r>
          </a:p>
          <a:p>
            <a:r>
              <a:rPr lang="en-US" dirty="0" smtClean="0"/>
              <a:t>Analog transmission is the only choice if we have a band-pass channel</a:t>
            </a:r>
          </a:p>
        </p:txBody>
      </p:sp>
    </p:spTree>
    <p:extLst>
      <p:ext uri="{BB962C8B-B14F-4D97-AF65-F5344CB8AC3E}">
        <p14:creationId xmlns:p14="http://schemas.microsoft.com/office/powerpoint/2010/main" val="3231993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kumimoji="1" lang="en-US" dirty="0" smtClean="0"/>
              <a:t>Analog-to- Analog conversion</a:t>
            </a:r>
          </a:p>
        </p:txBody>
      </p:sp>
      <p:sp>
        <p:nvSpPr>
          <p:cNvPr id="48131" name="Rectangle 3"/>
          <p:cNvSpPr>
            <a:spLocks noGrp="1" noChangeArrowheads="1"/>
          </p:cNvSpPr>
          <p:nvPr>
            <p:ph idx="1"/>
          </p:nvPr>
        </p:nvSpPr>
        <p:spPr/>
        <p:txBody>
          <a:bodyPr>
            <a:normAutofit fontScale="77500" lnSpcReduction="20000"/>
          </a:bodyPr>
          <a:lstStyle/>
          <a:p>
            <a:r>
              <a:rPr lang="en-US" sz="2800" dirty="0" smtClean="0"/>
              <a:t>Analog-to-analog conversion, or analog modulation, is the representation of analog information by an analog signal. </a:t>
            </a:r>
            <a:r>
              <a:rPr lang="en-US" sz="2800" dirty="0" smtClean="0">
                <a:sym typeface="Wingdings" pitchFamily="2" charset="2"/>
              </a:rPr>
              <a:t></a:t>
            </a:r>
            <a:r>
              <a:rPr kumimoji="1" lang="en-US" sz="2800" dirty="0" smtClean="0"/>
              <a:t>modulate carrier frequency with analog data</a:t>
            </a:r>
          </a:p>
          <a:p>
            <a:r>
              <a:rPr lang="en-US" sz="2800" dirty="0" smtClean="0"/>
              <a:t>One may ask why we need to modulate an analog signal, it is already analog?</a:t>
            </a:r>
          </a:p>
          <a:p>
            <a:r>
              <a:rPr lang="en-US" sz="2800" dirty="0" smtClean="0"/>
              <a:t> Modulation is needed if the medium is </a:t>
            </a:r>
            <a:r>
              <a:rPr lang="en-US" sz="2800" dirty="0" err="1" smtClean="0"/>
              <a:t>bandpass</a:t>
            </a:r>
            <a:r>
              <a:rPr lang="en-US" sz="2800" dirty="0" smtClean="0"/>
              <a:t> in nature or if only a </a:t>
            </a:r>
            <a:r>
              <a:rPr lang="en-US" sz="2800" dirty="0" err="1" smtClean="0"/>
              <a:t>bandpass</a:t>
            </a:r>
            <a:r>
              <a:rPr lang="en-US" sz="2800" dirty="0" smtClean="0"/>
              <a:t>  channel is available  to us. </a:t>
            </a:r>
            <a:r>
              <a:rPr kumimoji="1" lang="en-US" sz="2800" dirty="0" smtClean="0"/>
              <a:t>modulate carrier frequency with analog data</a:t>
            </a:r>
          </a:p>
          <a:p>
            <a:r>
              <a:rPr lang="en-US" sz="2400" dirty="0"/>
              <a:t>An example is radio. The government assigns a narrow bandwidth to each radio station</a:t>
            </a:r>
            <a:r>
              <a:rPr lang="en-US" sz="2400" dirty="0" smtClean="0"/>
              <a:t>.</a:t>
            </a:r>
          </a:p>
          <a:p>
            <a:r>
              <a:rPr lang="en-US" sz="2400" dirty="0" smtClean="0"/>
              <a:t>The </a:t>
            </a:r>
            <a:r>
              <a:rPr lang="en-US" sz="2400" dirty="0"/>
              <a:t>analog signal produced by each station is a low-pass signal, all in the same range</a:t>
            </a:r>
            <a:r>
              <a:rPr lang="en-US" sz="2400" dirty="0" smtClean="0"/>
              <a:t>.</a:t>
            </a:r>
          </a:p>
          <a:p>
            <a:r>
              <a:rPr lang="en-US" sz="2400" dirty="0" smtClean="0"/>
              <a:t>To </a:t>
            </a:r>
            <a:r>
              <a:rPr lang="en-US" sz="2400" dirty="0"/>
              <a:t>be able to listen to different stations, the low-pass signals need to be shifted, each to a different range</a:t>
            </a:r>
            <a:r>
              <a:rPr lang="en-US" sz="2400" dirty="0" smtClean="0"/>
              <a:t>.</a:t>
            </a:r>
          </a:p>
          <a:p>
            <a:r>
              <a:rPr lang="en-US" sz="2400" dirty="0" smtClean="0"/>
              <a:t>Analog-to-analog </a:t>
            </a:r>
            <a:r>
              <a:rPr lang="en-US" sz="2400" dirty="0"/>
              <a:t>conversion can be accomplished in three ways: AM, FM and PM</a:t>
            </a:r>
            <a:r>
              <a:rPr lang="en-US" sz="2400" dirty="0" smtClean="0"/>
              <a:t>.</a:t>
            </a:r>
            <a:endParaRPr kumimoji="1" lang="en-US" sz="2800" dirty="0" smtClean="0"/>
          </a:p>
        </p:txBody>
      </p:sp>
    </p:spTree>
    <p:extLst>
      <p:ext uri="{BB962C8B-B14F-4D97-AF65-F5344CB8AC3E}">
        <p14:creationId xmlns:p14="http://schemas.microsoft.com/office/powerpoint/2010/main" val="1192927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2613" y="2371725"/>
            <a:ext cx="5438775"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51269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890588"/>
            <a:ext cx="7058025" cy="507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51053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2247900"/>
            <a:ext cx="5305425"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1787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81000" y="381000"/>
            <a:ext cx="3657600" cy="2133600"/>
          </a:xfrm>
        </p:spPr>
        <p:txBody>
          <a:bodyPr/>
          <a:lstStyle/>
          <a:p>
            <a:pPr eaLnBrk="1" hangingPunct="1"/>
            <a:r>
              <a:rPr kumimoji="1" lang="en-US" smtClean="0"/>
              <a:t>Analog </a:t>
            </a:r>
            <a:br>
              <a:rPr kumimoji="1" lang="en-US" smtClean="0"/>
            </a:br>
            <a:r>
              <a:rPr kumimoji="1" lang="en-US" smtClean="0"/>
              <a:t>Modulation</a:t>
            </a:r>
            <a:br>
              <a:rPr kumimoji="1" lang="en-US" smtClean="0"/>
            </a:br>
            <a:r>
              <a:rPr kumimoji="1" lang="en-US" smtClean="0"/>
              <a:t>Techniques</a:t>
            </a:r>
          </a:p>
        </p:txBody>
      </p:sp>
      <p:sp>
        <p:nvSpPr>
          <p:cNvPr id="49155" name="Rectangle 7"/>
          <p:cNvSpPr>
            <a:spLocks noGrp="1" noChangeArrowheads="1"/>
          </p:cNvSpPr>
          <p:nvPr>
            <p:ph idx="1"/>
          </p:nvPr>
        </p:nvSpPr>
        <p:spPr>
          <a:xfrm>
            <a:off x="304800" y="2743200"/>
            <a:ext cx="3657600" cy="3581400"/>
          </a:xfrm>
        </p:spPr>
        <p:txBody>
          <a:bodyPr/>
          <a:lstStyle/>
          <a:p>
            <a:pPr eaLnBrk="1" hangingPunct="1"/>
            <a:r>
              <a:rPr kumimoji="1" lang="en-US" sz="2400" smtClean="0"/>
              <a:t>Amplitude Modulation</a:t>
            </a:r>
          </a:p>
          <a:p>
            <a:pPr eaLnBrk="1" hangingPunct="1"/>
            <a:r>
              <a:rPr kumimoji="1" lang="en-US" sz="2400" smtClean="0"/>
              <a:t>Frequency Modulation</a:t>
            </a:r>
          </a:p>
          <a:p>
            <a:pPr eaLnBrk="1" hangingPunct="1"/>
            <a:r>
              <a:rPr kumimoji="1" lang="en-US" sz="2400" smtClean="0"/>
              <a:t>Phase Modulation</a:t>
            </a:r>
          </a:p>
        </p:txBody>
      </p:sp>
      <p:pic>
        <p:nvPicPr>
          <p:cNvPr id="49156" name="Picture 5" descr="E:\Anmodu.bmp"/>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b="2065"/>
          <a:stretch>
            <a:fillRect/>
          </a:stretch>
        </p:blipFill>
        <p:spPr bwMode="auto">
          <a:xfrm>
            <a:off x="4191000" y="0"/>
            <a:ext cx="469265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32205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938" y="1052513"/>
            <a:ext cx="7096125"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2056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675" y="1704975"/>
            <a:ext cx="3676650"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82211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338" y="1990725"/>
            <a:ext cx="6791325"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96741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813" y="1628775"/>
            <a:ext cx="6810375" cy="477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44814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Frequency Modulation (FM)</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Frequency Modulation (FM)</a:t>
            </a:r>
            <a:r>
              <a:rPr lang="en-US" dirty="0"/>
              <a:t/>
            </a:r>
            <a:br>
              <a:rPr lang="en-US" dirty="0"/>
            </a:br>
            <a:r>
              <a:rPr lang="en-US" dirty="0"/>
              <a:t>In FM transmission, the frequency of the carrier signal is modulated to follow the changing voltage level (amplitude) of the modulating signal. The peak amplitude and phase of the carrier signal remains constant</a:t>
            </a:r>
            <a:r>
              <a:rPr lang="en-US" dirty="0" smtClean="0"/>
              <a:t>.</a:t>
            </a:r>
          </a:p>
          <a:p>
            <a:r>
              <a:rPr lang="en-US" dirty="0" smtClean="0"/>
              <a:t>The </a:t>
            </a:r>
            <a:r>
              <a:rPr lang="en-US" dirty="0"/>
              <a:t>bandwidth of an FM signal is 10 times the bandwidth of the modulating signal</a:t>
            </a:r>
            <a:r>
              <a:rPr lang="en-US" dirty="0" smtClean="0"/>
              <a:t>.</a:t>
            </a:r>
          </a:p>
          <a:p>
            <a:r>
              <a:rPr lang="en-US" dirty="0" smtClean="0"/>
              <a:t>The </a:t>
            </a:r>
            <a:r>
              <a:rPr lang="en-US" dirty="0"/>
              <a:t>bandwidth of an audio signal (speech and music) broadcast in stereo is almost 15KHz. Each FM station needs therefore a bandwidth of 150KHz</a:t>
            </a:r>
            <a:r>
              <a:rPr lang="en-US" dirty="0" smtClean="0"/>
              <a:t>.</a:t>
            </a:r>
          </a:p>
          <a:p>
            <a:r>
              <a:rPr lang="en-US" dirty="0" smtClean="0"/>
              <a:t>The </a:t>
            </a:r>
            <a:r>
              <a:rPr lang="en-US" dirty="0"/>
              <a:t>FCC allows 200 KHz for each station to provide some room for guard bands.</a:t>
            </a:r>
          </a:p>
        </p:txBody>
      </p:sp>
    </p:spTree>
    <p:extLst>
      <p:ext uri="{BB962C8B-B14F-4D97-AF65-F5344CB8AC3E}">
        <p14:creationId xmlns:p14="http://schemas.microsoft.com/office/powerpoint/2010/main" val="1376174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dirty="0" smtClean="0"/>
              <a:t>Digital-to-Analog Conversion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By changing one characteristic(amplitude, frequency, or phase) of a simple electric signal(analog signal) based on the information in the digital signal(0s or 1s)</a:t>
            </a:r>
          </a:p>
          <a:p>
            <a:r>
              <a:rPr lang="en-US" dirty="0" smtClean="0"/>
              <a:t>Transmitting data from one computer (digital) to another across a public phone line (carrier analog signals) requires that the digital data must be modulated on an analog signal that has been manipulated to loo two distinct values corresponding to binary o and 1</a:t>
            </a:r>
          </a:p>
          <a:p>
            <a:r>
              <a:rPr lang="en-US" dirty="0" smtClean="0"/>
              <a:t>main </a:t>
            </a:r>
            <a:r>
              <a:rPr lang="en-US" dirty="0"/>
              <a:t>use is public telephone system</a:t>
            </a:r>
          </a:p>
          <a:p>
            <a:pPr lvl="1"/>
            <a:r>
              <a:rPr lang="en-US" sz="3200" dirty="0"/>
              <a:t>has </a:t>
            </a:r>
            <a:r>
              <a:rPr lang="en-US" sz="3200" dirty="0" err="1"/>
              <a:t>freq</a:t>
            </a:r>
            <a:r>
              <a:rPr lang="en-US" sz="3200" dirty="0"/>
              <a:t> range of 300Hz to 3400Hz</a:t>
            </a:r>
          </a:p>
          <a:p>
            <a:pPr lvl="1"/>
            <a:r>
              <a:rPr lang="en-US" sz="3200" dirty="0"/>
              <a:t>use modem (modulator-demodulator)</a:t>
            </a:r>
          </a:p>
          <a:p>
            <a:endParaRPr kumimoji="1" lang="en-US" sz="2400" b="1" dirty="0" smtClean="0"/>
          </a:p>
          <a:p>
            <a:endParaRPr lang="en-US" dirty="0"/>
          </a:p>
        </p:txBody>
      </p:sp>
    </p:spTree>
    <p:extLst>
      <p:ext uri="{BB962C8B-B14F-4D97-AF65-F5344CB8AC3E}">
        <p14:creationId xmlns:p14="http://schemas.microsoft.com/office/powerpoint/2010/main" val="3328030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0263" y="1962150"/>
            <a:ext cx="4943475"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4222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1047750"/>
            <a:ext cx="7143750"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75153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013" y="2314575"/>
            <a:ext cx="6657975"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6695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675" y="1752599"/>
            <a:ext cx="6724650"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85090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Modulation (PM)</a:t>
            </a:r>
          </a:p>
        </p:txBody>
      </p:sp>
      <p:sp>
        <p:nvSpPr>
          <p:cNvPr id="3" name="Content Placeholder 2"/>
          <p:cNvSpPr>
            <a:spLocks noGrp="1"/>
          </p:cNvSpPr>
          <p:nvPr>
            <p:ph idx="1"/>
          </p:nvPr>
        </p:nvSpPr>
        <p:spPr/>
        <p:txBody>
          <a:bodyPr>
            <a:normAutofit fontScale="92500" lnSpcReduction="10000"/>
          </a:bodyPr>
          <a:lstStyle/>
          <a:p>
            <a:r>
              <a:rPr lang="en-US" dirty="0" smtClean="0"/>
              <a:t>Due </a:t>
            </a:r>
            <a:r>
              <a:rPr lang="en-US" dirty="0"/>
              <a:t>to simpler hardware, PM is used in some systems as an alternative to FM</a:t>
            </a:r>
            <a:r>
              <a:rPr lang="en-US" dirty="0" smtClean="0"/>
              <a:t>.</a:t>
            </a:r>
          </a:p>
          <a:p>
            <a:r>
              <a:rPr lang="en-US" dirty="0" smtClean="0"/>
              <a:t>In </a:t>
            </a:r>
            <a:r>
              <a:rPr lang="en-US" dirty="0"/>
              <a:t>PM transmission, the phase of the carrier signal is modulated to follow the changing voltage level (amplitude) of the modulating signal. The peak amplitude and frequency of the carrier signal remain constant</a:t>
            </a:r>
            <a:r>
              <a:rPr lang="en-US" dirty="0" smtClean="0"/>
              <a:t>.</a:t>
            </a:r>
          </a:p>
          <a:p>
            <a:r>
              <a:rPr lang="en-US" dirty="0" smtClean="0"/>
              <a:t>The </a:t>
            </a:r>
            <a:r>
              <a:rPr lang="en-US" dirty="0"/>
              <a:t>analysis and final result (modulated signal) are similar to those of frequency modulation</a:t>
            </a:r>
            <a:br>
              <a:rPr lang="en-US" dirty="0"/>
            </a:br>
            <a:endParaRPr lang="en-US" dirty="0"/>
          </a:p>
        </p:txBody>
      </p:sp>
    </p:spTree>
    <p:extLst>
      <p:ext uri="{BB962C8B-B14F-4D97-AF65-F5344CB8AC3E}">
        <p14:creationId xmlns:p14="http://schemas.microsoft.com/office/powerpoint/2010/main" val="15755192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2276475"/>
            <a:ext cx="5257800"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68452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 y="1066800"/>
            <a:ext cx="7086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4317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2024063"/>
            <a:ext cx="6667500"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9796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endParaRPr lang="en-US" smtClean="0"/>
          </a:p>
        </p:txBody>
      </p:sp>
      <p:sp>
        <p:nvSpPr>
          <p:cNvPr id="23555"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pPr marL="0" indent="0">
              <a:buNone/>
            </a:pPr>
            <a:r>
              <a:rPr lang="en-US" dirty="0" smtClean="0"/>
              <a:t>Figure shows the relationship between the digital information, the digital-to-analog modulating process, and the resultant analog signal. </a:t>
            </a:r>
          </a:p>
        </p:txBody>
      </p:sp>
      <p:pic>
        <p:nvPicPr>
          <p:cNvPr id="235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76400"/>
            <a:ext cx="6553200"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0506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kumimoji="1" lang="en-US" dirty="0" smtClean="0"/>
              <a:t>Digital Data, Analog Signal</a:t>
            </a:r>
          </a:p>
        </p:txBody>
      </p:sp>
      <p:sp>
        <p:nvSpPr>
          <p:cNvPr id="22531" name="Rectangle 3"/>
          <p:cNvSpPr>
            <a:spLocks noGrp="1" noChangeArrowheads="1"/>
          </p:cNvSpPr>
          <p:nvPr>
            <p:ph idx="1"/>
          </p:nvPr>
        </p:nvSpPr>
        <p:spPr/>
        <p:txBody>
          <a:bodyPr/>
          <a:lstStyle/>
          <a:p>
            <a:pPr eaLnBrk="1" hangingPunct="1"/>
            <a:endParaRPr kumimoji="1" lang="en-US" sz="2400" b="1"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1647825"/>
            <a:ext cx="8591550"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6151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endParaRPr lang="en-US" smtClean="0"/>
          </a:p>
        </p:txBody>
      </p:sp>
      <p:sp>
        <p:nvSpPr>
          <p:cNvPr id="24579" name="Content Placeholder 2"/>
          <p:cNvSpPr>
            <a:spLocks noGrp="1"/>
          </p:cNvSpPr>
          <p:nvPr>
            <p:ph idx="1"/>
          </p:nvPr>
        </p:nvSpPr>
        <p:spPr/>
        <p:txBody>
          <a:bodyPr/>
          <a:lstStyle/>
          <a:p>
            <a:pPr eaLnBrk="1" hangingPunct="1"/>
            <a:r>
              <a:rPr lang="en-US" b="1" dirty="0" smtClean="0"/>
              <a:t>Aspects of Digital-to-Analog Conversion</a:t>
            </a:r>
          </a:p>
          <a:p>
            <a:pPr lvl="1"/>
            <a:r>
              <a:rPr lang="en-US" dirty="0" smtClean="0"/>
              <a:t>bit </a:t>
            </a:r>
          </a:p>
          <a:p>
            <a:pPr lvl="1"/>
            <a:r>
              <a:rPr lang="en-US" dirty="0" smtClean="0"/>
              <a:t>baud rates </a:t>
            </a:r>
          </a:p>
          <a:p>
            <a:pPr lvl="1"/>
            <a:r>
              <a:rPr lang="en-US" dirty="0" smtClean="0"/>
              <a:t>carrier signal.</a:t>
            </a:r>
            <a:br>
              <a:rPr lang="en-US" dirty="0" smtClean="0"/>
            </a:br>
            <a:endParaRPr lang="en-US" dirty="0" smtClean="0"/>
          </a:p>
        </p:txBody>
      </p:sp>
    </p:spTree>
    <p:extLst>
      <p:ext uri="{BB962C8B-B14F-4D97-AF65-F5344CB8AC3E}">
        <p14:creationId xmlns:p14="http://schemas.microsoft.com/office/powerpoint/2010/main" val="3064746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endParaRPr lang="en-US" smtClean="0"/>
          </a:p>
        </p:txBody>
      </p:sp>
      <p:sp>
        <p:nvSpPr>
          <p:cNvPr id="25603" name="Content Placeholder 2"/>
          <p:cNvSpPr>
            <a:spLocks noGrp="1"/>
          </p:cNvSpPr>
          <p:nvPr>
            <p:ph idx="1"/>
          </p:nvPr>
        </p:nvSpPr>
        <p:spPr/>
        <p:txBody>
          <a:bodyPr>
            <a:normAutofit fontScale="92500" lnSpcReduction="20000"/>
          </a:bodyPr>
          <a:lstStyle/>
          <a:p>
            <a:pPr eaLnBrk="1" hangingPunct="1"/>
            <a:r>
              <a:rPr lang="en-US" b="1" i="1" dirty="0" smtClean="0"/>
              <a:t>Data Element Versus Signal Element</a:t>
            </a:r>
            <a:endParaRPr lang="en-US" b="1" i="1" dirty="0"/>
          </a:p>
          <a:p>
            <a:pPr lvl="1"/>
            <a:r>
              <a:rPr lang="en-US" dirty="0" smtClean="0"/>
              <a:t>Data element as the smallest piece of information to be exchanged, the bit.</a:t>
            </a:r>
          </a:p>
          <a:p>
            <a:pPr lvl="1"/>
            <a:r>
              <a:rPr lang="en-US" dirty="0" smtClean="0"/>
              <a:t>signal element  smallest unit of a signal that is constant. </a:t>
            </a:r>
          </a:p>
          <a:p>
            <a:r>
              <a:rPr lang="en-US" b="1" i="1" dirty="0" smtClean="0"/>
              <a:t>Data Rate Versus Signal Rate </a:t>
            </a:r>
          </a:p>
          <a:p>
            <a:pPr lvl="1"/>
            <a:r>
              <a:rPr lang="en-US" dirty="0" smtClean="0"/>
              <a:t>Bit rate/data rate  is the number of bits per second. </a:t>
            </a:r>
          </a:p>
          <a:p>
            <a:pPr lvl="1"/>
            <a:r>
              <a:rPr lang="en-US" dirty="0" smtClean="0"/>
              <a:t>Baud rate / signal rate is the number of signal elements per second. </a:t>
            </a:r>
          </a:p>
          <a:p>
            <a:pPr lvl="1"/>
            <a:r>
              <a:rPr lang="en-US" dirty="0" smtClean="0"/>
              <a:t>In the transmission of digital data, the baud rate is less than or equal to the bit rate.</a:t>
            </a:r>
            <a:br>
              <a:rPr lang="en-US" dirty="0" smtClean="0"/>
            </a:br>
            <a:endParaRPr lang="en-US" dirty="0" smtClean="0"/>
          </a:p>
          <a:p>
            <a:pPr eaLnBrk="1" hangingPunct="1"/>
            <a:endParaRPr lang="en-US" dirty="0" smtClean="0"/>
          </a:p>
        </p:txBody>
      </p:sp>
    </p:spTree>
    <p:extLst>
      <p:ext uri="{BB962C8B-B14F-4D97-AF65-F5344CB8AC3E}">
        <p14:creationId xmlns:p14="http://schemas.microsoft.com/office/powerpoint/2010/main" val="2580407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a:t>A signal unit is composed of one or more bits</a:t>
            </a:r>
            <a:r>
              <a:rPr lang="en-US" b="1" dirty="0" smtClean="0"/>
              <a:t>.</a:t>
            </a:r>
          </a:p>
          <a:p>
            <a:r>
              <a:rPr lang="en-US" dirty="0" smtClean="0"/>
              <a:t>The </a:t>
            </a:r>
            <a:r>
              <a:rPr lang="en-US" dirty="0"/>
              <a:t>fewer signal units required, the more efficient the system and less bandwidth required to transmit more </a:t>
            </a:r>
            <a:r>
              <a:rPr lang="en-US" dirty="0" smtClean="0"/>
              <a:t>bits.</a:t>
            </a:r>
          </a:p>
          <a:p>
            <a:r>
              <a:rPr lang="en-US" dirty="0" smtClean="0"/>
              <a:t>The </a:t>
            </a:r>
            <a:r>
              <a:rPr lang="en-US" dirty="0"/>
              <a:t>baud rate determines the </a:t>
            </a:r>
            <a:r>
              <a:rPr lang="en-US" b="1" dirty="0"/>
              <a:t>bandwidth</a:t>
            </a:r>
            <a:r>
              <a:rPr lang="en-US" dirty="0"/>
              <a:t> required to send the signal NOT the number of bits</a:t>
            </a:r>
            <a:r>
              <a:rPr lang="en-US" dirty="0" smtClean="0"/>
              <a:t>.</a:t>
            </a:r>
          </a:p>
          <a:p>
            <a:r>
              <a:rPr lang="en-US" dirty="0" smtClean="0"/>
              <a:t>In </a:t>
            </a:r>
            <a:r>
              <a:rPr lang="en-US" dirty="0"/>
              <a:t>transportation, a </a:t>
            </a:r>
            <a:r>
              <a:rPr lang="en-US" b="1" dirty="0"/>
              <a:t>baud</a:t>
            </a:r>
            <a:r>
              <a:rPr lang="en-US" dirty="0"/>
              <a:t> is analogous to a car, and a </a:t>
            </a:r>
            <a:r>
              <a:rPr lang="en-US" b="1" dirty="0"/>
              <a:t>bit</a:t>
            </a:r>
            <a:r>
              <a:rPr lang="en-US" dirty="0"/>
              <a:t> is analogous to a passenger. A car can carry one or more passengers</a:t>
            </a:r>
            <a:r>
              <a:rPr lang="en-US" dirty="0" smtClean="0"/>
              <a:t>.</a:t>
            </a:r>
          </a:p>
          <a:p>
            <a:r>
              <a:rPr lang="en-US" dirty="0" smtClean="0"/>
              <a:t>The </a:t>
            </a:r>
            <a:r>
              <a:rPr lang="en-US" dirty="0"/>
              <a:t>number of cars not the number of passengers determines the traffic and therefore the need for wider </a:t>
            </a:r>
            <a:r>
              <a:rPr lang="en-US" dirty="0" smtClean="0"/>
              <a:t>highways.</a:t>
            </a:r>
            <a:endParaRPr lang="en-US" dirty="0"/>
          </a:p>
        </p:txBody>
      </p:sp>
    </p:spTree>
    <p:extLst>
      <p:ext uri="{BB962C8B-B14F-4D97-AF65-F5344CB8AC3E}">
        <p14:creationId xmlns:p14="http://schemas.microsoft.com/office/powerpoint/2010/main" val="482054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TotalTime>
  <Words>1913</Words>
  <Application>Microsoft Office PowerPoint</Application>
  <PresentationFormat>On-screen Show (4:3)</PresentationFormat>
  <Paragraphs>135</Paragraphs>
  <Slides>47</Slides>
  <Notes>7</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Chapter 3-3</vt:lpstr>
      <vt:lpstr>Topics </vt:lpstr>
      <vt:lpstr>Analog transmission </vt:lpstr>
      <vt:lpstr>Digital-to-Analog Conversion</vt:lpstr>
      <vt:lpstr>PowerPoint Presentation</vt:lpstr>
      <vt:lpstr>Digital Data, Analog Signal</vt:lpstr>
      <vt:lpstr>PowerPoint Presentation</vt:lpstr>
      <vt:lpstr>PowerPoint Presentation</vt:lpstr>
      <vt:lpstr>PowerPoint Presentation</vt:lpstr>
      <vt:lpstr>PowerPoint Presentation</vt:lpstr>
      <vt:lpstr>PowerPoint Presentation</vt:lpstr>
      <vt:lpstr>Amplitude Shift Keying</vt:lpstr>
      <vt:lpstr>PowerPoint Presentation</vt:lpstr>
      <vt:lpstr>PowerPoint Presentation</vt:lpstr>
      <vt:lpstr>PowerPoint Presentation</vt:lpstr>
      <vt:lpstr>Frequency Shift Keying</vt:lpstr>
      <vt:lpstr>PowerPoint Presentation</vt:lpstr>
      <vt:lpstr>PowerPoint Presentation</vt:lpstr>
      <vt:lpstr>Multiple FSK</vt:lpstr>
      <vt:lpstr>Phase Shift Keying</vt:lpstr>
      <vt:lpstr>PowerPoint Presentation</vt:lpstr>
      <vt:lpstr>PowerPoint Presentation</vt:lpstr>
      <vt:lpstr>PowerPoint Presentation</vt:lpstr>
      <vt:lpstr>PowerPoint Presentation</vt:lpstr>
      <vt:lpstr>PowerPoint Presentation</vt:lpstr>
      <vt:lpstr>PowerPoint Presentation</vt:lpstr>
      <vt:lpstr>Quadrature Amplitude Modulation (QAM)</vt:lpstr>
      <vt:lpstr>PowerPoint Presentation</vt:lpstr>
      <vt:lpstr>PowerPoint Presentation</vt:lpstr>
      <vt:lpstr>Analog-to- Analog conversion</vt:lpstr>
      <vt:lpstr>PowerPoint Presentation</vt:lpstr>
      <vt:lpstr>PowerPoint Presentation</vt:lpstr>
      <vt:lpstr>PowerPoint Presentation</vt:lpstr>
      <vt:lpstr>Analog  Modulation Techniques</vt:lpstr>
      <vt:lpstr>PowerPoint Presentation</vt:lpstr>
      <vt:lpstr>PowerPoint Presentation</vt:lpstr>
      <vt:lpstr>PowerPoint Presentation</vt:lpstr>
      <vt:lpstr>PowerPoint Presentation</vt:lpstr>
      <vt:lpstr>Frequency Modulation (FM)</vt:lpstr>
      <vt:lpstr>PowerPoint Presentation</vt:lpstr>
      <vt:lpstr>PowerPoint Presentation</vt:lpstr>
      <vt:lpstr>PowerPoint Presentation</vt:lpstr>
      <vt:lpstr>PowerPoint Presentation</vt:lpstr>
      <vt:lpstr>Phase Modulation (PM)</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Lula</dc:creator>
  <cp:lastModifiedBy>Lula</cp:lastModifiedBy>
  <cp:revision>17</cp:revision>
  <dcterms:created xsi:type="dcterms:W3CDTF">2022-12-07T23:25:23Z</dcterms:created>
  <dcterms:modified xsi:type="dcterms:W3CDTF">2022-12-14T06:56:27Z</dcterms:modified>
</cp:coreProperties>
</file>