
<file path=[Content_Types].xml><?xml version="1.0" encoding="utf-8"?>
<Types xmlns="http://schemas.openxmlformats.org/package/2006/content-types">
  <Default Extension="emf" ContentType="image/x-emf"/>
  <Default Extension="jpeg" ContentType="image/jpeg"/>
  <Default Extension="png" ContentType="image/png"/>
  <Default Extension="pptx" ContentType="application/vnd.openxmlformats-officedocument.presentationml.presentatio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578" r:id="rId2"/>
    <p:sldId id="582" r:id="rId3"/>
    <p:sldId id="535" r:id="rId4"/>
    <p:sldId id="583" r:id="rId5"/>
    <p:sldId id="581" r:id="rId6"/>
    <p:sldId id="536" r:id="rId7"/>
    <p:sldId id="545" r:id="rId8"/>
    <p:sldId id="537" r:id="rId9"/>
    <p:sldId id="546" r:id="rId10"/>
    <p:sldId id="538" r:id="rId11"/>
    <p:sldId id="539" r:id="rId12"/>
    <p:sldId id="540" r:id="rId13"/>
    <p:sldId id="541" r:id="rId14"/>
    <p:sldId id="579" r:id="rId15"/>
    <p:sldId id="580" r:id="rId16"/>
    <p:sldId id="548" r:id="rId17"/>
    <p:sldId id="543" r:id="rId18"/>
    <p:sldId id="550" r:id="rId19"/>
    <p:sldId id="568" r:id="rId20"/>
    <p:sldId id="551" r:id="rId21"/>
    <p:sldId id="552" r:id="rId22"/>
    <p:sldId id="569" r:id="rId23"/>
    <p:sldId id="553" r:id="rId24"/>
    <p:sldId id="570" r:id="rId25"/>
    <p:sldId id="554" r:id="rId26"/>
    <p:sldId id="555" r:id="rId27"/>
    <p:sldId id="571" r:id="rId28"/>
    <p:sldId id="556" r:id="rId29"/>
    <p:sldId id="572" r:id="rId30"/>
    <p:sldId id="557" r:id="rId31"/>
    <p:sldId id="573" r:id="rId32"/>
    <p:sldId id="558" r:id="rId33"/>
    <p:sldId id="559" r:id="rId34"/>
    <p:sldId id="560" r:id="rId35"/>
  </p:sldIdLst>
  <p:sldSz cx="9144000" cy="6858000" type="screen4x3"/>
  <p:notesSz cx="6985000" cy="9271000"/>
  <p:custDataLst>
    <p:tags r:id="rId38"/>
  </p:custDataLst>
  <p:defaultTextStyle>
    <a:defPPr>
      <a:defRPr lang="en-US"/>
    </a:defPPr>
    <a:lvl1pPr marL="0" lvl="0"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1pPr>
    <a:lvl2pPr marL="457200" lvl="1"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9pPr>
  </p:defaultTextStyle>
  <p:extLst>
    <p:ext uri="{EFAFB233-063F-42B5-8137-9DF3F51BA10A}">
      <p15:sldGuideLst xmlns:p15="http://schemas.microsoft.com/office/powerpoint/2012/main">
        <p15:guide id="1" orient="horz" pos="2112">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4CB453"/>
    <a:srgbClr val="A6A6E2"/>
    <a:srgbClr val="7B7BD3"/>
    <a:srgbClr val="F2E092"/>
    <a:srgbClr val="CDB033"/>
    <a:srgbClr val="FF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660"/>
  </p:normalViewPr>
  <p:slideViewPr>
    <p:cSldViewPr showGuides="1">
      <p:cViewPr varScale="1">
        <p:scale>
          <a:sx n="65" d="100"/>
          <a:sy n="65" d="100"/>
        </p:scale>
        <p:origin x="1554" y="66"/>
      </p:cViewPr>
      <p:guideLst>
        <p:guide orient="horz" pos="2112"/>
        <p:guide pos="285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Header Placeholder 22529"/>
          <p:cNvSpPr>
            <a:spLocks noGrp="1"/>
          </p:cNvSpPr>
          <p:nvPr>
            <p:ph type="hdr" sz="quarter"/>
          </p:nvPr>
        </p:nvSpPr>
        <p:spPr>
          <a:xfrm>
            <a:off x="0" y="0"/>
            <a:ext cx="3027363" cy="461963"/>
          </a:xfrm>
          <a:prstGeom prst="rect">
            <a:avLst/>
          </a:prstGeom>
          <a:noFill/>
          <a:ln w="12700">
            <a:noFill/>
          </a:ln>
        </p:spPr>
        <p:txBody>
          <a:bodyPr lIns="90151" tIns="45075" rIns="90151" bIns="45075"/>
          <a:lstStyle/>
          <a:p>
            <a:pPr lvl="0" defTabSz="901700" eaLnBrk="0" hangingPunct="0"/>
            <a:endParaRPr lang="de-DE" altLang="x-none" sz="1200" dirty="0"/>
          </a:p>
        </p:txBody>
      </p:sp>
      <p:sp>
        <p:nvSpPr>
          <p:cNvPr id="22531" name="Date Placeholder 22530"/>
          <p:cNvSpPr>
            <a:spLocks noGrp="1"/>
          </p:cNvSpPr>
          <p:nvPr>
            <p:ph type="dt" sz="quarter" idx="1"/>
          </p:nvPr>
        </p:nvSpPr>
        <p:spPr>
          <a:xfrm>
            <a:off x="3957638" y="0"/>
            <a:ext cx="3027362" cy="461963"/>
          </a:xfrm>
          <a:prstGeom prst="rect">
            <a:avLst/>
          </a:prstGeom>
          <a:noFill/>
          <a:ln w="12700">
            <a:noFill/>
          </a:ln>
        </p:spPr>
        <p:txBody>
          <a:bodyPr lIns="90151" tIns="45075" rIns="90151" bIns="45075"/>
          <a:lstStyle/>
          <a:p>
            <a:pPr lvl="0" algn="r" defTabSz="901700" eaLnBrk="0" hangingPunct="0"/>
            <a:fld id="{BB962C8B-B14F-4D97-AF65-F5344CB8AC3E}" type="datetime1">
              <a:rPr lang="de-AT" altLang="x-none" sz="1200" dirty="0"/>
              <a:t>16.01.2023</a:t>
            </a:fld>
            <a:endParaRPr lang="de-AT" altLang="x-none" sz="1200" dirty="0"/>
          </a:p>
        </p:txBody>
      </p:sp>
      <p:sp>
        <p:nvSpPr>
          <p:cNvPr id="22532" name="Footer Placeholder 22531"/>
          <p:cNvSpPr>
            <a:spLocks noGrp="1"/>
          </p:cNvSpPr>
          <p:nvPr>
            <p:ph type="ftr" sz="quarter" idx="2"/>
          </p:nvPr>
        </p:nvSpPr>
        <p:spPr>
          <a:xfrm>
            <a:off x="0" y="8809038"/>
            <a:ext cx="3027363" cy="461962"/>
          </a:xfrm>
          <a:prstGeom prst="rect">
            <a:avLst/>
          </a:prstGeom>
          <a:noFill/>
          <a:ln w="12700">
            <a:noFill/>
          </a:ln>
        </p:spPr>
        <p:txBody>
          <a:bodyPr lIns="90151" tIns="45075" rIns="90151" bIns="45075" anchor="b" anchorCtr="0"/>
          <a:lstStyle/>
          <a:p>
            <a:pPr lvl="0" defTabSz="901700" eaLnBrk="0" hangingPunct="0"/>
            <a:endParaRPr lang="de-DE" altLang="x-none" sz="1200" dirty="0"/>
          </a:p>
        </p:txBody>
      </p:sp>
      <p:sp>
        <p:nvSpPr>
          <p:cNvPr id="22533" name="Slide Number Placeholder 22532"/>
          <p:cNvSpPr>
            <a:spLocks noGrp="1"/>
          </p:cNvSpPr>
          <p:nvPr>
            <p:ph type="sldNum" sz="quarter" idx="3"/>
          </p:nvPr>
        </p:nvSpPr>
        <p:spPr>
          <a:xfrm>
            <a:off x="3957638" y="8809038"/>
            <a:ext cx="3027362" cy="461962"/>
          </a:xfrm>
          <a:prstGeom prst="rect">
            <a:avLst/>
          </a:prstGeom>
          <a:noFill/>
          <a:ln w="12700">
            <a:noFill/>
          </a:ln>
        </p:spPr>
        <p:txBody>
          <a:bodyPr lIns="90151" tIns="45075" rIns="90151" bIns="45075" anchor="b" anchorCtr="0"/>
          <a:lstStyle/>
          <a:p>
            <a:pPr lvl="0" algn="r" defTabSz="901700" eaLnBrk="0" hangingPunct="0"/>
            <a:fld id="{9A0DB2DC-4C9A-4742-B13C-FB6460FD3503}" type="slidenum">
              <a:rPr lang="de-DE" altLang="x-none" sz="1200" dirty="0"/>
              <a:t>‹#›</a:t>
            </a:fld>
            <a:endParaRPr lang="de-DE" altLang="x-none"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Header Placeholder 21505"/>
          <p:cNvSpPr>
            <a:spLocks noGrp="1"/>
          </p:cNvSpPr>
          <p:nvPr>
            <p:ph type="hdr" sz="quarter"/>
          </p:nvPr>
        </p:nvSpPr>
        <p:spPr>
          <a:xfrm>
            <a:off x="0" y="0"/>
            <a:ext cx="3027363" cy="461963"/>
          </a:xfrm>
          <a:prstGeom prst="rect">
            <a:avLst/>
          </a:prstGeom>
          <a:noFill/>
          <a:ln w="12700">
            <a:noFill/>
          </a:ln>
        </p:spPr>
        <p:txBody>
          <a:bodyPr lIns="90151" tIns="45075" rIns="90151" bIns="45075"/>
          <a:lstStyle/>
          <a:p>
            <a:pPr lvl="0" defTabSz="901700" eaLnBrk="0" hangingPunct="0"/>
            <a:endParaRPr lang="de-DE" altLang="x-none" sz="1200" dirty="0"/>
          </a:p>
        </p:txBody>
      </p:sp>
      <p:sp>
        <p:nvSpPr>
          <p:cNvPr id="21507" name="Date Placeholder 21506"/>
          <p:cNvSpPr>
            <a:spLocks noGrp="1"/>
          </p:cNvSpPr>
          <p:nvPr>
            <p:ph type="dt" idx="1"/>
          </p:nvPr>
        </p:nvSpPr>
        <p:spPr>
          <a:xfrm>
            <a:off x="3957638" y="0"/>
            <a:ext cx="3027362" cy="461963"/>
          </a:xfrm>
          <a:prstGeom prst="rect">
            <a:avLst/>
          </a:prstGeom>
          <a:noFill/>
          <a:ln w="12700">
            <a:noFill/>
          </a:ln>
        </p:spPr>
        <p:txBody>
          <a:bodyPr lIns="90151" tIns="45075" rIns="90151" bIns="45075"/>
          <a:lstStyle/>
          <a:p>
            <a:pPr lvl="0" algn="r" defTabSz="901700" eaLnBrk="0" hangingPunct="0"/>
            <a:fld id="{BB962C8B-B14F-4D97-AF65-F5344CB8AC3E}" type="datetime1">
              <a:rPr lang="de-AT" altLang="x-none" sz="1200" dirty="0"/>
              <a:t>16.01.2023</a:t>
            </a:fld>
            <a:endParaRPr lang="de-AT" altLang="x-none" sz="1200" dirty="0"/>
          </a:p>
        </p:txBody>
      </p:sp>
      <p:sp>
        <p:nvSpPr>
          <p:cNvPr id="21508" name="Slide Image Placeholder 21507"/>
          <p:cNvSpPr>
            <a:spLocks noGrp="1" noRot="1" noChangeAspect="1" noTextEdit="1"/>
          </p:cNvSpPr>
          <p:nvPr>
            <p:ph type="sldImg" idx="2"/>
          </p:nvPr>
        </p:nvSpPr>
        <p:spPr>
          <a:xfrm>
            <a:off x="1173163" y="695325"/>
            <a:ext cx="4638675" cy="3478213"/>
          </a:xfrm>
          <a:prstGeom prst="rect">
            <a:avLst/>
          </a:prstGeom>
          <a:ln w="9525" cap="flat" cmpd="sng">
            <a:solidFill>
              <a:srgbClr val="000000"/>
            </a:solidFill>
            <a:prstDash val="solid"/>
            <a:miter/>
            <a:headEnd type="none" w="med" len="med"/>
            <a:tailEnd type="none" w="med" len="med"/>
          </a:ln>
        </p:spPr>
      </p:sp>
      <p:sp>
        <p:nvSpPr>
          <p:cNvPr id="21509" name="Text Placeholder 21508"/>
          <p:cNvSpPr>
            <a:spLocks noGrp="1"/>
          </p:cNvSpPr>
          <p:nvPr>
            <p:ph type="body" sz="quarter" idx="3"/>
          </p:nvPr>
        </p:nvSpPr>
        <p:spPr>
          <a:xfrm>
            <a:off x="931863" y="4405313"/>
            <a:ext cx="5121275" cy="4170362"/>
          </a:xfrm>
          <a:prstGeom prst="rect">
            <a:avLst/>
          </a:prstGeom>
          <a:noFill/>
          <a:ln w="12700">
            <a:noFill/>
          </a:ln>
        </p:spPr>
        <p:txBody>
          <a:bodyPr lIns="90151" tIns="45075" rIns="90151" bIns="45075"/>
          <a:lstStyle/>
          <a:p>
            <a:pPr lvl="0"/>
            <a:r>
              <a:rPr lang="de-DE" altLang="x-none" dirty="0"/>
              <a:t>Hier klicken, um Master-Textformat zu bearbeiten</a:t>
            </a:r>
          </a:p>
          <a:p>
            <a:pPr lvl="1"/>
            <a:r>
              <a:rPr lang="de-DE" altLang="x-none" dirty="0"/>
              <a:t>Zweite Ebene</a:t>
            </a:r>
          </a:p>
          <a:p>
            <a:pPr lvl="2"/>
            <a:r>
              <a:rPr lang="de-DE" altLang="x-none" dirty="0"/>
              <a:t>Dritte Ebene</a:t>
            </a:r>
          </a:p>
          <a:p>
            <a:pPr lvl="3"/>
            <a:r>
              <a:rPr lang="de-DE" altLang="x-none" dirty="0"/>
              <a:t>Vierte Ebene</a:t>
            </a:r>
          </a:p>
          <a:p>
            <a:pPr lvl="4"/>
            <a:r>
              <a:rPr lang="de-DE" altLang="x-none" dirty="0"/>
              <a:t>Fünfte Ebene</a:t>
            </a:r>
          </a:p>
        </p:txBody>
      </p:sp>
      <p:sp>
        <p:nvSpPr>
          <p:cNvPr id="21510" name="Footer Placeholder 21509"/>
          <p:cNvSpPr>
            <a:spLocks noGrp="1"/>
          </p:cNvSpPr>
          <p:nvPr>
            <p:ph type="ftr" sz="quarter" idx="4"/>
          </p:nvPr>
        </p:nvSpPr>
        <p:spPr>
          <a:xfrm>
            <a:off x="0" y="8809038"/>
            <a:ext cx="3027363" cy="461962"/>
          </a:xfrm>
          <a:prstGeom prst="rect">
            <a:avLst/>
          </a:prstGeom>
          <a:noFill/>
          <a:ln w="12700">
            <a:noFill/>
          </a:ln>
        </p:spPr>
        <p:txBody>
          <a:bodyPr lIns="90151" tIns="45075" rIns="90151" bIns="45075" anchor="b" anchorCtr="0"/>
          <a:lstStyle/>
          <a:p>
            <a:pPr lvl="0" defTabSz="901700" eaLnBrk="0" hangingPunct="0"/>
            <a:endParaRPr lang="de-DE" altLang="x-none" sz="1200" dirty="0"/>
          </a:p>
        </p:txBody>
      </p:sp>
      <p:sp>
        <p:nvSpPr>
          <p:cNvPr id="21511" name="Slide Number Placeholder 21510"/>
          <p:cNvSpPr>
            <a:spLocks noGrp="1"/>
          </p:cNvSpPr>
          <p:nvPr>
            <p:ph type="sldNum" sz="quarter" idx="5"/>
          </p:nvPr>
        </p:nvSpPr>
        <p:spPr>
          <a:xfrm>
            <a:off x="3957638" y="8809038"/>
            <a:ext cx="3027362" cy="461962"/>
          </a:xfrm>
          <a:prstGeom prst="rect">
            <a:avLst/>
          </a:prstGeom>
          <a:noFill/>
          <a:ln w="12700">
            <a:noFill/>
          </a:ln>
        </p:spPr>
        <p:txBody>
          <a:bodyPr lIns="90151" tIns="45075" rIns="90151" bIns="45075" anchor="b" anchorCtr="0"/>
          <a:lstStyle/>
          <a:p>
            <a:pPr lvl="0" algn="r" defTabSz="901700" eaLnBrk="0" hangingPunct="0"/>
            <a:fld id="{9A0DB2DC-4C9A-4742-B13C-FB6460FD3503}" type="slidenum">
              <a:rPr lang="de-DE" altLang="x-none" sz="1200" dirty="0"/>
              <a:t>‹#›</a:t>
            </a:fld>
            <a:endParaRPr lang="de-DE" altLang="x-none" sz="1200" dirty="0"/>
          </a:p>
        </p:txBody>
      </p:sp>
    </p:spTree>
  </p:cSld>
  <p:clrMap bg1="lt1" tx1="dk1" bg2="lt2" tx2="dk2" accent1="accent1" accent2="accent2" accent3="accent3" accent4="accent4" accent5="accent5" accent6="accent6" hlink="hlink" folHlink="folHlink"/>
  <p:hf hdr="0" ftr="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Title Slide">
    <p:bg>
      <p:bgPr shadeToTitle="1">
        <a:gradFill rotWithShape="0">
          <a:gsLst>
            <a:gs pos="0">
              <a:srgbClr val="FFFFCC"/>
            </a:gs>
            <a:gs pos="100000">
              <a:srgbClr val="FFFFFF"/>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289794" name="Group 289793"/>
          <p:cNvGrpSpPr/>
          <p:nvPr/>
        </p:nvGrpSpPr>
        <p:grpSpPr>
          <a:xfrm>
            <a:off x="0" y="547688"/>
            <a:ext cx="9009063" cy="1052512"/>
            <a:chOff x="0" y="1536"/>
            <a:chExt cx="5675" cy="663"/>
          </a:xfrm>
        </p:grpSpPr>
        <p:grpSp>
          <p:nvGrpSpPr>
            <p:cNvPr id="289795" name="Group 289794"/>
            <p:cNvGrpSpPr/>
            <p:nvPr/>
          </p:nvGrpSpPr>
          <p:grpSpPr>
            <a:xfrm>
              <a:off x="183" y="1604"/>
              <a:ext cx="448" cy="299"/>
              <a:chOff x="720" y="336"/>
              <a:chExt cx="624" cy="432"/>
            </a:xfrm>
          </p:grpSpPr>
          <p:sp>
            <p:nvSpPr>
              <p:cNvPr id="289796" name="Rectangles 289795"/>
              <p:cNvSpPr/>
              <p:nvPr/>
            </p:nvSpPr>
            <p:spPr>
              <a:xfrm>
                <a:off x="720" y="336"/>
                <a:ext cx="384" cy="432"/>
              </a:xfrm>
              <a:prstGeom prst="rect">
                <a:avLst/>
              </a:prstGeom>
              <a:solidFill>
                <a:schemeClr val="folHlink"/>
              </a:solidFill>
              <a:ln w="9525">
                <a:noFill/>
              </a:ln>
            </p:spPr>
            <p:txBody>
              <a:bodyPr/>
              <a:lstStyle/>
              <a:p>
                <a:endParaRPr lang="en-US"/>
              </a:p>
            </p:txBody>
          </p:sp>
          <p:sp>
            <p:nvSpPr>
              <p:cNvPr id="289797" name="Rectangles 289796"/>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lstStyle/>
              <a:p>
                <a:endParaRPr lang="en-US"/>
              </a:p>
            </p:txBody>
          </p:sp>
        </p:grpSp>
        <p:grpSp>
          <p:nvGrpSpPr>
            <p:cNvPr id="289798" name="Group 289797"/>
            <p:cNvGrpSpPr/>
            <p:nvPr/>
          </p:nvGrpSpPr>
          <p:grpSpPr>
            <a:xfrm>
              <a:off x="261" y="1870"/>
              <a:ext cx="465" cy="299"/>
              <a:chOff x="912" y="2640"/>
              <a:chExt cx="672" cy="432"/>
            </a:xfrm>
          </p:grpSpPr>
          <p:sp>
            <p:nvSpPr>
              <p:cNvPr id="289799" name="Rectangles 289798"/>
              <p:cNvSpPr/>
              <p:nvPr/>
            </p:nvSpPr>
            <p:spPr>
              <a:xfrm>
                <a:off x="912" y="2640"/>
                <a:ext cx="384" cy="432"/>
              </a:xfrm>
              <a:prstGeom prst="rect">
                <a:avLst/>
              </a:prstGeom>
              <a:solidFill>
                <a:schemeClr val="accent2"/>
              </a:solidFill>
              <a:ln w="9525">
                <a:noFill/>
              </a:ln>
            </p:spPr>
            <p:txBody>
              <a:bodyPr/>
              <a:lstStyle/>
              <a:p>
                <a:endParaRPr lang="en-US"/>
              </a:p>
            </p:txBody>
          </p:sp>
          <p:sp>
            <p:nvSpPr>
              <p:cNvPr id="289800" name="Rectangles 289799"/>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lstStyle/>
              <a:p>
                <a:endParaRPr lang="en-US"/>
              </a:p>
            </p:txBody>
          </p:sp>
        </p:grpSp>
        <p:sp>
          <p:nvSpPr>
            <p:cNvPr id="289801" name="Rectangles 289800"/>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lstStyle/>
            <a:p>
              <a:endParaRPr lang="en-US"/>
            </a:p>
          </p:txBody>
        </p:sp>
        <p:sp>
          <p:nvSpPr>
            <p:cNvPr id="289802" name="Rectangles 289801"/>
            <p:cNvSpPr/>
            <p:nvPr/>
          </p:nvSpPr>
          <p:spPr>
            <a:xfrm>
              <a:off x="400" y="1536"/>
              <a:ext cx="20" cy="663"/>
            </a:xfrm>
            <a:prstGeom prst="rect">
              <a:avLst/>
            </a:prstGeom>
            <a:solidFill>
              <a:schemeClr val="bg2"/>
            </a:solidFill>
            <a:ln w="9525">
              <a:noFill/>
            </a:ln>
          </p:spPr>
          <p:txBody>
            <a:bodyPr/>
            <a:lstStyle/>
            <a:p>
              <a:endParaRPr lang="en-US"/>
            </a:p>
          </p:txBody>
        </p:sp>
        <p:sp>
          <p:nvSpPr>
            <p:cNvPr id="289803" name="Rectangles 289802"/>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lstStyle/>
            <a:p>
              <a:endParaRPr lang="en-US"/>
            </a:p>
          </p:txBody>
        </p:sp>
      </p:grpSp>
      <p:sp>
        <p:nvSpPr>
          <p:cNvPr id="289804" name="Title 289803"/>
          <p:cNvSpPr>
            <a:spLocks noGrp="1"/>
          </p:cNvSpPr>
          <p:nvPr>
            <p:ph type="ctrTitle"/>
          </p:nvPr>
        </p:nvSpPr>
        <p:spPr>
          <a:xfrm>
            <a:off x="990600" y="1828800"/>
            <a:ext cx="7772400" cy="1143000"/>
          </a:xfrm>
          <a:prstGeom prst="rect">
            <a:avLst/>
          </a:prstGeom>
          <a:noFill/>
          <a:ln w="9525">
            <a:noFill/>
          </a:ln>
        </p:spPr>
        <p:txBody>
          <a:bodyPr anchor="b" anchorCtr="0"/>
          <a:lstStyle>
            <a:lvl1pPr lvl="0">
              <a:buClrTx/>
              <a:buSzTx/>
              <a:buFontTx/>
              <a:defRPr/>
            </a:lvl1pPr>
          </a:lstStyle>
          <a:p>
            <a:pPr lvl="0"/>
            <a:r>
              <a:rPr lang="de-DE" altLang="x-none" dirty="0"/>
              <a:t>Click to edit Master title style</a:t>
            </a:r>
          </a:p>
        </p:txBody>
      </p:sp>
      <p:sp>
        <p:nvSpPr>
          <p:cNvPr id="289805" name="Subtitle 289804"/>
          <p:cNvSpPr>
            <a:spLocks noGrp="1"/>
          </p:cNvSpPr>
          <p:nvPr>
            <p:ph type="subTitle" idx="1"/>
          </p:nvPr>
        </p:nvSpPr>
        <p:spPr>
          <a:xfrm>
            <a:off x="1371600" y="3886200"/>
            <a:ext cx="6400800" cy="1752600"/>
          </a:xfrm>
          <a:prstGeom prst="rect">
            <a:avLst/>
          </a:prstGeom>
          <a:noFill/>
          <a:ln w="9525">
            <a:noFill/>
          </a:ln>
        </p:spPr>
        <p:txBody>
          <a:bodyPr anchor="t" anchorCtr="0"/>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de-DE" altLang="x-none" dirty="0"/>
              <a:t>Click to edit Master subtitle style</a:t>
            </a:r>
          </a:p>
        </p:txBody>
      </p:sp>
      <p:sp>
        <p:nvSpPr>
          <p:cNvPr id="289806" name="Date Placeholder 289805"/>
          <p:cNvSpPr>
            <a:spLocks noGrp="1"/>
          </p:cNvSpPr>
          <p:nvPr>
            <p:ph type="dt" sz="half" idx="2"/>
          </p:nvPr>
        </p:nvSpPr>
        <p:spPr>
          <a:xfrm>
            <a:off x="990600" y="6248400"/>
            <a:ext cx="1905000" cy="457200"/>
          </a:xfrm>
          <a:prstGeom prst="rect">
            <a:avLst/>
          </a:prstGeom>
          <a:noFill/>
          <a:ln w="9525">
            <a:noFill/>
          </a:ln>
        </p:spPr>
        <p:txBody>
          <a:bodyPr anchor="b" anchorCtr="0"/>
          <a:lstStyle>
            <a:lvl1pPr>
              <a:defRPr sz="1400">
                <a:solidFill>
                  <a:schemeClr val="bg2"/>
                </a:solidFill>
                <a:latin typeface="Tahoma" pitchFamily="34" charset="0"/>
              </a:defRPr>
            </a:lvl1pPr>
          </a:lstStyle>
          <a:p>
            <a:pPr lvl="0">
              <a:spcBef>
                <a:spcPct val="0"/>
              </a:spcBef>
            </a:pPr>
            <a:fld id="{BB962C8B-B14F-4D97-AF65-F5344CB8AC3E}" type="datetime1">
              <a:rPr lang="de-AT" altLang="x-none" dirty="0">
                <a:ea typeface="Arial" panose="020B0604020202020204" pitchFamily="34" charset="0"/>
              </a:rPr>
              <a:t>16.01.2023</a:t>
            </a:fld>
            <a:endParaRPr lang="de-AT" altLang="x-none" dirty="0">
              <a:latin typeface="Times New Roman" panose="02020603050405020304" pitchFamily="18" charset="0"/>
              <a:ea typeface="Arial" panose="020B0604020202020204" pitchFamily="34" charset="0"/>
            </a:endParaRPr>
          </a:p>
        </p:txBody>
      </p:sp>
      <p:sp>
        <p:nvSpPr>
          <p:cNvPr id="289807" name="Footer Placeholder 289806"/>
          <p:cNvSpPr>
            <a:spLocks noGrp="1"/>
          </p:cNvSpPr>
          <p:nvPr>
            <p:ph type="ftr" sz="quarter" idx="3"/>
          </p:nvPr>
        </p:nvSpPr>
        <p:spPr>
          <a:xfrm>
            <a:off x="3429000" y="6248400"/>
            <a:ext cx="2895600" cy="457200"/>
          </a:xfrm>
          <a:prstGeom prst="rect">
            <a:avLst/>
          </a:prstGeom>
          <a:noFill/>
          <a:ln w="9525">
            <a:noFill/>
          </a:ln>
        </p:spPr>
        <p:txBody>
          <a:bodyPr anchor="b" anchorCtr="0"/>
          <a:lstStyle>
            <a:lvl1pPr algn="ctr">
              <a:defRPr sz="1400">
                <a:solidFill>
                  <a:schemeClr val="bg2"/>
                </a:solidFill>
                <a:latin typeface="Tahoma" pitchFamily="34" charset="0"/>
              </a:defRPr>
            </a:lvl1pPr>
          </a:lstStyle>
          <a:p>
            <a:pPr lvl="0">
              <a:spcBef>
                <a:spcPct val="0"/>
              </a:spcBef>
            </a:pPr>
            <a:r>
              <a:rPr lang="de-DE" altLang="x-none" dirty="0">
                <a:ea typeface="Arial" panose="020B0604020202020204" pitchFamily="34" charset="0"/>
              </a:rPr>
              <a:t>M. Libsie</a:t>
            </a:r>
          </a:p>
        </p:txBody>
      </p:sp>
      <p:sp>
        <p:nvSpPr>
          <p:cNvPr id="289808" name="Slide Number Placeholder 289807"/>
          <p:cNvSpPr>
            <a:spLocks noGrp="1"/>
          </p:cNvSpPr>
          <p:nvPr>
            <p:ph type="sldNum" sz="quarter" idx="4"/>
          </p:nvPr>
        </p:nvSpPr>
        <p:spPr>
          <a:xfrm>
            <a:off x="6858000" y="6248400"/>
            <a:ext cx="1905000" cy="457200"/>
          </a:xfrm>
          <a:prstGeom prst="rect">
            <a:avLst/>
          </a:prstGeom>
          <a:noFill/>
          <a:ln w="9525">
            <a:noFill/>
          </a:ln>
        </p:spPr>
        <p:txBody>
          <a:bodyPr anchor="b" anchorCtr="0"/>
          <a:lstStyle>
            <a:lvl1pPr algn="r">
              <a:defRPr sz="1400">
                <a:solidFill>
                  <a:schemeClr val="bg2"/>
                </a:solidFill>
                <a:latin typeface="Tahoma" pitchFamily="34" charset="0"/>
              </a:defRPr>
            </a:lvl1pPr>
          </a:lstStyle>
          <a:p>
            <a:pPr>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373063"/>
            <a:ext cx="1943100" cy="5722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373063"/>
            <a:ext cx="5716657" cy="5722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1295400"/>
            <a:ext cx="3808476"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3124" y="1295400"/>
            <a:ext cx="3808476"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FFFFCC"/>
            </a:gs>
            <a:gs pos="100000">
              <a:srgbClr val="FFFFFF"/>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88777" name="Title 288776"/>
          <p:cNvSpPr>
            <a:spLocks noGrp="1"/>
          </p:cNvSpPr>
          <p:nvPr>
            <p:ph type="title"/>
          </p:nvPr>
        </p:nvSpPr>
        <p:spPr>
          <a:xfrm>
            <a:off x="1427163" y="373063"/>
            <a:ext cx="6802437" cy="617537"/>
          </a:xfrm>
          <a:prstGeom prst="rect">
            <a:avLst/>
          </a:prstGeom>
          <a:noFill/>
          <a:ln w="9525">
            <a:noFill/>
          </a:ln>
        </p:spPr>
        <p:txBody>
          <a:bodyPr anchor="b" anchorCtr="0"/>
          <a:lstStyle/>
          <a:p>
            <a:pPr lvl="0"/>
            <a:r>
              <a:rPr lang="de-DE" altLang="x-none" dirty="0"/>
              <a:t>Click to edit Master title style</a:t>
            </a:r>
          </a:p>
        </p:txBody>
      </p:sp>
      <p:sp>
        <p:nvSpPr>
          <p:cNvPr id="288778" name="Text Placeholder 288777"/>
          <p:cNvSpPr>
            <a:spLocks noGrp="1"/>
          </p:cNvSpPr>
          <p:nvPr>
            <p:ph type="body" idx="1"/>
          </p:nvPr>
        </p:nvSpPr>
        <p:spPr>
          <a:xfrm>
            <a:off x="1219200" y="1295400"/>
            <a:ext cx="7772400" cy="4800600"/>
          </a:xfrm>
          <a:prstGeom prst="rect">
            <a:avLst/>
          </a:prstGeom>
          <a:noFill/>
          <a:ln w="9525">
            <a:noFill/>
          </a:ln>
        </p:spPr>
        <p:txBody>
          <a:bodyPr/>
          <a:lstStyle/>
          <a:p>
            <a:pPr lvl="0"/>
            <a:r>
              <a:rPr lang="de-DE" altLang="x-none" dirty="0"/>
              <a:t>Click to edit Master text styles</a:t>
            </a:r>
          </a:p>
          <a:p>
            <a:pPr lvl="1"/>
            <a:r>
              <a:rPr lang="de-DE" altLang="x-none" dirty="0"/>
              <a:t>Second level</a:t>
            </a:r>
          </a:p>
          <a:p>
            <a:pPr lvl="2"/>
            <a:r>
              <a:rPr lang="de-DE" altLang="x-none" dirty="0"/>
              <a:t>Third level</a:t>
            </a:r>
          </a:p>
          <a:p>
            <a:pPr lvl="3"/>
            <a:r>
              <a:rPr lang="de-DE" altLang="x-none" dirty="0"/>
              <a:t>Fourth level</a:t>
            </a:r>
          </a:p>
          <a:p>
            <a:pPr lvl="4"/>
            <a:r>
              <a:rPr lang="de-DE" altLang="x-none" dirty="0"/>
              <a:t>Fifth level</a:t>
            </a:r>
          </a:p>
        </p:txBody>
      </p:sp>
      <p:sp>
        <p:nvSpPr>
          <p:cNvPr id="288789" name="Slide Number Placeholder 288788"/>
          <p:cNvSpPr>
            <a:spLocks noGrp="1"/>
          </p:cNvSpPr>
          <p:nvPr>
            <p:ph type="sldNum" sz="quarter" idx="4"/>
          </p:nvPr>
        </p:nvSpPr>
        <p:spPr>
          <a:xfrm>
            <a:off x="8534400" y="6629400"/>
            <a:ext cx="533400" cy="152400"/>
          </a:xfrm>
          <a:prstGeom prst="rect">
            <a:avLst/>
          </a:prstGeom>
          <a:noFill/>
          <a:ln w="9525">
            <a:noFill/>
          </a:ln>
        </p:spPr>
        <p:txBody>
          <a:bodyPr anchor="b" anchorCtr="0"/>
          <a:lstStyle>
            <a:lvl1pPr algn="r">
              <a:defRPr sz="1200" b="1">
                <a:solidFill>
                  <a:schemeClr val="bg2"/>
                </a:solidFill>
                <a:latin typeface="Tahoma" pitchFamily="34" charset="0"/>
              </a:defRPr>
            </a:lvl1p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marL="0" lvl="0" indent="0" algn="l" defTabSz="914400" rtl="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800" b="0" i="0" u="none" kern="1200" baseline="0">
          <a:solidFill>
            <a:schemeClr val="tx1"/>
          </a:solidFill>
          <a:latin typeface="Tahoma" pitchFamily="34" charset="0"/>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600" b="0" i="0" u="none" kern="1200" baseline="0">
          <a:solidFill>
            <a:schemeClr val="tx1"/>
          </a:solidFill>
          <a:latin typeface="Tahoma" pitchFamily="34" charset="0"/>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400" b="0" i="0" u="none" kern="1200" baseline="0">
          <a:solidFill>
            <a:schemeClr val="tx1"/>
          </a:solidFill>
          <a:latin typeface="Tahoma" pitchFamily="34" charset="0"/>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400" b="0" i="0" u="none" kern="1200" baseline="0">
          <a:solidFill>
            <a:schemeClr val="tx1"/>
          </a:solidFill>
          <a:latin typeface="Tahoma" pitchFamily="34" charset="0"/>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400" b="0" i="0" u="none" kern="1200" baseline="0">
          <a:solidFill>
            <a:schemeClr val="tx1"/>
          </a:solidFill>
          <a:latin typeface="Tahoma" pitchFamily="34" charset="0"/>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400" b="0" i="0" u="none" kern="1200" baseline="0">
          <a:solidFill>
            <a:schemeClr val="tx1"/>
          </a:solidFill>
          <a:latin typeface="Tahoma" pitchFamily="34" charset="0"/>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400" b="0" i="0" u="none" kern="1200" baseline="0">
          <a:solidFill>
            <a:schemeClr val="tx1"/>
          </a:solidFill>
          <a:latin typeface="Tahoma"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PowerPoint_Presentation.pptx"/><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8" name="Rectangles 589827"/>
          <p:cNvSpPr/>
          <p:nvPr/>
        </p:nvSpPr>
        <p:spPr>
          <a:xfrm>
            <a:off x="609600" y="3124200"/>
            <a:ext cx="7848600" cy="533400"/>
          </a:xfrm>
          <a:prstGeom prst="rect">
            <a:avLst/>
          </a:prstGeom>
          <a:noFill/>
          <a:ln w="9525">
            <a:noFill/>
          </a:ln>
        </p:spPr>
        <p:txBody>
          <a:bodyPr anchor="b" anchorCtr="0"/>
          <a:lstStyle>
            <a:lvl1pPr marL="0" lvl="0" indent="0" algn="l" defTabSz="914400" rtl="0" eaLnBrk="1" fontAlgn="base" latinLnBrk="0" hangingPunct="1">
              <a:lnSpc>
                <a:spcPct val="100000"/>
              </a:lnSpc>
              <a:spcBef>
                <a:spcPct val="0"/>
              </a:spcBef>
              <a:spcAft>
                <a:spcPct val="0"/>
              </a:spcAft>
              <a:buClrTx/>
              <a:buSzTx/>
              <a:buFontTx/>
              <a:buNone/>
              <a:defRPr sz="3600" u="none" kern="1200" baseline="0">
                <a:solidFill>
                  <a:schemeClr val="tx2"/>
                </a:solidFill>
                <a:latin typeface="Arial" panose="020B0604020202020204" pitchFamily="34" charset="0"/>
              </a:defRPr>
            </a:lvl1pPr>
          </a:lstStyle>
          <a:p>
            <a:pPr lvl="0" algn="ctr"/>
            <a:r>
              <a:rPr lang="en-US" altLang="x-none" sz="3200" b="1" dirty="0"/>
              <a:t>Chapter Five</a:t>
            </a:r>
          </a:p>
          <a:p>
            <a:pPr lvl="0" algn="ctr"/>
            <a:r>
              <a:rPr lang="en-GB" altLang="x-none" sz="3200" b="1" dirty="0"/>
              <a:t> The Transport Layer</a:t>
            </a:r>
            <a:r>
              <a:rPr lang="en-GB" altLang="x-none" dirty="0"/>
              <a:t> </a:t>
            </a:r>
          </a:p>
        </p:txBody>
      </p:sp>
      <p:graphicFrame>
        <p:nvGraphicFramePr>
          <p:cNvPr id="2" name="Object 1">
            <a:hlinkClick r:id="" action="ppaction://ole?verb=0"/>
            <a:extLst>
              <a:ext uri="{FF2B5EF4-FFF2-40B4-BE49-F238E27FC236}">
                <a16:creationId xmlns:a16="http://schemas.microsoft.com/office/drawing/2014/main" id="{D36135AD-6128-A8CE-9787-8FDF7E307750}"/>
              </a:ext>
            </a:extLst>
          </p:cNvPr>
          <p:cNvGraphicFramePr>
            <a:graphicFrameLocks noChangeAspect="1"/>
          </p:cNvGraphicFramePr>
          <p:nvPr>
            <p:extLst>
              <p:ext uri="{D42A27DB-BD31-4B8C-83A1-F6EECF244321}">
                <p14:modId xmlns:p14="http://schemas.microsoft.com/office/powerpoint/2010/main" val="798765984"/>
              </p:ext>
            </p:extLst>
          </p:nvPr>
        </p:nvGraphicFramePr>
        <p:xfrm>
          <a:off x="9375775" y="5526088"/>
          <a:ext cx="4572000" cy="3429000"/>
        </p:xfrm>
        <a:graphic>
          <a:graphicData uri="http://schemas.openxmlformats.org/presentationml/2006/ole">
            <mc:AlternateContent xmlns:mc="http://schemas.openxmlformats.org/markup-compatibility/2006">
              <mc:Choice xmlns:v="urn:schemas-microsoft-com:vml" Requires="v">
                <p:oleObj name="Presentation" r:id="rId2" imgW="4572180" imgH="3429236" progId="PowerPoint.Show.12">
                  <p:embed/>
                </p:oleObj>
              </mc:Choice>
              <mc:Fallback>
                <p:oleObj name="Presentation" r:id="rId2" imgW="4572180" imgH="3429236" progId="PowerPoint.Show.12">
                  <p:embed/>
                  <p:pic>
                    <p:nvPicPr>
                      <p:cNvPr id="0" name=""/>
                      <p:cNvPicPr/>
                      <p:nvPr/>
                    </p:nvPicPr>
                    <p:blipFill>
                      <a:blip r:embed="rId3"/>
                      <a:stretch>
                        <a:fillRect/>
                      </a:stretch>
                    </p:blipFill>
                    <p:spPr>
                      <a:xfrm>
                        <a:off x="9375775" y="5526088"/>
                        <a:ext cx="4572000" cy="3429000"/>
                      </a:xfrm>
                      <a:prstGeom prst="rect">
                        <a:avLst/>
                      </a:prstGeom>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10</a:t>
            </a:fld>
            <a:endParaRPr lang="de-DE" altLang="x-none" dirty="0">
              <a:latin typeface="Times New Roman" panose="02020603050405020304" pitchFamily="18" charset="0"/>
              <a:ea typeface="Arial" panose="020B0604020202020204" pitchFamily="34" charset="0"/>
            </a:endParaRPr>
          </a:p>
        </p:txBody>
      </p:sp>
      <p:sp>
        <p:nvSpPr>
          <p:cNvPr id="497669" name="Rectangles 497668"/>
          <p:cNvSpPr/>
          <p:nvPr/>
        </p:nvSpPr>
        <p:spPr>
          <a:xfrm>
            <a:off x="76200" y="0"/>
            <a:ext cx="8915400" cy="838200"/>
          </a:xfrm>
          <a:prstGeom prst="rect">
            <a:avLst/>
          </a:prstGeom>
          <a:noFill/>
          <a:ln w="9525">
            <a:noFill/>
          </a:ln>
        </p:spPr>
        <p:txBody>
          <a:bodyPr/>
          <a:lstStyle/>
          <a:p>
            <a:pPr marL="568325" lvl="1" indent="-317500" defTabSz="914400" eaLnBrk="0" hangingPunct="0">
              <a:lnSpc>
                <a:spcPct val="95000"/>
              </a:lnSpc>
              <a:spcBef>
                <a:spcPct val="15000"/>
              </a:spcBef>
              <a:buClr>
                <a:schemeClr val="tx2"/>
              </a:buClr>
              <a:buSzPct val="120000"/>
              <a:buFont typeface="Wingdings" panose="05000000000000000000" pitchFamily="2" charset="2"/>
              <a:buChar char="§"/>
              <a:tabLst>
                <a:tab pos="1117600" algn="l"/>
                <a:tab pos="2400300" algn="l"/>
              </a:tabLst>
            </a:pPr>
            <a:r>
              <a:rPr sz="2100" b="1">
                <a:solidFill>
                  <a:schemeClr val="folHlink"/>
                </a:solidFill>
                <a:latin typeface="Arial" panose="020B0604020202020204" pitchFamily="34" charset="0"/>
                <a:ea typeface="Arial" panose="020B0604020202020204" pitchFamily="34" charset="0"/>
              </a:rPr>
              <a:t>well-known port numbers</a:t>
            </a:r>
            <a:r>
              <a:rPr sz="2100" b="1">
                <a:latin typeface="Arial" panose="020B0604020202020204" pitchFamily="34" charset="0"/>
                <a:ea typeface="Arial" panose="020B0604020202020204" pitchFamily="34" charset="0"/>
              </a:rPr>
              <a:t>: universal port numbers for servers; not random since a client process cannot know it</a:t>
            </a:r>
          </a:p>
        </p:txBody>
      </p:sp>
      <p:pic>
        <p:nvPicPr>
          <p:cNvPr id="497670" name="Picture 497669"/>
          <p:cNvPicPr>
            <a:picLocks noChangeAspect="1"/>
          </p:cNvPicPr>
          <p:nvPr/>
        </p:nvPicPr>
        <p:blipFill>
          <a:blip r:embed="rId2"/>
          <a:stretch>
            <a:fillRect/>
          </a:stretch>
        </p:blipFill>
        <p:spPr>
          <a:xfrm>
            <a:off x="1066800" y="631825"/>
            <a:ext cx="5562600" cy="2339975"/>
          </a:xfrm>
          <a:prstGeom prst="rect">
            <a:avLst/>
          </a:prstGeom>
          <a:noFill/>
          <a:ln w="9525">
            <a:noFill/>
          </a:ln>
        </p:spPr>
      </p:pic>
      <p:pic>
        <p:nvPicPr>
          <p:cNvPr id="497672" name="Picture 497671"/>
          <p:cNvPicPr>
            <a:picLocks noChangeAspect="1"/>
          </p:cNvPicPr>
          <p:nvPr/>
        </p:nvPicPr>
        <p:blipFill>
          <a:blip r:embed="rId3"/>
          <a:stretch>
            <a:fillRect/>
          </a:stretch>
        </p:blipFill>
        <p:spPr>
          <a:xfrm>
            <a:off x="1219200" y="3733800"/>
            <a:ext cx="5867400" cy="1184275"/>
          </a:xfrm>
          <a:prstGeom prst="rect">
            <a:avLst/>
          </a:prstGeom>
          <a:noFill/>
          <a:ln w="9525">
            <a:noFill/>
          </a:ln>
        </p:spPr>
      </p:pic>
      <p:sp>
        <p:nvSpPr>
          <p:cNvPr id="497674" name="Rectangles 497673"/>
          <p:cNvSpPr/>
          <p:nvPr/>
        </p:nvSpPr>
        <p:spPr>
          <a:xfrm>
            <a:off x="228600" y="2971800"/>
            <a:ext cx="8915400" cy="3124200"/>
          </a:xfrm>
          <a:prstGeom prst="rect">
            <a:avLst/>
          </a:prstGeom>
          <a:noFill/>
          <a:ln w="9525">
            <a:noFill/>
          </a:ln>
        </p:spPr>
        <p:txBody>
          <a:bodyPr/>
          <a:lstStyle/>
          <a:p>
            <a:pPr marL="568325" lvl="1" indent="-317500" defTabSz="914400" eaLnBrk="0" hangingPunct="0">
              <a:lnSpc>
                <a:spcPct val="95000"/>
              </a:lnSpc>
              <a:spcBef>
                <a:spcPct val="15000"/>
              </a:spcBef>
              <a:buClr>
                <a:schemeClr val="tx2"/>
              </a:buClr>
              <a:buSzPct val="120000"/>
              <a:buFont typeface="Wingdings" panose="05000000000000000000" pitchFamily="2" charset="2"/>
              <a:buChar char="§"/>
              <a:tabLst>
                <a:tab pos="1117600" algn="l"/>
                <a:tab pos="2400300" algn="l"/>
              </a:tabLst>
            </a:pPr>
            <a:r>
              <a:rPr sz="2100" b="1">
                <a:solidFill>
                  <a:schemeClr val="folHlink"/>
                </a:solidFill>
                <a:latin typeface="Arial" panose="020B0604020202020204" pitchFamily="34" charset="0"/>
                <a:ea typeface="Arial" panose="020B0604020202020204" pitchFamily="34" charset="0"/>
              </a:rPr>
              <a:t>IANA</a:t>
            </a:r>
            <a:r>
              <a:rPr sz="2100" b="1">
                <a:latin typeface="Arial" panose="020B0604020202020204" pitchFamily="34" charset="0"/>
                <a:ea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rPr>
              <a:t>(Internet Assigned Numbers Authority) Ranges</a:t>
            </a:r>
          </a:p>
          <a:p>
            <a:pPr marL="824230" lvl="2" indent="-254000" defTabSz="914400" eaLnBrk="0" hangingPunct="0">
              <a:lnSpc>
                <a:spcPct val="95000"/>
              </a:lnSpc>
              <a:spcBef>
                <a:spcPct val="15000"/>
              </a:spcBef>
              <a:buClr>
                <a:schemeClr val="tx2"/>
              </a:buClr>
              <a:buSzPct val="120000"/>
              <a:buFont typeface="Wingdings" panose="05000000000000000000" pitchFamily="2" charset="2"/>
              <a:buChar char="§"/>
              <a:tabLst>
                <a:tab pos="1117600" algn="l"/>
                <a:tab pos="2400300" algn="l"/>
              </a:tabLst>
            </a:pPr>
            <a:r>
              <a:rPr sz="2100" b="1">
                <a:latin typeface="Arial" panose="020B0604020202020204" pitchFamily="34" charset="0"/>
                <a:ea typeface="Arial" panose="020B0604020202020204" pitchFamily="34" charset="0"/>
              </a:rPr>
              <a:t>IANA divided the port numbers into three ranges</a:t>
            </a:r>
          </a:p>
          <a:p>
            <a:pPr marL="824230" lvl="2" indent="-254000" defTabSz="914400" eaLnBrk="0" hangingPunct="0">
              <a:lnSpc>
                <a:spcPct val="95000"/>
              </a:lnSpc>
              <a:spcBef>
                <a:spcPct val="15000"/>
              </a:spcBef>
              <a:buClr>
                <a:schemeClr val="tx2"/>
              </a:buClr>
              <a:buSzPct val="120000"/>
              <a:buFont typeface="Wingdings" panose="05000000000000000000" pitchFamily="2" charset="2"/>
              <a:buChar char="§"/>
              <a:tabLst>
                <a:tab pos="1117600" algn="l"/>
                <a:tab pos="2400300" algn="l"/>
              </a:tabLst>
            </a:pPr>
            <a:endParaRPr sz="2100" b="1">
              <a:latin typeface="Arial" panose="020B0604020202020204" pitchFamily="34" charset="0"/>
              <a:ea typeface="Arial" panose="020B0604020202020204" pitchFamily="34" charset="0"/>
            </a:endParaRPr>
          </a:p>
          <a:p>
            <a:pPr marL="824230" lvl="2" indent="-254000" defTabSz="914400" eaLnBrk="0" hangingPunct="0">
              <a:lnSpc>
                <a:spcPct val="95000"/>
              </a:lnSpc>
              <a:spcBef>
                <a:spcPct val="0"/>
              </a:spcBef>
              <a:buClr>
                <a:schemeClr val="tx2"/>
              </a:buClr>
              <a:buSzPct val="120000"/>
              <a:buFont typeface="Wingdings" panose="05000000000000000000" pitchFamily="2" charset="2"/>
              <a:buChar char="§"/>
              <a:tabLst>
                <a:tab pos="1117600" algn="l"/>
                <a:tab pos="2400300" algn="l"/>
              </a:tabLst>
            </a:pPr>
            <a:endParaRPr sz="2100" b="1">
              <a:latin typeface="Arial" panose="020B0604020202020204" pitchFamily="34" charset="0"/>
              <a:ea typeface="Arial" panose="020B0604020202020204" pitchFamily="34" charset="0"/>
            </a:endParaRPr>
          </a:p>
          <a:p>
            <a:pPr marL="824230" lvl="2" indent="-254000" defTabSz="914400" eaLnBrk="0" hangingPunct="0">
              <a:lnSpc>
                <a:spcPct val="95000"/>
              </a:lnSpc>
              <a:spcBef>
                <a:spcPct val="15000"/>
              </a:spcBef>
              <a:buClr>
                <a:schemeClr val="tx2"/>
              </a:buClr>
              <a:buSzPct val="120000"/>
              <a:buFont typeface="Wingdings" panose="05000000000000000000" pitchFamily="2" charset="2"/>
              <a:buChar char="§"/>
              <a:tabLst>
                <a:tab pos="1117600" algn="l"/>
                <a:tab pos="2400300" algn="l"/>
              </a:tabLst>
            </a:pPr>
            <a:endParaRPr sz="2100" b="1">
              <a:latin typeface="Arial" panose="020B0604020202020204" pitchFamily="34" charset="0"/>
              <a:ea typeface="Arial" panose="020B0604020202020204" pitchFamily="34" charset="0"/>
            </a:endParaRPr>
          </a:p>
          <a:p>
            <a:pPr marL="824230" lvl="2" indent="-254000" defTabSz="914400" eaLnBrk="0" hangingPunct="0">
              <a:lnSpc>
                <a:spcPct val="60000"/>
              </a:lnSpc>
              <a:spcBef>
                <a:spcPct val="0"/>
              </a:spcBef>
              <a:buClr>
                <a:schemeClr val="tx2"/>
              </a:buClr>
              <a:buSzPct val="120000"/>
              <a:buFont typeface="Wingdings" panose="05000000000000000000" pitchFamily="2" charset="2"/>
              <a:buChar char="§"/>
              <a:tabLst>
                <a:tab pos="1117600" algn="l"/>
                <a:tab pos="2400300" algn="l"/>
              </a:tabLst>
            </a:pPr>
            <a:endParaRPr sz="2100" b="1">
              <a:latin typeface="Arial" panose="020B0604020202020204" pitchFamily="34" charset="0"/>
              <a:ea typeface="Arial" panose="020B0604020202020204" pitchFamily="34" charset="0"/>
            </a:endParaRPr>
          </a:p>
          <a:p>
            <a:pPr marL="824230" lvl="2" indent="-254000" defTabSz="914400" eaLnBrk="0" hangingPunct="0">
              <a:lnSpc>
                <a:spcPct val="95000"/>
              </a:lnSpc>
              <a:spcBef>
                <a:spcPct val="10000"/>
              </a:spcBef>
              <a:buClr>
                <a:schemeClr val="tx2"/>
              </a:buClr>
              <a:buSzPct val="120000"/>
              <a:buFont typeface="Wingdings" panose="05000000000000000000" pitchFamily="2" charset="2"/>
              <a:buChar char="§"/>
              <a:tabLst>
                <a:tab pos="1117600" algn="l"/>
                <a:tab pos="2400300" algn="l"/>
              </a:tabLst>
            </a:pPr>
            <a:r>
              <a:rPr sz="2100" b="1">
                <a:solidFill>
                  <a:schemeClr val="folHlink"/>
                </a:solidFill>
                <a:latin typeface="Arial" panose="020B0604020202020204" pitchFamily="34" charset="0"/>
                <a:ea typeface="Arial" panose="020B0604020202020204" pitchFamily="34" charset="0"/>
              </a:rPr>
              <a:t>Well-known ports</a:t>
            </a:r>
            <a:r>
              <a:rPr sz="2100" b="1">
                <a:latin typeface="Arial" panose="020B0604020202020204" pitchFamily="34" charset="0"/>
                <a:ea typeface="Arial" panose="020B0604020202020204" pitchFamily="34" charset="0"/>
              </a:rPr>
              <a:t>: assigned and controlled by IANA for standard services</a:t>
            </a:r>
          </a:p>
          <a:p>
            <a:pPr marL="824230" lvl="2" indent="-254000" defTabSz="914400" eaLnBrk="0" hangingPunct="0">
              <a:lnSpc>
                <a:spcPct val="95000"/>
              </a:lnSpc>
              <a:spcBef>
                <a:spcPct val="10000"/>
              </a:spcBef>
              <a:buClr>
                <a:schemeClr val="tx2"/>
              </a:buClr>
              <a:buSzPct val="120000"/>
              <a:buFont typeface="Wingdings" panose="05000000000000000000" pitchFamily="2" charset="2"/>
              <a:buChar char="§"/>
              <a:tabLst>
                <a:tab pos="1117600" algn="l"/>
                <a:tab pos="2400300" algn="l"/>
              </a:tabLst>
            </a:pPr>
            <a:r>
              <a:rPr sz="2100" b="1">
                <a:solidFill>
                  <a:schemeClr val="folHlink"/>
                </a:solidFill>
                <a:latin typeface="Arial" panose="020B0604020202020204" pitchFamily="34" charset="0"/>
                <a:ea typeface="Arial" panose="020B0604020202020204" pitchFamily="34" charset="0"/>
              </a:rPr>
              <a:t>Registered</a:t>
            </a:r>
            <a:r>
              <a:rPr sz="2100" b="1">
                <a:latin typeface="Arial" panose="020B0604020202020204" pitchFamily="34" charset="0"/>
                <a:ea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rPr>
              <a:t>ports</a:t>
            </a:r>
            <a:r>
              <a:rPr sz="2100" b="1">
                <a:latin typeface="Arial" panose="020B0604020202020204" pitchFamily="34" charset="0"/>
                <a:ea typeface="Arial" panose="020B0604020202020204" pitchFamily="34" charset="0"/>
              </a:rPr>
              <a:t>: are not assigned and controlled by IANA; can only be registered with IANA to prevent duplication</a:t>
            </a:r>
          </a:p>
          <a:p>
            <a:pPr marL="824230" lvl="2" indent="-254000" defTabSz="914400" eaLnBrk="0" hangingPunct="0">
              <a:lnSpc>
                <a:spcPct val="95000"/>
              </a:lnSpc>
              <a:spcBef>
                <a:spcPct val="15000"/>
              </a:spcBef>
              <a:buClr>
                <a:schemeClr val="tx2"/>
              </a:buClr>
              <a:buSzPct val="120000"/>
              <a:buFont typeface="Wingdings" panose="05000000000000000000" pitchFamily="2" charset="2"/>
              <a:buChar char="§"/>
              <a:tabLst>
                <a:tab pos="1117600" algn="l"/>
                <a:tab pos="2400300" algn="l"/>
              </a:tabLst>
            </a:pPr>
            <a:r>
              <a:rPr sz="2100" b="1">
                <a:solidFill>
                  <a:schemeClr val="folHlink"/>
                </a:solidFill>
                <a:latin typeface="Arial" panose="020B0604020202020204" pitchFamily="34" charset="0"/>
                <a:ea typeface="Arial" panose="020B0604020202020204" pitchFamily="34" charset="0"/>
              </a:rPr>
              <a:t>Dynamic</a:t>
            </a:r>
            <a:r>
              <a:rPr sz="2100" b="1">
                <a:latin typeface="Arial" panose="020B0604020202020204" pitchFamily="34" charset="0"/>
                <a:ea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rPr>
              <a:t>ports</a:t>
            </a:r>
            <a:r>
              <a:rPr sz="2100" b="1">
                <a:latin typeface="Arial" panose="020B0604020202020204" pitchFamily="34" charset="0"/>
                <a:ea typeface="Arial" panose="020B0604020202020204" pitchFamily="34" charset="0"/>
              </a:rPr>
              <a:t>: neither controlled nor registered; these are the </a:t>
            </a:r>
            <a:r>
              <a:rPr sz="2100" b="1">
                <a:solidFill>
                  <a:schemeClr val="folHlink"/>
                </a:solidFill>
                <a:latin typeface="Arial" panose="020B0604020202020204" pitchFamily="34" charset="0"/>
                <a:ea typeface="Arial" panose="020B0604020202020204" pitchFamily="34" charset="0"/>
              </a:rPr>
              <a:t>ephemeral</a:t>
            </a:r>
            <a:r>
              <a:rPr sz="2100" b="1">
                <a:latin typeface="Arial" panose="020B0604020202020204" pitchFamily="34" charset="0"/>
                <a:ea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rPr>
              <a:t>ports</a:t>
            </a:r>
            <a:endParaRPr sz="2100" b="1">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7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11</a:t>
            </a:fld>
            <a:endParaRPr lang="de-DE" altLang="x-none" dirty="0">
              <a:latin typeface="Times New Roman" panose="02020603050405020304" pitchFamily="18" charset="0"/>
              <a:ea typeface="Arial" panose="020B0604020202020204" pitchFamily="34" charset="0"/>
            </a:endParaRPr>
          </a:p>
        </p:txBody>
      </p:sp>
      <p:sp>
        <p:nvSpPr>
          <p:cNvPr id="498693" name="Rectangles 498692"/>
          <p:cNvSpPr/>
          <p:nvPr/>
        </p:nvSpPr>
        <p:spPr>
          <a:xfrm>
            <a:off x="76200" y="152400"/>
            <a:ext cx="8915400" cy="1524000"/>
          </a:xfrm>
          <a:prstGeom prst="rect">
            <a:avLst/>
          </a:prstGeom>
          <a:noFill/>
          <a:ln w="9525">
            <a:noFill/>
          </a:ln>
        </p:spPr>
        <p:txBody>
          <a:bodyPr/>
          <a:lstStyle/>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solidFill>
                  <a:schemeClr val="folHlink"/>
                </a:solidFill>
                <a:latin typeface="Arial" panose="020B0604020202020204" pitchFamily="34" charset="0"/>
                <a:ea typeface="Arial" panose="020B0604020202020204" pitchFamily="34" charset="0"/>
              </a:rPr>
              <a:t>Socket Addresses</a:t>
            </a:r>
            <a:endParaRPr sz="2200" b="1">
              <a:latin typeface="Arial" panose="020B0604020202020204" pitchFamily="34" charset="0"/>
              <a:ea typeface="Arial" panose="020B0604020202020204" pitchFamily="34" charset="0"/>
            </a:endParaRP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process-to-process delivery needs two addresses: IP address and port number at each end</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the combination of an IP address and a port number is called a </a:t>
            </a:r>
            <a:r>
              <a:rPr sz="2200" b="1">
                <a:solidFill>
                  <a:schemeClr val="folHlink"/>
                </a:solidFill>
                <a:latin typeface="Arial" panose="020B0604020202020204" pitchFamily="34" charset="0"/>
                <a:ea typeface="Arial" panose="020B0604020202020204" pitchFamily="34" charset="0"/>
              </a:rPr>
              <a:t>socket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address</a:t>
            </a:r>
          </a:p>
        </p:txBody>
      </p:sp>
      <p:pic>
        <p:nvPicPr>
          <p:cNvPr id="498695" name="Picture 498694"/>
          <p:cNvPicPr>
            <a:picLocks noChangeAspect="1"/>
          </p:cNvPicPr>
          <p:nvPr/>
        </p:nvPicPr>
        <p:blipFill>
          <a:blip r:embed="rId2"/>
          <a:stretch>
            <a:fillRect/>
          </a:stretch>
        </p:blipFill>
        <p:spPr>
          <a:xfrm>
            <a:off x="2590800" y="2362200"/>
            <a:ext cx="3581400" cy="1847850"/>
          </a:xfrm>
          <a:prstGeom prst="rect">
            <a:avLst/>
          </a:prstGeom>
          <a:noFill/>
          <a:ln w="9525">
            <a:noFill/>
          </a:ln>
        </p:spPr>
      </p:pic>
      <p:sp>
        <p:nvSpPr>
          <p:cNvPr id="498696" name="Rectangles 498695"/>
          <p:cNvSpPr/>
          <p:nvPr/>
        </p:nvSpPr>
        <p:spPr>
          <a:xfrm>
            <a:off x="76200" y="4292600"/>
            <a:ext cx="8839200" cy="1422400"/>
          </a:xfrm>
          <a:prstGeom prst="rect">
            <a:avLst/>
          </a:prstGeom>
          <a:noFill/>
          <a:ln w="9525">
            <a:noFill/>
          </a:ln>
        </p:spPr>
        <p:txBody>
          <a:bodyPr/>
          <a:lstStyle/>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a transport-layer protocol needs a pair of socket addresses: the client socket address and the server socket address</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the IP header contains the IP address; the UDP or TCP header contains the port number</a:t>
            </a:r>
            <a:endParaRPr sz="2200" b="1">
              <a:solidFill>
                <a:schemeClr val="folHlink"/>
              </a:solidFill>
              <a:latin typeface="Arial" panose="020B0604020202020204" pitchFamily="34" charset="0"/>
              <a:ea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12</a:t>
            </a:fld>
            <a:endParaRPr lang="de-DE" altLang="x-none" dirty="0">
              <a:latin typeface="Times New Roman" panose="02020603050405020304" pitchFamily="18" charset="0"/>
              <a:ea typeface="Arial" panose="020B0604020202020204" pitchFamily="34" charset="0"/>
            </a:endParaRPr>
          </a:p>
        </p:txBody>
      </p:sp>
      <p:sp>
        <p:nvSpPr>
          <p:cNvPr id="499717" name="Rectangles 499716"/>
          <p:cNvSpPr/>
          <p:nvPr/>
        </p:nvSpPr>
        <p:spPr>
          <a:xfrm>
            <a:off x="76200" y="152400"/>
            <a:ext cx="8915400" cy="1981200"/>
          </a:xfrm>
          <a:prstGeom prst="rect">
            <a:avLst/>
          </a:prstGeom>
          <a:noFill/>
          <a:ln w="9525">
            <a:noFill/>
          </a:ln>
        </p:spPr>
        <p:txBody>
          <a:bodyPr/>
          <a:lstStyle/>
          <a:p>
            <a:pPr marL="802005" lvl="2" indent="-2794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100" b="1">
                <a:solidFill>
                  <a:schemeClr val="folHlink"/>
                </a:solidFill>
                <a:latin typeface="Arial" panose="020B0604020202020204" pitchFamily="34" charset="0"/>
                <a:ea typeface="Arial" panose="020B0604020202020204" pitchFamily="34" charset="0"/>
              </a:rPr>
              <a:t>Multiplexing and </a:t>
            </a:r>
            <a:r>
              <a:rPr sz="2100" b="1" err="1">
                <a:solidFill>
                  <a:schemeClr val="folHlink"/>
                </a:solidFill>
                <a:latin typeface="Arial" panose="020B0604020202020204" pitchFamily="34" charset="0"/>
                <a:ea typeface="Arial" panose="020B0604020202020204" pitchFamily="34" charset="0"/>
              </a:rPr>
              <a:t>Demultiplexing</a:t>
            </a:r>
            <a:endParaRPr sz="2100" b="1">
              <a:latin typeface="Arial" panose="020B0604020202020204" pitchFamily="34" charset="0"/>
              <a:ea typeface="Arial" panose="020B0604020202020204" pitchFamily="34" charset="0"/>
            </a:endParaRPr>
          </a:p>
          <a:p>
            <a:pPr marL="1057275" lvl="3" indent="-2540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100" b="1">
                <a:latin typeface="Arial" panose="020B0604020202020204" pitchFamily="34" charset="0"/>
                <a:ea typeface="Arial" panose="020B0604020202020204" pitchFamily="34" charset="0"/>
              </a:rPr>
              <a:t>the addressing mechanism allows multiplexing and </a:t>
            </a:r>
            <a:r>
              <a:rPr sz="2100" b="1" err="1">
                <a:latin typeface="Arial" panose="020B0604020202020204" pitchFamily="34" charset="0"/>
                <a:ea typeface="Arial" panose="020B0604020202020204" pitchFamily="34" charset="0"/>
              </a:rPr>
              <a:t>demultiplexing</a:t>
            </a:r>
            <a:r>
              <a:rPr sz="2100" b="1">
                <a:latin typeface="Arial" panose="020B0604020202020204" pitchFamily="34" charset="0"/>
                <a:ea typeface="Arial" panose="020B0604020202020204" pitchFamily="34" charset="0"/>
              </a:rPr>
              <a:t> by the transport layer since there may be several processes that need to send packets, but there is only one transport-layer protocol (UDP or TCP)</a:t>
            </a:r>
          </a:p>
        </p:txBody>
      </p:sp>
      <p:pic>
        <p:nvPicPr>
          <p:cNvPr id="499718" name="Picture 499717"/>
          <p:cNvPicPr>
            <a:picLocks noChangeAspect="1"/>
          </p:cNvPicPr>
          <p:nvPr/>
        </p:nvPicPr>
        <p:blipFill>
          <a:blip r:embed="rId2"/>
          <a:stretch>
            <a:fillRect/>
          </a:stretch>
        </p:blipFill>
        <p:spPr>
          <a:xfrm>
            <a:off x="1263650" y="2403475"/>
            <a:ext cx="6127750" cy="384492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13</a:t>
            </a:fld>
            <a:endParaRPr lang="de-DE" altLang="x-none" dirty="0">
              <a:latin typeface="Times New Roman" panose="02020603050405020304" pitchFamily="18" charset="0"/>
              <a:ea typeface="Arial" panose="020B0604020202020204" pitchFamily="34" charset="0"/>
            </a:endParaRPr>
          </a:p>
        </p:txBody>
      </p:sp>
      <p:sp>
        <p:nvSpPr>
          <p:cNvPr id="500741" name="Rectangles 500740"/>
          <p:cNvSpPr/>
          <p:nvPr/>
        </p:nvSpPr>
        <p:spPr>
          <a:xfrm>
            <a:off x="76200" y="2057400"/>
            <a:ext cx="8915400" cy="2362200"/>
          </a:xfrm>
          <a:prstGeom prst="rect">
            <a:avLst/>
          </a:prstGeom>
          <a:noFill/>
          <a:ln w="9525">
            <a:noFill/>
          </a:ln>
        </p:spPr>
        <p:txBody>
          <a:bodyPr/>
          <a:lstStyle/>
          <a:p>
            <a:pPr marL="254000" lvl="1" indent="-252095" defTabSz="914400" eaLnBrk="0" hangingPunct="0">
              <a:spcBef>
                <a:spcPct val="20000"/>
              </a:spcBef>
              <a:buClr>
                <a:schemeClr val="tx2"/>
              </a:buClr>
              <a:buSzPct val="120000"/>
              <a:buFont typeface="Wingdings" panose="05000000000000000000" pitchFamily="2" charset="2"/>
              <a:tabLst>
                <a:tab pos="1117600" algn="l"/>
                <a:tab pos="2400300" algn="l"/>
              </a:tabLst>
            </a:pPr>
            <a:r>
              <a:rPr sz="2200" b="1">
                <a:solidFill>
                  <a:schemeClr val="folHlink"/>
                </a:solidFill>
                <a:latin typeface="Arial" panose="020B0604020202020204" pitchFamily="34" charset="0"/>
                <a:ea typeface="Arial" panose="020B0604020202020204" pitchFamily="34" charset="0"/>
              </a:rPr>
              <a:t>3.5 Reliability - UDP and TCP</a:t>
            </a:r>
          </a:p>
          <a:p>
            <a:pPr marL="546100" lvl="2" indent="-29019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a transport-layer service can be either </a:t>
            </a:r>
            <a:r>
              <a:rPr sz="2200" b="1">
                <a:solidFill>
                  <a:schemeClr val="folHlink"/>
                </a:solidFill>
                <a:latin typeface="Arial" panose="020B0604020202020204" pitchFamily="34" charset="0"/>
                <a:ea typeface="Arial" panose="020B0604020202020204" pitchFamily="34" charset="0"/>
              </a:rPr>
              <a:t>reliable</a:t>
            </a:r>
            <a:r>
              <a:rPr sz="2200" b="1">
                <a:latin typeface="Arial" panose="020B0604020202020204" pitchFamily="34" charset="0"/>
                <a:ea typeface="Arial" panose="020B0604020202020204" pitchFamily="34" charset="0"/>
              </a:rPr>
              <a:t> or </a:t>
            </a:r>
            <a:r>
              <a:rPr sz="2200" b="1">
                <a:solidFill>
                  <a:schemeClr val="folHlink"/>
                </a:solidFill>
                <a:latin typeface="Arial" panose="020B0604020202020204" pitchFamily="34" charset="0"/>
                <a:ea typeface="Arial" panose="020B0604020202020204" pitchFamily="34" charset="0"/>
              </a:rPr>
              <a:t>unreliable</a:t>
            </a:r>
          </a:p>
          <a:p>
            <a:pPr marL="546100" lvl="2" indent="-29019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the choice depends on the needs of the application layer program</a:t>
            </a:r>
          </a:p>
          <a:p>
            <a:pPr marL="546100" lvl="2" indent="-29019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a reliable transport-layer protocol (TCP) implements </a:t>
            </a:r>
            <a:r>
              <a:rPr sz="2200" b="1">
                <a:solidFill>
                  <a:schemeClr val="folHlink"/>
                </a:solidFill>
                <a:latin typeface="Arial" panose="020B0604020202020204" pitchFamily="34" charset="0"/>
                <a:ea typeface="Arial" panose="020B0604020202020204" pitchFamily="34" charset="0"/>
              </a:rPr>
              <a:t>flow</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error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control</a:t>
            </a:r>
            <a:r>
              <a:rPr sz="2200" b="1">
                <a:latin typeface="Arial" panose="020B0604020202020204" pitchFamily="34" charset="0"/>
                <a:ea typeface="Arial" panose="020B0604020202020204" pitchFamily="34" charset="0"/>
              </a:rPr>
              <a:t>; a </a:t>
            </a:r>
            <a:r>
              <a:rPr sz="2200" b="1">
                <a:solidFill>
                  <a:schemeClr val="folHlink"/>
                </a:solidFill>
                <a:latin typeface="Arial" panose="020B0604020202020204" pitchFamily="34" charset="0"/>
                <a:ea typeface="Arial" panose="020B0604020202020204" pitchFamily="34" charset="0"/>
              </a:rPr>
              <a:t>slower</a:t>
            </a:r>
            <a:r>
              <a:rPr sz="2200" b="1">
                <a:latin typeface="Arial" panose="020B0604020202020204" pitchFamily="34" charset="0"/>
                <a:ea typeface="Arial" panose="020B0604020202020204" pitchFamily="34" charset="0"/>
              </a:rPr>
              <a:t> and more </a:t>
            </a:r>
            <a:r>
              <a:rPr sz="2200" b="1">
                <a:solidFill>
                  <a:schemeClr val="folHlink"/>
                </a:solidFill>
                <a:latin typeface="Arial" panose="020B0604020202020204" pitchFamily="34" charset="0"/>
                <a:ea typeface="Arial" panose="020B0604020202020204" pitchFamily="34" charset="0"/>
              </a:rPr>
              <a:t>complex</a:t>
            </a:r>
            <a:r>
              <a:rPr sz="2200" b="1">
                <a:latin typeface="Arial" panose="020B0604020202020204" pitchFamily="34" charset="0"/>
                <a:ea typeface="Arial" panose="020B0604020202020204" pitchFamily="34" charset="0"/>
              </a:rPr>
              <a:t> service</a:t>
            </a:r>
          </a:p>
        </p:txBody>
      </p:sp>
      <p:sp>
        <p:nvSpPr>
          <p:cNvPr id="500745" name="Rectangles 500744"/>
          <p:cNvSpPr/>
          <p:nvPr/>
        </p:nvSpPr>
        <p:spPr>
          <a:xfrm>
            <a:off x="76200" y="4343400"/>
            <a:ext cx="8915400" cy="2286000"/>
          </a:xfrm>
          <a:prstGeom prst="rect">
            <a:avLst/>
          </a:prstGeom>
          <a:noFill/>
          <a:ln w="9525">
            <a:noFill/>
          </a:ln>
        </p:spPr>
        <p:txBody>
          <a:bodyPr/>
          <a:lstStyle/>
          <a:p>
            <a:pPr marL="546100" lvl="2" indent="-29019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if the data link layer is reliable and has flow and error control, do we need this at the transport layer?</a:t>
            </a:r>
          </a:p>
          <a:p>
            <a:pPr marL="546100" lvl="2" indent="-29019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yes; reliability at the data link layer is between two nodes, but we also need reliability between two ends</a:t>
            </a:r>
          </a:p>
          <a:p>
            <a:pPr marL="546100" lvl="2" indent="-29019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flow control at the transport layer is end-to-end rather than across a single link</a:t>
            </a:r>
          </a:p>
        </p:txBody>
      </p:sp>
      <p:sp>
        <p:nvSpPr>
          <p:cNvPr id="500746" name="Rectangles 500745"/>
          <p:cNvSpPr/>
          <p:nvPr/>
        </p:nvSpPr>
        <p:spPr>
          <a:xfrm>
            <a:off x="76200" y="152400"/>
            <a:ext cx="8915400" cy="1905000"/>
          </a:xfrm>
          <a:prstGeom prst="rect">
            <a:avLst/>
          </a:prstGeom>
          <a:noFill/>
          <a:ln w="9525">
            <a:noFill/>
          </a:ln>
        </p:spPr>
        <p:txBody>
          <a:bodyPr/>
          <a:lstStyle/>
          <a:p>
            <a:pPr marL="520700" lvl="1" indent="-506095" defTabSz="914400" eaLnBrk="0" hangingPunct="0">
              <a:spcBef>
                <a:spcPct val="20000"/>
              </a:spcBef>
              <a:buClr>
                <a:schemeClr val="tx2"/>
              </a:buClr>
              <a:buSzPct val="120000"/>
              <a:buFont typeface="Wingdings" panose="05000000000000000000" pitchFamily="2" charset="2"/>
              <a:tabLst>
                <a:tab pos="1117600" algn="l"/>
                <a:tab pos="2400300" algn="l"/>
              </a:tabLst>
            </a:pPr>
            <a:r>
              <a:rPr sz="2100" b="1">
                <a:solidFill>
                  <a:schemeClr val="folHlink"/>
                </a:solidFill>
                <a:latin typeface="Arial" panose="020B0604020202020204" pitchFamily="34" charset="0"/>
                <a:ea typeface="Arial" panose="020B0604020202020204" pitchFamily="34" charset="0"/>
              </a:rPr>
              <a:t>3.4 Connection Control</a:t>
            </a:r>
          </a:p>
          <a:p>
            <a:pPr marL="802005" lvl="2" indent="-27940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100" b="1">
                <a:latin typeface="Arial" panose="020B0604020202020204" pitchFamily="34" charset="0"/>
                <a:ea typeface="Arial" panose="020B0604020202020204" pitchFamily="34" charset="0"/>
              </a:rPr>
              <a:t>a transport-layer protocol can be either </a:t>
            </a:r>
            <a:r>
              <a:rPr sz="2100" b="1">
                <a:solidFill>
                  <a:schemeClr val="folHlink"/>
                </a:solidFill>
                <a:latin typeface="Arial" panose="020B0604020202020204" pitchFamily="34" charset="0"/>
                <a:ea typeface="Arial" panose="020B0604020202020204" pitchFamily="34" charset="0"/>
              </a:rPr>
              <a:t>connectionless</a:t>
            </a:r>
            <a:r>
              <a:rPr sz="2100" b="1">
                <a:latin typeface="Arial" panose="020B0604020202020204" pitchFamily="34" charset="0"/>
                <a:ea typeface="Arial" panose="020B0604020202020204" pitchFamily="34" charset="0"/>
              </a:rPr>
              <a:t> (UDP) or </a:t>
            </a:r>
            <a:r>
              <a:rPr sz="2100" b="1">
                <a:solidFill>
                  <a:schemeClr val="folHlink"/>
                </a:solidFill>
                <a:latin typeface="Arial" panose="020B0604020202020204" pitchFamily="34" charset="0"/>
                <a:ea typeface="Arial" panose="020B0604020202020204" pitchFamily="34" charset="0"/>
              </a:rPr>
              <a:t>connection-oriented</a:t>
            </a:r>
            <a:r>
              <a:rPr sz="2100" b="1">
                <a:latin typeface="Arial" panose="020B0604020202020204" pitchFamily="34" charset="0"/>
                <a:ea typeface="Arial" panose="020B0604020202020204" pitchFamily="34" charset="0"/>
              </a:rPr>
              <a:t> (TCP)</a:t>
            </a:r>
          </a:p>
          <a:p>
            <a:pPr marL="802005" lvl="2" indent="-27940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100" b="1">
                <a:latin typeface="Arial" panose="020B0604020202020204" pitchFamily="34" charset="0"/>
                <a:ea typeface="Arial" panose="020B0604020202020204" pitchFamily="34" charset="0"/>
              </a:rPr>
              <a:t>if connection-oriented, it first establishes a virtual connection, then follows data transfer, then the connection is terminated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0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1" grpId="0"/>
      <p:bldP spid="5007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14</a:t>
            </a:fld>
            <a:endParaRPr lang="de-DE" altLang="x-none" dirty="0">
              <a:latin typeface="Times New Roman" panose="02020603050405020304" pitchFamily="18" charset="0"/>
              <a:ea typeface="Arial" panose="020B0604020202020204" pitchFamily="34" charset="0"/>
            </a:endParaRPr>
          </a:p>
        </p:txBody>
      </p:sp>
      <p:pic>
        <p:nvPicPr>
          <p:cNvPr id="590851" name="Picture 590850"/>
          <p:cNvPicPr>
            <a:picLocks noChangeAspect="1"/>
          </p:cNvPicPr>
          <p:nvPr/>
        </p:nvPicPr>
        <p:blipFill>
          <a:blip r:embed="rId2"/>
          <a:stretch>
            <a:fillRect/>
          </a:stretch>
        </p:blipFill>
        <p:spPr>
          <a:xfrm>
            <a:off x="304800" y="152400"/>
            <a:ext cx="8716963" cy="3308350"/>
          </a:xfrm>
          <a:prstGeom prst="rect">
            <a:avLst/>
          </a:prstGeom>
          <a:noFill/>
          <a:ln w="9525">
            <a:noFill/>
          </a:ln>
        </p:spPr>
      </p:pic>
      <p:sp>
        <p:nvSpPr>
          <p:cNvPr id="590852" name="Rectangles 590851"/>
          <p:cNvSpPr/>
          <p:nvPr/>
        </p:nvSpPr>
        <p:spPr>
          <a:xfrm>
            <a:off x="76200" y="3962400"/>
            <a:ext cx="8915400" cy="2514600"/>
          </a:xfrm>
          <a:prstGeom prst="rect">
            <a:avLst/>
          </a:prstGeom>
          <a:noFill/>
          <a:ln w="9525">
            <a:noFill/>
          </a:ln>
        </p:spPr>
        <p:txBody>
          <a:bodyPr/>
          <a:lstStyle/>
          <a:p>
            <a:pPr marL="546100" lvl="2" indent="-29019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reliability may not be needed (UDP)</a:t>
            </a:r>
          </a:p>
          <a:p>
            <a:pPr marL="1000125" lvl="3" indent="-42862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a process may use its own flow and error control mechanisms</a:t>
            </a:r>
          </a:p>
          <a:p>
            <a:pPr marL="1000125" lvl="3" indent="-42862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a process may need fast service</a:t>
            </a:r>
          </a:p>
          <a:p>
            <a:pPr marL="1000125" lvl="3" indent="-42862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the nature of the service may not demand flow and error control (real-time 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0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15</a:t>
            </a:fld>
            <a:endParaRPr lang="de-DE" altLang="x-none" dirty="0">
              <a:latin typeface="Times New Roman" panose="02020603050405020304" pitchFamily="18" charset="0"/>
              <a:ea typeface="Arial" panose="020B0604020202020204" pitchFamily="34" charset="0"/>
            </a:endParaRPr>
          </a:p>
        </p:txBody>
      </p:sp>
      <p:sp>
        <p:nvSpPr>
          <p:cNvPr id="591875" name="Rectangles 591874"/>
          <p:cNvSpPr/>
          <p:nvPr/>
        </p:nvSpPr>
        <p:spPr>
          <a:xfrm>
            <a:off x="76200" y="152400"/>
            <a:ext cx="8915400" cy="3429000"/>
          </a:xfrm>
          <a:prstGeom prst="rect">
            <a:avLst/>
          </a:prstGeom>
          <a:noFill/>
          <a:ln w="9525">
            <a:noFill/>
          </a:ln>
        </p:spPr>
        <p:txBody>
          <a:bodyPr/>
          <a:lstStyle/>
          <a:p>
            <a:pPr marL="254000" lvl="1" indent="-2520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solidFill>
                  <a:schemeClr val="folHlink"/>
                </a:solidFill>
                <a:latin typeface="Arial" panose="020B0604020202020204" pitchFamily="34" charset="0"/>
                <a:ea typeface="Arial" panose="020B0604020202020204" pitchFamily="34" charset="0"/>
              </a:rPr>
              <a:t>UDP - User Datagram Protocol</a:t>
            </a: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solidFill>
                  <a:schemeClr val="folHlink"/>
                </a:solidFill>
                <a:latin typeface="Arial" panose="020B0604020202020204" pitchFamily="34" charset="0"/>
                <a:ea typeface="Arial" panose="020B0604020202020204" pitchFamily="34" charset="0"/>
              </a:rPr>
              <a:t>connectionless</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unreliable</a:t>
            </a:r>
            <a:r>
              <a:rPr sz="2200" b="1">
                <a:latin typeface="Arial" panose="020B0604020202020204" pitchFamily="34" charset="0"/>
                <a:ea typeface="Arial" panose="020B0604020202020204" pitchFamily="34" charset="0"/>
              </a:rPr>
              <a:t> transport layer protocol in the Internet (no flow or error control, no retransmission if data is corrupted or lost)</a:t>
            </a: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simple with a minimum of overhead</a:t>
            </a: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convenient for</a:t>
            </a:r>
          </a:p>
          <a:p>
            <a:pPr marL="1012825" lvl="3" indent="-4572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multimedia and multicasting applications</a:t>
            </a:r>
          </a:p>
          <a:p>
            <a:pPr marL="1012825" lvl="3" indent="-4572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for client-server situations</a:t>
            </a:r>
          </a:p>
          <a:p>
            <a:pPr marL="1485900" lvl="4" indent="-47117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e.g., DNS can use UDP, give me the IP address of the host name </a:t>
            </a:r>
            <a:r>
              <a:rPr sz="2200" b="1" err="1">
                <a:latin typeface="Arial" panose="020B0604020202020204" pitchFamily="34" charset="0"/>
                <a:ea typeface="Arial" panose="020B0604020202020204" pitchFamily="34" charset="0"/>
              </a:rPr>
              <a:t>www.cs.aau.edu.et</a:t>
            </a:r>
            <a:r>
              <a:rPr sz="2200" b="1">
                <a:latin typeface="Arial" panose="020B0604020202020204" pitchFamily="34" charset="0"/>
                <a:ea typeface="Arial" panose="020B0604020202020204" pitchFamily="34" charset="0"/>
              </a:rPr>
              <a:t> - see later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16</a:t>
            </a:fld>
            <a:endParaRPr lang="de-DE" altLang="x-none" dirty="0">
              <a:latin typeface="Times New Roman" panose="02020603050405020304" pitchFamily="18" charset="0"/>
              <a:ea typeface="Arial" panose="020B0604020202020204" pitchFamily="34" charset="0"/>
            </a:endParaRPr>
          </a:p>
        </p:txBody>
      </p:sp>
      <p:graphicFrame>
        <p:nvGraphicFramePr>
          <p:cNvPr id="559322" name="Table 559321"/>
          <p:cNvGraphicFramePr/>
          <p:nvPr/>
        </p:nvGraphicFramePr>
        <p:xfrm>
          <a:off x="228600" y="952500"/>
          <a:ext cx="8674100" cy="5448300"/>
        </p:xfrm>
        <a:graphic>
          <a:graphicData uri="http://schemas.openxmlformats.org/drawingml/2006/table">
            <a:tbl>
              <a:tblPr/>
              <a:tblGrid>
                <a:gridCol w="1287463">
                  <a:extLst>
                    <a:ext uri="{9D8B030D-6E8A-4147-A177-3AD203B41FA5}">
                      <a16:colId xmlns:a16="http://schemas.microsoft.com/office/drawing/2014/main" val="20000"/>
                    </a:ext>
                  </a:extLst>
                </a:gridCol>
                <a:gridCol w="1965325">
                  <a:extLst>
                    <a:ext uri="{9D8B030D-6E8A-4147-A177-3AD203B41FA5}">
                      <a16:colId xmlns:a16="http://schemas.microsoft.com/office/drawing/2014/main" val="20001"/>
                    </a:ext>
                  </a:extLst>
                </a:gridCol>
                <a:gridCol w="5421312">
                  <a:extLst>
                    <a:ext uri="{9D8B030D-6E8A-4147-A177-3AD203B41FA5}">
                      <a16:colId xmlns:a16="http://schemas.microsoft.com/office/drawing/2014/main" val="20002"/>
                    </a:ext>
                  </a:extLst>
                </a:gridCol>
              </a:tblGrid>
              <a:tr h="36353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sz="2200" b="1">
                          <a:solidFill>
                            <a:schemeClr val="folHlink"/>
                          </a:solidFill>
                          <a:latin typeface="Times" pitchFamily="18" charset="0"/>
                        </a:rPr>
                        <a:t>Port</a:t>
                      </a:r>
                      <a:endParaRPr lang="en-US" sz="2200" b="1">
                        <a:solidFill>
                          <a:schemeClr val="folHlink"/>
                        </a:solidFill>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sz="2200" b="1">
                          <a:solidFill>
                            <a:schemeClr val="folHlink"/>
                          </a:solidFill>
                          <a:latin typeface="Times" pitchFamily="18" charset="0"/>
                        </a:rPr>
                        <a:t>Protocol</a:t>
                      </a:r>
                      <a:endParaRPr lang="en-US" sz="2200" b="1">
                        <a:solidFill>
                          <a:schemeClr val="folHlink"/>
                        </a:solidFill>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sz="2200" b="1">
                          <a:solidFill>
                            <a:schemeClr val="folHlink"/>
                          </a:solidFill>
                          <a:latin typeface="Times" pitchFamily="18" charset="0"/>
                        </a:rPr>
                        <a:t>Description</a:t>
                      </a:r>
                      <a:endParaRPr lang="en-US" sz="2200" b="1">
                        <a:solidFill>
                          <a:schemeClr val="folHlink"/>
                        </a:solidFill>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19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b="1" i="1">
                          <a:latin typeface="Times New Roman" panose="02020603050405020304" pitchFamily="18" charset="0"/>
                        </a:rPr>
                        <a:t>    </a:t>
                      </a:r>
                      <a:r>
                        <a:rPr b="1">
                          <a:latin typeface="Times New Roman" panose="02020603050405020304" pitchFamily="18" charset="0"/>
                        </a:rPr>
                        <a:t>7</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Echo</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Echoes a received datagram back to the sender</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51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b="1">
                          <a:latin typeface="Times New Roman" panose="02020603050405020304" pitchFamily="18" charset="0"/>
                        </a:rPr>
                        <a:t>    9</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Discard</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Discards any datagram that is received</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19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b="1">
                          <a:latin typeface="Times New Roman" panose="02020603050405020304" pitchFamily="18" charset="0"/>
                        </a:rPr>
                        <a:t>  11</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Users</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Active users</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6353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b="1">
                          <a:latin typeface="Times New Roman" panose="02020603050405020304" pitchFamily="18" charset="0"/>
                        </a:rPr>
                        <a:t>  13</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Daytime</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Returns the date and the time</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353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b="1">
                          <a:latin typeface="Times New Roman" panose="02020603050405020304" pitchFamily="18" charset="0"/>
                        </a:rPr>
                        <a:t>  17</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Quote</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Returns a quote of the day</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619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b="1">
                          <a:latin typeface="Times New Roman" panose="02020603050405020304" pitchFamily="18" charset="0"/>
                        </a:rPr>
                        <a:t>  19</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err="1">
                          <a:latin typeface="Times New Roman" panose="02020603050405020304" pitchFamily="18" charset="0"/>
                        </a:rPr>
                        <a:t>Chargen</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Returns a string of characters</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651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b="1">
                          <a:latin typeface="Times New Roman" panose="02020603050405020304" pitchFamily="18" charset="0"/>
                        </a:rPr>
                        <a:t>  53</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DNS</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Domain Name Service </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619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b="1">
                          <a:latin typeface="Times New Roman" panose="02020603050405020304" pitchFamily="18" charset="0"/>
                        </a:rPr>
                        <a:t>  67</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err="1">
                          <a:latin typeface="Times New Roman" panose="02020603050405020304" pitchFamily="18" charset="0"/>
                        </a:rPr>
                        <a:t>Bootps</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Server port to download bootstrap information</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6353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b="1">
                          <a:latin typeface="Times New Roman" panose="02020603050405020304" pitchFamily="18" charset="0"/>
                        </a:rPr>
                        <a:t>  68</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err="1">
                          <a:latin typeface="Times New Roman" panose="02020603050405020304" pitchFamily="18" charset="0"/>
                        </a:rPr>
                        <a:t>Bootpc</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Client port to download bootstrap information</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6353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b="1">
                          <a:latin typeface="Times New Roman" panose="02020603050405020304" pitchFamily="18" charset="0"/>
                        </a:rPr>
                        <a:t>  69</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TFTP</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Trivial File Transfer Protocol</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619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b="1">
                          <a:latin typeface="Times New Roman" panose="02020603050405020304" pitchFamily="18" charset="0"/>
                        </a:rPr>
                        <a:t>111</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RPC</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Remote Procedure Call</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651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b="1">
                          <a:latin typeface="Times New Roman" panose="02020603050405020304" pitchFamily="18" charset="0"/>
                        </a:rPr>
                        <a:t>123</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NTP</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Network Time Protocol</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619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b="1">
                          <a:latin typeface="Times New Roman" panose="02020603050405020304" pitchFamily="18" charset="0"/>
                        </a:rPr>
                        <a:t>161</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SNMP</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Simple Network Management Protocol </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36353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80000"/>
                        </a:lnSpc>
                        <a:spcBef>
                          <a:spcPct val="70000"/>
                        </a:spcBef>
                        <a:buNone/>
                      </a:pPr>
                      <a:r>
                        <a:rPr b="1">
                          <a:latin typeface="Times New Roman" panose="02020603050405020304" pitchFamily="18" charset="0"/>
                        </a:rPr>
                        <a:t>162</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SNMP</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80000"/>
                        </a:lnSpc>
                        <a:spcBef>
                          <a:spcPct val="70000"/>
                        </a:spcBef>
                        <a:buNone/>
                      </a:pPr>
                      <a:r>
                        <a:rPr b="1">
                          <a:latin typeface="Times New Roman" panose="02020603050405020304" pitchFamily="18" charset="0"/>
                        </a:rPr>
                        <a:t>Simple Network Management Protocol (trap)</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bl>
          </a:graphicData>
        </a:graphic>
      </p:graphicFrame>
      <p:sp>
        <p:nvSpPr>
          <p:cNvPr id="559323" name="Rectangles 559322"/>
          <p:cNvSpPr/>
          <p:nvPr/>
        </p:nvSpPr>
        <p:spPr>
          <a:xfrm>
            <a:off x="76200" y="76200"/>
            <a:ext cx="8915400" cy="914400"/>
          </a:xfrm>
          <a:prstGeom prst="rect">
            <a:avLst/>
          </a:prstGeom>
          <a:noFill/>
          <a:ln w="9525">
            <a:noFill/>
          </a:ln>
        </p:spPr>
        <p:txBody>
          <a:bodyPr/>
          <a:lstStyle/>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some of the well-known ports used by UDP (see </a:t>
            </a:r>
            <a:r>
              <a:rPr sz="2200" b="1" err="1">
                <a:latin typeface="Arial" panose="020B0604020202020204" pitchFamily="34" charset="0"/>
                <a:ea typeface="Arial" panose="020B0604020202020204" pitchFamily="34" charset="0"/>
              </a:rPr>
              <a:t>www.iana.org</a:t>
            </a:r>
            <a:r>
              <a:rPr sz="2200" b="1">
                <a:latin typeface="Arial" panose="020B0604020202020204" pitchFamily="34" charset="0"/>
                <a:ea typeface="Arial" panose="020B0604020202020204" pitchFamily="34" charset="0"/>
              </a:rPr>
              <a:t> for a complete list - also for TCP ports)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17</a:t>
            </a:fld>
            <a:endParaRPr lang="de-DE" altLang="x-none" dirty="0">
              <a:latin typeface="Times New Roman" panose="02020603050405020304" pitchFamily="18" charset="0"/>
              <a:ea typeface="Arial" panose="020B0604020202020204" pitchFamily="34" charset="0"/>
            </a:endParaRPr>
          </a:p>
        </p:txBody>
      </p:sp>
      <p:sp>
        <p:nvSpPr>
          <p:cNvPr id="502789" name="Rectangles 502788"/>
          <p:cNvSpPr/>
          <p:nvPr/>
        </p:nvSpPr>
        <p:spPr>
          <a:xfrm>
            <a:off x="76200" y="76200"/>
            <a:ext cx="8915400" cy="3429000"/>
          </a:xfrm>
          <a:prstGeom prst="rect">
            <a:avLst/>
          </a:prstGeom>
          <a:noFill/>
          <a:ln w="9525">
            <a:noFill/>
          </a:ln>
        </p:spPr>
        <p:txBody>
          <a:bodyPr/>
          <a:lstStyle/>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100" b="1">
                <a:latin typeface="Arial" panose="020B0604020202020204" pitchFamily="34" charset="0"/>
                <a:ea typeface="Arial" panose="020B0604020202020204" pitchFamily="34" charset="0"/>
              </a:rPr>
              <a:t>UDP packets, called </a:t>
            </a:r>
            <a:r>
              <a:rPr sz="2100" b="1" err="1">
                <a:latin typeface="Arial" panose="020B0604020202020204" pitchFamily="34" charset="0"/>
                <a:ea typeface="Arial" panose="020B0604020202020204" pitchFamily="34" charset="0"/>
              </a:rPr>
              <a:t>datagrams</a:t>
            </a:r>
            <a:r>
              <a:rPr sz="2100" b="1">
                <a:latin typeface="Arial" panose="020B0604020202020204" pitchFamily="34" charset="0"/>
                <a:ea typeface="Arial" panose="020B0604020202020204" pitchFamily="34" charset="0"/>
              </a:rPr>
              <a:t>, have a fixed size header of 8 bytes followed by the payload (data)</a:t>
            </a: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endParaRPr sz="2100" b="1">
              <a:latin typeface="Arial" panose="020B0604020202020204" pitchFamily="34" charset="0"/>
              <a:ea typeface="Arial" panose="020B0604020202020204" pitchFamily="34" charset="0"/>
            </a:endParaRP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endParaRPr sz="2100" b="1">
              <a:latin typeface="Arial" panose="020B0604020202020204" pitchFamily="34" charset="0"/>
              <a:ea typeface="Arial" panose="020B0604020202020204" pitchFamily="34" charset="0"/>
            </a:endParaRP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endParaRPr sz="2100" b="1">
              <a:latin typeface="Arial" panose="020B0604020202020204" pitchFamily="34" charset="0"/>
              <a:ea typeface="Arial" panose="020B0604020202020204" pitchFamily="34" charset="0"/>
            </a:endParaRP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endParaRPr sz="2100" b="1">
              <a:latin typeface="Arial" panose="020B0604020202020204" pitchFamily="34" charset="0"/>
              <a:ea typeface="Arial" panose="020B0604020202020204" pitchFamily="34" charset="0"/>
            </a:endParaRP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100" b="1">
                <a:latin typeface="Arial" panose="020B0604020202020204" pitchFamily="34" charset="0"/>
                <a:ea typeface="Arial" panose="020B0604020202020204" pitchFamily="34" charset="0"/>
              </a:rPr>
              <a:t>Checksum: optional; if not included, the field is filled with 0s (a true computed 0 is stored as all 1s)</a:t>
            </a:r>
          </a:p>
        </p:txBody>
      </p:sp>
      <p:pic>
        <p:nvPicPr>
          <p:cNvPr id="502791" name="Picture 502790" descr="a1"/>
          <p:cNvPicPr>
            <a:picLocks noChangeAspect="1"/>
          </p:cNvPicPr>
          <p:nvPr/>
        </p:nvPicPr>
        <p:blipFill>
          <a:blip r:embed="rId2"/>
          <a:stretch>
            <a:fillRect/>
          </a:stretch>
        </p:blipFill>
        <p:spPr>
          <a:xfrm>
            <a:off x="533400" y="990600"/>
            <a:ext cx="8405813" cy="1371600"/>
          </a:xfrm>
          <a:prstGeom prst="rect">
            <a:avLst/>
          </a:prstGeom>
          <a:noFill/>
          <a:ln w="9525">
            <a:noFill/>
          </a:ln>
        </p:spPr>
      </p:pic>
      <p:sp>
        <p:nvSpPr>
          <p:cNvPr id="502793" name="Rectangles 502792"/>
          <p:cNvSpPr/>
          <p:nvPr/>
        </p:nvSpPr>
        <p:spPr>
          <a:xfrm>
            <a:off x="76200" y="3733800"/>
            <a:ext cx="8915400" cy="2514600"/>
          </a:xfrm>
          <a:prstGeom prst="rect">
            <a:avLst/>
          </a:prstGeom>
          <a:noFill/>
          <a:ln w="9525">
            <a:noFill/>
          </a:ln>
        </p:spPr>
        <p:txBody>
          <a:bodyPr/>
          <a:lstStyle/>
          <a:p>
            <a:pPr marL="254000" lvl="1" indent="-2520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100" b="1">
                <a:solidFill>
                  <a:schemeClr val="folHlink"/>
                </a:solidFill>
                <a:latin typeface="Arial" panose="020B0604020202020204" pitchFamily="34" charset="0"/>
                <a:ea typeface="Arial" panose="020B0604020202020204" pitchFamily="34" charset="0"/>
              </a:rPr>
              <a:t>Some Applications of UDP</a:t>
            </a: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100" b="1">
                <a:latin typeface="Arial" panose="020B0604020202020204" pitchFamily="34" charset="0"/>
                <a:ea typeface="Arial" panose="020B0604020202020204" pitchFamily="34" charset="0"/>
              </a:rPr>
              <a:t>for processes that require simple </a:t>
            </a:r>
            <a:r>
              <a:rPr sz="2100" b="1">
                <a:solidFill>
                  <a:schemeClr val="folHlink"/>
                </a:solidFill>
                <a:latin typeface="Arial" panose="020B0604020202020204" pitchFamily="34" charset="0"/>
                <a:ea typeface="Arial" panose="020B0604020202020204" pitchFamily="34" charset="0"/>
              </a:rPr>
              <a:t>request-response</a:t>
            </a:r>
            <a:r>
              <a:rPr sz="2100" b="1">
                <a:latin typeface="Arial" panose="020B0604020202020204" pitchFamily="34" charset="0"/>
                <a:ea typeface="Arial" panose="020B0604020202020204" pitchFamily="34" charset="0"/>
              </a:rPr>
              <a:t> communication; not for applications that send bulk data such as FTP</a:t>
            </a: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100" b="1">
                <a:latin typeface="Arial" panose="020B0604020202020204" pitchFamily="34" charset="0"/>
                <a:ea typeface="Arial" panose="020B0604020202020204" pitchFamily="34" charset="0"/>
              </a:rPr>
              <a:t>for a process with </a:t>
            </a:r>
            <a:r>
              <a:rPr sz="2100" b="1">
                <a:solidFill>
                  <a:schemeClr val="folHlink"/>
                </a:solidFill>
                <a:latin typeface="Arial" panose="020B0604020202020204" pitchFamily="34" charset="0"/>
                <a:ea typeface="Arial" panose="020B0604020202020204" pitchFamily="34" charset="0"/>
              </a:rPr>
              <a:t>internal</a:t>
            </a:r>
            <a:r>
              <a:rPr sz="2100" b="1">
                <a:latin typeface="Arial" panose="020B0604020202020204" pitchFamily="34" charset="0"/>
                <a:ea typeface="Arial" panose="020B0604020202020204" pitchFamily="34" charset="0"/>
              </a:rPr>
              <a:t> flow and error control mechanisms, e.g., TFTP (Trivial FTP)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18</a:t>
            </a:fld>
            <a:endParaRPr lang="de-DE" altLang="x-none" dirty="0">
              <a:latin typeface="Times New Roman" panose="02020603050405020304" pitchFamily="18" charset="0"/>
              <a:ea typeface="Arial" panose="020B0604020202020204" pitchFamily="34" charset="0"/>
            </a:endParaRPr>
          </a:p>
        </p:txBody>
      </p:sp>
      <p:sp>
        <p:nvSpPr>
          <p:cNvPr id="561154" name="Rectangles 561153"/>
          <p:cNvSpPr/>
          <p:nvPr/>
        </p:nvSpPr>
        <p:spPr>
          <a:xfrm>
            <a:off x="76200" y="2844800"/>
            <a:ext cx="8915400" cy="3727450"/>
          </a:xfrm>
          <a:prstGeom prst="rect">
            <a:avLst/>
          </a:prstGeom>
          <a:noFill/>
          <a:ln w="9525">
            <a:noFill/>
          </a:ln>
        </p:spPr>
        <p:txBody>
          <a:bodyPr/>
          <a:lstStyle/>
          <a:p>
            <a:pPr marL="254000" lvl="1" indent="-2520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solidFill>
                  <a:schemeClr val="folHlink"/>
                </a:solidFill>
                <a:latin typeface="Arial" panose="020B0604020202020204" pitchFamily="34" charset="0"/>
                <a:ea typeface="Arial" panose="020B0604020202020204" pitchFamily="34" charset="0"/>
              </a:rPr>
              <a:t>TCP - Transport Control Protocol</a:t>
            </a: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reliable, but complex transport-layer protocol in the Internet</a:t>
            </a: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it is called a </a:t>
            </a:r>
            <a:r>
              <a:rPr sz="2200" b="1">
                <a:solidFill>
                  <a:schemeClr val="folHlink"/>
                </a:solidFill>
                <a:latin typeface="Arial" panose="020B0604020202020204" pitchFamily="34" charset="0"/>
                <a:ea typeface="Arial" panose="020B0604020202020204" pitchFamily="34" charset="0"/>
              </a:rPr>
              <a:t>stream connection-oriented</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reliable</a:t>
            </a:r>
            <a:r>
              <a:rPr sz="2200" b="1">
                <a:latin typeface="Arial" panose="020B0604020202020204" pitchFamily="34" charset="0"/>
                <a:ea typeface="Arial" panose="020B0604020202020204" pitchFamily="34" charset="0"/>
              </a:rPr>
              <a:t> transport protocol</a:t>
            </a: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like UDP, TCP uses port numbers as transport-layer addresses</a:t>
            </a:r>
          </a:p>
          <a:p>
            <a:pPr marL="787400" lvl="3" indent="-2159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note: if an application can use both UDP and TCP, the same port number is assigned to this application; e.g., Daytime, DNS</a:t>
            </a:r>
          </a:p>
        </p:txBody>
      </p:sp>
      <p:sp>
        <p:nvSpPr>
          <p:cNvPr id="561228" name="Rectangles 561227"/>
          <p:cNvSpPr/>
          <p:nvPr/>
        </p:nvSpPr>
        <p:spPr>
          <a:xfrm>
            <a:off x="76200" y="76200"/>
            <a:ext cx="8915400" cy="2819400"/>
          </a:xfrm>
          <a:prstGeom prst="rect">
            <a:avLst/>
          </a:prstGeom>
          <a:noFill/>
          <a:ln w="9525">
            <a:noFill/>
          </a:ln>
        </p:spPr>
        <p:txBody>
          <a:bodyPr/>
          <a:lstStyle/>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100" b="1">
                <a:latin typeface="Arial" panose="020B0604020202020204" pitchFamily="34" charset="0"/>
                <a:ea typeface="Arial" panose="020B0604020202020204" pitchFamily="34" charset="0"/>
              </a:rPr>
              <a:t>for </a:t>
            </a:r>
            <a:r>
              <a:rPr sz="2100" b="1">
                <a:solidFill>
                  <a:schemeClr val="folHlink"/>
                </a:solidFill>
                <a:latin typeface="Arial" panose="020B0604020202020204" pitchFamily="34" charset="0"/>
                <a:ea typeface="Arial" panose="020B0604020202020204" pitchFamily="34" charset="0"/>
              </a:rPr>
              <a:t>multicasting</a:t>
            </a:r>
            <a:r>
              <a:rPr sz="2100" b="1">
                <a:latin typeface="Arial" panose="020B0604020202020204" pitchFamily="34" charset="0"/>
                <a:ea typeface="Arial" panose="020B0604020202020204" pitchFamily="34" charset="0"/>
              </a:rPr>
              <a:t>; multicasting capabilities are embedded in the UDP software but not in the TCP software</a:t>
            </a: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100" b="1">
                <a:latin typeface="Arial" panose="020B0604020202020204" pitchFamily="34" charset="0"/>
                <a:ea typeface="Arial" panose="020B0604020202020204" pitchFamily="34" charset="0"/>
              </a:rPr>
              <a:t>used for some route updating protocols such as RIP (Routing Information Protocol)</a:t>
            </a:r>
          </a:p>
          <a:p>
            <a:pPr marL="546100" lvl="2"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100" b="1">
                <a:latin typeface="Arial" panose="020B0604020202020204" pitchFamily="34" charset="0"/>
                <a:ea typeface="Arial" panose="020B0604020202020204" pitchFamily="34" charset="0"/>
              </a:rPr>
              <a:t>used in conjunction with </a:t>
            </a:r>
            <a:r>
              <a:rPr sz="2100" b="1">
                <a:solidFill>
                  <a:schemeClr val="folHlink"/>
                </a:solidFill>
                <a:latin typeface="Arial" panose="020B0604020202020204" pitchFamily="34" charset="0"/>
                <a:ea typeface="Arial" panose="020B0604020202020204" pitchFamily="34" charset="0"/>
              </a:rPr>
              <a:t>RTP</a:t>
            </a:r>
            <a:r>
              <a:rPr sz="2100" b="1">
                <a:latin typeface="Arial" panose="020B0604020202020204" pitchFamily="34" charset="0"/>
                <a:ea typeface="Arial" panose="020B0604020202020204" pitchFamily="34" charset="0"/>
              </a:rPr>
              <a:t> (Real Time Transport Protocol) to provide a transport-layer mechanism for real-time data; see later for RTP in the discussion of multimedia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19</a:t>
            </a:fld>
            <a:endParaRPr lang="de-DE" altLang="x-none" dirty="0">
              <a:latin typeface="Times New Roman" panose="02020603050405020304" pitchFamily="18" charset="0"/>
              <a:ea typeface="Arial" panose="020B0604020202020204" pitchFamily="34" charset="0"/>
            </a:endParaRPr>
          </a:p>
        </p:txBody>
      </p:sp>
      <p:graphicFrame>
        <p:nvGraphicFramePr>
          <p:cNvPr id="579817" name="Table 579816"/>
          <p:cNvGraphicFramePr/>
          <p:nvPr/>
        </p:nvGraphicFramePr>
        <p:xfrm>
          <a:off x="152400" y="692150"/>
          <a:ext cx="8566150" cy="6013450"/>
        </p:xfrm>
        <a:graphic>
          <a:graphicData uri="http://schemas.openxmlformats.org/drawingml/2006/table">
            <a:tbl>
              <a:tblPr/>
              <a:tblGrid>
                <a:gridCol w="80645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6032500">
                  <a:extLst>
                    <a:ext uri="{9D8B030D-6E8A-4147-A177-3AD203B41FA5}">
                      <a16:colId xmlns:a16="http://schemas.microsoft.com/office/drawing/2014/main" val="20002"/>
                    </a:ext>
                  </a:extLst>
                </a:gridCol>
              </a:tblGrid>
              <a:tr h="3746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solidFill>
                            <a:schemeClr val="folHlink"/>
                          </a:solidFill>
                        </a:rPr>
                        <a:t>Port</a:t>
                      </a:r>
                      <a:endParaRPr lang="en-US" b="1">
                        <a:solidFill>
                          <a:schemeClr val="folHlink"/>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solidFill>
                            <a:schemeClr val="folHlink"/>
                          </a:solidFill>
                        </a:rPr>
                        <a:t>Protocol</a:t>
                      </a:r>
                      <a:endParaRPr lang="en-US" b="1">
                        <a:solidFill>
                          <a:schemeClr val="folHlink"/>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solidFill>
                            <a:schemeClr val="folHlink"/>
                          </a:solidFill>
                        </a:rPr>
                        <a:t>Description</a:t>
                      </a:r>
                      <a:endParaRPr lang="en-US" b="1">
                        <a:solidFill>
                          <a:schemeClr val="folHlink"/>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30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   7</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Echo</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Echoes a received datagram back to the sender</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46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    9</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Discard</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Discards any datagram that is received</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30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  11</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Users</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Active users</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46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  13</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Daytime</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Returns the date and the time</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032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  17</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Quote</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Returns a quote of the day</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746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  19</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err="1">
                          <a:latin typeface="Times New Roman" panose="02020603050405020304" pitchFamily="18" charset="0"/>
                        </a:rPr>
                        <a:t>Chargen</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Returns a string of characters</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730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  20</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FTP, Data</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File Transfer Protocol (data connection)</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746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  21</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FTP, Control</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File Transfer Protocol (control connection)</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730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  23</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TELNET</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Terminal Network</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746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  25</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SMTP</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Simple Mail Transfer Protocol</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746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  53</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DNS</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Domain Name Server </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730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  67</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BOOTP</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Bootstrap Protocol</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746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  79</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Finger</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Lookup information about a user</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3730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  80</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HTTP</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Hypertext Transfer Protocol</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3746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lnSpc>
                          <a:spcPct val="75000"/>
                        </a:lnSpc>
                        <a:spcBef>
                          <a:spcPct val="5000"/>
                        </a:spcBef>
                        <a:buNone/>
                      </a:pPr>
                      <a:r>
                        <a:rPr b="1">
                          <a:latin typeface="Times New Roman" panose="02020603050405020304" pitchFamily="18" charset="0"/>
                        </a:rPr>
                        <a:t>111</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RPC</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nSpc>
                          <a:spcPct val="75000"/>
                        </a:lnSpc>
                        <a:spcBef>
                          <a:spcPct val="5000"/>
                        </a:spcBef>
                        <a:buNone/>
                      </a:pPr>
                      <a:r>
                        <a:rPr b="1">
                          <a:latin typeface="Times New Roman" panose="02020603050405020304" pitchFamily="18" charset="0"/>
                        </a:rPr>
                        <a:t>Remote Procedure Call</a:t>
                      </a:r>
                      <a:endParaRPr lang="en-US"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bl>
          </a:graphicData>
        </a:graphic>
      </p:graphicFrame>
      <p:sp>
        <p:nvSpPr>
          <p:cNvPr id="579818" name="Rectangles 579817"/>
          <p:cNvSpPr/>
          <p:nvPr/>
        </p:nvSpPr>
        <p:spPr>
          <a:xfrm>
            <a:off x="76200" y="228600"/>
            <a:ext cx="8915400" cy="381000"/>
          </a:xfrm>
          <a:prstGeom prst="rect">
            <a:avLst/>
          </a:prstGeom>
          <a:noFill/>
          <a:ln w="9525">
            <a:noFill/>
          </a:ln>
        </p:spPr>
        <p:txBody>
          <a:bodyPr/>
          <a:lstStyle/>
          <a:p>
            <a:pPr marL="546100" lvl="2" indent="-290195" defTabSz="914400" eaLnBrk="0" hangingPunct="0">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some of the well-known ports used by TCP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959A-B20B-C1B3-2EBA-7C42256B144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258D0B7B-3903-E65E-C81E-3C6B9A6D2542}"/>
              </a:ext>
            </a:extLst>
          </p:cNvPr>
          <p:cNvSpPr>
            <a:spLocks noGrp="1"/>
          </p:cNvSpPr>
          <p:nvPr>
            <p:ph idx="1"/>
          </p:nvPr>
        </p:nvSpPr>
        <p:spPr>
          <a:xfrm>
            <a:off x="228600" y="1295400"/>
            <a:ext cx="8763000" cy="4800600"/>
          </a:xfrm>
        </p:spPr>
        <p:txBody>
          <a:bodyPr/>
          <a:lstStyle/>
          <a:p>
            <a:pPr marL="776605" lvl="1" indent="-317500" algn="just" defTabSz="914400" eaLnBrk="0" hangingPunct="0">
              <a:lnSpc>
                <a:spcPct val="95000"/>
              </a:lnSpc>
              <a:spcBef>
                <a:spcPct val="15000"/>
              </a:spcBef>
              <a:buClr>
                <a:schemeClr val="tx2"/>
              </a:buClr>
              <a:buSzPct val="120000"/>
              <a:buFont typeface="Wingdings" panose="05000000000000000000" pitchFamily="2" charset="2"/>
              <a:buChar char="§"/>
              <a:tabLst>
                <a:tab pos="1117600" algn="l"/>
              </a:tabLst>
            </a:pPr>
            <a:r>
              <a:rPr lang="en-US" sz="2400" b="1" dirty="0">
                <a:latin typeface="Arial" panose="020B0604020202020204" pitchFamily="34" charset="0"/>
                <a:ea typeface="Arial" panose="020B0604020202020204" pitchFamily="34" charset="0"/>
              </a:rPr>
              <a:t>The transport layer is responsible for process-to-process delivery of the entire message.</a:t>
            </a:r>
          </a:p>
          <a:p>
            <a:pPr marL="776605" lvl="1" indent="-317500" algn="just" defTabSz="914400" eaLnBrk="0" hangingPunct="0">
              <a:lnSpc>
                <a:spcPct val="95000"/>
              </a:lnSpc>
              <a:spcBef>
                <a:spcPct val="15000"/>
              </a:spcBef>
              <a:buClr>
                <a:schemeClr val="tx2"/>
              </a:buClr>
              <a:buSzPct val="120000"/>
              <a:buFont typeface="Wingdings" panose="05000000000000000000" pitchFamily="2" charset="2"/>
              <a:buChar char="§"/>
              <a:tabLst>
                <a:tab pos="1117600" algn="l"/>
              </a:tabLst>
            </a:pPr>
            <a:r>
              <a:rPr lang="en-US" sz="2400" b="1" dirty="0">
                <a:latin typeface="Arial" panose="020B0604020202020204" pitchFamily="34" charset="0"/>
                <a:ea typeface="Arial" panose="020B0604020202020204" pitchFamily="34" charset="0"/>
              </a:rPr>
              <a:t>A process is an application program running on a host. </a:t>
            </a:r>
          </a:p>
          <a:p>
            <a:pPr marL="776605" lvl="1" indent="-317500" algn="just" defTabSz="914400" eaLnBrk="0" hangingPunct="0">
              <a:lnSpc>
                <a:spcPct val="95000"/>
              </a:lnSpc>
              <a:spcBef>
                <a:spcPct val="15000"/>
              </a:spcBef>
              <a:buClr>
                <a:schemeClr val="tx2"/>
              </a:buClr>
              <a:buSzPct val="120000"/>
              <a:buFont typeface="Wingdings" panose="05000000000000000000" pitchFamily="2" charset="2"/>
              <a:buChar char="§"/>
              <a:tabLst>
                <a:tab pos="1117600" algn="l"/>
              </a:tabLst>
            </a:pPr>
            <a:r>
              <a:rPr lang="en-US" sz="2400" b="1" dirty="0">
                <a:latin typeface="Arial" panose="020B0604020202020204" pitchFamily="34" charset="0"/>
                <a:ea typeface="Arial" panose="020B0604020202020204" pitchFamily="34" charset="0"/>
              </a:rPr>
              <a:t>Whereas the network layer oversees source-to-destination delivery of individual packets, it does not recognize any relationship between those packets.</a:t>
            </a:r>
          </a:p>
          <a:p>
            <a:pPr marL="776605" lvl="1" indent="-317500" algn="just" defTabSz="914400" eaLnBrk="0" hangingPunct="0">
              <a:lnSpc>
                <a:spcPct val="95000"/>
              </a:lnSpc>
              <a:spcBef>
                <a:spcPct val="15000"/>
              </a:spcBef>
              <a:buClr>
                <a:schemeClr val="tx2"/>
              </a:buClr>
              <a:buSzPct val="120000"/>
              <a:buFont typeface="Wingdings" panose="05000000000000000000" pitchFamily="2" charset="2"/>
              <a:buChar char="§"/>
              <a:tabLst>
                <a:tab pos="1117600" algn="l"/>
              </a:tabLst>
            </a:pPr>
            <a:r>
              <a:rPr lang="en-US" sz="2400" b="1" dirty="0">
                <a:latin typeface="Arial" panose="020B0604020202020204" pitchFamily="34" charset="0"/>
                <a:ea typeface="Arial" panose="020B0604020202020204" pitchFamily="34" charset="0"/>
              </a:rPr>
              <a:t>It treats each one independently, as though each piece belonged to a separate message, whether or not it does. </a:t>
            </a:r>
          </a:p>
          <a:p>
            <a:pPr marL="776605" lvl="1" indent="-317500" eaLnBrk="0" hangingPunct="0">
              <a:lnSpc>
                <a:spcPct val="95000"/>
              </a:lnSpc>
              <a:spcBef>
                <a:spcPct val="15000"/>
              </a:spcBef>
              <a:buClr>
                <a:schemeClr val="tx2"/>
              </a:buClr>
              <a:buSzPct val="120000"/>
              <a:buFont typeface="Wingdings" panose="05000000000000000000" pitchFamily="2" charset="2"/>
              <a:buChar char="§"/>
              <a:tabLst>
                <a:tab pos="1117600" algn="l"/>
              </a:tabLst>
            </a:pPr>
            <a:r>
              <a:rPr lang="en-US" sz="2400" b="1" dirty="0"/>
              <a:t>The transport layer ensures that the whole message arrives intact and in order, overseeing both error control and flow control at the source-to-destination level. </a:t>
            </a:r>
          </a:p>
          <a:p>
            <a:pPr marL="459105" lvl="1" indent="0" eaLnBrk="0" hangingPunct="0">
              <a:lnSpc>
                <a:spcPct val="95000"/>
              </a:lnSpc>
              <a:spcBef>
                <a:spcPct val="15000"/>
              </a:spcBef>
              <a:buClr>
                <a:schemeClr val="tx2"/>
              </a:buClr>
              <a:buSzPct val="120000"/>
              <a:buNone/>
              <a:tabLst>
                <a:tab pos="1117600" algn="l"/>
              </a:tabLst>
            </a:pPr>
            <a:br>
              <a:rPr lang="en-US" sz="2400" b="1" dirty="0"/>
            </a:br>
            <a:r>
              <a:rPr lang="en-US" sz="2400" b="1" dirty="0"/>
              <a:t> </a:t>
            </a:r>
          </a:p>
          <a:p>
            <a:pPr marL="776605" lvl="1" indent="-317500" algn="just" defTabSz="914400" eaLnBrk="0" hangingPunct="0">
              <a:lnSpc>
                <a:spcPct val="95000"/>
              </a:lnSpc>
              <a:spcBef>
                <a:spcPct val="15000"/>
              </a:spcBef>
              <a:buClr>
                <a:schemeClr val="tx2"/>
              </a:buClr>
              <a:buSzPct val="120000"/>
              <a:buFont typeface="Wingdings" panose="05000000000000000000" pitchFamily="2" charset="2"/>
              <a:buChar char="§"/>
              <a:tabLst>
                <a:tab pos="1117600" algn="l"/>
              </a:tabLst>
            </a:pPr>
            <a:endParaRPr lang="en-US" sz="2400" b="1" dirty="0">
              <a:latin typeface="Arial" panose="020B0604020202020204" pitchFamily="34" charset="0"/>
              <a:ea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0D048DAB-B91A-5792-3BF8-E0E8AECFADE2}"/>
              </a:ext>
            </a:extLst>
          </p:cNvPr>
          <p:cNvSpPr>
            <a:spLocks noGrp="1"/>
          </p:cNvSpPr>
          <p:nvPr>
            <p:ph type="sldNum" sz="quarter" idx="12"/>
          </p:nvPr>
        </p:nvSpPr>
        <p:spPr/>
        <p:txBody>
          <a:bodyPr/>
          <a:lstStyle/>
          <a:p>
            <a:pPr lvl="0">
              <a:spcBef>
                <a:spcPct val="0"/>
              </a:spcBef>
            </a:pPr>
            <a:fld id="{9A0DB2DC-4C9A-4742-B13C-FB6460FD3503}" type="slidenum">
              <a:rPr lang="de-DE" altLang="x-none" smtClean="0">
                <a:ea typeface="Arial" panose="020B0604020202020204" pitchFamily="34" charset="0"/>
              </a:rPr>
              <a:t>2</a:t>
            </a:fld>
            <a:endParaRPr lang="de-DE" altLang="x-none" dirty="0">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3410878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20</a:t>
            </a:fld>
            <a:endParaRPr lang="de-DE" altLang="x-none" dirty="0">
              <a:latin typeface="Times New Roman" panose="02020603050405020304" pitchFamily="18" charset="0"/>
              <a:ea typeface="Arial" panose="020B0604020202020204" pitchFamily="34" charset="0"/>
            </a:endParaRPr>
          </a:p>
        </p:txBody>
      </p:sp>
      <p:sp>
        <p:nvSpPr>
          <p:cNvPr id="562179" name="Rectangles 562178"/>
          <p:cNvSpPr/>
          <p:nvPr/>
        </p:nvSpPr>
        <p:spPr>
          <a:xfrm>
            <a:off x="457200" y="1219200"/>
            <a:ext cx="6934200" cy="2286000"/>
          </a:xfrm>
          <a:prstGeom prst="rect">
            <a:avLst/>
          </a:prstGeom>
          <a:noFill/>
          <a:ln w="9525">
            <a:noFill/>
          </a:ln>
        </p:spPr>
        <p:txBody>
          <a:bodyPr/>
          <a:lstStyle/>
          <a:p>
            <a:pPr marL="344805" lvl="1" indent="-342900" defTabSz="914400" eaLnBrk="0" hangingPunct="0">
              <a:spcBef>
                <a:spcPct val="20000"/>
              </a:spcBef>
              <a:buClr>
                <a:schemeClr val="tx2"/>
              </a:buClr>
              <a:buSzPct val="120000"/>
              <a:buFont typeface="Wingdings" panose="05000000000000000000" pitchFamily="2" charset="2"/>
              <a:buChar char="§"/>
              <a:tabLst>
                <a:tab pos="800100" algn="l"/>
                <a:tab pos="1117600" algn="l"/>
              </a:tabLst>
            </a:pPr>
            <a:r>
              <a:rPr sz="2200" b="1">
                <a:solidFill>
                  <a:schemeClr val="folHlink"/>
                </a:solidFill>
                <a:latin typeface="Arial" panose="020B0604020202020204" pitchFamily="34" charset="0"/>
                <a:ea typeface="Arial" panose="020B0604020202020204" pitchFamily="34" charset="0"/>
              </a:rPr>
              <a:t>Important issues (topics) to be covered for TCP</a:t>
            </a:r>
          </a:p>
          <a:p>
            <a:pPr marL="786130" lvl="2" indent="-440055" defTabSz="914400" eaLnBrk="0" hangingPunct="0">
              <a:spcBef>
                <a:spcPct val="20000"/>
              </a:spcBef>
              <a:buClr>
                <a:schemeClr val="tx2"/>
              </a:buClr>
              <a:buSzPct val="120000"/>
              <a:buFont typeface="Wingdings" panose="05000000000000000000" pitchFamily="2" charset="2"/>
              <a:buChar char="§"/>
              <a:tabLst>
                <a:tab pos="800100" algn="l"/>
                <a:tab pos="1117600" algn="l"/>
              </a:tabLst>
            </a:pPr>
            <a:r>
              <a:rPr sz="2200" b="1">
                <a:latin typeface="Arial" panose="020B0604020202020204" pitchFamily="34" charset="0"/>
                <a:ea typeface="Arial" panose="020B0604020202020204" pitchFamily="34" charset="0"/>
              </a:rPr>
              <a:t>TCP Services</a:t>
            </a:r>
          </a:p>
          <a:p>
            <a:pPr marL="786130" lvl="2" indent="-440055" defTabSz="914400" eaLnBrk="0" hangingPunct="0">
              <a:spcBef>
                <a:spcPct val="20000"/>
              </a:spcBef>
              <a:buClr>
                <a:schemeClr val="tx2"/>
              </a:buClr>
              <a:buSzPct val="120000"/>
              <a:buFont typeface="Wingdings" panose="05000000000000000000" pitchFamily="2" charset="2"/>
              <a:buChar char="§"/>
              <a:tabLst>
                <a:tab pos="800100" algn="l"/>
                <a:tab pos="1117600" algn="l"/>
              </a:tabLst>
            </a:pPr>
            <a:r>
              <a:rPr sz="2200" b="1">
                <a:latin typeface="Arial" panose="020B0604020202020204" pitchFamily="34" charset="0"/>
                <a:ea typeface="Arial" panose="020B0604020202020204" pitchFamily="34" charset="0"/>
              </a:rPr>
              <a:t>Numbering Bytes</a:t>
            </a:r>
          </a:p>
          <a:p>
            <a:pPr marL="786130" lvl="2" indent="-440055" defTabSz="914400" eaLnBrk="0" hangingPunct="0">
              <a:spcBef>
                <a:spcPct val="20000"/>
              </a:spcBef>
              <a:buClr>
                <a:schemeClr val="tx2"/>
              </a:buClr>
              <a:buSzPct val="120000"/>
              <a:buFont typeface="Wingdings" panose="05000000000000000000" pitchFamily="2" charset="2"/>
              <a:buChar char="§"/>
              <a:tabLst>
                <a:tab pos="800100" algn="l"/>
                <a:tab pos="1117600" algn="l"/>
              </a:tabLst>
            </a:pPr>
            <a:r>
              <a:rPr sz="2200" b="1">
                <a:latin typeface="Arial" panose="020B0604020202020204" pitchFamily="34" charset="0"/>
                <a:ea typeface="Arial" panose="020B0604020202020204" pitchFamily="34" charset="0"/>
              </a:rPr>
              <a:t>Segments and the TCP header format</a:t>
            </a:r>
          </a:p>
          <a:p>
            <a:pPr marL="786130" lvl="2" indent="-440055" defTabSz="914400" eaLnBrk="0" hangingPunct="0">
              <a:spcBef>
                <a:spcPct val="20000"/>
              </a:spcBef>
              <a:buClr>
                <a:schemeClr val="tx2"/>
              </a:buClr>
              <a:buSzPct val="120000"/>
              <a:buFont typeface="Wingdings" panose="05000000000000000000" pitchFamily="2" charset="2"/>
              <a:buChar char="§"/>
              <a:tabLst>
                <a:tab pos="800100" algn="l"/>
                <a:tab pos="1117600" algn="l"/>
              </a:tabLst>
            </a:pPr>
            <a:r>
              <a:rPr sz="2200" b="1">
                <a:latin typeface="Arial" panose="020B0604020202020204" pitchFamily="34" charset="0"/>
                <a:ea typeface="Arial" panose="020B0604020202020204" pitchFamily="34" charset="0"/>
              </a:rPr>
              <a:t>Flow Control</a:t>
            </a:r>
          </a:p>
          <a:p>
            <a:pPr marL="786130" lvl="2" indent="-440055" defTabSz="914400" eaLnBrk="0" hangingPunct="0">
              <a:spcBef>
                <a:spcPct val="20000"/>
              </a:spcBef>
              <a:buClr>
                <a:schemeClr val="tx2"/>
              </a:buClr>
              <a:buSzPct val="120000"/>
              <a:buFont typeface="Wingdings" panose="05000000000000000000" pitchFamily="2" charset="2"/>
              <a:buChar char="§"/>
              <a:tabLst>
                <a:tab pos="800100" algn="l"/>
                <a:tab pos="1117600" algn="l"/>
              </a:tabLst>
            </a:pPr>
            <a:r>
              <a:rPr sz="2200" b="1">
                <a:latin typeface="Arial" panose="020B0604020202020204" pitchFamily="34" charset="0"/>
                <a:ea typeface="Arial" panose="020B0604020202020204" pitchFamily="34" charset="0"/>
              </a:rPr>
              <a:t>Error Control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21</a:t>
            </a:fld>
            <a:endParaRPr lang="de-DE" altLang="x-none" dirty="0">
              <a:latin typeface="Times New Roman" panose="02020603050405020304" pitchFamily="18" charset="0"/>
              <a:ea typeface="Arial" panose="020B0604020202020204" pitchFamily="34" charset="0"/>
            </a:endParaRPr>
          </a:p>
        </p:txBody>
      </p:sp>
      <p:sp>
        <p:nvSpPr>
          <p:cNvPr id="563203" name="Rectangles 563202"/>
          <p:cNvSpPr/>
          <p:nvPr/>
        </p:nvSpPr>
        <p:spPr>
          <a:xfrm>
            <a:off x="76200" y="152400"/>
            <a:ext cx="8915400" cy="2362200"/>
          </a:xfrm>
          <a:prstGeom prst="rect">
            <a:avLst/>
          </a:prstGeom>
          <a:noFill/>
          <a:ln w="9525">
            <a:noFill/>
          </a:ln>
        </p:spPr>
        <p:txBody>
          <a:bodyPr/>
          <a:lstStyle/>
          <a:p>
            <a:pPr lvl="1" indent="-455295" defTabSz="914400" eaLnBrk="0" hangingPunct="0">
              <a:lnSpc>
                <a:spcPct val="110000"/>
              </a:lnSpc>
              <a:spcBef>
                <a:spcPct val="30000"/>
              </a:spcBef>
              <a:buClr>
                <a:schemeClr val="tx2"/>
              </a:buClr>
              <a:buSzPct val="120000"/>
              <a:buFont typeface="Wingdings" panose="05000000000000000000" pitchFamily="2" charset="2"/>
              <a:buChar char="§"/>
              <a:tabLst>
                <a:tab pos="800100" algn="l"/>
              </a:tabLst>
            </a:pPr>
            <a:r>
              <a:rPr sz="2200" b="1">
                <a:solidFill>
                  <a:schemeClr val="folHlink"/>
                </a:solidFill>
                <a:latin typeface="Arial" panose="020B0604020202020204" pitchFamily="34" charset="0"/>
                <a:ea typeface="Arial" panose="020B0604020202020204" pitchFamily="34" charset="0"/>
              </a:rPr>
              <a:t>TCP</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Services</a:t>
            </a:r>
          </a:p>
          <a:p>
            <a:pPr marL="900430" lvl="2" indent="-431800" defTabSz="914400" eaLnBrk="0" hangingPunct="0">
              <a:lnSpc>
                <a:spcPct val="110000"/>
              </a:lnSpc>
              <a:spcBef>
                <a:spcPct val="30000"/>
              </a:spcBef>
              <a:buClr>
                <a:schemeClr val="tx2"/>
              </a:buClr>
              <a:buFont typeface="Wingdings" panose="05000000000000000000" pitchFamily="2" charset="2"/>
              <a:buAutoNum type="arabicPeriod"/>
              <a:tabLst>
                <a:tab pos="800100" algn="l"/>
              </a:tabLst>
            </a:pPr>
            <a:r>
              <a:rPr sz="2200" b="1">
                <a:solidFill>
                  <a:schemeClr val="folHlink"/>
                </a:solidFill>
                <a:latin typeface="Arial" panose="020B0604020202020204" pitchFamily="34" charset="0"/>
                <a:ea typeface="Arial" panose="020B0604020202020204" pitchFamily="34" charset="0"/>
              </a:rPr>
              <a:t>Stream</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Delivery</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Service</a:t>
            </a:r>
          </a:p>
          <a:p>
            <a:pPr marL="1257300" lvl="3" indent="-355600" defTabSz="914400" eaLnBrk="0" hangingPunct="0">
              <a:lnSpc>
                <a:spcPct val="110000"/>
              </a:lnSpc>
              <a:spcBef>
                <a:spcPct val="30000"/>
              </a:spcBef>
              <a:buClr>
                <a:schemeClr val="tx2"/>
              </a:buClr>
              <a:buSzPct val="120000"/>
              <a:buFont typeface="Wingdings" panose="05000000000000000000" pitchFamily="2" charset="2"/>
              <a:buChar char="§"/>
              <a:tabLst>
                <a:tab pos="800100" algn="l"/>
              </a:tabLst>
            </a:pPr>
            <a:r>
              <a:rPr sz="2200" b="1">
                <a:latin typeface="Arial" panose="020B0604020202020204" pitchFamily="34" charset="0"/>
                <a:ea typeface="Arial" panose="020B0604020202020204" pitchFamily="34" charset="0"/>
              </a:rPr>
              <a:t>unlike UDP, TCP is a stream-oriented protocol; in UDP, there are no relationships between different chunks of data</a:t>
            </a:r>
          </a:p>
          <a:p>
            <a:pPr marL="1257300" lvl="3" indent="-355600" defTabSz="914400" eaLnBrk="0" hangingPunct="0">
              <a:lnSpc>
                <a:spcPct val="110000"/>
              </a:lnSpc>
              <a:spcBef>
                <a:spcPct val="30000"/>
              </a:spcBef>
              <a:buClr>
                <a:schemeClr val="tx2"/>
              </a:buClr>
              <a:buSzPct val="120000"/>
              <a:buFont typeface="Wingdings" panose="05000000000000000000" pitchFamily="2" charset="2"/>
              <a:buChar char="§"/>
              <a:tabLst>
                <a:tab pos="800100" algn="l"/>
              </a:tabLst>
            </a:pPr>
            <a:r>
              <a:rPr sz="2200" b="1">
                <a:latin typeface="Arial" panose="020B0604020202020204" pitchFamily="34" charset="0"/>
                <a:ea typeface="Arial" panose="020B0604020202020204" pitchFamily="34" charset="0"/>
              </a:rPr>
              <a:t>in TCP, the two processes seem to be connected by an imaginary “tube” that carries their data across the Internet</a:t>
            </a:r>
          </a:p>
        </p:txBody>
      </p:sp>
      <p:pic>
        <p:nvPicPr>
          <p:cNvPr id="563204" name="Picture 563203"/>
          <p:cNvPicPr>
            <a:picLocks noChangeAspect="1"/>
          </p:cNvPicPr>
          <p:nvPr/>
        </p:nvPicPr>
        <p:blipFill>
          <a:blip r:embed="rId2"/>
          <a:stretch>
            <a:fillRect/>
          </a:stretch>
        </p:blipFill>
        <p:spPr>
          <a:xfrm>
            <a:off x="762000" y="3867150"/>
            <a:ext cx="6934200" cy="268605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22</a:t>
            </a:fld>
            <a:endParaRPr lang="de-DE" altLang="x-none" dirty="0">
              <a:latin typeface="Times New Roman" panose="02020603050405020304" pitchFamily="18" charset="0"/>
              <a:ea typeface="Arial" panose="020B0604020202020204" pitchFamily="34" charset="0"/>
            </a:endParaRPr>
          </a:p>
        </p:txBody>
      </p:sp>
      <p:sp>
        <p:nvSpPr>
          <p:cNvPr id="580610" name="Rectangles 580609"/>
          <p:cNvSpPr/>
          <p:nvPr/>
        </p:nvSpPr>
        <p:spPr>
          <a:xfrm>
            <a:off x="76200" y="152400"/>
            <a:ext cx="8915400" cy="1219200"/>
          </a:xfrm>
          <a:prstGeom prst="rect">
            <a:avLst/>
          </a:prstGeom>
          <a:noFill/>
          <a:ln w="9525">
            <a:noFill/>
          </a:ln>
        </p:spPr>
        <p:txBody>
          <a:bodyPr/>
          <a:lstStyle/>
          <a:p>
            <a:pPr marL="776605" lvl="2" indent="-330200" defTabSz="914400" eaLnBrk="0" hangingPunct="0">
              <a:lnSpc>
                <a:spcPct val="110000"/>
              </a:lnSpc>
              <a:spcBef>
                <a:spcPct val="30000"/>
              </a:spcBef>
              <a:buClr>
                <a:schemeClr val="tx2"/>
              </a:buClr>
              <a:buFont typeface="Wingdings" panose="05000000000000000000" pitchFamily="2" charset="2"/>
              <a:buAutoNum type="arabicPeriod" startAt="2"/>
              <a:tabLst>
                <a:tab pos="800100" algn="l"/>
                <a:tab pos="1117600" algn="l"/>
              </a:tabLst>
            </a:pPr>
            <a:r>
              <a:rPr sz="2200" b="1">
                <a:solidFill>
                  <a:schemeClr val="folHlink"/>
                </a:solidFill>
                <a:latin typeface="Arial" panose="020B0604020202020204" pitchFamily="34" charset="0"/>
                <a:ea typeface="Arial" panose="020B0604020202020204" pitchFamily="34" charset="0"/>
              </a:rPr>
              <a:t>Sending and Receiving Buffers</a:t>
            </a:r>
          </a:p>
          <a:p>
            <a:pPr marL="1168400" lvl="3" indent="-390525" defTabSz="914400" eaLnBrk="0" hangingPunct="0">
              <a:lnSpc>
                <a:spcPct val="110000"/>
              </a:lnSpc>
              <a:spcBef>
                <a:spcPct val="30000"/>
              </a:spcBef>
              <a:buClr>
                <a:schemeClr val="tx2"/>
              </a:buClr>
              <a:buSzPct val="120000"/>
              <a:buFont typeface="Wingdings" panose="05000000000000000000" pitchFamily="2" charset="2"/>
              <a:buChar char="§"/>
              <a:tabLst>
                <a:tab pos="800100" algn="l"/>
                <a:tab pos="1117600" algn="l"/>
              </a:tabLst>
            </a:pPr>
            <a:r>
              <a:rPr sz="2200" b="1">
                <a:latin typeface="Arial" panose="020B0604020202020204" pitchFamily="34" charset="0"/>
                <a:ea typeface="Arial" panose="020B0604020202020204" pitchFamily="34" charset="0"/>
              </a:rPr>
              <a:t>the sender and the receiver may not produce and consume data at the same speed</a:t>
            </a:r>
          </a:p>
        </p:txBody>
      </p:sp>
      <p:pic>
        <p:nvPicPr>
          <p:cNvPr id="580612" name="Picture 580611"/>
          <p:cNvPicPr>
            <a:picLocks noChangeAspect="1"/>
          </p:cNvPicPr>
          <p:nvPr/>
        </p:nvPicPr>
        <p:blipFill>
          <a:blip r:embed="rId2"/>
          <a:stretch>
            <a:fillRect/>
          </a:stretch>
        </p:blipFill>
        <p:spPr>
          <a:xfrm>
            <a:off x="457200" y="1762125"/>
            <a:ext cx="8458200" cy="303847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23</a:t>
            </a:fld>
            <a:endParaRPr lang="de-DE" altLang="x-none" dirty="0">
              <a:latin typeface="Times New Roman" panose="02020603050405020304" pitchFamily="18" charset="0"/>
              <a:ea typeface="Arial" panose="020B0604020202020204" pitchFamily="34" charset="0"/>
            </a:endParaRPr>
          </a:p>
        </p:txBody>
      </p:sp>
      <p:sp>
        <p:nvSpPr>
          <p:cNvPr id="564227" name="Rectangles 564226"/>
          <p:cNvSpPr/>
          <p:nvPr/>
        </p:nvSpPr>
        <p:spPr>
          <a:xfrm>
            <a:off x="76200" y="304800"/>
            <a:ext cx="8915400" cy="2209800"/>
          </a:xfrm>
          <a:prstGeom prst="rect">
            <a:avLst/>
          </a:prstGeom>
          <a:noFill/>
          <a:ln w="9525">
            <a:noFill/>
          </a:ln>
        </p:spPr>
        <p:txBody>
          <a:bodyPr/>
          <a:lstStyle/>
          <a:p>
            <a:pPr marL="685800" lvl="2" indent="-342900" defTabSz="914400" eaLnBrk="0" hangingPunct="0">
              <a:lnSpc>
                <a:spcPct val="110000"/>
              </a:lnSpc>
              <a:spcBef>
                <a:spcPct val="30000"/>
              </a:spcBef>
              <a:buClr>
                <a:schemeClr val="tx2"/>
              </a:buClr>
              <a:buFont typeface="Wingdings" panose="05000000000000000000" pitchFamily="2" charset="2"/>
              <a:buAutoNum type="arabicPeriod" startAt="3"/>
              <a:tabLst>
                <a:tab pos="1117600" algn="l"/>
                <a:tab pos="2400300" algn="l"/>
              </a:tabLst>
            </a:pPr>
            <a:r>
              <a:rPr sz="2200" b="1">
                <a:solidFill>
                  <a:schemeClr val="folHlink"/>
                </a:solidFill>
                <a:latin typeface="Arial" panose="020B0604020202020204" pitchFamily="34" charset="0"/>
                <a:ea typeface="Arial" panose="020B0604020202020204" pitchFamily="34" charset="0"/>
              </a:rPr>
              <a:t>Bytes and Segments</a:t>
            </a:r>
          </a:p>
          <a:p>
            <a:pPr marL="1130300" lvl="3" indent="-4318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the IP layer (as a service provider for TCP) needs to send data in packets, not as a stream of bytes</a:t>
            </a:r>
          </a:p>
          <a:p>
            <a:pPr marL="1130300" lvl="3" indent="-4318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TCP groups a number of bytes together into a packet called a </a:t>
            </a:r>
            <a:r>
              <a:rPr sz="2200" b="1">
                <a:solidFill>
                  <a:schemeClr val="folHlink"/>
                </a:solidFill>
                <a:latin typeface="Arial" panose="020B0604020202020204" pitchFamily="34" charset="0"/>
                <a:ea typeface="Arial" panose="020B0604020202020204" pitchFamily="34" charset="0"/>
              </a:rPr>
              <a:t>segment</a:t>
            </a:r>
            <a:r>
              <a:rPr sz="2200" b="1">
                <a:latin typeface="Arial" panose="020B0604020202020204" pitchFamily="34" charset="0"/>
                <a:ea typeface="Arial" panose="020B0604020202020204" pitchFamily="34" charset="0"/>
              </a:rPr>
              <a:t>; it adds a header to each segment (for control purposes) and delivers it to IP</a:t>
            </a:r>
          </a:p>
        </p:txBody>
      </p:sp>
      <p:pic>
        <p:nvPicPr>
          <p:cNvPr id="564228" name="Picture 564227"/>
          <p:cNvPicPr>
            <a:picLocks noChangeAspect="1"/>
          </p:cNvPicPr>
          <p:nvPr/>
        </p:nvPicPr>
        <p:blipFill>
          <a:blip r:embed="rId2"/>
          <a:stretch>
            <a:fillRect/>
          </a:stretch>
        </p:blipFill>
        <p:spPr>
          <a:xfrm>
            <a:off x="228600" y="3252788"/>
            <a:ext cx="8686800" cy="3224212"/>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24</a:t>
            </a:fld>
            <a:endParaRPr lang="de-DE" altLang="x-none" dirty="0">
              <a:latin typeface="Times New Roman" panose="02020603050405020304" pitchFamily="18" charset="0"/>
              <a:ea typeface="Arial" panose="020B0604020202020204" pitchFamily="34" charset="0"/>
            </a:endParaRPr>
          </a:p>
        </p:txBody>
      </p:sp>
      <p:sp>
        <p:nvSpPr>
          <p:cNvPr id="581634" name="Rectangles 581633"/>
          <p:cNvSpPr/>
          <p:nvPr/>
        </p:nvSpPr>
        <p:spPr>
          <a:xfrm>
            <a:off x="76200" y="304800"/>
            <a:ext cx="8915400" cy="1752600"/>
          </a:xfrm>
          <a:prstGeom prst="rect">
            <a:avLst/>
          </a:prstGeom>
          <a:noFill/>
          <a:ln w="9525">
            <a:noFill/>
          </a:ln>
        </p:spPr>
        <p:txBody>
          <a:bodyPr/>
          <a:lstStyle/>
          <a:p>
            <a:pPr marL="528955" lvl="2" indent="-411480" defTabSz="914400" eaLnBrk="0" hangingPunct="0">
              <a:lnSpc>
                <a:spcPct val="110000"/>
              </a:lnSpc>
              <a:spcBef>
                <a:spcPct val="30000"/>
              </a:spcBef>
              <a:buClr>
                <a:schemeClr val="tx2"/>
              </a:buClr>
              <a:buSzPct val="120000"/>
              <a:buFont typeface="Wingdings" panose="05000000000000000000" pitchFamily="2" charset="2"/>
              <a:tabLst>
                <a:tab pos="1117600" algn="l"/>
                <a:tab pos="2400300" algn="l"/>
              </a:tabLst>
            </a:pPr>
            <a:r>
              <a:rPr sz="2200" b="1">
                <a:solidFill>
                  <a:schemeClr val="folHlink"/>
                </a:solidFill>
                <a:latin typeface="Arial" panose="020B0604020202020204" pitchFamily="34" charset="0"/>
                <a:ea typeface="Arial" panose="020B0604020202020204" pitchFamily="34" charset="0"/>
              </a:rPr>
              <a:t>4.	Full-Duplex Service</a:t>
            </a:r>
          </a:p>
          <a:p>
            <a:pPr marL="941705" lvl="3" indent="-41148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TCP offers a full-duplex service</a:t>
            </a:r>
          </a:p>
          <a:p>
            <a:pPr marL="941705" lvl="3" indent="-41148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each TCP has a sending and receiving buffer, and segments are sent in both directions</a:t>
            </a:r>
          </a:p>
        </p:txBody>
      </p:sp>
      <p:sp>
        <p:nvSpPr>
          <p:cNvPr id="581636" name="Rectangles 581635"/>
          <p:cNvSpPr/>
          <p:nvPr/>
        </p:nvSpPr>
        <p:spPr>
          <a:xfrm>
            <a:off x="76200" y="2057400"/>
            <a:ext cx="8915400" cy="4191000"/>
          </a:xfrm>
          <a:prstGeom prst="rect">
            <a:avLst/>
          </a:prstGeom>
          <a:noFill/>
          <a:ln w="9525">
            <a:noFill/>
          </a:ln>
        </p:spPr>
        <p:txBody>
          <a:bodyPr/>
          <a:lstStyle/>
          <a:p>
            <a:pPr marL="528955" lvl="2" indent="-411480" defTabSz="914400" eaLnBrk="0" hangingPunct="0">
              <a:lnSpc>
                <a:spcPct val="110000"/>
              </a:lnSpc>
              <a:spcBef>
                <a:spcPct val="30000"/>
              </a:spcBef>
              <a:buClr>
                <a:schemeClr val="tx2"/>
              </a:buClr>
              <a:buSzPct val="120000"/>
              <a:buFont typeface="Wingdings" panose="05000000000000000000" pitchFamily="2" charset="2"/>
              <a:tabLst>
                <a:tab pos="1117600" algn="l"/>
                <a:tab pos="2400300" algn="l"/>
              </a:tabLst>
            </a:pPr>
            <a:r>
              <a:rPr sz="2200" b="1">
                <a:solidFill>
                  <a:schemeClr val="folHlink"/>
                </a:solidFill>
                <a:latin typeface="Arial" panose="020B0604020202020204" pitchFamily="34" charset="0"/>
                <a:ea typeface="Arial" panose="020B0604020202020204" pitchFamily="34" charset="0"/>
              </a:rPr>
              <a:t>5.	Connection-Oriented Service</a:t>
            </a:r>
          </a:p>
          <a:p>
            <a:pPr marL="941705" lvl="3" indent="-41148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a virtual connection for all segments belonging to a message is created</a:t>
            </a:r>
          </a:p>
          <a:p>
            <a:pPr marL="941705" lvl="3" indent="-41148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a TCP segment is encapsulated in an IP datagram and can be sent out of order, lost, or corrupted, and then resent</a:t>
            </a:r>
          </a:p>
          <a:p>
            <a:pPr marL="941705" lvl="3" indent="-41148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however, TCP creates a stream-oriented environment in which it accepts the responsibility of delivering the bytes in order to the other site</a:t>
            </a:r>
          </a:p>
          <a:p>
            <a:pPr marL="941705" lvl="3" indent="-41148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the connection is point-to-point (it has exactly two ends); TCP does not support </a:t>
            </a:r>
            <a:r>
              <a:rPr sz="2200" b="1">
                <a:solidFill>
                  <a:schemeClr val="folHlink"/>
                </a:solidFill>
                <a:latin typeface="Arial" panose="020B0604020202020204" pitchFamily="34" charset="0"/>
                <a:ea typeface="Arial" panose="020B0604020202020204" pitchFamily="34" charset="0"/>
              </a:rPr>
              <a:t>multicasting</a:t>
            </a:r>
            <a:r>
              <a:rPr sz="2200" b="1">
                <a:latin typeface="Arial" panose="020B0604020202020204" pitchFamily="34" charset="0"/>
                <a:ea typeface="Arial" panose="020B0604020202020204" pitchFamily="34" charset="0"/>
              </a:rPr>
              <a:t> or </a:t>
            </a:r>
            <a:r>
              <a:rPr sz="2200" b="1">
                <a:solidFill>
                  <a:schemeClr val="folHlink"/>
                </a:solidFill>
                <a:latin typeface="Arial" panose="020B0604020202020204" pitchFamily="34" charset="0"/>
                <a:ea typeface="Arial" panose="020B0604020202020204" pitchFamily="34" charset="0"/>
              </a:rPr>
              <a:t>broadcasting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25</a:t>
            </a:fld>
            <a:endParaRPr lang="de-DE" altLang="x-none" dirty="0">
              <a:latin typeface="Times New Roman" panose="02020603050405020304" pitchFamily="18" charset="0"/>
              <a:ea typeface="Arial" panose="020B0604020202020204" pitchFamily="34" charset="0"/>
            </a:endParaRPr>
          </a:p>
        </p:txBody>
      </p:sp>
      <p:sp>
        <p:nvSpPr>
          <p:cNvPr id="565251" name="Rectangles 565250"/>
          <p:cNvSpPr/>
          <p:nvPr/>
        </p:nvSpPr>
        <p:spPr>
          <a:xfrm>
            <a:off x="76200" y="0"/>
            <a:ext cx="8915400" cy="1219200"/>
          </a:xfrm>
          <a:prstGeom prst="rect">
            <a:avLst/>
          </a:prstGeom>
          <a:noFill/>
          <a:ln w="9525">
            <a:noFill/>
          </a:ln>
        </p:spPr>
        <p:txBody>
          <a:bodyPr/>
          <a:lstStyle/>
          <a:p>
            <a:pPr marL="657225" lvl="2" indent="-426720" defTabSz="914400" eaLnBrk="0" hangingPunct="0">
              <a:spcBef>
                <a:spcPct val="20000"/>
              </a:spcBef>
              <a:buClr>
                <a:schemeClr val="tx2"/>
              </a:buClr>
              <a:buSzPct val="120000"/>
              <a:buFont typeface="Wingdings" panose="05000000000000000000" pitchFamily="2" charset="2"/>
              <a:tabLst>
                <a:tab pos="1117600" algn="l"/>
                <a:tab pos="2400300" algn="l"/>
              </a:tabLst>
            </a:pPr>
            <a:r>
              <a:rPr sz="2200" b="1">
                <a:solidFill>
                  <a:schemeClr val="folHlink"/>
                </a:solidFill>
                <a:latin typeface="Arial" panose="020B0604020202020204" pitchFamily="34" charset="0"/>
                <a:ea typeface="Arial" panose="020B0604020202020204" pitchFamily="34" charset="0"/>
              </a:rPr>
              <a:t>6.	Reliable Service</a:t>
            </a:r>
          </a:p>
          <a:p>
            <a:pPr marL="1041400" lvl="3" indent="-36957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it uses an acknowledgement mechanism to check the safe arrival of data (see later in error control)</a:t>
            </a:r>
          </a:p>
        </p:txBody>
      </p:sp>
      <p:sp>
        <p:nvSpPr>
          <p:cNvPr id="565253" name="Rectangles 565252"/>
          <p:cNvSpPr/>
          <p:nvPr/>
        </p:nvSpPr>
        <p:spPr>
          <a:xfrm>
            <a:off x="76200" y="1223963"/>
            <a:ext cx="8915400" cy="5486400"/>
          </a:xfrm>
          <a:prstGeom prst="rect">
            <a:avLst/>
          </a:prstGeom>
          <a:noFill/>
          <a:ln w="9525">
            <a:noFill/>
          </a:ln>
        </p:spPr>
        <p:txBody>
          <a:bodyPr/>
          <a:lstStyle/>
          <a:p>
            <a:pPr marL="228600" lvl="1" indent="-22669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solidFill>
                  <a:schemeClr val="folHlink"/>
                </a:solidFill>
                <a:latin typeface="Arial" panose="020B0604020202020204" pitchFamily="34" charset="0"/>
                <a:ea typeface="Arial" panose="020B0604020202020204" pitchFamily="34" charset="0"/>
              </a:rPr>
              <a:t>Numbering Bytes</a:t>
            </a:r>
          </a:p>
          <a:p>
            <a:pPr marL="657225" lvl="2" indent="-42672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there are two fields in the TCP header: </a:t>
            </a:r>
            <a:r>
              <a:rPr sz="2200" b="1">
                <a:solidFill>
                  <a:schemeClr val="folHlink"/>
                </a:solidFill>
                <a:latin typeface="Arial" panose="020B0604020202020204" pitchFamily="34" charset="0"/>
                <a:ea typeface="Arial" panose="020B0604020202020204" pitchFamily="34" charset="0"/>
              </a:rPr>
              <a:t>sequence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number</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acknowledgement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number</a:t>
            </a:r>
            <a:r>
              <a:rPr sz="2200" b="1">
                <a:latin typeface="Arial" panose="020B0604020202020204" pitchFamily="34" charset="0"/>
                <a:ea typeface="Arial" panose="020B0604020202020204" pitchFamily="34" charset="0"/>
              </a:rPr>
              <a:t>; they refer to the </a:t>
            </a:r>
            <a:r>
              <a:rPr sz="2200" b="1">
                <a:solidFill>
                  <a:schemeClr val="folHlink"/>
                </a:solidFill>
                <a:latin typeface="Arial" panose="020B0604020202020204" pitchFamily="34" charset="0"/>
                <a:ea typeface="Arial" panose="020B0604020202020204" pitchFamily="34" charset="0"/>
              </a:rPr>
              <a:t>byte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number</a:t>
            </a:r>
            <a:r>
              <a:rPr sz="2200" b="1">
                <a:latin typeface="Arial" panose="020B0604020202020204" pitchFamily="34" charset="0"/>
                <a:ea typeface="Arial" panose="020B0604020202020204" pitchFamily="34" charset="0"/>
              </a:rPr>
              <a:t> not the </a:t>
            </a:r>
            <a:r>
              <a:rPr sz="2200" b="1">
                <a:solidFill>
                  <a:schemeClr val="folHlink"/>
                </a:solidFill>
                <a:latin typeface="Arial" panose="020B0604020202020204" pitchFamily="34" charset="0"/>
                <a:ea typeface="Arial" panose="020B0604020202020204" pitchFamily="34" charset="0"/>
              </a:rPr>
              <a:t>segment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number</a:t>
            </a:r>
          </a:p>
          <a:p>
            <a:pPr marL="657225" lvl="2" indent="-42672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solidFill>
                  <a:schemeClr val="folHlink"/>
                </a:solidFill>
                <a:latin typeface="Arial" panose="020B0604020202020204" pitchFamily="34" charset="0"/>
                <a:ea typeface="Arial" panose="020B0604020202020204" pitchFamily="34" charset="0"/>
              </a:rPr>
              <a:t>Byte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Numbers</a:t>
            </a:r>
          </a:p>
          <a:p>
            <a:pPr marL="1041400" lvl="3" indent="-36957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TCP numbers all data bytes transmitted; numbering is independent in each direction; used for flow and error control</a:t>
            </a:r>
          </a:p>
          <a:p>
            <a:pPr marL="1041400" lvl="3" indent="-36957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the numbering starts with a randomly generated number (between 0 and 2</a:t>
            </a:r>
            <a:r>
              <a:rPr sz="2200" b="1" baseline="30000">
                <a:latin typeface="Arial" panose="020B0604020202020204" pitchFamily="34" charset="0"/>
                <a:ea typeface="Arial" panose="020B0604020202020204" pitchFamily="34" charset="0"/>
              </a:rPr>
              <a:t>32</a:t>
            </a:r>
            <a:r>
              <a:rPr sz="2200" b="1">
                <a:latin typeface="Arial" panose="020B0604020202020204" pitchFamily="34" charset="0"/>
                <a:ea typeface="Arial" panose="020B0604020202020204" pitchFamily="34" charset="0"/>
              </a:rPr>
              <a:t>-1)</a:t>
            </a:r>
          </a:p>
          <a:p>
            <a:pPr marL="657225" lvl="2" indent="-42672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solidFill>
                  <a:schemeClr val="folHlink"/>
                </a:solidFill>
                <a:latin typeface="Arial" panose="020B0604020202020204" pitchFamily="34" charset="0"/>
                <a:ea typeface="Arial" panose="020B0604020202020204" pitchFamily="34" charset="0"/>
              </a:rPr>
              <a:t>Sequence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Number</a:t>
            </a:r>
          </a:p>
          <a:p>
            <a:pPr marL="1041400" lvl="3" indent="-36957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after the bytes have been numbered, TCP assigns a sequence number to each segment</a:t>
            </a:r>
          </a:p>
          <a:p>
            <a:pPr marL="1041400" lvl="3" indent="-369570"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the sequence number is the number of the first byte carried in that segment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26</a:t>
            </a:fld>
            <a:endParaRPr lang="de-DE" altLang="x-none" dirty="0">
              <a:latin typeface="Times New Roman" panose="02020603050405020304" pitchFamily="18" charset="0"/>
              <a:ea typeface="Arial" panose="020B0604020202020204" pitchFamily="34" charset="0"/>
            </a:endParaRPr>
          </a:p>
        </p:txBody>
      </p:sp>
      <p:sp>
        <p:nvSpPr>
          <p:cNvPr id="566275" name="Rectangles 566274"/>
          <p:cNvSpPr/>
          <p:nvPr/>
        </p:nvSpPr>
        <p:spPr>
          <a:xfrm>
            <a:off x="76200" y="228600"/>
            <a:ext cx="8915400" cy="5715000"/>
          </a:xfrm>
          <a:prstGeom prst="rect">
            <a:avLst/>
          </a:prstGeom>
          <a:noFill/>
          <a:ln w="9525">
            <a:noFill/>
          </a:ln>
        </p:spPr>
        <p:txBody>
          <a:bodyPr/>
          <a:lstStyle/>
          <a:p>
            <a:pPr marL="800100" lvl="3" indent="-239395" defTabSz="914400">
              <a:lnSpc>
                <a:spcPct val="105000"/>
              </a:lnSpc>
              <a:spcBef>
                <a:spcPct val="25000"/>
              </a:spcBef>
              <a:buClr>
                <a:schemeClr val="folHlink"/>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e.g., Imagine a TCP connection is transferring a file of 6000 bytes. The first byte is numbered 10,010. What are the sequence numbers for each segment if data are sent in five segments with the first four segments carrying 1000 bytes and the last segment carrying 2000 bytes?</a:t>
            </a:r>
          </a:p>
          <a:p>
            <a:pPr marL="1143000" lvl="4" indent="-317500" defTabSz="914400" eaLnBrk="0" hangingPunct="0">
              <a:lnSpc>
                <a:spcPct val="105000"/>
              </a:lnSpc>
              <a:spcBef>
                <a:spcPct val="25000"/>
              </a:spcBef>
              <a:buClr>
                <a:schemeClr val="folHlink"/>
              </a:buClr>
              <a:buSzPct val="120000"/>
              <a:tabLst>
                <a:tab pos="1117600" algn="l"/>
                <a:tab pos="2400300" algn="l"/>
              </a:tabLst>
            </a:pPr>
            <a:r>
              <a:rPr sz="2200" b="1">
                <a:latin typeface="Arial" panose="020B0604020202020204" pitchFamily="34" charset="0"/>
                <a:ea typeface="Arial" panose="020B0604020202020204" pitchFamily="34" charset="0"/>
              </a:rPr>
              <a:t>The following shows the sequence number for each segment:</a:t>
            </a:r>
          </a:p>
          <a:p>
            <a:pPr marL="1143000" lvl="4" indent="-317500" defTabSz="914400" eaLnBrk="0" hangingPunct="0">
              <a:lnSpc>
                <a:spcPct val="105000"/>
              </a:lnSpc>
              <a:spcBef>
                <a:spcPct val="25000"/>
              </a:spcBef>
              <a:buClr>
                <a:schemeClr val="folHlink"/>
              </a:buClr>
              <a:buSzPct val="120000"/>
              <a:tabLst>
                <a:tab pos="1117600" algn="l"/>
                <a:tab pos="2400300" algn="l"/>
              </a:tabLst>
            </a:pP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Segment 1</a:t>
            </a: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==&gt;</a:t>
            </a:r>
            <a:r>
              <a:rPr sz="2200" b="1">
                <a:latin typeface="Arial" panose="020B0604020202020204" pitchFamily="34" charset="0"/>
                <a:ea typeface="Arial" panose="020B0604020202020204" pitchFamily="34" charset="0"/>
              </a:rPr>
              <a:t>   sequence number: </a:t>
            </a:r>
            <a:r>
              <a:rPr sz="2200" b="1">
                <a:solidFill>
                  <a:schemeClr val="folHlink"/>
                </a:solidFill>
                <a:latin typeface="Arial" panose="020B0604020202020204" pitchFamily="34" charset="0"/>
                <a:ea typeface="Arial" panose="020B0604020202020204" pitchFamily="34" charset="0"/>
              </a:rPr>
              <a:t>10,010</a:t>
            </a:r>
            <a:r>
              <a:rPr sz="2200" b="1">
                <a:latin typeface="Arial" panose="020B0604020202020204" pitchFamily="34" charset="0"/>
                <a:ea typeface="Arial" panose="020B0604020202020204" pitchFamily="34" charset="0"/>
              </a:rPr>
              <a:t> (range: </a:t>
            </a:r>
            <a:r>
              <a:rPr sz="2200" b="1">
                <a:solidFill>
                  <a:schemeClr val="folHlink"/>
                </a:solidFill>
                <a:latin typeface="Arial" panose="020B0604020202020204" pitchFamily="34" charset="0"/>
                <a:ea typeface="Arial" panose="020B0604020202020204" pitchFamily="34" charset="0"/>
              </a:rPr>
              <a:t>10,010</a:t>
            </a:r>
            <a:r>
              <a:rPr sz="2200" b="1">
                <a:latin typeface="Arial" panose="020B0604020202020204" pitchFamily="34" charset="0"/>
                <a:ea typeface="Arial" panose="020B0604020202020204" pitchFamily="34" charset="0"/>
              </a:rPr>
              <a:t> to 11,009)</a:t>
            </a:r>
          </a:p>
          <a:p>
            <a:pPr marL="1143000" lvl="4" indent="-317500" defTabSz="914400" eaLnBrk="0" hangingPunct="0">
              <a:lnSpc>
                <a:spcPct val="105000"/>
              </a:lnSpc>
              <a:spcBef>
                <a:spcPct val="25000"/>
              </a:spcBef>
              <a:buClr>
                <a:schemeClr val="folHlink"/>
              </a:buClr>
              <a:buSzPct val="120000"/>
              <a:tabLst>
                <a:tab pos="1117600" algn="l"/>
                <a:tab pos="2400300" algn="l"/>
              </a:tabLst>
            </a:pP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Segment 2 ==&gt;</a:t>
            </a:r>
            <a:r>
              <a:rPr sz="2200" b="1">
                <a:latin typeface="Arial" panose="020B0604020202020204" pitchFamily="34" charset="0"/>
                <a:ea typeface="Arial" panose="020B0604020202020204" pitchFamily="34" charset="0"/>
              </a:rPr>
              <a:t>   sequence number: </a:t>
            </a:r>
            <a:r>
              <a:rPr sz="2200" b="1">
                <a:solidFill>
                  <a:schemeClr val="folHlink"/>
                </a:solidFill>
                <a:latin typeface="Arial" panose="020B0604020202020204" pitchFamily="34" charset="0"/>
                <a:ea typeface="Arial" panose="020B0604020202020204" pitchFamily="34" charset="0"/>
              </a:rPr>
              <a:t>11,010</a:t>
            </a:r>
            <a:r>
              <a:rPr sz="2200" b="1">
                <a:latin typeface="Arial" panose="020B0604020202020204" pitchFamily="34" charset="0"/>
                <a:ea typeface="Arial" panose="020B0604020202020204" pitchFamily="34" charset="0"/>
              </a:rPr>
              <a:t> (range: </a:t>
            </a:r>
            <a:r>
              <a:rPr sz="2200" b="1">
                <a:solidFill>
                  <a:schemeClr val="folHlink"/>
                </a:solidFill>
                <a:latin typeface="Arial" panose="020B0604020202020204" pitchFamily="34" charset="0"/>
                <a:ea typeface="Arial" panose="020B0604020202020204" pitchFamily="34" charset="0"/>
              </a:rPr>
              <a:t>11,010</a:t>
            </a:r>
            <a:r>
              <a:rPr sz="2200" b="1">
                <a:latin typeface="Arial" panose="020B0604020202020204" pitchFamily="34" charset="0"/>
                <a:ea typeface="Arial" panose="020B0604020202020204" pitchFamily="34" charset="0"/>
              </a:rPr>
              <a:t> to 12,009)</a:t>
            </a:r>
          </a:p>
          <a:p>
            <a:pPr marL="1143000" lvl="4" indent="-317500" defTabSz="914400" eaLnBrk="0" hangingPunct="0">
              <a:lnSpc>
                <a:spcPct val="105000"/>
              </a:lnSpc>
              <a:spcBef>
                <a:spcPct val="25000"/>
              </a:spcBef>
              <a:buClr>
                <a:schemeClr val="folHlink"/>
              </a:buClr>
              <a:buSzPct val="120000"/>
              <a:tabLst>
                <a:tab pos="1117600" algn="l"/>
                <a:tab pos="2400300" algn="l"/>
              </a:tabLst>
            </a:pP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Segment 3</a:t>
            </a: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==&gt;</a:t>
            </a:r>
            <a:r>
              <a:rPr sz="2200" b="1">
                <a:latin typeface="Arial" panose="020B0604020202020204" pitchFamily="34" charset="0"/>
                <a:ea typeface="Arial" panose="020B0604020202020204" pitchFamily="34" charset="0"/>
              </a:rPr>
              <a:t>   sequence number: </a:t>
            </a:r>
            <a:r>
              <a:rPr sz="2200" b="1">
                <a:solidFill>
                  <a:schemeClr val="folHlink"/>
                </a:solidFill>
                <a:latin typeface="Arial" panose="020B0604020202020204" pitchFamily="34" charset="0"/>
                <a:ea typeface="Arial" panose="020B0604020202020204" pitchFamily="34" charset="0"/>
              </a:rPr>
              <a:t>12,010</a:t>
            </a:r>
            <a:r>
              <a:rPr sz="2200" b="1">
                <a:latin typeface="Arial" panose="020B0604020202020204" pitchFamily="34" charset="0"/>
                <a:ea typeface="Arial" panose="020B0604020202020204" pitchFamily="34" charset="0"/>
              </a:rPr>
              <a:t> (range: </a:t>
            </a:r>
            <a:r>
              <a:rPr sz="2200" b="1">
                <a:solidFill>
                  <a:schemeClr val="folHlink"/>
                </a:solidFill>
                <a:latin typeface="Arial" panose="020B0604020202020204" pitchFamily="34" charset="0"/>
                <a:ea typeface="Arial" panose="020B0604020202020204" pitchFamily="34" charset="0"/>
              </a:rPr>
              <a:t>12,010</a:t>
            </a:r>
            <a:r>
              <a:rPr sz="2200" b="1">
                <a:latin typeface="Arial" panose="020B0604020202020204" pitchFamily="34" charset="0"/>
                <a:ea typeface="Arial" panose="020B0604020202020204" pitchFamily="34" charset="0"/>
              </a:rPr>
              <a:t> to 13,009)</a:t>
            </a:r>
          </a:p>
          <a:p>
            <a:pPr marL="1143000" lvl="4" indent="-317500" defTabSz="914400" eaLnBrk="0" hangingPunct="0">
              <a:lnSpc>
                <a:spcPct val="105000"/>
              </a:lnSpc>
              <a:spcBef>
                <a:spcPct val="25000"/>
              </a:spcBef>
              <a:buClr>
                <a:schemeClr val="folHlink"/>
              </a:buClr>
              <a:buSzPct val="120000"/>
              <a:tabLst>
                <a:tab pos="1117600" algn="l"/>
                <a:tab pos="2400300" algn="l"/>
              </a:tabLst>
            </a:pP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Segment 4 ==&gt;</a:t>
            </a:r>
            <a:r>
              <a:rPr sz="2200" b="1">
                <a:latin typeface="Arial" panose="020B0604020202020204" pitchFamily="34" charset="0"/>
                <a:ea typeface="Arial" panose="020B0604020202020204" pitchFamily="34" charset="0"/>
              </a:rPr>
              <a:t>   sequence number: </a:t>
            </a:r>
            <a:r>
              <a:rPr sz="2200" b="1">
                <a:solidFill>
                  <a:schemeClr val="folHlink"/>
                </a:solidFill>
                <a:latin typeface="Arial" panose="020B0604020202020204" pitchFamily="34" charset="0"/>
                <a:ea typeface="Arial" panose="020B0604020202020204" pitchFamily="34" charset="0"/>
              </a:rPr>
              <a:t>13,010</a:t>
            </a:r>
            <a:r>
              <a:rPr sz="2200" b="1">
                <a:latin typeface="Arial" panose="020B0604020202020204" pitchFamily="34" charset="0"/>
                <a:ea typeface="Arial" panose="020B0604020202020204" pitchFamily="34" charset="0"/>
              </a:rPr>
              <a:t> (range: 13,010 to 14,009)</a:t>
            </a:r>
          </a:p>
          <a:p>
            <a:pPr marL="1143000" lvl="4" indent="-317500" defTabSz="914400" eaLnBrk="0" hangingPunct="0">
              <a:lnSpc>
                <a:spcPct val="105000"/>
              </a:lnSpc>
              <a:spcBef>
                <a:spcPct val="25000"/>
              </a:spcBef>
              <a:buClr>
                <a:schemeClr val="folHlink"/>
              </a:buClr>
              <a:buSzPct val="120000"/>
              <a:tabLst>
                <a:tab pos="1117600" algn="l"/>
                <a:tab pos="2400300" algn="l"/>
              </a:tabLst>
            </a:pP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Segment 5 ==&gt;</a:t>
            </a:r>
            <a:r>
              <a:rPr sz="2200" b="1">
                <a:latin typeface="Arial" panose="020B0604020202020204" pitchFamily="34" charset="0"/>
                <a:ea typeface="Arial" panose="020B0604020202020204" pitchFamily="34" charset="0"/>
              </a:rPr>
              <a:t>   sequence number: </a:t>
            </a:r>
            <a:r>
              <a:rPr sz="2200" b="1">
                <a:solidFill>
                  <a:schemeClr val="folHlink"/>
                </a:solidFill>
                <a:latin typeface="Arial" panose="020B0604020202020204" pitchFamily="34" charset="0"/>
                <a:ea typeface="Arial" panose="020B0604020202020204" pitchFamily="34" charset="0"/>
              </a:rPr>
              <a:t>14,010</a:t>
            </a:r>
            <a:r>
              <a:rPr sz="2200" b="1">
                <a:latin typeface="Arial" panose="020B0604020202020204" pitchFamily="34" charset="0"/>
                <a:ea typeface="Arial" panose="020B0604020202020204" pitchFamily="34" charset="0"/>
              </a:rPr>
              <a:t> (range: </a:t>
            </a:r>
            <a:r>
              <a:rPr sz="2200" b="1">
                <a:solidFill>
                  <a:schemeClr val="folHlink"/>
                </a:solidFill>
                <a:latin typeface="Arial" panose="020B0604020202020204" pitchFamily="34" charset="0"/>
                <a:ea typeface="Arial" panose="020B0604020202020204" pitchFamily="34" charset="0"/>
              </a:rPr>
              <a:t>14,010</a:t>
            </a:r>
            <a:r>
              <a:rPr sz="2200" b="1">
                <a:latin typeface="Arial" panose="020B0604020202020204" pitchFamily="34" charset="0"/>
                <a:ea typeface="Arial" panose="020B0604020202020204" pitchFamily="34" charset="0"/>
              </a:rPr>
              <a:t> to 16,009)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27</a:t>
            </a:fld>
            <a:endParaRPr lang="de-DE" altLang="x-none" dirty="0">
              <a:latin typeface="Times New Roman" panose="02020603050405020304" pitchFamily="18" charset="0"/>
              <a:ea typeface="Arial" panose="020B0604020202020204" pitchFamily="34" charset="0"/>
            </a:endParaRPr>
          </a:p>
        </p:txBody>
      </p:sp>
      <p:sp>
        <p:nvSpPr>
          <p:cNvPr id="582658" name="Rectangles 582657"/>
          <p:cNvSpPr/>
          <p:nvPr/>
        </p:nvSpPr>
        <p:spPr>
          <a:xfrm>
            <a:off x="76200" y="228600"/>
            <a:ext cx="8915400" cy="4419600"/>
          </a:xfrm>
          <a:prstGeom prst="rect">
            <a:avLst/>
          </a:prstGeom>
          <a:noFill/>
          <a:ln w="9525">
            <a:noFill/>
          </a:ln>
        </p:spPr>
        <p:txBody>
          <a:bodyPr/>
          <a:lstStyle/>
          <a:p>
            <a:pPr marL="741680" lvl="2" indent="-511175" defTabSz="914400" eaLnBrk="0" hangingPunct="0">
              <a:lnSpc>
                <a:spcPct val="110000"/>
              </a:lnSpc>
              <a:spcBef>
                <a:spcPct val="30000"/>
              </a:spcBef>
              <a:buClr>
                <a:schemeClr val="folHlink"/>
              </a:buClr>
              <a:buSzPct val="120000"/>
              <a:buFont typeface="Wingdings" panose="05000000000000000000" pitchFamily="2" charset="2"/>
              <a:buChar char="§"/>
              <a:tabLst>
                <a:tab pos="1117600" algn="l"/>
                <a:tab pos="2400300" algn="l"/>
              </a:tabLst>
            </a:pPr>
            <a:r>
              <a:rPr sz="2200" b="1">
                <a:solidFill>
                  <a:schemeClr val="folHlink"/>
                </a:solidFill>
                <a:latin typeface="Arial" panose="020B0604020202020204" pitchFamily="34" charset="0"/>
                <a:ea typeface="Arial" panose="020B0604020202020204" pitchFamily="34" charset="0"/>
              </a:rPr>
              <a:t>Acknowledgement Number</a:t>
            </a:r>
          </a:p>
          <a:p>
            <a:pPr marL="1154430" lvl="3" indent="-396875" defTabSz="914400" eaLnBrk="0" hangingPunct="0">
              <a:lnSpc>
                <a:spcPct val="110000"/>
              </a:lnSpc>
              <a:spcBef>
                <a:spcPct val="30000"/>
              </a:spcBef>
              <a:buClr>
                <a:schemeClr val="folHlink"/>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to confirm the bytes the receiver has received</a:t>
            </a:r>
          </a:p>
          <a:p>
            <a:pPr marL="1154430" lvl="3" indent="-396875" defTabSz="914400" eaLnBrk="0" hangingPunct="0">
              <a:lnSpc>
                <a:spcPct val="110000"/>
              </a:lnSpc>
              <a:spcBef>
                <a:spcPct val="30000"/>
              </a:spcBef>
              <a:buClr>
                <a:schemeClr val="folHlink"/>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it defines the number of the next byte that the receiver </a:t>
            </a:r>
            <a:r>
              <a:rPr sz="2200" b="1">
                <a:solidFill>
                  <a:schemeClr val="folHlink"/>
                </a:solidFill>
                <a:latin typeface="Arial" panose="020B0604020202020204" pitchFamily="34" charset="0"/>
                <a:ea typeface="Arial" panose="020B0604020202020204" pitchFamily="34" charset="0"/>
              </a:rPr>
              <a:t>expects</a:t>
            </a:r>
            <a:r>
              <a:rPr sz="2200" b="1">
                <a:latin typeface="Arial" panose="020B0604020202020204" pitchFamily="34" charset="0"/>
                <a:ea typeface="Arial" panose="020B0604020202020204" pitchFamily="34" charset="0"/>
              </a:rPr>
              <a:t> to receive (both can be receivers since the transmission is full-duplex)</a:t>
            </a:r>
          </a:p>
          <a:p>
            <a:pPr marL="1154430" lvl="3" indent="-396875" defTabSz="914400" eaLnBrk="0" hangingPunct="0">
              <a:lnSpc>
                <a:spcPct val="110000"/>
              </a:lnSpc>
              <a:spcBef>
                <a:spcPct val="30000"/>
              </a:spcBef>
              <a:buClr>
                <a:schemeClr val="folHlink"/>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it is </a:t>
            </a:r>
            <a:r>
              <a:rPr sz="2200" b="1">
                <a:solidFill>
                  <a:schemeClr val="folHlink"/>
                </a:solidFill>
                <a:latin typeface="Arial" panose="020B0604020202020204" pitchFamily="34" charset="0"/>
                <a:ea typeface="Arial" panose="020B0604020202020204" pitchFamily="34" charset="0"/>
              </a:rPr>
              <a:t>cumulative</a:t>
            </a:r>
            <a:r>
              <a:rPr sz="2200" b="1">
                <a:latin typeface="Arial" panose="020B0604020202020204" pitchFamily="34" charset="0"/>
                <a:ea typeface="Arial" panose="020B0604020202020204" pitchFamily="34" charset="0"/>
              </a:rPr>
              <a:t>; the receiver adds 1 to the number of the last byte it received correctly and announces this as the acknowledgement number</a:t>
            </a:r>
          </a:p>
          <a:p>
            <a:pPr marL="1154430" lvl="3" indent="-396875" defTabSz="914400" eaLnBrk="0" hangingPunct="0">
              <a:lnSpc>
                <a:spcPct val="110000"/>
              </a:lnSpc>
              <a:spcBef>
                <a:spcPct val="30000"/>
              </a:spcBef>
              <a:buClr>
                <a:schemeClr val="folHlink"/>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e.g., if a party uses 5643 as an acknowledgement number, it means that it has received all bytes from the beginning up to 5642 (does it mean it has received 5642 bytes?)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28</a:t>
            </a:fld>
            <a:endParaRPr lang="de-DE" altLang="x-none" dirty="0">
              <a:latin typeface="Times New Roman" panose="02020603050405020304" pitchFamily="18" charset="0"/>
              <a:ea typeface="Arial" panose="020B0604020202020204" pitchFamily="34" charset="0"/>
            </a:endParaRPr>
          </a:p>
        </p:txBody>
      </p:sp>
      <p:sp>
        <p:nvSpPr>
          <p:cNvPr id="567299" name="Rectangles 567298"/>
          <p:cNvSpPr/>
          <p:nvPr/>
        </p:nvSpPr>
        <p:spPr>
          <a:xfrm>
            <a:off x="76200" y="76200"/>
            <a:ext cx="8915400" cy="3276600"/>
          </a:xfrm>
          <a:prstGeom prst="rect">
            <a:avLst/>
          </a:prstGeom>
          <a:noFill/>
          <a:ln w="9525">
            <a:noFill/>
          </a:ln>
        </p:spPr>
        <p:txBody>
          <a:bodyPr/>
          <a:lstStyle/>
          <a:p>
            <a:pPr marL="228600" lvl="1" indent="-226695" defTabSz="914400" eaLnBrk="0" hangingPunct="0">
              <a:spcBef>
                <a:spcPct val="20000"/>
              </a:spcBef>
              <a:buClr>
                <a:schemeClr val="tx2"/>
              </a:buClr>
              <a:buSzPct val="120000"/>
              <a:buFont typeface="Wingdings" panose="05000000000000000000" pitchFamily="2" charset="2"/>
              <a:buChar char="§"/>
              <a:tabLst>
                <a:tab pos="1117600" algn="l"/>
                <a:tab pos="1600200" algn="l"/>
              </a:tabLst>
            </a:pPr>
            <a:r>
              <a:rPr sz="2200" b="1">
                <a:solidFill>
                  <a:schemeClr val="folHlink"/>
                </a:solidFill>
                <a:latin typeface="Arial" panose="020B0604020202020204" pitchFamily="34" charset="0"/>
                <a:ea typeface="Arial" panose="020B0604020202020204" pitchFamily="34" charset="0"/>
              </a:rPr>
              <a:t>Segments</a:t>
            </a:r>
          </a:p>
          <a:p>
            <a:pPr marL="558800" lvl="2" indent="-328295" defTabSz="914400" eaLnBrk="0" hangingPunct="0">
              <a:spcBef>
                <a:spcPct val="20000"/>
              </a:spcBef>
              <a:buClr>
                <a:schemeClr val="tx2"/>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the unit of data transfer using TCP is a segment</a:t>
            </a:r>
          </a:p>
          <a:p>
            <a:pPr marL="558800" lvl="2" indent="-328295" defTabSz="914400" eaLnBrk="0" hangingPunct="0">
              <a:spcBef>
                <a:spcPct val="20000"/>
              </a:spcBef>
              <a:buClr>
                <a:schemeClr val="tx2"/>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a segment consists of a 20- to 60-byte header followed by data</a:t>
            </a:r>
          </a:p>
          <a:p>
            <a:pPr marL="558800" lvl="2" indent="-328295" defTabSz="914400" eaLnBrk="0" hangingPunct="0">
              <a:spcBef>
                <a:spcPct val="20000"/>
              </a:spcBef>
              <a:buClr>
                <a:schemeClr val="tx2"/>
              </a:buClr>
              <a:buSzPct val="120000"/>
              <a:buFont typeface="Wingdings" panose="05000000000000000000" pitchFamily="2" charset="2"/>
              <a:buChar char="§"/>
              <a:tabLst>
                <a:tab pos="1117600" algn="l"/>
                <a:tab pos="1600200" algn="l"/>
              </a:tabLst>
            </a:pPr>
            <a:r>
              <a:rPr sz="2200" b="1">
                <a:solidFill>
                  <a:schemeClr val="folHlink"/>
                </a:solidFill>
                <a:latin typeface="Arial" panose="020B0604020202020204" pitchFamily="34" charset="0"/>
                <a:ea typeface="Arial" panose="020B0604020202020204" pitchFamily="34" charset="0"/>
              </a:rPr>
              <a:t>Header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length (HLEN)</a:t>
            </a:r>
            <a:r>
              <a:rPr sz="2200" b="1">
                <a:latin typeface="Arial" panose="020B0604020202020204" pitchFamily="34" charset="0"/>
                <a:ea typeface="Arial" panose="020B0604020202020204" pitchFamily="34" charset="0"/>
              </a:rPr>
              <a:t>: the number of 4-byte words in the TCP header (because of the options)</a:t>
            </a:r>
          </a:p>
          <a:p>
            <a:pPr marL="558800" lvl="2" indent="-328295" defTabSz="914400" eaLnBrk="0" hangingPunct="0">
              <a:spcBef>
                <a:spcPct val="20000"/>
              </a:spcBef>
              <a:buClr>
                <a:schemeClr val="tx2"/>
              </a:buClr>
              <a:buSzPct val="120000"/>
              <a:buFont typeface="Wingdings" panose="05000000000000000000" pitchFamily="2" charset="2"/>
              <a:buChar char="§"/>
              <a:tabLst>
                <a:tab pos="1117600" algn="l"/>
                <a:tab pos="1600200" algn="l"/>
              </a:tabLst>
            </a:pPr>
            <a:r>
              <a:rPr sz="2200" b="1">
                <a:solidFill>
                  <a:schemeClr val="folHlink"/>
                </a:solidFill>
                <a:latin typeface="Arial" panose="020B0604020202020204" pitchFamily="34" charset="0"/>
                <a:ea typeface="Arial" panose="020B0604020202020204" pitchFamily="34" charset="0"/>
              </a:rPr>
              <a:t>Control</a:t>
            </a:r>
            <a:r>
              <a:rPr sz="2200" b="1">
                <a:latin typeface="Arial" panose="020B0604020202020204" pitchFamily="34" charset="0"/>
                <a:ea typeface="Arial" panose="020B0604020202020204" pitchFamily="34" charset="0"/>
              </a:rPr>
              <a:t>: 6 different control bits or flags; they enable flow control, connection establishment and termination, and the mode of data transfer in TCP</a:t>
            </a:r>
          </a:p>
        </p:txBody>
      </p:sp>
      <p:pic>
        <p:nvPicPr>
          <p:cNvPr id="567300" name="Picture 567299"/>
          <p:cNvPicPr>
            <a:picLocks noChangeAspect="1"/>
          </p:cNvPicPr>
          <p:nvPr/>
        </p:nvPicPr>
        <p:blipFill>
          <a:blip r:embed="rId2"/>
          <a:stretch>
            <a:fillRect/>
          </a:stretch>
        </p:blipFill>
        <p:spPr>
          <a:xfrm>
            <a:off x="76200" y="3505200"/>
            <a:ext cx="5105400" cy="3144838"/>
          </a:xfrm>
          <a:prstGeom prst="rect">
            <a:avLst/>
          </a:prstGeom>
          <a:noFill/>
          <a:ln w="9525">
            <a:noFill/>
          </a:ln>
        </p:spPr>
      </p:pic>
      <p:pic>
        <p:nvPicPr>
          <p:cNvPr id="567304" name="Picture 567303" descr="a1"/>
          <p:cNvPicPr>
            <a:picLocks noChangeAspect="1"/>
          </p:cNvPicPr>
          <p:nvPr/>
        </p:nvPicPr>
        <p:blipFill>
          <a:blip r:embed="rId3"/>
          <a:stretch>
            <a:fillRect/>
          </a:stretch>
        </p:blipFill>
        <p:spPr>
          <a:xfrm>
            <a:off x="5334000" y="3657600"/>
            <a:ext cx="3657600" cy="1417638"/>
          </a:xfrm>
          <a:prstGeom prst="rect">
            <a:avLst/>
          </a:prstGeom>
          <a:noFill/>
          <a:ln w="9525">
            <a:noFill/>
          </a:ln>
        </p:spPr>
      </p:pic>
      <p:sp>
        <p:nvSpPr>
          <p:cNvPr id="567305" name="Text Box 567304"/>
          <p:cNvSpPr txBox="1"/>
          <p:nvPr/>
        </p:nvSpPr>
        <p:spPr>
          <a:xfrm>
            <a:off x="5638800" y="5486400"/>
            <a:ext cx="2590800" cy="396875"/>
          </a:xfrm>
          <a:prstGeom prst="rect">
            <a:avLst/>
          </a:prstGeom>
          <a:noFill/>
          <a:ln w="9525">
            <a:noFill/>
          </a:ln>
        </p:spPr>
        <p:txBody>
          <a:bodyPr>
            <a:spAutoFit/>
          </a:bodyPr>
          <a:lstStyle/>
          <a:p>
            <a:pPr marL="742950" indent="-285750">
              <a:spcBef>
                <a:spcPct val="50000"/>
              </a:spcBef>
              <a:buClr>
                <a:schemeClr val="hlink"/>
              </a:buClr>
              <a:buSzPct val="55000"/>
              <a:buFont typeface="Wingdings" panose="05000000000000000000" pitchFamily="2" charset="2"/>
            </a:pPr>
            <a:r>
              <a:rPr sz="2000" b="1">
                <a:latin typeface="Arial" panose="020B0604020202020204" pitchFamily="34" charset="0"/>
                <a:ea typeface="Arial" panose="020B0604020202020204" pitchFamily="34" charset="0"/>
                <a:cs typeface="Arial" panose="020B0604020202020204" pitchFamily="34" charset="0"/>
              </a:rPr>
              <a:t>UDP Header</a:t>
            </a:r>
            <a:endParaRPr sz="2000" b="1">
              <a:latin typeface="Arial" panose="020B0604020202020204" pitchFamily="34" charset="0"/>
              <a:ea typeface="Arial" panose="020B0604020202020204" pitchFamily="34" charset="0"/>
            </a:endParaRPr>
          </a:p>
        </p:txBody>
      </p:sp>
      <p:sp>
        <p:nvSpPr>
          <p:cNvPr id="567306" name="Text Box 567305"/>
          <p:cNvSpPr txBox="1"/>
          <p:nvPr/>
        </p:nvSpPr>
        <p:spPr>
          <a:xfrm>
            <a:off x="5562600" y="6156325"/>
            <a:ext cx="2590800" cy="396875"/>
          </a:xfrm>
          <a:prstGeom prst="rect">
            <a:avLst/>
          </a:prstGeom>
          <a:noFill/>
          <a:ln w="9525">
            <a:noFill/>
          </a:ln>
        </p:spPr>
        <p:txBody>
          <a:bodyPr>
            <a:spAutoFit/>
          </a:bodyPr>
          <a:lstStyle/>
          <a:p>
            <a:pPr marL="742950" indent="-285750">
              <a:spcBef>
                <a:spcPct val="50000"/>
              </a:spcBef>
              <a:buClr>
                <a:schemeClr val="hlink"/>
              </a:buClr>
              <a:buSzPct val="55000"/>
              <a:buFont typeface="Wingdings" panose="05000000000000000000" pitchFamily="2" charset="2"/>
            </a:pPr>
            <a:r>
              <a:rPr sz="2000" b="1">
                <a:latin typeface="Arial" panose="020B0604020202020204" pitchFamily="34" charset="0"/>
                <a:ea typeface="Arial" panose="020B0604020202020204" pitchFamily="34" charset="0"/>
                <a:cs typeface="Arial" panose="020B0604020202020204" pitchFamily="34" charset="0"/>
              </a:rPr>
              <a:t>TCP Header</a:t>
            </a:r>
            <a:endParaRPr sz="2000" b="1">
              <a:latin typeface="Arial" panose="020B0604020202020204" pitchFamily="34" charset="0"/>
              <a:ea typeface="Arial" panose="020B0604020202020204" pitchFamily="34" charset="0"/>
            </a:endParaRPr>
          </a:p>
        </p:txBody>
      </p:sp>
      <p:sp>
        <p:nvSpPr>
          <p:cNvPr id="567307" name="Straight Connector 567306"/>
          <p:cNvSpPr/>
          <p:nvPr/>
        </p:nvSpPr>
        <p:spPr>
          <a:xfrm flipV="1">
            <a:off x="6934200" y="5105400"/>
            <a:ext cx="0" cy="381000"/>
          </a:xfrm>
          <a:prstGeom prst="line">
            <a:avLst/>
          </a:prstGeom>
          <a:ln w="31750" cap="flat" cmpd="sng">
            <a:solidFill>
              <a:schemeClr val="tx1"/>
            </a:solidFill>
            <a:prstDash val="solid"/>
            <a:headEnd type="none" w="med" len="med"/>
            <a:tailEnd type="triangle" w="med" len="med"/>
          </a:ln>
        </p:spPr>
      </p:sp>
      <p:sp>
        <p:nvSpPr>
          <p:cNvPr id="567308" name="Straight Connector 567307"/>
          <p:cNvSpPr/>
          <p:nvPr/>
        </p:nvSpPr>
        <p:spPr>
          <a:xfrm flipH="1" flipV="1">
            <a:off x="5257800" y="6324600"/>
            <a:ext cx="804863" cy="14288"/>
          </a:xfrm>
          <a:prstGeom prst="line">
            <a:avLst/>
          </a:prstGeom>
          <a:ln w="31750" cap="flat" cmpd="sng">
            <a:solidFill>
              <a:schemeClr val="tx1"/>
            </a:solidFill>
            <a:prstDash val="solid"/>
            <a:headEnd type="none" w="med" len="med"/>
            <a:tailEnd type="triangle" w="med" len="med"/>
          </a:ln>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29</a:t>
            </a:fld>
            <a:endParaRPr lang="de-DE" altLang="x-none" dirty="0">
              <a:latin typeface="Times New Roman" panose="02020603050405020304" pitchFamily="18" charset="0"/>
              <a:ea typeface="Arial" panose="020B0604020202020204" pitchFamily="34" charset="0"/>
            </a:endParaRPr>
          </a:p>
        </p:txBody>
      </p:sp>
      <p:sp>
        <p:nvSpPr>
          <p:cNvPr id="583685" name="Rectangles 583684"/>
          <p:cNvSpPr/>
          <p:nvPr/>
        </p:nvSpPr>
        <p:spPr>
          <a:xfrm>
            <a:off x="76200" y="152400"/>
            <a:ext cx="8915400" cy="6172200"/>
          </a:xfrm>
          <a:prstGeom prst="rect">
            <a:avLst/>
          </a:prstGeom>
          <a:noFill/>
          <a:ln w="9525">
            <a:noFill/>
          </a:ln>
        </p:spPr>
        <p:txBody>
          <a:bodyPr/>
          <a:lstStyle/>
          <a:p>
            <a:pPr marL="228600" lvl="1" indent="-226695" defTabSz="914400" eaLnBrk="0" hangingPunct="0">
              <a:lnSpc>
                <a:spcPct val="110000"/>
              </a:lnSpc>
              <a:spcBef>
                <a:spcPct val="30000"/>
              </a:spcBef>
              <a:buClr>
                <a:schemeClr val="tx2"/>
              </a:buClr>
              <a:buSzPct val="120000"/>
              <a:buFont typeface="Wingdings" panose="05000000000000000000" pitchFamily="2" charset="2"/>
              <a:tabLst>
                <a:tab pos="292100" algn="l"/>
                <a:tab pos="1028700" algn="l"/>
              </a:tabLst>
            </a:pPr>
            <a:r>
              <a:rPr sz="2200" b="1">
                <a:solidFill>
                  <a:schemeClr val="hlink"/>
                </a:solidFill>
                <a:latin typeface="Arial" panose="020B0604020202020204" pitchFamily="34" charset="0"/>
                <a:ea typeface="Arial" panose="020B0604020202020204" pitchFamily="34" charset="0"/>
                <a:cs typeface="Arial" panose="020B0604020202020204" pitchFamily="34" charset="0"/>
              </a:rPr>
              <a:t>		Flag	Description</a:t>
            </a:r>
          </a:p>
          <a:p>
            <a:pPr marL="558800" lvl="2" indent="-328295" defTabSz="914400" eaLnBrk="0" hangingPunct="0">
              <a:lnSpc>
                <a:spcPct val="110000"/>
              </a:lnSpc>
              <a:spcBef>
                <a:spcPct val="30000"/>
              </a:spcBef>
              <a:buClr>
                <a:schemeClr val="tx2"/>
              </a:buClr>
              <a:buSzPct val="120000"/>
              <a:buFont typeface="Wingdings" panose="05000000000000000000" pitchFamily="2" charset="2"/>
              <a:tabLst>
                <a:tab pos="292100" algn="l"/>
                <a:tab pos="1028700" algn="l"/>
              </a:tabLst>
            </a:pPr>
            <a:r>
              <a:rPr sz="2200" b="1">
                <a:latin typeface="Arial" panose="020B0604020202020204" pitchFamily="34" charset="0"/>
                <a:ea typeface="Arial" panose="020B0604020202020204" pitchFamily="34" charset="0"/>
                <a:cs typeface="Times New Roman" panose="02020603050405020304" pitchFamily="18" charset="0"/>
              </a:rPr>
              <a:t>	URG 	The value of the urgent pointer field is valid</a:t>
            </a:r>
          </a:p>
          <a:p>
            <a:pPr marL="558800" lvl="2" indent="-328295" defTabSz="914400" eaLnBrk="0" hangingPunct="0">
              <a:lnSpc>
                <a:spcPct val="110000"/>
              </a:lnSpc>
              <a:spcBef>
                <a:spcPct val="30000"/>
              </a:spcBef>
              <a:buClr>
                <a:schemeClr val="tx2"/>
              </a:buClr>
              <a:buSzPct val="120000"/>
              <a:buFont typeface="Wingdings" panose="05000000000000000000" pitchFamily="2" charset="2"/>
              <a:tabLst>
                <a:tab pos="292100" algn="l"/>
                <a:tab pos="1028700" algn="l"/>
              </a:tabLst>
            </a:pPr>
            <a:r>
              <a:rPr sz="2200" b="1">
                <a:latin typeface="Arial" panose="020B0604020202020204" pitchFamily="34" charset="0"/>
                <a:ea typeface="Arial" panose="020B0604020202020204" pitchFamily="34" charset="0"/>
                <a:cs typeface="Times New Roman" panose="02020603050405020304" pitchFamily="18" charset="0"/>
              </a:rPr>
              <a:t>	ACK	The value of the acknowledgment number field is valid</a:t>
            </a:r>
          </a:p>
          <a:p>
            <a:pPr marL="558800" lvl="2" indent="-328295" defTabSz="914400" eaLnBrk="0" hangingPunct="0">
              <a:lnSpc>
                <a:spcPct val="110000"/>
              </a:lnSpc>
              <a:spcBef>
                <a:spcPct val="30000"/>
              </a:spcBef>
              <a:buClr>
                <a:schemeClr val="tx2"/>
              </a:buClr>
              <a:buSzPct val="120000"/>
              <a:buFont typeface="Wingdings" panose="05000000000000000000" pitchFamily="2" charset="2"/>
              <a:tabLst>
                <a:tab pos="292100" algn="l"/>
                <a:tab pos="1028700" algn="l"/>
              </a:tabLst>
            </a:pPr>
            <a:r>
              <a:rPr sz="2200" b="1">
                <a:latin typeface="Arial" panose="020B0604020202020204" pitchFamily="34" charset="0"/>
                <a:ea typeface="Arial" panose="020B0604020202020204" pitchFamily="34" charset="0"/>
                <a:cs typeface="Times New Roman" panose="02020603050405020304" pitchFamily="18" charset="0"/>
              </a:rPr>
              <a:t>	PSH 	Push the data; send it without waiting for the</a:t>
            </a:r>
            <a:br>
              <a:rPr sz="2200" b="1">
                <a:latin typeface="Arial" panose="020B0604020202020204" pitchFamily="34" charset="0"/>
                <a:ea typeface="Arial" panose="020B0604020202020204" pitchFamily="34" charset="0"/>
                <a:cs typeface="Times New Roman" panose="02020603050405020304" pitchFamily="18" charset="0"/>
              </a:rPr>
            </a:br>
            <a:r>
              <a:rPr sz="2200" b="1">
                <a:latin typeface="Arial" panose="020B0604020202020204" pitchFamily="34" charset="0"/>
                <a:ea typeface="Arial" panose="020B0604020202020204" pitchFamily="34" charset="0"/>
                <a:cs typeface="Times New Roman" panose="02020603050405020304" pitchFamily="18" charset="0"/>
              </a:rPr>
              <a:t>	window to be filled</a:t>
            </a:r>
          </a:p>
          <a:p>
            <a:pPr marL="558800" lvl="2" indent="-328295" defTabSz="914400" eaLnBrk="0" hangingPunct="0">
              <a:lnSpc>
                <a:spcPct val="110000"/>
              </a:lnSpc>
              <a:spcBef>
                <a:spcPct val="30000"/>
              </a:spcBef>
              <a:buClr>
                <a:schemeClr val="tx2"/>
              </a:buClr>
              <a:buSzPct val="120000"/>
              <a:buFont typeface="Wingdings" panose="05000000000000000000" pitchFamily="2" charset="2"/>
              <a:tabLst>
                <a:tab pos="292100" algn="l"/>
                <a:tab pos="1028700" algn="l"/>
              </a:tabLst>
            </a:pPr>
            <a:r>
              <a:rPr sz="2200" b="1">
                <a:latin typeface="Arial" panose="020B0604020202020204" pitchFamily="34" charset="0"/>
                <a:ea typeface="Arial" panose="020B0604020202020204" pitchFamily="34" charset="0"/>
                <a:cs typeface="Times New Roman" panose="02020603050405020304" pitchFamily="18" charset="0"/>
              </a:rPr>
              <a:t>	RST	Connection must be reset - as a result of host crash </a:t>
            </a:r>
            <a:br>
              <a:rPr sz="2200" b="1">
                <a:latin typeface="Arial" panose="020B0604020202020204" pitchFamily="34" charset="0"/>
                <a:ea typeface="Arial" panose="020B0604020202020204" pitchFamily="34" charset="0"/>
                <a:cs typeface="Times New Roman" panose="02020603050405020304" pitchFamily="18" charset="0"/>
              </a:rPr>
            </a:br>
            <a:r>
              <a:rPr sz="2200" b="1">
                <a:latin typeface="Arial" panose="020B0604020202020204" pitchFamily="34" charset="0"/>
                <a:ea typeface="Arial" panose="020B0604020202020204" pitchFamily="34" charset="0"/>
                <a:cs typeface="Times New Roman" panose="02020603050405020304" pitchFamily="18" charset="0"/>
              </a:rPr>
              <a:t>	or other reasons</a:t>
            </a:r>
          </a:p>
          <a:p>
            <a:pPr marL="558800" lvl="2" indent="-328295" defTabSz="914400" eaLnBrk="0" hangingPunct="0">
              <a:lnSpc>
                <a:spcPct val="110000"/>
              </a:lnSpc>
              <a:spcBef>
                <a:spcPct val="30000"/>
              </a:spcBef>
              <a:buClr>
                <a:schemeClr val="tx2"/>
              </a:buClr>
              <a:buSzPct val="120000"/>
              <a:buFont typeface="Wingdings" panose="05000000000000000000" pitchFamily="2" charset="2"/>
              <a:tabLst>
                <a:tab pos="292100" algn="l"/>
                <a:tab pos="1028700" algn="l"/>
              </a:tabLst>
            </a:pPr>
            <a:r>
              <a:rPr sz="2200" b="1">
                <a:latin typeface="Arial" panose="020B0604020202020204" pitchFamily="34" charset="0"/>
                <a:ea typeface="Arial" panose="020B0604020202020204" pitchFamily="34" charset="0"/>
                <a:cs typeface="Times New Roman" panose="02020603050405020304" pitchFamily="18" charset="0"/>
              </a:rPr>
              <a:t>	SYN	Synchronize sequence numbers during connection</a:t>
            </a:r>
            <a:br>
              <a:rPr sz="2200" b="1">
                <a:latin typeface="Arial" panose="020B0604020202020204" pitchFamily="34" charset="0"/>
                <a:ea typeface="Arial" panose="020B0604020202020204" pitchFamily="34" charset="0"/>
                <a:cs typeface="Times New Roman" panose="02020603050405020304" pitchFamily="18" charset="0"/>
              </a:rPr>
            </a:br>
            <a:r>
              <a:rPr sz="2200" b="1">
                <a:latin typeface="Arial" panose="020B0604020202020204" pitchFamily="34" charset="0"/>
                <a:ea typeface="Arial" panose="020B0604020202020204" pitchFamily="34" charset="0"/>
                <a:cs typeface="Times New Roman" panose="02020603050405020304" pitchFamily="18" charset="0"/>
              </a:rPr>
              <a:t>	establishment</a:t>
            </a:r>
          </a:p>
          <a:p>
            <a:pPr marL="558800" lvl="2" indent="-328295" defTabSz="914400" eaLnBrk="0" hangingPunct="0">
              <a:lnSpc>
                <a:spcPct val="110000"/>
              </a:lnSpc>
              <a:spcBef>
                <a:spcPct val="30000"/>
              </a:spcBef>
              <a:buClr>
                <a:schemeClr val="tx2"/>
              </a:buClr>
              <a:buSzPct val="120000"/>
              <a:buFont typeface="Wingdings" panose="05000000000000000000" pitchFamily="2" charset="2"/>
              <a:tabLst>
                <a:tab pos="292100" algn="l"/>
                <a:tab pos="1028700" algn="l"/>
              </a:tabLst>
            </a:pPr>
            <a:r>
              <a:rPr sz="2200" b="1">
                <a:latin typeface="Arial" panose="020B0604020202020204" pitchFamily="34" charset="0"/>
                <a:ea typeface="Arial" panose="020B0604020202020204" pitchFamily="34" charset="0"/>
                <a:cs typeface="Times New Roman" panose="02020603050405020304" pitchFamily="18" charset="0"/>
              </a:rPr>
              <a:t>	FIN	Terminate the connection</a:t>
            </a:r>
          </a:p>
          <a:p>
            <a:pPr marL="558800" lvl="2" indent="-328295" defTabSz="914400" eaLnBrk="0" hangingPunct="0">
              <a:lnSpc>
                <a:spcPct val="110000"/>
              </a:lnSpc>
              <a:spcBef>
                <a:spcPct val="30000"/>
              </a:spcBef>
              <a:buClr>
                <a:schemeClr val="tx2"/>
              </a:buClr>
              <a:buSzPct val="120000"/>
              <a:buFont typeface="Wingdings" panose="05000000000000000000" pitchFamily="2" charset="2"/>
              <a:buChar char="§"/>
              <a:tabLst>
                <a:tab pos="292100" algn="l"/>
                <a:tab pos="1028700" algn="l"/>
              </a:tabLst>
            </a:pPr>
            <a:r>
              <a:rPr sz="2200" b="1">
                <a:solidFill>
                  <a:schemeClr val="folHlink"/>
                </a:solidFill>
                <a:latin typeface="Arial" panose="020B0604020202020204" pitchFamily="34" charset="0"/>
                <a:ea typeface="Arial" panose="020B0604020202020204" pitchFamily="34" charset="0"/>
              </a:rPr>
              <a:t>Urgent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pointer</a:t>
            </a:r>
            <a:r>
              <a:rPr sz="2200" b="1">
                <a:latin typeface="Arial" panose="020B0604020202020204" pitchFamily="34" charset="0"/>
                <a:ea typeface="Arial" panose="020B0604020202020204" pitchFamily="34" charset="0"/>
              </a:rPr>
              <a:t>: the segment contains urgent data; it must be delivered soon even if out of order, e.g., Control-C to abort the application program on the other side; valid only if the urgent flag is set</a:t>
            </a:r>
          </a:p>
          <a:p>
            <a:pPr marL="558800" lvl="2" indent="-328295" defTabSz="914400" eaLnBrk="0" hangingPunct="0">
              <a:lnSpc>
                <a:spcPct val="110000"/>
              </a:lnSpc>
              <a:spcBef>
                <a:spcPct val="30000"/>
              </a:spcBef>
              <a:buClr>
                <a:schemeClr val="tx2"/>
              </a:buClr>
              <a:buSzPct val="120000"/>
              <a:buFont typeface="Wingdings" panose="05000000000000000000" pitchFamily="2" charset="2"/>
              <a:buChar char="§"/>
              <a:tabLst>
                <a:tab pos="292100" algn="l"/>
                <a:tab pos="1028700" algn="l"/>
              </a:tabLst>
            </a:pPr>
            <a:r>
              <a:rPr sz="2200" b="1">
                <a:solidFill>
                  <a:schemeClr val="folHlink"/>
                </a:solidFill>
                <a:latin typeface="Arial" panose="020B0604020202020204" pitchFamily="34" charset="0"/>
                <a:ea typeface="Arial" panose="020B0604020202020204" pitchFamily="34" charset="0"/>
              </a:rPr>
              <a:t>Widow</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size</a:t>
            </a:r>
            <a:r>
              <a:rPr sz="2200" b="1">
                <a:latin typeface="Arial" panose="020B0604020202020204" pitchFamily="34" charset="0"/>
                <a:ea typeface="Arial" panose="020B0604020202020204" pitchFamily="34" charset="0"/>
              </a:rPr>
              <a:t>: defines the size of the sliding window, in bytes, that the other party must maintain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a:t>
            </a:fld>
            <a:endParaRPr lang="de-DE" altLang="x-none" dirty="0">
              <a:latin typeface="Times New Roman" panose="02020603050405020304" pitchFamily="18" charset="0"/>
              <a:ea typeface="Arial" panose="020B0604020202020204" pitchFamily="34" charset="0"/>
            </a:endParaRPr>
          </a:p>
        </p:txBody>
      </p:sp>
      <p:sp>
        <p:nvSpPr>
          <p:cNvPr id="494597" name="Rectangles 494596"/>
          <p:cNvSpPr/>
          <p:nvPr/>
        </p:nvSpPr>
        <p:spPr>
          <a:xfrm>
            <a:off x="76200" y="152400"/>
            <a:ext cx="8915400" cy="6477000"/>
          </a:xfrm>
          <a:prstGeom prst="rect">
            <a:avLst/>
          </a:prstGeom>
          <a:noFill/>
          <a:ln w="9525">
            <a:noFill/>
          </a:ln>
        </p:spPr>
        <p:txBody>
          <a:bodyPr/>
          <a:lstStyle/>
          <a:p>
            <a:pPr marL="457200" indent="-457200" defTabSz="914400" eaLnBrk="0" hangingPunct="0">
              <a:lnSpc>
                <a:spcPct val="95000"/>
              </a:lnSpc>
              <a:spcBef>
                <a:spcPct val="15000"/>
              </a:spcBef>
              <a:buClr>
                <a:schemeClr val="tx2"/>
              </a:buClr>
              <a:buSzPct val="120000"/>
              <a:buFont typeface="Wingdings" panose="05000000000000000000" pitchFamily="2" charset="2"/>
              <a:tabLst>
                <a:tab pos="1117600" algn="l"/>
              </a:tabLst>
            </a:pPr>
            <a:r>
              <a:rPr sz="2100" b="1" dirty="0">
                <a:solidFill>
                  <a:schemeClr val="folHlink"/>
                </a:solidFill>
                <a:latin typeface="Arial" panose="020B0604020202020204" pitchFamily="34" charset="0"/>
                <a:ea typeface="Arial" panose="020B0604020202020204" pitchFamily="34" charset="0"/>
              </a:rPr>
              <a:t>3.1 Introduction</a:t>
            </a:r>
          </a:p>
          <a:p>
            <a:pPr marL="776605" lvl="1" indent="-317500" defTabSz="914400" eaLnBrk="0" hangingPunct="0">
              <a:lnSpc>
                <a:spcPct val="95000"/>
              </a:lnSpc>
              <a:spcBef>
                <a:spcPct val="15000"/>
              </a:spcBef>
              <a:buClr>
                <a:schemeClr val="tx2"/>
              </a:buClr>
              <a:buSzPct val="120000"/>
              <a:buFont typeface="Wingdings" panose="05000000000000000000" pitchFamily="2" charset="2"/>
              <a:buChar char="§"/>
              <a:tabLst>
                <a:tab pos="1117600" algn="l"/>
              </a:tabLst>
            </a:pPr>
            <a:r>
              <a:rPr sz="2400" b="1" dirty="0">
                <a:latin typeface="Arial" panose="020B0604020202020204" pitchFamily="34" charset="0"/>
                <a:ea typeface="Arial" panose="020B0604020202020204" pitchFamily="34" charset="0"/>
              </a:rPr>
              <a:t>the core or the heart of the whole protocol hierarchy</a:t>
            </a:r>
          </a:p>
          <a:p>
            <a:pPr marL="776605" lvl="1" indent="-317500" defTabSz="914400" eaLnBrk="0" hangingPunct="0">
              <a:lnSpc>
                <a:spcPct val="95000"/>
              </a:lnSpc>
              <a:spcBef>
                <a:spcPct val="15000"/>
              </a:spcBef>
              <a:buClr>
                <a:schemeClr val="tx2"/>
              </a:buClr>
              <a:buSzPct val="120000"/>
              <a:buFont typeface="Wingdings" panose="05000000000000000000" pitchFamily="2" charset="2"/>
              <a:buChar char="§"/>
              <a:tabLst>
                <a:tab pos="1117600" algn="l"/>
              </a:tabLst>
            </a:pPr>
            <a:r>
              <a:rPr sz="2400" b="1" dirty="0">
                <a:latin typeface="Arial" panose="020B0604020202020204" pitchFamily="34" charset="0"/>
                <a:ea typeface="Arial" panose="020B0604020202020204" pitchFamily="34" charset="0"/>
              </a:rPr>
              <a:t>it provides </a:t>
            </a:r>
            <a:r>
              <a:rPr sz="2400" b="1" dirty="0">
                <a:solidFill>
                  <a:schemeClr val="folHlink"/>
                </a:solidFill>
                <a:latin typeface="Arial" panose="020B0604020202020204" pitchFamily="34" charset="0"/>
                <a:ea typeface="Arial" panose="020B0604020202020204" pitchFamily="34" charset="0"/>
              </a:rPr>
              <a:t>reliable</a:t>
            </a:r>
            <a:r>
              <a:rPr sz="2400" b="1" dirty="0">
                <a:latin typeface="Arial" panose="020B0604020202020204" pitchFamily="34" charset="0"/>
                <a:ea typeface="Arial" panose="020B0604020202020204" pitchFamily="34" charset="0"/>
              </a:rPr>
              <a:t>, </a:t>
            </a:r>
            <a:r>
              <a:rPr sz="2400" b="1" dirty="0">
                <a:solidFill>
                  <a:schemeClr val="folHlink"/>
                </a:solidFill>
                <a:latin typeface="Arial" panose="020B0604020202020204" pitchFamily="34" charset="0"/>
                <a:ea typeface="Arial" panose="020B0604020202020204" pitchFamily="34" charset="0"/>
              </a:rPr>
              <a:t>cost-effective</a:t>
            </a:r>
            <a:r>
              <a:rPr sz="2400" b="1" dirty="0">
                <a:latin typeface="Arial" panose="020B0604020202020204" pitchFamily="34" charset="0"/>
                <a:ea typeface="Arial" panose="020B0604020202020204" pitchFamily="34" charset="0"/>
              </a:rPr>
              <a:t> data transfer from the source to the destination on top of an unreliable network; </a:t>
            </a:r>
            <a:r>
              <a:rPr sz="2400" b="1" dirty="0">
                <a:solidFill>
                  <a:schemeClr val="folHlink"/>
                </a:solidFill>
                <a:latin typeface="Arial" panose="020B0604020202020204" pitchFamily="34" charset="0"/>
                <a:ea typeface="Arial" panose="020B0604020202020204" pitchFamily="34" charset="0"/>
              </a:rPr>
              <a:t>process-to-process</a:t>
            </a:r>
            <a:r>
              <a:rPr sz="2400" b="1" dirty="0">
                <a:latin typeface="Arial" panose="020B0604020202020204" pitchFamily="34" charset="0"/>
                <a:ea typeface="Arial" panose="020B0604020202020204" pitchFamily="34" charset="0"/>
              </a:rPr>
              <a:t> delivery</a:t>
            </a:r>
          </a:p>
          <a:p>
            <a:pPr marL="776605" lvl="1" indent="-317500" defTabSz="914400" eaLnBrk="0" hangingPunct="0">
              <a:lnSpc>
                <a:spcPct val="95000"/>
              </a:lnSpc>
              <a:spcBef>
                <a:spcPct val="15000"/>
              </a:spcBef>
              <a:buClr>
                <a:schemeClr val="tx2"/>
              </a:buClr>
              <a:buSzPct val="120000"/>
              <a:buFont typeface="Wingdings" panose="05000000000000000000" pitchFamily="2" charset="2"/>
              <a:buChar char="§"/>
              <a:tabLst>
                <a:tab pos="1117600" algn="l"/>
              </a:tabLst>
            </a:pPr>
            <a:r>
              <a:rPr sz="2400" b="1" dirty="0">
                <a:latin typeface="Arial" panose="020B0604020202020204" pitchFamily="34" charset="0"/>
                <a:ea typeface="Arial" panose="020B0604020202020204" pitchFamily="34" charset="0"/>
              </a:rPr>
              <a:t>the transport layer code runs on the users’ machines; the network layer mostly runs on the routers (operated by a carrier for a WAN) and the adequacy of the service can not be guaranteed </a:t>
            </a:r>
          </a:p>
          <a:p>
            <a:pPr marL="776605" lvl="1" indent="-317500" defTabSz="914400" eaLnBrk="0" hangingPunct="0">
              <a:lnSpc>
                <a:spcPct val="95000"/>
              </a:lnSpc>
              <a:spcBef>
                <a:spcPct val="15000"/>
              </a:spcBef>
              <a:buClr>
                <a:schemeClr val="tx2"/>
              </a:buClr>
              <a:buSzPct val="120000"/>
              <a:buFont typeface="Wingdings" panose="05000000000000000000" pitchFamily="2" charset="2"/>
              <a:buChar char="§"/>
              <a:tabLst>
                <a:tab pos="1117600" algn="l"/>
              </a:tabLst>
            </a:pPr>
            <a:r>
              <a:rPr sz="2400" b="1" dirty="0">
                <a:latin typeface="Arial" panose="020B0604020202020204" pitchFamily="34" charset="0"/>
                <a:ea typeface="Arial" panose="020B0604020202020204" pitchFamily="34" charset="0"/>
              </a:rPr>
              <a:t>position of the transport layer</a:t>
            </a:r>
            <a:br>
              <a:rPr lang="en-US" sz="2400" b="1" dirty="0"/>
            </a:br>
            <a:br>
              <a:rPr lang="en-US" sz="2400" dirty="0"/>
            </a:br>
            <a:endParaRPr lang="en-US" sz="2400" b="1" dirty="0">
              <a:latin typeface="Arial" panose="020B0604020202020204" pitchFamily="34" charset="0"/>
              <a:ea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30</a:t>
            </a:fld>
            <a:endParaRPr lang="de-DE" altLang="x-none" dirty="0">
              <a:latin typeface="Times New Roman" panose="02020603050405020304" pitchFamily="18" charset="0"/>
              <a:ea typeface="Arial" panose="020B0604020202020204" pitchFamily="34" charset="0"/>
            </a:endParaRPr>
          </a:p>
        </p:txBody>
      </p:sp>
      <p:sp>
        <p:nvSpPr>
          <p:cNvPr id="568323" name="Rectangles 568322"/>
          <p:cNvSpPr/>
          <p:nvPr/>
        </p:nvSpPr>
        <p:spPr>
          <a:xfrm>
            <a:off x="76200" y="228600"/>
            <a:ext cx="8915400" cy="6172200"/>
          </a:xfrm>
          <a:prstGeom prst="rect">
            <a:avLst/>
          </a:prstGeom>
          <a:noFill/>
          <a:ln w="9525">
            <a:noFill/>
          </a:ln>
        </p:spPr>
        <p:txBody>
          <a:bodyPr/>
          <a:lstStyle/>
          <a:p>
            <a:pPr marL="228600" lvl="1" indent="-226695" defTabSz="914400" eaLnBrk="0" hangingPunct="0">
              <a:lnSpc>
                <a:spcPct val="110000"/>
              </a:lnSpc>
              <a:spcBef>
                <a:spcPct val="30000"/>
              </a:spcBef>
              <a:buClr>
                <a:schemeClr val="folHlink"/>
              </a:buClr>
              <a:buSzPct val="120000"/>
              <a:buFont typeface="Wingdings" panose="05000000000000000000" pitchFamily="2" charset="2"/>
              <a:buChar char="§"/>
              <a:tabLst>
                <a:tab pos="1117600" algn="l"/>
                <a:tab pos="1600200" algn="l"/>
              </a:tabLst>
            </a:pPr>
            <a:r>
              <a:rPr sz="2200" b="1">
                <a:solidFill>
                  <a:schemeClr val="folHlink"/>
                </a:solidFill>
                <a:latin typeface="Arial" panose="020B0604020202020204" pitchFamily="34" charset="0"/>
                <a:ea typeface="Arial" panose="020B0604020202020204" pitchFamily="34" charset="0"/>
              </a:rPr>
              <a:t>Flow</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Control</a:t>
            </a:r>
          </a:p>
          <a:p>
            <a:pPr marL="558800" lvl="2" indent="-328295" defTabSz="914400" eaLnBrk="0" hangingPunct="0">
              <a:lnSpc>
                <a:spcPct val="110000"/>
              </a:lnSpc>
              <a:spcBef>
                <a:spcPct val="3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defines the amount of data a source can send before receiving an acknowledgement from the destination; used to prevent a fast transmitter from overwhelming a slow receiver</a:t>
            </a:r>
          </a:p>
          <a:p>
            <a:pPr marL="558800" lvl="2" indent="-328295" defTabSz="914400" eaLnBrk="0" hangingPunct="0">
              <a:lnSpc>
                <a:spcPct val="110000"/>
              </a:lnSpc>
              <a:spcBef>
                <a:spcPct val="3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two extreme cases</a:t>
            </a:r>
          </a:p>
          <a:p>
            <a:pPr marL="800100" lvl="3" indent="-239395" defTabSz="914400" eaLnBrk="0" hangingPunct="0">
              <a:lnSpc>
                <a:spcPct val="110000"/>
              </a:lnSpc>
              <a:spcBef>
                <a:spcPct val="3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send 1 byte: extremely slow</a:t>
            </a:r>
          </a:p>
          <a:p>
            <a:pPr marL="800100" lvl="3" indent="-239395" defTabSz="914400" eaLnBrk="0" hangingPunct="0">
              <a:lnSpc>
                <a:spcPct val="110000"/>
              </a:lnSpc>
              <a:spcBef>
                <a:spcPct val="3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send all the data: speeds up the process; but may overwhelm the receiver; + if some part of data is lost, duplicated, received out of order, or corrupted, the source will not know until all data have been checked by the destination</a:t>
            </a:r>
          </a:p>
          <a:p>
            <a:pPr marL="558800" lvl="2" indent="-328295" defTabSz="914400" eaLnBrk="0" hangingPunct="0">
              <a:lnSpc>
                <a:spcPct val="110000"/>
              </a:lnSpc>
              <a:spcBef>
                <a:spcPct val="3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TCP defines a window (somewhere in between the above two extremes)</a:t>
            </a:r>
          </a:p>
          <a:p>
            <a:pPr marL="558800" lvl="2" indent="-328295" defTabSz="914400" eaLnBrk="0" hangingPunct="0">
              <a:lnSpc>
                <a:spcPct val="110000"/>
              </a:lnSpc>
              <a:spcBef>
                <a:spcPct val="3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it sends as many data as are defined by the sliding window protocol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31</a:t>
            </a:fld>
            <a:endParaRPr lang="de-DE" altLang="x-none" dirty="0">
              <a:latin typeface="Times New Roman" panose="02020603050405020304" pitchFamily="18" charset="0"/>
              <a:ea typeface="Arial" panose="020B0604020202020204" pitchFamily="34" charset="0"/>
            </a:endParaRPr>
          </a:p>
        </p:txBody>
      </p:sp>
      <p:sp>
        <p:nvSpPr>
          <p:cNvPr id="584706" name="Rectangles 584705"/>
          <p:cNvSpPr/>
          <p:nvPr/>
        </p:nvSpPr>
        <p:spPr>
          <a:xfrm>
            <a:off x="76200" y="0"/>
            <a:ext cx="8915400" cy="4648200"/>
          </a:xfrm>
          <a:prstGeom prst="rect">
            <a:avLst/>
          </a:prstGeom>
          <a:noFill/>
          <a:ln w="9525">
            <a:noFill/>
          </a:ln>
        </p:spPr>
        <p:txBody>
          <a:bodyPr/>
          <a:lstStyle/>
          <a:p>
            <a:pPr marL="558800" lvl="2" indent="-328295" defTabSz="914400" eaLnBrk="0" hangingPunct="0">
              <a:spcBef>
                <a:spcPct val="20000"/>
              </a:spcBef>
              <a:buClr>
                <a:schemeClr val="folHlink"/>
              </a:buClr>
              <a:buSzPct val="120000"/>
              <a:buFont typeface="Wingdings" panose="05000000000000000000" pitchFamily="2" charset="2"/>
              <a:buChar char="§"/>
              <a:tabLst>
                <a:tab pos="1117600" algn="l"/>
                <a:tab pos="1600200" algn="l"/>
              </a:tabLst>
            </a:pPr>
            <a:r>
              <a:rPr sz="2100" b="1">
                <a:solidFill>
                  <a:schemeClr val="folHlink"/>
                </a:solidFill>
                <a:latin typeface="Arial" panose="020B0604020202020204" pitchFamily="34" charset="0"/>
                <a:ea typeface="Arial" panose="020B0604020202020204" pitchFamily="34" charset="0"/>
              </a:rPr>
              <a:t>Sliding</a:t>
            </a:r>
            <a:r>
              <a:rPr sz="2100" b="1">
                <a:latin typeface="Arial" panose="020B0604020202020204" pitchFamily="34" charset="0"/>
                <a:ea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rPr>
              <a:t>Window</a:t>
            </a:r>
            <a:r>
              <a:rPr sz="2100" b="1">
                <a:latin typeface="Arial" panose="020B0604020202020204" pitchFamily="34" charset="0"/>
                <a:ea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rPr>
              <a:t>Protocol</a:t>
            </a:r>
          </a:p>
          <a:p>
            <a:pPr marL="800100" lvl="3" indent="-239395" defTabSz="914400">
              <a:spcBef>
                <a:spcPct val="20000"/>
              </a:spcBef>
              <a:buClr>
                <a:schemeClr val="folHlink"/>
              </a:buClr>
              <a:buSzPct val="120000"/>
              <a:buFont typeface="Wingdings" panose="05000000000000000000" pitchFamily="2" charset="2"/>
              <a:buChar char="§"/>
              <a:tabLst>
                <a:tab pos="1117600" algn="l"/>
                <a:tab pos="1600200" algn="l"/>
              </a:tabLst>
            </a:pPr>
            <a:r>
              <a:rPr sz="2100" b="1">
                <a:latin typeface="Arial" panose="020B0604020202020204" pitchFamily="34" charset="0"/>
                <a:ea typeface="Arial" panose="020B0604020202020204" pitchFamily="34" charset="0"/>
              </a:rPr>
              <a:t>both hosts use a window for each connection</a:t>
            </a:r>
          </a:p>
          <a:p>
            <a:pPr marL="800100" lvl="3" indent="-239395" defTabSz="914400">
              <a:spcBef>
                <a:spcPct val="20000"/>
              </a:spcBef>
              <a:buClr>
                <a:schemeClr val="folHlink"/>
              </a:buClr>
              <a:buSzPct val="120000"/>
              <a:buFont typeface="Wingdings" panose="05000000000000000000" pitchFamily="2" charset="2"/>
              <a:buChar char="§"/>
              <a:tabLst>
                <a:tab pos="1117600" algn="l"/>
                <a:tab pos="1600200" algn="l"/>
              </a:tabLst>
            </a:pPr>
            <a:r>
              <a:rPr sz="2100" b="1">
                <a:latin typeface="Arial" panose="020B0604020202020204" pitchFamily="34" charset="0"/>
                <a:ea typeface="Arial" panose="020B0604020202020204" pitchFamily="34" charset="0"/>
              </a:rPr>
              <a:t>used to make transmission more efficient as well as to control the flow of data so that the destination does not become overwhelmed</a:t>
            </a:r>
          </a:p>
          <a:p>
            <a:pPr marL="800100" lvl="3" indent="-239395" defTabSz="914400">
              <a:spcBef>
                <a:spcPct val="20000"/>
              </a:spcBef>
              <a:spcAft>
                <a:spcPts val="1000"/>
              </a:spcAft>
              <a:buClr>
                <a:schemeClr val="folHlink"/>
              </a:buClr>
              <a:buSzPct val="120000"/>
              <a:buFont typeface="Wingdings" panose="05000000000000000000" pitchFamily="2" charset="2"/>
              <a:buChar char="§"/>
              <a:tabLst>
                <a:tab pos="1117600" algn="l"/>
                <a:tab pos="1600200" algn="l"/>
              </a:tabLst>
            </a:pPr>
            <a:r>
              <a:rPr sz="2100" b="1">
                <a:latin typeface="Arial" panose="020B0604020202020204" pitchFamily="34" charset="0"/>
                <a:ea typeface="Arial" panose="020B0604020202020204" pitchFamily="34" charset="0"/>
              </a:rPr>
              <a:t>TCP’s sliding windows are byte-oriented</a:t>
            </a:r>
          </a:p>
          <a:p>
            <a:pPr marL="800100" lvl="3" indent="-239395" defTabSz="914400">
              <a:spcBef>
                <a:spcPct val="20000"/>
              </a:spcBef>
              <a:spcAft>
                <a:spcPts val="1000"/>
              </a:spcAft>
              <a:buClr>
                <a:schemeClr val="folHlink"/>
              </a:buClr>
              <a:buSzPct val="120000"/>
              <a:buFont typeface="Wingdings" panose="05000000000000000000" pitchFamily="2" charset="2"/>
              <a:buChar char="§"/>
              <a:tabLst>
                <a:tab pos="1117600" algn="l"/>
                <a:tab pos="1600200" algn="l"/>
              </a:tabLst>
            </a:pPr>
            <a:r>
              <a:rPr sz="2100" b="1">
                <a:latin typeface="Arial" panose="020B0604020202020204" pitchFamily="34" charset="0"/>
                <a:ea typeface="Arial" panose="020B0604020202020204" pitchFamily="34" charset="0"/>
              </a:rPr>
              <a:t>sender buffer (circular)</a:t>
            </a:r>
          </a:p>
          <a:p>
            <a:pPr marL="800100" lvl="3" indent="-239395" defTabSz="914400">
              <a:spcBef>
                <a:spcPct val="20000"/>
              </a:spcBef>
              <a:spcAft>
                <a:spcPts val="1000"/>
              </a:spcAft>
              <a:buClr>
                <a:schemeClr val="folHlink"/>
              </a:buClr>
              <a:buSzPct val="120000"/>
              <a:buFont typeface="Wingdings" panose="05000000000000000000" pitchFamily="2" charset="2"/>
              <a:buChar char="§"/>
              <a:tabLst>
                <a:tab pos="1117600" algn="l"/>
                <a:tab pos="1600200" algn="l"/>
              </a:tabLst>
            </a:pPr>
            <a:endParaRPr sz="2100" b="1">
              <a:latin typeface="Arial" panose="020B0604020202020204" pitchFamily="34" charset="0"/>
              <a:ea typeface="Arial" panose="020B0604020202020204" pitchFamily="34" charset="0"/>
            </a:endParaRPr>
          </a:p>
          <a:p>
            <a:pPr marL="800100" lvl="3" indent="-239395" defTabSz="914400">
              <a:spcBef>
                <a:spcPct val="20000"/>
              </a:spcBef>
              <a:spcAft>
                <a:spcPts val="1000"/>
              </a:spcAft>
              <a:buClr>
                <a:schemeClr val="folHlink"/>
              </a:buClr>
              <a:buSzPct val="120000"/>
              <a:buFont typeface="Wingdings" panose="05000000000000000000" pitchFamily="2" charset="2"/>
              <a:buChar char="§"/>
              <a:tabLst>
                <a:tab pos="1117600" algn="l"/>
                <a:tab pos="1600200" algn="l"/>
              </a:tabLst>
            </a:pPr>
            <a:endParaRPr sz="2100" b="1">
              <a:latin typeface="Arial" panose="020B0604020202020204" pitchFamily="34" charset="0"/>
              <a:ea typeface="Arial" panose="020B0604020202020204" pitchFamily="34" charset="0"/>
            </a:endParaRPr>
          </a:p>
          <a:p>
            <a:pPr marL="800100" lvl="3" indent="-239395" defTabSz="914400">
              <a:spcBef>
                <a:spcPct val="20000"/>
              </a:spcBef>
              <a:spcAft>
                <a:spcPts val="1000"/>
              </a:spcAft>
              <a:buClr>
                <a:schemeClr val="folHlink"/>
              </a:buClr>
              <a:buSzPct val="120000"/>
              <a:buFont typeface="Wingdings" panose="05000000000000000000" pitchFamily="2" charset="2"/>
              <a:buChar char="§"/>
              <a:tabLst>
                <a:tab pos="1117600" algn="l"/>
                <a:tab pos="1600200" algn="l"/>
              </a:tabLst>
            </a:pPr>
            <a:endParaRPr sz="2100" b="1">
              <a:latin typeface="Arial" panose="020B0604020202020204" pitchFamily="34" charset="0"/>
              <a:ea typeface="Arial" panose="020B0604020202020204" pitchFamily="34" charset="0"/>
            </a:endParaRPr>
          </a:p>
          <a:p>
            <a:pPr marL="800100" lvl="3" indent="-239395" defTabSz="914400">
              <a:spcBef>
                <a:spcPct val="20000"/>
              </a:spcBef>
              <a:spcAft>
                <a:spcPts val="1000"/>
              </a:spcAft>
              <a:buClr>
                <a:schemeClr val="folHlink"/>
              </a:buClr>
              <a:buSzPct val="120000"/>
              <a:buFont typeface="Wingdings" panose="05000000000000000000" pitchFamily="2" charset="2"/>
              <a:buChar char="§"/>
              <a:tabLst>
                <a:tab pos="1117600" algn="l"/>
                <a:tab pos="1600200" algn="l"/>
              </a:tabLst>
            </a:pPr>
            <a:endParaRPr sz="2100" b="1">
              <a:latin typeface="Arial" panose="020B0604020202020204" pitchFamily="34" charset="0"/>
              <a:ea typeface="Arial" panose="020B0604020202020204" pitchFamily="34" charset="0"/>
            </a:endParaRPr>
          </a:p>
          <a:p>
            <a:pPr marL="800100" lvl="3" indent="-239395" defTabSz="914400" eaLnBrk="0" hangingPunct="0">
              <a:spcBef>
                <a:spcPct val="20000"/>
              </a:spcBef>
              <a:buClr>
                <a:schemeClr val="folHlink"/>
              </a:buClr>
              <a:buSzPct val="120000"/>
              <a:buFont typeface="Wingdings" panose="05000000000000000000" pitchFamily="2" charset="2"/>
              <a:buChar char="§"/>
              <a:tabLst>
                <a:tab pos="1117600" algn="l"/>
                <a:tab pos="1600200" algn="l"/>
              </a:tabLst>
            </a:pPr>
            <a:r>
              <a:rPr sz="2100" b="1">
                <a:latin typeface="Arial" panose="020B0604020202020204" pitchFamily="34" charset="0"/>
                <a:ea typeface="Arial" panose="020B0604020202020204" pitchFamily="34" charset="0"/>
                <a:cs typeface="Arial" panose="020B0604020202020204" pitchFamily="34" charset="0"/>
              </a:rPr>
              <a:t>receiver buffer (circular)</a:t>
            </a:r>
            <a:endParaRPr sz="2100" b="1">
              <a:latin typeface="Arial" panose="020B0604020202020204" pitchFamily="34" charset="0"/>
              <a:ea typeface="Arial" panose="020B0604020202020204" pitchFamily="34" charset="0"/>
            </a:endParaRPr>
          </a:p>
        </p:txBody>
      </p:sp>
      <p:pic>
        <p:nvPicPr>
          <p:cNvPr id="584707" name="Picture 584706"/>
          <p:cNvPicPr>
            <a:picLocks noChangeAspect="1"/>
          </p:cNvPicPr>
          <p:nvPr/>
        </p:nvPicPr>
        <p:blipFill>
          <a:blip r:embed="rId2"/>
          <a:stretch>
            <a:fillRect/>
          </a:stretch>
        </p:blipFill>
        <p:spPr>
          <a:xfrm>
            <a:off x="381000" y="2743200"/>
            <a:ext cx="8229600" cy="2122488"/>
          </a:xfrm>
          <a:prstGeom prst="rect">
            <a:avLst/>
          </a:prstGeom>
          <a:noFill/>
          <a:ln w="9525">
            <a:noFill/>
          </a:ln>
        </p:spPr>
      </p:pic>
      <p:pic>
        <p:nvPicPr>
          <p:cNvPr id="584708" name="Picture 584707"/>
          <p:cNvPicPr>
            <a:picLocks noChangeAspect="1"/>
          </p:cNvPicPr>
          <p:nvPr/>
        </p:nvPicPr>
        <p:blipFill>
          <a:blip r:embed="rId3"/>
          <a:stretch>
            <a:fillRect/>
          </a:stretch>
        </p:blipFill>
        <p:spPr>
          <a:xfrm>
            <a:off x="533400" y="5486400"/>
            <a:ext cx="7796213" cy="121920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32</a:t>
            </a:fld>
            <a:endParaRPr lang="de-DE" altLang="x-none" dirty="0">
              <a:latin typeface="Times New Roman" panose="02020603050405020304" pitchFamily="18" charset="0"/>
              <a:ea typeface="Arial" panose="020B0604020202020204" pitchFamily="34" charset="0"/>
            </a:endParaRPr>
          </a:p>
        </p:txBody>
      </p:sp>
      <p:sp>
        <p:nvSpPr>
          <p:cNvPr id="569347" name="Rectangles 569346"/>
          <p:cNvSpPr/>
          <p:nvPr/>
        </p:nvSpPr>
        <p:spPr>
          <a:xfrm>
            <a:off x="76200" y="228600"/>
            <a:ext cx="8915400" cy="4267200"/>
          </a:xfrm>
          <a:prstGeom prst="rect">
            <a:avLst/>
          </a:prstGeom>
          <a:noFill/>
          <a:ln w="9525">
            <a:noFill/>
          </a:ln>
        </p:spPr>
        <p:txBody>
          <a:bodyPr/>
          <a:lstStyle/>
          <a:p>
            <a:pPr marL="558800" lvl="2" indent="-328295" defTabSz="914400">
              <a:spcBef>
                <a:spcPct val="20000"/>
              </a:spcBef>
              <a:buClr>
                <a:schemeClr val="folHlink"/>
              </a:buClr>
              <a:buSzPct val="120000"/>
              <a:buFont typeface="Wingdings" panose="05000000000000000000" pitchFamily="2" charset="2"/>
              <a:buChar char="§"/>
              <a:tabLst>
                <a:tab pos="1117600" algn="l"/>
                <a:tab pos="1600200" algn="l"/>
              </a:tabLst>
            </a:pPr>
            <a:r>
              <a:rPr sz="2200" b="1">
                <a:solidFill>
                  <a:schemeClr val="folHlink"/>
                </a:solidFill>
                <a:latin typeface="Arial" panose="020B0604020202020204" pitchFamily="34" charset="0"/>
                <a:ea typeface="Arial" panose="020B0604020202020204" pitchFamily="34" charset="0"/>
              </a:rPr>
              <a:t>Receiver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window</a:t>
            </a:r>
          </a:p>
          <a:p>
            <a:pPr marL="800100" lvl="3" indent="-239395" defTabSz="914400">
              <a:spcBef>
                <a:spcPct val="2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how many more bytes can the receiver store?</a:t>
            </a:r>
          </a:p>
          <a:p>
            <a:pPr marL="800100" lvl="3" indent="-239395" defTabSz="914400">
              <a:spcBef>
                <a:spcPct val="2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let N = the total size of the receiving buffer</a:t>
            </a:r>
          </a:p>
          <a:p>
            <a:pPr marL="1143000" lvl="4" indent="-317500" defTabSz="914400">
              <a:spcBef>
                <a:spcPct val="20000"/>
              </a:spcBef>
              <a:buClr>
                <a:schemeClr val="folHlink"/>
              </a:buClr>
              <a:buSzPct val="120000"/>
              <a:buFont typeface="Wingdings" panose="05000000000000000000" pitchFamily="2" charset="2"/>
              <a:tabLst>
                <a:tab pos="1117600" algn="l"/>
                <a:tab pos="1600200" algn="l"/>
              </a:tabLst>
            </a:pPr>
            <a:r>
              <a:rPr sz="2200" b="1">
                <a:latin typeface="Arial" panose="020B0604020202020204" pitchFamily="34" charset="0"/>
                <a:ea typeface="Arial" panose="020B0604020202020204" pitchFamily="34" charset="0"/>
              </a:rPr>
              <a:t>	M = the number of locations occupied</a:t>
            </a:r>
          </a:p>
          <a:p>
            <a:pPr marL="800100" lvl="3" indent="-239395" defTabSz="914400">
              <a:spcBef>
                <a:spcPct val="2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then only N-M more bytes can be received; this is called the </a:t>
            </a:r>
            <a:r>
              <a:rPr sz="2200" b="1">
                <a:solidFill>
                  <a:schemeClr val="folHlink"/>
                </a:solidFill>
                <a:latin typeface="Arial" panose="020B0604020202020204" pitchFamily="34" charset="0"/>
                <a:ea typeface="Arial" panose="020B0604020202020204" pitchFamily="34" charset="0"/>
              </a:rPr>
              <a:t>receiver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window</a:t>
            </a:r>
            <a:r>
              <a:rPr sz="2200" b="1">
                <a:latin typeface="Arial" panose="020B0604020202020204" pitchFamily="34" charset="0"/>
                <a:ea typeface="Arial" panose="020B0604020202020204" pitchFamily="34" charset="0"/>
              </a:rPr>
              <a:t>; in the above example it is 13-6 = 7</a:t>
            </a:r>
          </a:p>
          <a:p>
            <a:pPr marL="558800" lvl="2" indent="-328295" defTabSz="914400">
              <a:spcBef>
                <a:spcPct val="20000"/>
              </a:spcBef>
              <a:buClr>
                <a:schemeClr val="folHlink"/>
              </a:buClr>
              <a:buSzPct val="120000"/>
              <a:buFont typeface="Wingdings" panose="05000000000000000000" pitchFamily="2" charset="2"/>
              <a:buChar char="§"/>
              <a:tabLst>
                <a:tab pos="1117600" algn="l"/>
                <a:tab pos="1600200" algn="l"/>
              </a:tabLst>
            </a:pPr>
            <a:r>
              <a:rPr sz="2200" b="1">
                <a:solidFill>
                  <a:schemeClr val="folHlink"/>
                </a:solidFill>
                <a:latin typeface="Arial" panose="020B0604020202020204" pitchFamily="34" charset="0"/>
                <a:ea typeface="Arial" panose="020B0604020202020204" pitchFamily="34" charset="0"/>
              </a:rPr>
              <a:t>Sender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Window</a:t>
            </a:r>
          </a:p>
          <a:p>
            <a:pPr marL="800100" lvl="3" indent="-239395" defTabSz="914400">
              <a:spcBef>
                <a:spcPct val="2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we have flow control if the sender creates a window (the sender window) with a size less than or equal to the size of the receiver window</a:t>
            </a:r>
          </a:p>
          <a:p>
            <a:pPr marL="800100" lvl="3" indent="-239395" defTabSz="914400">
              <a:spcBef>
                <a:spcPct val="2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sender buffer and sender window</a:t>
            </a:r>
          </a:p>
        </p:txBody>
      </p:sp>
      <p:pic>
        <p:nvPicPr>
          <p:cNvPr id="569351" name="Picture 569350"/>
          <p:cNvPicPr>
            <a:picLocks noChangeAspect="1"/>
          </p:cNvPicPr>
          <p:nvPr/>
        </p:nvPicPr>
        <p:blipFill>
          <a:blip r:embed="rId2"/>
          <a:stretch>
            <a:fillRect/>
          </a:stretch>
        </p:blipFill>
        <p:spPr>
          <a:xfrm>
            <a:off x="609600" y="4725988"/>
            <a:ext cx="7810500" cy="1903412"/>
          </a:xfrm>
          <a:prstGeom prst="rect">
            <a:avLst/>
          </a:prstGeom>
          <a:noFill/>
          <a:ln w="9525">
            <a:noFill/>
          </a:ln>
        </p:spPr>
      </p:pic>
      <p:sp>
        <p:nvSpPr>
          <p:cNvPr id="569352" name="Straight Connector 569351"/>
          <p:cNvSpPr/>
          <p:nvPr/>
        </p:nvSpPr>
        <p:spPr>
          <a:xfrm flipH="1">
            <a:off x="6934200" y="2590800"/>
            <a:ext cx="1295400" cy="24384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33</a:t>
            </a:fld>
            <a:endParaRPr lang="de-DE" altLang="x-none" dirty="0">
              <a:latin typeface="Times New Roman" panose="02020603050405020304" pitchFamily="18" charset="0"/>
              <a:ea typeface="Arial" panose="020B0604020202020204" pitchFamily="34" charset="0"/>
            </a:endParaRPr>
          </a:p>
        </p:txBody>
      </p:sp>
      <p:sp>
        <p:nvSpPr>
          <p:cNvPr id="570371" name="Rectangles 570370"/>
          <p:cNvSpPr/>
          <p:nvPr/>
        </p:nvSpPr>
        <p:spPr>
          <a:xfrm>
            <a:off x="76200" y="533400"/>
            <a:ext cx="8915400" cy="4876800"/>
          </a:xfrm>
          <a:prstGeom prst="rect">
            <a:avLst/>
          </a:prstGeom>
          <a:noFill/>
          <a:ln w="9525">
            <a:noFill/>
          </a:ln>
        </p:spPr>
        <p:txBody>
          <a:bodyPr/>
          <a:lstStyle/>
          <a:p>
            <a:pPr marL="228600" lvl="1" indent="-226695" defTabSz="914400">
              <a:lnSpc>
                <a:spcPct val="110000"/>
              </a:lnSpc>
              <a:spcBef>
                <a:spcPct val="30000"/>
              </a:spcBef>
              <a:buSzPct val="120000"/>
              <a:buFont typeface="Wingdings" panose="05000000000000000000" pitchFamily="2" charset="2"/>
              <a:buChar char="§"/>
              <a:tabLst>
                <a:tab pos="1117600" algn="l"/>
                <a:tab pos="1600200" algn="l"/>
              </a:tabLst>
            </a:pPr>
            <a:r>
              <a:rPr sz="2200" b="1">
                <a:solidFill>
                  <a:schemeClr val="folHlink"/>
                </a:solidFill>
                <a:latin typeface="Arial" panose="020B0604020202020204" pitchFamily="34" charset="0"/>
                <a:ea typeface="Arial" panose="020B0604020202020204" pitchFamily="34" charset="0"/>
              </a:rPr>
              <a:t>Error Control</a:t>
            </a:r>
          </a:p>
          <a:p>
            <a:pPr marL="558800" lvl="2" indent="-328295" defTabSz="914400">
              <a:lnSpc>
                <a:spcPct val="110000"/>
              </a:lnSpc>
              <a:spcBef>
                <a:spcPct val="3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error control in TCP includes mechanisms for detecting corrupted segments (discarded by the destination), lost segments (discarded by some intermediate node), out-of-order segments, and duplicated segments</a:t>
            </a:r>
          </a:p>
          <a:p>
            <a:pPr marL="558800" lvl="2" indent="-328295" defTabSz="914400">
              <a:lnSpc>
                <a:spcPct val="110000"/>
              </a:lnSpc>
              <a:spcBef>
                <a:spcPct val="3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most errors nowadays are caused by congestion rather than error-prone transmission media</a:t>
            </a:r>
          </a:p>
          <a:p>
            <a:pPr marL="558800" lvl="2" indent="-328295" defTabSz="914400">
              <a:lnSpc>
                <a:spcPct val="110000"/>
              </a:lnSpc>
              <a:spcBef>
                <a:spcPct val="3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it uses three simple tools: </a:t>
            </a:r>
            <a:r>
              <a:rPr sz="2200" b="1">
                <a:solidFill>
                  <a:schemeClr val="folHlink"/>
                </a:solidFill>
                <a:latin typeface="Arial" panose="020B0604020202020204" pitchFamily="34" charset="0"/>
                <a:ea typeface="Arial" panose="020B0604020202020204" pitchFamily="34" charset="0"/>
              </a:rPr>
              <a:t>checksum</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acknowledgement</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time-out</a:t>
            </a:r>
          </a:p>
          <a:p>
            <a:pPr marL="558800" lvl="2" indent="-328295" defTabSz="914400">
              <a:lnSpc>
                <a:spcPct val="110000"/>
              </a:lnSpc>
              <a:spcBef>
                <a:spcPct val="30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no </a:t>
            </a:r>
            <a:r>
              <a:rPr sz="2200" b="1">
                <a:solidFill>
                  <a:schemeClr val="folHlink"/>
                </a:solidFill>
                <a:latin typeface="Arial" panose="020B0604020202020204" pitchFamily="34" charset="0"/>
                <a:ea typeface="Arial" panose="020B0604020202020204" pitchFamily="34" charset="0"/>
              </a:rPr>
              <a:t>negative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acknowledgement</a:t>
            </a:r>
            <a:r>
              <a:rPr sz="2200" b="1">
                <a:latin typeface="Arial" panose="020B0604020202020204" pitchFamily="34" charset="0"/>
                <a:ea typeface="Arial" panose="020B0604020202020204" pitchFamily="34" charset="0"/>
              </a:rPr>
              <a:t> is used in TCP; if a segment is not acknowledged before the time-out, it is considered to be either corrupted or lost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34</a:t>
            </a:fld>
            <a:endParaRPr lang="de-DE" altLang="x-none" dirty="0">
              <a:latin typeface="Times New Roman" panose="02020603050405020304" pitchFamily="18" charset="0"/>
              <a:ea typeface="Arial" panose="020B0604020202020204" pitchFamily="34" charset="0"/>
            </a:endParaRPr>
          </a:p>
        </p:txBody>
      </p:sp>
      <p:sp>
        <p:nvSpPr>
          <p:cNvPr id="571395" name="Rectangles 571394"/>
          <p:cNvSpPr/>
          <p:nvPr/>
        </p:nvSpPr>
        <p:spPr>
          <a:xfrm>
            <a:off x="76200" y="109855"/>
            <a:ext cx="8915400" cy="1318895"/>
          </a:xfrm>
          <a:prstGeom prst="rect">
            <a:avLst/>
          </a:prstGeom>
          <a:noFill/>
          <a:ln w="9525">
            <a:noFill/>
          </a:ln>
        </p:spPr>
        <p:txBody>
          <a:bodyPr/>
          <a:lstStyle/>
          <a:p>
            <a:pPr marL="482600" lvl="1" indent="-480695" defTabSz="914400">
              <a:lnSpc>
                <a:spcPct val="105000"/>
              </a:lnSpc>
              <a:spcBef>
                <a:spcPct val="25000"/>
              </a:spcBef>
              <a:buSzPct val="120000"/>
              <a:buFont typeface="Wingdings" panose="05000000000000000000" pitchFamily="2" charset="2"/>
              <a:tabLst>
                <a:tab pos="1117600" algn="l"/>
                <a:tab pos="1600200" algn="l"/>
              </a:tabLst>
            </a:pPr>
            <a:r>
              <a:rPr sz="2200" b="1">
                <a:solidFill>
                  <a:schemeClr val="folHlink"/>
                </a:solidFill>
                <a:latin typeface="Arial" panose="020B0604020202020204" pitchFamily="34" charset="0"/>
                <a:ea typeface="Arial" panose="020B0604020202020204" pitchFamily="34" charset="0"/>
              </a:rPr>
              <a:t>3.6 Congestion Contro</a:t>
            </a:r>
            <a:r>
              <a:rPr lang="en-US" sz="2200" b="1">
                <a:solidFill>
                  <a:schemeClr val="folHlink"/>
                </a:solidFill>
                <a:latin typeface="Arial" panose="020B0604020202020204" pitchFamily="34" charset="0"/>
                <a:ea typeface="Arial" panose="020B0604020202020204" pitchFamily="34" charset="0"/>
              </a:rPr>
              <a:t>l</a:t>
            </a:r>
            <a:endParaRPr sz="2200" b="1">
              <a:solidFill>
                <a:schemeClr val="folHlink"/>
              </a:solidFill>
              <a:latin typeface="Arial" panose="020B0604020202020204" pitchFamily="34" charset="0"/>
              <a:ea typeface="Arial" panose="020B0604020202020204" pitchFamily="34" charset="0"/>
            </a:endParaRPr>
          </a:p>
          <a:p>
            <a:pPr marL="812800" lvl="2" indent="-328295" defTabSz="914400">
              <a:lnSpc>
                <a:spcPct val="105000"/>
              </a:lnSpc>
              <a:spcBef>
                <a:spcPct val="25000"/>
              </a:spcBef>
              <a:buClr>
                <a:schemeClr val="folHlink"/>
              </a:buClr>
              <a:buSzPct val="120000"/>
              <a:buFont typeface="Wingdings" panose="05000000000000000000" pitchFamily="2" charset="2"/>
              <a:buChar char="§"/>
              <a:tabLst>
                <a:tab pos="1117600" algn="l"/>
                <a:tab pos="1600200" algn="l"/>
              </a:tabLst>
            </a:pPr>
            <a:r>
              <a:rPr lang="en-US" sz="2200" b="1">
                <a:latin typeface="Arial" panose="020B0604020202020204" pitchFamily="34" charset="0"/>
                <a:ea typeface="Arial" panose="020B0604020202020204" pitchFamily="34" charset="0"/>
              </a:rPr>
              <a:t> </a:t>
            </a:r>
            <a:r>
              <a:rPr sz="2200" b="1">
                <a:latin typeface="Arial" panose="020B0604020202020204" pitchFamily="34" charset="0"/>
                <a:ea typeface="Arial" panose="020B0604020202020204" pitchFamily="34" charset="0"/>
              </a:rPr>
              <a:t>they are related to three layers: data link, network, and transport layers</a:t>
            </a:r>
          </a:p>
        </p:txBody>
      </p:sp>
      <p:sp>
        <p:nvSpPr>
          <p:cNvPr id="571397" name="Rectangles 571396"/>
          <p:cNvSpPr/>
          <p:nvPr/>
        </p:nvSpPr>
        <p:spPr>
          <a:xfrm>
            <a:off x="76200" y="1471295"/>
            <a:ext cx="8915400" cy="4472305"/>
          </a:xfrm>
          <a:prstGeom prst="rect">
            <a:avLst/>
          </a:prstGeom>
          <a:noFill/>
          <a:ln w="9525">
            <a:noFill/>
          </a:ln>
        </p:spPr>
        <p:txBody>
          <a:bodyPr/>
          <a:lstStyle/>
          <a:p>
            <a:pPr marL="1054100" lvl="3" indent="-239395" defTabSz="914400">
              <a:lnSpc>
                <a:spcPct val="105000"/>
              </a:lnSpc>
              <a:spcBef>
                <a:spcPct val="25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congestion: may occur if the </a:t>
            </a:r>
            <a:r>
              <a:rPr sz="2200" b="1">
                <a:solidFill>
                  <a:schemeClr val="folHlink"/>
                </a:solidFill>
                <a:latin typeface="Arial" panose="020B0604020202020204" pitchFamily="34" charset="0"/>
                <a:ea typeface="Arial" panose="020B0604020202020204" pitchFamily="34" charset="0"/>
              </a:rPr>
              <a:t>load</a:t>
            </a:r>
            <a:r>
              <a:rPr sz="2200" b="1">
                <a:latin typeface="Arial" panose="020B0604020202020204" pitchFamily="34" charset="0"/>
                <a:ea typeface="Arial" panose="020B0604020202020204" pitchFamily="34" charset="0"/>
              </a:rPr>
              <a:t> on the network is greater than the </a:t>
            </a:r>
            <a:r>
              <a:rPr sz="2200" b="1">
                <a:solidFill>
                  <a:schemeClr val="folHlink"/>
                </a:solidFill>
                <a:latin typeface="Arial" panose="020B0604020202020204" pitchFamily="34" charset="0"/>
                <a:ea typeface="Arial" panose="020B0604020202020204" pitchFamily="34" charset="0"/>
              </a:rPr>
              <a:t>capacity</a:t>
            </a:r>
            <a:r>
              <a:rPr sz="2200" b="1">
                <a:latin typeface="Arial" panose="020B0604020202020204" pitchFamily="34" charset="0"/>
                <a:ea typeface="Arial" panose="020B0604020202020204" pitchFamily="34" charset="0"/>
              </a:rPr>
              <a:t> of the network</a:t>
            </a:r>
          </a:p>
          <a:p>
            <a:pPr marL="1054100" lvl="3" indent="-239395" defTabSz="914400">
              <a:lnSpc>
                <a:spcPct val="105000"/>
              </a:lnSpc>
              <a:spcBef>
                <a:spcPct val="25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it arises as a result of waiting (queues by routers)</a:t>
            </a:r>
          </a:p>
          <a:p>
            <a:pPr marL="1054100" lvl="3" indent="-239395" defTabSz="914400">
              <a:lnSpc>
                <a:spcPct val="105000"/>
              </a:lnSpc>
              <a:spcBef>
                <a:spcPct val="25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when a packet is delayed, the source, not receiving the acknowledgement, retransmits the packet, which makes the delay, and the congestion, worse</a:t>
            </a:r>
          </a:p>
          <a:p>
            <a:pPr marL="1054100" lvl="3" indent="-239395" defTabSz="914400">
              <a:lnSpc>
                <a:spcPct val="105000"/>
              </a:lnSpc>
              <a:spcBef>
                <a:spcPct val="25000"/>
              </a:spcBef>
              <a:buClr>
                <a:schemeClr val="folHlink"/>
              </a:buClr>
              <a:buSzPct val="120000"/>
              <a:buFont typeface="Wingdings" panose="05000000000000000000" pitchFamily="2" charset="2"/>
              <a:buChar char="§"/>
              <a:tabLst>
                <a:tab pos="1117600" algn="l"/>
                <a:tab pos="1600200" algn="l"/>
              </a:tabLst>
            </a:pPr>
            <a:r>
              <a:rPr sz="2200" b="1">
                <a:latin typeface="Arial" panose="020B0604020202020204" pitchFamily="34" charset="0"/>
                <a:ea typeface="Arial" panose="020B0604020202020204" pitchFamily="34" charset="0"/>
              </a:rPr>
              <a:t>congestion control: refers to the mechanisms and techniques to control the congestion and keep the load below the capacity; either prevent congestion before it happens or remove congestion after it has happened</a:t>
            </a:r>
          </a:p>
          <a:p>
            <a:pPr marL="1373505" lvl="4" indent="-317500" defTabSz="914400">
              <a:lnSpc>
                <a:spcPct val="105000"/>
              </a:lnSpc>
              <a:spcBef>
                <a:spcPct val="25000"/>
              </a:spcBef>
              <a:buClr>
                <a:schemeClr val="folHlink"/>
              </a:buClr>
              <a:buSzPct val="120000"/>
              <a:buFont typeface="Wingdings" panose="05000000000000000000" pitchFamily="2" charset="2"/>
              <a:tabLst>
                <a:tab pos="1117600" algn="l"/>
                <a:tab pos="1600200" algn="l"/>
              </a:tabLst>
            </a:pPr>
            <a:r>
              <a:rPr sz="2200" b="1">
                <a:latin typeface="Arial" panose="020B0604020202020204" pitchFamily="34" charset="0"/>
                <a:ea typeface="Arial" panose="020B0604020202020204" pitchFamily="34" charset="0"/>
              </a:rPr>
              <a:t>(you can read more on the available techniques)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1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8B35-3F40-B385-14AF-3A8C0AEB03F5}"/>
              </a:ext>
            </a:extLst>
          </p:cNvPr>
          <p:cNvSpPr>
            <a:spLocks noGrp="1"/>
          </p:cNvSpPr>
          <p:nvPr>
            <p:ph type="title"/>
          </p:nvPr>
        </p:nvSpPr>
        <p:spPr/>
        <p:txBody>
          <a:bodyPr/>
          <a:lstStyle/>
          <a:p>
            <a:r>
              <a:rPr lang="en-US" dirty="0"/>
              <a:t>Cont’d… </a:t>
            </a:r>
          </a:p>
        </p:txBody>
      </p:sp>
      <p:sp>
        <p:nvSpPr>
          <p:cNvPr id="3" name="Content Placeholder 2">
            <a:extLst>
              <a:ext uri="{FF2B5EF4-FFF2-40B4-BE49-F238E27FC236}">
                <a16:creationId xmlns:a16="http://schemas.microsoft.com/office/drawing/2014/main" id="{06A7D9D2-9351-DD6E-D2A9-19458049B71F}"/>
              </a:ext>
            </a:extLst>
          </p:cNvPr>
          <p:cNvSpPr>
            <a:spLocks noGrp="1"/>
          </p:cNvSpPr>
          <p:nvPr>
            <p:ph idx="1"/>
          </p:nvPr>
        </p:nvSpPr>
        <p:spPr/>
        <p:txBody>
          <a:bodyPr/>
          <a:lstStyle/>
          <a:p>
            <a:pPr algn="just"/>
            <a:r>
              <a:rPr lang="en-US" sz="2400" b="1" dirty="0"/>
              <a:t>A transport layer protocol can be either connectionless or connection-oriented</a:t>
            </a:r>
          </a:p>
          <a:p>
            <a:pPr algn="just"/>
            <a:r>
              <a:rPr lang="en-US" b="1" dirty="0"/>
              <a:t>A connectionless transport layer treats each segment as an independent packet and delivers it to the transport layer at the destination machine.</a:t>
            </a:r>
          </a:p>
          <a:p>
            <a:pPr algn="just"/>
            <a:r>
              <a:rPr lang="en-US" b="1" dirty="0"/>
              <a:t>A connection-oriented transport layer makes a connection with the transport layer at the destination machine first before delivering the packets. After all the data is transferred, the connection is terminated </a:t>
            </a:r>
          </a:p>
        </p:txBody>
      </p:sp>
      <p:sp>
        <p:nvSpPr>
          <p:cNvPr id="4" name="Slide Number Placeholder 3">
            <a:extLst>
              <a:ext uri="{FF2B5EF4-FFF2-40B4-BE49-F238E27FC236}">
                <a16:creationId xmlns:a16="http://schemas.microsoft.com/office/drawing/2014/main" id="{EDBB1CB6-60AD-20BF-87EA-20C42878612A}"/>
              </a:ext>
            </a:extLst>
          </p:cNvPr>
          <p:cNvSpPr>
            <a:spLocks noGrp="1"/>
          </p:cNvSpPr>
          <p:nvPr>
            <p:ph type="sldNum" sz="quarter" idx="12"/>
          </p:nvPr>
        </p:nvSpPr>
        <p:spPr/>
        <p:txBody>
          <a:bodyPr/>
          <a:lstStyle/>
          <a:p>
            <a:pPr lvl="0">
              <a:spcBef>
                <a:spcPct val="0"/>
              </a:spcBef>
            </a:pPr>
            <a:fld id="{9A0DB2DC-4C9A-4742-B13C-FB6460FD3503}" type="slidenum">
              <a:rPr lang="de-DE" altLang="x-none" smtClean="0">
                <a:ea typeface="Arial" panose="020B0604020202020204" pitchFamily="34" charset="0"/>
              </a:rPr>
              <a:t>4</a:t>
            </a:fld>
            <a:endParaRPr lang="de-DE" altLang="x-none" dirty="0">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421061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A38C-BA8F-8551-03E1-33454C6DE8BC}"/>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72CDCBF-D7CB-3A1E-DD33-005D7C48AB73}"/>
              </a:ext>
            </a:extLst>
          </p:cNvPr>
          <p:cNvSpPr>
            <a:spLocks noGrp="1"/>
          </p:cNvSpPr>
          <p:nvPr>
            <p:ph type="sldNum" sz="quarter" idx="12"/>
          </p:nvPr>
        </p:nvSpPr>
        <p:spPr/>
        <p:txBody>
          <a:bodyPr/>
          <a:lstStyle/>
          <a:p>
            <a:pPr lvl="0">
              <a:spcBef>
                <a:spcPct val="0"/>
              </a:spcBef>
            </a:pPr>
            <a:fld id="{9A0DB2DC-4C9A-4742-B13C-FB6460FD3503}" type="slidenum">
              <a:rPr lang="de-DE" altLang="x-none" smtClean="0">
                <a:ea typeface="Arial" panose="020B0604020202020204" pitchFamily="34" charset="0"/>
              </a:rPr>
              <a:t>5</a:t>
            </a:fld>
            <a:endParaRPr lang="de-DE" altLang="x-none" dirty="0">
              <a:latin typeface="Times New Roman" panose="02020603050405020304" pitchFamily="18" charset="0"/>
              <a:ea typeface="Arial" panose="020B0604020202020204" pitchFamily="34" charset="0"/>
            </a:endParaRPr>
          </a:p>
        </p:txBody>
      </p:sp>
      <p:pic>
        <p:nvPicPr>
          <p:cNvPr id="5" name="Content Placeholder 4">
            <a:extLst>
              <a:ext uri="{FF2B5EF4-FFF2-40B4-BE49-F238E27FC236}">
                <a16:creationId xmlns:a16="http://schemas.microsoft.com/office/drawing/2014/main" id="{22B14ADC-678B-B9AC-5ADD-81234262C3A0}"/>
              </a:ext>
            </a:extLst>
          </p:cNvPr>
          <p:cNvPicPr>
            <a:picLocks noGrp="1" noChangeAspect="1"/>
          </p:cNvPicPr>
          <p:nvPr>
            <p:ph idx="1"/>
          </p:nvPr>
        </p:nvPicPr>
        <p:blipFill>
          <a:blip r:embed="rId2"/>
          <a:stretch>
            <a:fillRect/>
          </a:stretch>
        </p:blipFill>
        <p:spPr>
          <a:xfrm>
            <a:off x="942181" y="1981200"/>
            <a:ext cx="7772400" cy="3579255"/>
          </a:xfrm>
          <a:prstGeom prst="rect">
            <a:avLst/>
          </a:prstGeom>
          <a:noFill/>
          <a:ln w="9525">
            <a:noFill/>
          </a:ln>
        </p:spPr>
      </p:pic>
    </p:spTree>
    <p:extLst>
      <p:ext uri="{BB962C8B-B14F-4D97-AF65-F5344CB8AC3E}">
        <p14:creationId xmlns:p14="http://schemas.microsoft.com/office/powerpoint/2010/main" val="323663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6</a:t>
            </a:fld>
            <a:endParaRPr lang="de-DE" altLang="x-none" dirty="0">
              <a:latin typeface="Times New Roman" panose="02020603050405020304" pitchFamily="18" charset="0"/>
              <a:ea typeface="Arial" panose="020B0604020202020204" pitchFamily="34" charset="0"/>
            </a:endParaRPr>
          </a:p>
        </p:txBody>
      </p:sp>
      <p:sp>
        <p:nvSpPr>
          <p:cNvPr id="495621" name="Rectangles 495620"/>
          <p:cNvSpPr/>
          <p:nvPr/>
        </p:nvSpPr>
        <p:spPr>
          <a:xfrm>
            <a:off x="76200" y="381000"/>
            <a:ext cx="8915400" cy="62484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data link layer: 	node-to-node delivery</a:t>
            </a:r>
          </a:p>
          <a:p>
            <a:pPr marL="228600" indent="-228600" defTabSz="914400" eaLnBrk="0" hangingPunct="0">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network layer: 	host-to-host delivery</a:t>
            </a:r>
          </a:p>
          <a:p>
            <a:pPr marL="228600" indent="-228600" defTabSz="914400" eaLnBrk="0" hangingPunct="0">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transport layer: 	process-to-process delivery</a:t>
            </a:r>
          </a:p>
          <a:p>
            <a:pPr marL="228600" indent="-228600" defTabSz="914400" eaLnBrk="0" hangingPunct="0">
              <a:buClr>
                <a:schemeClr val="tx2"/>
              </a:buClr>
              <a:buSzPct val="120000"/>
              <a:buFont typeface="Wingdings" panose="05000000000000000000" pitchFamily="2" charset="2"/>
              <a:buChar char="§"/>
              <a:tabLst>
                <a:tab pos="1117600" algn="l"/>
                <a:tab pos="24003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 pos="24003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 pos="24003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 pos="24003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 pos="24003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 pos="24003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 pos="24003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 pos="24003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 pos="24003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several processes may be running on the source as well as the destination; an addressing mechanism is required (see next slide)</a:t>
            </a:r>
          </a:p>
        </p:txBody>
      </p:sp>
      <p:pic>
        <p:nvPicPr>
          <p:cNvPr id="495622" name="Picture 495621"/>
          <p:cNvPicPr>
            <a:picLocks noChangeAspect="1"/>
          </p:cNvPicPr>
          <p:nvPr/>
        </p:nvPicPr>
        <p:blipFill>
          <a:blip r:embed="rId2"/>
          <a:stretch>
            <a:fillRect/>
          </a:stretch>
        </p:blipFill>
        <p:spPr>
          <a:xfrm>
            <a:off x="566738" y="2063750"/>
            <a:ext cx="7129462" cy="28130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7</a:t>
            </a:fld>
            <a:endParaRPr lang="de-DE" altLang="x-none" dirty="0">
              <a:latin typeface="Times New Roman" panose="02020603050405020304" pitchFamily="18" charset="0"/>
              <a:ea typeface="Arial" panose="020B0604020202020204" pitchFamily="34" charset="0"/>
            </a:endParaRPr>
          </a:p>
        </p:txBody>
      </p:sp>
      <p:sp>
        <p:nvSpPr>
          <p:cNvPr id="556034" name="Rectangles 556033"/>
          <p:cNvSpPr/>
          <p:nvPr/>
        </p:nvSpPr>
        <p:spPr>
          <a:xfrm>
            <a:off x="76200" y="381000"/>
            <a:ext cx="8915400" cy="5867400"/>
          </a:xfrm>
          <a:prstGeom prst="rect">
            <a:avLst/>
          </a:prstGeom>
          <a:noFill/>
          <a:ln w="9525">
            <a:noFill/>
          </a:ln>
        </p:spPr>
        <p:txBody>
          <a:bodyPr/>
          <a:lstStyle/>
          <a:p>
            <a:pPr marL="228600" indent="-2286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two processes communicate in a </a:t>
            </a:r>
            <a:r>
              <a:rPr sz="2200" b="1">
                <a:solidFill>
                  <a:schemeClr val="folHlink"/>
                </a:solidFill>
                <a:latin typeface="Arial" panose="020B0604020202020204" pitchFamily="34" charset="0"/>
                <a:ea typeface="Arial" panose="020B0604020202020204" pitchFamily="34" charset="0"/>
              </a:rPr>
              <a:t>client-server</a:t>
            </a:r>
            <a:r>
              <a:rPr sz="2200" b="1">
                <a:latin typeface="Arial" panose="020B0604020202020204" pitchFamily="34" charset="0"/>
                <a:ea typeface="Arial" panose="020B0604020202020204" pitchFamily="34" charset="0"/>
              </a:rPr>
              <a:t> relationship (paradigm)</a:t>
            </a:r>
          </a:p>
          <a:p>
            <a:pPr marL="568325" lvl="1" indent="-3175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a process on the local host, called a </a:t>
            </a:r>
            <a:r>
              <a:rPr sz="2200" b="1">
                <a:solidFill>
                  <a:schemeClr val="folHlink"/>
                </a:solidFill>
                <a:latin typeface="Arial" panose="020B0604020202020204" pitchFamily="34" charset="0"/>
                <a:ea typeface="Arial" panose="020B0604020202020204" pitchFamily="34" charset="0"/>
              </a:rPr>
              <a:t>client</a:t>
            </a:r>
            <a:r>
              <a:rPr sz="2200" b="1">
                <a:latin typeface="Arial" panose="020B0604020202020204" pitchFamily="34" charset="0"/>
                <a:ea typeface="Arial" panose="020B0604020202020204" pitchFamily="34" charset="0"/>
              </a:rPr>
              <a:t>, needs services from a process usually on the remote host, called a </a:t>
            </a:r>
            <a:r>
              <a:rPr sz="2200" b="1">
                <a:solidFill>
                  <a:schemeClr val="folHlink"/>
                </a:solidFill>
                <a:latin typeface="Arial" panose="020B0604020202020204" pitchFamily="34" charset="0"/>
                <a:ea typeface="Arial" panose="020B0604020202020204" pitchFamily="34" charset="0"/>
              </a:rPr>
              <a:t>server</a:t>
            </a:r>
          </a:p>
          <a:p>
            <a:pPr marL="568325" lvl="1" indent="-3175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both processes (client and server) have the same name; e.g., to get the day and time from a remote machine, we need a </a:t>
            </a:r>
            <a:r>
              <a:rPr sz="2200" b="1">
                <a:solidFill>
                  <a:schemeClr val="folHlink"/>
                </a:solidFill>
                <a:latin typeface="Arial" panose="020B0604020202020204" pitchFamily="34" charset="0"/>
                <a:ea typeface="Arial" panose="020B0604020202020204" pitchFamily="34" charset="0"/>
              </a:rPr>
              <a:t>Daytime</a:t>
            </a:r>
            <a:r>
              <a:rPr sz="2200" b="1">
                <a:latin typeface="Arial" panose="020B0604020202020204" pitchFamily="34" charset="0"/>
                <a:ea typeface="Arial" panose="020B0604020202020204" pitchFamily="34" charset="0"/>
              </a:rPr>
              <a:t> client process running on the local host and a </a:t>
            </a:r>
            <a:r>
              <a:rPr sz="2200" b="1">
                <a:solidFill>
                  <a:schemeClr val="folHlink"/>
                </a:solidFill>
                <a:latin typeface="Arial" panose="020B0604020202020204" pitchFamily="34" charset="0"/>
                <a:ea typeface="Arial" panose="020B0604020202020204" pitchFamily="34" charset="0"/>
              </a:rPr>
              <a:t>Daytime</a:t>
            </a:r>
            <a:r>
              <a:rPr sz="2200" b="1">
                <a:latin typeface="Arial" panose="020B0604020202020204" pitchFamily="34" charset="0"/>
                <a:ea typeface="Arial" panose="020B0604020202020204" pitchFamily="34" charset="0"/>
              </a:rPr>
              <a:t> server process running on a remote machine</a:t>
            </a:r>
          </a:p>
          <a:p>
            <a:pPr marL="568325" lvl="1" indent="-3175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for communication, we must define (identify them by an addressing mechanism) the following four</a:t>
            </a:r>
          </a:p>
          <a:p>
            <a:pPr marL="824230" lvl="2" indent="-2540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Local Host</a:t>
            </a:r>
          </a:p>
          <a:p>
            <a:pPr marL="824230" lvl="2" indent="-2540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Local Process</a:t>
            </a:r>
          </a:p>
          <a:p>
            <a:pPr marL="824230" lvl="2" indent="-2540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Remote Host</a:t>
            </a:r>
          </a:p>
          <a:p>
            <a:pPr marL="824230" lvl="2" indent="-254000"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Remote Process</a:t>
            </a:r>
            <a:endParaRPr sz="2200" b="1">
              <a:solidFill>
                <a:schemeClr val="folHlink"/>
              </a:solidFill>
              <a:latin typeface="Arial" panose="020B0604020202020204" pitchFamily="34" charset="0"/>
              <a:ea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8</a:t>
            </a:fld>
            <a:endParaRPr lang="de-DE" altLang="x-none" dirty="0">
              <a:latin typeface="Times New Roman" panose="02020603050405020304" pitchFamily="18" charset="0"/>
              <a:ea typeface="Arial" panose="020B0604020202020204" pitchFamily="34" charset="0"/>
            </a:endParaRPr>
          </a:p>
        </p:txBody>
      </p:sp>
      <p:sp>
        <p:nvSpPr>
          <p:cNvPr id="496645" name="Rectangles 496644"/>
          <p:cNvSpPr/>
          <p:nvPr/>
        </p:nvSpPr>
        <p:spPr>
          <a:xfrm>
            <a:off x="76200" y="381000"/>
            <a:ext cx="8915400" cy="2590800"/>
          </a:xfrm>
          <a:prstGeom prst="rect">
            <a:avLst/>
          </a:prstGeom>
          <a:noFill/>
          <a:ln w="9525">
            <a:noFill/>
          </a:ln>
        </p:spPr>
        <p:txBody>
          <a:bodyPr/>
          <a:lstStyle/>
          <a:p>
            <a:pPr marL="469900" indent="-469900" defTabSz="914400" eaLnBrk="0" hangingPunct="0">
              <a:lnSpc>
                <a:spcPct val="110000"/>
              </a:lnSpc>
              <a:spcBef>
                <a:spcPct val="30000"/>
              </a:spcBef>
              <a:buClr>
                <a:schemeClr val="tx2"/>
              </a:buClr>
              <a:buSzPct val="120000"/>
              <a:buFont typeface="Wingdings" panose="05000000000000000000" pitchFamily="2" charset="2"/>
              <a:tabLst>
                <a:tab pos="1117600" algn="l"/>
                <a:tab pos="2400300" algn="l"/>
              </a:tabLst>
            </a:pPr>
            <a:r>
              <a:rPr sz="2200" b="1">
                <a:solidFill>
                  <a:schemeClr val="folHlink"/>
                </a:solidFill>
                <a:latin typeface="Arial" panose="020B0604020202020204" pitchFamily="34" charset="0"/>
                <a:ea typeface="Arial" panose="020B0604020202020204" pitchFamily="34" charset="0"/>
              </a:rPr>
              <a:t>3.2 </a:t>
            </a:r>
            <a:r>
              <a:rPr sz="2200" b="1" err="1">
                <a:solidFill>
                  <a:schemeClr val="folHlink"/>
                </a:solidFill>
                <a:latin typeface="Arial" panose="020B0604020202020204" pitchFamily="34" charset="0"/>
                <a:ea typeface="Arial" panose="020B0604020202020204" pitchFamily="34" charset="0"/>
              </a:rPr>
              <a:t>Packetizing</a:t>
            </a:r>
            <a:endParaRPr sz="2200" b="1">
              <a:solidFill>
                <a:schemeClr val="folHlink"/>
              </a:solidFill>
              <a:latin typeface="Arial" panose="020B0604020202020204" pitchFamily="34" charset="0"/>
              <a:ea typeface="Arial" panose="020B0604020202020204" pitchFamily="34" charset="0"/>
            </a:endParaRPr>
          </a:p>
          <a:p>
            <a:pPr marL="762000" lvl="1"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the transport layer creates packets out of the message received from the application layer</a:t>
            </a:r>
          </a:p>
          <a:p>
            <a:pPr marL="762000" lvl="1"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it divides a long message into smaller ones; they are then encapsulated into the data field of the transport-layer packet and headers are added</a:t>
            </a:r>
          </a:p>
        </p:txBody>
      </p:sp>
      <p:sp>
        <p:nvSpPr>
          <p:cNvPr id="496651" name="Rectangles 496650"/>
          <p:cNvSpPr/>
          <p:nvPr/>
        </p:nvSpPr>
        <p:spPr>
          <a:xfrm>
            <a:off x="76200" y="3124200"/>
            <a:ext cx="8915400" cy="2438400"/>
          </a:xfrm>
          <a:prstGeom prst="rect">
            <a:avLst/>
          </a:prstGeom>
          <a:noFill/>
          <a:ln w="9525">
            <a:noFill/>
          </a:ln>
        </p:spPr>
        <p:txBody>
          <a:bodyPr/>
          <a:lstStyle/>
          <a:p>
            <a:pPr marL="469900" indent="-469900" defTabSz="914400" eaLnBrk="0" hangingPunct="0">
              <a:lnSpc>
                <a:spcPct val="110000"/>
              </a:lnSpc>
              <a:spcBef>
                <a:spcPct val="30000"/>
              </a:spcBef>
              <a:buClr>
                <a:schemeClr val="tx2"/>
              </a:buClr>
              <a:buSzPct val="120000"/>
              <a:buFont typeface="Wingdings" panose="05000000000000000000" pitchFamily="2" charset="2"/>
              <a:tabLst>
                <a:tab pos="1117600" algn="l"/>
                <a:tab pos="2400300" algn="l"/>
              </a:tabLst>
            </a:pPr>
            <a:r>
              <a:rPr sz="2200" b="1">
                <a:solidFill>
                  <a:schemeClr val="folHlink"/>
                </a:solidFill>
                <a:latin typeface="Arial" panose="020B0604020202020204" pitchFamily="34" charset="0"/>
                <a:ea typeface="Arial" panose="020B0604020202020204" pitchFamily="34" charset="0"/>
              </a:rPr>
              <a:t>3.3 Addressing</a:t>
            </a:r>
          </a:p>
          <a:p>
            <a:pPr marL="762000" lvl="1"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at the </a:t>
            </a:r>
            <a:r>
              <a:rPr sz="2200" b="1">
                <a:solidFill>
                  <a:schemeClr val="folHlink"/>
                </a:solidFill>
                <a:latin typeface="Arial" panose="020B0604020202020204" pitchFamily="34" charset="0"/>
                <a:ea typeface="Arial" panose="020B0604020202020204" pitchFamily="34" charset="0"/>
              </a:rPr>
              <a:t>data link</a:t>
            </a:r>
            <a:r>
              <a:rPr sz="2200" b="1">
                <a:latin typeface="Arial" panose="020B0604020202020204" pitchFamily="34" charset="0"/>
                <a:ea typeface="Arial" panose="020B0604020202020204" pitchFamily="34" charset="0"/>
              </a:rPr>
              <a:t> layer, we need a </a:t>
            </a:r>
            <a:r>
              <a:rPr sz="2200" b="1">
                <a:solidFill>
                  <a:schemeClr val="folHlink"/>
                </a:solidFill>
                <a:latin typeface="Arial" panose="020B0604020202020204" pitchFamily="34" charset="0"/>
                <a:ea typeface="Arial" panose="020B0604020202020204" pitchFamily="34" charset="0"/>
              </a:rPr>
              <a:t>MAC</a:t>
            </a:r>
            <a:r>
              <a:rPr sz="2200" b="1">
                <a:latin typeface="Arial" panose="020B0604020202020204" pitchFamily="34" charset="0"/>
                <a:ea typeface="Arial" panose="020B0604020202020204" pitchFamily="34" charset="0"/>
              </a:rPr>
              <a:t> address</a:t>
            </a:r>
          </a:p>
          <a:p>
            <a:pPr marL="762000" lvl="1"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at the </a:t>
            </a:r>
            <a:r>
              <a:rPr sz="2200" b="1">
                <a:solidFill>
                  <a:schemeClr val="folHlink"/>
                </a:solidFill>
                <a:latin typeface="Arial" panose="020B0604020202020204" pitchFamily="34" charset="0"/>
                <a:ea typeface="Arial" panose="020B0604020202020204" pitchFamily="34" charset="0"/>
              </a:rPr>
              <a:t>network</a:t>
            </a:r>
            <a:r>
              <a:rPr sz="2200" b="1">
                <a:latin typeface="Arial" panose="020B0604020202020204" pitchFamily="34" charset="0"/>
                <a:ea typeface="Arial" panose="020B0604020202020204" pitchFamily="34" charset="0"/>
              </a:rPr>
              <a:t> layer, we need an </a:t>
            </a:r>
            <a:r>
              <a:rPr sz="2200" b="1">
                <a:solidFill>
                  <a:schemeClr val="folHlink"/>
                </a:solidFill>
                <a:latin typeface="Arial" panose="020B0604020202020204" pitchFamily="34" charset="0"/>
                <a:ea typeface="Arial" panose="020B0604020202020204" pitchFamily="34" charset="0"/>
              </a:rPr>
              <a:t>IP</a:t>
            </a:r>
            <a:r>
              <a:rPr sz="2200" b="1">
                <a:latin typeface="Arial" panose="020B0604020202020204" pitchFamily="34" charset="0"/>
                <a:ea typeface="Arial" panose="020B0604020202020204" pitchFamily="34" charset="0"/>
              </a:rPr>
              <a:t> address</a:t>
            </a:r>
          </a:p>
          <a:p>
            <a:pPr marL="762000" lvl="1" indent="-290195" defTabSz="914400" eaLnBrk="0" hangingPunct="0">
              <a:lnSpc>
                <a:spcPct val="110000"/>
              </a:lnSpc>
              <a:spcBef>
                <a:spcPct val="3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at the </a:t>
            </a:r>
            <a:r>
              <a:rPr sz="2200" b="1">
                <a:solidFill>
                  <a:schemeClr val="folHlink"/>
                </a:solidFill>
                <a:latin typeface="Arial" panose="020B0604020202020204" pitchFamily="34" charset="0"/>
                <a:ea typeface="Arial" panose="020B0604020202020204" pitchFamily="34" charset="0"/>
              </a:rPr>
              <a:t>transport</a:t>
            </a:r>
            <a:r>
              <a:rPr sz="2200" b="1">
                <a:latin typeface="Arial" panose="020B0604020202020204" pitchFamily="34" charset="0"/>
                <a:ea typeface="Arial" panose="020B0604020202020204" pitchFamily="34" charset="0"/>
              </a:rPr>
              <a:t> layer, we need a transport-layer address, called a </a:t>
            </a:r>
            <a:r>
              <a:rPr sz="2200" b="1">
                <a:solidFill>
                  <a:schemeClr val="folHlink"/>
                </a:solidFill>
                <a:latin typeface="Arial" panose="020B0604020202020204" pitchFamily="34" charset="0"/>
                <a:ea typeface="Arial" panose="020B0604020202020204" pitchFamily="34" charset="0"/>
              </a:rPr>
              <a:t>port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number</a:t>
            </a:r>
            <a:r>
              <a:rPr sz="2200" b="1">
                <a:latin typeface="Arial" panose="020B0604020202020204" pitchFamily="34" charset="0"/>
                <a:ea typeface="Arial" panose="020B0604020202020204" pitchFamily="34" charset="0"/>
              </a:rPr>
              <a:t>, to choose among several processes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6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9</a:t>
            </a:fld>
            <a:endParaRPr lang="de-DE" altLang="x-none" dirty="0">
              <a:latin typeface="Times New Roman" panose="02020603050405020304" pitchFamily="18" charset="0"/>
              <a:ea typeface="Arial" panose="020B0604020202020204" pitchFamily="34" charset="0"/>
            </a:endParaRPr>
          </a:p>
        </p:txBody>
      </p:sp>
      <p:pic>
        <p:nvPicPr>
          <p:cNvPr id="557059" name="Picture 557058"/>
          <p:cNvPicPr>
            <a:picLocks noChangeAspect="1"/>
          </p:cNvPicPr>
          <p:nvPr/>
        </p:nvPicPr>
        <p:blipFill>
          <a:blip r:embed="rId2"/>
          <a:stretch>
            <a:fillRect/>
          </a:stretch>
        </p:blipFill>
        <p:spPr>
          <a:xfrm>
            <a:off x="4495800" y="1462088"/>
            <a:ext cx="4572000" cy="3414712"/>
          </a:xfrm>
          <a:prstGeom prst="rect">
            <a:avLst/>
          </a:prstGeom>
          <a:noFill/>
          <a:ln w="9525">
            <a:noFill/>
          </a:ln>
        </p:spPr>
      </p:pic>
      <p:sp>
        <p:nvSpPr>
          <p:cNvPr id="557060" name="Rectangles 557059"/>
          <p:cNvSpPr/>
          <p:nvPr/>
        </p:nvSpPr>
        <p:spPr>
          <a:xfrm>
            <a:off x="76200" y="304800"/>
            <a:ext cx="8001000" cy="1524000"/>
          </a:xfrm>
          <a:prstGeom prst="rect">
            <a:avLst/>
          </a:prstGeom>
          <a:noFill/>
          <a:ln w="9525">
            <a:noFill/>
          </a:ln>
        </p:spPr>
        <p:txBody>
          <a:bodyPr/>
          <a:lstStyle/>
          <a:p>
            <a:pPr marL="533400" lvl="1" indent="-29019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in all the above, a destination address is needed for delivery and a source address for reply (next </a:t>
            </a:r>
            <a:r>
              <a:rPr sz="2200" b="1">
                <a:solidFill>
                  <a:schemeClr val="folHlink"/>
                </a:solidFill>
                <a:latin typeface="Arial" panose="020B0604020202020204" pitchFamily="34" charset="0"/>
                <a:ea typeface="Arial" panose="020B0604020202020204" pitchFamily="34" charset="0"/>
              </a:rPr>
              <a:t>node</a:t>
            </a:r>
            <a:r>
              <a:rPr sz="2200" b="1">
                <a:latin typeface="Arial" panose="020B0604020202020204" pitchFamily="34" charset="0"/>
                <a:ea typeface="Arial" panose="020B0604020202020204" pitchFamily="34" charset="0"/>
              </a:rPr>
              <a:t>, destination </a:t>
            </a:r>
            <a:r>
              <a:rPr sz="2200" b="1">
                <a:solidFill>
                  <a:schemeClr val="folHlink"/>
                </a:solidFill>
                <a:latin typeface="Arial" panose="020B0604020202020204" pitchFamily="34" charset="0"/>
                <a:ea typeface="Arial" panose="020B0604020202020204" pitchFamily="34" charset="0"/>
              </a:rPr>
              <a:t>host</a:t>
            </a:r>
            <a:r>
              <a:rPr sz="2200" b="1">
                <a:latin typeface="Arial" panose="020B0604020202020204" pitchFamily="34" charset="0"/>
                <a:ea typeface="Arial" panose="020B0604020202020204" pitchFamily="34" charset="0"/>
              </a:rPr>
              <a:t>, and destination </a:t>
            </a:r>
            <a:r>
              <a:rPr sz="2200" b="1">
                <a:solidFill>
                  <a:schemeClr val="folHlink"/>
                </a:solidFill>
                <a:latin typeface="Arial" panose="020B0604020202020204" pitchFamily="34" charset="0"/>
                <a:ea typeface="Arial" panose="020B0604020202020204" pitchFamily="34" charset="0"/>
              </a:rPr>
              <a:t>process</a:t>
            </a:r>
            <a:r>
              <a:rPr sz="2200" b="1">
                <a:latin typeface="Arial" panose="020B0604020202020204" pitchFamily="34" charset="0"/>
                <a:ea typeface="Arial" panose="020B0604020202020204" pitchFamily="34" charset="0"/>
              </a:rPr>
              <a:t>, respectively)</a:t>
            </a:r>
          </a:p>
        </p:txBody>
      </p:sp>
      <p:sp>
        <p:nvSpPr>
          <p:cNvPr id="557061" name="Straight Connector 557060"/>
          <p:cNvSpPr/>
          <p:nvPr/>
        </p:nvSpPr>
        <p:spPr>
          <a:xfrm>
            <a:off x="3276600" y="2209800"/>
            <a:ext cx="1981200" cy="0"/>
          </a:xfrm>
          <a:prstGeom prst="line">
            <a:avLst/>
          </a:prstGeom>
          <a:ln w="57150" cap="flat" cmpd="sng">
            <a:solidFill>
              <a:schemeClr val="hlink"/>
            </a:solidFill>
            <a:prstDash val="solid"/>
            <a:headEnd type="none" w="med" len="med"/>
            <a:tailEnd type="triangle" w="med" len="med"/>
          </a:ln>
        </p:spPr>
      </p:sp>
      <p:sp>
        <p:nvSpPr>
          <p:cNvPr id="557062" name="Rectangles 557061"/>
          <p:cNvSpPr/>
          <p:nvPr/>
        </p:nvSpPr>
        <p:spPr>
          <a:xfrm>
            <a:off x="88900" y="1828800"/>
            <a:ext cx="4711700" cy="1828800"/>
          </a:xfrm>
          <a:prstGeom prst="rect">
            <a:avLst/>
          </a:prstGeom>
          <a:noFill/>
          <a:ln w="9525">
            <a:noFill/>
          </a:ln>
        </p:spPr>
        <p:txBody>
          <a:bodyPr/>
          <a:lstStyle/>
          <a:p>
            <a:pPr marL="533400" lvl="1" indent="-29019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IP addresses and port numbers play different roles</a:t>
            </a:r>
          </a:p>
          <a:p>
            <a:pPr marL="533400" lvl="1" indent="-29019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latin typeface="Arial" panose="020B0604020202020204" pitchFamily="34" charset="0"/>
                <a:ea typeface="Arial" panose="020B0604020202020204" pitchFamily="34" charset="0"/>
              </a:rPr>
              <a:t>in the Internet model, the port numbers are </a:t>
            </a:r>
            <a:r>
              <a:rPr sz="2200" b="1">
                <a:solidFill>
                  <a:schemeClr val="folHlink"/>
                </a:solidFill>
                <a:latin typeface="Arial" panose="020B0604020202020204" pitchFamily="34" charset="0"/>
                <a:ea typeface="Arial" panose="020B0604020202020204" pitchFamily="34" charset="0"/>
              </a:rPr>
              <a:t>16-bit</a:t>
            </a:r>
            <a:r>
              <a:rPr sz="2200" b="1">
                <a:latin typeface="Arial" panose="020B0604020202020204" pitchFamily="34" charset="0"/>
                <a:ea typeface="Arial" panose="020B0604020202020204" pitchFamily="34" charset="0"/>
              </a:rPr>
              <a:t> integers between 0 and 65,535</a:t>
            </a:r>
          </a:p>
        </p:txBody>
      </p:sp>
      <p:sp>
        <p:nvSpPr>
          <p:cNvPr id="557063" name="Rectangles 557062"/>
          <p:cNvSpPr/>
          <p:nvPr/>
        </p:nvSpPr>
        <p:spPr>
          <a:xfrm>
            <a:off x="76200" y="5029200"/>
            <a:ext cx="8763000" cy="1143000"/>
          </a:xfrm>
          <a:prstGeom prst="rect">
            <a:avLst/>
          </a:prstGeom>
          <a:noFill/>
          <a:ln w="9525">
            <a:noFill/>
          </a:ln>
        </p:spPr>
        <p:txBody>
          <a:bodyPr/>
          <a:lstStyle/>
          <a:p>
            <a:pPr marL="533400" lvl="1" indent="-290195" defTabSz="914400" eaLnBrk="0" hangingPunct="0">
              <a:spcBef>
                <a:spcPct val="20000"/>
              </a:spcBef>
              <a:buClr>
                <a:schemeClr val="tx2"/>
              </a:buClr>
              <a:buSzPct val="120000"/>
              <a:buFont typeface="Wingdings" panose="05000000000000000000" pitchFamily="2" charset="2"/>
              <a:buChar char="§"/>
              <a:tabLst>
                <a:tab pos="1117600" algn="l"/>
                <a:tab pos="2400300" algn="l"/>
              </a:tabLst>
            </a:pPr>
            <a:r>
              <a:rPr sz="2200" b="1">
                <a:solidFill>
                  <a:schemeClr val="folHlink"/>
                </a:solidFill>
                <a:latin typeface="Arial" panose="020B0604020202020204" pitchFamily="34" charset="0"/>
                <a:ea typeface="Arial" panose="020B0604020202020204" pitchFamily="34" charset="0"/>
              </a:rPr>
              <a:t>ephemeral</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port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number</a:t>
            </a:r>
            <a:r>
              <a:rPr sz="2200" b="1">
                <a:latin typeface="Arial" panose="020B0604020202020204" pitchFamily="34" charset="0"/>
                <a:ea typeface="Arial" panose="020B0604020202020204" pitchFamily="34" charset="0"/>
              </a:rPr>
              <a:t>: the client program defines itself with a port number, chosen randomly by the transport layer software running on the client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Wahr"/>
  <p:tag name="EMBEDFONTS" val="Falsch"/>
  <p:tag name="USEBOLDAMS" val="Falsch"/>
  <p:tag name="DEFAULTDISPLAYSOURCE" val="\documentclass{slides}\pagestyle{empty}&#10;\begin{document}&#10;\end{document}&#10;"/>
  <p:tag name="TEX2PS" val="latex $(base).tex; dvips -D $(res) -E -o $(base).ps $(base).dvi"/>
  <p:tag name="TEX2PSBATCH" val="latex --interaction=nonstopmode $(base).tex; dvips -D $(res) -E -o $(base).ps $(base).dvi"/>
  <p:tag name="DEFAULTWIDTH" val="324"/>
  <p:tag name="DEFAULTHEIGHT" val="370"/>
  <p:tag name="DEFAULTMAGNIFICATION" val="2"/>
  <p:tag name="DEFAULTFONTSIZE" val="10"/>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332</TotalTime>
  <Words>2805</Words>
  <Application>Microsoft Office PowerPoint</Application>
  <PresentationFormat>On-screen Show (4:3)</PresentationFormat>
  <Paragraphs>331</Paragraphs>
  <Slides>34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Tahoma</vt:lpstr>
      <vt:lpstr>Times</vt:lpstr>
      <vt:lpstr>Times New Roman</vt:lpstr>
      <vt:lpstr>Wingdings</vt:lpstr>
      <vt:lpstr>Blends</vt:lpstr>
      <vt:lpstr>Microsoft PowerPoint Presentation</vt:lpstr>
      <vt:lpstr>PowerPoint Presentation</vt:lpstr>
      <vt:lpstr>Objectives</vt:lpstr>
      <vt:lpstr>PowerPoint Presentation</vt:lpstr>
      <vt:lpstr>Cont’d…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Universität Klagenfurt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Adaptive Video Caching and Transport</dc:title>
  <dc:creator>Hermann Hellwagner</dc:creator>
  <cp:lastModifiedBy>samuel getachew</cp:lastModifiedBy>
  <cp:revision>1400</cp:revision>
  <cp:lastPrinted>2022-01-02T13:47:14Z</cp:lastPrinted>
  <dcterms:created xsi:type="dcterms:W3CDTF">2022-01-02T13:47:14Z</dcterms:created>
  <dcterms:modified xsi:type="dcterms:W3CDTF">2023-01-16T10:19:00Z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