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585" r:id="rId2"/>
    <p:sldId id="546" r:id="rId3"/>
    <p:sldId id="556" r:id="rId4"/>
    <p:sldId id="548" r:id="rId5"/>
    <p:sldId id="549" r:id="rId6"/>
    <p:sldId id="550" r:id="rId7"/>
    <p:sldId id="557" r:id="rId8"/>
    <p:sldId id="551" r:id="rId9"/>
    <p:sldId id="558" r:id="rId10"/>
    <p:sldId id="552" r:id="rId11"/>
    <p:sldId id="553" r:id="rId12"/>
    <p:sldId id="559" r:id="rId13"/>
    <p:sldId id="554" r:id="rId14"/>
    <p:sldId id="561" r:id="rId15"/>
    <p:sldId id="560" r:id="rId16"/>
    <p:sldId id="555" r:id="rId17"/>
    <p:sldId id="563" r:id="rId18"/>
    <p:sldId id="564" r:id="rId19"/>
    <p:sldId id="565" r:id="rId20"/>
    <p:sldId id="577" r:id="rId21"/>
    <p:sldId id="566" r:id="rId22"/>
    <p:sldId id="578" r:id="rId23"/>
    <p:sldId id="567" r:id="rId24"/>
    <p:sldId id="579" r:id="rId25"/>
    <p:sldId id="568" r:id="rId26"/>
    <p:sldId id="569" r:id="rId27"/>
    <p:sldId id="580" r:id="rId28"/>
    <p:sldId id="570" r:id="rId29"/>
    <p:sldId id="571" r:id="rId30"/>
    <p:sldId id="581" r:id="rId31"/>
    <p:sldId id="572" r:id="rId32"/>
    <p:sldId id="582" r:id="rId33"/>
    <p:sldId id="573" r:id="rId34"/>
    <p:sldId id="574" r:id="rId35"/>
    <p:sldId id="583" r:id="rId36"/>
    <p:sldId id="576" r:id="rId37"/>
    <p:sldId id="584" r:id="rId38"/>
    <p:sldId id="623" r:id="rId39"/>
    <p:sldId id="624" r:id="rId40"/>
    <p:sldId id="625" r:id="rId41"/>
    <p:sldId id="626" r:id="rId42"/>
    <p:sldId id="627" r:id="rId43"/>
    <p:sldId id="628" r:id="rId44"/>
    <p:sldId id="629" r:id="rId45"/>
    <p:sldId id="630" r:id="rId46"/>
    <p:sldId id="631" r:id="rId47"/>
    <p:sldId id="632" r:id="rId48"/>
    <p:sldId id="633" r:id="rId49"/>
    <p:sldId id="634" r:id="rId50"/>
    <p:sldId id="635" r:id="rId51"/>
    <p:sldId id="636" r:id="rId52"/>
    <p:sldId id="637" r:id="rId53"/>
    <p:sldId id="638" r:id="rId54"/>
    <p:sldId id="639" r:id="rId55"/>
    <p:sldId id="640" r:id="rId56"/>
    <p:sldId id="641" r:id="rId57"/>
    <p:sldId id="642" r:id="rId58"/>
    <p:sldId id="643" r:id="rId59"/>
    <p:sldId id="644" r:id="rId60"/>
    <p:sldId id="645" r:id="rId61"/>
    <p:sldId id="646" r:id="rId62"/>
    <p:sldId id="647" r:id="rId63"/>
    <p:sldId id="648" r:id="rId64"/>
    <p:sldId id="649" r:id="rId65"/>
    <p:sldId id="650" r:id="rId66"/>
    <p:sldId id="651" r:id="rId67"/>
    <p:sldId id="652" r:id="rId68"/>
    <p:sldId id="653" r:id="rId69"/>
    <p:sldId id="654" r:id="rId70"/>
    <p:sldId id="655" r:id="rId71"/>
    <p:sldId id="656" r:id="rId72"/>
    <p:sldId id="657" r:id="rId73"/>
    <p:sldId id="658" r:id="rId74"/>
    <p:sldId id="659" r:id="rId75"/>
    <p:sldId id="660" r:id="rId76"/>
    <p:sldId id="663" r:id="rId77"/>
    <p:sldId id="664" r:id="rId78"/>
    <p:sldId id="665" r:id="rId79"/>
    <p:sldId id="666" r:id="rId80"/>
    <p:sldId id="667" r:id="rId81"/>
    <p:sldId id="668" r:id="rId82"/>
    <p:sldId id="669" r:id="rId83"/>
    <p:sldId id="670" r:id="rId84"/>
  </p:sldIdLst>
  <p:sldSz cx="9144000" cy="6858000" type="screen4x3"/>
  <p:notesSz cx="6985000" cy="9271000"/>
  <p:custDataLst>
    <p:tags r:id="rId87"/>
  </p:custDataLst>
  <p:defaultTextStyle>
    <a:defPPr>
      <a:defRPr lang="en-US"/>
    </a:defPPr>
    <a:lvl1pPr marL="0" lvl="0"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112">
          <p15:clr>
            <a:srgbClr val="A4A3A4"/>
          </p15:clr>
        </p15:guide>
        <p15:guide id="2" pos="28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4CB453"/>
    <a:srgbClr val="A6A6E2"/>
    <a:srgbClr val="7B7BD3"/>
    <a:srgbClr val="F2E092"/>
    <a:srgbClr val="CDB033"/>
    <a:srgbClr val="FFFFFF"/>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662"/>
    <p:restoredTop sz="94635"/>
  </p:normalViewPr>
  <p:slideViewPr>
    <p:cSldViewPr showGuides="1">
      <p:cViewPr varScale="1">
        <p:scale>
          <a:sx n="65" d="100"/>
          <a:sy n="65" d="100"/>
        </p:scale>
        <p:origin x="1836" y="66"/>
      </p:cViewPr>
      <p:guideLst>
        <p:guide orient="horz" pos="2112"/>
        <p:guide pos="283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Header Placeholder 22529"/>
          <p:cNvSpPr>
            <a:spLocks noGrp="1"/>
          </p:cNvSpPr>
          <p:nvPr>
            <p:ph type="hdr" sz="quarter"/>
          </p:nvPr>
        </p:nvSpPr>
        <p:spPr>
          <a:xfrm>
            <a:off x="0" y="0"/>
            <a:ext cx="3027363" cy="461963"/>
          </a:xfrm>
          <a:prstGeom prst="rect">
            <a:avLst/>
          </a:prstGeom>
          <a:noFill/>
          <a:ln w="12700">
            <a:noFill/>
          </a:ln>
        </p:spPr>
        <p:txBody>
          <a:bodyPr lIns="90151" tIns="45075" rIns="90151" bIns="45075"/>
          <a:lstStyle/>
          <a:p>
            <a:pPr lvl="0" defTabSz="901700" eaLnBrk="0" hangingPunct="0"/>
            <a:endParaRPr lang="de-DE" altLang="x-none" sz="1200" dirty="0"/>
          </a:p>
        </p:txBody>
      </p:sp>
      <p:sp>
        <p:nvSpPr>
          <p:cNvPr id="22531" name="Date Placeholder 22530"/>
          <p:cNvSpPr>
            <a:spLocks noGrp="1"/>
          </p:cNvSpPr>
          <p:nvPr>
            <p:ph type="dt" sz="quarter" idx="1"/>
          </p:nvPr>
        </p:nvSpPr>
        <p:spPr>
          <a:xfrm>
            <a:off x="3957638" y="0"/>
            <a:ext cx="3027362" cy="461963"/>
          </a:xfrm>
          <a:prstGeom prst="rect">
            <a:avLst/>
          </a:prstGeom>
          <a:noFill/>
          <a:ln w="12700">
            <a:noFill/>
          </a:ln>
        </p:spPr>
        <p:txBody>
          <a:bodyPr lIns="90151" tIns="45075" rIns="90151" bIns="45075"/>
          <a:lstStyle/>
          <a:p>
            <a:pPr lvl="0" algn="r" defTabSz="901700" eaLnBrk="0" hangingPunct="0"/>
            <a:fld id="{BB962C8B-B14F-4D97-AF65-F5344CB8AC3E}" type="datetime1">
              <a:rPr lang="de-AT" altLang="x-none" sz="1200" dirty="0"/>
              <a:t>26.12.2022</a:t>
            </a:fld>
            <a:endParaRPr lang="de-AT" altLang="x-none" sz="1200" dirty="0"/>
          </a:p>
        </p:txBody>
      </p:sp>
      <p:sp>
        <p:nvSpPr>
          <p:cNvPr id="22532" name="Footer Placeholder 22531"/>
          <p:cNvSpPr>
            <a:spLocks noGrp="1"/>
          </p:cNvSpPr>
          <p:nvPr>
            <p:ph type="ftr" sz="quarter" idx="2"/>
          </p:nvPr>
        </p:nvSpPr>
        <p:spPr>
          <a:xfrm>
            <a:off x="0" y="8809038"/>
            <a:ext cx="3027363" cy="461962"/>
          </a:xfrm>
          <a:prstGeom prst="rect">
            <a:avLst/>
          </a:prstGeom>
          <a:noFill/>
          <a:ln w="12700">
            <a:noFill/>
          </a:ln>
        </p:spPr>
        <p:txBody>
          <a:bodyPr lIns="90151" tIns="45075" rIns="90151" bIns="45075" anchor="b" anchorCtr="0"/>
          <a:lstStyle/>
          <a:p>
            <a:pPr lvl="0" defTabSz="901700" eaLnBrk="0" hangingPunct="0"/>
            <a:endParaRPr lang="de-DE" altLang="x-none" sz="1200" dirty="0"/>
          </a:p>
        </p:txBody>
      </p:sp>
      <p:sp>
        <p:nvSpPr>
          <p:cNvPr id="22533" name="Slide Number Placeholder 22532"/>
          <p:cNvSpPr>
            <a:spLocks noGrp="1"/>
          </p:cNvSpPr>
          <p:nvPr>
            <p:ph type="sldNum" sz="quarter" idx="3"/>
          </p:nvPr>
        </p:nvSpPr>
        <p:spPr>
          <a:xfrm>
            <a:off x="3957638" y="8809038"/>
            <a:ext cx="3027362" cy="461962"/>
          </a:xfrm>
          <a:prstGeom prst="rect">
            <a:avLst/>
          </a:prstGeom>
          <a:noFill/>
          <a:ln w="12700">
            <a:noFill/>
          </a:ln>
        </p:spPr>
        <p:txBody>
          <a:bodyPr lIns="90151" tIns="45075" rIns="90151" bIns="45075" anchor="b" anchorCtr="0"/>
          <a:lstStyle/>
          <a:p>
            <a:pPr lvl="0" algn="r" defTabSz="901700" eaLnBrk="0" hangingPunct="0"/>
            <a:fld id="{9A0DB2DC-4C9A-4742-B13C-FB6460FD3503}" type="slidenum">
              <a:rPr lang="de-DE" altLang="x-none" sz="1200" dirty="0"/>
              <a:t>‹#›</a:t>
            </a:fld>
            <a:endParaRPr lang="de-DE" altLang="x-none"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Header Placeholder 21505"/>
          <p:cNvSpPr>
            <a:spLocks noGrp="1"/>
          </p:cNvSpPr>
          <p:nvPr>
            <p:ph type="hdr" sz="quarter"/>
          </p:nvPr>
        </p:nvSpPr>
        <p:spPr>
          <a:xfrm>
            <a:off x="0" y="0"/>
            <a:ext cx="3027363" cy="461963"/>
          </a:xfrm>
          <a:prstGeom prst="rect">
            <a:avLst/>
          </a:prstGeom>
          <a:noFill/>
          <a:ln w="12700">
            <a:noFill/>
          </a:ln>
        </p:spPr>
        <p:txBody>
          <a:bodyPr lIns="90151" tIns="45075" rIns="90151" bIns="45075"/>
          <a:lstStyle/>
          <a:p>
            <a:pPr lvl="0" defTabSz="901700" eaLnBrk="0" hangingPunct="0"/>
            <a:endParaRPr lang="de-DE" altLang="x-none" sz="1200" dirty="0"/>
          </a:p>
        </p:txBody>
      </p:sp>
      <p:sp>
        <p:nvSpPr>
          <p:cNvPr id="21507" name="Date Placeholder 21506"/>
          <p:cNvSpPr>
            <a:spLocks noGrp="1"/>
          </p:cNvSpPr>
          <p:nvPr>
            <p:ph type="dt" idx="1"/>
          </p:nvPr>
        </p:nvSpPr>
        <p:spPr>
          <a:xfrm>
            <a:off x="3957638" y="0"/>
            <a:ext cx="3027362" cy="461963"/>
          </a:xfrm>
          <a:prstGeom prst="rect">
            <a:avLst/>
          </a:prstGeom>
          <a:noFill/>
          <a:ln w="12700">
            <a:noFill/>
          </a:ln>
        </p:spPr>
        <p:txBody>
          <a:bodyPr lIns="90151" tIns="45075" rIns="90151" bIns="45075"/>
          <a:lstStyle/>
          <a:p>
            <a:pPr lvl="0" algn="r" defTabSz="901700" eaLnBrk="0" hangingPunct="0"/>
            <a:fld id="{BB962C8B-B14F-4D97-AF65-F5344CB8AC3E}" type="datetime1">
              <a:rPr lang="de-AT" altLang="x-none" sz="1200" dirty="0"/>
              <a:t>26.12.2022</a:t>
            </a:fld>
            <a:endParaRPr lang="de-AT" altLang="x-none" sz="1200" dirty="0"/>
          </a:p>
        </p:txBody>
      </p:sp>
      <p:sp>
        <p:nvSpPr>
          <p:cNvPr id="21508" name="Slide Image Placeholder 21507"/>
          <p:cNvSpPr>
            <a:spLocks noGrp="1" noRot="1" noChangeAspect="1" noTextEdit="1"/>
          </p:cNvSpPr>
          <p:nvPr>
            <p:ph type="sldImg" idx="2"/>
          </p:nvPr>
        </p:nvSpPr>
        <p:spPr>
          <a:xfrm>
            <a:off x="1173163" y="695325"/>
            <a:ext cx="4638675" cy="3478213"/>
          </a:xfrm>
          <a:prstGeom prst="rect">
            <a:avLst/>
          </a:prstGeom>
          <a:ln w="9525" cap="flat" cmpd="sng">
            <a:solidFill>
              <a:srgbClr val="000000"/>
            </a:solidFill>
            <a:prstDash val="solid"/>
            <a:miter/>
            <a:headEnd type="none" w="med" len="med"/>
            <a:tailEnd type="none" w="med" len="med"/>
          </a:ln>
        </p:spPr>
      </p:sp>
      <p:sp>
        <p:nvSpPr>
          <p:cNvPr id="21509" name="Text Placeholder 21508"/>
          <p:cNvSpPr>
            <a:spLocks noGrp="1"/>
          </p:cNvSpPr>
          <p:nvPr>
            <p:ph type="body" sz="quarter" idx="3"/>
          </p:nvPr>
        </p:nvSpPr>
        <p:spPr>
          <a:xfrm>
            <a:off x="931863" y="4405313"/>
            <a:ext cx="5121275" cy="4170362"/>
          </a:xfrm>
          <a:prstGeom prst="rect">
            <a:avLst/>
          </a:prstGeom>
          <a:noFill/>
          <a:ln w="12700">
            <a:noFill/>
          </a:ln>
        </p:spPr>
        <p:txBody>
          <a:bodyPr lIns="90151" tIns="45075" rIns="90151" bIns="45075"/>
          <a:lstStyle/>
          <a:p>
            <a:pPr lvl="0"/>
            <a:r>
              <a:rPr lang="de-DE" altLang="x-none" dirty="0"/>
              <a:t>Hier klicken, um Master-Textformat zu bearbeiten</a:t>
            </a:r>
          </a:p>
          <a:p>
            <a:pPr lvl="1"/>
            <a:r>
              <a:rPr lang="de-DE" altLang="x-none" dirty="0"/>
              <a:t>Zweite Ebene</a:t>
            </a:r>
          </a:p>
          <a:p>
            <a:pPr lvl="2"/>
            <a:r>
              <a:rPr lang="de-DE" altLang="x-none" dirty="0"/>
              <a:t>Dritte Ebene</a:t>
            </a:r>
          </a:p>
          <a:p>
            <a:pPr lvl="3"/>
            <a:r>
              <a:rPr lang="de-DE" altLang="x-none" dirty="0"/>
              <a:t>Vierte Ebene</a:t>
            </a:r>
          </a:p>
          <a:p>
            <a:pPr lvl="4"/>
            <a:r>
              <a:rPr lang="de-DE" altLang="x-none" dirty="0"/>
              <a:t>Fünfte Ebene</a:t>
            </a:r>
          </a:p>
        </p:txBody>
      </p:sp>
      <p:sp>
        <p:nvSpPr>
          <p:cNvPr id="21510" name="Footer Placeholder 21509"/>
          <p:cNvSpPr>
            <a:spLocks noGrp="1"/>
          </p:cNvSpPr>
          <p:nvPr>
            <p:ph type="ftr" sz="quarter" idx="4"/>
          </p:nvPr>
        </p:nvSpPr>
        <p:spPr>
          <a:xfrm>
            <a:off x="0" y="8809038"/>
            <a:ext cx="3027363" cy="461962"/>
          </a:xfrm>
          <a:prstGeom prst="rect">
            <a:avLst/>
          </a:prstGeom>
          <a:noFill/>
          <a:ln w="12700">
            <a:noFill/>
          </a:ln>
        </p:spPr>
        <p:txBody>
          <a:bodyPr lIns="90151" tIns="45075" rIns="90151" bIns="45075" anchor="b" anchorCtr="0"/>
          <a:lstStyle/>
          <a:p>
            <a:pPr lvl="0" defTabSz="901700" eaLnBrk="0" hangingPunct="0"/>
            <a:endParaRPr lang="de-DE" altLang="x-none" sz="1200" dirty="0"/>
          </a:p>
        </p:txBody>
      </p:sp>
      <p:sp>
        <p:nvSpPr>
          <p:cNvPr id="21511" name="Slide Number Placeholder 21510"/>
          <p:cNvSpPr>
            <a:spLocks noGrp="1"/>
          </p:cNvSpPr>
          <p:nvPr>
            <p:ph type="sldNum" sz="quarter" idx="5"/>
          </p:nvPr>
        </p:nvSpPr>
        <p:spPr>
          <a:xfrm>
            <a:off x="3957638" y="8809038"/>
            <a:ext cx="3027362" cy="461962"/>
          </a:xfrm>
          <a:prstGeom prst="rect">
            <a:avLst/>
          </a:prstGeom>
          <a:noFill/>
          <a:ln w="12700">
            <a:noFill/>
          </a:ln>
        </p:spPr>
        <p:txBody>
          <a:bodyPr lIns="90151" tIns="45075" rIns="90151" bIns="45075" anchor="b" anchorCtr="0"/>
          <a:lstStyle/>
          <a:p>
            <a:pPr lvl="0" algn="r" defTabSz="901700" eaLnBrk="0" hangingPunct="0"/>
            <a:fld id="{9A0DB2DC-4C9A-4742-B13C-FB6460FD3503}" type="slidenum">
              <a:rPr lang="de-DE" altLang="x-none" sz="1200" dirty="0"/>
              <a:t>‹#›</a:t>
            </a:fld>
            <a:endParaRPr lang="de-DE" altLang="x-none" sz="1200" dirty="0"/>
          </a:p>
        </p:txBody>
      </p:sp>
    </p:spTree>
  </p:cSld>
  <p:clrMap bg1="lt1" tx1="dk1" bg2="lt2" tx2="dk2" accent1="accent1" accent2="accent2" accent3="accent3" accent4="accent4" accent5="accent5" accent6="accent6" hlink="hlink" folHlink="folHlink"/>
  <p:hf hdr="0" ftr="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cSld name="Title Slide">
    <p:bg>
      <p:bgPr shadeToTitle="1">
        <a:gradFill rotWithShape="0">
          <a:gsLst>
            <a:gs pos="0">
              <a:srgbClr val="FFFFCC"/>
            </a:gs>
            <a:gs pos="100000">
              <a:srgbClr val="FFFFFF"/>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289794" name="Group 289793"/>
          <p:cNvGrpSpPr/>
          <p:nvPr/>
        </p:nvGrpSpPr>
        <p:grpSpPr>
          <a:xfrm>
            <a:off x="0" y="547688"/>
            <a:ext cx="9009063" cy="1052512"/>
            <a:chOff x="0" y="1536"/>
            <a:chExt cx="5675" cy="663"/>
          </a:xfrm>
        </p:grpSpPr>
        <p:grpSp>
          <p:nvGrpSpPr>
            <p:cNvPr id="289795" name="Group 289794"/>
            <p:cNvGrpSpPr/>
            <p:nvPr/>
          </p:nvGrpSpPr>
          <p:grpSpPr>
            <a:xfrm>
              <a:off x="183" y="1604"/>
              <a:ext cx="448" cy="299"/>
              <a:chOff x="720" y="336"/>
              <a:chExt cx="624" cy="432"/>
            </a:xfrm>
          </p:grpSpPr>
          <p:sp>
            <p:nvSpPr>
              <p:cNvPr id="289796" name="Rectangles 289795"/>
              <p:cNvSpPr/>
              <p:nvPr/>
            </p:nvSpPr>
            <p:spPr>
              <a:xfrm>
                <a:off x="720" y="336"/>
                <a:ext cx="384" cy="432"/>
              </a:xfrm>
              <a:prstGeom prst="rect">
                <a:avLst/>
              </a:prstGeom>
              <a:solidFill>
                <a:schemeClr val="folHlink"/>
              </a:solidFill>
              <a:ln w="9525">
                <a:noFill/>
              </a:ln>
            </p:spPr>
            <p:txBody>
              <a:bodyPr/>
              <a:lstStyle/>
              <a:p>
                <a:endParaRPr lang="en-US"/>
              </a:p>
            </p:txBody>
          </p:sp>
          <p:sp>
            <p:nvSpPr>
              <p:cNvPr id="289797" name="Rectangles 289796"/>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a:lstStyle/>
              <a:p>
                <a:endParaRPr lang="en-US"/>
              </a:p>
            </p:txBody>
          </p:sp>
        </p:grpSp>
        <p:grpSp>
          <p:nvGrpSpPr>
            <p:cNvPr id="289798" name="Group 289797"/>
            <p:cNvGrpSpPr/>
            <p:nvPr/>
          </p:nvGrpSpPr>
          <p:grpSpPr>
            <a:xfrm>
              <a:off x="261" y="1870"/>
              <a:ext cx="465" cy="299"/>
              <a:chOff x="912" y="2640"/>
              <a:chExt cx="672" cy="432"/>
            </a:xfrm>
          </p:grpSpPr>
          <p:sp>
            <p:nvSpPr>
              <p:cNvPr id="289799" name="Rectangles 289798"/>
              <p:cNvSpPr/>
              <p:nvPr/>
            </p:nvSpPr>
            <p:spPr>
              <a:xfrm>
                <a:off x="912" y="2640"/>
                <a:ext cx="384" cy="432"/>
              </a:xfrm>
              <a:prstGeom prst="rect">
                <a:avLst/>
              </a:prstGeom>
              <a:solidFill>
                <a:schemeClr val="accent2"/>
              </a:solidFill>
              <a:ln w="9525">
                <a:noFill/>
              </a:ln>
            </p:spPr>
            <p:txBody>
              <a:bodyPr/>
              <a:lstStyle/>
              <a:p>
                <a:endParaRPr lang="en-US"/>
              </a:p>
            </p:txBody>
          </p:sp>
          <p:sp>
            <p:nvSpPr>
              <p:cNvPr id="289800" name="Rectangles 289799"/>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a:lstStyle/>
              <a:p>
                <a:endParaRPr lang="en-US"/>
              </a:p>
            </p:txBody>
          </p:sp>
        </p:grpSp>
        <p:sp>
          <p:nvSpPr>
            <p:cNvPr id="289801" name="Rectangles 289800"/>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a:lstStyle/>
            <a:p>
              <a:endParaRPr lang="en-US"/>
            </a:p>
          </p:txBody>
        </p:sp>
        <p:sp>
          <p:nvSpPr>
            <p:cNvPr id="289802" name="Rectangles 289801"/>
            <p:cNvSpPr/>
            <p:nvPr/>
          </p:nvSpPr>
          <p:spPr>
            <a:xfrm>
              <a:off x="400" y="1536"/>
              <a:ext cx="20" cy="663"/>
            </a:xfrm>
            <a:prstGeom prst="rect">
              <a:avLst/>
            </a:prstGeom>
            <a:solidFill>
              <a:schemeClr val="bg2"/>
            </a:solidFill>
            <a:ln w="9525">
              <a:noFill/>
            </a:ln>
          </p:spPr>
          <p:txBody>
            <a:bodyPr/>
            <a:lstStyle/>
            <a:p>
              <a:endParaRPr lang="en-US"/>
            </a:p>
          </p:txBody>
        </p:sp>
        <p:sp>
          <p:nvSpPr>
            <p:cNvPr id="289803" name="Rectangles 289802"/>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a:lstStyle/>
            <a:p>
              <a:endParaRPr lang="en-US"/>
            </a:p>
          </p:txBody>
        </p:sp>
      </p:grpSp>
      <p:sp>
        <p:nvSpPr>
          <p:cNvPr id="289804" name="Title 289803"/>
          <p:cNvSpPr>
            <a:spLocks noGrp="1"/>
          </p:cNvSpPr>
          <p:nvPr>
            <p:ph type="ctrTitle"/>
          </p:nvPr>
        </p:nvSpPr>
        <p:spPr>
          <a:xfrm>
            <a:off x="990600" y="1828800"/>
            <a:ext cx="7772400" cy="1143000"/>
          </a:xfrm>
          <a:prstGeom prst="rect">
            <a:avLst/>
          </a:prstGeom>
          <a:noFill/>
          <a:ln w="9525">
            <a:noFill/>
          </a:ln>
        </p:spPr>
        <p:txBody>
          <a:bodyPr anchor="b" anchorCtr="0"/>
          <a:lstStyle>
            <a:lvl1pPr lvl="0">
              <a:buClrTx/>
              <a:buSzTx/>
              <a:buFontTx/>
              <a:defRPr/>
            </a:lvl1pPr>
          </a:lstStyle>
          <a:p>
            <a:pPr lvl="0"/>
            <a:r>
              <a:rPr lang="de-DE" altLang="x-none" dirty="0"/>
              <a:t>Click to edit Master title style</a:t>
            </a:r>
          </a:p>
        </p:txBody>
      </p:sp>
      <p:sp>
        <p:nvSpPr>
          <p:cNvPr id="289805" name="Subtitle 289804"/>
          <p:cNvSpPr>
            <a:spLocks noGrp="1"/>
          </p:cNvSpPr>
          <p:nvPr>
            <p:ph type="subTitle" idx="1"/>
          </p:nvPr>
        </p:nvSpPr>
        <p:spPr>
          <a:xfrm>
            <a:off x="1371600" y="3886200"/>
            <a:ext cx="6400800" cy="1752600"/>
          </a:xfrm>
          <a:prstGeom prst="rect">
            <a:avLst/>
          </a:prstGeom>
          <a:noFill/>
          <a:ln w="9525">
            <a:noFill/>
          </a:ln>
        </p:spPr>
        <p:txBody>
          <a:bodyPr anchor="t" anchorCtr="0"/>
          <a:lstStyle>
            <a:lvl1pPr marL="0" lvl="0" indent="0" algn="ctr">
              <a:buClr>
                <a:schemeClr val="folHlink"/>
              </a:buClr>
              <a:buSzPct val="60000"/>
              <a:buFont typeface="Wingdings" panose="05000000000000000000" pitchFamily="2" charset="2"/>
              <a:buNone/>
              <a:defRPr/>
            </a:lvl1pPr>
            <a:lvl2pPr marL="457200" lvl="1" indent="0" algn="ctr">
              <a:buClr>
                <a:schemeClr val="hlink"/>
              </a:buClr>
              <a:buSzPct val="55000"/>
              <a:buFont typeface="Wingdings" panose="05000000000000000000" pitchFamily="2" charset="2"/>
              <a:buNone/>
              <a:defRPr/>
            </a:lvl2pPr>
            <a:lvl3pPr marL="914400" lvl="2" indent="0" algn="ctr">
              <a:buClr>
                <a:schemeClr val="folHlink"/>
              </a:buClr>
              <a:buSzPct val="50000"/>
              <a:buFont typeface="Wingdings" panose="05000000000000000000" pitchFamily="2" charset="2"/>
              <a:buNone/>
              <a:defRPr/>
            </a:lvl3pPr>
            <a:lvl4pPr marL="1371600" lvl="3" indent="0" algn="ctr">
              <a:buClr>
                <a:schemeClr val="accent2"/>
              </a:buClr>
              <a:buSzPct val="55000"/>
              <a:buFont typeface="Wingdings" panose="05000000000000000000" pitchFamily="2" charset="2"/>
              <a:buNone/>
              <a:defRPr/>
            </a:lvl4pPr>
            <a:lvl5pPr marL="1828800" lvl="4" indent="0" algn="ctr">
              <a:buClr>
                <a:schemeClr val="accent1"/>
              </a:buClr>
              <a:buSzPct val="50000"/>
              <a:buFont typeface="Wingdings" panose="05000000000000000000" pitchFamily="2" charset="2"/>
              <a:buNone/>
              <a:defRPr/>
            </a:lvl5pPr>
          </a:lstStyle>
          <a:p>
            <a:pPr lvl="0"/>
            <a:r>
              <a:rPr lang="de-DE" altLang="x-none" dirty="0"/>
              <a:t>Click to edit Master subtitle style</a:t>
            </a:r>
          </a:p>
        </p:txBody>
      </p:sp>
      <p:sp>
        <p:nvSpPr>
          <p:cNvPr id="289806" name="Date Placeholder 289805"/>
          <p:cNvSpPr>
            <a:spLocks noGrp="1"/>
          </p:cNvSpPr>
          <p:nvPr>
            <p:ph type="dt" sz="half" idx="2"/>
          </p:nvPr>
        </p:nvSpPr>
        <p:spPr>
          <a:xfrm>
            <a:off x="990600" y="6248400"/>
            <a:ext cx="1905000" cy="457200"/>
          </a:xfrm>
          <a:prstGeom prst="rect">
            <a:avLst/>
          </a:prstGeom>
          <a:noFill/>
          <a:ln w="9525">
            <a:noFill/>
          </a:ln>
        </p:spPr>
        <p:txBody>
          <a:bodyPr anchor="b" anchorCtr="0"/>
          <a:lstStyle>
            <a:lvl1pPr>
              <a:defRPr sz="1400">
                <a:solidFill>
                  <a:schemeClr val="bg2"/>
                </a:solidFill>
                <a:latin typeface="Tahoma" pitchFamily="34" charset="0"/>
              </a:defRPr>
            </a:lvl1pPr>
          </a:lstStyle>
          <a:p>
            <a:pPr lvl="0">
              <a:spcBef>
                <a:spcPct val="0"/>
              </a:spcBef>
            </a:pPr>
            <a:fld id="{BB962C8B-B14F-4D97-AF65-F5344CB8AC3E}" type="datetime1">
              <a:rPr lang="de-AT" altLang="x-none" dirty="0">
                <a:ea typeface="Arial" panose="020B0604020202020204" pitchFamily="34" charset="0"/>
              </a:rPr>
              <a:t>26.12.2022</a:t>
            </a:fld>
            <a:endParaRPr lang="de-AT" altLang="x-none" dirty="0">
              <a:latin typeface="Times New Roman" panose="02020603050405020304" pitchFamily="18" charset="0"/>
              <a:ea typeface="Arial" panose="020B0604020202020204" pitchFamily="34" charset="0"/>
            </a:endParaRPr>
          </a:p>
        </p:txBody>
      </p:sp>
      <p:sp>
        <p:nvSpPr>
          <p:cNvPr id="289807" name="Footer Placeholder 289806"/>
          <p:cNvSpPr>
            <a:spLocks noGrp="1"/>
          </p:cNvSpPr>
          <p:nvPr>
            <p:ph type="ftr" sz="quarter" idx="3"/>
          </p:nvPr>
        </p:nvSpPr>
        <p:spPr>
          <a:xfrm>
            <a:off x="3429000" y="6248400"/>
            <a:ext cx="2895600" cy="457200"/>
          </a:xfrm>
          <a:prstGeom prst="rect">
            <a:avLst/>
          </a:prstGeom>
          <a:noFill/>
          <a:ln w="9525">
            <a:noFill/>
          </a:ln>
        </p:spPr>
        <p:txBody>
          <a:bodyPr anchor="b" anchorCtr="0"/>
          <a:lstStyle>
            <a:lvl1pPr algn="ctr">
              <a:defRPr sz="1400">
                <a:solidFill>
                  <a:schemeClr val="bg2"/>
                </a:solidFill>
                <a:latin typeface="Tahoma" pitchFamily="34" charset="0"/>
              </a:defRPr>
            </a:lvl1pPr>
          </a:lstStyle>
          <a:p>
            <a:pPr lvl="0">
              <a:spcBef>
                <a:spcPct val="0"/>
              </a:spcBef>
            </a:pPr>
            <a:r>
              <a:rPr lang="de-DE" altLang="x-none" dirty="0">
                <a:ea typeface="Arial" panose="020B0604020202020204" pitchFamily="34" charset="0"/>
              </a:rPr>
              <a:t>M. Libsie</a:t>
            </a:r>
          </a:p>
        </p:txBody>
      </p:sp>
      <p:sp>
        <p:nvSpPr>
          <p:cNvPr id="289808" name="Slide Number Placeholder 289807"/>
          <p:cNvSpPr>
            <a:spLocks noGrp="1"/>
          </p:cNvSpPr>
          <p:nvPr>
            <p:ph type="sldNum" sz="quarter" idx="4"/>
          </p:nvPr>
        </p:nvSpPr>
        <p:spPr>
          <a:xfrm>
            <a:off x="6858000" y="6248400"/>
            <a:ext cx="1905000" cy="457200"/>
          </a:xfrm>
          <a:prstGeom prst="rect">
            <a:avLst/>
          </a:prstGeom>
          <a:noFill/>
          <a:ln w="9525">
            <a:noFill/>
          </a:ln>
        </p:spPr>
        <p:txBody>
          <a:bodyPr anchor="b" anchorCtr="0"/>
          <a:lstStyle>
            <a:lvl1pPr algn="r">
              <a:defRPr sz="1400">
                <a:solidFill>
                  <a:schemeClr val="bg2"/>
                </a:solidFill>
                <a:latin typeface="Tahoma" pitchFamily="34" charset="0"/>
              </a:defRPr>
            </a:lvl1pPr>
          </a:lstStyle>
          <a:p>
            <a:pPr>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73063"/>
            <a:ext cx="1943100" cy="5722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73063"/>
            <a:ext cx="5716657" cy="5722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19200" y="1295400"/>
            <a:ext cx="3808476"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3124" y="1295400"/>
            <a:ext cx="3808476"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1"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FFFFCC"/>
            </a:gs>
            <a:gs pos="100000">
              <a:srgbClr val="FFFFF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88777" name="Title 288776"/>
          <p:cNvSpPr>
            <a:spLocks noGrp="1"/>
          </p:cNvSpPr>
          <p:nvPr>
            <p:ph type="title"/>
          </p:nvPr>
        </p:nvSpPr>
        <p:spPr>
          <a:xfrm>
            <a:off x="1427163" y="373063"/>
            <a:ext cx="6802437" cy="617537"/>
          </a:xfrm>
          <a:prstGeom prst="rect">
            <a:avLst/>
          </a:prstGeom>
          <a:noFill/>
          <a:ln w="9525">
            <a:noFill/>
          </a:ln>
        </p:spPr>
        <p:txBody>
          <a:bodyPr anchor="b" anchorCtr="0"/>
          <a:lstStyle/>
          <a:p>
            <a:pPr lvl="0"/>
            <a:r>
              <a:rPr lang="de-DE" altLang="x-none" dirty="0"/>
              <a:t>Click to edit Master title style</a:t>
            </a:r>
          </a:p>
        </p:txBody>
      </p:sp>
      <p:sp>
        <p:nvSpPr>
          <p:cNvPr id="288778" name="Text Placeholder 288777"/>
          <p:cNvSpPr>
            <a:spLocks noGrp="1"/>
          </p:cNvSpPr>
          <p:nvPr>
            <p:ph type="body" idx="1"/>
          </p:nvPr>
        </p:nvSpPr>
        <p:spPr>
          <a:xfrm>
            <a:off x="1219200" y="1295400"/>
            <a:ext cx="7772400" cy="4800600"/>
          </a:xfrm>
          <a:prstGeom prst="rect">
            <a:avLst/>
          </a:prstGeom>
          <a:noFill/>
          <a:ln w="9525">
            <a:noFill/>
          </a:ln>
        </p:spPr>
        <p:txBody>
          <a:bodyPr/>
          <a:lstStyle/>
          <a:p>
            <a:pPr lvl="0"/>
            <a:r>
              <a:rPr lang="de-DE" altLang="x-none" dirty="0"/>
              <a:t>Click to edit Master text styles</a:t>
            </a:r>
          </a:p>
          <a:p>
            <a:pPr lvl="1"/>
            <a:r>
              <a:rPr lang="de-DE" altLang="x-none" dirty="0"/>
              <a:t>Second level</a:t>
            </a:r>
          </a:p>
          <a:p>
            <a:pPr lvl="2"/>
            <a:r>
              <a:rPr lang="de-DE" altLang="x-none" dirty="0"/>
              <a:t>Third level</a:t>
            </a:r>
          </a:p>
          <a:p>
            <a:pPr lvl="3"/>
            <a:r>
              <a:rPr lang="de-DE" altLang="x-none" dirty="0"/>
              <a:t>Fourth level</a:t>
            </a:r>
          </a:p>
          <a:p>
            <a:pPr lvl="4"/>
            <a:r>
              <a:rPr lang="de-DE" altLang="x-none" dirty="0"/>
              <a:t>Fifth level</a:t>
            </a:r>
          </a:p>
        </p:txBody>
      </p:sp>
      <p:sp>
        <p:nvSpPr>
          <p:cNvPr id="288789" name="Slide Number Placeholder 288788"/>
          <p:cNvSpPr>
            <a:spLocks noGrp="1"/>
          </p:cNvSpPr>
          <p:nvPr>
            <p:ph type="sldNum" sz="quarter" idx="4"/>
          </p:nvPr>
        </p:nvSpPr>
        <p:spPr>
          <a:xfrm>
            <a:off x="8534400" y="6629400"/>
            <a:ext cx="533400" cy="152400"/>
          </a:xfrm>
          <a:prstGeom prst="rect">
            <a:avLst/>
          </a:prstGeom>
          <a:noFill/>
          <a:ln w="9525">
            <a:noFill/>
          </a:ln>
        </p:spPr>
        <p:txBody>
          <a:bodyPr anchor="b" anchorCtr="0"/>
          <a:lstStyle>
            <a:lvl1pPr algn="r">
              <a:defRPr sz="1200" b="1">
                <a:solidFill>
                  <a:schemeClr val="bg2"/>
                </a:solidFill>
                <a:latin typeface="Tahoma" pitchFamily="34" charset="0"/>
              </a:defRPr>
            </a:lvl1pPr>
          </a:lstStyle>
          <a:p>
            <a:pPr lvl="0">
              <a:spcBef>
                <a:spcPct val="0"/>
              </a:spcBef>
            </a:pPr>
            <a:fld id="{9A0DB2DC-4C9A-4742-B13C-FB6460FD3503}" type="slidenum">
              <a:rPr lang="de-DE" altLang="x-none" dirty="0">
                <a:ea typeface="Arial" panose="020B0604020202020204" pitchFamily="34" charset="0"/>
              </a:rPr>
              <a:t>‹#›</a:t>
            </a:fld>
            <a:endParaRPr lang="de-DE" altLang="x-none" dirty="0">
              <a:latin typeface="Times New Roman" panose="02020603050405020304" pitchFamily="18" charset="0"/>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l" defTabSz="914400" rtl="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800" b="0" i="0" u="none" kern="1200" baseline="0">
          <a:solidFill>
            <a:schemeClr val="tx1"/>
          </a:solidFill>
          <a:latin typeface="Tahoma" pitchFamily="34" charset="0"/>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600" b="0" i="0" u="none" kern="1200" baseline="0">
          <a:solidFill>
            <a:schemeClr val="tx1"/>
          </a:solidFill>
          <a:latin typeface="Tahoma" pitchFamily="34" charset="0"/>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400" b="0" i="0" u="none" kern="1200" baseline="0">
          <a:solidFill>
            <a:schemeClr val="tx1"/>
          </a:solidFill>
          <a:latin typeface="Tahoma" pitchFamily="34" charset="0"/>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914400" rtl="0" eaLnBrk="1" fontAlgn="base" latinLnBrk="0" hangingPunct="1">
        <a:lnSpc>
          <a:spcPct val="100000"/>
        </a:lnSpc>
        <a:spcBef>
          <a:spcPct val="2000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5.png"/><Relationship Id="rId7" Type="http://schemas.openxmlformats.org/officeDocument/2006/relationships/image" Target="../media/image17.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6.wmf"/><Relationship Id="rId4" Type="http://schemas.openxmlformats.org/officeDocument/2006/relationships/oleObject" Target="../embeddings/oleObject3.bin"/><Relationship Id="rId9" Type="http://schemas.openxmlformats.org/officeDocument/2006/relationships/image" Target="../media/image1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4" name="Rectangles 634883"/>
          <p:cNvSpPr/>
          <p:nvPr/>
        </p:nvSpPr>
        <p:spPr>
          <a:xfrm>
            <a:off x="609600" y="3124200"/>
            <a:ext cx="7848600" cy="533400"/>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ClrTx/>
              <a:buSzTx/>
              <a:buFontTx/>
              <a:buNone/>
              <a:defRPr sz="3600" u="none" kern="1200" baseline="0">
                <a:solidFill>
                  <a:schemeClr val="tx2"/>
                </a:solidFill>
                <a:latin typeface="Arial" panose="020B0604020202020204" pitchFamily="34" charset="0"/>
              </a:defRPr>
            </a:lvl1pPr>
          </a:lstStyle>
          <a:p>
            <a:pPr lvl="0" algn="ctr"/>
            <a:r>
              <a:rPr lang="en-US" altLang="en-GB" sz="3200" b="1" dirty="0"/>
              <a:t>Chapter 4</a:t>
            </a:r>
            <a:r>
              <a:rPr lang="en-GB" altLang="x-none" sz="3200" b="1" dirty="0"/>
              <a:t>. </a:t>
            </a:r>
          </a:p>
          <a:p>
            <a:pPr lvl="0" algn="ctr"/>
            <a:r>
              <a:rPr lang="en-GB" altLang="x-none" sz="3200" b="1" dirty="0"/>
              <a:t>The Network Layer</a:t>
            </a:r>
            <a:r>
              <a:rPr lang="en-GB" altLang="x-none"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10</a:t>
            </a:fld>
            <a:endParaRPr lang="de-DE" altLang="x-none" dirty="0">
              <a:latin typeface="Times New Roman" panose="02020603050405020304" pitchFamily="18" charset="0"/>
              <a:ea typeface="Arial" panose="020B0604020202020204" pitchFamily="34" charset="0"/>
            </a:endParaRPr>
          </a:p>
        </p:txBody>
      </p:sp>
      <p:sp>
        <p:nvSpPr>
          <p:cNvPr id="596995" name="Rectangles 596994"/>
          <p:cNvSpPr/>
          <p:nvPr/>
        </p:nvSpPr>
        <p:spPr>
          <a:xfrm>
            <a:off x="76200" y="0"/>
            <a:ext cx="8458200" cy="3733800"/>
          </a:xfrm>
          <a:prstGeom prst="rect">
            <a:avLst/>
          </a:prstGeom>
          <a:noFill/>
          <a:ln w="9525">
            <a:noFill/>
          </a:ln>
        </p:spPr>
        <p:txBody>
          <a:bodyPr/>
          <a:lstStyle/>
          <a:p>
            <a:pPr marL="774700" lvl="2" indent="-3282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next-hop routing</a:t>
            </a:r>
          </a:p>
          <a:p>
            <a:pPr marL="1117600" lvl="3"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routing table holds only the information that leads to the next hop</a:t>
            </a:r>
          </a:p>
          <a:p>
            <a:pPr marL="1117600" lvl="3"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1117600" lvl="3"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1117600" lvl="3"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774700" lvl="2" indent="-3282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network-specific routing</a:t>
            </a:r>
          </a:p>
          <a:p>
            <a:pPr marL="1117600" lvl="3"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instead of having an entry for every host connected to the same physical network, there is only one entry to define the address of the network itself</a:t>
            </a:r>
          </a:p>
        </p:txBody>
      </p:sp>
      <p:pic>
        <p:nvPicPr>
          <p:cNvPr id="596996" name="Picture 596995" descr="1"/>
          <p:cNvPicPr>
            <a:picLocks noChangeAspect="1"/>
          </p:cNvPicPr>
          <p:nvPr/>
        </p:nvPicPr>
        <p:blipFill>
          <a:blip r:embed="rId2"/>
          <a:stretch>
            <a:fillRect/>
          </a:stretch>
        </p:blipFill>
        <p:spPr>
          <a:xfrm>
            <a:off x="533400" y="1238250"/>
            <a:ext cx="8131175" cy="895350"/>
          </a:xfrm>
          <a:prstGeom prst="rect">
            <a:avLst/>
          </a:prstGeom>
          <a:noFill/>
          <a:ln w="9525">
            <a:noFill/>
          </a:ln>
        </p:spPr>
      </p:pic>
      <p:pic>
        <p:nvPicPr>
          <p:cNvPr id="596997" name="Picture 596996"/>
          <p:cNvPicPr>
            <a:picLocks noChangeAspect="1"/>
          </p:cNvPicPr>
          <p:nvPr/>
        </p:nvPicPr>
        <p:blipFill>
          <a:blip r:embed="rId3"/>
          <a:stretch>
            <a:fillRect/>
          </a:stretch>
        </p:blipFill>
        <p:spPr>
          <a:xfrm>
            <a:off x="838200" y="3835400"/>
            <a:ext cx="7848600" cy="29464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11</a:t>
            </a:fld>
            <a:endParaRPr lang="de-DE" altLang="x-none" dirty="0">
              <a:latin typeface="Times New Roman" panose="02020603050405020304" pitchFamily="18" charset="0"/>
              <a:ea typeface="Arial" panose="020B0604020202020204" pitchFamily="34" charset="0"/>
            </a:endParaRPr>
          </a:p>
        </p:txBody>
      </p:sp>
      <p:sp>
        <p:nvSpPr>
          <p:cNvPr id="598019" name="Rectangles 598018"/>
          <p:cNvSpPr/>
          <p:nvPr/>
        </p:nvSpPr>
        <p:spPr>
          <a:xfrm>
            <a:off x="152400" y="228600"/>
            <a:ext cx="8686800" cy="4191000"/>
          </a:xfrm>
          <a:prstGeom prst="rect">
            <a:avLst/>
          </a:prstGeom>
          <a:noFill/>
          <a:ln w="9525">
            <a:noFill/>
          </a:ln>
        </p:spPr>
        <p:txBody>
          <a:bodyPr/>
          <a:lstStyle/>
          <a:p>
            <a:pPr marL="444500" lvl="1" indent="-2647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two kinds of routing algorithms (routing tables): </a:t>
            </a:r>
            <a:r>
              <a:rPr sz="2200" b="1" err="1">
                <a:solidFill>
                  <a:schemeClr val="folHlink"/>
                </a:solidFill>
                <a:latin typeface="Arial" panose="020B0604020202020204" pitchFamily="34" charset="0"/>
                <a:ea typeface="Arial" panose="020B0604020202020204" pitchFamily="34" charset="0"/>
              </a:rPr>
              <a:t>nonadaptive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static</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adaptive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dynamic</a:t>
            </a:r>
            <a:r>
              <a:rPr sz="2200" b="1">
                <a:latin typeface="Arial" panose="020B0604020202020204" pitchFamily="34" charset="0"/>
                <a:ea typeface="Arial" panose="020B0604020202020204" pitchFamily="34" charset="0"/>
              </a:rPr>
              <a:t>)</a:t>
            </a:r>
          </a:p>
          <a:p>
            <a:pPr marL="444500" lvl="1" indent="-264795" eaLnBrk="0" hangingPunct="0">
              <a:spcBef>
                <a:spcPct val="20000"/>
              </a:spcBef>
              <a:buClr>
                <a:schemeClr val="tx2"/>
              </a:buClr>
              <a:buSzPct val="120000"/>
              <a:buFont typeface="Wingdings" panose="05000000000000000000" pitchFamily="2" charset="2"/>
              <a:buChar char="§"/>
            </a:pPr>
            <a:r>
              <a:rPr sz="2200" b="1" err="1">
                <a:solidFill>
                  <a:schemeClr val="folHlink"/>
                </a:solidFill>
                <a:latin typeface="Arial" panose="020B0604020202020204" pitchFamily="34" charset="0"/>
                <a:ea typeface="Arial" panose="020B0604020202020204" pitchFamily="34" charset="0"/>
              </a:rPr>
              <a:t>nonadaptive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static</a:t>
            </a:r>
            <a:r>
              <a:rPr sz="2200" b="1">
                <a:latin typeface="Arial" panose="020B0604020202020204" pitchFamily="34" charset="0"/>
                <a:ea typeface="Arial" panose="020B0604020202020204" pitchFamily="34" charset="0"/>
              </a:rPr>
              <a:t>)</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routing decisions are not based on measurements or estimates of the current topology or traffic</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choice of a route is computed in advance, off-line, and downloaded to the routers when the network is booted </a:t>
            </a:r>
            <a:r>
              <a:rPr sz="2200" b="1">
                <a:solidFill>
                  <a:schemeClr val="folHlink"/>
                </a:solidFill>
                <a:latin typeface="Arial" panose="020B0604020202020204" pitchFamily="34" charset="0"/>
                <a:ea typeface="Arial" panose="020B0604020202020204" pitchFamily="34" charset="0"/>
              </a:rPr>
              <a:t>or</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administrator enters the route for each destination into the table</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not automatically updated when there is a change</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may be used in a small internet, but not for big internet like the Internet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12</a:t>
            </a:fld>
            <a:endParaRPr lang="de-DE" altLang="x-none" dirty="0">
              <a:latin typeface="Times New Roman" panose="02020603050405020304" pitchFamily="18" charset="0"/>
              <a:ea typeface="Arial" panose="020B0604020202020204" pitchFamily="34" charset="0"/>
            </a:endParaRPr>
          </a:p>
        </p:txBody>
      </p:sp>
      <p:sp>
        <p:nvSpPr>
          <p:cNvPr id="605186" name="Rectangles 605185"/>
          <p:cNvSpPr/>
          <p:nvPr/>
        </p:nvSpPr>
        <p:spPr>
          <a:xfrm>
            <a:off x="152400" y="812800"/>
            <a:ext cx="8991600" cy="5130800"/>
          </a:xfrm>
          <a:prstGeom prst="rect">
            <a:avLst/>
          </a:prstGeom>
          <a:noFill/>
          <a:ln w="9525">
            <a:noFill/>
          </a:ln>
        </p:spPr>
        <p:txBody>
          <a:bodyPr/>
          <a:lstStyle/>
          <a:p>
            <a:pPr marL="444500" lvl="1" indent="-2647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adaptive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dynamic</a:t>
            </a:r>
            <a:r>
              <a:rPr sz="2200" b="1">
                <a:latin typeface="Arial" panose="020B0604020202020204" pitchFamily="34" charset="0"/>
                <a:ea typeface="Arial" panose="020B0604020202020204" pitchFamily="34" charset="0"/>
              </a:rPr>
              <a:t>)</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routing decisions are made periodically (every </a:t>
            </a:r>
            <a:r>
              <a:rPr sz="2200" b="1">
                <a:latin typeface="Arial" panose="020B0604020202020204" pitchFamily="34" charset="0"/>
                <a:ea typeface="Arial" panose="020B0604020202020204" pitchFamily="34" charset="0"/>
                <a:sym typeface="Symbol" pitchFamily="18" charset="2"/>
              </a:rPr>
              <a:t> </a:t>
            </a:r>
            <a:r>
              <a:rPr sz="2200" b="1">
                <a:latin typeface="Arial" panose="020B0604020202020204" pitchFamily="34" charset="0"/>
                <a:ea typeface="Arial" panose="020B0604020202020204" pitchFamily="34" charset="0"/>
              </a:rPr>
              <a:t>sec) to reflect changes in the topology, traffic, a shutdown of a router, a break in the link, a better route has been created, ...</a:t>
            </a:r>
          </a:p>
          <a:p>
            <a:pPr marL="444500" lvl="1" indent="-2647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13</a:t>
            </a:fld>
            <a:endParaRPr lang="de-DE" altLang="x-none" dirty="0">
              <a:latin typeface="Times New Roman" panose="02020603050405020304" pitchFamily="18" charset="0"/>
              <a:ea typeface="Arial" panose="020B0604020202020204" pitchFamily="34" charset="0"/>
            </a:endParaRPr>
          </a:p>
        </p:txBody>
      </p:sp>
      <p:sp>
        <p:nvSpPr>
          <p:cNvPr id="599043" name="Rectangles 599042"/>
          <p:cNvSpPr/>
          <p:nvPr/>
        </p:nvSpPr>
        <p:spPr>
          <a:xfrm>
            <a:off x="38100" y="152400"/>
            <a:ext cx="9004300" cy="4648200"/>
          </a:xfrm>
          <a:prstGeom prst="rect">
            <a:avLst/>
          </a:prstGeom>
          <a:noFill/>
          <a:ln w="9525">
            <a:noFill/>
          </a:ln>
        </p:spPr>
        <p:txBody>
          <a:bodyPr/>
          <a:lstStyle/>
          <a:p>
            <a:pPr marL="444500" lvl="1" indent="-2647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interior</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exterior</a:t>
            </a:r>
            <a:r>
              <a:rPr sz="2200" b="1">
                <a:latin typeface="Arial" panose="020B0604020202020204" pitchFamily="34" charset="0"/>
                <a:ea typeface="Arial" panose="020B0604020202020204" pitchFamily="34" charset="0"/>
              </a:rPr>
              <a:t> routing (protocols)</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since an internet can be large, one routing protocol cannot handle the task of updating the routing tables of all routers</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hence, an internet is divided into autonomous systems</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a:t>
            </a:r>
            <a:r>
              <a:rPr sz="2200" b="1">
                <a:solidFill>
                  <a:schemeClr val="folHlink"/>
                </a:solidFill>
                <a:latin typeface="Arial" panose="020B0604020202020204" pitchFamily="34" charset="0"/>
                <a:ea typeface="Arial" panose="020B0604020202020204" pitchFamily="34" charset="0"/>
              </a:rPr>
              <a:t>autonomous</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system</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AS</a:t>
            </a:r>
            <a:r>
              <a:rPr sz="2200" b="1">
                <a:latin typeface="Arial" panose="020B0604020202020204" pitchFamily="34" charset="0"/>
                <a:ea typeface="Arial" panose="020B0604020202020204" pitchFamily="34" charset="0"/>
              </a:rPr>
              <a:t>) is a group of networks and routers under the authority of a single administration</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routing inside an autonomous system is referred to as </a:t>
            </a:r>
            <a:r>
              <a:rPr sz="2200" b="1">
                <a:solidFill>
                  <a:schemeClr val="folHlink"/>
                </a:solidFill>
                <a:latin typeface="Arial" panose="020B0604020202020204" pitchFamily="34" charset="0"/>
                <a:ea typeface="Arial" panose="020B0604020202020204" pitchFamily="34" charset="0"/>
              </a:rPr>
              <a:t>interior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each AS can choose its own routing protocol</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routing between autonomous systems is referred to as </a:t>
            </a:r>
            <a:r>
              <a:rPr sz="2200" b="1">
                <a:solidFill>
                  <a:schemeClr val="folHlink"/>
                </a:solidFill>
                <a:latin typeface="Arial" panose="020B0604020202020204" pitchFamily="34" charset="0"/>
                <a:ea typeface="Arial" panose="020B0604020202020204" pitchFamily="34" charset="0"/>
              </a:rPr>
              <a:t>exterior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one protocol is usually chosen to handle routing between autonomous systems; usually used for routing in the Internet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14</a:t>
            </a:fld>
            <a:endParaRPr lang="de-DE" altLang="x-none" dirty="0">
              <a:latin typeface="Times New Roman" panose="02020603050405020304" pitchFamily="18" charset="0"/>
              <a:ea typeface="Arial" panose="020B0604020202020204" pitchFamily="34" charset="0"/>
            </a:endParaRPr>
          </a:p>
        </p:txBody>
      </p:sp>
      <p:pic>
        <p:nvPicPr>
          <p:cNvPr id="607235" name="Picture 607234"/>
          <p:cNvPicPr>
            <a:picLocks noChangeAspect="1"/>
          </p:cNvPicPr>
          <p:nvPr/>
        </p:nvPicPr>
        <p:blipFill>
          <a:blip r:embed="rId2"/>
          <a:stretch>
            <a:fillRect/>
          </a:stretch>
        </p:blipFill>
        <p:spPr>
          <a:xfrm>
            <a:off x="1752600" y="152400"/>
            <a:ext cx="5257800" cy="3159125"/>
          </a:xfrm>
          <a:prstGeom prst="rect">
            <a:avLst/>
          </a:prstGeom>
          <a:noFill/>
          <a:ln w="9525">
            <a:noFill/>
          </a:ln>
        </p:spPr>
      </p:pic>
      <p:sp>
        <p:nvSpPr>
          <p:cNvPr id="607236" name="Rectangles 607235"/>
          <p:cNvSpPr/>
          <p:nvPr/>
        </p:nvSpPr>
        <p:spPr>
          <a:xfrm>
            <a:off x="127000" y="3581400"/>
            <a:ext cx="8788400" cy="1828800"/>
          </a:xfrm>
          <a:prstGeom prst="rect">
            <a:avLst/>
          </a:prstGeom>
          <a:noFill/>
          <a:ln w="9525">
            <a:noFill/>
          </a:ln>
        </p:spPr>
        <p:txBody>
          <a:bodyPr/>
          <a:lstStyle/>
          <a:p>
            <a:pPr marL="342900" indent="-3175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R1, R2, R3, and R4 use both interior and exterior routing protocols</a:t>
            </a:r>
          </a:p>
          <a:p>
            <a:pPr marL="342900" indent="-3175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rest use only interior routing protocols</a:t>
            </a:r>
          </a:p>
          <a:p>
            <a:pPr marL="342900" indent="-3175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solid lines - communication between routers within an AS</a:t>
            </a:r>
          </a:p>
          <a:p>
            <a:pPr marL="342900" indent="-3175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broken lines - communication between the routers that use an exterior routing protocol - between </a:t>
            </a:r>
            <a:r>
              <a:rPr sz="2200" b="1" err="1">
                <a:latin typeface="Arial" panose="020B0604020202020204" pitchFamily="34" charset="0"/>
                <a:ea typeface="Arial" panose="020B0604020202020204" pitchFamily="34" charset="0"/>
              </a:rPr>
              <a:t>AUs</a:t>
            </a:r>
            <a:endParaRPr sz="2200" b="1">
              <a:latin typeface="Arial" panose="020B0604020202020204" pitchFamily="34" charset="0"/>
              <a:ea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15</a:t>
            </a:fld>
            <a:endParaRPr lang="de-DE" altLang="x-none" dirty="0">
              <a:latin typeface="Times New Roman" panose="02020603050405020304" pitchFamily="18" charset="0"/>
              <a:ea typeface="Arial" panose="020B0604020202020204" pitchFamily="34" charset="0"/>
            </a:endParaRPr>
          </a:p>
        </p:txBody>
      </p:sp>
      <p:sp>
        <p:nvSpPr>
          <p:cNvPr id="606210" name="Rectangles 606209"/>
          <p:cNvSpPr/>
          <p:nvPr/>
        </p:nvSpPr>
        <p:spPr>
          <a:xfrm>
            <a:off x="38100" y="152400"/>
            <a:ext cx="9004300" cy="4191000"/>
          </a:xfrm>
          <a:prstGeom prst="rect">
            <a:avLst/>
          </a:prstGeom>
          <a:noFill/>
          <a:ln w="9525">
            <a:noFill/>
          </a:ln>
        </p:spPr>
        <p:txBody>
          <a:bodyPr/>
          <a:lstStyle/>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why an exterior routing protocol apart from size of an internet? - </a:t>
            </a:r>
            <a:r>
              <a:rPr sz="2200" b="1">
                <a:solidFill>
                  <a:schemeClr val="folHlink"/>
                </a:solidFill>
                <a:latin typeface="Arial" panose="020B0604020202020204" pitchFamily="34" charset="0"/>
                <a:ea typeface="Arial" panose="020B0604020202020204" pitchFamily="34" charset="0"/>
              </a:rPr>
              <a:t>politics</a:t>
            </a:r>
          </a:p>
          <a:p>
            <a:pPr marL="1116330" lvl="3"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political</a:t>
            </a:r>
            <a:r>
              <a:rPr sz="2200" b="1">
                <a:latin typeface="Arial" panose="020B0604020202020204" pitchFamily="34" charset="0"/>
                <a:ea typeface="Arial" panose="020B0604020202020204" pitchFamily="34" charset="0"/>
              </a:rPr>
              <a:t> - I hate country X hence I will not handle its traffic</a:t>
            </a:r>
          </a:p>
          <a:p>
            <a:pPr marL="1116330" lvl="3"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security</a:t>
            </a:r>
            <a:r>
              <a:rPr sz="2200" b="1">
                <a:latin typeface="Arial" panose="020B0604020202020204" pitchFamily="34" charset="0"/>
                <a:ea typeface="Arial" panose="020B0604020202020204" pitchFamily="34" charset="0"/>
              </a:rPr>
              <a:t> - my information is confidential and should not pass through a hostile country</a:t>
            </a:r>
          </a:p>
          <a:p>
            <a:pPr marL="1116330" lvl="3"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economic</a:t>
            </a:r>
          </a:p>
          <a:p>
            <a:pPr marL="1498600" lvl="4" indent="-3810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should not pass through a competitor’s network</a:t>
            </a:r>
          </a:p>
          <a:p>
            <a:pPr marL="1498600" lvl="4" indent="-3810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 am not paid for it and hence don’t want to carry a transit packet</a:t>
            </a:r>
          </a:p>
          <a:p>
            <a:pPr marL="7747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such policies are typically manually configured into each router and are not part of the protocol itself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16</a:t>
            </a:fld>
            <a:endParaRPr lang="de-DE" altLang="x-none" dirty="0">
              <a:latin typeface="Times New Roman" panose="02020603050405020304" pitchFamily="18" charset="0"/>
              <a:ea typeface="Arial" panose="020B0604020202020204" pitchFamily="34" charset="0"/>
            </a:endParaRPr>
          </a:p>
        </p:txBody>
      </p:sp>
      <p:sp>
        <p:nvSpPr>
          <p:cNvPr id="600067" name="Rectangles 600066"/>
          <p:cNvSpPr/>
          <p:nvPr/>
        </p:nvSpPr>
        <p:spPr>
          <a:xfrm>
            <a:off x="152400" y="0"/>
            <a:ext cx="8991600" cy="4114800"/>
          </a:xfrm>
          <a:prstGeom prst="rect">
            <a:avLst/>
          </a:prstGeom>
          <a:noFill/>
          <a:ln w="9525">
            <a:noFill/>
          </a:ln>
        </p:spPr>
        <p:txBody>
          <a:bodyPr/>
          <a:lstStyle/>
          <a:p>
            <a:pPr marL="342900" lvl="2" indent="-3397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a:t>
            </a:r>
            <a:r>
              <a:rPr sz="2100" b="1">
                <a:solidFill>
                  <a:schemeClr val="folHlink"/>
                </a:solidFill>
                <a:latin typeface="Arial" panose="020B0604020202020204" pitchFamily="34" charset="0"/>
                <a:ea typeface="Arial" panose="020B0604020202020204" pitchFamily="34" charset="0"/>
              </a:rPr>
              <a:t>optimality</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principle</a:t>
            </a:r>
            <a:r>
              <a:rPr sz="2100" b="1">
                <a:latin typeface="Arial" panose="020B0604020202020204" pitchFamily="34" charset="0"/>
                <a:ea typeface="Arial" panose="020B0604020202020204" pitchFamily="34" charset="0"/>
              </a:rPr>
              <a:t>: the optimal route</a:t>
            </a:r>
          </a:p>
          <a:p>
            <a:pPr marL="660400" lvl="3" indent="-31559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if router J is on the optimal path from I to K, then the optimal path from J to K also falls along the same route</a:t>
            </a:r>
          </a:p>
          <a:p>
            <a:pPr marL="660400" lvl="3" indent="-31559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why? if a route better than R2 existed from J to K, then the route from I to K could be improved by concatenating it with R1</a:t>
            </a:r>
          </a:p>
          <a:p>
            <a:pPr marL="660400" lvl="3" indent="-315595" eaLnBrk="0" hangingPunct="0">
              <a:spcBef>
                <a:spcPct val="20000"/>
              </a:spcBef>
              <a:buClr>
                <a:schemeClr val="tx2"/>
              </a:buClr>
              <a:buSzPct val="120000"/>
              <a:buFont typeface="Wingdings" panose="05000000000000000000" pitchFamily="2" charset="2"/>
              <a:buChar char="§"/>
            </a:pPr>
            <a:endParaRPr sz="2100" b="1">
              <a:latin typeface="Arial" panose="020B0604020202020204" pitchFamily="34" charset="0"/>
              <a:ea typeface="Arial" panose="020B0604020202020204" pitchFamily="34" charset="0"/>
            </a:endParaRPr>
          </a:p>
          <a:p>
            <a:pPr marL="660400" lvl="3" indent="-315595" eaLnBrk="0" hangingPunct="0">
              <a:lnSpc>
                <a:spcPct val="80000"/>
              </a:lnSpc>
              <a:spcBef>
                <a:spcPct val="0"/>
              </a:spcBef>
              <a:buClr>
                <a:schemeClr val="tx2"/>
              </a:buClr>
              <a:buSzPct val="120000"/>
              <a:buFont typeface="Wingdings" panose="05000000000000000000" pitchFamily="2" charset="2"/>
              <a:buChar char="§"/>
            </a:pPr>
            <a:endParaRPr sz="2100" b="1">
              <a:latin typeface="Arial" panose="020B0604020202020204" pitchFamily="34" charset="0"/>
              <a:ea typeface="Arial" panose="020B0604020202020204" pitchFamily="34" charset="0"/>
            </a:endParaRPr>
          </a:p>
          <a:p>
            <a:pPr marL="660400" lvl="3" indent="-31559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consequence of the optimality principle is that “the set of optimal routes from all sources to a given destination form a tree rooted at the destination”</a:t>
            </a:r>
          </a:p>
          <a:p>
            <a:pPr marL="660400" lvl="3" indent="-31559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such a tree is called a </a:t>
            </a:r>
            <a:r>
              <a:rPr sz="2100" b="1">
                <a:solidFill>
                  <a:schemeClr val="folHlink"/>
                </a:solidFill>
                <a:latin typeface="Arial" panose="020B0604020202020204" pitchFamily="34" charset="0"/>
                <a:ea typeface="Arial" panose="020B0604020202020204" pitchFamily="34" charset="0"/>
              </a:rPr>
              <a:t>sink</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tree</a:t>
            </a:r>
            <a:endParaRPr sz="2100" b="1">
              <a:latin typeface="Arial" panose="020B0604020202020204" pitchFamily="34" charset="0"/>
              <a:ea typeface="Arial" panose="020B0604020202020204" pitchFamily="34" charset="0"/>
            </a:endParaRPr>
          </a:p>
        </p:txBody>
      </p:sp>
      <p:pic>
        <p:nvPicPr>
          <p:cNvPr id="600068" name="Picture 600067"/>
          <p:cNvPicPr>
            <a:picLocks noChangeAspect="1"/>
          </p:cNvPicPr>
          <p:nvPr/>
        </p:nvPicPr>
        <p:blipFill>
          <a:blip r:embed="rId2"/>
          <a:stretch>
            <a:fillRect/>
          </a:stretch>
        </p:blipFill>
        <p:spPr>
          <a:xfrm>
            <a:off x="1066800" y="3810000"/>
            <a:ext cx="6934200" cy="2476500"/>
          </a:xfrm>
          <a:prstGeom prst="rect">
            <a:avLst/>
          </a:prstGeom>
          <a:noFill/>
          <a:ln w="9525">
            <a:noFill/>
          </a:ln>
        </p:spPr>
      </p:pic>
      <p:sp>
        <p:nvSpPr>
          <p:cNvPr id="600069" name="Rectangles 600068"/>
          <p:cNvSpPr/>
          <p:nvPr/>
        </p:nvSpPr>
        <p:spPr>
          <a:xfrm>
            <a:off x="76200" y="6248400"/>
            <a:ext cx="8305800" cy="533400"/>
          </a:xfrm>
          <a:prstGeom prst="rect">
            <a:avLst/>
          </a:prstGeom>
          <a:noFill/>
          <a:ln w="9525">
            <a:noFill/>
          </a:ln>
        </p:spPr>
        <p:txBody>
          <a:bodyPr/>
          <a:lstStyle/>
          <a:p>
            <a:pPr indent="203200" algn="r" eaLnBrk="0" hangingPunct="0">
              <a:lnSpc>
                <a:spcPct val="80000"/>
              </a:lnSpc>
              <a:buClr>
                <a:schemeClr val="tx2"/>
              </a:buClr>
              <a:buFont typeface="Wingdings" panose="05000000000000000000" pitchFamily="2" charset="2"/>
            </a:pPr>
            <a:r>
              <a:rPr b="1">
                <a:latin typeface="Arial" panose="020B0604020202020204" pitchFamily="34" charset="0"/>
                <a:ea typeface="Arial" panose="020B0604020202020204" pitchFamily="34" charset="0"/>
              </a:rPr>
              <a:t>a subnet				sink tree for router B</a:t>
            </a:r>
            <a:br>
              <a:rPr b="1">
                <a:latin typeface="Arial" panose="020B0604020202020204" pitchFamily="34" charset="0"/>
                <a:ea typeface="Arial" panose="020B0604020202020204" pitchFamily="34" charset="0"/>
              </a:rPr>
            </a:br>
            <a:r>
              <a:rPr b="1">
                <a:latin typeface="Arial" panose="020B0604020202020204" pitchFamily="34" charset="0"/>
                <a:ea typeface="Arial" panose="020B0604020202020204" pitchFamily="34" charset="0"/>
              </a:rPr>
              <a:t>				(distance metric is the number of hops)</a:t>
            </a:r>
          </a:p>
        </p:txBody>
      </p:sp>
      <p:graphicFrame>
        <p:nvGraphicFramePr>
          <p:cNvPr id="600070" name="Object 600069"/>
          <p:cNvGraphicFramePr/>
          <p:nvPr/>
        </p:nvGraphicFramePr>
        <p:xfrm>
          <a:off x="1295400" y="1905000"/>
          <a:ext cx="5867400" cy="477838"/>
        </p:xfrm>
        <a:graphic>
          <a:graphicData uri="http://schemas.openxmlformats.org/presentationml/2006/ole">
            <mc:AlternateContent xmlns:mc="http://schemas.openxmlformats.org/markup-compatibility/2006">
              <mc:Choice xmlns:v="urn:schemas-microsoft-com:vml" Requires="v">
                <p:oleObj r:id="rId3" imgW="4142740" imgH="337820" progId="Visio.Drawing.6">
                  <p:embed/>
                </p:oleObj>
              </mc:Choice>
              <mc:Fallback>
                <p:oleObj r:id="rId3" imgW="4142740" imgH="337820" progId="Visio.Drawing.6">
                  <p:embed/>
                  <p:pic>
                    <p:nvPicPr>
                      <p:cNvPr id="0" name="Picture 3075"/>
                      <p:cNvPicPr/>
                      <p:nvPr/>
                    </p:nvPicPr>
                    <p:blipFill>
                      <a:blip r:embed="rId4"/>
                      <a:stretch>
                        <a:fillRect/>
                      </a:stretch>
                    </p:blipFill>
                    <p:spPr>
                      <a:xfrm>
                        <a:off x="1295400" y="1905000"/>
                        <a:ext cx="5867400" cy="477838"/>
                      </a:xfrm>
                      <a:prstGeom prst="rect">
                        <a:avLst/>
                      </a:prstGeom>
                      <a:noFill/>
                      <a:ln w="38100">
                        <a:noFill/>
                        <a:miter/>
                      </a:ln>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17</a:t>
            </a:fld>
            <a:endParaRPr lang="de-DE" altLang="x-none" dirty="0">
              <a:latin typeface="Times New Roman" panose="02020603050405020304" pitchFamily="18" charset="0"/>
              <a:ea typeface="Arial" panose="020B0604020202020204" pitchFamily="34" charset="0"/>
            </a:endParaRPr>
          </a:p>
        </p:txBody>
      </p:sp>
      <p:sp>
        <p:nvSpPr>
          <p:cNvPr id="609283" name="Rectangles 609282"/>
          <p:cNvSpPr/>
          <p:nvPr/>
        </p:nvSpPr>
        <p:spPr>
          <a:xfrm>
            <a:off x="76200" y="152400"/>
            <a:ext cx="8839200" cy="5105400"/>
          </a:xfrm>
          <a:prstGeom prst="rect">
            <a:avLst/>
          </a:prstGeom>
          <a:noFill/>
          <a:ln w="9525">
            <a:noFill/>
          </a:ln>
        </p:spPr>
        <p:txBody>
          <a:bodyPr/>
          <a:lstStyle/>
          <a:p>
            <a:pPr marL="330200" lvl="2" indent="-3143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sink tree is not necessarily unique; as a tree it does not contain any loops; </a:t>
            </a:r>
            <a:r>
              <a:rPr sz="2100" b="1">
                <a:latin typeface="Arial" panose="020B0604020202020204" pitchFamily="34" charset="0"/>
                <a:ea typeface="Arial" panose="020B0604020202020204" pitchFamily="34" charset="0"/>
                <a:sym typeface="Wingdings" panose="05000000000000000000" pitchFamily="2" charset="2"/>
              </a:rPr>
              <a:t></a:t>
            </a:r>
            <a:r>
              <a:rPr sz="2100" b="1">
                <a:latin typeface="Arial" panose="020B0604020202020204" pitchFamily="34" charset="0"/>
                <a:ea typeface="Arial" panose="020B0604020202020204" pitchFamily="34" charset="0"/>
              </a:rPr>
              <a:t> each packet will be delivered within a finite and bounded number of hops; at least in theory</a:t>
            </a:r>
          </a:p>
          <a:p>
            <a:pPr marL="330200" lvl="2" indent="-3143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goal of a routing algorithm is to discover the sink trees for all routers</a:t>
            </a:r>
          </a:p>
          <a:p>
            <a:pPr marL="330200" lvl="2" indent="-3143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optimality principle and the sink tree serve as </a:t>
            </a:r>
            <a:r>
              <a:rPr sz="2100" b="1">
                <a:solidFill>
                  <a:schemeClr val="folHlink"/>
                </a:solidFill>
                <a:latin typeface="Arial" panose="020B0604020202020204" pitchFamily="34" charset="0"/>
                <a:ea typeface="Arial" panose="020B0604020202020204" pitchFamily="34" charset="0"/>
              </a:rPr>
              <a:t>benchmarks</a:t>
            </a:r>
            <a:r>
              <a:rPr sz="2100" b="1">
                <a:latin typeface="Arial" panose="020B0604020202020204" pitchFamily="34" charset="0"/>
                <a:ea typeface="Arial" panose="020B0604020202020204" pitchFamily="34" charset="0"/>
              </a:rPr>
              <a:t> to measure routing algorithms</a:t>
            </a:r>
          </a:p>
          <a:p>
            <a:pPr marL="330200" lvl="2" indent="-314325" eaLnBrk="0" hangingPunct="0">
              <a:spcBef>
                <a:spcPct val="20000"/>
              </a:spcBef>
              <a:buClr>
                <a:schemeClr val="tx2"/>
              </a:buClr>
              <a:buFont typeface="Wingdings" panose="05000000000000000000" pitchFamily="2" charset="2"/>
              <a:buAutoNum type="romanLcPeriod"/>
            </a:pPr>
            <a:r>
              <a:rPr sz="2100" b="1">
                <a:solidFill>
                  <a:schemeClr val="folHlink"/>
                </a:solidFill>
                <a:latin typeface="Arial" panose="020B0604020202020204" pitchFamily="34" charset="0"/>
                <a:ea typeface="Arial" panose="020B0604020202020204" pitchFamily="34" charset="0"/>
              </a:rPr>
              <a:t>Shortest Path Routing</a:t>
            </a:r>
            <a:r>
              <a:rPr sz="2100" b="1">
                <a:latin typeface="Arial" panose="020B0604020202020204" pitchFamily="34" charset="0"/>
                <a:ea typeface="Arial" panose="020B0604020202020204" pitchFamily="34" charset="0"/>
              </a:rPr>
              <a:t> (static) for </a:t>
            </a:r>
            <a:r>
              <a:rPr sz="2100" b="1" err="1">
                <a:latin typeface="Arial" panose="020B0604020202020204" pitchFamily="34" charset="0"/>
                <a:ea typeface="Arial" panose="020B0604020202020204" pitchFamily="34" charset="0"/>
              </a:rPr>
              <a:t>unicast</a:t>
            </a:r>
            <a:r>
              <a:rPr sz="2100" b="1">
                <a:latin typeface="Arial" panose="020B0604020202020204" pitchFamily="34" charset="0"/>
                <a:ea typeface="Arial" panose="020B0604020202020204" pitchFamily="34" charset="0"/>
              </a:rPr>
              <a:t> routing (</a:t>
            </a:r>
            <a:r>
              <a:rPr sz="2100" b="1">
                <a:latin typeface="Arial" panose="020B0604020202020204" pitchFamily="34" charset="0"/>
                <a:ea typeface="Arial" panose="020B0604020202020204" pitchFamily="34" charset="0"/>
                <a:cs typeface="Arial" panose="020B0604020202020204" pitchFamily="34" charset="0"/>
              </a:rPr>
              <a:t>by </a:t>
            </a:r>
            <a:r>
              <a:rPr sz="2100" b="1" err="1">
                <a:latin typeface="Arial" panose="020B0604020202020204" pitchFamily="34" charset="0"/>
                <a:ea typeface="Arial" panose="020B0604020202020204" pitchFamily="34" charset="0"/>
                <a:cs typeface="Arial" panose="020B0604020202020204" pitchFamily="34" charset="0"/>
              </a:rPr>
              <a:t>Dijkstra</a:t>
            </a:r>
            <a:r>
              <a:rPr sz="2100" b="1">
                <a:latin typeface="Arial" panose="020B0604020202020204" pitchFamily="34" charset="0"/>
                <a:ea typeface="Arial" panose="020B0604020202020204" pitchFamily="34" charset="0"/>
                <a:cs typeface="Arial" panose="020B0604020202020204" pitchFamily="34" charset="0"/>
              </a:rPr>
              <a:t>)</a:t>
            </a:r>
            <a:endParaRPr sz="2100" b="1">
              <a:latin typeface="Arial" panose="020B0604020202020204" pitchFamily="34" charset="0"/>
              <a:ea typeface="Arial" panose="020B0604020202020204" pitchFamily="34" charset="0"/>
            </a:endParaRPr>
          </a:p>
          <a:p>
            <a:pPr marL="673100" lvl="3" indent="-330200"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aim: build a </a:t>
            </a:r>
            <a:r>
              <a:rPr sz="2100" b="1">
                <a:solidFill>
                  <a:schemeClr val="folHlink"/>
                </a:solidFill>
                <a:latin typeface="Arial" panose="020B0604020202020204" pitchFamily="34" charset="0"/>
                <a:ea typeface="Arial" panose="020B0604020202020204" pitchFamily="34" charset="0"/>
              </a:rPr>
              <a:t>graph</a:t>
            </a:r>
            <a:r>
              <a:rPr sz="2100" b="1">
                <a:latin typeface="Arial" panose="020B0604020202020204" pitchFamily="34" charset="0"/>
                <a:ea typeface="Arial" panose="020B0604020202020204" pitchFamily="34" charset="0"/>
              </a:rPr>
              <a:t> of the subnet - each node of the graph representing a router and each arc representing a link; the arcs are labeled as a function of any one of the metrics (distance, hop count, ...)</a:t>
            </a:r>
          </a:p>
          <a:p>
            <a:pPr marL="673100" lvl="3" indent="-330200"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to select a route between two routers, the algorithm finds the “shortest” path between them on the graph</a:t>
            </a:r>
          </a:p>
          <a:p>
            <a:pPr marL="330200" lvl="2" indent="-314325" eaLnBrk="0" hangingPunct="0">
              <a:spcBef>
                <a:spcPct val="20000"/>
              </a:spcBef>
              <a:buClr>
                <a:schemeClr val="tx2"/>
              </a:buClr>
              <a:buSzPct val="120000"/>
              <a:buFont typeface="Wingdings" panose="05000000000000000000" pitchFamily="2" charset="2"/>
              <a:buChar char="§"/>
            </a:pPr>
            <a:endParaRPr sz="2100" b="1">
              <a:latin typeface="Arial" panose="020B0604020202020204" pitchFamily="34" charset="0"/>
              <a:ea typeface="Arial" panose="020B0604020202020204" pitchFamily="34" charset="0"/>
            </a:endParaRPr>
          </a:p>
        </p:txBody>
      </p:sp>
      <p:graphicFrame>
        <p:nvGraphicFramePr>
          <p:cNvPr id="609286" name="Object 609285"/>
          <p:cNvGraphicFramePr/>
          <p:nvPr/>
        </p:nvGraphicFramePr>
        <p:xfrm>
          <a:off x="2609850" y="5029200"/>
          <a:ext cx="3925888" cy="1797050"/>
        </p:xfrm>
        <a:graphic>
          <a:graphicData uri="http://schemas.openxmlformats.org/presentationml/2006/ole">
            <mc:AlternateContent xmlns:mc="http://schemas.openxmlformats.org/markup-compatibility/2006">
              <mc:Choice xmlns:v="urn:schemas-microsoft-com:vml" Requires="v">
                <p:oleObj r:id="rId2" imgW="3928110" imgH="1799590" progId="Visio.Drawing.6">
                  <p:embed/>
                </p:oleObj>
              </mc:Choice>
              <mc:Fallback>
                <p:oleObj r:id="rId2" imgW="3928110" imgH="1799590" progId="Visio.Drawing.6">
                  <p:embed/>
                  <p:pic>
                    <p:nvPicPr>
                      <p:cNvPr id="0" name="Picture 3076"/>
                      <p:cNvPicPr/>
                      <p:nvPr/>
                    </p:nvPicPr>
                    <p:blipFill>
                      <a:blip r:embed="rId3"/>
                      <a:stretch>
                        <a:fillRect/>
                      </a:stretch>
                    </p:blipFill>
                    <p:spPr>
                      <a:xfrm>
                        <a:off x="2609850" y="5029200"/>
                        <a:ext cx="3925888" cy="1797050"/>
                      </a:xfrm>
                      <a:prstGeom prst="rect">
                        <a:avLst/>
                      </a:prstGeom>
                      <a:noFill/>
                      <a:ln w="38100">
                        <a:noFill/>
                        <a:miter/>
                      </a:ln>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en-US" altLang="de-DE" dirty="0">
                <a:ea typeface="Arial" panose="020B0604020202020204" pitchFamily="34" charset="0"/>
              </a:rPr>
              <a:t>18</a:t>
            </a:fld>
            <a:r>
              <a:rPr lang="en-US" altLang="de-DE" dirty="0">
                <a:ea typeface="Arial" panose="020B0604020202020204" pitchFamily="34" charset="0"/>
              </a:rPr>
              <a:t>                      </a:t>
            </a:r>
            <a:fld id="{9A0DB2DC-4C9A-4742-B13C-FB6460FD3503}" type="slidenum">
              <a:rPr lang="de-DE" altLang="x-none" dirty="0">
                <a:ea typeface="Arial" panose="020B0604020202020204" pitchFamily="34" charset="0"/>
              </a:rPr>
              <a:t>18</a:t>
            </a:fld>
            <a:endParaRPr lang="de-DE" altLang="x-none" dirty="0">
              <a:latin typeface="Times New Roman" panose="02020603050405020304" pitchFamily="18" charset="0"/>
              <a:ea typeface="Arial" panose="020B0604020202020204" pitchFamily="34" charset="0"/>
            </a:endParaRPr>
          </a:p>
        </p:txBody>
      </p:sp>
      <mc:AlternateContent xmlns:mc="http://schemas.openxmlformats.org/markup-compatibility/2006" xmlns:a14="http://schemas.microsoft.com/office/drawing/2010/main">
        <mc:Choice Requires="a14">
          <p:sp>
            <p:nvSpPr>
              <p:cNvPr id="610307" name="Rectangles 610306"/>
              <p:cNvSpPr/>
              <p:nvPr/>
            </p:nvSpPr>
            <p:spPr>
              <a:xfrm>
                <a:off x="76200" y="0"/>
                <a:ext cx="8915400" cy="1219200"/>
              </a:xfrm>
              <a:prstGeom prst="rect">
                <a:avLst/>
              </a:prstGeom>
              <a:noFill/>
              <a:ln w="9525">
                <a:noFill/>
              </a:ln>
            </p:spPr>
            <p:txBody>
              <a:bodyPr/>
              <a:lstStyle/>
              <a:p>
                <a:pPr marL="444500" lvl="1" indent="-264795" eaLnBrk="0" hangingPunct="0">
                  <a:lnSpc>
                    <a:spcPct val="90000"/>
                  </a:lnSpc>
                  <a:spcBef>
                    <a:spcPct val="1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how does the algorithm work to find the shortest path?</a:t>
                </a:r>
              </a:p>
              <a:p>
                <a:pPr marL="774700" lvl="2" indent="-328295" eaLnBrk="0" hangingPunct="0">
                  <a:lnSpc>
                    <a:spcPct val="90000"/>
                  </a:lnSpc>
                  <a:spcBef>
                    <a:spcPct val="1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each node is labeled with its distance from the source; initially labeled </a:t>
                </a:r>
                <a14:m>
                  <m:oMath xmlns:m="http://schemas.openxmlformats.org/officeDocument/2006/math">
                    <m:r>
                      <a:rPr lang="en-US" sz="2100" b="1" i="1">
                        <a:latin typeface="Cambria Math" panose="02040503050406030204" pitchFamily="18" charset="0"/>
                        <a:ea typeface="Arial" panose="020B0604020202020204" pitchFamily="34" charset="0"/>
                        <a:cs typeface="DejaVu Math TeX Gyre" panose="02000503000000000000" charset="0"/>
                      </a:rPr>
                      <m:t>∞</m:t>
                    </m:r>
                  </m:oMath>
                </a14:m>
                <a:r>
                  <a:rPr sz="2100" b="1">
                    <a:latin typeface="Arial" panose="020B0604020202020204" pitchFamily="34" charset="0"/>
                    <a:ea typeface="Arial" panose="020B0604020202020204" pitchFamily="34" charset="0"/>
                    <a:sym typeface="Symbol" pitchFamily="18" charset="2"/>
                  </a:rPr>
                  <a:t> </a:t>
                </a:r>
                <a:r>
                  <a:rPr sz="2100" b="1">
                    <a:latin typeface="Arial" panose="020B0604020202020204" pitchFamily="34" charset="0"/>
                    <a:ea typeface="Arial" panose="020B0604020202020204" pitchFamily="34" charset="0"/>
                  </a:rPr>
                  <a:t>since no path is known</a:t>
                </a:r>
              </a:p>
              <a:p>
                <a:pPr marL="774700" lvl="2" indent="-328295" eaLnBrk="0" hangingPunct="0">
                  <a:lnSpc>
                    <a:spcPct val="90000"/>
                  </a:lnSpc>
                  <a:spcBef>
                    <a:spcPct val="1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a label may be </a:t>
                </a:r>
                <a:r>
                  <a:rPr sz="2100" b="1">
                    <a:solidFill>
                      <a:schemeClr val="folHlink"/>
                    </a:solidFill>
                    <a:latin typeface="Arial" panose="020B0604020202020204" pitchFamily="34" charset="0"/>
                    <a:ea typeface="Arial" panose="020B0604020202020204" pitchFamily="34" charset="0"/>
                  </a:rPr>
                  <a:t>tentative</a:t>
                </a:r>
                <a:r>
                  <a:rPr sz="2100" b="1">
                    <a:latin typeface="Arial" panose="020B0604020202020204" pitchFamily="34" charset="0"/>
                    <a:ea typeface="Arial" panose="020B0604020202020204" pitchFamily="34" charset="0"/>
                  </a:rPr>
                  <a:t> or </a:t>
                </a:r>
                <a:r>
                  <a:rPr sz="2100" b="1">
                    <a:solidFill>
                      <a:schemeClr val="folHlink"/>
                    </a:solidFill>
                    <a:latin typeface="Arial" panose="020B0604020202020204" pitchFamily="34" charset="0"/>
                    <a:ea typeface="Arial" panose="020B0604020202020204" pitchFamily="34" charset="0"/>
                  </a:rPr>
                  <a:t>permanent</a:t>
                </a:r>
                <a:r>
                  <a:rPr sz="2100" b="1">
                    <a:latin typeface="Arial" panose="020B0604020202020204" pitchFamily="34" charset="0"/>
                    <a:ea typeface="Arial" panose="020B0604020202020204" pitchFamily="34" charset="0"/>
                  </a:rPr>
                  <a:t> (when the shortest possible path is found - filled-in circle)</a:t>
                </a:r>
              </a:p>
            </p:txBody>
          </p:sp>
        </mc:Choice>
        <mc:Fallback xmlns="">
          <p:sp>
            <p:nvSpPr>
              <p:cNvPr id="610307" name="Rectangles 610306"/>
              <p:cNvSpPr>
                <a:spLocks noRot="1" noChangeAspect="1" noMove="1" noResize="1" noEditPoints="1" noAdjustHandles="1" noChangeArrowheads="1" noChangeShapeType="1" noTextEdit="1"/>
              </p:cNvSpPr>
              <p:nvPr/>
            </p:nvSpPr>
            <p:spPr>
              <a:xfrm>
                <a:off x="76200" y="0"/>
                <a:ext cx="8915400" cy="1219200"/>
              </a:xfrm>
              <a:prstGeom prst="rect">
                <a:avLst/>
              </a:prstGeom>
              <a:blipFill rotWithShape="1">
                <a:blip r:embed="rId2"/>
                <a:stretch>
                  <a:fillRect b="-26927"/>
                </a:stretch>
              </a:blipFill>
              <a:ln w="9525">
                <a:noFill/>
              </a:ln>
            </p:spPr>
            <p:txBody>
              <a:bodyPr/>
              <a:lstStyle/>
              <a:p>
                <a:r>
                  <a:rPr lang="en-US" altLang="en-US">
                    <a:noFill/>
                  </a:rPr>
                  <a:t> </a:t>
                </a:r>
              </a:p>
            </p:txBody>
          </p:sp>
        </mc:Fallback>
      </mc:AlternateContent>
      <p:pic>
        <p:nvPicPr>
          <p:cNvPr id="610308" name="Picture 610307"/>
          <p:cNvPicPr>
            <a:picLocks noChangeAspect="1"/>
          </p:cNvPicPr>
          <p:nvPr/>
        </p:nvPicPr>
        <p:blipFill>
          <a:blip r:embed="rId3"/>
          <a:stretch>
            <a:fillRect/>
          </a:stretch>
        </p:blipFill>
        <p:spPr>
          <a:xfrm>
            <a:off x="304800" y="1581150"/>
            <a:ext cx="5410200" cy="4076700"/>
          </a:xfrm>
          <a:prstGeom prst="rect">
            <a:avLst/>
          </a:prstGeom>
          <a:noFill/>
          <a:ln w="9525">
            <a:noFill/>
          </a:ln>
        </p:spPr>
      </p:pic>
      <p:graphicFrame>
        <p:nvGraphicFramePr>
          <p:cNvPr id="610309" name="Object 610308"/>
          <p:cNvGraphicFramePr/>
          <p:nvPr/>
        </p:nvGraphicFramePr>
        <p:xfrm>
          <a:off x="3048000" y="5619750"/>
          <a:ext cx="2590800" cy="1238250"/>
        </p:xfrm>
        <a:graphic>
          <a:graphicData uri="http://schemas.openxmlformats.org/presentationml/2006/ole">
            <mc:AlternateContent xmlns:mc="http://schemas.openxmlformats.org/markup-compatibility/2006">
              <mc:Choice xmlns:v="urn:schemas-microsoft-com:vml" Requires="v">
                <p:oleObj r:id="rId4" imgW="3105150" imgH="1482090" progId="Visio.Drawing.6">
                  <p:embed/>
                </p:oleObj>
              </mc:Choice>
              <mc:Fallback>
                <p:oleObj r:id="rId4" imgW="3105150" imgH="1482090" progId="Visio.Drawing.6">
                  <p:embed/>
                  <p:pic>
                    <p:nvPicPr>
                      <p:cNvPr id="0" name="Picture 3077"/>
                      <p:cNvPicPr/>
                      <p:nvPr/>
                    </p:nvPicPr>
                    <p:blipFill>
                      <a:blip r:embed="rId5"/>
                      <a:stretch>
                        <a:fillRect/>
                      </a:stretch>
                    </p:blipFill>
                    <p:spPr>
                      <a:xfrm>
                        <a:off x="3048000" y="5619750"/>
                        <a:ext cx="2590800" cy="1238250"/>
                      </a:xfrm>
                      <a:prstGeom prst="rect">
                        <a:avLst/>
                      </a:prstGeom>
                      <a:noFill/>
                      <a:ln w="38100">
                        <a:noFill/>
                        <a:miter/>
                      </a:ln>
                    </p:spPr>
                  </p:pic>
                </p:oleObj>
              </mc:Fallback>
            </mc:AlternateContent>
          </a:graphicData>
        </a:graphic>
      </p:graphicFrame>
      <p:sp>
        <p:nvSpPr>
          <p:cNvPr id="610310" name="Rectangles 610309"/>
          <p:cNvSpPr/>
          <p:nvPr/>
        </p:nvSpPr>
        <p:spPr>
          <a:xfrm>
            <a:off x="5867400" y="2362200"/>
            <a:ext cx="3048000" cy="609600"/>
          </a:xfrm>
          <a:prstGeom prst="rect">
            <a:avLst/>
          </a:prstGeom>
          <a:noFill/>
          <a:ln w="9525">
            <a:noFill/>
          </a:ln>
        </p:spPr>
        <p:txBody>
          <a:bodyPr/>
          <a:lstStyle/>
          <a:p>
            <a:pPr marL="203200" indent="-203200" eaLnBrk="0" hangingPunct="0">
              <a:lnSpc>
                <a:spcPct val="80000"/>
              </a:lnSpc>
              <a:buClr>
                <a:schemeClr val="tx2"/>
              </a:buClr>
              <a:buFont typeface="Wingdings" panose="05000000000000000000" pitchFamily="2" charset="2"/>
              <a:buChar char="§"/>
            </a:pPr>
            <a:r>
              <a:rPr sz="2000" b="1">
                <a:latin typeface="Arial" panose="020B0604020202020204" pitchFamily="34" charset="0"/>
                <a:ea typeface="Arial" panose="020B0604020202020204" pitchFamily="34" charset="0"/>
              </a:rPr>
              <a:t>we want to find the path  from A to D</a:t>
            </a:r>
          </a:p>
        </p:txBody>
      </p:sp>
      <p:graphicFrame>
        <p:nvGraphicFramePr>
          <p:cNvPr id="610311" name="Object 610310"/>
          <p:cNvGraphicFramePr/>
          <p:nvPr/>
        </p:nvGraphicFramePr>
        <p:xfrm>
          <a:off x="5791200" y="2884488"/>
          <a:ext cx="2376488" cy="371475"/>
        </p:xfrm>
        <a:graphic>
          <a:graphicData uri="http://schemas.openxmlformats.org/presentationml/2006/ole">
            <mc:AlternateContent xmlns:mc="http://schemas.openxmlformats.org/markup-compatibility/2006">
              <mc:Choice xmlns:v="urn:schemas-microsoft-com:vml" Requires="v">
                <p:oleObj r:id="rId6" imgW="2019300" imgH="314960" progId="Visio.Drawing.6">
                  <p:embed/>
                </p:oleObj>
              </mc:Choice>
              <mc:Fallback>
                <p:oleObj r:id="rId6" imgW="2019300" imgH="314960" progId="Visio.Drawing.6">
                  <p:embed/>
                  <p:pic>
                    <p:nvPicPr>
                      <p:cNvPr id="0" name="Picture 3078"/>
                      <p:cNvPicPr/>
                      <p:nvPr/>
                    </p:nvPicPr>
                    <p:blipFill>
                      <a:blip r:embed="rId7"/>
                      <a:stretch>
                        <a:fillRect/>
                      </a:stretch>
                    </p:blipFill>
                    <p:spPr>
                      <a:xfrm>
                        <a:off x="5791200" y="2884488"/>
                        <a:ext cx="2376488" cy="371475"/>
                      </a:xfrm>
                      <a:prstGeom prst="rect">
                        <a:avLst/>
                      </a:prstGeom>
                      <a:noFill/>
                      <a:ln w="38100">
                        <a:noFill/>
                        <a:miter/>
                      </a:ln>
                    </p:spPr>
                  </p:pic>
                </p:oleObj>
              </mc:Fallback>
            </mc:AlternateContent>
          </a:graphicData>
        </a:graphic>
      </p:graphicFrame>
      <p:sp>
        <p:nvSpPr>
          <p:cNvPr id="610312" name="Rectangles 610311"/>
          <p:cNvSpPr/>
          <p:nvPr/>
        </p:nvSpPr>
        <p:spPr>
          <a:xfrm>
            <a:off x="5715000" y="4495800"/>
            <a:ext cx="3048000" cy="609600"/>
          </a:xfrm>
          <a:prstGeom prst="rect">
            <a:avLst/>
          </a:prstGeom>
          <a:noFill/>
          <a:ln w="9525">
            <a:noFill/>
          </a:ln>
        </p:spPr>
        <p:txBody>
          <a:bodyPr/>
          <a:lstStyle/>
          <a:p>
            <a:pPr marL="203200" indent="-203200" eaLnBrk="0" hangingPunct="0">
              <a:lnSpc>
                <a:spcPct val="80000"/>
              </a:lnSpc>
              <a:buClr>
                <a:schemeClr val="tx2"/>
              </a:buClr>
              <a:buFont typeface="Wingdings" panose="05000000000000000000" pitchFamily="2" charset="2"/>
              <a:buChar char="§"/>
            </a:pPr>
            <a:r>
              <a:rPr sz="2000" b="1">
                <a:latin typeface="Arial" panose="020B0604020202020204" pitchFamily="34" charset="0"/>
                <a:ea typeface="Arial" panose="020B0604020202020204" pitchFamily="34" charset="0"/>
              </a:rPr>
              <a:t>the shortest path is</a:t>
            </a:r>
            <a:br>
              <a:rPr sz="2000" b="1">
                <a:latin typeface="Arial" panose="020B0604020202020204" pitchFamily="34" charset="0"/>
                <a:ea typeface="Arial" panose="020B0604020202020204" pitchFamily="34" charset="0"/>
              </a:rPr>
            </a:br>
            <a:r>
              <a:rPr sz="2000" b="1">
                <a:latin typeface="Arial" panose="020B0604020202020204" pitchFamily="34" charset="0"/>
                <a:ea typeface="Arial" panose="020B0604020202020204" pitchFamily="34" charset="0"/>
              </a:rPr>
              <a:t>ABEFHD</a:t>
            </a:r>
          </a:p>
        </p:txBody>
      </p:sp>
      <p:graphicFrame>
        <p:nvGraphicFramePr>
          <p:cNvPr id="610313" name="Object 610312"/>
          <p:cNvGraphicFramePr/>
          <p:nvPr/>
        </p:nvGraphicFramePr>
        <p:xfrm>
          <a:off x="304800" y="5559425"/>
          <a:ext cx="2640013" cy="1298575"/>
        </p:xfrm>
        <a:graphic>
          <a:graphicData uri="http://schemas.openxmlformats.org/presentationml/2006/ole">
            <mc:AlternateContent xmlns:mc="http://schemas.openxmlformats.org/markup-compatibility/2006">
              <mc:Choice xmlns:v="urn:schemas-microsoft-com:vml" Requires="v">
                <p:oleObj r:id="rId8" imgW="3021330" imgH="1487805" progId="Visio.Drawing.6">
                  <p:embed/>
                </p:oleObj>
              </mc:Choice>
              <mc:Fallback>
                <p:oleObj r:id="rId8" imgW="3021330" imgH="1487805" progId="Visio.Drawing.6">
                  <p:embed/>
                  <p:pic>
                    <p:nvPicPr>
                      <p:cNvPr id="0" name="Picture 3079"/>
                      <p:cNvPicPr/>
                      <p:nvPr/>
                    </p:nvPicPr>
                    <p:blipFill>
                      <a:blip r:embed="rId9"/>
                      <a:stretch>
                        <a:fillRect/>
                      </a:stretch>
                    </p:blipFill>
                    <p:spPr>
                      <a:xfrm>
                        <a:off x="304800" y="5559425"/>
                        <a:ext cx="2640013" cy="1298575"/>
                      </a:xfrm>
                      <a:prstGeom prst="rect">
                        <a:avLst/>
                      </a:prstGeom>
                      <a:noFill/>
                      <a:ln w="38100">
                        <a:noFill/>
                        <a:miter/>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19</a:t>
            </a:fld>
            <a:endParaRPr lang="de-DE" altLang="x-none" dirty="0">
              <a:latin typeface="Times New Roman" panose="02020603050405020304" pitchFamily="18" charset="0"/>
              <a:ea typeface="Arial" panose="020B0604020202020204" pitchFamily="34" charset="0"/>
            </a:endParaRPr>
          </a:p>
        </p:txBody>
      </p:sp>
      <p:sp>
        <p:nvSpPr>
          <p:cNvPr id="611331" name="Rectangles 611330"/>
          <p:cNvSpPr/>
          <p:nvPr/>
        </p:nvSpPr>
        <p:spPr>
          <a:xfrm>
            <a:off x="228600" y="152400"/>
            <a:ext cx="8458200" cy="5181600"/>
          </a:xfrm>
          <a:prstGeom prst="rect">
            <a:avLst/>
          </a:prstGeom>
          <a:noFill/>
          <a:ln w="9525">
            <a:noFill/>
          </a:ln>
        </p:spPr>
        <p:txBody>
          <a:bodyPr/>
          <a:lstStyle/>
          <a:p>
            <a:pPr marL="342900" lvl="2" indent="-339725" eaLnBrk="0" hangingPunct="0">
              <a:spcBef>
                <a:spcPct val="20000"/>
              </a:spcBef>
              <a:buClr>
                <a:schemeClr val="tx2"/>
              </a:buClr>
              <a:buFont typeface="Wingdings" panose="05000000000000000000" pitchFamily="2" charset="2"/>
              <a:buAutoNum type="romanLcPeriod" startAt="2"/>
            </a:pPr>
            <a:r>
              <a:rPr sz="2200" b="1">
                <a:solidFill>
                  <a:schemeClr val="folHlink"/>
                </a:solidFill>
                <a:latin typeface="Arial" panose="020B0604020202020204" pitchFamily="34" charset="0"/>
                <a:ea typeface="Arial" panose="020B0604020202020204" pitchFamily="34" charset="0"/>
              </a:rPr>
              <a:t>Flooding</a:t>
            </a:r>
            <a:r>
              <a:rPr sz="2200" b="1">
                <a:latin typeface="Arial" panose="020B0604020202020204" pitchFamily="34" charset="0"/>
                <a:ea typeface="Arial" panose="020B0604020202020204" pitchFamily="34" charset="0"/>
              </a:rPr>
              <a:t> (static) for multicast and broadcast routing</a:t>
            </a:r>
            <a:endParaRPr sz="2200" b="1">
              <a:solidFill>
                <a:schemeClr val="folHlink"/>
              </a:solidFill>
              <a:latin typeface="Arial" panose="020B0604020202020204" pitchFamily="34" charset="0"/>
              <a:ea typeface="Arial" panose="020B0604020202020204" pitchFamily="34" charset="0"/>
            </a:endParaRPr>
          </a:p>
          <a:p>
            <a:pPr marL="685800" lvl="3"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every incoming packet is sent out on every outgoing line except the one it arrived on</a:t>
            </a:r>
          </a:p>
          <a:p>
            <a:pPr marL="685800" lvl="3"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packets received a second time are discarded</a:t>
            </a:r>
          </a:p>
          <a:p>
            <a:pPr marL="685800" lvl="3"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it </a:t>
            </a:r>
            <a:r>
              <a:rPr sz="2200" b="1">
                <a:latin typeface="Arial" panose="020B0604020202020204" pitchFamily="34" charset="0"/>
                <a:ea typeface="Arial" panose="020B0604020202020204" pitchFamily="34" charset="0"/>
              </a:rPr>
              <a:t>generates too many duplicate packets</a:t>
            </a:r>
          </a:p>
          <a:p>
            <a:pPr marL="685800" lvl="3"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some measures required to avoid having an infinite number of packets; e.g. have a hop counter included in the header of each packet; initially initialized by the number of hops from source to destination; each hop decrements it and the packet is discarded when the counter is zero</a:t>
            </a:r>
          </a:p>
          <a:p>
            <a:pPr marL="685800" lvl="3" indent="-3409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selective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flooding</a:t>
            </a:r>
            <a:r>
              <a:rPr sz="2200" b="1">
                <a:latin typeface="Arial" panose="020B0604020202020204" pitchFamily="34" charset="0"/>
                <a:ea typeface="Arial" panose="020B0604020202020204" pitchFamily="34" charset="0"/>
              </a:rPr>
              <a:t> is a variant; send only on those lines that are going approximately in the right direction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a:t>
            </a:fld>
            <a:endParaRPr lang="de-DE" altLang="x-none" dirty="0">
              <a:latin typeface="Times New Roman" panose="02020603050405020304" pitchFamily="18" charset="0"/>
              <a:ea typeface="Arial" panose="020B0604020202020204" pitchFamily="34" charset="0"/>
            </a:endParaRPr>
          </a:p>
        </p:txBody>
      </p:sp>
      <p:sp>
        <p:nvSpPr>
          <p:cNvPr id="590851" name="Rectangles 590850"/>
          <p:cNvSpPr/>
          <p:nvPr/>
        </p:nvSpPr>
        <p:spPr>
          <a:xfrm>
            <a:off x="457200" y="228600"/>
            <a:ext cx="8458200" cy="1371600"/>
          </a:xfrm>
          <a:prstGeom prst="rect">
            <a:avLst/>
          </a:prstGeom>
          <a:noFill/>
          <a:ln w="9525">
            <a:noFill/>
          </a:ln>
        </p:spPr>
        <p:txBody>
          <a:bodyPr/>
          <a:lstStyle/>
          <a:p>
            <a:pPr marL="381000" indent="-3429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network layer is responsible for carrying a packet from one computer to another; it is responsible for </a:t>
            </a:r>
            <a:r>
              <a:rPr sz="2200" b="1">
                <a:solidFill>
                  <a:schemeClr val="folHlink"/>
                </a:solidFill>
                <a:latin typeface="Arial" panose="020B0604020202020204" pitchFamily="34" charset="0"/>
                <a:ea typeface="Arial" panose="020B0604020202020204" pitchFamily="34" charset="0"/>
              </a:rPr>
              <a:t>host-to-host</a:t>
            </a:r>
            <a:r>
              <a:rPr sz="2200" b="1">
                <a:latin typeface="Arial" panose="020B0604020202020204" pitchFamily="34" charset="0"/>
                <a:ea typeface="Arial" panose="020B0604020202020204" pitchFamily="34" charset="0"/>
              </a:rPr>
              <a:t> delivery</a:t>
            </a:r>
          </a:p>
          <a:p>
            <a:pPr marL="381000" indent="-3429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position of the network layer</a:t>
            </a:r>
          </a:p>
        </p:txBody>
      </p:sp>
      <p:pic>
        <p:nvPicPr>
          <p:cNvPr id="590852" name="Picture 590851"/>
          <p:cNvPicPr>
            <a:picLocks noChangeAspect="1"/>
          </p:cNvPicPr>
          <p:nvPr/>
        </p:nvPicPr>
        <p:blipFill>
          <a:blip r:embed="rId2"/>
          <a:stretch>
            <a:fillRect/>
          </a:stretch>
        </p:blipFill>
        <p:spPr>
          <a:xfrm>
            <a:off x="381000" y="2438400"/>
            <a:ext cx="8610600" cy="3694113"/>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20</a:t>
            </a:fld>
            <a:endParaRPr lang="de-DE" altLang="x-none" dirty="0">
              <a:latin typeface="Times New Roman" panose="02020603050405020304" pitchFamily="18" charset="0"/>
              <a:ea typeface="Arial" panose="020B0604020202020204" pitchFamily="34" charset="0"/>
            </a:endParaRPr>
          </a:p>
        </p:txBody>
      </p:sp>
      <p:sp>
        <p:nvSpPr>
          <p:cNvPr id="623618" name="Rectangles 623617"/>
          <p:cNvSpPr/>
          <p:nvPr/>
        </p:nvSpPr>
        <p:spPr>
          <a:xfrm>
            <a:off x="228600" y="152400"/>
            <a:ext cx="8458200" cy="3886200"/>
          </a:xfrm>
          <a:prstGeom prst="rect">
            <a:avLst/>
          </a:prstGeom>
          <a:noFill/>
          <a:ln w="9525">
            <a:noFill/>
          </a:ln>
        </p:spPr>
        <p:txBody>
          <a:bodyPr/>
          <a:lstStyle/>
          <a:p>
            <a:pPr marL="698500" lvl="3" indent="-3536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possible applications include</a:t>
            </a:r>
          </a:p>
          <a:p>
            <a:pPr marL="1041400" lvl="4"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update all databases concurrently in a distributed database system (multicast routing)</a:t>
            </a:r>
          </a:p>
          <a:p>
            <a:pPr marL="1041400" lvl="4"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 wireless networks where every station can listen (broadcast routing)</a:t>
            </a:r>
          </a:p>
          <a:p>
            <a:pPr marL="1041400" lvl="4"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if there is a possibility of many routers being destroyed such as in a military application (may be for </a:t>
            </a:r>
            <a:r>
              <a:rPr sz="2200" b="1" err="1">
                <a:latin typeface="Arial" panose="020B0604020202020204" pitchFamily="34" charset="0"/>
                <a:ea typeface="Arial" panose="020B0604020202020204" pitchFamily="34" charset="0"/>
              </a:rPr>
              <a:t>unicast</a:t>
            </a:r>
            <a:r>
              <a:rPr sz="2200" b="1">
                <a:latin typeface="Arial" panose="020B0604020202020204" pitchFamily="34" charset="0"/>
                <a:ea typeface="Arial" panose="020B0604020202020204" pitchFamily="34" charset="0"/>
              </a:rPr>
              <a:t> transmission too)</a:t>
            </a:r>
          </a:p>
          <a:p>
            <a:pPr marL="698500" lvl="3" indent="-3536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flooding is not </a:t>
            </a:r>
            <a:r>
              <a:rPr sz="2200" b="1">
                <a:solidFill>
                  <a:schemeClr val="folHlink"/>
                </a:solidFill>
                <a:latin typeface="Arial" panose="020B0604020202020204" pitchFamily="34" charset="0"/>
                <a:ea typeface="Arial" panose="020B0604020202020204" pitchFamily="34" charset="0"/>
                <a:cs typeface="Arial" panose="020B0604020202020204" pitchFamily="34" charset="0"/>
              </a:rPr>
              <a:t>mostly</a:t>
            </a:r>
            <a:r>
              <a:rPr sz="2200" b="1">
                <a:latin typeface="Arial" panose="020B0604020202020204" pitchFamily="34" charset="0"/>
                <a:ea typeface="Arial" panose="020B0604020202020204" pitchFamily="34" charset="0"/>
                <a:cs typeface="Arial" panose="020B0604020202020204" pitchFamily="34" charset="0"/>
              </a:rPr>
              <a:t> practical</a:t>
            </a:r>
          </a:p>
          <a:p>
            <a:pPr marL="698500" lvl="3" indent="-3536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however, since flooding always chooses the shortest path, it can serve as a benchmark for other routing algorithms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21</a:t>
            </a:fld>
            <a:endParaRPr lang="de-DE" altLang="x-none" dirty="0">
              <a:latin typeface="Times New Roman" panose="02020603050405020304" pitchFamily="18" charset="0"/>
              <a:ea typeface="Arial" panose="020B0604020202020204" pitchFamily="34" charset="0"/>
            </a:endParaRPr>
          </a:p>
        </p:txBody>
      </p:sp>
      <p:sp>
        <p:nvSpPr>
          <p:cNvPr id="612355" name="Rectangles 612354"/>
          <p:cNvSpPr/>
          <p:nvPr/>
        </p:nvSpPr>
        <p:spPr>
          <a:xfrm>
            <a:off x="0" y="533400"/>
            <a:ext cx="8915400" cy="3200400"/>
          </a:xfrm>
          <a:prstGeom prst="rect">
            <a:avLst/>
          </a:prstGeom>
          <a:noFill/>
          <a:ln w="9525">
            <a:noFill/>
          </a:ln>
        </p:spPr>
        <p:txBody>
          <a:bodyPr/>
          <a:lstStyle/>
          <a:p>
            <a:pPr marL="339725" lvl="1" indent="-228600" eaLnBrk="0" hangingPunct="0">
              <a:spcBef>
                <a:spcPct val="20000"/>
              </a:spcBef>
              <a:buClr>
                <a:schemeClr val="tx2"/>
              </a:buClr>
              <a:buSzPct val="120000"/>
              <a:buFont typeface="Wingdings" panose="05000000000000000000" pitchFamily="2" charset="2"/>
            </a:pPr>
            <a:r>
              <a:rPr sz="2200" b="1" err="1">
                <a:solidFill>
                  <a:schemeClr val="folHlink"/>
                </a:solidFill>
                <a:latin typeface="Arial" panose="020B0604020202020204" pitchFamily="34" charset="0"/>
                <a:ea typeface="Arial" panose="020B0604020202020204" pitchFamily="34" charset="0"/>
              </a:rPr>
              <a:t>Unicast</a:t>
            </a:r>
            <a:r>
              <a:rPr sz="2200" b="1">
                <a:solidFill>
                  <a:schemeClr val="folHlink"/>
                </a:solidFill>
                <a:latin typeface="Arial" panose="020B0604020202020204" pitchFamily="34" charset="0"/>
                <a:ea typeface="Arial" panose="020B0604020202020204" pitchFamily="34" charset="0"/>
              </a:rPr>
              <a:t> Routing Protocols</a:t>
            </a:r>
          </a:p>
          <a:p>
            <a:pPr marL="339725" lvl="1" indent="-228600" eaLnBrk="0" hangingPunct="0">
              <a:spcBef>
                <a:spcPct val="20000"/>
              </a:spcBef>
              <a:buClr>
                <a:schemeClr val="tx2"/>
              </a:buClr>
              <a:buSzPct val="120000"/>
              <a:buFont typeface="Wingdings" panose="05000000000000000000" pitchFamily="2" charset="2"/>
            </a:pPr>
            <a:endParaRPr sz="2200" b="1">
              <a:solidFill>
                <a:schemeClr val="hlink"/>
              </a:solidFill>
              <a:latin typeface="Arial" panose="020B0604020202020204" pitchFamily="34" charset="0"/>
              <a:ea typeface="Arial" panose="020B0604020202020204" pitchFamily="34" charset="0"/>
            </a:endParaRPr>
          </a:p>
          <a:p>
            <a:pPr marL="339725" lvl="1" indent="-228600" eaLnBrk="0" hangingPunct="0">
              <a:spcBef>
                <a:spcPct val="20000"/>
              </a:spcBef>
              <a:buClr>
                <a:schemeClr val="tx2"/>
              </a:buClr>
              <a:buSzPct val="120000"/>
              <a:buFont typeface="Wingdings" panose="05000000000000000000" pitchFamily="2" charset="2"/>
            </a:pPr>
            <a:endParaRPr sz="2200" b="1">
              <a:solidFill>
                <a:schemeClr val="hlink"/>
              </a:solidFill>
              <a:latin typeface="Arial" panose="020B0604020202020204" pitchFamily="34" charset="0"/>
              <a:ea typeface="Arial" panose="020B0604020202020204" pitchFamily="34" charset="0"/>
            </a:endParaRPr>
          </a:p>
          <a:p>
            <a:pPr marL="339725" lvl="1" indent="-2286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Interior</a:t>
            </a:r>
            <a:r>
              <a:rPr sz="2200" b="1">
                <a:latin typeface="Arial" panose="020B0604020202020204" pitchFamily="34" charset="0"/>
                <a:ea typeface="Arial" panose="020B0604020202020204" pitchFamily="34" charset="0"/>
              </a:rPr>
              <a:t> </a:t>
            </a:r>
          </a:p>
          <a:p>
            <a:pPr marL="659130" lvl="2" indent="-317500" eaLnBrk="0" hangingPunct="0">
              <a:spcBef>
                <a:spcPct val="20000"/>
              </a:spcBef>
              <a:buClr>
                <a:schemeClr val="tx2"/>
              </a:buClr>
              <a:buSzPct val="120000"/>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i.	RIP - Routing Information Protocol</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uses </a:t>
            </a:r>
            <a:r>
              <a:rPr sz="2200" b="1">
                <a:solidFill>
                  <a:schemeClr val="folHlink"/>
                </a:solidFill>
                <a:latin typeface="Arial" panose="020B0604020202020204" pitchFamily="34" charset="0"/>
                <a:ea typeface="Arial" panose="020B0604020202020204" pitchFamily="34" charset="0"/>
              </a:rPr>
              <a:t>distance vector routing</a:t>
            </a:r>
            <a:r>
              <a:rPr sz="2200" b="1">
                <a:latin typeface="Arial" panose="020B0604020202020204" pitchFamily="34" charset="0"/>
                <a:ea typeface="Arial" panose="020B0604020202020204" pitchFamily="34" charset="0"/>
              </a:rPr>
              <a:t> algorithm (dynamic)</a:t>
            </a:r>
          </a:p>
          <a:p>
            <a:pPr marL="1155700" lvl="4" indent="-215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also called distributed </a:t>
            </a:r>
            <a:r>
              <a:rPr sz="2200" b="1">
                <a:solidFill>
                  <a:schemeClr val="folHlink"/>
                </a:solidFill>
                <a:latin typeface="Arial" panose="020B0604020202020204" pitchFamily="34" charset="0"/>
                <a:ea typeface="Arial" panose="020B0604020202020204" pitchFamily="34" charset="0"/>
              </a:rPr>
              <a:t>Bellman-Ford</a:t>
            </a:r>
            <a:r>
              <a:rPr sz="2200" b="1">
                <a:latin typeface="Arial" panose="020B0604020202020204" pitchFamily="34" charset="0"/>
                <a:ea typeface="Arial" panose="020B0604020202020204" pitchFamily="34" charset="0"/>
              </a:rPr>
              <a:t> routing algorithm or </a:t>
            </a:r>
            <a:r>
              <a:rPr sz="2200" b="1">
                <a:solidFill>
                  <a:schemeClr val="folHlink"/>
                </a:solidFill>
                <a:latin typeface="Arial" panose="020B0604020202020204" pitchFamily="34" charset="0"/>
                <a:ea typeface="Arial" panose="020B0604020202020204" pitchFamily="34" charset="0"/>
              </a:rPr>
              <a:t>Ford-Fulkerson</a:t>
            </a:r>
            <a:r>
              <a:rPr sz="2200" b="1">
                <a:latin typeface="Arial" panose="020B0604020202020204" pitchFamily="34" charset="0"/>
                <a:ea typeface="Arial" panose="020B0604020202020204" pitchFamily="34" charset="0"/>
              </a:rPr>
              <a:t> algorithm</a:t>
            </a:r>
          </a:p>
          <a:p>
            <a:pPr marL="1155700" lvl="4" indent="-215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each router maintains a table (one entry per router) giving the best known distance to each destination</a:t>
            </a:r>
          </a:p>
        </p:txBody>
      </p:sp>
      <p:graphicFrame>
        <p:nvGraphicFramePr>
          <p:cNvPr id="612480" name="Table 612479"/>
          <p:cNvGraphicFramePr/>
          <p:nvPr/>
        </p:nvGraphicFramePr>
        <p:xfrm>
          <a:off x="1341438" y="4495800"/>
          <a:ext cx="7269163" cy="1981200"/>
        </p:xfrm>
        <a:graphic>
          <a:graphicData uri="http://schemas.openxmlformats.org/drawingml/2006/table">
            <a:tbl>
              <a:tblPr/>
              <a:tblGrid>
                <a:gridCol w="1524000">
                  <a:extLst>
                    <a:ext uri="{9D8B030D-6E8A-4147-A177-3AD203B41FA5}">
                      <a16:colId xmlns:a16="http://schemas.microsoft.com/office/drawing/2014/main" val="20000"/>
                    </a:ext>
                  </a:extLst>
                </a:gridCol>
                <a:gridCol w="1584325">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2468563">
                  <a:extLst>
                    <a:ext uri="{9D8B030D-6E8A-4147-A177-3AD203B41FA5}">
                      <a16:colId xmlns:a16="http://schemas.microsoft.com/office/drawing/2014/main" val="20003"/>
                    </a:ext>
                  </a:extLst>
                </a:gridCol>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New Roman" panose="02020603050405020304" pitchFamily="18" charset="0"/>
                        </a:rPr>
                        <a:t>Destination</a:t>
                      </a:r>
                      <a:endParaRPr lang="en-US"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New Roman" panose="02020603050405020304" pitchFamily="18" charset="0"/>
                        </a:rPr>
                        <a:t>Hop Count</a:t>
                      </a:r>
                      <a:endParaRPr lang="en-US"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New Roman" panose="02020603050405020304" pitchFamily="18" charset="0"/>
                        </a:rPr>
                        <a:t>Next Router</a:t>
                      </a:r>
                      <a:endParaRPr lang="en-US"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New Roman" panose="02020603050405020304" pitchFamily="18" charset="0"/>
                        </a:rPr>
                        <a:t>Other information</a:t>
                      </a:r>
                      <a:endParaRPr lang="en-US"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163.5.0.0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7</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172.6.23.4</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197.5.13.0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5</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176.3.6.17</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189.45.0.0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4</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200.5.1.6</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115.0.0.0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6</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131.4.7.19</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612388" name="Picture 612387"/>
          <p:cNvPicPr>
            <a:picLocks noChangeAspect="1"/>
          </p:cNvPicPr>
          <p:nvPr/>
        </p:nvPicPr>
        <p:blipFill>
          <a:blip r:embed="rId2"/>
          <a:stretch>
            <a:fillRect/>
          </a:stretch>
        </p:blipFill>
        <p:spPr>
          <a:xfrm>
            <a:off x="3810000" y="228600"/>
            <a:ext cx="4791075" cy="188912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22</a:t>
            </a:fld>
            <a:endParaRPr lang="de-DE" altLang="x-none" dirty="0">
              <a:latin typeface="Times New Roman" panose="02020603050405020304" pitchFamily="18" charset="0"/>
              <a:ea typeface="Arial" panose="020B0604020202020204" pitchFamily="34" charset="0"/>
            </a:endParaRPr>
          </a:p>
        </p:txBody>
      </p:sp>
      <p:sp>
        <p:nvSpPr>
          <p:cNvPr id="624642" name="Rectangles 624641"/>
          <p:cNvSpPr/>
          <p:nvPr/>
        </p:nvSpPr>
        <p:spPr>
          <a:xfrm>
            <a:off x="0" y="533400"/>
            <a:ext cx="8915400" cy="3886200"/>
          </a:xfrm>
          <a:prstGeom prst="rect">
            <a:avLst/>
          </a:prstGeom>
          <a:noFill/>
          <a:ln w="9525">
            <a:noFill/>
          </a:ln>
        </p:spPr>
        <p:txBody>
          <a:bodyPr/>
          <a:lstStyle/>
          <a:p>
            <a:pPr marL="1143000" lvl="4" indent="-4572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tables are updated by exchanging information with neighbors</a:t>
            </a:r>
          </a:p>
          <a:p>
            <a:pPr marL="1143000" lvl="4" indent="-4572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 the general case, the metrics could be: number of hops, time delay in milliseconds, total number of packets queued along the path, ...</a:t>
            </a:r>
          </a:p>
          <a:p>
            <a:pPr marL="1143000" lvl="4" indent="-4572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the original ARPANET routing algorithm (using queue length as a metric) and was used until 1979</a:t>
            </a:r>
          </a:p>
          <a:p>
            <a:pPr marL="673100" lvl="3"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distance metric used in RIP is the number of hops</a:t>
            </a:r>
          </a:p>
          <a:p>
            <a:pPr marL="673100" lvl="3" indent="-317500" eaLnBrk="0" hangingPunct="0">
              <a:spcBef>
                <a:spcPct val="20000"/>
              </a:spcBef>
              <a:buClr>
                <a:schemeClr val="tx2"/>
              </a:buClr>
              <a:buSzPct val="120000"/>
              <a:buFont typeface="Wingdings" panose="05000000000000000000" pitchFamily="2" charset="2"/>
              <a:buChar char="ð"/>
            </a:pPr>
            <a:r>
              <a:rPr sz="2200" b="1">
                <a:latin typeface="Arial" panose="020B0604020202020204" pitchFamily="34" charset="0"/>
                <a:ea typeface="Arial" panose="020B0604020202020204" pitchFamily="34" charset="0"/>
              </a:rPr>
              <a:t>all networks are treated as equals, i.e., the cost of passing through each network is the same, it is one hop count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23</a:t>
            </a:fld>
            <a:endParaRPr lang="de-DE" altLang="x-none" dirty="0">
              <a:latin typeface="Times New Roman" panose="02020603050405020304" pitchFamily="18" charset="0"/>
              <a:ea typeface="Arial" panose="020B0604020202020204" pitchFamily="34" charset="0"/>
            </a:endParaRPr>
          </a:p>
        </p:txBody>
      </p:sp>
      <p:sp>
        <p:nvSpPr>
          <p:cNvPr id="613379" name="Rectangles 613378"/>
          <p:cNvSpPr/>
          <p:nvPr/>
        </p:nvSpPr>
        <p:spPr>
          <a:xfrm>
            <a:off x="0" y="457200"/>
            <a:ext cx="8915400" cy="6324600"/>
          </a:xfrm>
          <a:prstGeom prst="rect">
            <a:avLst/>
          </a:prstGeom>
          <a:noFill/>
          <a:ln w="9525">
            <a:noFill/>
          </a:ln>
        </p:spPr>
        <p:txBody>
          <a:bodyPr/>
          <a:lstStyle/>
          <a:p>
            <a:pPr marL="339725" lvl="1" indent="-228600" eaLnBrk="0" hangingPunct="0">
              <a:spcBef>
                <a:spcPct val="20000"/>
              </a:spcBef>
              <a:buClr>
                <a:schemeClr val="tx2"/>
              </a:buClr>
              <a:buSzPct val="120000"/>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ii. OSPF - Open Shortest Path First</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became a standard in 1990 by the IETF (Internet Engineering Task Force)</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aim: to simplify the implementation at the boundaries between Autonomous Systems by having a standard for the interior routing</a:t>
            </a:r>
          </a:p>
        </p:txBody>
      </p:sp>
      <p:sp>
        <p:nvSpPr>
          <p:cNvPr id="613380" name="Rectangles 613379"/>
          <p:cNvSpPr/>
          <p:nvPr/>
        </p:nvSpPr>
        <p:spPr>
          <a:xfrm>
            <a:off x="0" y="2743200"/>
            <a:ext cx="5638800" cy="1524000"/>
          </a:xfrm>
          <a:prstGeom prst="rect">
            <a:avLst/>
          </a:prstGeom>
          <a:noFill/>
          <a:ln w="9525">
            <a:noFill/>
          </a:ln>
        </p:spPr>
        <p:txBody>
          <a:bodyPr/>
          <a:lstStyle/>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IETF identified some requirements</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has to be published in the </a:t>
            </a:r>
            <a:r>
              <a:rPr sz="2200" b="1">
                <a:solidFill>
                  <a:schemeClr val="folHlink"/>
                </a:solidFill>
                <a:latin typeface="Arial" panose="020B0604020202020204" pitchFamily="34" charset="0"/>
                <a:ea typeface="Arial" panose="020B0604020202020204" pitchFamily="34" charset="0"/>
              </a:rPr>
              <a:t>open</a:t>
            </a:r>
            <a:r>
              <a:rPr sz="2200" b="1">
                <a:latin typeface="Arial" panose="020B0604020202020204" pitchFamily="34" charset="0"/>
                <a:ea typeface="Arial" panose="020B0604020202020204" pitchFamily="34" charset="0"/>
              </a:rPr>
              <a:t> literature - proprietary solutions are not good</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has to support a variety of</a:t>
            </a:r>
            <a:endParaRPr sz="2200" b="1">
              <a:latin typeface="Arial" panose="020B0604020202020204" pitchFamily="34" charset="0"/>
              <a:ea typeface="Arial" panose="020B0604020202020204" pitchFamily="34" charset="0"/>
            </a:endParaRPr>
          </a:p>
        </p:txBody>
      </p:sp>
      <p:graphicFrame>
        <p:nvGraphicFramePr>
          <p:cNvPr id="613496" name="Table 613495"/>
          <p:cNvGraphicFramePr/>
          <p:nvPr/>
        </p:nvGraphicFramePr>
        <p:xfrm>
          <a:off x="5562600" y="2540000"/>
          <a:ext cx="3429000" cy="2042160"/>
        </p:xfrm>
        <a:graphic>
          <a:graphicData uri="http://schemas.openxmlformats.org/drawingml/2006/table">
            <a:tbl>
              <a:tblPr/>
              <a:tblGrid>
                <a:gridCol w="901700">
                  <a:extLst>
                    <a:ext uri="{9D8B030D-6E8A-4147-A177-3AD203B41FA5}">
                      <a16:colId xmlns:a16="http://schemas.microsoft.com/office/drawing/2014/main" val="20000"/>
                    </a:ext>
                  </a:extLst>
                </a:gridCol>
                <a:gridCol w="546100">
                  <a:extLst>
                    <a:ext uri="{9D8B030D-6E8A-4147-A177-3AD203B41FA5}">
                      <a16:colId xmlns:a16="http://schemas.microsoft.com/office/drawing/2014/main" val="20001"/>
                    </a:ext>
                  </a:extLst>
                </a:gridCol>
                <a:gridCol w="787400">
                  <a:extLst>
                    <a:ext uri="{9D8B030D-6E8A-4147-A177-3AD203B41FA5}">
                      <a16:colId xmlns:a16="http://schemas.microsoft.com/office/drawing/2014/main" val="20002"/>
                    </a:ext>
                  </a:extLst>
                </a:gridCol>
                <a:gridCol w="1193800">
                  <a:extLst>
                    <a:ext uri="{9D8B030D-6E8A-4147-A177-3AD203B41FA5}">
                      <a16:colId xmlns:a16="http://schemas.microsoft.com/office/drawing/2014/main" val="20003"/>
                    </a:ext>
                  </a:extLst>
                </a:gridCol>
              </a:tblGrid>
              <a:tr h="51593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solidFill>
                            <a:schemeClr val="folHlink"/>
                          </a:solidFill>
                          <a:latin typeface="Times New Roman" panose="02020603050405020304" pitchFamily="18" charset="0"/>
                        </a:rPr>
                        <a:t>Network</a:t>
                      </a:r>
                      <a:endParaRPr lang="en-US" sz="1400"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solidFill>
                            <a:schemeClr val="folHlink"/>
                          </a:solidFill>
                          <a:latin typeface="Times New Roman" panose="02020603050405020304" pitchFamily="18" charset="0"/>
                        </a:rPr>
                        <a:t>Cost</a:t>
                      </a:r>
                      <a:endParaRPr lang="en-US" sz="1400"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solidFill>
                            <a:schemeClr val="folHlink"/>
                          </a:solidFill>
                          <a:latin typeface="Times New Roman" panose="02020603050405020304" pitchFamily="18" charset="0"/>
                        </a:rPr>
                        <a:t>Next Router</a:t>
                      </a:r>
                      <a:endParaRPr lang="en-US" sz="1400"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solidFill>
                            <a:schemeClr val="folHlink"/>
                          </a:solidFill>
                          <a:latin typeface="Times New Roman" panose="02020603050405020304" pitchFamily="18" charset="0"/>
                        </a:rPr>
                        <a:t>Other Information</a:t>
                      </a:r>
                      <a:endParaRPr lang="en-US" sz="1400" b="1">
                        <a:solidFill>
                          <a:schemeClr val="folHlink"/>
                        </a:solidFill>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N1</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  5</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C</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sz="1400"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N2</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  7</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D</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sz="1400"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32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N3</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10</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B</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sz="1400"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N4</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11</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D</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sz="1400"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2">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N5</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15</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sz="1400" b="1">
                          <a:latin typeface="Times" pitchFamily="18" charset="0"/>
                        </a:rPr>
                        <a:t>C</a:t>
                      </a:r>
                      <a:endParaRPr lang="en-US" sz="1400"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endParaRPr lang="en-US" sz="1400" b="1">
                        <a:latin typeface="Times New Roman" panose="02020603050405020304"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13419" name="Rectangles 613418"/>
          <p:cNvSpPr/>
          <p:nvPr/>
        </p:nvSpPr>
        <p:spPr>
          <a:xfrm>
            <a:off x="0" y="4572000"/>
            <a:ext cx="8915400" cy="2057400"/>
          </a:xfrm>
          <a:prstGeom prst="rect">
            <a:avLst/>
          </a:prstGeom>
          <a:noFill/>
          <a:ln w="9525">
            <a:noFill/>
          </a:ln>
        </p:spPr>
        <p:txBody>
          <a:bodyPr/>
          <a:lstStyle/>
          <a:p>
            <a:pPr marL="1155700" lvl="4" indent="-215900" eaLnBrk="0" hangingPunct="0">
              <a:spcBef>
                <a:spcPct val="2000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distance metrics (physical distance, delay, ...)</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has to be dynamic</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has to do load balancing for better performance (the best route is not always the best)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24</a:t>
            </a:fld>
            <a:endParaRPr lang="de-DE" altLang="x-none" dirty="0">
              <a:latin typeface="Times New Roman" panose="02020603050405020304" pitchFamily="18" charset="0"/>
              <a:ea typeface="Arial" panose="020B0604020202020204" pitchFamily="34" charset="0"/>
            </a:endParaRPr>
          </a:p>
        </p:txBody>
      </p:sp>
      <p:sp>
        <p:nvSpPr>
          <p:cNvPr id="625666" name="Rectangles 625665"/>
          <p:cNvSpPr/>
          <p:nvPr/>
        </p:nvSpPr>
        <p:spPr>
          <a:xfrm>
            <a:off x="0" y="228600"/>
            <a:ext cx="8915400" cy="4343400"/>
          </a:xfrm>
          <a:prstGeom prst="rect">
            <a:avLst/>
          </a:prstGeom>
          <a:noFill/>
          <a:ln w="9525">
            <a:noFill/>
          </a:ln>
        </p:spPr>
        <p:txBody>
          <a:bodyPr/>
          <a:lstStyle/>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has to support routing based on type of service</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support for hierarchical systems - routers are not expected to know the entire topology - see </a:t>
            </a:r>
            <a:r>
              <a:rPr sz="2200" b="1" dirty="0">
                <a:latin typeface="Arial" panose="020B0604020202020204" pitchFamily="34" charset="0"/>
                <a:ea typeface="Arial" panose="020B0604020202020204" pitchFamily="34" charset="0"/>
              </a:rPr>
              <a:t>later</a:t>
            </a:r>
            <a:endParaRPr sz="2200" b="1">
              <a:latin typeface="Arial" panose="020B0604020202020204" pitchFamily="34" charset="0"/>
              <a:ea typeface="Arial" panose="020B0604020202020204" pitchFamily="34" charset="0"/>
            </a:endParaRP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introduce security so that spoofing routers by sending false routing information is avoided</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uses </a:t>
            </a:r>
            <a:r>
              <a:rPr sz="2200" b="1">
                <a:solidFill>
                  <a:schemeClr val="folHlink"/>
                </a:solidFill>
                <a:latin typeface="Arial" panose="020B0604020202020204" pitchFamily="34" charset="0"/>
                <a:ea typeface="Arial" panose="020B0604020202020204" pitchFamily="34" charset="0"/>
              </a:rPr>
              <a:t>link</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state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algorithm (dynamic)</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replaced distance vector routing in ARPANET</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since distance vector routing does not consider bandwidth (no need initially since all lines were 56 Kbps; later some lines were upgraded) and other metrics</a:t>
            </a:r>
          </a:p>
          <a:p>
            <a:pPr marL="927100" lvl="3" indent="-2667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uses </a:t>
            </a:r>
            <a:r>
              <a:rPr sz="2200" b="1" err="1">
                <a:latin typeface="Arial" panose="020B0604020202020204" pitchFamily="34" charset="0"/>
                <a:ea typeface="Arial" panose="020B0604020202020204" pitchFamily="34" charset="0"/>
              </a:rPr>
              <a:t>Dijkstra’s</a:t>
            </a:r>
            <a:r>
              <a:rPr sz="2200" b="1">
                <a:latin typeface="Arial" panose="020B0604020202020204" pitchFamily="34" charset="0"/>
                <a:ea typeface="Arial" panose="020B0604020202020204" pitchFamily="34" charset="0"/>
              </a:rPr>
              <a:t> algorithm to find the shortest path and construct the routing table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25</a:t>
            </a:fld>
            <a:endParaRPr lang="de-DE" altLang="x-none" dirty="0">
              <a:latin typeface="Times New Roman" panose="02020603050405020304" pitchFamily="18" charset="0"/>
              <a:ea typeface="Arial" panose="020B0604020202020204" pitchFamily="34" charset="0"/>
            </a:endParaRPr>
          </a:p>
        </p:txBody>
      </p:sp>
      <p:sp>
        <p:nvSpPr>
          <p:cNvPr id="614403" name="Rectangles 614402"/>
          <p:cNvSpPr/>
          <p:nvPr/>
        </p:nvSpPr>
        <p:spPr>
          <a:xfrm>
            <a:off x="152400" y="76200"/>
            <a:ext cx="8915400" cy="3276600"/>
          </a:xfrm>
          <a:prstGeom prst="rect">
            <a:avLst/>
          </a:prstGeom>
          <a:noFill/>
          <a:ln w="9525">
            <a:noFill/>
          </a:ln>
        </p:spPr>
        <p:txBody>
          <a:bodyPr/>
          <a:lstStyle/>
          <a:p>
            <a:pPr marL="339725" lvl="1" indent="-228600" eaLnBrk="0" hangingPunct="0">
              <a:lnSpc>
                <a:spcPct val="95000"/>
              </a:lnSpc>
              <a:spcBef>
                <a:spcPct val="15000"/>
              </a:spcBef>
              <a:buClr>
                <a:schemeClr val="tx2"/>
              </a:buClr>
              <a:buSzPct val="120000"/>
              <a:buFont typeface="Wingdings" panose="05000000000000000000" pitchFamily="2" charset="2"/>
              <a:buChar char="§"/>
            </a:pPr>
            <a:r>
              <a:rPr sz="2100" b="1">
                <a:solidFill>
                  <a:schemeClr val="folHlink"/>
                </a:solidFill>
                <a:latin typeface="Arial" panose="020B0604020202020204" pitchFamily="34" charset="0"/>
                <a:ea typeface="Arial" panose="020B0604020202020204" pitchFamily="34" charset="0"/>
              </a:rPr>
              <a:t>Exterior</a:t>
            </a:r>
          </a:p>
          <a:p>
            <a:pPr marL="659130" lvl="2" indent="-317500" eaLnBrk="0" hangingPunct="0">
              <a:lnSpc>
                <a:spcPct val="95000"/>
              </a:lnSpc>
              <a:spcBef>
                <a:spcPct val="15000"/>
              </a:spcBef>
              <a:buClr>
                <a:schemeClr val="tx2"/>
              </a:buClr>
              <a:buSzPct val="120000"/>
              <a:buFont typeface="Wingdings" panose="05000000000000000000" pitchFamily="2" charset="2"/>
            </a:pPr>
            <a:r>
              <a:rPr sz="2100" b="1">
                <a:solidFill>
                  <a:schemeClr val="folHlink"/>
                </a:solidFill>
                <a:latin typeface="Arial" panose="020B0604020202020204" pitchFamily="34" charset="0"/>
                <a:ea typeface="Arial" panose="020B0604020202020204" pitchFamily="34" charset="0"/>
              </a:rPr>
              <a:t>BGP - Border Gateway Protocol</a:t>
            </a:r>
          </a:p>
          <a:p>
            <a:pPr marL="927100" lvl="3" indent="-2667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first appeared in 1989</a:t>
            </a:r>
          </a:p>
          <a:p>
            <a:pPr marL="927100" lvl="3" indent="-2667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it uses </a:t>
            </a:r>
            <a:r>
              <a:rPr sz="2100" b="1">
                <a:solidFill>
                  <a:schemeClr val="folHlink"/>
                </a:solidFill>
                <a:latin typeface="Arial" panose="020B0604020202020204" pitchFamily="34" charset="0"/>
                <a:ea typeface="Arial" panose="020B0604020202020204" pitchFamily="34" charset="0"/>
              </a:rPr>
              <a:t>path</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vector</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routing</a:t>
            </a:r>
            <a:r>
              <a:rPr sz="2100" b="1">
                <a:latin typeface="Arial" panose="020B0604020202020204" pitchFamily="34" charset="0"/>
                <a:ea typeface="Arial" panose="020B0604020202020204" pitchFamily="34" charset="0"/>
              </a:rPr>
              <a:t> algorithm (dynamic)</a:t>
            </a:r>
          </a:p>
          <a:p>
            <a:pPr marL="927100" lvl="3" indent="-2667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problems with the other algorithms</a:t>
            </a:r>
          </a:p>
          <a:p>
            <a:pPr marL="1155700" lvl="4" indent="-2159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route with the smallest hop count may not be the preferred route (if an autonomous system in which a packet passes is not secure, even though it is the shortest and for other political reasons)</a:t>
            </a:r>
          </a:p>
          <a:p>
            <a:pPr marL="1155700" lvl="4" indent="-2159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they only announce the hop counts without actually defining the path that leads to the destination</a:t>
            </a:r>
          </a:p>
          <a:p>
            <a:pPr marL="927100" lvl="3" indent="-266700" eaLnBrk="0" hangingPunct="0">
              <a:lnSpc>
                <a:spcPct val="95000"/>
              </a:lnSpc>
              <a:spcBef>
                <a:spcPct val="15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in path vector routing, each entry in the routing table contains the destination network, the next router, and the path to reach the destination</a:t>
            </a:r>
          </a:p>
        </p:txBody>
      </p:sp>
      <p:graphicFrame>
        <p:nvGraphicFramePr>
          <p:cNvPr id="614482" name="Table 614481"/>
          <p:cNvGraphicFramePr/>
          <p:nvPr/>
        </p:nvGraphicFramePr>
        <p:xfrm>
          <a:off x="1173163" y="4800600"/>
          <a:ext cx="6919913" cy="1981200"/>
        </p:xfrm>
        <a:graphic>
          <a:graphicData uri="http://schemas.openxmlformats.org/drawingml/2006/table">
            <a:tbl>
              <a:tblPr/>
              <a:tblGrid>
                <a:gridCol w="1646238">
                  <a:extLst>
                    <a:ext uri="{9D8B030D-6E8A-4147-A177-3AD203B41FA5}">
                      <a16:colId xmlns:a16="http://schemas.microsoft.com/office/drawing/2014/main" val="20000"/>
                    </a:ext>
                  </a:extLst>
                </a:gridCol>
                <a:gridCol w="1951037">
                  <a:extLst>
                    <a:ext uri="{9D8B030D-6E8A-4147-A177-3AD203B41FA5}">
                      <a16:colId xmlns:a16="http://schemas.microsoft.com/office/drawing/2014/main" val="20001"/>
                    </a:ext>
                  </a:extLst>
                </a:gridCol>
                <a:gridCol w="3322638">
                  <a:extLst>
                    <a:ext uri="{9D8B030D-6E8A-4147-A177-3AD203B41FA5}">
                      <a16:colId xmlns:a16="http://schemas.microsoft.com/office/drawing/2014/main" val="20002"/>
                    </a:ext>
                  </a:extLst>
                </a:gridCol>
              </a:tblGrid>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pitchFamily="18" charset="0"/>
                        </a:rPr>
                        <a:t>Network</a:t>
                      </a:r>
                      <a:endParaRPr lang="en-US"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pitchFamily="18" charset="0"/>
                        </a:rPr>
                        <a:t>Next Router</a:t>
                      </a:r>
                      <a:endParaRPr lang="en-US"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solidFill>
                            <a:schemeClr val="folHlink"/>
                          </a:solidFill>
                          <a:latin typeface="Times" pitchFamily="18" charset="0"/>
                        </a:rPr>
                        <a:t>Path</a:t>
                      </a:r>
                      <a:endParaRPr lang="en-US" b="1">
                        <a:solidFill>
                          <a:schemeClr val="folHlink"/>
                        </a:solidFill>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N01</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R01</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AS14, AS23, AS67</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N02</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R05</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AS22, AS67, AS05, AS89</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N03</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R06</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AS67, AS89, AS09, AS34</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N04</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R12</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AS62, AS02, AS09</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26</a:t>
            </a:fld>
            <a:endParaRPr lang="de-DE" altLang="x-none" dirty="0">
              <a:latin typeface="Times New Roman" panose="02020603050405020304" pitchFamily="18" charset="0"/>
              <a:ea typeface="Arial" panose="020B0604020202020204" pitchFamily="34" charset="0"/>
            </a:endParaRPr>
          </a:p>
        </p:txBody>
      </p:sp>
      <p:sp>
        <p:nvSpPr>
          <p:cNvPr id="615427" name="Rectangles 615426"/>
          <p:cNvSpPr/>
          <p:nvPr/>
        </p:nvSpPr>
        <p:spPr>
          <a:xfrm>
            <a:off x="152400" y="152400"/>
            <a:ext cx="8915400" cy="2438400"/>
          </a:xfrm>
          <a:prstGeom prst="rect">
            <a:avLst/>
          </a:prstGeom>
          <a:noFill/>
          <a:ln w="9525">
            <a:noFill/>
          </a:ln>
        </p:spPr>
        <p:txBody>
          <a:bodyPr/>
          <a:lstStyle/>
          <a:p>
            <a:pPr marL="339725" lvl="1" indent="-2286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Hierarchical Routing</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limit the size of the routing table and the time for table look-up</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routers are divided into regions</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each router knows all the details in its region; but knows nothing about the internal structure of the other regions</a:t>
            </a:r>
          </a:p>
        </p:txBody>
      </p:sp>
      <p:pic>
        <p:nvPicPr>
          <p:cNvPr id="615428" name="Picture 615427"/>
          <p:cNvPicPr>
            <a:picLocks noChangeAspect="1"/>
          </p:cNvPicPr>
          <p:nvPr/>
        </p:nvPicPr>
        <p:blipFill>
          <a:blip r:embed="rId2"/>
          <a:stretch>
            <a:fillRect/>
          </a:stretch>
        </p:blipFill>
        <p:spPr>
          <a:xfrm>
            <a:off x="838200" y="2490788"/>
            <a:ext cx="6985000" cy="4292600"/>
          </a:xfrm>
          <a:prstGeom prst="rect">
            <a:avLst/>
          </a:prstGeom>
          <a:noFill/>
          <a:ln w="9525">
            <a:noFill/>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27</a:t>
            </a:fld>
            <a:endParaRPr lang="de-DE" altLang="x-none" dirty="0">
              <a:latin typeface="Times New Roman" panose="02020603050405020304" pitchFamily="18" charset="0"/>
              <a:ea typeface="Arial" panose="020B0604020202020204" pitchFamily="34" charset="0"/>
            </a:endParaRPr>
          </a:p>
        </p:txBody>
      </p:sp>
      <p:sp>
        <p:nvSpPr>
          <p:cNvPr id="626690" name="Rectangles 626689"/>
          <p:cNvSpPr/>
          <p:nvPr/>
        </p:nvSpPr>
        <p:spPr>
          <a:xfrm>
            <a:off x="152400" y="152400"/>
            <a:ext cx="8915400" cy="2590800"/>
          </a:xfrm>
          <a:prstGeom prst="rect">
            <a:avLst/>
          </a:prstGeom>
          <a:noFill/>
          <a:ln w="9525">
            <a:noFill/>
          </a:ln>
        </p:spPr>
        <p:txBody>
          <a:bodyPr/>
          <a:lstStyle/>
          <a:p>
            <a:pPr marL="659130" lvl="2" indent="-317500" eaLnBrk="0" hangingPunct="0">
              <a:spcBef>
                <a:spcPct val="20000"/>
              </a:spcBef>
              <a:buClr>
                <a:schemeClr val="tx2"/>
              </a:buClr>
              <a:buSzPct val="120000"/>
              <a:buFont typeface="Wingdings" panose="05000000000000000000" pitchFamily="2" charset="2"/>
              <a:buChar char="§"/>
            </a:pPr>
            <a:r>
              <a:rPr sz="2200" b="1" err="1">
                <a:latin typeface="Arial" panose="020B0604020202020204" pitchFamily="34" charset="0"/>
                <a:ea typeface="Arial" panose="020B0604020202020204" pitchFamily="34" charset="0"/>
              </a:rPr>
              <a:t>disadv</a:t>
            </a:r>
            <a:r>
              <a:rPr sz="2200" b="1">
                <a:latin typeface="Arial" panose="020B0604020202020204" pitchFamily="34" charset="0"/>
                <a:ea typeface="Arial" panose="020B0604020202020204" pitchFamily="34" charset="0"/>
              </a:rPr>
              <a:t>: a packet may not follow the shortest path (e.g. to 5C)</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for bigger networks, more hierarchies may be essential; region, zone, </a:t>
            </a:r>
            <a:r>
              <a:rPr sz="2200" b="1" err="1">
                <a:latin typeface="Arial" panose="020B0604020202020204" pitchFamily="34" charset="0"/>
                <a:ea typeface="Arial" panose="020B0604020202020204" pitchFamily="34" charset="0"/>
              </a:rPr>
              <a:t>woreda</a:t>
            </a:r>
            <a:r>
              <a:rPr sz="2200" b="1">
                <a:latin typeface="Arial" panose="020B0604020202020204" pitchFamily="34" charset="0"/>
                <a:ea typeface="Arial" panose="020B0604020202020204" pitchFamily="34" charset="0"/>
              </a:rPr>
              <a:t>, ...</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how many levels? it has been shown that the </a:t>
            </a:r>
            <a:r>
              <a:rPr sz="2200" b="1">
                <a:solidFill>
                  <a:schemeClr val="folHlink"/>
                </a:solidFill>
                <a:latin typeface="Arial" panose="020B0604020202020204" pitchFamily="34" charset="0"/>
                <a:ea typeface="Arial" panose="020B0604020202020204" pitchFamily="34" charset="0"/>
              </a:rPr>
              <a:t>optimal</a:t>
            </a:r>
            <a:r>
              <a:rPr sz="2200" b="1">
                <a:latin typeface="Arial" panose="020B0604020202020204" pitchFamily="34" charset="0"/>
                <a:ea typeface="Arial" panose="020B0604020202020204" pitchFamily="34" charset="0"/>
              </a:rPr>
              <a:t> number of levels for an N router subnet is </a:t>
            </a:r>
            <a:r>
              <a:rPr sz="2200" b="1" err="1">
                <a:solidFill>
                  <a:schemeClr val="folHlink"/>
                </a:solidFill>
                <a:latin typeface="Arial" panose="020B0604020202020204" pitchFamily="34" charset="0"/>
                <a:ea typeface="Arial" panose="020B0604020202020204" pitchFamily="34" charset="0"/>
              </a:rPr>
              <a:t>lnN</a:t>
            </a:r>
            <a:r>
              <a:rPr sz="2200" b="1">
                <a:latin typeface="Arial" panose="020B0604020202020204" pitchFamily="34" charset="0"/>
                <a:ea typeface="Arial" panose="020B0604020202020204" pitchFamily="34" charset="0"/>
              </a:rPr>
              <a:t>, requires a total of </a:t>
            </a:r>
            <a:r>
              <a:rPr sz="2200" b="1">
                <a:solidFill>
                  <a:schemeClr val="folHlink"/>
                </a:solidFill>
                <a:latin typeface="Arial" panose="020B0604020202020204" pitchFamily="34" charset="0"/>
                <a:ea typeface="Arial" panose="020B0604020202020204" pitchFamily="34" charset="0"/>
              </a:rPr>
              <a:t>e </a:t>
            </a:r>
            <a:r>
              <a:rPr sz="2200" b="1" err="1">
                <a:solidFill>
                  <a:schemeClr val="folHlink"/>
                </a:solidFill>
                <a:latin typeface="Arial" panose="020B0604020202020204" pitchFamily="34" charset="0"/>
                <a:ea typeface="Arial" panose="020B0604020202020204" pitchFamily="34" charset="0"/>
              </a:rPr>
              <a:t>lnN</a:t>
            </a:r>
            <a:r>
              <a:rPr sz="2200" b="1">
                <a:latin typeface="Arial" panose="020B0604020202020204" pitchFamily="34" charset="0"/>
                <a:ea typeface="Arial" panose="020B0604020202020204" pitchFamily="34" charset="0"/>
              </a:rPr>
              <a:t> entries per router</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28</a:t>
            </a:fld>
            <a:endParaRPr lang="de-DE" altLang="x-none" dirty="0">
              <a:latin typeface="Times New Roman" panose="02020603050405020304" pitchFamily="18" charset="0"/>
              <a:ea typeface="Arial" panose="020B0604020202020204" pitchFamily="34" charset="0"/>
            </a:endParaRPr>
          </a:p>
        </p:txBody>
      </p:sp>
      <p:sp>
        <p:nvSpPr>
          <p:cNvPr id="616451" name="Rectangles 616450"/>
          <p:cNvSpPr/>
          <p:nvPr/>
        </p:nvSpPr>
        <p:spPr>
          <a:xfrm>
            <a:off x="152400" y="76200"/>
            <a:ext cx="8915400" cy="1600200"/>
          </a:xfrm>
          <a:prstGeom prst="rect">
            <a:avLst/>
          </a:prstGeom>
          <a:noFill/>
          <a:ln w="9525">
            <a:noFill/>
          </a:ln>
        </p:spPr>
        <p:txBody>
          <a:bodyPr/>
          <a:lstStyle/>
          <a:p>
            <a:pPr marL="339725" lvl="1" indent="-2286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Multicast Routing</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multicasting: delivery of data from one host to many destinations; as a result of multimedia applications</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 one-to-many relationship</a:t>
            </a:r>
          </a:p>
          <a:p>
            <a:pPr marL="65913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 multicast router may forward a received packet through several of its ports (or discard it if it is not in the multicast path)</a:t>
            </a:r>
          </a:p>
        </p:txBody>
      </p:sp>
      <p:pic>
        <p:nvPicPr>
          <p:cNvPr id="616452" name="Picture 616451"/>
          <p:cNvPicPr>
            <a:picLocks noChangeAspect="1"/>
          </p:cNvPicPr>
          <p:nvPr/>
        </p:nvPicPr>
        <p:blipFill>
          <a:blip r:embed="rId2"/>
          <a:stretch>
            <a:fillRect/>
          </a:stretch>
        </p:blipFill>
        <p:spPr>
          <a:xfrm>
            <a:off x="1905000" y="2362200"/>
            <a:ext cx="6705600" cy="4332288"/>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29</a:t>
            </a:fld>
            <a:endParaRPr lang="de-DE" altLang="x-none" dirty="0">
              <a:latin typeface="Times New Roman" panose="02020603050405020304" pitchFamily="18" charset="0"/>
              <a:ea typeface="Arial" panose="020B0604020202020204" pitchFamily="34" charset="0"/>
            </a:endParaRPr>
          </a:p>
        </p:txBody>
      </p:sp>
      <p:sp>
        <p:nvSpPr>
          <p:cNvPr id="617475" name="Rectangles 617474"/>
          <p:cNvSpPr/>
          <p:nvPr/>
        </p:nvSpPr>
        <p:spPr>
          <a:xfrm>
            <a:off x="152400" y="76200"/>
            <a:ext cx="8915400" cy="5181600"/>
          </a:xfrm>
          <a:prstGeom prst="rect">
            <a:avLst/>
          </a:prstGeom>
          <a:noFill/>
          <a:ln w="9525">
            <a:noFill/>
          </a:ln>
        </p:spPr>
        <p:txBody>
          <a:bodyPr/>
          <a:lstStyle/>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requires group membership management - to create and destroy groups, to allow processes (loyal members) to join and leave groups</a:t>
            </a:r>
          </a:p>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one such protocol is </a:t>
            </a:r>
            <a:r>
              <a:rPr sz="2200" b="1">
                <a:solidFill>
                  <a:schemeClr val="folHlink"/>
                </a:solidFill>
                <a:latin typeface="Arial" panose="020B0604020202020204" pitchFamily="34" charset="0"/>
                <a:ea typeface="Arial" panose="020B0604020202020204" pitchFamily="34" charset="0"/>
              </a:rPr>
              <a:t>IGMP</a:t>
            </a:r>
            <a:r>
              <a:rPr sz="2200" b="1">
                <a:latin typeface="Arial" panose="020B0604020202020204" pitchFamily="34" charset="0"/>
                <a:ea typeface="Arial" panose="020B0604020202020204" pitchFamily="34" charset="0"/>
              </a:rPr>
              <a:t> (Internet Group Management Protocol)</a:t>
            </a:r>
          </a:p>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has various versions - we don’t deal with the details</a:t>
            </a:r>
          </a:p>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not a concern of the routing algorithm; routers should only know which of their hosts belong to which groups</a:t>
            </a:r>
          </a:p>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 multicast router connected to a network has a list of multicast addresses of the groups for which the router distributes packets to groups with at least one </a:t>
            </a:r>
            <a:r>
              <a:rPr sz="2200" b="1">
                <a:solidFill>
                  <a:schemeClr val="folHlink"/>
                </a:solidFill>
                <a:latin typeface="Arial" panose="020B0604020202020204" pitchFamily="34" charset="0"/>
                <a:ea typeface="Arial" panose="020B0604020202020204" pitchFamily="34" charset="0"/>
              </a:rPr>
              <a:t>loyal</a:t>
            </a:r>
            <a:r>
              <a:rPr sz="2200" b="1">
                <a:latin typeface="Arial" panose="020B0604020202020204" pitchFamily="34" charset="0"/>
                <a:ea typeface="Arial" panose="020B0604020202020204" pitchFamily="34" charset="0"/>
              </a:rPr>
              <a:t> member in that network</a:t>
            </a:r>
          </a:p>
          <a:p>
            <a:pPr marL="339725" lvl="1" indent="-2286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for each group, there is one router which has the duty of distributing the multicast packets destined for that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a:t>
            </a:fld>
            <a:endParaRPr lang="de-DE" altLang="x-none" dirty="0">
              <a:latin typeface="Times New Roman" panose="02020603050405020304" pitchFamily="18" charset="0"/>
              <a:ea typeface="Arial" panose="020B0604020202020204" pitchFamily="34" charset="0"/>
            </a:endParaRPr>
          </a:p>
        </p:txBody>
      </p:sp>
      <p:sp>
        <p:nvSpPr>
          <p:cNvPr id="602114" name="Rectangles 602113"/>
          <p:cNvSpPr/>
          <p:nvPr/>
        </p:nvSpPr>
        <p:spPr>
          <a:xfrm>
            <a:off x="152400" y="76200"/>
            <a:ext cx="8864600" cy="5410200"/>
          </a:xfrm>
          <a:prstGeom prst="rect">
            <a:avLst/>
          </a:prstGeom>
          <a:noFill/>
          <a:ln w="9525">
            <a:noFill/>
          </a:ln>
        </p:spPr>
        <p:txBody>
          <a:bodyPr/>
          <a:lstStyle/>
          <a:p>
            <a:pPr marL="457200" indent="-457200" eaLnBrk="0" hangingPunct="0">
              <a:buClr>
                <a:schemeClr val="tx2"/>
              </a:buClr>
              <a:buFont typeface="Wingdings" panose="05000000000000000000" pitchFamily="2" charset="2"/>
              <a:buNone/>
            </a:pPr>
            <a:r>
              <a:rPr sz="2100" b="1">
                <a:solidFill>
                  <a:schemeClr val="folHlink"/>
                </a:solidFill>
                <a:latin typeface="Arial" panose="020B0604020202020204" pitchFamily="34" charset="0"/>
                <a:ea typeface="Arial" panose="020B0604020202020204" pitchFamily="34" charset="0"/>
              </a:rPr>
              <a:t>4.1 Internetworking</a:t>
            </a:r>
          </a:p>
          <a:p>
            <a:pPr marL="798830" lvl="1" indent="-3397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internetworking refers to the logical gluing of </a:t>
            </a:r>
            <a:r>
              <a:rPr sz="2100" b="1">
                <a:solidFill>
                  <a:schemeClr val="folHlink"/>
                </a:solidFill>
                <a:latin typeface="Arial" panose="020B0604020202020204" pitchFamily="34" charset="0"/>
                <a:ea typeface="Arial" panose="020B0604020202020204" pitchFamily="34" charset="0"/>
              </a:rPr>
              <a:t>heterogeneous</a:t>
            </a:r>
            <a:r>
              <a:rPr sz="2100" b="1">
                <a:latin typeface="Arial" panose="020B0604020202020204" pitchFamily="34" charset="0"/>
                <a:ea typeface="Arial" panose="020B0604020202020204" pitchFamily="34" charset="0"/>
              </a:rPr>
              <a:t> physical networks together to look like a single network to the upper transport and application layers</a:t>
            </a: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lnSpc>
                <a:spcPct val="45000"/>
              </a:lnSpc>
              <a:spcBef>
                <a:spcPct val="0"/>
              </a:spcBef>
              <a:buClr>
                <a:schemeClr val="tx2"/>
              </a:buClr>
              <a:buSzPct val="120000"/>
              <a:buFont typeface="Wingdings" panose="05000000000000000000" pitchFamily="2" charset="2"/>
              <a:buAutoNum type="arabicPeriod"/>
            </a:pPr>
            <a:endParaRPr sz="2100" b="1">
              <a:latin typeface="Arial" panose="020B0604020202020204" pitchFamily="34" charset="0"/>
              <a:ea typeface="Arial" panose="020B0604020202020204" pitchFamily="34" charset="0"/>
            </a:endParaRPr>
          </a:p>
          <a:p>
            <a:pPr marL="798830" lvl="1" indent="-3397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above </a:t>
            </a:r>
            <a:r>
              <a:rPr sz="2100" b="1" err="1">
                <a:latin typeface="Arial" panose="020B0604020202020204" pitchFamily="34" charset="0"/>
                <a:ea typeface="Arial" panose="020B0604020202020204" pitchFamily="34" charset="0"/>
              </a:rPr>
              <a:t>internetwork</a:t>
            </a:r>
            <a:r>
              <a:rPr sz="2100" b="1">
                <a:latin typeface="Arial" panose="020B0604020202020204" pitchFamily="34" charset="0"/>
                <a:ea typeface="Arial" panose="020B0604020202020204" pitchFamily="34" charset="0"/>
              </a:rPr>
              <a:t> is made up of 5 networks: 4 LANs and 1 WAN</a:t>
            </a:r>
          </a:p>
          <a:p>
            <a:pPr marL="798830" lvl="1" indent="-339725" eaLnBrk="0" hangingPunct="0">
              <a:spcBef>
                <a:spcPct val="20000"/>
              </a:spcBef>
              <a:buClr>
                <a:schemeClr val="tx2"/>
              </a:buClr>
              <a:buSzPct val="120000"/>
              <a:buFont typeface="Wingdings" panose="05000000000000000000" pitchFamily="2" charset="2"/>
              <a:buChar char="§"/>
            </a:pPr>
            <a:r>
              <a:rPr sz="2100" b="1" err="1">
                <a:latin typeface="Arial" panose="020B0604020202020204" pitchFamily="34" charset="0"/>
                <a:ea typeface="Arial" panose="020B0604020202020204" pitchFamily="34" charset="0"/>
              </a:rPr>
              <a:t>S</a:t>
            </a:r>
            <a:r>
              <a:rPr sz="2100" b="1" baseline="-25000" err="1">
                <a:latin typeface="Arial" panose="020B0604020202020204" pitchFamily="34" charset="0"/>
                <a:ea typeface="Arial" panose="020B0604020202020204" pitchFamily="34" charset="0"/>
              </a:rPr>
              <a:t>i</a:t>
            </a:r>
            <a:r>
              <a:rPr sz="2100" b="1">
                <a:latin typeface="Arial" panose="020B0604020202020204" pitchFamily="34" charset="0"/>
                <a:ea typeface="Arial" panose="020B0604020202020204" pitchFamily="34" charset="0"/>
              </a:rPr>
              <a:t>: switch or router; </a:t>
            </a:r>
            <a:r>
              <a:rPr sz="2100" b="1" err="1">
                <a:latin typeface="Arial" panose="020B0604020202020204" pitchFamily="34" charset="0"/>
                <a:ea typeface="Arial" panose="020B0604020202020204" pitchFamily="34" charset="0"/>
              </a:rPr>
              <a:t>f</a:t>
            </a:r>
            <a:r>
              <a:rPr sz="2100" b="1" baseline="-25000" err="1">
                <a:latin typeface="Arial" panose="020B0604020202020204" pitchFamily="34" charset="0"/>
                <a:ea typeface="Arial" panose="020B0604020202020204" pitchFamily="34" charset="0"/>
              </a:rPr>
              <a:t>i</a:t>
            </a:r>
            <a:r>
              <a:rPr sz="2100" b="1">
                <a:latin typeface="Arial" panose="020B0604020202020204" pitchFamily="34" charset="0"/>
                <a:ea typeface="Arial" panose="020B0604020202020204" pitchFamily="34" charset="0"/>
              </a:rPr>
              <a:t>: interface</a:t>
            </a:r>
          </a:p>
          <a:p>
            <a:pPr marL="798830" lvl="1" indent="-3397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data sent from A to D passes through 3 links</a:t>
            </a:r>
          </a:p>
          <a:p>
            <a:pPr marL="798830" lvl="1" indent="-339725"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nomenclature:</a:t>
            </a:r>
          </a:p>
          <a:p>
            <a:pPr marL="1257300" lvl="2" indent="-457200"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the source and the destinations are usually referred to as </a:t>
            </a:r>
            <a:r>
              <a:rPr sz="2100" b="1">
                <a:solidFill>
                  <a:schemeClr val="folHlink"/>
                </a:solidFill>
                <a:latin typeface="Arial" panose="020B0604020202020204" pitchFamily="34" charset="0"/>
                <a:ea typeface="Arial" panose="020B0604020202020204" pitchFamily="34" charset="0"/>
              </a:rPr>
              <a:t>hosts</a:t>
            </a:r>
          </a:p>
          <a:p>
            <a:pPr marL="1257300" lvl="2" indent="-457200" eaLnBrk="0" hangingPunct="0">
              <a:spcBef>
                <a:spcPct val="20000"/>
              </a:spcBef>
              <a:buClr>
                <a:schemeClr val="tx2"/>
              </a:buClr>
              <a:buSzPct val="120000"/>
              <a:buFont typeface="Wingdings" panose="05000000000000000000" pitchFamily="2" charset="2"/>
              <a:buChar char="§"/>
            </a:pPr>
            <a:r>
              <a:rPr sz="2100" b="1">
                <a:latin typeface="Arial" panose="020B0604020202020204" pitchFamily="34" charset="0"/>
                <a:ea typeface="Arial" panose="020B0604020202020204" pitchFamily="34" charset="0"/>
              </a:rPr>
              <a:t>a host or a router is referred to as a </a:t>
            </a:r>
            <a:r>
              <a:rPr sz="2100" b="1">
                <a:solidFill>
                  <a:schemeClr val="folHlink"/>
                </a:solidFill>
                <a:latin typeface="Arial" panose="020B0604020202020204" pitchFamily="34" charset="0"/>
                <a:ea typeface="Arial" panose="020B0604020202020204" pitchFamily="34" charset="0"/>
              </a:rPr>
              <a:t>hop</a:t>
            </a:r>
            <a:r>
              <a:rPr sz="2100" b="1">
                <a:latin typeface="Arial" panose="020B0604020202020204" pitchFamily="34" charset="0"/>
                <a:ea typeface="Arial" panose="020B0604020202020204" pitchFamily="34" charset="0"/>
              </a:rPr>
              <a:t> </a:t>
            </a:r>
          </a:p>
        </p:txBody>
      </p:sp>
      <p:pic>
        <p:nvPicPr>
          <p:cNvPr id="602115" name="Picture 602114"/>
          <p:cNvPicPr>
            <a:picLocks noChangeAspect="1"/>
          </p:cNvPicPr>
          <p:nvPr/>
        </p:nvPicPr>
        <p:blipFill>
          <a:blip r:embed="rId2"/>
          <a:stretch>
            <a:fillRect/>
          </a:stretch>
        </p:blipFill>
        <p:spPr>
          <a:xfrm>
            <a:off x="990600" y="1622425"/>
            <a:ext cx="7391400" cy="2339975"/>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30</a:t>
            </a:fld>
            <a:endParaRPr lang="de-DE" altLang="x-none" dirty="0">
              <a:latin typeface="Times New Roman" panose="02020603050405020304" pitchFamily="18" charset="0"/>
              <a:ea typeface="Arial" panose="020B0604020202020204" pitchFamily="34" charset="0"/>
            </a:endParaRPr>
          </a:p>
        </p:txBody>
      </p:sp>
      <p:pic>
        <p:nvPicPr>
          <p:cNvPr id="627715" name="Picture 627714"/>
          <p:cNvPicPr>
            <a:picLocks noChangeAspect="1"/>
          </p:cNvPicPr>
          <p:nvPr/>
        </p:nvPicPr>
        <p:blipFill>
          <a:blip r:embed="rId2"/>
          <a:stretch>
            <a:fillRect/>
          </a:stretch>
        </p:blipFill>
        <p:spPr>
          <a:xfrm>
            <a:off x="381000" y="749300"/>
            <a:ext cx="8680450" cy="36703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31</a:t>
            </a:fld>
            <a:endParaRPr lang="de-DE" altLang="x-none" dirty="0">
              <a:latin typeface="Times New Roman" panose="02020603050405020304" pitchFamily="18" charset="0"/>
              <a:ea typeface="Arial" panose="020B0604020202020204" pitchFamily="34" charset="0"/>
            </a:endParaRPr>
          </a:p>
        </p:txBody>
      </p:sp>
      <p:sp>
        <p:nvSpPr>
          <p:cNvPr id="618499" name="Rectangles 618498"/>
          <p:cNvSpPr/>
          <p:nvPr/>
        </p:nvSpPr>
        <p:spPr>
          <a:xfrm>
            <a:off x="76200" y="838200"/>
            <a:ext cx="8915400" cy="1981200"/>
          </a:xfrm>
          <a:prstGeom prst="rect">
            <a:avLst/>
          </a:prstGeom>
          <a:noFill/>
          <a:ln w="9525">
            <a:noFill/>
          </a:ln>
        </p:spPr>
        <p:txBody>
          <a:bodyPr/>
          <a:lstStyle/>
          <a:p>
            <a:pPr marL="685800" lvl="3" indent="-340995" eaLnBrk="0" hangingPunct="0">
              <a:lnSpc>
                <a:spcPct val="95000"/>
              </a:lnSpc>
              <a:spcBef>
                <a:spcPct val="15000"/>
              </a:spcBef>
              <a:buClr>
                <a:schemeClr val="tx2"/>
              </a:buClr>
              <a:buFont typeface="Wingdings" panose="05000000000000000000" pitchFamily="2" charset="2"/>
              <a:buAutoNum type="alphaLcPeriod"/>
            </a:pPr>
            <a:r>
              <a:rPr sz="2200" b="1">
                <a:latin typeface="Arial" panose="020B0604020202020204" pitchFamily="34" charset="0"/>
                <a:ea typeface="Arial" panose="020B0604020202020204" pitchFamily="34" charset="0"/>
              </a:rPr>
              <a:t>entire network with two groups where a node may belong to a single group, two groups, or none (see the numbers on the nodes)</a:t>
            </a:r>
          </a:p>
          <a:p>
            <a:pPr marL="685800" lvl="3" indent="-340995" eaLnBrk="0" hangingPunct="0">
              <a:lnSpc>
                <a:spcPct val="95000"/>
              </a:lnSpc>
              <a:spcBef>
                <a:spcPct val="15000"/>
              </a:spcBef>
              <a:buClr>
                <a:schemeClr val="tx2"/>
              </a:buClr>
              <a:buFont typeface="Wingdings" panose="05000000000000000000" pitchFamily="2" charset="2"/>
              <a:buAutoNum type="alphaLcPeriod"/>
            </a:pPr>
            <a:r>
              <a:rPr sz="2200" b="1">
                <a:latin typeface="Arial" panose="020B0604020202020204" pitchFamily="34" charset="0"/>
                <a:ea typeface="Arial" panose="020B0604020202020204" pitchFamily="34" charset="0"/>
              </a:rPr>
              <a:t>a spanning tree for the left most router</a:t>
            </a:r>
          </a:p>
          <a:p>
            <a:pPr marL="685800" lvl="3" indent="-340995" eaLnBrk="0" hangingPunct="0">
              <a:lnSpc>
                <a:spcPct val="95000"/>
              </a:lnSpc>
              <a:spcBef>
                <a:spcPct val="15000"/>
              </a:spcBef>
              <a:buClr>
                <a:schemeClr val="tx2"/>
              </a:buClr>
              <a:buFont typeface="Wingdings" panose="05000000000000000000" pitchFamily="2" charset="2"/>
              <a:buAutoNum type="alphaLcPeriod"/>
            </a:pPr>
            <a:r>
              <a:rPr sz="2200" b="1">
                <a:latin typeface="Arial" panose="020B0604020202020204" pitchFamily="34" charset="0"/>
                <a:ea typeface="Arial" panose="020B0604020202020204" pitchFamily="34" charset="0"/>
              </a:rPr>
              <a:t>pruned spanning tree for Group 1</a:t>
            </a:r>
          </a:p>
          <a:p>
            <a:pPr marL="685800" lvl="3" indent="-340995" eaLnBrk="0" hangingPunct="0">
              <a:lnSpc>
                <a:spcPct val="95000"/>
              </a:lnSpc>
              <a:spcBef>
                <a:spcPct val="15000"/>
              </a:spcBef>
              <a:buClr>
                <a:schemeClr val="tx2"/>
              </a:buClr>
              <a:buFont typeface="Wingdings" panose="05000000000000000000" pitchFamily="2" charset="2"/>
              <a:buAutoNum type="alphaLcPeriod"/>
            </a:pPr>
            <a:r>
              <a:rPr sz="2200" b="1">
                <a:latin typeface="Arial" panose="020B0604020202020204" pitchFamily="34" charset="0"/>
                <a:ea typeface="Arial" panose="020B0604020202020204" pitchFamily="34" charset="0"/>
              </a:rPr>
              <a:t>pruned spanning tree for Group 2</a:t>
            </a:r>
          </a:p>
        </p:txBody>
      </p:sp>
      <p:pic>
        <p:nvPicPr>
          <p:cNvPr id="618500" name="Picture 618499"/>
          <p:cNvPicPr>
            <a:picLocks noChangeAspect="1"/>
          </p:cNvPicPr>
          <p:nvPr/>
        </p:nvPicPr>
        <p:blipFill>
          <a:blip r:embed="rId2"/>
          <a:stretch>
            <a:fillRect/>
          </a:stretch>
        </p:blipFill>
        <p:spPr>
          <a:xfrm>
            <a:off x="1295400" y="2971800"/>
            <a:ext cx="5486400" cy="3825875"/>
          </a:xfrm>
          <a:prstGeom prst="rect">
            <a:avLst/>
          </a:prstGeom>
          <a:noFill/>
          <a:ln w="9525">
            <a:noFill/>
          </a:ln>
        </p:spPr>
      </p:pic>
      <p:sp>
        <p:nvSpPr>
          <p:cNvPr id="618502" name="Rectangles 618501"/>
          <p:cNvSpPr/>
          <p:nvPr/>
        </p:nvSpPr>
        <p:spPr>
          <a:xfrm>
            <a:off x="76200" y="152400"/>
            <a:ext cx="8915400" cy="914400"/>
          </a:xfrm>
          <a:prstGeom prst="rect">
            <a:avLst/>
          </a:prstGeom>
          <a:noFill/>
          <a:ln w="9525">
            <a:noFill/>
          </a:ln>
        </p:spPr>
        <p:txBody>
          <a:bodyPr/>
          <a:lstStyle/>
          <a:p>
            <a:pPr marL="342900" lvl="2" indent="-3397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for multicasting, each router computes a spanning tree covering all other routes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32</a:t>
            </a:fld>
            <a:endParaRPr lang="de-DE" altLang="x-none" dirty="0">
              <a:latin typeface="Times New Roman" panose="02020603050405020304" pitchFamily="18" charset="0"/>
              <a:ea typeface="Arial" panose="020B0604020202020204" pitchFamily="34" charset="0"/>
            </a:endParaRPr>
          </a:p>
        </p:txBody>
      </p:sp>
      <p:sp>
        <p:nvSpPr>
          <p:cNvPr id="628738" name="Rectangles 628737"/>
          <p:cNvSpPr/>
          <p:nvPr/>
        </p:nvSpPr>
        <p:spPr>
          <a:xfrm>
            <a:off x="152400" y="152400"/>
            <a:ext cx="8915400" cy="6019800"/>
          </a:xfrm>
          <a:prstGeom prst="rect">
            <a:avLst/>
          </a:prstGeom>
          <a:noFill/>
          <a:ln w="9525">
            <a:noFill/>
          </a:ln>
        </p:spPr>
        <p:txBody>
          <a:bodyPr/>
          <a:lstStyle/>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several ways of pruning the tree exist</a:t>
            </a:r>
          </a:p>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simple one is if link state routing is used - each router is aware of the complete topology, including which hosts belong to which groups</a:t>
            </a:r>
          </a:p>
          <a:p>
            <a:pPr marL="457200" lvl="2" indent="-454025" eaLnBrk="0" hangingPunct="0">
              <a:lnSpc>
                <a:spcPct val="95000"/>
              </a:lnSpc>
              <a:spcBef>
                <a:spcPct val="15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457200" lvl="2" indent="-454025" eaLnBrk="0" hangingPunct="0">
              <a:lnSpc>
                <a:spcPct val="95000"/>
              </a:lnSpc>
              <a:spcBef>
                <a:spcPct val="15000"/>
              </a:spcBef>
              <a:buClr>
                <a:schemeClr val="tx2"/>
              </a:buClr>
              <a:buSzPct val="120000"/>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Multicast Routing Protocols</a:t>
            </a:r>
          </a:p>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there are several multicast routing protocols (implemented or proposed)</a:t>
            </a:r>
          </a:p>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DVMRP - Distance Vector </a:t>
            </a:r>
            <a:r>
              <a:rPr sz="2200" b="1">
                <a:solidFill>
                  <a:schemeClr val="folHlink"/>
                </a:solidFill>
                <a:latin typeface="Arial" panose="020B0604020202020204" pitchFamily="34" charset="0"/>
                <a:ea typeface="Arial" panose="020B0604020202020204" pitchFamily="34" charset="0"/>
                <a:cs typeface="Arial" panose="020B0604020202020204" pitchFamily="34" charset="0"/>
              </a:rPr>
              <a:t>Multicast</a:t>
            </a:r>
            <a:r>
              <a:rPr sz="1800">
                <a:latin typeface="Arial" panose="020B0604020202020204" pitchFamily="34" charset="0"/>
                <a:ea typeface="Arial" panose="020B0604020202020204" pitchFamily="34" charset="0"/>
                <a:cs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 Protocol</a:t>
            </a:r>
          </a:p>
          <a:p>
            <a:pPr marL="800100" lvl="3" indent="-330200"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extension of distance vector routing</a:t>
            </a:r>
          </a:p>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MOSPF - Multicast Open Shortest Path First</a:t>
            </a:r>
          </a:p>
          <a:p>
            <a:pPr marL="800100" lvl="3" indent="-330200"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extension of the OSPF protocol</a:t>
            </a:r>
          </a:p>
          <a:p>
            <a:pPr marL="457200" lvl="2" indent="-454025" eaLnBrk="0" hangingPunct="0">
              <a:lnSpc>
                <a:spcPct val="95000"/>
              </a:lnSpc>
              <a:spcBef>
                <a:spcPct val="15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CBT - Core-Based Tree</a:t>
            </a:r>
          </a:p>
          <a:p>
            <a:pPr marL="800100" lvl="3" indent="-330200"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uses a core (center router or rendezvous router) as the root of the tree</a:t>
            </a:r>
          </a:p>
          <a:p>
            <a:pPr marL="800100" lvl="3" indent="-330200" eaLnBrk="0" hangingPunct="0">
              <a:lnSpc>
                <a:spcPct val="95000"/>
              </a:lnSpc>
              <a:spcBef>
                <a:spcPct val="15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autonomous system is divided into regions, and a core is chosen for each region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33</a:t>
            </a:fld>
            <a:endParaRPr lang="de-DE" altLang="x-none" dirty="0">
              <a:latin typeface="Times New Roman" panose="02020603050405020304" pitchFamily="18" charset="0"/>
              <a:ea typeface="Arial" panose="020B0604020202020204" pitchFamily="34" charset="0"/>
            </a:endParaRPr>
          </a:p>
        </p:txBody>
      </p:sp>
      <p:sp>
        <p:nvSpPr>
          <p:cNvPr id="619523" name="Rectangles 619522"/>
          <p:cNvSpPr/>
          <p:nvPr/>
        </p:nvSpPr>
        <p:spPr>
          <a:xfrm>
            <a:off x="152400" y="228600"/>
            <a:ext cx="8915400" cy="5486400"/>
          </a:xfrm>
          <a:prstGeom prst="rect">
            <a:avLst/>
          </a:prstGeom>
          <a:noFill/>
          <a:ln w="9525">
            <a:noFill/>
          </a:ln>
        </p:spPr>
        <p:txBody>
          <a:bodyPr/>
          <a:lstStyle/>
          <a:p>
            <a:pPr marL="428625" lvl="2" indent="-42545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PIM - Protocol Independent Multicast</a:t>
            </a:r>
          </a:p>
          <a:p>
            <a:pPr marL="787400" lvl="3" indent="-3568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has two varieties</a:t>
            </a:r>
          </a:p>
          <a:p>
            <a:pPr marL="787400" lvl="3" indent="-35687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PIM-DM - Protocol Independent Multicast-Dense Mode</a:t>
            </a:r>
          </a:p>
          <a:p>
            <a:pPr marL="1257300" lvl="4" indent="-4425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used when there is a possibility that each router is involved in multicasting</a:t>
            </a:r>
          </a:p>
          <a:p>
            <a:pPr marL="787400" lvl="3" indent="-35687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PIM-SM - Protocol Independent Multicast-Sparse Mode</a:t>
            </a:r>
          </a:p>
          <a:p>
            <a:pPr marL="1257300" lvl="4" indent="-4425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used when there is a slight possibility that each router is involved in multicasting</a:t>
            </a:r>
          </a:p>
          <a:p>
            <a:pPr marL="428625" lvl="2" indent="-42545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multicasting has many applications</a:t>
            </a:r>
          </a:p>
          <a:p>
            <a:pPr marL="787400" lvl="3" indent="-3568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access to distributed systems</a:t>
            </a:r>
          </a:p>
          <a:p>
            <a:pPr marL="787400" lvl="3" indent="-3568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information dissemination</a:t>
            </a:r>
          </a:p>
          <a:p>
            <a:pPr marL="787400" lvl="3" indent="-3568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distance learning</a:t>
            </a:r>
          </a:p>
          <a:p>
            <a:pPr marL="787400" lvl="3" indent="-3568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multimedia communications </a:t>
            </a:r>
            <a:r>
              <a:rPr lang="en-US" sz="2200" b="1">
                <a:latin typeface="Arial" panose="020B0604020202020204" pitchFamily="34" charset="0"/>
                <a:ea typeface="Arial" panose="020B0604020202020204"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34</a:t>
            </a:fld>
            <a:endParaRPr lang="de-DE" altLang="x-none" dirty="0">
              <a:latin typeface="Times New Roman" panose="02020603050405020304" pitchFamily="18" charset="0"/>
              <a:ea typeface="Arial" panose="020B0604020202020204" pitchFamily="34" charset="0"/>
            </a:endParaRPr>
          </a:p>
        </p:txBody>
      </p:sp>
      <p:sp>
        <p:nvSpPr>
          <p:cNvPr id="620547" name="Rectangles 620546"/>
          <p:cNvSpPr/>
          <p:nvPr/>
        </p:nvSpPr>
        <p:spPr>
          <a:xfrm>
            <a:off x="152400" y="152400"/>
            <a:ext cx="8915400" cy="5943600"/>
          </a:xfrm>
          <a:prstGeom prst="rect">
            <a:avLst/>
          </a:prstGeom>
          <a:noFill/>
          <a:ln w="9525">
            <a:noFill/>
          </a:ln>
        </p:spPr>
        <p:txBody>
          <a:bodyPr/>
          <a:lstStyle/>
          <a:p>
            <a:pPr marL="342900" lvl="1" indent="-34099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Broadcast Routing Protocols</a:t>
            </a:r>
          </a:p>
          <a:p>
            <a:pPr marL="6731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sending a packet to all destinations simultaneously</a:t>
            </a:r>
          </a:p>
          <a:p>
            <a:pPr marL="6731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possible applications</a:t>
            </a:r>
          </a:p>
          <a:p>
            <a:pPr marL="1028700" lvl="3" indent="-3536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distributing weather reports, stock market updates, live radio </a:t>
            </a:r>
            <a:r>
              <a:rPr sz="2200" b="1" err="1">
                <a:latin typeface="Arial" panose="020B0604020202020204" pitchFamily="34" charset="0"/>
                <a:ea typeface="Arial" panose="020B0604020202020204" pitchFamily="34" charset="0"/>
              </a:rPr>
              <a:t>programmes</a:t>
            </a:r>
            <a:endParaRPr sz="2200" b="1">
              <a:latin typeface="Arial" panose="020B0604020202020204" pitchFamily="34" charset="0"/>
              <a:ea typeface="Arial" panose="020B0604020202020204" pitchFamily="34" charset="0"/>
            </a:endParaRPr>
          </a:p>
          <a:p>
            <a:pPr marL="6731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Internet does not explicitly support broadcasting (creates a huge amount of traffic and needs a huge bandwidth)</a:t>
            </a:r>
          </a:p>
          <a:p>
            <a:pPr marL="673100" lvl="2" indent="-3282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methods</a:t>
            </a:r>
          </a:p>
          <a:p>
            <a:pPr marL="1028700" lvl="3" indent="-353695" eaLnBrk="0" hangingPunct="0">
              <a:spcBef>
                <a:spcPct val="20000"/>
              </a:spcBef>
              <a:buClr>
                <a:schemeClr val="tx2"/>
              </a:buClr>
              <a:buSzPct val="120000"/>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1.	send the packet to each destination</a:t>
            </a:r>
          </a:p>
          <a:p>
            <a:pPr marL="1386205" lvl="4" indent="-342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wastes bandwidth</a:t>
            </a:r>
          </a:p>
          <a:p>
            <a:pPr marL="1386205" lvl="4" indent="-342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source must have a complete list of all the destinations - very big table</a:t>
            </a:r>
          </a:p>
          <a:p>
            <a:pPr marL="1028700" lvl="3" indent="-353695" eaLnBrk="0" hangingPunct="0">
              <a:spcBef>
                <a:spcPct val="20000"/>
              </a:spcBef>
              <a:buClr>
                <a:schemeClr val="tx2"/>
              </a:buClr>
              <a:buSzPct val="120000"/>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2.	flooding</a:t>
            </a:r>
          </a:p>
          <a:p>
            <a:pPr marL="1386205" lvl="4" indent="-342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generates too many packets and consumes too much bandwidth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35</a:t>
            </a:fld>
            <a:endParaRPr lang="de-DE" altLang="x-none" dirty="0">
              <a:latin typeface="Times New Roman" panose="02020603050405020304" pitchFamily="18" charset="0"/>
              <a:ea typeface="Arial" panose="020B0604020202020204" pitchFamily="34" charset="0"/>
            </a:endParaRPr>
          </a:p>
        </p:txBody>
      </p:sp>
      <p:sp>
        <p:nvSpPr>
          <p:cNvPr id="631810" name="Rectangles 631809"/>
          <p:cNvSpPr/>
          <p:nvPr/>
        </p:nvSpPr>
        <p:spPr>
          <a:xfrm>
            <a:off x="152400" y="152400"/>
            <a:ext cx="8915400" cy="5334000"/>
          </a:xfrm>
          <a:prstGeom prst="rect">
            <a:avLst/>
          </a:prstGeom>
          <a:noFill/>
          <a:ln w="9525">
            <a:noFill/>
          </a:ln>
        </p:spPr>
        <p:txBody>
          <a:bodyPr/>
          <a:lstStyle/>
          <a:p>
            <a:pPr marL="342900" lvl="1" indent="-340995" defTabSz="914400" eaLnBrk="0" hangingPunct="0">
              <a:spcBef>
                <a:spcPct val="20000"/>
              </a:spcBef>
              <a:buClr>
                <a:schemeClr val="tx2"/>
              </a:buClr>
              <a:buSzPct val="120000"/>
              <a:buFont typeface="Wingdings" panose="05000000000000000000" pitchFamily="2" charset="2"/>
              <a:tabLst>
                <a:tab pos="1892300" algn="l"/>
              </a:tabLst>
            </a:pPr>
            <a:r>
              <a:rPr sz="2100" b="1">
                <a:solidFill>
                  <a:schemeClr val="folHlink"/>
                </a:solidFill>
                <a:latin typeface="Arial" panose="020B0604020202020204" pitchFamily="34" charset="0"/>
                <a:ea typeface="Arial" panose="020B0604020202020204" pitchFamily="34" charset="0"/>
              </a:rPr>
              <a:t>3.	</a:t>
            </a:r>
            <a:r>
              <a:rPr sz="2100" b="1" err="1">
                <a:solidFill>
                  <a:schemeClr val="folHlink"/>
                </a:solidFill>
                <a:latin typeface="Arial" panose="020B0604020202020204" pitchFamily="34" charset="0"/>
                <a:ea typeface="Arial" panose="020B0604020202020204" pitchFamily="34" charset="0"/>
              </a:rPr>
              <a:t>multidestination</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routing</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each packet contains either a list of destinations or a bit map - major problem</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a router receiving a packet generates a new copy of the packet for each output line to be used and includes in each packet only those destinations that are to use the line</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after some hops, each packet will carry only one destination and can be treated as a normal packet</a:t>
            </a:r>
          </a:p>
          <a:p>
            <a:pPr marL="342900" lvl="1" indent="-340995" defTabSz="914400" eaLnBrk="0" hangingPunct="0">
              <a:spcBef>
                <a:spcPct val="20000"/>
              </a:spcBef>
              <a:buClr>
                <a:schemeClr val="tx2"/>
              </a:buClr>
              <a:buSzPct val="120000"/>
              <a:buFont typeface="Wingdings" panose="05000000000000000000" pitchFamily="2" charset="2"/>
              <a:tabLst>
                <a:tab pos="1892300" algn="l"/>
              </a:tabLst>
            </a:pPr>
            <a:r>
              <a:rPr sz="2100" b="1">
                <a:solidFill>
                  <a:schemeClr val="folHlink"/>
                </a:solidFill>
                <a:latin typeface="Arial" panose="020B0604020202020204" pitchFamily="34" charset="0"/>
                <a:ea typeface="Arial" panose="020B0604020202020204" pitchFamily="34" charset="0"/>
              </a:rPr>
              <a:t>4.	using a spanning</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tree</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used by the originating router and the subsequent ones</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good use of bandwidth</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rPr>
              <a:t>but each router must have a knowledge of some spanning tree</a:t>
            </a:r>
          </a:p>
          <a:p>
            <a:pPr marL="342900" lvl="1" indent="-340995" defTabSz="914400" eaLnBrk="0" hangingPunct="0">
              <a:spcBef>
                <a:spcPct val="20000"/>
              </a:spcBef>
              <a:buClr>
                <a:schemeClr val="tx2"/>
              </a:buClr>
              <a:buSzPct val="120000"/>
              <a:buFont typeface="Wingdings" panose="05000000000000000000" pitchFamily="2" charset="2"/>
              <a:tabLst>
                <a:tab pos="1892300" algn="l"/>
              </a:tabLst>
            </a:pPr>
            <a:r>
              <a:rPr sz="2100" b="1">
                <a:solidFill>
                  <a:schemeClr val="folHlink"/>
                </a:solidFill>
                <a:latin typeface="Arial" panose="020B0604020202020204" pitchFamily="34" charset="0"/>
                <a:ea typeface="Arial" panose="020B0604020202020204" pitchFamily="34" charset="0"/>
                <a:cs typeface="Arial" panose="020B0604020202020204" pitchFamily="34" charset="0"/>
              </a:rPr>
              <a:t>5.	reverse</a:t>
            </a:r>
            <a:r>
              <a:rPr sz="2100" b="1">
                <a:latin typeface="Arial" panose="020B0604020202020204" pitchFamily="34" charset="0"/>
                <a:ea typeface="Arial" panose="020B0604020202020204" pitchFamily="34" charset="0"/>
                <a:cs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cs typeface="Arial" panose="020B0604020202020204" pitchFamily="34" charset="0"/>
              </a:rPr>
              <a:t>path</a:t>
            </a:r>
            <a:r>
              <a:rPr sz="2100" b="1">
                <a:latin typeface="Arial" panose="020B0604020202020204" pitchFamily="34" charset="0"/>
                <a:ea typeface="Arial" panose="020B0604020202020204" pitchFamily="34" charset="0"/>
                <a:cs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cs typeface="Arial" panose="020B0604020202020204" pitchFamily="34" charset="0"/>
              </a:rPr>
              <a:t>forwarding</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cs typeface="Arial" panose="020B0604020202020204" pitchFamily="34" charset="0"/>
              </a:rPr>
              <a:t>applicable even if routers do not have a knowledge of spanning trees</a:t>
            </a:r>
          </a:p>
          <a:p>
            <a:pPr marL="673100" lvl="2" indent="-328295" defTabSz="914400" eaLnBrk="0" hangingPunct="0">
              <a:spcBef>
                <a:spcPct val="20000"/>
              </a:spcBef>
              <a:buClr>
                <a:schemeClr val="tx2"/>
              </a:buClr>
              <a:buSzPct val="120000"/>
              <a:buFont typeface="Wingdings" panose="05000000000000000000" pitchFamily="2" charset="2"/>
              <a:buChar char="§"/>
              <a:tabLst>
                <a:tab pos="1892300" algn="l"/>
              </a:tabLst>
            </a:pPr>
            <a:r>
              <a:rPr sz="2100" b="1">
                <a:latin typeface="Arial" panose="020B0604020202020204" pitchFamily="34" charset="0"/>
                <a:ea typeface="Arial" panose="020B0604020202020204" pitchFamily="34" charset="0"/>
                <a:cs typeface="Arial" panose="020B0604020202020204" pitchFamily="34" charset="0"/>
              </a:rPr>
              <a:t>when a packet arrives, the router checks if it arrived on the line that is normally used for sending packets to the source (the shortest path)</a:t>
            </a:r>
            <a:endParaRPr sz="2100" b="1">
              <a:latin typeface="Arial" panose="020B0604020202020204" pitchFamily="34" charset="0"/>
              <a:ea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36</a:t>
            </a:fld>
            <a:endParaRPr lang="de-DE" altLang="x-none" dirty="0">
              <a:latin typeface="Times New Roman" panose="02020603050405020304" pitchFamily="18" charset="0"/>
              <a:ea typeface="Arial" panose="020B0604020202020204" pitchFamily="34" charset="0"/>
            </a:endParaRPr>
          </a:p>
        </p:txBody>
      </p:sp>
      <p:sp>
        <p:nvSpPr>
          <p:cNvPr id="622595" name="Rectangles 622594"/>
          <p:cNvSpPr/>
          <p:nvPr/>
        </p:nvSpPr>
        <p:spPr>
          <a:xfrm>
            <a:off x="457200" y="533400"/>
            <a:ext cx="8458200" cy="6096000"/>
          </a:xfrm>
          <a:prstGeom prst="rect">
            <a:avLst/>
          </a:prstGeom>
          <a:noFill/>
          <a:ln w="9525">
            <a:noFill/>
          </a:ln>
        </p:spPr>
        <p:txBody>
          <a:bodyPr/>
          <a:lstStyle/>
          <a:p>
            <a:pPr marL="673100" lvl="1" indent="-302895" eaLnBrk="0" hangingPunct="0">
              <a:lnSpc>
                <a:spcPct val="80000"/>
              </a:lnSpc>
              <a:spcBef>
                <a:spcPct val="20000"/>
              </a:spcBef>
              <a:buClr>
                <a:schemeClr val="tx2"/>
              </a:buClr>
              <a:buFont typeface="Wingdings" panose="05000000000000000000" pitchFamily="2" charset="2"/>
              <a:buChar char="§"/>
            </a:pPr>
            <a:endParaRPr sz="1800" b="1">
              <a:latin typeface="Arial" panose="020B0604020202020204" pitchFamily="34" charset="0"/>
              <a:ea typeface="Arial" panose="020B0604020202020204" pitchFamily="34" charset="0"/>
            </a:endParaRPr>
          </a:p>
        </p:txBody>
      </p:sp>
      <p:sp>
        <p:nvSpPr>
          <p:cNvPr id="622596" name="Rectangles 622595"/>
          <p:cNvSpPr/>
          <p:nvPr/>
        </p:nvSpPr>
        <p:spPr>
          <a:xfrm>
            <a:off x="228600" y="228600"/>
            <a:ext cx="8458200" cy="5181600"/>
          </a:xfrm>
          <a:prstGeom prst="rect">
            <a:avLst/>
          </a:prstGeom>
          <a:noFill/>
          <a:ln w="9525">
            <a:noFill/>
          </a:ln>
        </p:spPr>
        <p:txBody>
          <a:bodyPr/>
          <a:lstStyle/>
          <a:p>
            <a:pPr marL="459105" lvl="1" indent="-457200" eaLnBrk="0" hangingPunct="0">
              <a:spcBef>
                <a:spcPct val="20000"/>
              </a:spcBef>
              <a:buClr>
                <a:schemeClr val="tx2"/>
              </a:buClr>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4.4 </a:t>
            </a:r>
            <a:r>
              <a:rPr sz="2200" b="1" err="1">
                <a:solidFill>
                  <a:schemeClr val="folHlink"/>
                </a:solidFill>
                <a:latin typeface="Arial" panose="020B0604020202020204" pitchFamily="34" charset="0"/>
                <a:ea typeface="Arial" panose="020B0604020202020204" pitchFamily="34" charset="0"/>
              </a:rPr>
              <a:t>Packetizing</a:t>
            </a:r>
            <a:r>
              <a:rPr sz="2200" b="1">
                <a:solidFill>
                  <a:schemeClr val="folHlink"/>
                </a:solidFill>
                <a:latin typeface="Arial" panose="020B0604020202020204" pitchFamily="34" charset="0"/>
                <a:ea typeface="Arial" panose="020B0604020202020204" pitchFamily="34" charset="0"/>
              </a:rPr>
              <a:t> and Fragmenting</a:t>
            </a:r>
          </a:p>
          <a:p>
            <a:pPr marL="796925" lvl="2" indent="-317500" eaLnBrk="0" hangingPunct="0">
              <a:spcBef>
                <a:spcPct val="20000"/>
              </a:spcBef>
              <a:buClr>
                <a:schemeClr val="tx2"/>
              </a:buClr>
              <a:buFont typeface="Wingdings" panose="05000000000000000000" pitchFamily="2" charset="2"/>
              <a:buChar char="§"/>
            </a:pPr>
            <a:r>
              <a:rPr sz="2200" b="1" err="1">
                <a:solidFill>
                  <a:schemeClr val="folHlink"/>
                </a:solidFill>
                <a:latin typeface="Arial" panose="020B0604020202020204" pitchFamily="34" charset="0"/>
                <a:ea typeface="Arial" panose="020B0604020202020204" pitchFamily="34" charset="0"/>
              </a:rPr>
              <a:t>Packetizing</a:t>
            </a:r>
            <a:r>
              <a:rPr sz="2200" b="1">
                <a:latin typeface="Arial" panose="020B0604020202020204" pitchFamily="34" charset="0"/>
                <a:ea typeface="Arial" panose="020B0604020202020204" pitchFamily="34" charset="0"/>
              </a:rPr>
              <a:t>: encapsulates packets received from upper-layer protocols and makes new packets out of them; done by the IP protocol in the Internet model</a:t>
            </a:r>
          </a:p>
          <a:p>
            <a:pPr marL="796925" lvl="2" indent="-317500" eaLnBrk="0" hangingPunct="0">
              <a:spcBef>
                <a:spcPct val="20000"/>
              </a:spcBef>
              <a:buClr>
                <a:schemeClr val="tx2"/>
              </a:buClr>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Fragmenting</a:t>
            </a:r>
            <a:r>
              <a:rPr sz="2200" b="1">
                <a:latin typeface="Arial" panose="020B0604020202020204" pitchFamily="34" charset="0"/>
                <a:ea typeface="Arial" panose="020B0604020202020204" pitchFamily="34" charset="0"/>
              </a:rPr>
              <a:t>: a datagram can travel through different networks; each router </a:t>
            </a:r>
            <a:r>
              <a:rPr sz="2200" b="1" err="1">
                <a:latin typeface="Arial" panose="020B0604020202020204" pitchFamily="34" charset="0"/>
                <a:ea typeface="Arial" panose="020B0604020202020204" pitchFamily="34" charset="0"/>
              </a:rPr>
              <a:t>decapsulates</a:t>
            </a:r>
            <a:r>
              <a:rPr sz="2200" b="1">
                <a:latin typeface="Arial" panose="020B0604020202020204" pitchFamily="34" charset="0"/>
                <a:ea typeface="Arial" panose="020B0604020202020204" pitchFamily="34" charset="0"/>
              </a:rPr>
              <a:t> the IP datagram from the received frame, processes it, and then encapsulates it in another frame</a:t>
            </a:r>
          </a:p>
          <a:p>
            <a:pPr marL="1141730" lvl="3" indent="-3429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format and size of the</a:t>
            </a:r>
          </a:p>
          <a:p>
            <a:pPr marL="1473200" lvl="4" indent="-3302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received</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frame</a:t>
            </a:r>
            <a:r>
              <a:rPr sz="2200" b="1">
                <a:latin typeface="Arial" panose="020B0604020202020204" pitchFamily="34" charset="0"/>
                <a:ea typeface="Arial" panose="020B0604020202020204" pitchFamily="34" charset="0"/>
              </a:rPr>
              <a:t> depends on the protocol used by the physical network from which the frame has just arrived</a:t>
            </a:r>
          </a:p>
          <a:p>
            <a:pPr marL="1473200" lvl="4" indent="-3302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departing</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frame</a:t>
            </a:r>
            <a:r>
              <a:rPr sz="2200" b="1">
                <a:latin typeface="Arial" panose="020B0604020202020204" pitchFamily="34" charset="0"/>
                <a:ea typeface="Arial" panose="020B0604020202020204" pitchFamily="34" charset="0"/>
              </a:rPr>
              <a:t> depends on the protocol used by the physical network to which the frame is going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37</a:t>
            </a:fld>
            <a:endParaRPr lang="de-DE" altLang="x-none" dirty="0">
              <a:latin typeface="Times New Roman" panose="02020603050405020304" pitchFamily="18" charset="0"/>
              <a:ea typeface="Arial" panose="020B0604020202020204" pitchFamily="34" charset="0"/>
            </a:endParaRPr>
          </a:p>
        </p:txBody>
      </p:sp>
      <p:sp>
        <p:nvSpPr>
          <p:cNvPr id="632834" name="Rectangles 632833"/>
          <p:cNvSpPr/>
          <p:nvPr/>
        </p:nvSpPr>
        <p:spPr>
          <a:xfrm>
            <a:off x="457200" y="533400"/>
            <a:ext cx="8458200" cy="6096000"/>
          </a:xfrm>
          <a:prstGeom prst="rect">
            <a:avLst/>
          </a:prstGeom>
          <a:noFill/>
          <a:ln w="9525">
            <a:noFill/>
          </a:ln>
        </p:spPr>
        <p:txBody>
          <a:bodyPr/>
          <a:lstStyle/>
          <a:p>
            <a:pPr marL="673100" lvl="1" indent="-302895" eaLnBrk="0" hangingPunct="0">
              <a:lnSpc>
                <a:spcPct val="80000"/>
              </a:lnSpc>
              <a:spcBef>
                <a:spcPct val="20000"/>
              </a:spcBef>
              <a:buClr>
                <a:schemeClr val="tx2"/>
              </a:buClr>
              <a:buFont typeface="Wingdings" panose="05000000000000000000" pitchFamily="2" charset="2"/>
              <a:buChar char="§"/>
            </a:pPr>
            <a:endParaRPr sz="1800" b="1">
              <a:latin typeface="Arial" panose="020B0604020202020204" pitchFamily="34" charset="0"/>
              <a:ea typeface="Arial" panose="020B0604020202020204" pitchFamily="34" charset="0"/>
            </a:endParaRPr>
          </a:p>
        </p:txBody>
      </p:sp>
      <p:sp>
        <p:nvSpPr>
          <p:cNvPr id="632835" name="Rectangles 632834"/>
          <p:cNvSpPr/>
          <p:nvPr/>
        </p:nvSpPr>
        <p:spPr>
          <a:xfrm>
            <a:off x="228600" y="228600"/>
            <a:ext cx="8458200" cy="3048000"/>
          </a:xfrm>
          <a:prstGeom prst="rect">
            <a:avLst/>
          </a:prstGeom>
          <a:noFill/>
          <a:ln w="9525">
            <a:noFill/>
          </a:ln>
        </p:spPr>
        <p:txBody>
          <a:bodyPr/>
          <a:lstStyle/>
          <a:p>
            <a:pPr marL="459105" lvl="1" indent="-4572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Other Issues</a:t>
            </a:r>
            <a:r>
              <a:rPr sz="2200" b="1">
                <a:latin typeface="Arial" panose="020B0604020202020204" pitchFamily="34" charset="0"/>
                <a:ea typeface="Arial" panose="020B0604020202020204" pitchFamily="34" charset="0"/>
              </a:rPr>
              <a:t> (of Internet that are not directly related to the duties of the network layer)</a:t>
            </a:r>
          </a:p>
          <a:p>
            <a:pPr marL="901700" lvl="2" indent="-4572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Resolution</a:t>
            </a:r>
            <a:r>
              <a:rPr sz="2200" b="1">
                <a:latin typeface="Arial" panose="020B0604020202020204" pitchFamily="34" charset="0"/>
                <a:ea typeface="Arial" panose="020B0604020202020204" pitchFamily="34" charset="0"/>
              </a:rPr>
              <a:t>: the network layer provides only host-to-host addressing whereas the data link layer needs physical addresses for node-to-node delivery; these addresses must be mapped; details later in the Address Resolution Protocol</a:t>
            </a:r>
          </a:p>
          <a:p>
            <a:pPr marL="901700" lvl="2" indent="-4572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Multicasting</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Protocols</a:t>
            </a:r>
            <a:r>
              <a:rPr sz="2200" b="1">
                <a:latin typeface="Arial" panose="020B0604020202020204" pitchFamily="34" charset="0"/>
                <a:ea typeface="Arial" panose="020B0604020202020204" pitchFamily="34" charset="0"/>
              </a:rPr>
              <a:t> - covered earlier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6" name="Rectangles 699395"/>
          <p:cNvSpPr/>
          <p:nvPr/>
        </p:nvSpPr>
        <p:spPr>
          <a:xfrm>
            <a:off x="609600" y="3124200"/>
            <a:ext cx="7848600" cy="533400"/>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ClrTx/>
              <a:buSzTx/>
              <a:buFontTx/>
              <a:buNone/>
              <a:defRPr sz="3600" u="none" kern="1200" baseline="0">
                <a:solidFill>
                  <a:schemeClr val="tx2"/>
                </a:solidFill>
                <a:latin typeface="Arial" panose="020B0604020202020204" pitchFamily="34" charset="0"/>
              </a:defRPr>
            </a:lvl1pPr>
          </a:lstStyle>
          <a:p>
            <a:pPr lvl="0" algn="ctr"/>
            <a:r>
              <a:rPr lang="en-GB" altLang="x-none" sz="3200" b="1"/>
              <a:t>The Network Layer in the Internet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39</a:t>
            </a:fld>
            <a:endParaRPr lang="de-DE" altLang="x-none" dirty="0">
              <a:latin typeface="Times New Roman" panose="02020603050405020304" pitchFamily="18" charset="0"/>
              <a:ea typeface="Arial" panose="020B0604020202020204" pitchFamily="34" charset="0"/>
            </a:endParaRPr>
          </a:p>
        </p:txBody>
      </p:sp>
      <p:sp>
        <p:nvSpPr>
          <p:cNvPr id="653315" name="Rectangles 653314"/>
          <p:cNvSpPr/>
          <p:nvPr/>
        </p:nvSpPr>
        <p:spPr>
          <a:xfrm>
            <a:off x="152400" y="228600"/>
            <a:ext cx="8851900" cy="61722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there are 5 network layer protocols in the TCP/IP protocol suite (</a:t>
            </a:r>
            <a:r>
              <a:rPr sz="2200" b="1">
                <a:solidFill>
                  <a:schemeClr val="folHlink"/>
                </a:solidFill>
                <a:latin typeface="Arial" panose="020B0604020202020204" pitchFamily="34" charset="0"/>
                <a:ea typeface="Arial" panose="020B0604020202020204" pitchFamily="34" charset="0"/>
              </a:rPr>
              <a:t>IP</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ARP</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RARP</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a:t>
            </a:r>
            <a:r>
              <a:rPr sz="2200" b="1">
                <a:solidFill>
                  <a:schemeClr val="folHlink"/>
                </a:solidFill>
                <a:latin typeface="Arial" panose="020B0604020202020204" pitchFamily="34" charset="0"/>
                <a:ea typeface="Arial" panose="020B0604020202020204" pitchFamily="34" charset="0"/>
              </a:rPr>
              <a:t>DHCP</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ICMP</a:t>
            </a:r>
            <a:r>
              <a:rPr sz="2200" b="1">
                <a:latin typeface="Arial" panose="020B0604020202020204" pitchFamily="34" charset="0"/>
                <a:ea typeface="Arial" panose="020B0604020202020204" pitchFamily="34" charset="0"/>
              </a:rPr>
              <a:t>, and </a:t>
            </a:r>
            <a:r>
              <a:rPr sz="2200" b="1">
                <a:solidFill>
                  <a:schemeClr val="hlink"/>
                </a:solidFill>
                <a:latin typeface="Arial" panose="020B0604020202020204" pitchFamily="34" charset="0"/>
                <a:ea typeface="Arial" panose="020B0604020202020204" pitchFamily="34" charset="0"/>
              </a:rPr>
              <a:t>IGMP</a:t>
            </a:r>
            <a:r>
              <a:rPr sz="2200" b="1">
                <a:latin typeface="Arial" panose="020B0604020202020204" pitchFamily="34" charset="0"/>
                <a:ea typeface="Arial" panose="020B0604020202020204" pitchFamily="34" charset="0"/>
              </a:rPr>
              <a:t>)</a:t>
            </a:r>
          </a:p>
          <a:p>
            <a:pPr marL="228600" indent="-2286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main protocol is </a:t>
            </a:r>
            <a:r>
              <a:rPr sz="2200" b="1">
                <a:solidFill>
                  <a:schemeClr val="folHlink"/>
                </a:solidFill>
                <a:latin typeface="Arial" panose="020B0604020202020204" pitchFamily="34" charset="0"/>
                <a:ea typeface="Arial" panose="020B0604020202020204" pitchFamily="34" charset="0"/>
              </a:rPr>
              <a:t>IP</a:t>
            </a:r>
            <a:r>
              <a:rPr sz="2200" b="1">
                <a:latin typeface="Arial" panose="020B0604020202020204" pitchFamily="34" charset="0"/>
                <a:ea typeface="Arial" panose="020B0604020202020204" pitchFamily="34" charset="0"/>
              </a:rPr>
              <a:t>, the glue that holds the whole Internet together and responsible for host-to-host delivery</a:t>
            </a:r>
          </a:p>
          <a:p>
            <a:pPr marL="228600" indent="-2286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needs the services of other protocols</a:t>
            </a:r>
          </a:p>
          <a:p>
            <a:pPr marL="570230" lvl="1" indent="-30353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ARP</a:t>
            </a:r>
            <a:r>
              <a:rPr sz="2200" b="1">
                <a:latin typeface="Arial" panose="020B0604020202020204" pitchFamily="34" charset="0"/>
                <a:ea typeface="Arial" panose="020B0604020202020204" pitchFamily="34" charset="0"/>
              </a:rPr>
              <a:t> (Address Resolution Protocol) - maps an IP address to a MAC address (of the next hop)</a:t>
            </a:r>
          </a:p>
          <a:p>
            <a:pPr marL="570230" lvl="1" indent="-30353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RARP</a:t>
            </a:r>
            <a:r>
              <a:rPr sz="2200" b="1">
                <a:latin typeface="Arial" panose="020B0604020202020204" pitchFamily="34" charset="0"/>
                <a:ea typeface="Arial" panose="020B0604020202020204" pitchFamily="34" charset="0"/>
              </a:rPr>
              <a:t> (Reverse ARP) - maps a MAC address to an IP address; usually used in some situations such as when a diskless host is booted; it gets the binary image of its operating system from a remote file server but does not know its IP address; obsolete, replaced by </a:t>
            </a:r>
            <a:r>
              <a:rPr sz="2200" b="1">
                <a:solidFill>
                  <a:schemeClr val="folHlink"/>
                </a:solidFill>
                <a:latin typeface="Arial" panose="020B0604020202020204" pitchFamily="34" charset="0"/>
                <a:ea typeface="Arial" panose="020B0604020202020204" pitchFamily="34" charset="0"/>
              </a:rPr>
              <a:t>DHCP</a:t>
            </a:r>
            <a:r>
              <a:rPr sz="2200" b="1">
                <a:latin typeface="Arial" panose="020B0604020202020204" pitchFamily="34" charset="0"/>
                <a:ea typeface="Arial" panose="020B0604020202020204" pitchFamily="34" charset="0"/>
              </a:rPr>
              <a:t>- Dynamic</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Host</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Configuration</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Protocol</a:t>
            </a:r>
          </a:p>
          <a:p>
            <a:pPr marL="570230" lvl="1" indent="-30353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ICMP</a:t>
            </a:r>
            <a:r>
              <a:rPr sz="2200" b="1">
                <a:latin typeface="Arial" panose="020B0604020202020204" pitchFamily="34" charset="0"/>
                <a:ea typeface="Arial" panose="020B0604020202020204" pitchFamily="34" charset="0"/>
              </a:rPr>
              <a:t> (Internet Control Message Protocol) - to handle unusual situations such as the occurrence of an error</a:t>
            </a:r>
          </a:p>
          <a:p>
            <a:pPr marL="570230" lvl="1" indent="-30353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IGMP</a:t>
            </a:r>
            <a:r>
              <a:rPr sz="2200" b="1">
                <a:latin typeface="Arial" panose="020B0604020202020204" pitchFamily="34" charset="0"/>
                <a:ea typeface="Arial" panose="020B0604020202020204" pitchFamily="34" charset="0"/>
              </a:rPr>
              <a:t> (Internet Group Management Protocol) - for multicasting since IP is designed for </a:t>
            </a:r>
            <a:r>
              <a:rPr sz="2200" b="1" err="1">
                <a:latin typeface="Arial" panose="020B0604020202020204" pitchFamily="34" charset="0"/>
                <a:ea typeface="Arial" panose="020B0604020202020204" pitchFamily="34" charset="0"/>
              </a:rPr>
              <a:t>unicast</a:t>
            </a:r>
            <a:r>
              <a:rPr sz="2200" b="1">
                <a:latin typeface="Arial" panose="020B0604020202020204" pitchFamily="34" charset="0"/>
                <a:ea typeface="Arial" panose="020B0604020202020204" pitchFamily="34" charset="0"/>
              </a:rPr>
              <a:t> delivery; you can read about it</a:t>
            </a:r>
            <a:endParaRPr sz="2200" b="1">
              <a:solidFill>
                <a:schemeClr val="folHlink"/>
              </a:solidFill>
              <a:latin typeface="Arial" panose="020B0604020202020204" pitchFamily="34"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a:t>
            </a:fld>
            <a:endParaRPr lang="de-DE" altLang="x-none" dirty="0">
              <a:latin typeface="Times New Roman" panose="02020603050405020304" pitchFamily="18" charset="0"/>
              <a:ea typeface="Arial" panose="020B0604020202020204" pitchFamily="34" charset="0"/>
            </a:endParaRPr>
          </a:p>
        </p:txBody>
      </p:sp>
      <p:sp>
        <p:nvSpPr>
          <p:cNvPr id="592899" name="Rectangles 592898"/>
          <p:cNvSpPr/>
          <p:nvPr/>
        </p:nvSpPr>
        <p:spPr>
          <a:xfrm>
            <a:off x="165100" y="152400"/>
            <a:ext cx="8750300" cy="5791200"/>
          </a:xfrm>
          <a:prstGeom prst="rect">
            <a:avLst/>
          </a:prstGeom>
          <a:noFill/>
          <a:ln w="9525">
            <a:noFill/>
          </a:ln>
        </p:spPr>
        <p:txBody>
          <a:bodyPr/>
          <a:lstStyle/>
          <a:p>
            <a:pPr marL="558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in each link, 2 physical and data link layers are involved</a:t>
            </a:r>
          </a:p>
          <a:p>
            <a:pPr marL="558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problem:</a:t>
            </a:r>
          </a:p>
          <a:p>
            <a:pPr marL="88900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when data arrives at S</a:t>
            </a:r>
            <a:r>
              <a:rPr sz="2200" b="1" baseline="-25000">
                <a:latin typeface="Arial" panose="020B0604020202020204" pitchFamily="34" charset="0"/>
                <a:ea typeface="Arial" panose="020B0604020202020204" pitchFamily="34" charset="0"/>
              </a:rPr>
              <a:t>1</a:t>
            </a:r>
            <a:r>
              <a:rPr sz="2200" b="1">
                <a:latin typeface="Arial" panose="020B0604020202020204" pitchFamily="34" charset="0"/>
                <a:ea typeface="Arial" panose="020B0604020202020204" pitchFamily="34" charset="0"/>
              </a:rPr>
              <a:t>, how does it know that it should be sent to S</a:t>
            </a:r>
            <a:r>
              <a:rPr sz="2200" b="1" baseline="-25000">
                <a:latin typeface="Arial" panose="020B0604020202020204" pitchFamily="34" charset="0"/>
                <a:ea typeface="Arial" panose="020B0604020202020204" pitchFamily="34" charset="0"/>
              </a:rPr>
              <a:t>3</a:t>
            </a:r>
            <a:r>
              <a:rPr sz="2200" b="1">
                <a:latin typeface="Arial" panose="020B0604020202020204" pitchFamily="34" charset="0"/>
                <a:ea typeface="Arial" panose="020B0604020202020204" pitchFamily="34" charset="0"/>
              </a:rPr>
              <a:t>?</a:t>
            </a:r>
          </a:p>
          <a:p>
            <a:pPr marL="88900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physical and data link layers do not help S</a:t>
            </a:r>
            <a:r>
              <a:rPr sz="2200" b="1" baseline="-25000">
                <a:latin typeface="Arial" panose="020B0604020202020204" pitchFamily="34" charset="0"/>
                <a:ea typeface="Arial" panose="020B0604020202020204" pitchFamily="34" charset="0"/>
              </a:rPr>
              <a:t>1</a:t>
            </a:r>
            <a:endParaRPr sz="2200" b="1">
              <a:latin typeface="Arial" panose="020B0604020202020204" pitchFamily="34" charset="0"/>
              <a:ea typeface="Arial" panose="020B0604020202020204" pitchFamily="34" charset="0"/>
            </a:endParaRPr>
          </a:p>
          <a:p>
            <a:pPr marL="889000" lvl="2"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frame does not carry any routing information, it contains the MAC addresses of A as the source and that of S</a:t>
            </a:r>
            <a:r>
              <a:rPr sz="2200" b="1" baseline="-25000">
                <a:latin typeface="Arial" panose="020B0604020202020204" pitchFamily="34" charset="0"/>
                <a:ea typeface="Arial" panose="020B0604020202020204" pitchFamily="34" charset="0"/>
              </a:rPr>
              <a:t>1</a:t>
            </a:r>
            <a:r>
              <a:rPr sz="2200" b="1">
                <a:latin typeface="Arial" panose="020B0604020202020204" pitchFamily="34" charset="0"/>
                <a:ea typeface="Arial" panose="020B0604020202020204" pitchFamily="34" charset="0"/>
              </a:rPr>
              <a:t> as the destination (for a LAN or a WAN, delivery means carrying the frame through one link, not beyond)</a:t>
            </a:r>
          </a:p>
          <a:p>
            <a:pPr marL="889000" lvl="2"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889000" lvl="2"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889000" lvl="2"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889000" lvl="2"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889000" lvl="2" indent="-317500"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558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network layer is responsible for host-to-host delivery and for routing the packets through the routers or switches</a:t>
            </a:r>
          </a:p>
        </p:txBody>
      </p:sp>
      <p:pic>
        <p:nvPicPr>
          <p:cNvPr id="592900" name="Picture 592899" descr="a1"/>
          <p:cNvPicPr>
            <a:picLocks noChangeAspect="1"/>
          </p:cNvPicPr>
          <p:nvPr/>
        </p:nvPicPr>
        <p:blipFill>
          <a:blip r:embed="rId2"/>
          <a:stretch>
            <a:fillRect/>
          </a:stretch>
        </p:blipFill>
        <p:spPr>
          <a:xfrm>
            <a:off x="228600" y="3733800"/>
            <a:ext cx="8686800" cy="16351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40</a:t>
            </a:fld>
            <a:endParaRPr lang="de-DE" altLang="x-none" dirty="0">
              <a:latin typeface="Times New Roman" panose="02020603050405020304" pitchFamily="18" charset="0"/>
              <a:ea typeface="Arial" panose="020B0604020202020204" pitchFamily="34" charset="0"/>
            </a:endParaRPr>
          </a:p>
        </p:txBody>
      </p:sp>
      <p:sp>
        <p:nvSpPr>
          <p:cNvPr id="672770" name="Rectangles 672769"/>
          <p:cNvSpPr/>
          <p:nvPr/>
        </p:nvSpPr>
        <p:spPr>
          <a:xfrm>
            <a:off x="330200" y="228600"/>
            <a:ext cx="8661400" cy="6172200"/>
          </a:xfrm>
          <a:prstGeom prst="rect">
            <a:avLst/>
          </a:prstGeom>
          <a:noFill/>
          <a:ln w="9525">
            <a:noFill/>
          </a:ln>
        </p:spPr>
        <p:txBody>
          <a:bodyPr/>
          <a:lstStyle/>
          <a:p>
            <a:pPr marL="469900" indent="-469900" eaLnBrk="0" hangingPunct="0">
              <a:buClr>
                <a:schemeClr val="tx2"/>
              </a:buClr>
              <a:buSzPct val="120000"/>
              <a:buFont typeface="Wingdings" panose="05000000000000000000" pitchFamily="2" charset="2"/>
            </a:pPr>
            <a:r>
              <a:rPr lang="en-US" sz="2200" b="1">
                <a:solidFill>
                  <a:schemeClr val="folHlink"/>
                </a:solidFill>
                <a:latin typeface="Arial" panose="020B0604020202020204" pitchFamily="34" charset="0"/>
                <a:ea typeface="Arial" panose="020B0604020202020204" pitchFamily="34" charset="0"/>
              </a:rPr>
              <a:t>4</a:t>
            </a:r>
            <a:r>
              <a:rPr sz="2200" b="1">
                <a:solidFill>
                  <a:schemeClr val="folHlink"/>
                </a:solidFill>
                <a:latin typeface="Arial" panose="020B0604020202020204" pitchFamily="34" charset="0"/>
                <a:ea typeface="Arial" panose="020B0604020202020204" pitchFamily="34" charset="0"/>
              </a:rPr>
              <a:t>.</a:t>
            </a:r>
            <a:r>
              <a:rPr lang="en-US" sz="2200" b="1">
                <a:solidFill>
                  <a:schemeClr val="folHlink"/>
                </a:solidFill>
                <a:latin typeface="Arial" panose="020B0604020202020204" pitchFamily="34" charset="0"/>
                <a:ea typeface="Arial" panose="020B0604020202020204" pitchFamily="34" charset="0"/>
              </a:rPr>
              <a:t>4</a:t>
            </a:r>
            <a:r>
              <a:rPr sz="2200" b="1">
                <a:solidFill>
                  <a:schemeClr val="folHlink"/>
                </a:solidFill>
                <a:latin typeface="Arial" panose="020B0604020202020204" pitchFamily="34" charset="0"/>
                <a:ea typeface="Arial" panose="020B0604020202020204" pitchFamily="34" charset="0"/>
              </a:rPr>
              <a:t> IP v4 and </a:t>
            </a:r>
            <a:r>
              <a:rPr sz="2200" b="1" err="1">
                <a:solidFill>
                  <a:schemeClr val="folHlink"/>
                </a:solidFill>
                <a:latin typeface="Arial" panose="020B0604020202020204" pitchFamily="34" charset="0"/>
                <a:ea typeface="Arial" panose="020B0604020202020204" pitchFamily="34" charset="0"/>
              </a:rPr>
              <a:t>Subnetting</a:t>
            </a:r>
            <a:endParaRPr sz="2200" b="1">
              <a:solidFill>
                <a:schemeClr val="folHlink"/>
              </a:solidFill>
              <a:latin typeface="Arial" panose="020B0604020202020204" pitchFamily="34" charset="0"/>
              <a:ea typeface="Arial" panose="020B0604020202020204" pitchFamily="34" charset="0"/>
            </a:endParaRP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unlike the older ones, it was designed with internetworking in mind</a:t>
            </a: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a:t>
            </a:r>
            <a:r>
              <a:rPr sz="2200" b="1">
                <a:solidFill>
                  <a:schemeClr val="folHlink"/>
                </a:solidFill>
                <a:latin typeface="Arial" panose="020B0604020202020204" pitchFamily="34" charset="0"/>
                <a:ea typeface="Arial" panose="020B0604020202020204" pitchFamily="34" charset="0"/>
              </a:rPr>
              <a:t>unreliable</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connectionless</a:t>
            </a:r>
            <a:r>
              <a:rPr sz="2200" b="1">
                <a:latin typeface="Arial" panose="020B0604020202020204" pitchFamily="34" charset="0"/>
                <a:ea typeface="Arial" panose="020B0604020202020204" pitchFamily="34" charset="0"/>
              </a:rPr>
              <a:t> datagram protocol - a </a:t>
            </a:r>
            <a:r>
              <a:rPr sz="2200" b="1">
                <a:solidFill>
                  <a:schemeClr val="folHlink"/>
                </a:solidFill>
                <a:latin typeface="Arial" panose="020B0604020202020204" pitchFamily="34" charset="0"/>
                <a:ea typeface="Arial" panose="020B0604020202020204" pitchFamily="34" charset="0"/>
              </a:rPr>
              <a:t>best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effort</a:t>
            </a:r>
            <a:r>
              <a:rPr sz="2200" b="1">
                <a:latin typeface="Arial" panose="020B0604020202020204" pitchFamily="34" charset="0"/>
                <a:ea typeface="Arial" panose="020B0604020202020204" pitchFamily="34" charset="0"/>
              </a:rPr>
              <a:t> delivery service (no </a:t>
            </a:r>
            <a:r>
              <a:rPr sz="2200" b="1">
                <a:solidFill>
                  <a:schemeClr val="folHlink"/>
                </a:solidFill>
                <a:latin typeface="Arial" panose="020B0604020202020204" pitchFamily="34" charset="0"/>
                <a:ea typeface="Arial" panose="020B0604020202020204" pitchFamily="34" charset="0"/>
              </a:rPr>
              <a:t>error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control</a:t>
            </a:r>
            <a:r>
              <a:rPr sz="2200" b="1">
                <a:latin typeface="Arial" panose="020B0604020202020204" pitchFamily="34" charset="0"/>
                <a:ea typeface="Arial" panose="020B0604020202020204" pitchFamily="34" charset="0"/>
              </a:rPr>
              <a:t> or </a:t>
            </a:r>
            <a:r>
              <a:rPr sz="2200" b="1">
                <a:solidFill>
                  <a:schemeClr val="folHlink"/>
                </a:solidFill>
                <a:latin typeface="Arial" panose="020B0604020202020204" pitchFamily="34" charset="0"/>
                <a:ea typeface="Arial" panose="020B0604020202020204" pitchFamily="34" charset="0"/>
              </a:rPr>
              <a:t>flow</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control</a:t>
            </a:r>
            <a:r>
              <a:rPr sz="2200" b="1">
                <a:latin typeface="Arial" panose="020B0604020202020204" pitchFamily="34" charset="0"/>
                <a:ea typeface="Arial" panose="020B0604020202020204" pitchFamily="34" charset="0"/>
              </a:rPr>
              <a:t>); it only detects errors and discards the packet if it is corrupted</a:t>
            </a: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if reliability is important, it must be paired with a reliable protocol such as TCP (at the transport layer); like the post office, get your important mails registered</a:t>
            </a: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 IP datagram consists of a header part and a text part</a:t>
            </a: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header has a 20-byte fixed part and a variable length optional part</a:t>
            </a:r>
          </a:p>
          <a:p>
            <a:pPr marL="812800" lvl="1" indent="-3409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transmitted in </a:t>
            </a:r>
            <a:r>
              <a:rPr sz="2200" b="1">
                <a:solidFill>
                  <a:schemeClr val="folHlink"/>
                </a:solidFill>
                <a:latin typeface="Arial" panose="020B0604020202020204" pitchFamily="34" charset="0"/>
                <a:ea typeface="Arial" panose="020B0604020202020204" pitchFamily="34" charset="0"/>
              </a:rPr>
              <a:t>big</a:t>
            </a:r>
            <a:r>
              <a:rPr sz="2200" b="1">
                <a:latin typeface="Arial" panose="020B0604020202020204" pitchFamily="34" charset="0"/>
                <a:ea typeface="Arial" panose="020B0604020202020204" pitchFamily="34" charset="0"/>
              </a:rPr>
              <a:t> </a:t>
            </a:r>
            <a:r>
              <a:rPr sz="2200" b="1" err="1">
                <a:solidFill>
                  <a:schemeClr val="folHlink"/>
                </a:solidFill>
                <a:latin typeface="Arial" panose="020B0604020202020204" pitchFamily="34" charset="0"/>
                <a:ea typeface="Arial" panose="020B0604020202020204" pitchFamily="34" charset="0"/>
              </a:rPr>
              <a:t>endian</a:t>
            </a:r>
            <a:r>
              <a:rPr sz="2200" b="1">
                <a:latin typeface="Arial" panose="020B0604020202020204" pitchFamily="34" charset="0"/>
                <a:ea typeface="Arial" panose="020B0604020202020204" pitchFamily="34" charset="0"/>
              </a:rPr>
              <a:t> order: from left to right, with the high-order bit of the Version field going first (SPARC is big </a:t>
            </a:r>
            <a:r>
              <a:rPr sz="2200" b="1" err="1">
                <a:latin typeface="Arial" panose="020B0604020202020204" pitchFamily="34" charset="0"/>
                <a:ea typeface="Arial" panose="020B0604020202020204" pitchFamily="34" charset="0"/>
              </a:rPr>
              <a:t>endian</a:t>
            </a:r>
            <a:r>
              <a:rPr sz="2200" b="1">
                <a:latin typeface="Arial" panose="020B0604020202020204" pitchFamily="34" charset="0"/>
                <a:ea typeface="Arial" panose="020B0604020202020204" pitchFamily="34" charset="0"/>
              </a:rPr>
              <a:t>; Pentium is </a:t>
            </a:r>
            <a:r>
              <a:rPr sz="2200" b="1">
                <a:solidFill>
                  <a:schemeClr val="folHlink"/>
                </a:solidFill>
                <a:latin typeface="Arial" panose="020B0604020202020204" pitchFamily="34" charset="0"/>
                <a:ea typeface="Arial" panose="020B0604020202020204" pitchFamily="34" charset="0"/>
              </a:rPr>
              <a:t>little</a:t>
            </a:r>
            <a:r>
              <a:rPr sz="2200" b="1">
                <a:latin typeface="Arial" panose="020B0604020202020204" pitchFamily="34" charset="0"/>
                <a:ea typeface="Arial" panose="020B0604020202020204" pitchFamily="34" charset="0"/>
              </a:rPr>
              <a:t> </a:t>
            </a:r>
            <a:r>
              <a:rPr sz="2200" b="1" err="1">
                <a:solidFill>
                  <a:schemeClr val="folHlink"/>
                </a:solidFill>
                <a:latin typeface="Arial" panose="020B0604020202020204" pitchFamily="34" charset="0"/>
                <a:ea typeface="Arial" panose="020B0604020202020204" pitchFamily="34" charset="0"/>
              </a:rPr>
              <a:t>endian</a:t>
            </a:r>
            <a:r>
              <a:rPr sz="2200" b="1">
                <a:latin typeface="Arial" panose="020B0604020202020204" pitchFamily="34" charset="0"/>
                <a:ea typeface="Arial" panose="020B0604020202020204" pitchFamily="34" charset="0"/>
              </a:rPr>
              <a:t>); software conversion is required on little </a:t>
            </a:r>
            <a:r>
              <a:rPr sz="2200" b="1" err="1">
                <a:latin typeface="Arial" panose="020B0604020202020204" pitchFamily="34" charset="0"/>
                <a:ea typeface="Arial" panose="020B0604020202020204" pitchFamily="34" charset="0"/>
              </a:rPr>
              <a:t>endian</a:t>
            </a:r>
            <a:r>
              <a:rPr sz="2200" b="1">
                <a:latin typeface="Arial" panose="020B0604020202020204" pitchFamily="34" charset="0"/>
                <a:ea typeface="Arial" panose="020B0604020202020204" pitchFamily="34" charset="0"/>
              </a:rPr>
              <a:t> machines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41</a:t>
            </a:fld>
            <a:endParaRPr lang="de-DE" altLang="x-none" dirty="0">
              <a:latin typeface="Times New Roman" panose="02020603050405020304" pitchFamily="18" charset="0"/>
              <a:ea typeface="Arial" panose="020B0604020202020204" pitchFamily="34" charset="0"/>
            </a:endParaRPr>
          </a:p>
        </p:txBody>
      </p:sp>
      <p:sp>
        <p:nvSpPr>
          <p:cNvPr id="654339" name="Rectangles 654338"/>
          <p:cNvSpPr/>
          <p:nvPr/>
        </p:nvSpPr>
        <p:spPr>
          <a:xfrm>
            <a:off x="101600" y="152400"/>
            <a:ext cx="8890000" cy="35814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Version</a:t>
            </a:r>
            <a:r>
              <a:rPr sz="2200" b="1">
                <a:latin typeface="Arial" panose="020B0604020202020204" pitchFamily="34" charset="0"/>
                <a:ea typeface="Arial" panose="020B0604020202020204" pitchFamily="34" charset="0"/>
              </a:rPr>
              <a:t> (4 bits): keeps track of which version of the protocol the datagram belongs (for future transitions between new and old versions); currently 4</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IHL </a:t>
            </a:r>
            <a:r>
              <a:rPr sz="2200" b="1">
                <a:latin typeface="Arial" panose="020B0604020202020204" pitchFamily="34" charset="0"/>
                <a:ea typeface="Arial" panose="020B0604020202020204" pitchFamily="34" charset="0"/>
              </a:rPr>
              <a:t>(4 bits): length of the header in 32-bit words (minimum value is 5, which applies when no options are present; maximum value is 15, which limits the header to 60 bytes, and thus the Options field to 40 bytes)</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Type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of</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service </a:t>
            </a:r>
            <a:r>
              <a:rPr sz="2200" b="1">
                <a:latin typeface="Arial" panose="020B0604020202020204" pitchFamily="34" charset="0"/>
                <a:ea typeface="Arial" panose="020B0604020202020204" pitchFamily="34" charset="0"/>
              </a:rPr>
              <a:t>(8 bits): designed to distinguish between different classes of service - for various combinations of reliability (e.g. file transfer) and speed (e.g. voice); mostly ignored by current routers </a:t>
            </a:r>
          </a:p>
        </p:txBody>
      </p:sp>
      <p:pic>
        <p:nvPicPr>
          <p:cNvPr id="654340" name="Picture 654339"/>
          <p:cNvPicPr>
            <a:picLocks noChangeAspect="1"/>
          </p:cNvPicPr>
          <p:nvPr/>
        </p:nvPicPr>
        <p:blipFill>
          <a:blip r:embed="rId2"/>
          <a:stretch>
            <a:fillRect/>
          </a:stretch>
        </p:blipFill>
        <p:spPr>
          <a:xfrm>
            <a:off x="2133600" y="4151313"/>
            <a:ext cx="5257800" cy="2478087"/>
          </a:xfrm>
          <a:prstGeom prst="rect">
            <a:avLst/>
          </a:prstGeom>
          <a:noFill/>
          <a:ln w="9525">
            <a:noFill/>
          </a:ln>
        </p:spPr>
      </p:pic>
      <p:sp>
        <p:nvSpPr>
          <p:cNvPr id="654341" name="Rectangles 654340"/>
          <p:cNvSpPr/>
          <p:nvPr/>
        </p:nvSpPr>
        <p:spPr>
          <a:xfrm>
            <a:off x="3200400" y="6553200"/>
            <a:ext cx="2209800" cy="228600"/>
          </a:xfrm>
          <a:prstGeom prst="rect">
            <a:avLst/>
          </a:prstGeom>
          <a:noFill/>
          <a:ln w="9525">
            <a:noFill/>
          </a:ln>
        </p:spPr>
        <p:txBody>
          <a:bodyPr/>
          <a:lstStyle/>
          <a:p>
            <a:pPr marL="709930" indent="-457200" eaLnBrk="0" hangingPunct="0">
              <a:lnSpc>
                <a:spcPct val="80000"/>
              </a:lnSpc>
              <a:spcBef>
                <a:spcPct val="0"/>
              </a:spcBef>
              <a:buClr>
                <a:schemeClr val="tx2"/>
              </a:buClr>
              <a:buFont typeface="Wingdings" panose="05000000000000000000" pitchFamily="2" charset="2"/>
            </a:pPr>
            <a:r>
              <a:rPr sz="1600" b="1">
                <a:latin typeface="Arial" panose="020B0604020202020204" pitchFamily="34" charset="0"/>
                <a:ea typeface="Arial" panose="020B0604020202020204" pitchFamily="34" charset="0"/>
              </a:rPr>
              <a:t>The IPv4 header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42</a:t>
            </a:fld>
            <a:endParaRPr lang="de-DE" altLang="x-none" dirty="0">
              <a:latin typeface="Times New Roman" panose="02020603050405020304" pitchFamily="18" charset="0"/>
              <a:ea typeface="Arial" panose="020B0604020202020204" pitchFamily="34" charset="0"/>
            </a:endParaRPr>
          </a:p>
        </p:txBody>
      </p:sp>
      <p:sp>
        <p:nvSpPr>
          <p:cNvPr id="655363" name="Rectangles 655362"/>
          <p:cNvSpPr/>
          <p:nvPr/>
        </p:nvSpPr>
        <p:spPr>
          <a:xfrm>
            <a:off x="76200" y="152400"/>
            <a:ext cx="8991600" cy="54102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Total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length </a:t>
            </a:r>
            <a:r>
              <a:rPr sz="2200" b="1">
                <a:latin typeface="Arial" panose="020B0604020202020204" pitchFamily="34" charset="0"/>
                <a:ea typeface="Arial" panose="020B0604020202020204" pitchFamily="34" charset="0"/>
              </a:rPr>
              <a:t>(16 bits): of everything in the datagram - both header and data (max. length is 2</a:t>
            </a:r>
            <a:r>
              <a:rPr sz="2200" b="1" baseline="30000">
                <a:latin typeface="Arial" panose="020B0604020202020204" pitchFamily="34" charset="0"/>
                <a:ea typeface="Arial" panose="020B0604020202020204" pitchFamily="34" charset="0"/>
              </a:rPr>
              <a:t>16</a:t>
            </a:r>
            <a:r>
              <a:rPr sz="2200" b="1">
                <a:latin typeface="Arial" panose="020B0604020202020204" pitchFamily="34" charset="0"/>
                <a:ea typeface="Arial" panose="020B0604020202020204" pitchFamily="34" charset="0"/>
              </a:rPr>
              <a:t> = 65,536 bytes)</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Identification </a:t>
            </a:r>
            <a:r>
              <a:rPr sz="2200" b="1">
                <a:latin typeface="Arial" panose="020B0604020202020204" pitchFamily="34" charset="0"/>
                <a:ea typeface="Arial" panose="020B0604020202020204" pitchFamily="34" charset="0"/>
              </a:rPr>
              <a:t>(16 bits): for the destination host to determine which datagram a newly arrived fragment belongs to (all the fragments of a datagram contain the same </a:t>
            </a:r>
            <a:r>
              <a:rPr sz="2200" b="1">
                <a:solidFill>
                  <a:schemeClr val="folHlink"/>
                </a:solidFill>
                <a:latin typeface="Arial" panose="020B0604020202020204" pitchFamily="34" charset="0"/>
                <a:ea typeface="Arial" panose="020B0604020202020204" pitchFamily="34" charset="0"/>
              </a:rPr>
              <a:t>Identification</a:t>
            </a:r>
            <a:r>
              <a:rPr sz="2200" b="1">
                <a:latin typeface="Arial" panose="020B0604020202020204" pitchFamily="34" charset="0"/>
                <a:ea typeface="Arial" panose="020B0604020202020204" pitchFamily="34" charset="0"/>
              </a:rPr>
              <a:t> value)</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DF </a:t>
            </a:r>
            <a:r>
              <a:rPr sz="2200" b="1">
                <a:latin typeface="Arial" panose="020B0604020202020204" pitchFamily="34" charset="0"/>
                <a:ea typeface="Arial" panose="020B0604020202020204" pitchFamily="34" charset="0"/>
              </a:rPr>
              <a:t>(1 bit):  </a:t>
            </a:r>
            <a:r>
              <a:rPr sz="2200" b="1">
                <a:solidFill>
                  <a:schemeClr val="folHlink"/>
                </a:solidFill>
                <a:latin typeface="Arial" panose="020B0604020202020204" pitchFamily="34" charset="0"/>
                <a:ea typeface="Arial" panose="020B0604020202020204" pitchFamily="34" charset="0"/>
              </a:rPr>
              <a:t>Don’t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Fragment</a:t>
            </a:r>
            <a:r>
              <a:rPr sz="2200" b="1">
                <a:latin typeface="Arial" panose="020B0604020202020204" pitchFamily="34" charset="0"/>
                <a:ea typeface="Arial" panose="020B0604020202020204" pitchFamily="34" charset="0"/>
              </a:rPr>
              <a:t>; the destination is incapable of putting the pieces back together; all machines are required to accept fragments of 576 bytes or less</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MF </a:t>
            </a:r>
            <a:r>
              <a:rPr sz="2200" b="1">
                <a:latin typeface="Arial" panose="020B0604020202020204" pitchFamily="34" charset="0"/>
                <a:ea typeface="Arial" panose="020B0604020202020204" pitchFamily="34" charset="0"/>
              </a:rPr>
              <a:t>(1 bit): </a:t>
            </a:r>
            <a:r>
              <a:rPr sz="2200" b="1">
                <a:solidFill>
                  <a:schemeClr val="folHlink"/>
                </a:solidFill>
                <a:latin typeface="Arial" panose="020B0604020202020204" pitchFamily="34" charset="0"/>
                <a:ea typeface="Arial" panose="020B0604020202020204" pitchFamily="34" charset="0"/>
              </a:rPr>
              <a:t>More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Fragments</a:t>
            </a:r>
            <a:r>
              <a:rPr sz="2200" b="1">
                <a:latin typeface="Arial" panose="020B0604020202020204" pitchFamily="34" charset="0"/>
                <a:ea typeface="Arial" panose="020B0604020202020204" pitchFamily="34" charset="0"/>
              </a:rPr>
              <a:t>; all fragments except the last one have this bit </a:t>
            </a:r>
            <a:r>
              <a:rPr sz="2200" b="1">
                <a:solidFill>
                  <a:schemeClr val="folHlink"/>
                </a:solidFill>
                <a:latin typeface="Arial" panose="020B0604020202020204" pitchFamily="34" charset="0"/>
                <a:ea typeface="Arial" panose="020B0604020202020204" pitchFamily="34" charset="0"/>
              </a:rPr>
              <a:t>set</a:t>
            </a:r>
            <a:r>
              <a:rPr sz="2200" b="1">
                <a:latin typeface="Arial" panose="020B0604020202020204" pitchFamily="34" charset="0"/>
                <a:ea typeface="Arial" panose="020B0604020202020204" pitchFamily="34" charset="0"/>
              </a:rPr>
              <a:t> to know when all fragments of a datagram have arrived</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Fragment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offset </a:t>
            </a:r>
            <a:r>
              <a:rPr sz="2200" b="1">
                <a:latin typeface="Arial" panose="020B0604020202020204" pitchFamily="34" charset="0"/>
                <a:ea typeface="Arial" panose="020B0604020202020204" pitchFamily="34" charset="0"/>
              </a:rPr>
              <a:t>(13 bits): tells where in the current datagram this fragment belongs; all fragments except the last one in a datagram must be a multiple of 8 bytes; a maximum of 8192 fragments per datagram allowed (2</a:t>
            </a:r>
            <a:r>
              <a:rPr sz="2200" b="1" baseline="30000">
                <a:latin typeface="Arial" panose="020B0604020202020204" pitchFamily="34" charset="0"/>
                <a:ea typeface="Arial" panose="020B0604020202020204" pitchFamily="34" charset="0"/>
              </a:rPr>
              <a:t>13</a:t>
            </a:r>
            <a:r>
              <a:rPr sz="2200" b="1">
                <a:latin typeface="Arial" panose="020B0604020202020204" pitchFamily="34" charset="0"/>
                <a:ea typeface="Arial" panose="020B0604020202020204" pitchFamily="34" charset="0"/>
              </a:rPr>
              <a:t>) giving a maximum datagram length of 65,536 bytes (8*8192)</a:t>
            </a:r>
          </a:p>
        </p:txBody>
      </p:sp>
      <p:grpSp>
        <p:nvGrpSpPr>
          <p:cNvPr id="655370" name="Group 655369"/>
          <p:cNvGrpSpPr/>
          <p:nvPr/>
        </p:nvGrpSpPr>
        <p:grpSpPr>
          <a:xfrm>
            <a:off x="6019800" y="762000"/>
            <a:ext cx="2976563" cy="4991100"/>
            <a:chOff x="3792" y="384"/>
            <a:chExt cx="1776" cy="3264"/>
          </a:xfrm>
        </p:grpSpPr>
        <p:sp>
          <p:nvSpPr>
            <p:cNvPr id="655367" name="Straight Connector 655366"/>
            <p:cNvSpPr/>
            <p:nvPr/>
          </p:nvSpPr>
          <p:spPr>
            <a:xfrm>
              <a:off x="3792" y="3648"/>
              <a:ext cx="1776" cy="0"/>
            </a:xfrm>
            <a:prstGeom prst="line">
              <a:avLst/>
            </a:prstGeom>
            <a:ln w="25400" cap="flat" cmpd="sng">
              <a:solidFill>
                <a:schemeClr val="tx1"/>
              </a:solidFill>
              <a:prstDash val="solid"/>
              <a:headEnd type="none" w="med" len="med"/>
              <a:tailEnd type="none" w="med" len="med"/>
            </a:ln>
          </p:spPr>
        </p:sp>
        <p:sp>
          <p:nvSpPr>
            <p:cNvPr id="655368" name="Straight Connector 655367"/>
            <p:cNvSpPr/>
            <p:nvPr/>
          </p:nvSpPr>
          <p:spPr>
            <a:xfrm flipV="1">
              <a:off x="5568" y="384"/>
              <a:ext cx="0" cy="3264"/>
            </a:xfrm>
            <a:prstGeom prst="line">
              <a:avLst/>
            </a:prstGeom>
            <a:ln w="25400" cap="flat" cmpd="sng">
              <a:solidFill>
                <a:schemeClr val="tx1"/>
              </a:solidFill>
              <a:prstDash val="solid"/>
              <a:headEnd type="none" w="med" len="med"/>
              <a:tailEnd type="none" w="med" len="med"/>
            </a:ln>
          </p:spPr>
        </p:sp>
        <p:sp>
          <p:nvSpPr>
            <p:cNvPr id="655369" name="Straight Connector 655368"/>
            <p:cNvSpPr/>
            <p:nvPr/>
          </p:nvSpPr>
          <p:spPr>
            <a:xfrm flipH="1">
              <a:off x="4512" y="384"/>
              <a:ext cx="1056" cy="0"/>
            </a:xfrm>
            <a:prstGeom prst="line">
              <a:avLst/>
            </a:prstGeom>
            <a:ln w="25400" cap="flat" cmpd="sng">
              <a:solidFill>
                <a:schemeClr val="tx1"/>
              </a:solidFill>
              <a:prstDash val="solid"/>
              <a:headEnd type="none" w="med" len="med"/>
              <a:tailEnd type="triangle" w="med" len="med"/>
            </a:ln>
          </p:spPr>
        </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43</a:t>
            </a:fld>
            <a:endParaRPr lang="de-DE" altLang="x-none" dirty="0">
              <a:latin typeface="Times New Roman" panose="02020603050405020304" pitchFamily="18" charset="0"/>
              <a:ea typeface="Arial" panose="020B0604020202020204" pitchFamily="34" charset="0"/>
            </a:endParaRPr>
          </a:p>
        </p:txBody>
      </p:sp>
      <p:sp>
        <p:nvSpPr>
          <p:cNvPr id="673794" name="Rectangles 673793"/>
          <p:cNvSpPr/>
          <p:nvPr/>
        </p:nvSpPr>
        <p:spPr>
          <a:xfrm>
            <a:off x="76200" y="152400"/>
            <a:ext cx="8991600" cy="58674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Time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to</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live </a:t>
            </a:r>
            <a:r>
              <a:rPr sz="2200" b="1">
                <a:latin typeface="Arial" panose="020B0604020202020204" pitchFamily="34" charset="0"/>
                <a:ea typeface="Arial" panose="020B0604020202020204" pitchFamily="34" charset="0"/>
              </a:rPr>
              <a:t>(8 bits): to prevent </a:t>
            </a:r>
            <a:r>
              <a:rPr sz="2200" b="1" err="1">
                <a:latin typeface="Arial" panose="020B0604020202020204" pitchFamily="34" charset="0"/>
                <a:ea typeface="Arial" panose="020B0604020202020204" pitchFamily="34" charset="0"/>
              </a:rPr>
              <a:t>datagrams</a:t>
            </a:r>
            <a:r>
              <a:rPr sz="2200" b="1">
                <a:latin typeface="Arial" panose="020B0604020202020204" pitchFamily="34" charset="0"/>
                <a:ea typeface="Arial" panose="020B0604020202020204" pitchFamily="34" charset="0"/>
              </a:rPr>
              <a:t> from wandering around forever; is a counter used to limit packet lifetimes; a maximum lifetime of </a:t>
            </a:r>
            <a:r>
              <a:rPr sz="2200" b="1">
                <a:solidFill>
                  <a:schemeClr val="folHlink"/>
                </a:solidFill>
                <a:latin typeface="Arial" panose="020B0604020202020204" pitchFamily="34" charset="0"/>
                <a:ea typeface="Arial" panose="020B0604020202020204" pitchFamily="34" charset="0"/>
              </a:rPr>
              <a:t>255</a:t>
            </a:r>
            <a:r>
              <a:rPr sz="2200" b="1">
                <a:latin typeface="Arial" panose="020B0604020202020204" pitchFamily="34" charset="0"/>
                <a:ea typeface="Arial" panose="020B0604020202020204" pitchFamily="34" charset="0"/>
              </a:rPr>
              <a:t> sec (in practice counts the number of hops); set by a source host approximately 2 times the maximum number of hops between any two hosts; decremented on each hop and is supposed to be decremented multiple times when queued for a long time in a router; when it is zero, the packet is discarded and a warning packet is sent back to the source host</a:t>
            </a:r>
          </a:p>
        </p:txBody>
      </p:sp>
      <p:sp>
        <p:nvSpPr>
          <p:cNvPr id="673795" name="Rectangles 673794"/>
          <p:cNvSpPr/>
          <p:nvPr/>
        </p:nvSpPr>
        <p:spPr>
          <a:xfrm>
            <a:off x="76200" y="2895600"/>
            <a:ext cx="8991600" cy="29718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Protocol </a:t>
            </a:r>
            <a:r>
              <a:rPr sz="2200" b="1">
                <a:latin typeface="Arial" panose="020B0604020202020204" pitchFamily="34" charset="0"/>
                <a:ea typeface="Arial" panose="020B0604020202020204" pitchFamily="34" charset="0"/>
              </a:rPr>
              <a:t>(8 bits): which transport process to give it to (TCP, UDP, ...)</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Header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checksum  </a:t>
            </a:r>
            <a:r>
              <a:rPr sz="2200" b="1">
                <a:latin typeface="Arial" panose="020B0604020202020204" pitchFamily="34" charset="0"/>
                <a:ea typeface="Arial" panose="020B0604020202020204" pitchFamily="34" charset="0"/>
              </a:rPr>
              <a:t>(16 bits): verifies the header only; the sum of all fields is assumed to be zero upon arrival; it must be recomputed at each hop because at least one field always changes (</a:t>
            </a:r>
            <a:r>
              <a:rPr sz="2200" b="1">
                <a:solidFill>
                  <a:schemeClr val="folHlink"/>
                </a:solidFill>
                <a:latin typeface="Arial" panose="020B0604020202020204" pitchFamily="34" charset="0"/>
                <a:ea typeface="Arial" panose="020B0604020202020204" pitchFamily="34" charset="0"/>
              </a:rPr>
              <a:t>Time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to</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live</a:t>
            </a:r>
            <a:r>
              <a:rPr sz="2200" b="1">
                <a:latin typeface="Arial" panose="020B0604020202020204" pitchFamily="34" charset="0"/>
                <a:ea typeface="Arial" panose="020B0604020202020204" pitchFamily="34" charset="0"/>
              </a:rPr>
              <a:t>)</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Destination</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IP addresses for the source and the destination - see later</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44</a:t>
            </a:fld>
            <a:endParaRPr lang="de-DE" altLang="x-none" dirty="0">
              <a:latin typeface="Times New Roman" panose="02020603050405020304" pitchFamily="18" charset="0"/>
              <a:ea typeface="Arial" panose="020B0604020202020204" pitchFamily="34" charset="0"/>
            </a:endParaRPr>
          </a:p>
        </p:txBody>
      </p:sp>
      <p:sp>
        <p:nvSpPr>
          <p:cNvPr id="656387" name="Rectangles 656386"/>
          <p:cNvSpPr/>
          <p:nvPr/>
        </p:nvSpPr>
        <p:spPr>
          <a:xfrm>
            <a:off x="76200" y="152400"/>
            <a:ext cx="8991600" cy="60198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Options</a:t>
            </a:r>
            <a:endParaRPr sz="2200" b="1">
              <a:latin typeface="Arial" panose="020B0604020202020204" pitchFamily="34" charset="0"/>
              <a:ea typeface="Arial" panose="020B0604020202020204" pitchFamily="34" charset="0"/>
            </a:endParaRPr>
          </a:p>
          <a:p>
            <a:pPr marL="570230"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allow subsequent versions of the protocol to include information not present in the original design</a:t>
            </a:r>
          </a:p>
          <a:p>
            <a:pPr marL="570230"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permit experimenters to try out new ideas, and</a:t>
            </a:r>
          </a:p>
          <a:p>
            <a:pPr marL="570230"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avoid allocating header bits to information that is rarely needed</a:t>
            </a:r>
          </a:p>
          <a:p>
            <a:pPr marL="570230"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originally five options were defined</a:t>
            </a: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Security</a:t>
            </a:r>
            <a:r>
              <a:rPr sz="2200" b="1">
                <a:latin typeface="Arial" panose="020B0604020202020204" pitchFamily="34" charset="0"/>
                <a:ea typeface="Arial" panose="020B0604020202020204" pitchFamily="34" charset="0"/>
              </a:rPr>
              <a:t>: for a router to specify not to route through certain countries; ignored by all routers in practice</a:t>
            </a:r>
          </a:p>
        </p:txBody>
      </p:sp>
      <p:pic>
        <p:nvPicPr>
          <p:cNvPr id="656388" name="Picture 656387"/>
          <p:cNvPicPr>
            <a:picLocks noChangeAspect="1"/>
          </p:cNvPicPr>
          <p:nvPr/>
        </p:nvPicPr>
        <p:blipFill>
          <a:blip r:embed="rId2"/>
          <a:stretch>
            <a:fillRect/>
          </a:stretch>
        </p:blipFill>
        <p:spPr>
          <a:xfrm>
            <a:off x="787400" y="3033713"/>
            <a:ext cx="7213600" cy="1995487"/>
          </a:xfrm>
          <a:prstGeom prst="rect">
            <a:avLst/>
          </a:prstGeom>
          <a:noFill/>
          <a:ln w="9525">
            <a:noFill/>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45</a:t>
            </a:fld>
            <a:endParaRPr lang="de-DE" altLang="x-none" dirty="0">
              <a:latin typeface="Times New Roman" panose="02020603050405020304" pitchFamily="18" charset="0"/>
              <a:ea typeface="Arial" panose="020B0604020202020204" pitchFamily="34" charset="0"/>
            </a:endParaRPr>
          </a:p>
        </p:txBody>
      </p:sp>
      <p:sp>
        <p:nvSpPr>
          <p:cNvPr id="674818" name="Rectangles 674817"/>
          <p:cNvSpPr/>
          <p:nvPr/>
        </p:nvSpPr>
        <p:spPr>
          <a:xfrm>
            <a:off x="76200" y="152400"/>
            <a:ext cx="8991600" cy="44196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Strict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gives the complete path from source to destination as a sequence of IP addresses; useful for system managers to send emergency packets when the routing tables are corrupted, or for making timing measurements</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Loose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requires the packet to traverse the list of routers specified, and in the order specified; but may also pass through other routers on the way; most useful when political or economic considerations dictate passing through or avoiding certain countries</a:t>
            </a:r>
          </a:p>
        </p:txBody>
      </p:sp>
      <p:sp>
        <p:nvSpPr>
          <p:cNvPr id="674820" name="Rectangles 674819"/>
          <p:cNvSpPr/>
          <p:nvPr/>
        </p:nvSpPr>
        <p:spPr>
          <a:xfrm>
            <a:off x="76200" y="3276600"/>
            <a:ext cx="8991600" cy="18288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Record</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route</a:t>
            </a:r>
            <a:r>
              <a:rPr sz="2200" b="1">
                <a:latin typeface="Arial" panose="020B0604020202020204" pitchFamily="34" charset="0"/>
                <a:ea typeface="Arial" panose="020B0604020202020204" pitchFamily="34" charset="0"/>
              </a:rPr>
              <a:t>: tells the routers along the path to append their IP address to the option field; for system managers to track down bugs in routing algorithms</a:t>
            </a:r>
          </a:p>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Timestamp</a:t>
            </a:r>
            <a:r>
              <a:rPr sz="2200" b="1">
                <a:latin typeface="Arial" panose="020B0604020202020204" pitchFamily="34" charset="0"/>
                <a:ea typeface="Arial" panose="020B0604020202020204" pitchFamily="34" charset="0"/>
              </a:rPr>
              <a:t>: each router also records a 32-bit timestamp; mostly for debugging routing algorithms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46</a:t>
            </a:fld>
            <a:endParaRPr lang="de-DE" altLang="x-none" dirty="0">
              <a:latin typeface="Times New Roman" panose="02020603050405020304" pitchFamily="18" charset="0"/>
              <a:ea typeface="Arial" panose="020B0604020202020204" pitchFamily="34" charset="0"/>
            </a:endParaRPr>
          </a:p>
        </p:txBody>
      </p:sp>
      <p:sp>
        <p:nvSpPr>
          <p:cNvPr id="657411" name="Rectangles 657410"/>
          <p:cNvSpPr/>
          <p:nvPr/>
        </p:nvSpPr>
        <p:spPr>
          <a:xfrm>
            <a:off x="609600" y="685800"/>
            <a:ext cx="8458200" cy="5791200"/>
          </a:xfrm>
          <a:prstGeom prst="rect">
            <a:avLst/>
          </a:prstGeom>
          <a:noFill/>
          <a:ln w="9525">
            <a:noFill/>
          </a:ln>
        </p:spPr>
        <p:txBody>
          <a:bodyPr/>
          <a:lstStyle/>
          <a:p>
            <a:pPr marL="228600" indent="-228600" eaLnBrk="0" hangingPunct="0">
              <a:lnSpc>
                <a:spcPct val="80000"/>
              </a:lnSpc>
              <a:buClr>
                <a:schemeClr val="tx2"/>
              </a:buClr>
              <a:buFont typeface="Wingdings" panose="05000000000000000000" pitchFamily="2" charset="2"/>
              <a:buChar char="§"/>
            </a:pPr>
            <a:endParaRPr b="1">
              <a:latin typeface="Arial" panose="020B0604020202020204" pitchFamily="34" charset="0"/>
              <a:ea typeface="Arial" panose="020B0604020202020204" pitchFamily="34" charset="0"/>
            </a:endParaRPr>
          </a:p>
        </p:txBody>
      </p:sp>
      <p:sp>
        <p:nvSpPr>
          <p:cNvPr id="657412" name="Rectangles 657411"/>
          <p:cNvSpPr/>
          <p:nvPr/>
        </p:nvSpPr>
        <p:spPr>
          <a:xfrm>
            <a:off x="76200" y="76200"/>
            <a:ext cx="8991600" cy="43434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IP Addresses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every host and router on the Internet has an IP address (its network number and host number)</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unique and </a:t>
            </a:r>
            <a:r>
              <a:rPr sz="2200" b="1">
                <a:latin typeface="Arial" panose="020B0604020202020204" pitchFamily="34" charset="0"/>
                <a:ea typeface="Arial" panose="020B0604020202020204" pitchFamily="34" charset="0"/>
                <a:cs typeface="Arial" panose="020B0604020202020204" pitchFamily="34" charset="0"/>
              </a:rPr>
              <a:t>universal for global communication </a:t>
            </a:r>
            <a:r>
              <a:rPr sz="2200" b="1">
                <a:latin typeface="Arial" panose="020B0604020202020204" pitchFamily="34" charset="0"/>
                <a:ea typeface="Arial" panose="020B0604020202020204" pitchFamily="34" charset="0"/>
              </a:rPr>
              <a:t>(no 2 hosts have the same address, but a host can have 2 IP addresses)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32-bit in IPv4 written as 4 decimal numbers (128 in IPv6)</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with 32-bits there are 2</a:t>
            </a:r>
            <a:r>
              <a:rPr sz="2200" b="1" baseline="30000">
                <a:latin typeface="Arial" panose="020B0604020202020204" pitchFamily="34" charset="0"/>
                <a:ea typeface="Arial" panose="020B0604020202020204" pitchFamily="34" charset="0"/>
              </a:rPr>
              <a:t>32</a:t>
            </a:r>
            <a:r>
              <a:rPr sz="2200" b="1">
                <a:latin typeface="Arial" panose="020B0604020202020204" pitchFamily="34" charset="0"/>
                <a:ea typeface="Arial" panose="020B0604020202020204" pitchFamily="34" charset="0"/>
              </a:rPr>
              <a:t> (4,294,267,296) hosts; assumed too many initially; now not sufficient due to a number of reasons (mainly wastage)</a:t>
            </a:r>
          </a:p>
          <a:p>
            <a:pPr marL="571500" lvl="1" indent="-317500" eaLnBrk="0" hangingPunct="0">
              <a:spcBef>
                <a:spcPct val="20000"/>
              </a:spcBef>
              <a:buClr>
                <a:schemeClr val="tx2"/>
              </a:buClr>
              <a:buSzPct val="120000"/>
              <a:buFont typeface="Wingdings" panose="05000000000000000000" pitchFamily="2" charset="2"/>
              <a:buChar char="§"/>
            </a:pPr>
            <a:r>
              <a:rPr sz="2200" b="1" err="1">
                <a:solidFill>
                  <a:schemeClr val="folHlink"/>
                </a:solidFill>
                <a:latin typeface="Arial" panose="020B0604020202020204" pitchFamily="34" charset="0"/>
                <a:ea typeface="Arial" panose="020B0604020202020204" pitchFamily="34" charset="0"/>
              </a:rPr>
              <a:t>Classful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Addressing</a:t>
            </a:r>
          </a:p>
          <a:p>
            <a:pPr marL="838200" lvl="2" indent="-2540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 space is divided into 5 classes: A, B, C, D, and E</a:t>
            </a:r>
          </a:p>
          <a:p>
            <a:pPr marL="838200" lvl="2" indent="-2540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first few bits indicate the class of an address</a:t>
            </a:r>
          </a:p>
        </p:txBody>
      </p:sp>
      <p:pic>
        <p:nvPicPr>
          <p:cNvPr id="657413" name="Picture 657412"/>
          <p:cNvPicPr>
            <a:picLocks noChangeAspect="1"/>
          </p:cNvPicPr>
          <p:nvPr/>
        </p:nvPicPr>
        <p:blipFill>
          <a:blip r:embed="rId2"/>
          <a:stretch>
            <a:fillRect/>
          </a:stretch>
        </p:blipFill>
        <p:spPr>
          <a:xfrm>
            <a:off x="304800" y="4651375"/>
            <a:ext cx="4343400" cy="1565275"/>
          </a:xfrm>
          <a:prstGeom prst="rect">
            <a:avLst/>
          </a:prstGeom>
          <a:noFill/>
          <a:ln w="9525">
            <a:noFill/>
          </a:ln>
        </p:spPr>
      </p:pic>
      <p:pic>
        <p:nvPicPr>
          <p:cNvPr id="657414" name="Picture 657413"/>
          <p:cNvPicPr>
            <a:picLocks noChangeAspect="1"/>
          </p:cNvPicPr>
          <p:nvPr/>
        </p:nvPicPr>
        <p:blipFill>
          <a:blip r:embed="rId3"/>
          <a:stretch>
            <a:fillRect/>
          </a:stretch>
        </p:blipFill>
        <p:spPr>
          <a:xfrm>
            <a:off x="4724400" y="4648200"/>
            <a:ext cx="4343400" cy="1568450"/>
          </a:xfrm>
          <a:prstGeom prst="rect">
            <a:avLst/>
          </a:prstGeom>
          <a:noFill/>
          <a:ln w="9525">
            <a:noFill/>
          </a:ln>
        </p:spPr>
      </p:pic>
      <p:sp>
        <p:nvSpPr>
          <p:cNvPr id="657415" name="Rectangles 657414"/>
          <p:cNvSpPr/>
          <p:nvPr/>
        </p:nvSpPr>
        <p:spPr>
          <a:xfrm>
            <a:off x="1524000" y="6292850"/>
            <a:ext cx="2209800" cy="228600"/>
          </a:xfrm>
          <a:prstGeom prst="rect">
            <a:avLst/>
          </a:prstGeom>
          <a:noFill/>
          <a:ln w="9525">
            <a:noFill/>
          </a:ln>
        </p:spPr>
        <p:txBody>
          <a:bodyPr/>
          <a:lstStyle/>
          <a:p>
            <a:pPr marL="709930" indent="-457200" eaLnBrk="0" hangingPunct="0">
              <a:lnSpc>
                <a:spcPct val="80000"/>
              </a:lnSpc>
              <a:spcBef>
                <a:spcPct val="0"/>
              </a:spcBef>
              <a:buClr>
                <a:schemeClr val="tx2"/>
              </a:buClr>
              <a:buFont typeface="Wingdings" panose="05000000000000000000" pitchFamily="2" charset="2"/>
            </a:pPr>
            <a:r>
              <a:rPr sz="1600" b="1">
                <a:latin typeface="Arial" panose="020B0604020202020204" pitchFamily="34" charset="0"/>
                <a:ea typeface="Arial" panose="020B0604020202020204" pitchFamily="34" charset="0"/>
              </a:rPr>
              <a:t>in binary notation</a:t>
            </a:r>
          </a:p>
        </p:txBody>
      </p:sp>
      <p:sp>
        <p:nvSpPr>
          <p:cNvPr id="657416" name="Rectangles 657415"/>
          <p:cNvSpPr/>
          <p:nvPr/>
        </p:nvSpPr>
        <p:spPr>
          <a:xfrm>
            <a:off x="5715000" y="6292850"/>
            <a:ext cx="3124200" cy="228600"/>
          </a:xfrm>
          <a:prstGeom prst="rect">
            <a:avLst/>
          </a:prstGeom>
          <a:noFill/>
          <a:ln w="9525">
            <a:noFill/>
          </a:ln>
        </p:spPr>
        <p:txBody>
          <a:bodyPr/>
          <a:lstStyle/>
          <a:p>
            <a:pPr marL="709930" indent="-457200" eaLnBrk="0" hangingPunct="0">
              <a:lnSpc>
                <a:spcPct val="80000"/>
              </a:lnSpc>
              <a:spcBef>
                <a:spcPct val="0"/>
              </a:spcBef>
              <a:buClr>
                <a:schemeClr val="tx2"/>
              </a:buClr>
              <a:buFont typeface="Wingdings" panose="05000000000000000000" pitchFamily="2" charset="2"/>
            </a:pPr>
            <a:r>
              <a:rPr sz="1600" b="1">
                <a:latin typeface="Arial" panose="020B0604020202020204" pitchFamily="34" charset="0"/>
                <a:ea typeface="Arial" panose="020B0604020202020204" pitchFamily="34" charset="0"/>
              </a:rPr>
              <a:t>in dotted-decimal notation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47</a:t>
            </a:fld>
            <a:endParaRPr lang="de-DE" altLang="x-none" dirty="0">
              <a:latin typeface="Times New Roman" panose="02020603050405020304" pitchFamily="18" charset="0"/>
              <a:ea typeface="Arial" panose="020B0604020202020204" pitchFamily="34" charset="0"/>
            </a:endParaRPr>
          </a:p>
        </p:txBody>
      </p:sp>
      <p:sp>
        <p:nvSpPr>
          <p:cNvPr id="675842" name="Rectangles 675841"/>
          <p:cNvSpPr/>
          <p:nvPr/>
        </p:nvSpPr>
        <p:spPr>
          <a:xfrm>
            <a:off x="609600" y="685800"/>
            <a:ext cx="8458200" cy="5791200"/>
          </a:xfrm>
          <a:prstGeom prst="rect">
            <a:avLst/>
          </a:prstGeom>
          <a:noFill/>
          <a:ln w="9525">
            <a:noFill/>
          </a:ln>
        </p:spPr>
        <p:txBody>
          <a:bodyPr/>
          <a:lstStyle/>
          <a:p>
            <a:pPr marL="228600" indent="-228600" eaLnBrk="0" hangingPunct="0">
              <a:lnSpc>
                <a:spcPct val="80000"/>
              </a:lnSpc>
              <a:buClr>
                <a:schemeClr val="tx2"/>
              </a:buClr>
              <a:buFont typeface="Wingdings" panose="05000000000000000000" pitchFamily="2" charset="2"/>
              <a:buChar char="§"/>
            </a:pPr>
            <a:endParaRPr b="1">
              <a:latin typeface="Arial" panose="020B0604020202020204" pitchFamily="34" charset="0"/>
              <a:ea typeface="Arial" panose="020B0604020202020204" pitchFamily="34" charset="0"/>
            </a:endParaRPr>
          </a:p>
        </p:txBody>
      </p:sp>
      <p:sp>
        <p:nvSpPr>
          <p:cNvPr id="675848" name="Rectangles 675847"/>
          <p:cNvSpPr/>
          <p:nvPr/>
        </p:nvSpPr>
        <p:spPr>
          <a:xfrm>
            <a:off x="76200" y="152400"/>
            <a:ext cx="8991600" cy="533400"/>
          </a:xfrm>
          <a:prstGeom prst="rect">
            <a:avLst/>
          </a:prstGeom>
          <a:noFill/>
          <a:ln w="9525">
            <a:noFill/>
          </a:ln>
        </p:spPr>
        <p:txBody>
          <a:bodyPr/>
          <a:lstStyle/>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addresses in classes A, B, and C are for </a:t>
            </a:r>
            <a:r>
              <a:rPr sz="2200" b="1" err="1">
                <a:solidFill>
                  <a:schemeClr val="folHlink"/>
                </a:solidFill>
                <a:latin typeface="Arial" panose="020B0604020202020204" pitchFamily="34" charset="0"/>
                <a:ea typeface="Arial" panose="020B0604020202020204" pitchFamily="34" charset="0"/>
              </a:rPr>
              <a:t>unicast</a:t>
            </a:r>
            <a:r>
              <a:rPr sz="2200" b="1">
                <a:latin typeface="Arial" panose="020B0604020202020204" pitchFamily="34" charset="0"/>
                <a:ea typeface="Arial" panose="020B0604020202020204" pitchFamily="34" charset="0"/>
              </a:rPr>
              <a:t> communication; a host needs to have at least one </a:t>
            </a:r>
            <a:r>
              <a:rPr sz="2200" b="1" err="1">
                <a:latin typeface="Arial" panose="020B0604020202020204" pitchFamily="34" charset="0"/>
                <a:ea typeface="Arial" panose="020B0604020202020204" pitchFamily="34" charset="0"/>
              </a:rPr>
              <a:t>unicast</a:t>
            </a:r>
            <a:r>
              <a:rPr sz="2200" b="1">
                <a:latin typeface="Arial" panose="020B0604020202020204" pitchFamily="34" charset="0"/>
                <a:ea typeface="Arial" panose="020B0604020202020204" pitchFamily="34" charset="0"/>
              </a:rPr>
              <a:t> address to be able to send and receive</a:t>
            </a:r>
          </a:p>
        </p:txBody>
      </p:sp>
      <p:sp>
        <p:nvSpPr>
          <p:cNvPr id="675849" name="Rectangles 675848"/>
          <p:cNvSpPr/>
          <p:nvPr/>
        </p:nvSpPr>
        <p:spPr>
          <a:xfrm>
            <a:off x="76200" y="1143000"/>
            <a:ext cx="8991600" cy="3352800"/>
          </a:xfrm>
          <a:prstGeom prst="rect">
            <a:avLst/>
          </a:prstGeom>
          <a:noFill/>
          <a:ln w="9525">
            <a:noFill/>
          </a:ln>
        </p:spPr>
        <p:txBody>
          <a:bodyPr/>
          <a:lstStyle/>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addresses in class D are for </a:t>
            </a:r>
            <a:r>
              <a:rPr sz="2200" b="1">
                <a:solidFill>
                  <a:schemeClr val="folHlink"/>
                </a:solidFill>
                <a:latin typeface="Arial" panose="020B0604020202020204" pitchFamily="34" charset="0"/>
                <a:ea typeface="Arial" panose="020B0604020202020204" pitchFamily="34" charset="0"/>
              </a:rPr>
              <a:t>multicast</a:t>
            </a:r>
            <a:r>
              <a:rPr sz="2200" b="1">
                <a:latin typeface="Arial" panose="020B0604020202020204" pitchFamily="34" charset="0"/>
                <a:ea typeface="Arial" panose="020B0604020202020204" pitchFamily="34" charset="0"/>
              </a:rPr>
              <a:t> communication (only as a destination); if a host belongs to a group or groups, it can have one or more multicast addresses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addresses in class E are </a:t>
            </a:r>
            <a:r>
              <a:rPr sz="2200" b="1">
                <a:solidFill>
                  <a:schemeClr val="folHlink"/>
                </a:solidFill>
                <a:latin typeface="Arial" panose="020B0604020202020204" pitchFamily="34" charset="0"/>
                <a:ea typeface="Arial" panose="020B0604020202020204" pitchFamily="34" charset="0"/>
              </a:rPr>
              <a:t>reserved</a:t>
            </a:r>
            <a:r>
              <a:rPr sz="2200" b="1">
                <a:latin typeface="Arial" panose="020B0604020202020204" pitchFamily="34" charset="0"/>
                <a:ea typeface="Arial" panose="020B0604020202020204" pitchFamily="34" charset="0"/>
              </a:rPr>
              <a:t>; the idea was to use them for special purposes</a:t>
            </a:r>
          </a:p>
          <a:p>
            <a:pPr marL="228600" indent="-228600" eaLnBrk="0" hangingPunct="0">
              <a:buClr>
                <a:schemeClr val="tx2"/>
              </a:buClr>
              <a:buSzPct val="120000"/>
              <a:buFont typeface="Wingdings" panose="05000000000000000000" pitchFamily="2" charset="2"/>
              <a:buChar char="§"/>
            </a:pPr>
            <a:r>
              <a:rPr sz="2200" b="1" err="1">
                <a:solidFill>
                  <a:schemeClr val="folHlink"/>
                </a:solidFill>
                <a:latin typeface="Arial" panose="020B0604020202020204" pitchFamily="34" charset="0"/>
                <a:ea typeface="Arial" panose="020B0604020202020204" pitchFamily="34" charset="0"/>
              </a:rPr>
              <a:t>Netid</a:t>
            </a:r>
            <a:r>
              <a:rPr sz="2200" b="1">
                <a:solidFill>
                  <a:schemeClr val="folHlink"/>
                </a:solidFill>
                <a:latin typeface="Arial" panose="020B0604020202020204" pitchFamily="34" charset="0"/>
                <a:ea typeface="Arial" panose="020B0604020202020204" pitchFamily="34" charset="0"/>
              </a:rPr>
              <a:t> and </a:t>
            </a:r>
            <a:r>
              <a:rPr sz="2200" b="1" err="1">
                <a:solidFill>
                  <a:schemeClr val="folHlink"/>
                </a:solidFill>
                <a:latin typeface="Arial" panose="020B0604020202020204" pitchFamily="34" charset="0"/>
                <a:ea typeface="Arial" panose="020B0604020202020204" pitchFamily="34" charset="0"/>
              </a:rPr>
              <a:t>Hostid</a:t>
            </a:r>
            <a:endParaRPr sz="2200" b="1">
              <a:solidFill>
                <a:schemeClr val="folHlink"/>
              </a:solidFill>
              <a:latin typeface="Arial" panose="020B0604020202020204" pitchFamily="34" charset="0"/>
              <a:ea typeface="Arial" panose="020B0604020202020204" pitchFamily="34" charset="0"/>
            </a:endParaRP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addresses in classes A, B, and C are divided into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(network) and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(host) of varying length from class to class</a:t>
            </a:r>
          </a:p>
        </p:txBody>
      </p:sp>
      <p:pic>
        <p:nvPicPr>
          <p:cNvPr id="675850" name="Picture 675849"/>
          <p:cNvPicPr>
            <a:picLocks noChangeAspect="1"/>
          </p:cNvPicPr>
          <p:nvPr/>
        </p:nvPicPr>
        <p:blipFill>
          <a:blip r:embed="rId2"/>
          <a:stretch>
            <a:fillRect/>
          </a:stretch>
        </p:blipFill>
        <p:spPr>
          <a:xfrm>
            <a:off x="762000" y="4441825"/>
            <a:ext cx="7296150" cy="226377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48</a:t>
            </a:fld>
            <a:endParaRPr lang="de-DE" altLang="x-none" dirty="0">
              <a:latin typeface="Times New Roman" panose="02020603050405020304" pitchFamily="18" charset="0"/>
              <a:ea typeface="Arial" panose="020B0604020202020204" pitchFamily="34" charset="0"/>
            </a:endParaRPr>
          </a:p>
        </p:txBody>
      </p:sp>
      <p:sp>
        <p:nvSpPr>
          <p:cNvPr id="658435" name="Rectangles 658434"/>
          <p:cNvSpPr/>
          <p:nvPr/>
        </p:nvSpPr>
        <p:spPr>
          <a:xfrm>
            <a:off x="76200" y="228600"/>
            <a:ext cx="8991600" cy="4953000"/>
          </a:xfrm>
          <a:prstGeom prst="rect">
            <a:avLst/>
          </a:prstGeom>
          <a:noFill/>
          <a:ln w="9525">
            <a:noFill/>
          </a:ln>
        </p:spPr>
        <p:txBody>
          <a:bodyPr/>
          <a:lstStyle/>
          <a:p>
            <a:pPr marL="571500" lvl="1"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Classes</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Blocks</a:t>
            </a:r>
          </a:p>
          <a:p>
            <a:pPr marL="836930" lvl="2" indent="-2540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one problem with </a:t>
            </a:r>
            <a:r>
              <a:rPr sz="2200" b="1" err="1">
                <a:latin typeface="Arial" panose="020B0604020202020204" pitchFamily="34" charset="0"/>
                <a:ea typeface="Arial" panose="020B0604020202020204" pitchFamily="34" charset="0"/>
              </a:rPr>
              <a:t>classful</a:t>
            </a:r>
            <a:r>
              <a:rPr sz="2200" b="1">
                <a:latin typeface="Arial" panose="020B0604020202020204" pitchFamily="34" charset="0"/>
                <a:ea typeface="Arial" panose="020B0604020202020204" pitchFamily="34" charset="0"/>
              </a:rPr>
              <a:t> addressing is that each class is divided into a fixed number of blocks with each block having a fixed size</a:t>
            </a:r>
          </a:p>
          <a:p>
            <a:pPr marL="836930" lvl="2" indent="-2540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Class A</a:t>
            </a:r>
          </a:p>
          <a:p>
            <a:pPr marL="1143000" lvl="3" indent="-304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divided into 128 blocks, each block having a different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(the first bit of byte 1 is always 0)</a:t>
            </a:r>
          </a:p>
          <a:p>
            <a:pPr marL="1143000" lvl="3" indent="-304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1: from </a:t>
            </a:r>
            <a:r>
              <a:rPr sz="2200" b="1">
                <a:solidFill>
                  <a:schemeClr val="hlink"/>
                </a:solidFill>
                <a:latin typeface="Arial" panose="020B0604020202020204" pitchFamily="34" charset="0"/>
                <a:ea typeface="Arial" panose="020B0604020202020204" pitchFamily="34" charset="0"/>
              </a:rPr>
              <a:t>0</a:t>
            </a:r>
            <a:r>
              <a:rPr sz="2200" b="1">
                <a:latin typeface="Arial" panose="020B0604020202020204" pitchFamily="34" charset="0"/>
                <a:ea typeface="Arial" panose="020B0604020202020204" pitchFamily="34" charset="0"/>
              </a:rPr>
              <a:t>.0.0.0 to </a:t>
            </a:r>
            <a:r>
              <a:rPr sz="2200" b="1">
                <a:solidFill>
                  <a:schemeClr val="hlink"/>
                </a:solidFill>
                <a:latin typeface="Arial" panose="020B0604020202020204" pitchFamily="34" charset="0"/>
                <a:ea typeface="Arial" panose="020B0604020202020204" pitchFamily="34" charset="0"/>
              </a:rPr>
              <a:t>0</a:t>
            </a:r>
            <a:r>
              <a:rPr sz="2200" b="1">
                <a:latin typeface="Arial" panose="020B0604020202020204" pitchFamily="34" charset="0"/>
                <a:ea typeface="Arial" panose="020B0604020202020204" pitchFamily="34" charset="0"/>
              </a:rPr>
              <a:t>.255.255.255 -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0</a:t>
            </a:r>
          </a:p>
          <a:p>
            <a:pPr marL="1143000" lvl="3" indent="-304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2: from </a:t>
            </a:r>
            <a:r>
              <a:rPr sz="2200" b="1">
                <a:solidFill>
                  <a:schemeClr val="hlink"/>
                </a:solidFill>
                <a:latin typeface="Arial" panose="020B0604020202020204" pitchFamily="34" charset="0"/>
                <a:ea typeface="Arial" panose="020B0604020202020204" pitchFamily="34" charset="0"/>
              </a:rPr>
              <a:t>1</a:t>
            </a:r>
            <a:r>
              <a:rPr sz="2200" b="1">
                <a:latin typeface="Arial" panose="020B0604020202020204" pitchFamily="34" charset="0"/>
                <a:ea typeface="Arial" panose="020B0604020202020204" pitchFamily="34" charset="0"/>
              </a:rPr>
              <a:t>.0.0.0 to </a:t>
            </a:r>
            <a:r>
              <a:rPr sz="2200" b="1">
                <a:solidFill>
                  <a:schemeClr val="hlink"/>
                </a:solidFill>
                <a:latin typeface="Arial" panose="020B0604020202020204" pitchFamily="34" charset="0"/>
                <a:ea typeface="Arial" panose="020B0604020202020204" pitchFamily="34" charset="0"/>
              </a:rPr>
              <a:t>1</a:t>
            </a:r>
            <a:r>
              <a:rPr sz="2200" b="1">
                <a:latin typeface="Arial" panose="020B0604020202020204" pitchFamily="34" charset="0"/>
                <a:ea typeface="Arial" panose="020B0604020202020204" pitchFamily="34" charset="0"/>
              </a:rPr>
              <a:t>.255.255.255 -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a:t>
            </a:r>
          </a:p>
          <a:p>
            <a:pPr marL="3253105" lvl="4" indent="-495300" eaLnBrk="0" hangingPunct="0">
              <a:lnSpc>
                <a:spcPct val="6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3253105" lvl="4" indent="-495300" eaLnBrk="0" hangingPunct="0">
              <a:lnSpc>
                <a:spcPct val="6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1143000" lvl="3" indent="-304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last block: from </a:t>
            </a:r>
            <a:r>
              <a:rPr sz="2200" b="1">
                <a:solidFill>
                  <a:schemeClr val="hlink"/>
                </a:solidFill>
                <a:latin typeface="Arial" panose="020B0604020202020204" pitchFamily="34" charset="0"/>
                <a:ea typeface="Arial" panose="020B0604020202020204" pitchFamily="34" charset="0"/>
              </a:rPr>
              <a:t>127</a:t>
            </a:r>
            <a:r>
              <a:rPr sz="2200" b="1">
                <a:latin typeface="Arial" panose="020B0604020202020204" pitchFamily="34" charset="0"/>
                <a:ea typeface="Arial" panose="020B0604020202020204" pitchFamily="34" charset="0"/>
              </a:rPr>
              <a:t>.0.0.0 to </a:t>
            </a:r>
            <a:r>
              <a:rPr sz="2200" b="1">
                <a:solidFill>
                  <a:schemeClr val="hlink"/>
                </a:solidFill>
                <a:latin typeface="Arial" panose="020B0604020202020204" pitchFamily="34" charset="0"/>
                <a:ea typeface="Arial" panose="020B0604020202020204" pitchFamily="34" charset="0"/>
              </a:rPr>
              <a:t>127</a:t>
            </a:r>
            <a:r>
              <a:rPr sz="2200" b="1">
                <a:latin typeface="Arial" panose="020B0604020202020204" pitchFamily="34" charset="0"/>
                <a:ea typeface="Arial" panose="020B0604020202020204" pitchFamily="34" charset="0"/>
              </a:rPr>
              <a:t>.255.255.255 -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127</a:t>
            </a:r>
          </a:p>
          <a:p>
            <a:pPr marL="1143000" lvl="3" indent="-304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cs typeface="Arial" panose="020B0604020202020204" pitchFamily="34" charset="0"/>
              </a:rPr>
              <a:t>class A addresses were designed for large organizations (up to 16 million hosts 2</a:t>
            </a:r>
            <a:r>
              <a:rPr sz="2200" b="1" baseline="30000">
                <a:latin typeface="Arial" panose="020B0604020202020204" pitchFamily="34" charset="0"/>
                <a:ea typeface="Arial" panose="020B0604020202020204" pitchFamily="34" charset="0"/>
                <a:cs typeface="Arial" panose="020B0604020202020204" pitchFamily="34" charset="0"/>
              </a:rPr>
              <a:t>24</a:t>
            </a:r>
            <a:r>
              <a:rPr sz="2200" b="1">
                <a:latin typeface="Arial" panose="020B0604020202020204" pitchFamily="34" charset="0"/>
                <a:ea typeface="Arial" panose="020B0604020202020204" pitchFamily="34" charset="0"/>
                <a:cs typeface="Arial" panose="020B0604020202020204" pitchFamily="34" charset="0"/>
              </a:rPr>
              <a:t>)</a:t>
            </a:r>
            <a:endParaRPr sz="2200" b="1">
              <a:solidFill>
                <a:schemeClr val="hlink"/>
              </a:solidFill>
              <a:latin typeface="Arial" panose="020B0604020202020204" pitchFamily="34" charset="0"/>
              <a:ea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49</a:t>
            </a:fld>
            <a:endParaRPr lang="de-DE" altLang="x-none" dirty="0">
              <a:latin typeface="Times New Roman" panose="02020603050405020304" pitchFamily="18" charset="0"/>
              <a:ea typeface="Arial" panose="020B0604020202020204" pitchFamily="34" charset="0"/>
            </a:endParaRPr>
          </a:p>
        </p:txBody>
      </p:sp>
      <p:sp>
        <p:nvSpPr>
          <p:cNvPr id="659459" name="Rectangles 659458"/>
          <p:cNvSpPr/>
          <p:nvPr/>
        </p:nvSpPr>
        <p:spPr>
          <a:xfrm>
            <a:off x="76200" y="76200"/>
            <a:ext cx="8991600" cy="34290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e.g. organization X granted a block with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73</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first address (73.0.0.0) is used to identify the organization (called the </a:t>
            </a:r>
            <a:r>
              <a:rPr sz="2200" b="1">
                <a:solidFill>
                  <a:schemeClr val="folHlink"/>
                </a:solidFill>
                <a:latin typeface="Arial" panose="020B0604020202020204" pitchFamily="34" charset="0"/>
                <a:ea typeface="Arial" panose="020B0604020202020204" pitchFamily="34" charset="0"/>
              </a:rPr>
              <a:t>network</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last address is reserved for a special purpose</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total number of organizations that can be assigned class A addresses is 126 (128-2) because all 0’s and 1’s are reserved</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number of addresses in each block (16,777,214= 2</a:t>
            </a:r>
            <a:r>
              <a:rPr sz="2200" b="1" baseline="30000">
                <a:latin typeface="Arial" panose="020B0604020202020204" pitchFamily="34" charset="0"/>
                <a:ea typeface="Arial" panose="020B0604020202020204" pitchFamily="34" charset="0"/>
              </a:rPr>
              <a:t>24</a:t>
            </a:r>
            <a:r>
              <a:rPr sz="2200" b="1">
                <a:latin typeface="Arial" panose="020B0604020202020204" pitchFamily="34" charset="0"/>
                <a:ea typeface="Arial" panose="020B0604020202020204" pitchFamily="34" charset="0"/>
              </a:rPr>
              <a:t>-2) are larger than the needs of almost all organizations</a:t>
            </a:r>
          </a:p>
          <a:p>
            <a:pPr marL="571500" lvl="1"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millions of class A addresses are wasted</a:t>
            </a:r>
          </a:p>
        </p:txBody>
      </p:sp>
      <p:pic>
        <p:nvPicPr>
          <p:cNvPr id="659460" name="Picture 659459"/>
          <p:cNvPicPr>
            <a:picLocks noChangeAspect="1"/>
          </p:cNvPicPr>
          <p:nvPr/>
        </p:nvPicPr>
        <p:blipFill>
          <a:blip r:embed="rId2"/>
          <a:stretch>
            <a:fillRect/>
          </a:stretch>
        </p:blipFill>
        <p:spPr>
          <a:xfrm>
            <a:off x="1752600" y="3527425"/>
            <a:ext cx="5486400" cy="3330575"/>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a:t>
            </a:fld>
            <a:endParaRPr lang="de-DE" altLang="x-none" dirty="0">
              <a:latin typeface="Times New Roman" panose="02020603050405020304" pitchFamily="18" charset="0"/>
              <a:ea typeface="Arial" panose="020B0604020202020204" pitchFamily="34" charset="0"/>
            </a:endParaRPr>
          </a:p>
        </p:txBody>
      </p:sp>
      <p:sp>
        <p:nvSpPr>
          <p:cNvPr id="593923" name="Rectangles 593922"/>
          <p:cNvSpPr/>
          <p:nvPr/>
        </p:nvSpPr>
        <p:spPr>
          <a:xfrm>
            <a:off x="88900" y="0"/>
            <a:ext cx="8991600" cy="3048000"/>
          </a:xfrm>
          <a:prstGeom prst="rect">
            <a:avLst/>
          </a:prstGeom>
          <a:noFill/>
          <a:ln w="9525">
            <a:noFill/>
          </a:ln>
        </p:spPr>
        <p:txBody>
          <a:bodyPr/>
          <a:lstStyle/>
          <a:p>
            <a:pPr marL="342900" lvl="1" indent="-340995"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network layer at source</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receives data from the transport layer</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adds the </a:t>
            </a:r>
            <a:r>
              <a:rPr sz="2200" b="1">
                <a:solidFill>
                  <a:schemeClr val="folHlink"/>
                </a:solidFill>
                <a:latin typeface="Arial" panose="020B0604020202020204" pitchFamily="34" charset="0"/>
                <a:ea typeface="Arial" panose="020B0604020202020204" pitchFamily="34" charset="0"/>
              </a:rPr>
              <a:t>universal</a:t>
            </a:r>
            <a:r>
              <a:rPr sz="2200" b="1">
                <a:latin typeface="Arial" panose="020B0604020202020204" pitchFamily="34" charset="0"/>
                <a:ea typeface="Arial" panose="020B0604020202020204" pitchFamily="34" charset="0"/>
              </a:rPr>
              <a:t> addresses of A and D</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makes sure the packet is of correct size for passage through the next link, fragment it if necessary</a:t>
            </a:r>
          </a:p>
          <a:p>
            <a:pPr marL="342900" lvl="1" indent="-340995"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network layer at router or switch</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responsible for routing the packet using a routing table</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packet may go through another fragmentation if need be</a:t>
            </a:r>
          </a:p>
          <a:p>
            <a:pPr marL="342900" lvl="1" indent="-340995"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network layer at destination</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address verification; error detection; reassembling the fragments</a:t>
            </a:r>
          </a:p>
          <a:p>
            <a:pPr marL="673100" lvl="2" indent="-317500" eaLnBrk="0" hangingPunct="0">
              <a:lnSpc>
                <a:spcPct val="85000"/>
              </a:lnSpc>
              <a:spcBef>
                <a:spcPct val="1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delivering to the transport layer</a:t>
            </a:r>
          </a:p>
        </p:txBody>
      </p:sp>
      <p:pic>
        <p:nvPicPr>
          <p:cNvPr id="593924" name="Picture 593923"/>
          <p:cNvPicPr>
            <a:picLocks noChangeAspect="1"/>
          </p:cNvPicPr>
          <p:nvPr/>
        </p:nvPicPr>
        <p:blipFill>
          <a:blip r:embed="rId2"/>
          <a:stretch>
            <a:fillRect/>
          </a:stretch>
        </p:blipFill>
        <p:spPr>
          <a:xfrm>
            <a:off x="1282700" y="3859213"/>
            <a:ext cx="6337300" cy="2998787"/>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50</a:t>
            </a:fld>
            <a:endParaRPr lang="de-DE" altLang="x-none" dirty="0">
              <a:latin typeface="Times New Roman" panose="02020603050405020304" pitchFamily="18" charset="0"/>
              <a:ea typeface="Arial" panose="020B0604020202020204" pitchFamily="34" charset="0"/>
            </a:endParaRPr>
          </a:p>
        </p:txBody>
      </p:sp>
      <p:sp>
        <p:nvSpPr>
          <p:cNvPr id="660483" name="Rectangles 660482"/>
          <p:cNvSpPr/>
          <p:nvPr/>
        </p:nvSpPr>
        <p:spPr>
          <a:xfrm>
            <a:off x="76200" y="0"/>
            <a:ext cx="8991600" cy="33528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Class B</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divided into 16,384 (2</a:t>
            </a:r>
            <a:r>
              <a:rPr sz="2200" b="1" baseline="30000">
                <a:latin typeface="Arial" panose="020B0604020202020204" pitchFamily="34" charset="0"/>
                <a:ea typeface="Arial" panose="020B0604020202020204" pitchFamily="34" charset="0"/>
              </a:rPr>
              <a:t>14</a:t>
            </a:r>
            <a:r>
              <a:rPr sz="2200" b="1">
                <a:latin typeface="Arial" panose="020B0604020202020204" pitchFamily="34" charset="0"/>
                <a:ea typeface="Arial" panose="020B0604020202020204" pitchFamily="34" charset="0"/>
              </a:rPr>
              <a:t>) blocks, each block having a different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cs typeface="Arial" panose="020B0604020202020204" pitchFamily="34" charset="0"/>
              </a:rPr>
              <a:t>(the first two bits of byte 1 are always 10)</a:t>
            </a:r>
            <a:endParaRPr sz="2200" b="1">
              <a:latin typeface="Arial" panose="020B0604020202020204" pitchFamily="34" charset="0"/>
              <a:ea typeface="Arial" panose="020B0604020202020204" pitchFamily="34" charset="0"/>
            </a:endParaRP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1: from </a:t>
            </a:r>
            <a:r>
              <a:rPr sz="2200" b="1">
                <a:solidFill>
                  <a:schemeClr val="hlink"/>
                </a:solidFill>
                <a:latin typeface="Arial" panose="020B0604020202020204" pitchFamily="34" charset="0"/>
                <a:ea typeface="Arial" panose="020B0604020202020204" pitchFamily="34" charset="0"/>
              </a:rPr>
              <a:t>128.0</a:t>
            </a:r>
            <a:r>
              <a:rPr sz="2200" b="1">
                <a:latin typeface="Arial" panose="020B0604020202020204" pitchFamily="34" charset="0"/>
                <a:ea typeface="Arial" panose="020B0604020202020204" pitchFamily="34" charset="0"/>
              </a:rPr>
              <a:t>.0.0 to </a:t>
            </a:r>
            <a:r>
              <a:rPr sz="2200" b="1">
                <a:solidFill>
                  <a:schemeClr val="hlink"/>
                </a:solidFill>
                <a:latin typeface="Arial" panose="020B0604020202020204" pitchFamily="34" charset="0"/>
                <a:ea typeface="Arial" panose="020B0604020202020204" pitchFamily="34" charset="0"/>
              </a:rPr>
              <a:t>128.0</a:t>
            </a:r>
            <a:r>
              <a:rPr sz="2200" b="1">
                <a:latin typeface="Arial" panose="020B0604020202020204" pitchFamily="34" charset="0"/>
                <a:ea typeface="Arial" panose="020B0604020202020204" pitchFamily="34" charset="0"/>
              </a:rPr>
              <a:t>.255.255 -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128.0</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2: from </a:t>
            </a:r>
            <a:r>
              <a:rPr sz="2200" b="1">
                <a:solidFill>
                  <a:schemeClr val="hlink"/>
                </a:solidFill>
                <a:latin typeface="Arial" panose="020B0604020202020204" pitchFamily="34" charset="0"/>
                <a:ea typeface="Arial" panose="020B0604020202020204" pitchFamily="34" charset="0"/>
              </a:rPr>
              <a:t>128.1</a:t>
            </a:r>
            <a:r>
              <a:rPr sz="2200" b="1">
                <a:latin typeface="Arial" panose="020B0604020202020204" pitchFamily="34" charset="0"/>
                <a:ea typeface="Arial" panose="020B0604020202020204" pitchFamily="34" charset="0"/>
              </a:rPr>
              <a:t>.0.0 to </a:t>
            </a:r>
            <a:r>
              <a:rPr sz="2200" b="1">
                <a:solidFill>
                  <a:schemeClr val="hlink"/>
                </a:solidFill>
                <a:latin typeface="Arial" panose="020B0604020202020204" pitchFamily="34" charset="0"/>
                <a:ea typeface="Arial" panose="020B0604020202020204" pitchFamily="34" charset="0"/>
              </a:rPr>
              <a:t>128.1</a:t>
            </a:r>
            <a:r>
              <a:rPr sz="2200" b="1">
                <a:latin typeface="Arial" panose="020B0604020202020204" pitchFamily="34" charset="0"/>
                <a:ea typeface="Arial" panose="020B0604020202020204" pitchFamily="34" charset="0"/>
              </a:rPr>
              <a:t>.255.255 -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128.1</a:t>
            </a:r>
          </a:p>
          <a:p>
            <a:pPr marL="1143000" lvl="3" indent="-304800" eaLnBrk="0" hangingPunct="0">
              <a:lnSpc>
                <a:spcPct val="7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1143000" lvl="3" indent="-304800" eaLnBrk="0" hangingPunct="0">
              <a:lnSpc>
                <a:spcPct val="7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last block: from </a:t>
            </a:r>
            <a:r>
              <a:rPr sz="2200" b="1">
                <a:solidFill>
                  <a:schemeClr val="hlink"/>
                </a:solidFill>
                <a:latin typeface="Arial" panose="020B0604020202020204" pitchFamily="34" charset="0"/>
                <a:ea typeface="Arial" panose="020B0604020202020204" pitchFamily="34" charset="0"/>
              </a:rPr>
              <a:t>191.255</a:t>
            </a:r>
            <a:r>
              <a:rPr sz="2200" b="1">
                <a:latin typeface="Arial" panose="020B0604020202020204" pitchFamily="34" charset="0"/>
                <a:ea typeface="Arial" panose="020B0604020202020204" pitchFamily="34" charset="0"/>
              </a:rPr>
              <a:t>.0.0 to </a:t>
            </a:r>
            <a:r>
              <a:rPr sz="2200" b="1">
                <a:solidFill>
                  <a:schemeClr val="hlink"/>
                </a:solidFill>
                <a:latin typeface="Arial" panose="020B0604020202020204" pitchFamily="34" charset="0"/>
                <a:ea typeface="Arial" panose="020B0604020202020204" pitchFamily="34" charset="0"/>
              </a:rPr>
              <a:t>191.255</a:t>
            </a:r>
            <a:r>
              <a:rPr sz="2200" b="1">
                <a:latin typeface="Arial" panose="020B0604020202020204" pitchFamily="34" charset="0"/>
                <a:ea typeface="Arial" panose="020B0604020202020204" pitchFamily="34" charset="0"/>
              </a:rPr>
              <a:t>.255.255 -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191.255</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16 blocks are reserved for private addresses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total number of organizations that can be assigned class B addresses is 16,368 (16,384-16)</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class B addresses were designed for midsize organizations (up to 65,534 = 2</a:t>
            </a:r>
            <a:r>
              <a:rPr sz="2200" b="1" baseline="30000">
                <a:latin typeface="Arial" panose="020B0604020202020204" pitchFamily="34" charset="0"/>
                <a:ea typeface="Arial" panose="020B0604020202020204" pitchFamily="34" charset="0"/>
              </a:rPr>
              <a:t>16</a:t>
            </a:r>
            <a:r>
              <a:rPr sz="2200" b="1">
                <a:latin typeface="Arial" panose="020B0604020202020204" pitchFamily="34" charset="0"/>
                <a:ea typeface="Arial" panose="020B0604020202020204" pitchFamily="34" charset="0"/>
              </a:rPr>
              <a:t>-2 hosts)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number of addresses in each block is larger than the needs of most midsize organizations</a:t>
            </a:r>
          </a:p>
          <a:p>
            <a:pPr marL="571500" lvl="1"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many class B addresses are wasted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51</a:t>
            </a:fld>
            <a:endParaRPr lang="de-DE" altLang="x-none" dirty="0">
              <a:latin typeface="Times New Roman" panose="02020603050405020304" pitchFamily="18" charset="0"/>
              <a:ea typeface="Arial" panose="020B0604020202020204" pitchFamily="34" charset="0"/>
            </a:endParaRPr>
          </a:p>
        </p:txBody>
      </p:sp>
      <p:pic>
        <p:nvPicPr>
          <p:cNvPr id="676867" name="Picture 676866"/>
          <p:cNvPicPr>
            <a:picLocks noChangeAspect="1"/>
          </p:cNvPicPr>
          <p:nvPr/>
        </p:nvPicPr>
        <p:blipFill>
          <a:blip r:embed="rId2"/>
          <a:stretch>
            <a:fillRect/>
          </a:stretch>
        </p:blipFill>
        <p:spPr>
          <a:xfrm>
            <a:off x="1066800" y="228600"/>
            <a:ext cx="6858000" cy="3973513"/>
          </a:xfrm>
          <a:prstGeom prst="rect">
            <a:avLst/>
          </a:prstGeom>
          <a:noFill/>
          <a:ln w="9525">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52</a:t>
            </a:fld>
            <a:endParaRPr lang="de-DE" altLang="x-none" dirty="0">
              <a:latin typeface="Times New Roman" panose="02020603050405020304" pitchFamily="18" charset="0"/>
              <a:ea typeface="Arial" panose="020B0604020202020204" pitchFamily="34" charset="0"/>
            </a:endParaRPr>
          </a:p>
        </p:txBody>
      </p:sp>
      <p:sp>
        <p:nvSpPr>
          <p:cNvPr id="661507" name="Rectangles 661506"/>
          <p:cNvSpPr/>
          <p:nvPr/>
        </p:nvSpPr>
        <p:spPr>
          <a:xfrm>
            <a:off x="76200" y="304800"/>
            <a:ext cx="8991600" cy="33528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Class C</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divided into 2,097,152 (2</a:t>
            </a:r>
            <a:r>
              <a:rPr sz="2200" b="1" baseline="30000">
                <a:latin typeface="Arial" panose="020B0604020202020204" pitchFamily="34" charset="0"/>
                <a:ea typeface="Arial" panose="020B0604020202020204" pitchFamily="34" charset="0"/>
              </a:rPr>
              <a:t>21</a:t>
            </a:r>
            <a:r>
              <a:rPr sz="2200" b="1">
                <a:latin typeface="Arial" panose="020B0604020202020204" pitchFamily="34" charset="0"/>
                <a:ea typeface="Arial" panose="020B0604020202020204" pitchFamily="34" charset="0"/>
              </a:rPr>
              <a:t>) blocks, each block having a different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cs typeface="Arial" panose="020B0604020202020204" pitchFamily="34" charset="0"/>
              </a:rPr>
              <a:t>(the first three bits of byte 1 are always 110)</a:t>
            </a:r>
            <a:endParaRPr sz="2200" b="1">
              <a:latin typeface="Arial" panose="020B0604020202020204" pitchFamily="34" charset="0"/>
              <a:ea typeface="Arial" panose="020B0604020202020204" pitchFamily="34" charset="0"/>
            </a:endParaRP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1: from </a:t>
            </a:r>
            <a:r>
              <a:rPr sz="2200" b="1">
                <a:solidFill>
                  <a:schemeClr val="hlink"/>
                </a:solidFill>
                <a:latin typeface="Arial" panose="020B0604020202020204" pitchFamily="34" charset="0"/>
                <a:ea typeface="Arial" panose="020B0604020202020204" pitchFamily="34" charset="0"/>
              </a:rPr>
              <a:t>192.0.0</a:t>
            </a:r>
            <a:r>
              <a:rPr sz="2200" b="1">
                <a:latin typeface="Arial" panose="020B0604020202020204" pitchFamily="34" charset="0"/>
                <a:ea typeface="Arial" panose="020B0604020202020204" pitchFamily="34" charset="0"/>
              </a:rPr>
              <a:t>.0 to </a:t>
            </a:r>
            <a:r>
              <a:rPr sz="2200" b="1">
                <a:solidFill>
                  <a:schemeClr val="hlink"/>
                </a:solidFill>
                <a:latin typeface="Arial" panose="020B0604020202020204" pitchFamily="34" charset="0"/>
                <a:ea typeface="Arial" panose="020B0604020202020204" pitchFamily="34" charset="0"/>
              </a:rPr>
              <a:t>192.0.0</a:t>
            </a:r>
            <a:r>
              <a:rPr sz="2200" b="1">
                <a:latin typeface="Arial" panose="020B0604020202020204" pitchFamily="34" charset="0"/>
                <a:ea typeface="Arial" panose="020B0604020202020204" pitchFamily="34" charset="0"/>
              </a:rPr>
              <a:t>.255 -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192.0.0</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block 2: from </a:t>
            </a:r>
            <a:r>
              <a:rPr sz="2200" b="1">
                <a:solidFill>
                  <a:schemeClr val="hlink"/>
                </a:solidFill>
                <a:latin typeface="Arial" panose="020B0604020202020204" pitchFamily="34" charset="0"/>
                <a:ea typeface="Arial" panose="020B0604020202020204" pitchFamily="34" charset="0"/>
              </a:rPr>
              <a:t>192.0.1</a:t>
            </a:r>
            <a:r>
              <a:rPr sz="2200" b="1">
                <a:latin typeface="Arial" panose="020B0604020202020204" pitchFamily="34" charset="0"/>
                <a:ea typeface="Arial" panose="020B0604020202020204" pitchFamily="34" charset="0"/>
              </a:rPr>
              <a:t>.0 to </a:t>
            </a:r>
            <a:r>
              <a:rPr sz="2200" b="1">
                <a:solidFill>
                  <a:schemeClr val="hlink"/>
                </a:solidFill>
                <a:latin typeface="Arial" panose="020B0604020202020204" pitchFamily="34" charset="0"/>
                <a:ea typeface="Arial" panose="020B0604020202020204" pitchFamily="34" charset="0"/>
              </a:rPr>
              <a:t>192.0.1</a:t>
            </a:r>
            <a:r>
              <a:rPr sz="2200" b="1">
                <a:latin typeface="Arial" panose="020B0604020202020204" pitchFamily="34" charset="0"/>
                <a:ea typeface="Arial" panose="020B0604020202020204" pitchFamily="34" charset="0"/>
              </a:rPr>
              <a:t>.255 -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192.0.1</a:t>
            </a:r>
          </a:p>
          <a:p>
            <a:pPr marL="1143000" lvl="3" indent="-304800" eaLnBrk="0" hangingPunct="0">
              <a:lnSpc>
                <a:spcPct val="7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1143000" lvl="3" indent="-304800" eaLnBrk="0" hangingPunct="0">
              <a:lnSpc>
                <a:spcPct val="70000"/>
              </a:lnSpc>
              <a:spcBef>
                <a:spcPct val="0"/>
              </a:spcBef>
              <a:buClr>
                <a:schemeClr val="tx2"/>
              </a:buClr>
              <a:buSzPct val="120000"/>
              <a:buFont typeface="Wingdings" panose="05000000000000000000" pitchFamily="2" charset="2"/>
            </a:pPr>
            <a:r>
              <a:rPr sz="2200" b="1">
                <a:latin typeface="Arial" panose="020B0604020202020204" pitchFamily="34" charset="0"/>
                <a:ea typeface="Arial" panose="020B0604020202020204" pitchFamily="34" charset="0"/>
              </a:rPr>
              <a:t>.</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last block: from </a:t>
            </a:r>
            <a:r>
              <a:rPr sz="2200" b="1">
                <a:solidFill>
                  <a:schemeClr val="hlink"/>
                </a:solidFill>
                <a:latin typeface="Arial" panose="020B0604020202020204" pitchFamily="34" charset="0"/>
                <a:ea typeface="Arial" panose="020B0604020202020204" pitchFamily="34" charset="0"/>
              </a:rPr>
              <a:t>223.255.255</a:t>
            </a:r>
            <a:r>
              <a:rPr sz="2200" b="1">
                <a:latin typeface="Arial" panose="020B0604020202020204" pitchFamily="34" charset="0"/>
                <a:ea typeface="Arial" panose="020B0604020202020204" pitchFamily="34" charset="0"/>
              </a:rPr>
              <a:t>.0 to </a:t>
            </a:r>
            <a:r>
              <a:rPr sz="2200" b="1">
                <a:solidFill>
                  <a:schemeClr val="hlink"/>
                </a:solidFill>
                <a:latin typeface="Arial" panose="020B0604020202020204" pitchFamily="34" charset="0"/>
                <a:ea typeface="Arial" panose="020B0604020202020204" pitchFamily="34" charset="0"/>
              </a:rPr>
              <a:t>223.255.255</a:t>
            </a:r>
            <a:r>
              <a:rPr sz="2200" b="1">
                <a:latin typeface="Arial" panose="020B0604020202020204" pitchFamily="34" charset="0"/>
                <a:ea typeface="Arial" panose="020B0604020202020204" pitchFamily="34" charset="0"/>
              </a:rPr>
              <a:t>.255 -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t>
            </a:r>
            <a:r>
              <a:rPr sz="2200" b="1">
                <a:solidFill>
                  <a:schemeClr val="hlink"/>
                </a:solidFill>
                <a:latin typeface="Arial" panose="020B0604020202020204" pitchFamily="34" charset="0"/>
                <a:ea typeface="Arial" panose="020B0604020202020204" pitchFamily="34" charset="0"/>
              </a:rPr>
              <a:t>223.255.255</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256 blocks are used for private addresses</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total number of organizations that can be assigned class C addresses is 2,096,902 (2,097,152-256)</a:t>
            </a:r>
          </a:p>
          <a:p>
            <a:pPr marL="571500" lvl="1" indent="-3175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class C addresses were designed for small organizations (up to 254 = 2</a:t>
            </a:r>
            <a:r>
              <a:rPr sz="2200" b="1" baseline="30000">
                <a:latin typeface="Arial" panose="020B0604020202020204" pitchFamily="34" charset="0"/>
                <a:ea typeface="Arial" panose="020B0604020202020204" pitchFamily="34" charset="0"/>
              </a:rPr>
              <a:t>8</a:t>
            </a:r>
            <a:r>
              <a:rPr sz="2200" b="1">
                <a:latin typeface="Arial" panose="020B0604020202020204" pitchFamily="34" charset="0"/>
                <a:ea typeface="Arial" panose="020B0604020202020204" pitchFamily="34" charset="0"/>
              </a:rPr>
              <a:t>-2 hosts)</a:t>
            </a:r>
          </a:p>
          <a:p>
            <a:pPr marL="571500" lvl="1" indent="-3175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the number of addresses in each block is so limited that most organizations do not want a block in this class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53</a:t>
            </a:fld>
            <a:endParaRPr lang="de-DE" altLang="x-none" dirty="0">
              <a:latin typeface="Times New Roman" panose="02020603050405020304" pitchFamily="18" charset="0"/>
              <a:ea typeface="Arial" panose="020B0604020202020204" pitchFamily="34" charset="0"/>
            </a:endParaRPr>
          </a:p>
        </p:txBody>
      </p:sp>
      <p:pic>
        <p:nvPicPr>
          <p:cNvPr id="677891" name="Picture 677890"/>
          <p:cNvPicPr>
            <a:picLocks noChangeAspect="1"/>
          </p:cNvPicPr>
          <p:nvPr/>
        </p:nvPicPr>
        <p:blipFill>
          <a:blip r:embed="rId2"/>
          <a:stretch>
            <a:fillRect/>
          </a:stretch>
        </p:blipFill>
        <p:spPr>
          <a:xfrm>
            <a:off x="838200" y="304800"/>
            <a:ext cx="6629400" cy="386715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54</a:t>
            </a:fld>
            <a:endParaRPr lang="de-DE" altLang="x-none" dirty="0">
              <a:latin typeface="Times New Roman" panose="02020603050405020304" pitchFamily="18" charset="0"/>
              <a:ea typeface="Arial" panose="020B0604020202020204" pitchFamily="34" charset="0"/>
            </a:endParaRPr>
          </a:p>
        </p:txBody>
      </p:sp>
      <p:sp>
        <p:nvSpPr>
          <p:cNvPr id="662531" name="Rectangles 662530"/>
          <p:cNvSpPr/>
          <p:nvPr/>
        </p:nvSpPr>
        <p:spPr>
          <a:xfrm>
            <a:off x="76200" y="76200"/>
            <a:ext cx="8991600" cy="56388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Class D</a:t>
            </a:r>
            <a:r>
              <a:rPr sz="2200" b="1">
                <a:latin typeface="Arial" panose="020B0604020202020204" pitchFamily="34" charset="0"/>
                <a:ea typeface="Arial" panose="020B0604020202020204" pitchFamily="34" charset="0"/>
              </a:rPr>
              <a:t>: there is just one block of class D addresses; designed for multicasting</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Class E</a:t>
            </a:r>
            <a:r>
              <a:rPr sz="2200" b="1">
                <a:latin typeface="Arial" panose="020B0604020202020204" pitchFamily="34" charset="0"/>
                <a:ea typeface="Arial" panose="020B0604020202020204" pitchFamily="34" charset="0"/>
              </a:rPr>
              <a:t>: there is just one block of class E addresses; designed for use as reserved addresses; for research by IETF (</a:t>
            </a:r>
            <a:r>
              <a:rPr sz="2200" b="1">
                <a:latin typeface="Arial" panose="020B0604020202020204" pitchFamily="34" charset="0"/>
                <a:ea typeface="Arial" panose="020B0604020202020204" pitchFamily="34" charset="0"/>
                <a:cs typeface="Arial" panose="020B0604020202020204" pitchFamily="34" charset="0"/>
              </a:rPr>
              <a:t>Internet Engineering Task Force</a:t>
            </a:r>
            <a:r>
              <a:rPr sz="2200" b="1">
                <a:latin typeface="Arial" panose="020B0604020202020204" pitchFamily="34" charset="0"/>
                <a:ea typeface="Arial" panose="020B0604020202020204" pitchFamily="34" charset="0"/>
              </a:rPr>
              <a:t>) at </a:t>
            </a:r>
            <a:r>
              <a:rPr sz="2200" b="1">
                <a:latin typeface="Arial" panose="020B0604020202020204" pitchFamily="34" charset="0"/>
                <a:ea typeface="Arial" panose="020B0604020202020204" pitchFamily="34" charset="0"/>
                <a:cs typeface="Arial" panose="020B0604020202020204" pitchFamily="34" charset="0"/>
              </a:rPr>
              <a:t>http://</a:t>
            </a:r>
            <a:r>
              <a:rPr sz="2200" b="1" err="1">
                <a:latin typeface="Arial" panose="020B0604020202020204" pitchFamily="34" charset="0"/>
                <a:ea typeface="Arial" panose="020B0604020202020204" pitchFamily="34" charset="0"/>
                <a:cs typeface="Arial" panose="020B0604020202020204" pitchFamily="34" charset="0"/>
              </a:rPr>
              <a:t>www.ietf.org</a:t>
            </a:r>
            <a:r>
              <a:rPr sz="2200" b="1">
                <a:latin typeface="Arial" panose="020B0604020202020204" pitchFamily="34" charset="0"/>
                <a:ea typeface="Arial" panose="020B0604020202020204" pitchFamily="34" charset="0"/>
                <a:cs typeface="Arial" panose="020B0604020202020204" pitchFamily="34" charset="0"/>
              </a:rPr>
              <a:t>; it develops Internet standards</a:t>
            </a:r>
            <a:endParaRPr sz="2200" b="1">
              <a:latin typeface="Arial" panose="020B0604020202020204" pitchFamily="34" charset="0"/>
              <a:ea typeface="Arial" panose="020B0604020202020204" pitchFamily="34" charset="0"/>
            </a:endParaRP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Network</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an address that defines the network itself</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it cannot be assigned to a host</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properties</a:t>
            </a:r>
          </a:p>
          <a:p>
            <a:pPr marL="1143000" lvl="3"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all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bytes are 0s; it is different from a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 network address has both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and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with 0s for the </a:t>
            </a:r>
            <a:r>
              <a:rPr sz="2200" b="1" err="1">
                <a:latin typeface="Arial" panose="020B0604020202020204" pitchFamily="34" charset="0"/>
                <a:ea typeface="Arial" panose="020B0604020202020204" pitchFamily="34" charset="0"/>
              </a:rPr>
              <a:t>hostid</a:t>
            </a:r>
            <a:endParaRPr sz="2200" b="1">
              <a:latin typeface="Arial" panose="020B0604020202020204" pitchFamily="34" charset="0"/>
              <a:ea typeface="Arial" panose="020B0604020202020204" pitchFamily="34" charset="0"/>
            </a:endParaRPr>
          </a:p>
          <a:p>
            <a:pPr marL="1143000" lvl="3"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it defines the network to the rest of the Internet; routing to a host is based on the network address</a:t>
            </a:r>
          </a:p>
          <a:p>
            <a:pPr marL="1143000" lvl="3"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in </a:t>
            </a:r>
            <a:r>
              <a:rPr sz="2200" b="1" err="1">
                <a:latin typeface="Arial" panose="020B0604020202020204" pitchFamily="34" charset="0"/>
                <a:ea typeface="Arial" panose="020B0604020202020204" pitchFamily="34" charset="0"/>
              </a:rPr>
              <a:t>classful</a:t>
            </a:r>
            <a:r>
              <a:rPr sz="2200" b="1">
                <a:latin typeface="Arial" panose="020B0604020202020204" pitchFamily="34" charset="0"/>
                <a:ea typeface="Arial" panose="020B0604020202020204" pitchFamily="34" charset="0"/>
              </a:rPr>
              <a:t> addressing, the network address is the one that is assigned to the organization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55</a:t>
            </a:fld>
            <a:endParaRPr lang="de-DE" altLang="x-none" dirty="0">
              <a:latin typeface="Times New Roman" panose="02020603050405020304" pitchFamily="18" charset="0"/>
              <a:ea typeface="Arial" panose="020B0604020202020204" pitchFamily="34" charset="0"/>
            </a:endParaRPr>
          </a:p>
        </p:txBody>
      </p:sp>
      <p:pic>
        <p:nvPicPr>
          <p:cNvPr id="678915" name="Picture 678914"/>
          <p:cNvPicPr>
            <a:picLocks noChangeAspect="1"/>
          </p:cNvPicPr>
          <p:nvPr/>
        </p:nvPicPr>
        <p:blipFill>
          <a:blip r:embed="rId2"/>
          <a:stretch>
            <a:fillRect/>
          </a:stretch>
        </p:blipFill>
        <p:spPr>
          <a:xfrm>
            <a:off x="381000" y="304800"/>
            <a:ext cx="8458200" cy="2830513"/>
          </a:xfrm>
          <a:prstGeom prst="rect">
            <a:avLst/>
          </a:prstGeom>
          <a:noFill/>
          <a:ln w="9525">
            <a:noFill/>
          </a:ln>
        </p:spPr>
      </p:pic>
      <p:sp>
        <p:nvSpPr>
          <p:cNvPr id="678916" name="Rectangles 678915"/>
          <p:cNvSpPr/>
          <p:nvPr/>
        </p:nvSpPr>
        <p:spPr>
          <a:xfrm>
            <a:off x="76200" y="3352800"/>
            <a:ext cx="8991600" cy="2209800"/>
          </a:xfrm>
          <a:prstGeom prst="rect">
            <a:avLst/>
          </a:prstGeom>
          <a:noFill/>
          <a:ln w="9525">
            <a:noFill/>
          </a:ln>
        </p:spPr>
        <p:txBody>
          <a:bodyPr/>
          <a:lstStyle/>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network addresses are managed by a nonprofit organization to avoid conflicts - </a:t>
            </a:r>
            <a:r>
              <a:rPr sz="2200" b="1">
                <a:solidFill>
                  <a:schemeClr val="folHlink"/>
                </a:solidFill>
                <a:latin typeface="Arial" panose="020B0604020202020204" pitchFamily="34" charset="0"/>
                <a:ea typeface="Arial" panose="020B0604020202020204" pitchFamily="34" charset="0"/>
              </a:rPr>
              <a:t>ICANN</a:t>
            </a:r>
            <a:r>
              <a:rPr sz="2200" b="1">
                <a:latin typeface="Arial" panose="020B0604020202020204" pitchFamily="34" charset="0"/>
                <a:ea typeface="Arial" panose="020B0604020202020204" pitchFamily="34" charset="0"/>
              </a:rPr>
              <a:t> (Internet Corporation for Assigned Names and Numbers); it has delegated parts of the address space to various regional authorities, which then allocate IP addresses to ISPs and other companies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56</a:t>
            </a:fld>
            <a:endParaRPr lang="de-DE" altLang="x-none" dirty="0">
              <a:latin typeface="Times New Roman" panose="02020603050405020304" pitchFamily="18" charset="0"/>
              <a:ea typeface="Arial" panose="020B0604020202020204" pitchFamily="34" charset="0"/>
            </a:endParaRPr>
          </a:p>
        </p:txBody>
      </p:sp>
      <p:sp>
        <p:nvSpPr>
          <p:cNvPr id="663555" name="Rectangles 663554"/>
          <p:cNvSpPr/>
          <p:nvPr/>
        </p:nvSpPr>
        <p:spPr>
          <a:xfrm>
            <a:off x="76200" y="152400"/>
            <a:ext cx="8991600" cy="20574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Special IP addresses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an IP address with all 0s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and</a:t>
            </a:r>
            <a:r>
              <a:rPr sz="2200" b="1">
                <a:latin typeface="Arial" panose="020B0604020202020204" pitchFamily="34" charset="0"/>
                <a:ea typeface="Arial" panose="020B0604020202020204" pitchFamily="34" charset="0"/>
              </a:rPr>
              <a:t>/</a:t>
            </a:r>
            <a:r>
              <a:rPr sz="2200" b="1">
                <a:solidFill>
                  <a:srgbClr val="4CB453"/>
                </a:solidFill>
                <a:latin typeface="Arial" panose="020B0604020202020204" pitchFamily="34" charset="0"/>
                <a:ea typeface="Arial" panose="020B0604020202020204" pitchFamily="34" charset="0"/>
              </a:rPr>
              <a:t>or</a:t>
            </a:r>
            <a:r>
              <a:rPr sz="2200" b="1">
                <a:latin typeface="Arial" panose="020B0604020202020204" pitchFamily="34" charset="0"/>
                <a:ea typeface="Arial" panose="020B0604020202020204" pitchFamily="34" charset="0"/>
              </a:rPr>
              <a:t>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means this </a:t>
            </a:r>
            <a:r>
              <a:rPr sz="2200" b="1">
                <a:solidFill>
                  <a:srgbClr val="4CB453"/>
                </a:solidFill>
                <a:latin typeface="Arial" panose="020B0604020202020204" pitchFamily="34" charset="0"/>
                <a:ea typeface="Arial" panose="020B0604020202020204" pitchFamily="34" charset="0"/>
              </a:rPr>
              <a:t>network</a:t>
            </a:r>
            <a:r>
              <a:rPr sz="2200" b="1">
                <a:latin typeface="Arial" panose="020B0604020202020204" pitchFamily="34" charset="0"/>
                <a:ea typeface="Arial" panose="020B0604020202020204" pitchFamily="34" charset="0"/>
              </a:rPr>
              <a:t> or this </a:t>
            </a:r>
            <a:r>
              <a:rPr sz="2200" b="1">
                <a:solidFill>
                  <a:schemeClr val="folHlink"/>
                </a:solidFill>
                <a:latin typeface="Arial" panose="020B0604020202020204" pitchFamily="34" charset="0"/>
                <a:ea typeface="Arial" panose="020B0604020202020204" pitchFamily="34" charset="0"/>
              </a:rPr>
              <a:t>host</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an IP address with all 1s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and/or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means all the hosts on the indicated network for broadcasting</a:t>
            </a:r>
          </a:p>
        </p:txBody>
      </p:sp>
      <p:pic>
        <p:nvPicPr>
          <p:cNvPr id="663556" name="Picture 663555"/>
          <p:cNvPicPr>
            <a:picLocks noChangeAspect="1"/>
          </p:cNvPicPr>
          <p:nvPr/>
        </p:nvPicPr>
        <p:blipFill>
          <a:blip r:embed="rId2"/>
          <a:stretch>
            <a:fillRect/>
          </a:stretch>
        </p:blipFill>
        <p:spPr>
          <a:xfrm>
            <a:off x="152400" y="2286000"/>
            <a:ext cx="8610600" cy="2270125"/>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57</a:t>
            </a:fld>
            <a:endParaRPr lang="de-DE" altLang="x-none" dirty="0">
              <a:latin typeface="Times New Roman" panose="02020603050405020304" pitchFamily="18" charset="0"/>
              <a:ea typeface="Arial" panose="020B0604020202020204" pitchFamily="34" charset="0"/>
            </a:endParaRPr>
          </a:p>
        </p:txBody>
      </p:sp>
      <p:sp>
        <p:nvSpPr>
          <p:cNvPr id="664579" name="Rectangles 664578"/>
          <p:cNvSpPr/>
          <p:nvPr/>
        </p:nvSpPr>
        <p:spPr>
          <a:xfrm>
            <a:off x="76200" y="152400"/>
            <a:ext cx="8991600" cy="58674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err="1">
                <a:solidFill>
                  <a:schemeClr val="folHlink"/>
                </a:solidFill>
                <a:latin typeface="Arial" panose="020B0604020202020204" pitchFamily="34" charset="0"/>
                <a:ea typeface="Arial" panose="020B0604020202020204" pitchFamily="34" charset="0"/>
              </a:rPr>
              <a:t>Subnetting</a:t>
            </a:r>
            <a:endParaRPr sz="2200" b="1">
              <a:solidFill>
                <a:schemeClr val="folHlink"/>
              </a:solidFill>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is used by routers to route a packet destined for a network</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IP addresses are designed with two levels of hierarchy (</a:t>
            </a:r>
            <a:r>
              <a:rPr sz="2200" b="1">
                <a:solidFill>
                  <a:schemeClr val="folHlink"/>
                </a:solidFill>
                <a:latin typeface="Arial" panose="020B0604020202020204" pitchFamily="34" charset="0"/>
                <a:ea typeface="Arial" panose="020B0604020202020204" pitchFamily="34" charset="0"/>
              </a:rPr>
              <a:t>site</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host</a:t>
            </a:r>
            <a:r>
              <a:rPr sz="2200" b="1">
                <a:latin typeface="Arial" panose="020B0604020202020204" pitchFamily="34" charset="0"/>
                <a:ea typeface="Arial" panose="020B0604020202020204" pitchFamily="34" charset="0"/>
              </a:rPr>
              <a:t>)</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824230" lvl="2" indent="-254000" algn="ctr" defTabSz="914400" eaLnBrk="0" hangingPunct="0">
              <a:spcBef>
                <a:spcPct val="35000"/>
              </a:spcBef>
              <a:spcAft>
                <a:spcPct val="15000"/>
              </a:spcAft>
              <a:buClr>
                <a:schemeClr val="tx2"/>
              </a:buClr>
              <a:buSzPct val="120000"/>
              <a:buFont typeface="Wingdings" panose="05000000000000000000" pitchFamily="2" charset="2"/>
              <a:tabLst>
                <a:tab pos="1117600" algn="l"/>
              </a:tabLst>
            </a:pPr>
            <a:r>
              <a:rPr sz="2000" b="1" i="1">
                <a:latin typeface="Arial" panose="020B0604020202020204" pitchFamily="34" charset="0"/>
                <a:ea typeface="Arial" panose="020B0604020202020204" pitchFamily="34" charset="0"/>
              </a:rPr>
              <a:t>a network with two levels of hierarchy</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all the hosts in a network must have the same </a:t>
            </a:r>
            <a:r>
              <a:rPr sz="2200" b="1" err="1">
                <a:latin typeface="Arial" panose="020B0604020202020204" pitchFamily="34" charset="0"/>
                <a:ea typeface="Arial" panose="020B0604020202020204" pitchFamily="34" charset="0"/>
              </a:rPr>
              <a:t>netid</a:t>
            </a:r>
            <a:endParaRPr sz="2200" b="1">
              <a:latin typeface="Arial" panose="020B0604020202020204" pitchFamily="34" charset="0"/>
              <a:ea typeface="Arial" panose="020B0604020202020204" pitchFamily="34" charset="0"/>
            </a:endParaRP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problem: does not allow dividing of a network into logical groups (such as Departments in a University)</a:t>
            </a:r>
          </a:p>
        </p:txBody>
      </p:sp>
      <p:pic>
        <p:nvPicPr>
          <p:cNvPr id="664580" name="Picture 664579"/>
          <p:cNvPicPr>
            <a:picLocks noChangeAspect="1"/>
          </p:cNvPicPr>
          <p:nvPr/>
        </p:nvPicPr>
        <p:blipFill>
          <a:blip r:embed="rId2"/>
          <a:stretch>
            <a:fillRect/>
          </a:stretch>
        </p:blipFill>
        <p:spPr>
          <a:xfrm>
            <a:off x="533400" y="2438400"/>
            <a:ext cx="8305800" cy="2052638"/>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58</a:t>
            </a:fld>
            <a:endParaRPr lang="de-DE" altLang="x-none" dirty="0">
              <a:latin typeface="Times New Roman" panose="02020603050405020304" pitchFamily="18" charset="0"/>
              <a:ea typeface="Arial" panose="020B0604020202020204" pitchFamily="34" charset="0"/>
            </a:endParaRPr>
          </a:p>
        </p:txBody>
      </p:sp>
      <p:sp>
        <p:nvSpPr>
          <p:cNvPr id="679938" name="Rectangles 679937"/>
          <p:cNvSpPr/>
          <p:nvPr/>
        </p:nvSpPr>
        <p:spPr>
          <a:xfrm>
            <a:off x="76200" y="152400"/>
            <a:ext cx="8991600" cy="5867400"/>
          </a:xfrm>
          <a:prstGeom prst="rect">
            <a:avLst/>
          </a:prstGeom>
          <a:noFill/>
          <a:ln w="9525">
            <a:noFill/>
          </a:ln>
        </p:spPr>
        <p:txBody>
          <a:bodyPr/>
          <a:lstStyle/>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solution 1: get </a:t>
            </a:r>
            <a:r>
              <a:rPr sz="2200" b="1" err="1">
                <a:latin typeface="Arial" panose="020B0604020202020204" pitchFamily="34" charset="0"/>
                <a:ea typeface="Arial" panose="020B0604020202020204" pitchFamily="34" charset="0"/>
              </a:rPr>
              <a:t>netids</a:t>
            </a:r>
            <a:r>
              <a:rPr sz="2200" b="1">
                <a:latin typeface="Arial" panose="020B0604020202020204" pitchFamily="34" charset="0"/>
                <a:ea typeface="Arial" panose="020B0604020202020204" pitchFamily="34" charset="0"/>
              </a:rPr>
              <a:t> for all groups; impossible</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solution 2: allow a network to be split into several parts for internal use but still act like a single network to the outside world (three levels of hierarchy: </a:t>
            </a:r>
            <a:r>
              <a:rPr sz="2200" b="1">
                <a:solidFill>
                  <a:schemeClr val="folHlink"/>
                </a:solidFill>
                <a:latin typeface="Arial" panose="020B0604020202020204" pitchFamily="34" charset="0"/>
                <a:ea typeface="Arial" panose="020B0604020202020204" pitchFamily="34" charset="0"/>
              </a:rPr>
              <a:t>site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subnet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host</a:t>
            </a:r>
            <a:r>
              <a:rPr sz="2200" b="1">
                <a:latin typeface="Arial" panose="020B0604020202020204" pitchFamily="34" charset="0"/>
                <a:ea typeface="Arial" panose="020B0604020202020204" pitchFamily="34" charset="0"/>
              </a:rPr>
              <a:t>)</a:t>
            </a:r>
          </a:p>
        </p:txBody>
      </p:sp>
      <p:pic>
        <p:nvPicPr>
          <p:cNvPr id="679940" name="Picture 679939" descr="5-57"/>
          <p:cNvPicPr>
            <a:picLocks noChangeAspect="1"/>
          </p:cNvPicPr>
          <p:nvPr/>
        </p:nvPicPr>
        <p:blipFill>
          <a:blip r:embed="rId2"/>
          <a:stretch>
            <a:fillRect/>
          </a:stretch>
        </p:blipFill>
        <p:spPr>
          <a:xfrm>
            <a:off x="228600" y="1676400"/>
            <a:ext cx="8610600" cy="3470275"/>
          </a:xfrm>
          <a:prstGeom prst="rect">
            <a:avLst/>
          </a:prstGeom>
          <a:noFill/>
          <a:ln w="9525">
            <a:noFill/>
          </a:ln>
        </p:spPr>
      </p:pic>
      <p:sp>
        <p:nvSpPr>
          <p:cNvPr id="679941" name="Text Placeholder 679940"/>
          <p:cNvSpPr>
            <a:spLocks noGrp="1"/>
          </p:cNvSpPr>
          <p:nvPr>
            <p:ph type="body" idx="1"/>
          </p:nvPr>
        </p:nvSpPr>
        <p:spPr>
          <a:xfrm>
            <a:off x="685800" y="5334000"/>
            <a:ext cx="8153400" cy="381000"/>
          </a:xfrm>
        </p:spPr>
        <p:txBody>
          <a:bodyPr/>
          <a:lstStyle/>
          <a:p>
            <a:pPr algn="ctr">
              <a:lnSpc>
                <a:spcPct val="90000"/>
              </a:lnSpc>
              <a:buFontTx/>
              <a:buNone/>
            </a:pPr>
            <a:r>
              <a:rPr sz="2000" b="1" i="1"/>
              <a:t>a campus network consisting of LANs for various departments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59</a:t>
            </a:fld>
            <a:endParaRPr lang="de-DE" altLang="x-none" dirty="0">
              <a:latin typeface="Times New Roman" panose="02020603050405020304" pitchFamily="18" charset="0"/>
              <a:ea typeface="Arial" panose="020B0604020202020204" pitchFamily="34" charset="0"/>
            </a:endParaRPr>
          </a:p>
        </p:txBody>
      </p:sp>
      <p:pic>
        <p:nvPicPr>
          <p:cNvPr id="665604" name="Picture 665603"/>
          <p:cNvPicPr>
            <a:picLocks noChangeAspect="1"/>
          </p:cNvPicPr>
          <p:nvPr/>
        </p:nvPicPr>
        <p:blipFill>
          <a:blip r:embed="rId2"/>
          <a:stretch>
            <a:fillRect/>
          </a:stretch>
        </p:blipFill>
        <p:spPr>
          <a:xfrm>
            <a:off x="685800" y="228600"/>
            <a:ext cx="7086600" cy="5397500"/>
          </a:xfrm>
          <a:prstGeom prst="rect">
            <a:avLst/>
          </a:prstGeom>
          <a:noFill/>
          <a:ln w="9525">
            <a:noFill/>
          </a:ln>
        </p:spPr>
      </p:pic>
      <p:sp>
        <p:nvSpPr>
          <p:cNvPr id="665605" name="Rectangles 665604"/>
          <p:cNvSpPr/>
          <p:nvPr/>
        </p:nvSpPr>
        <p:spPr>
          <a:xfrm>
            <a:off x="1828800" y="5791200"/>
            <a:ext cx="5257800" cy="304800"/>
          </a:xfrm>
          <a:prstGeom prst="rect">
            <a:avLst/>
          </a:prstGeom>
          <a:noFill/>
          <a:ln w="9525">
            <a:noFill/>
          </a:ln>
        </p:spPr>
        <p:txBody>
          <a:bodyPr/>
          <a:lstStyle/>
          <a:p>
            <a:pPr marL="342900" indent="-342900" algn="ctr">
              <a:lnSpc>
                <a:spcPct val="90000"/>
              </a:lnSpc>
              <a:buClr>
                <a:schemeClr val="folHlink"/>
              </a:buClr>
              <a:buSzPct val="60000"/>
            </a:pPr>
            <a:r>
              <a:rPr sz="2000" b="1" i="1">
                <a:latin typeface="Arial" panose="020B0604020202020204" pitchFamily="34" charset="0"/>
                <a:ea typeface="Arial" panose="020B0604020202020204" pitchFamily="34" charset="0"/>
              </a:rPr>
              <a:t>a network with three levels of hierarchy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a:t>
            </a:fld>
            <a:endParaRPr lang="de-DE" altLang="x-none" dirty="0">
              <a:latin typeface="Times New Roman" panose="02020603050405020304" pitchFamily="18" charset="0"/>
              <a:ea typeface="Arial" panose="020B0604020202020204" pitchFamily="34" charset="0"/>
            </a:endParaRPr>
          </a:p>
        </p:txBody>
      </p:sp>
      <p:sp>
        <p:nvSpPr>
          <p:cNvPr id="594947" name="Rectangles 594946"/>
          <p:cNvSpPr/>
          <p:nvPr/>
        </p:nvSpPr>
        <p:spPr>
          <a:xfrm>
            <a:off x="152400" y="152400"/>
            <a:ext cx="8851900" cy="4495800"/>
          </a:xfrm>
          <a:prstGeom prst="rect">
            <a:avLst/>
          </a:prstGeom>
          <a:noFill/>
          <a:ln w="9525">
            <a:noFill/>
          </a:ln>
        </p:spPr>
        <p:txBody>
          <a:bodyPr/>
          <a:lstStyle/>
          <a:p>
            <a:pPr marL="482600" lvl="1" indent="-480695" eaLnBrk="0" hangingPunct="0">
              <a:spcBef>
                <a:spcPct val="20000"/>
              </a:spcBef>
              <a:buClr>
                <a:schemeClr val="tx2"/>
              </a:buClr>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4.2 Addressing</a:t>
            </a:r>
          </a:p>
          <a:p>
            <a:pPr marL="863600" lvl="2"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to </a:t>
            </a:r>
            <a:r>
              <a:rPr sz="2200" b="1">
                <a:solidFill>
                  <a:schemeClr val="folHlink"/>
                </a:solidFill>
                <a:latin typeface="Arial" panose="020B0604020202020204" pitchFamily="34" charset="0"/>
                <a:ea typeface="Arial" panose="020B0604020202020204" pitchFamily="34" charset="0"/>
              </a:rPr>
              <a:t>uniquely</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universally</a:t>
            </a:r>
            <a:r>
              <a:rPr sz="2200" b="1">
                <a:latin typeface="Arial" panose="020B0604020202020204" pitchFamily="34" charset="0"/>
                <a:ea typeface="Arial" panose="020B0604020202020204" pitchFamily="34" charset="0"/>
              </a:rPr>
              <a:t> identify each device on the Internet to allow global communication between all devices</a:t>
            </a:r>
          </a:p>
          <a:p>
            <a:pPr marL="863600" lvl="2"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analogous to the telephone system; the Department of Computer Science: 251 011 1222922, wherever you are on the globe</a:t>
            </a:r>
          </a:p>
          <a:p>
            <a:pPr marL="863600" lvl="2"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each address belongs to a single host, but a single host can have multiple addresses (if it has multiple connections to the Internet)</a:t>
            </a:r>
          </a:p>
          <a:p>
            <a:pPr marL="863600" lvl="2"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the identifier used in the network layer of the Internet model is called the </a:t>
            </a:r>
            <a:r>
              <a:rPr sz="2200" b="1">
                <a:solidFill>
                  <a:schemeClr val="folHlink"/>
                </a:solidFill>
                <a:latin typeface="Arial" panose="020B0604020202020204" pitchFamily="34" charset="0"/>
                <a:ea typeface="Arial" panose="020B0604020202020204" pitchFamily="34" charset="0"/>
              </a:rPr>
              <a:t>Internet address</a:t>
            </a:r>
            <a:r>
              <a:rPr sz="2200" b="1">
                <a:latin typeface="Arial" panose="020B0604020202020204" pitchFamily="34" charset="0"/>
                <a:ea typeface="Arial" panose="020B0604020202020204" pitchFamily="34" charset="0"/>
              </a:rPr>
              <a:t> or </a:t>
            </a:r>
            <a:r>
              <a:rPr sz="2200" b="1">
                <a:solidFill>
                  <a:schemeClr val="folHlink"/>
                </a:solidFill>
                <a:latin typeface="Arial" panose="020B0604020202020204" pitchFamily="34" charset="0"/>
                <a:ea typeface="Arial" panose="020B0604020202020204" pitchFamily="34" charset="0"/>
              </a:rPr>
              <a:t>IP address</a:t>
            </a:r>
          </a:p>
          <a:p>
            <a:pPr marL="863600" lvl="2"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a 32-bit binary address (in IPv4)</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60</a:t>
            </a:fld>
            <a:endParaRPr lang="de-DE" altLang="x-none" dirty="0">
              <a:latin typeface="Times New Roman" panose="02020603050405020304" pitchFamily="18" charset="0"/>
              <a:ea typeface="Arial" panose="020B0604020202020204" pitchFamily="34" charset="0"/>
            </a:endParaRPr>
          </a:p>
        </p:txBody>
      </p:sp>
      <p:sp>
        <p:nvSpPr>
          <p:cNvPr id="666627" name="Rectangles 666626"/>
          <p:cNvSpPr/>
          <p:nvPr/>
        </p:nvSpPr>
        <p:spPr>
          <a:xfrm>
            <a:off x="76200" y="152400"/>
            <a:ext cx="8991600" cy="11430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parts of the network are called </a:t>
            </a:r>
            <a:r>
              <a:rPr sz="2200" b="1" err="1">
                <a:solidFill>
                  <a:schemeClr val="folHlink"/>
                </a:solidFill>
                <a:latin typeface="Arial" panose="020B0604020202020204" pitchFamily="34" charset="0"/>
                <a:ea typeface="Arial" panose="020B0604020202020204" pitchFamily="34" charset="0"/>
              </a:rPr>
              <a:t>subnetworks</a:t>
            </a:r>
            <a:r>
              <a:rPr sz="2200" b="1">
                <a:latin typeface="Arial" panose="020B0604020202020204" pitchFamily="34" charset="0"/>
                <a:ea typeface="Arial" panose="020B0604020202020204" pitchFamily="34" charset="0"/>
              </a:rPr>
              <a:t> or </a:t>
            </a:r>
            <a:r>
              <a:rPr sz="2200" b="1">
                <a:solidFill>
                  <a:schemeClr val="folHlink"/>
                </a:solidFill>
                <a:latin typeface="Arial" panose="020B0604020202020204" pitchFamily="34" charset="0"/>
                <a:ea typeface="Arial" panose="020B0604020202020204" pitchFamily="34" charset="0"/>
              </a:rPr>
              <a:t>subnets</a:t>
            </a:r>
            <a:r>
              <a:rPr sz="2200" b="1">
                <a:latin typeface="Arial" panose="020B0604020202020204" pitchFamily="34" charset="0"/>
                <a:ea typeface="Arial" panose="020B0604020202020204" pitchFamily="34" charset="0"/>
              </a:rPr>
              <a:t> (different from our previous definition of a subnet as the set of all routers and communication lines in a network)</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routing of a datagram now involves three steps: delivery to the site, delivery to the </a:t>
            </a:r>
            <a:r>
              <a:rPr sz="2200" b="1" err="1">
                <a:latin typeface="Arial" panose="020B0604020202020204" pitchFamily="34" charset="0"/>
                <a:ea typeface="Arial" panose="020B0604020202020204" pitchFamily="34" charset="0"/>
              </a:rPr>
              <a:t>subnetwork</a:t>
            </a:r>
            <a:r>
              <a:rPr sz="2200" b="1">
                <a:latin typeface="Arial" panose="020B0604020202020204" pitchFamily="34" charset="0"/>
                <a:ea typeface="Arial" panose="020B0604020202020204" pitchFamily="34" charset="0"/>
              </a:rPr>
              <a:t>, and delivery to to the host</a:t>
            </a:r>
          </a:p>
        </p:txBody>
      </p:sp>
      <p:pic>
        <p:nvPicPr>
          <p:cNvPr id="666628" name="Picture 666627"/>
          <p:cNvPicPr>
            <a:picLocks noChangeAspect="1"/>
          </p:cNvPicPr>
          <p:nvPr/>
        </p:nvPicPr>
        <p:blipFill>
          <a:blip r:embed="rId2"/>
          <a:stretch>
            <a:fillRect/>
          </a:stretch>
        </p:blipFill>
        <p:spPr>
          <a:xfrm>
            <a:off x="990600" y="2111375"/>
            <a:ext cx="7212013" cy="4060825"/>
          </a:xfrm>
          <a:prstGeom prst="rect">
            <a:avLst/>
          </a:prstGeom>
          <a:noFill/>
          <a:ln w="9525">
            <a:noFill/>
          </a:ln>
        </p:spPr>
      </p:pic>
      <p:sp>
        <p:nvSpPr>
          <p:cNvPr id="666629" name="Rectangles 666628"/>
          <p:cNvSpPr/>
          <p:nvPr/>
        </p:nvSpPr>
        <p:spPr>
          <a:xfrm>
            <a:off x="1524000" y="6324600"/>
            <a:ext cx="6629400" cy="381000"/>
          </a:xfrm>
          <a:prstGeom prst="rect">
            <a:avLst/>
          </a:prstGeom>
          <a:noFill/>
          <a:ln w="9525">
            <a:noFill/>
          </a:ln>
        </p:spPr>
        <p:txBody>
          <a:bodyPr/>
          <a:lstStyle/>
          <a:p>
            <a:pPr algn="ctr">
              <a:lnSpc>
                <a:spcPct val="90000"/>
              </a:lnSpc>
              <a:buClr>
                <a:schemeClr val="folHlink"/>
              </a:buClr>
              <a:buSzPct val="60000"/>
            </a:pPr>
            <a:r>
              <a:rPr sz="2000" b="1" i="1">
                <a:latin typeface="Arial" panose="020B0604020202020204" pitchFamily="34" charset="0"/>
                <a:ea typeface="Arial" panose="020B0604020202020204" pitchFamily="34" charset="0"/>
              </a:rPr>
              <a:t>addresses in a network with and without </a:t>
            </a:r>
            <a:r>
              <a:rPr sz="2000" b="1" i="1" err="1">
                <a:latin typeface="Arial" panose="020B0604020202020204" pitchFamily="34" charset="0"/>
                <a:ea typeface="Arial" panose="020B0604020202020204" pitchFamily="34" charset="0"/>
              </a:rPr>
              <a:t>subnetting</a:t>
            </a:r>
            <a:endParaRPr sz="2000" b="1" i="1">
              <a:latin typeface="Arial" panose="020B0604020202020204" pitchFamily="34" charset="0"/>
              <a:ea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61</a:t>
            </a:fld>
            <a:endParaRPr lang="de-DE" altLang="x-none" dirty="0">
              <a:latin typeface="Times New Roman" panose="02020603050405020304" pitchFamily="18" charset="0"/>
              <a:ea typeface="Arial" panose="020B0604020202020204" pitchFamily="34" charset="0"/>
            </a:endParaRPr>
          </a:p>
        </p:txBody>
      </p:sp>
      <p:sp>
        <p:nvSpPr>
          <p:cNvPr id="680965" name="Rectangles 680964"/>
          <p:cNvSpPr/>
          <p:nvPr/>
        </p:nvSpPr>
        <p:spPr>
          <a:xfrm>
            <a:off x="76200" y="304800"/>
            <a:ext cx="8991600" cy="3657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IP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is divided into </a:t>
            </a:r>
            <a:r>
              <a:rPr sz="2200" b="1" err="1">
                <a:latin typeface="Arial" panose="020B0604020202020204" pitchFamily="34" charset="0"/>
                <a:ea typeface="Arial" panose="020B0604020202020204" pitchFamily="34" charset="0"/>
              </a:rPr>
              <a:t>subnetid</a:t>
            </a:r>
            <a:r>
              <a:rPr sz="2200" b="1">
                <a:latin typeface="Arial" panose="020B0604020202020204" pitchFamily="34" charset="0"/>
                <a:ea typeface="Arial" panose="020B0604020202020204" pitchFamily="34" charset="0"/>
              </a:rPr>
              <a:t> and </a:t>
            </a:r>
            <a:r>
              <a:rPr sz="2200" b="1" err="1">
                <a:latin typeface="Arial" panose="020B0604020202020204" pitchFamily="34" charset="0"/>
                <a:ea typeface="Arial" panose="020B0604020202020204" pitchFamily="34" charset="0"/>
              </a:rPr>
              <a:t>hostid</a:t>
            </a: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e.g., for class B addresses </a:t>
            </a:r>
            <a:r>
              <a:rPr sz="2200" b="1" err="1">
                <a:latin typeface="Arial" panose="020B0604020202020204" pitchFamily="34" charset="0"/>
                <a:ea typeface="Arial" panose="020B0604020202020204" pitchFamily="34" charset="0"/>
              </a:rPr>
              <a:t>subnetid</a:t>
            </a:r>
            <a:r>
              <a:rPr sz="2200" b="1">
                <a:latin typeface="Arial" panose="020B0604020202020204" pitchFamily="34" charset="0"/>
                <a:ea typeface="Arial" panose="020B0604020202020204" pitchFamily="34" charset="0"/>
              </a:rPr>
              <a:t> could be 6 bits (2</a:t>
            </a:r>
            <a:r>
              <a:rPr sz="2200" b="1" baseline="30000">
                <a:latin typeface="Arial" panose="020B0604020202020204" pitchFamily="34" charset="0"/>
                <a:ea typeface="Arial" panose="020B0604020202020204" pitchFamily="34" charset="0"/>
              </a:rPr>
              <a:t>6</a:t>
            </a:r>
            <a:r>
              <a:rPr sz="2200" b="1">
                <a:latin typeface="Arial" panose="020B0604020202020204" pitchFamily="34" charset="0"/>
                <a:ea typeface="Arial" panose="020B0604020202020204" pitchFamily="34" charset="0"/>
              </a:rPr>
              <a:t>=64 groups or subnets) and </a:t>
            </a:r>
            <a:r>
              <a:rPr sz="2200" b="1" err="1">
                <a:latin typeface="Arial" panose="020B0604020202020204" pitchFamily="34" charset="0"/>
                <a:ea typeface="Arial" panose="020B0604020202020204" pitchFamily="34" charset="0"/>
              </a:rPr>
              <a:t>hostid</a:t>
            </a:r>
            <a:r>
              <a:rPr sz="2200" b="1">
                <a:latin typeface="Arial" panose="020B0604020202020204" pitchFamily="34" charset="0"/>
                <a:ea typeface="Arial" panose="020B0604020202020204" pitchFamily="34" charset="0"/>
              </a:rPr>
              <a:t> could be 10 bits (2</a:t>
            </a:r>
            <a:r>
              <a:rPr sz="2200" b="1" baseline="30000">
                <a:latin typeface="Arial" panose="020B0604020202020204" pitchFamily="34" charset="0"/>
                <a:ea typeface="Arial" panose="020B0604020202020204" pitchFamily="34" charset="0"/>
              </a:rPr>
              <a:t>10</a:t>
            </a:r>
            <a:r>
              <a:rPr sz="2200" b="1">
                <a:latin typeface="Arial" panose="020B0604020202020204" pitchFamily="34" charset="0"/>
                <a:ea typeface="Arial" panose="020B0604020202020204" pitchFamily="34" charset="0"/>
              </a:rPr>
              <a:t>-2 = 1022 hosts in each subnet)</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this could be changed later if required (say if there are more subnets) by the organization itself without any authorization, say by ICANN</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cs typeface="Arial" panose="020B0604020202020204" pitchFamily="34" charset="0"/>
              </a:rPr>
              <a:t>note: the first and last host numbers in a subnet are reserved; the first to identify the subnet itself; the last to broadcast within the subnet</a:t>
            </a:r>
            <a:endParaRPr sz="2200" b="1">
              <a:latin typeface="Arial" panose="020B0604020202020204" pitchFamily="34" charset="0"/>
              <a:ea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62</a:t>
            </a:fld>
            <a:endParaRPr lang="de-DE" altLang="x-none" dirty="0">
              <a:latin typeface="Times New Roman" panose="02020603050405020304" pitchFamily="18" charset="0"/>
              <a:ea typeface="Arial" panose="020B0604020202020204" pitchFamily="34" charset="0"/>
            </a:endParaRPr>
          </a:p>
        </p:txBody>
      </p:sp>
      <p:sp>
        <p:nvSpPr>
          <p:cNvPr id="667651" name="Rectangles 667650"/>
          <p:cNvSpPr/>
          <p:nvPr/>
        </p:nvSpPr>
        <p:spPr>
          <a:xfrm>
            <a:off x="76200" y="76200"/>
            <a:ext cx="8991600" cy="22860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Masking</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how can a router find the network address or subnet address?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 32-bit number called the </a:t>
            </a:r>
            <a:r>
              <a:rPr sz="2200" b="1">
                <a:solidFill>
                  <a:schemeClr val="folHlink"/>
                </a:solidFill>
                <a:latin typeface="Arial" panose="020B0604020202020204" pitchFamily="34" charset="0"/>
                <a:ea typeface="Arial" panose="020B0604020202020204" pitchFamily="34" charset="0"/>
              </a:rPr>
              <a:t>mask</a:t>
            </a:r>
            <a:r>
              <a:rPr sz="2200" b="1">
                <a:latin typeface="Arial" panose="020B0604020202020204" pitchFamily="34" charset="0"/>
                <a:ea typeface="Arial" panose="020B0604020202020204" pitchFamily="34" charset="0"/>
              </a:rPr>
              <a:t> is used; routers outside the organization use a </a:t>
            </a:r>
            <a:r>
              <a:rPr sz="2200" b="1">
                <a:solidFill>
                  <a:schemeClr val="folHlink"/>
                </a:solidFill>
                <a:latin typeface="Arial" panose="020B0604020202020204" pitchFamily="34" charset="0"/>
                <a:ea typeface="Arial" panose="020B0604020202020204" pitchFamily="34" charset="0"/>
              </a:rPr>
              <a:t>default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mask</a:t>
            </a:r>
            <a:r>
              <a:rPr sz="2200" b="1">
                <a:latin typeface="Arial" panose="020B0604020202020204" pitchFamily="34" charset="0"/>
                <a:ea typeface="Arial" panose="020B0604020202020204" pitchFamily="34" charset="0"/>
              </a:rPr>
              <a:t>; routers inside the organization use a </a:t>
            </a:r>
            <a:r>
              <a:rPr sz="2200" b="1">
                <a:solidFill>
                  <a:schemeClr val="folHlink"/>
                </a:solidFill>
                <a:latin typeface="Arial" panose="020B0604020202020204" pitchFamily="34" charset="0"/>
                <a:ea typeface="Arial" panose="020B0604020202020204" pitchFamily="34" charset="0"/>
              </a:rPr>
              <a:t>subnet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mask</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default mask</a:t>
            </a:r>
            <a:r>
              <a:rPr sz="2200" b="1">
                <a:latin typeface="Arial" panose="020B0604020202020204" pitchFamily="34" charset="0"/>
                <a:ea typeface="Arial" panose="020B0604020202020204" pitchFamily="34" charset="0"/>
              </a:rPr>
              <a:t>: a 32-bit binary number that gives the network address when </a:t>
            </a:r>
            <a:r>
              <a:rPr sz="2200" b="1" err="1">
                <a:latin typeface="Arial" panose="020B0604020202020204" pitchFamily="34" charset="0"/>
                <a:ea typeface="Arial" panose="020B0604020202020204" pitchFamily="34" charset="0"/>
              </a:rPr>
              <a:t>ANDed</a:t>
            </a:r>
            <a:r>
              <a:rPr sz="2200" b="1">
                <a:latin typeface="Arial" panose="020B0604020202020204" pitchFamily="34" charset="0"/>
                <a:ea typeface="Arial" panose="020B0604020202020204" pitchFamily="34" charset="0"/>
              </a:rPr>
              <a:t> with an address in the block; the number of 1s is the same as the number of bits in the </a:t>
            </a:r>
            <a:r>
              <a:rPr sz="2200" b="1" err="1">
                <a:latin typeface="Arial" panose="020B0604020202020204" pitchFamily="34" charset="0"/>
                <a:ea typeface="Arial" panose="020B0604020202020204" pitchFamily="34" charset="0"/>
              </a:rPr>
              <a:t>netid</a:t>
            </a:r>
            <a:r>
              <a:rPr sz="2200" b="1">
                <a:latin typeface="Arial" panose="020B0604020202020204" pitchFamily="34" charset="0"/>
                <a:ea typeface="Arial" panose="020B0604020202020204" pitchFamily="34" charset="0"/>
              </a:rPr>
              <a:t> ( 8 for A, 16 for B, 24 for C); the rest are all 0</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slash</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notation</a:t>
            </a:r>
            <a:r>
              <a:rPr sz="2200" b="1">
                <a:latin typeface="Arial" panose="020B0604020202020204" pitchFamily="34" charset="0"/>
                <a:ea typeface="Arial" panose="020B0604020202020204" pitchFamily="34" charset="0"/>
              </a:rPr>
              <a:t>: an alternative mask notation, a slash followed by the number of 1s</a:t>
            </a:r>
          </a:p>
        </p:txBody>
      </p:sp>
      <p:graphicFrame>
        <p:nvGraphicFramePr>
          <p:cNvPr id="667732" name="Table 667731"/>
          <p:cNvGraphicFramePr/>
          <p:nvPr/>
        </p:nvGraphicFramePr>
        <p:xfrm>
          <a:off x="152400" y="4559300"/>
          <a:ext cx="8839200" cy="1889760"/>
        </p:xfrm>
        <a:graphic>
          <a:graphicData uri="http://schemas.openxmlformats.org/drawingml/2006/table">
            <a:tbl>
              <a:tblPr/>
              <a:tblGrid>
                <a:gridCol w="955675">
                  <a:extLst>
                    <a:ext uri="{9D8B030D-6E8A-4147-A177-3AD203B41FA5}">
                      <a16:colId xmlns:a16="http://schemas.microsoft.com/office/drawing/2014/main" val="20000"/>
                    </a:ext>
                  </a:extLst>
                </a:gridCol>
                <a:gridCol w="4708525">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tblGrid>
              <a:tr h="7000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spcAft>
                          <a:spcPts val="300"/>
                        </a:spcAft>
                        <a:buNone/>
                      </a:pPr>
                      <a:r>
                        <a:rPr b="1">
                          <a:latin typeface="Courier" pitchFamily="49" charset="0"/>
                        </a:rPr>
                        <a:t>Class</a:t>
                      </a:r>
                      <a:endParaRPr lang="en-US" b="1">
                        <a:latin typeface="Courier" pitchFamily="49"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In Binary</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In Dotted-Decimal</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Using Slash</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spcAft>
                          <a:spcPts val="300"/>
                        </a:spcAft>
                        <a:buNone/>
                      </a:pPr>
                      <a:r>
                        <a:rPr b="1">
                          <a:latin typeface="Courier" pitchFamily="49" charset="0"/>
                        </a:rPr>
                        <a:t>A</a:t>
                      </a:r>
                      <a:endParaRPr lang="en-US" b="1">
                        <a:latin typeface="Courier" pitchFamily="49"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11111111 00000000    00000000 00000000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255.0.0.0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/8</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spcAft>
                          <a:spcPts val="300"/>
                        </a:spcAft>
                        <a:buNone/>
                      </a:pPr>
                      <a:r>
                        <a:rPr b="1">
                          <a:latin typeface="Courier" pitchFamily="49" charset="0"/>
                        </a:rPr>
                        <a:t>B</a:t>
                      </a:r>
                      <a:endParaRPr lang="en-US" b="1">
                        <a:latin typeface="Courier" pitchFamily="49"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11111111 11111111    00000000 00000000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255.255.0.0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/16</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spcAft>
                          <a:spcPts val="300"/>
                        </a:spcAft>
                        <a:buNone/>
                      </a:pPr>
                      <a:r>
                        <a:rPr b="1">
                          <a:latin typeface="Courier" pitchFamily="49" charset="0"/>
                        </a:rPr>
                        <a:t>C</a:t>
                      </a:r>
                      <a:endParaRPr lang="en-US" b="1">
                        <a:latin typeface="Courier" pitchFamily="49"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buNone/>
                      </a:pPr>
                      <a:r>
                        <a:rPr b="1">
                          <a:latin typeface="Times" pitchFamily="18" charset="0"/>
                        </a:rPr>
                        <a:t>11111111 111111111  11111111 00000000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255.255.255.0</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u="none" kern="1200" baseline="0">
                          <a:solidFill>
                            <a:schemeClr val="tx1"/>
                          </a:solidFill>
                          <a:latin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sz="1800" b="0" i="0" u="none" kern="1200" baseline="0">
                          <a:solidFill>
                            <a:schemeClr val="tx1"/>
                          </a:solidFill>
                          <a:latin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sz="1600" b="0" i="0" u="none" kern="1200" baseline="0">
                          <a:solidFill>
                            <a:schemeClr val="tx1"/>
                          </a:solidFill>
                          <a:latin typeface="Tahoma" pitchFamily="34" charset="0"/>
                        </a:defRPr>
                      </a:lvl3pPr>
                      <a:lvl4pPr marL="1600200" lvl="3" indent="-228600" algn="l" defTabSz="914400" rtl="0" eaLnBrk="1" fontAlgn="base" latinLnBrk="0" hangingPunct="1">
                        <a:lnSpc>
                          <a:spcPct val="100000"/>
                        </a:lnSpc>
                        <a:spcBef>
                          <a:spcPct val="20000"/>
                        </a:spcBef>
                        <a:spcAft>
                          <a:spcPct val="0"/>
                        </a:spcAft>
                        <a:buClr>
                          <a:schemeClr val="accent2"/>
                        </a:buClr>
                        <a:buSzPct val="55000"/>
                        <a:buFont typeface="Wingdings" panose="05000000000000000000" pitchFamily="2" charset="2"/>
                        <a:buChar char="n"/>
                        <a:defRPr sz="1400" b="0" i="0" u="none" kern="1200" baseline="0">
                          <a:solidFill>
                            <a:schemeClr val="tx1"/>
                          </a:solidFill>
                          <a:latin typeface="Tahoma" pitchFamily="34" charset="0"/>
                        </a:defRPr>
                      </a:lvl4pPr>
                      <a:lvl5pPr marL="2057400" lvl="4" indent="-228600" algn="l" defTabSz="914400" rtl="0" eaLnBrk="1" fontAlgn="base" latinLnBrk="0" hangingPunct="1">
                        <a:lnSpc>
                          <a:spcPct val="100000"/>
                        </a:lnSpc>
                        <a:spcBef>
                          <a:spcPct val="20000"/>
                        </a:spcBef>
                        <a:spcAft>
                          <a:spcPct val="0"/>
                        </a:spcAft>
                        <a:buClr>
                          <a:schemeClr val="accent1"/>
                        </a:buClr>
                        <a:buSzPct val="50000"/>
                        <a:buFont typeface="Wingdings" panose="05000000000000000000" pitchFamily="2" charset="2"/>
                        <a:buChar char="n"/>
                        <a:defRPr sz="1200" b="0" i="0" u="none" kern="1200" baseline="0">
                          <a:solidFill>
                            <a:schemeClr val="tx1"/>
                          </a:solidFill>
                          <a:latin typeface="Tahoma" pitchFamily="34" charset="0"/>
                        </a:defRPr>
                      </a:lvl5pPr>
                    </a:lstStyle>
                    <a:p>
                      <a:pPr marL="0" lvl="0" indent="0" algn="ctr">
                        <a:buNone/>
                      </a:pPr>
                      <a:r>
                        <a:rPr b="1">
                          <a:latin typeface="Times" pitchFamily="18" charset="0"/>
                        </a:rPr>
                        <a:t>/24</a:t>
                      </a:r>
                      <a:endParaRPr lang="en-US" b="1">
                        <a:latin typeface="Times" pitchFamily="18" charset="0"/>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63</a:t>
            </a:fld>
            <a:endParaRPr lang="de-DE" altLang="x-none" dirty="0">
              <a:latin typeface="Times New Roman" panose="02020603050405020304" pitchFamily="18" charset="0"/>
              <a:ea typeface="Arial" panose="020B0604020202020204" pitchFamily="34" charset="0"/>
            </a:endParaRPr>
          </a:p>
        </p:txBody>
      </p:sp>
      <p:sp>
        <p:nvSpPr>
          <p:cNvPr id="682014" name="Rectangles 682013"/>
          <p:cNvSpPr/>
          <p:nvPr/>
        </p:nvSpPr>
        <p:spPr>
          <a:xfrm>
            <a:off x="609600" y="152400"/>
            <a:ext cx="8382000" cy="3581400"/>
          </a:xfrm>
          <a:prstGeom prst="rect">
            <a:avLst/>
          </a:prstGeom>
          <a:noFill/>
          <a:ln w="9525">
            <a:noFill/>
          </a:ln>
        </p:spPr>
        <p:txBody>
          <a:bodyPr/>
          <a:lstStyle/>
          <a:p>
            <a:pPr marL="406400" indent="-4064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e.g. a router outside the organization receives a packet with destination address 190.240.7.91; how does it find the network address to route the packet?</a:t>
            </a:r>
          </a:p>
          <a:p>
            <a:pPr marL="406400" indent="-4064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router follows three steps:</a:t>
            </a:r>
          </a:p>
          <a:p>
            <a:pPr marL="903605" lvl="1" indent="-4953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it looks the first byte of the address to find the class; it is class B</a:t>
            </a:r>
          </a:p>
          <a:p>
            <a:pPr marL="903605" lvl="1" indent="-4953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the default mask for class B is 255.255.0.0; it </a:t>
            </a:r>
            <a:r>
              <a:rPr sz="2200" b="1" err="1">
                <a:latin typeface="Arial" panose="020B0604020202020204" pitchFamily="34" charset="0"/>
                <a:ea typeface="Arial" panose="020B0604020202020204" pitchFamily="34" charset="0"/>
              </a:rPr>
              <a:t>ANDs</a:t>
            </a:r>
            <a:r>
              <a:rPr sz="2200" b="1">
                <a:latin typeface="Arial" panose="020B0604020202020204" pitchFamily="34" charset="0"/>
                <a:ea typeface="Arial" panose="020B0604020202020204" pitchFamily="34" charset="0"/>
              </a:rPr>
              <a:t> this mask with the address to get 190.240.0.0</a:t>
            </a:r>
          </a:p>
          <a:p>
            <a:pPr marL="903605" lvl="1" indent="-4953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it looks in its routing table to find out how to route the packet to this destination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64</a:t>
            </a:fld>
            <a:endParaRPr lang="de-DE" altLang="x-none" dirty="0">
              <a:latin typeface="Times New Roman" panose="02020603050405020304" pitchFamily="18" charset="0"/>
              <a:ea typeface="Arial" panose="020B0604020202020204" pitchFamily="34" charset="0"/>
            </a:endParaRPr>
          </a:p>
        </p:txBody>
      </p:sp>
      <p:sp>
        <p:nvSpPr>
          <p:cNvPr id="668675" name="Rectangles 668674"/>
          <p:cNvSpPr/>
          <p:nvPr/>
        </p:nvSpPr>
        <p:spPr>
          <a:xfrm>
            <a:off x="0" y="152400"/>
            <a:ext cx="8991600" cy="22860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subnet mask</a:t>
            </a:r>
            <a:r>
              <a:rPr sz="2200" b="1">
                <a:latin typeface="Arial" panose="020B0604020202020204" pitchFamily="34" charset="0"/>
                <a:ea typeface="Arial" panose="020B0604020202020204" pitchFamily="34" charset="0"/>
              </a:rPr>
              <a:t>: change some of the leftmost 0s in the default mask to 1s to make a subnet mask</a:t>
            </a: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number of subnets is determined by the number of 1s (2</a:t>
            </a:r>
            <a:r>
              <a:rPr sz="2200" b="1" baseline="30000">
                <a:latin typeface="Arial" panose="020B0604020202020204" pitchFamily="34" charset="0"/>
                <a:ea typeface="Arial" panose="020B0604020202020204" pitchFamily="34" charset="0"/>
              </a:rPr>
              <a:t>n</a:t>
            </a:r>
            <a:r>
              <a:rPr sz="2200" b="1">
                <a:latin typeface="Arial" panose="020B0604020202020204" pitchFamily="34" charset="0"/>
                <a:ea typeface="Arial" panose="020B0604020202020204" pitchFamily="34" charset="0"/>
              </a:rPr>
              <a:t>)</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conversely, if the number of subnets is n, the number of extra 1s is log</a:t>
            </a:r>
            <a:r>
              <a:rPr sz="2200" b="1" baseline="-25000">
                <a:latin typeface="Arial" panose="020B0604020202020204" pitchFamily="34" charset="0"/>
                <a:ea typeface="Arial" panose="020B0604020202020204" pitchFamily="34" charset="0"/>
              </a:rPr>
              <a:t>2</a:t>
            </a:r>
            <a:r>
              <a:rPr sz="2200" b="1">
                <a:latin typeface="Arial" panose="020B0604020202020204" pitchFamily="34" charset="0"/>
                <a:ea typeface="Arial" panose="020B0604020202020204" pitchFamily="34" charset="0"/>
              </a:rPr>
              <a:t>n</a:t>
            </a:r>
          </a:p>
        </p:txBody>
      </p:sp>
      <p:pic>
        <p:nvPicPr>
          <p:cNvPr id="668676" name="Picture 668675"/>
          <p:cNvPicPr>
            <a:picLocks noChangeAspect="1"/>
          </p:cNvPicPr>
          <p:nvPr/>
        </p:nvPicPr>
        <p:blipFill>
          <a:blip r:embed="rId2"/>
          <a:stretch>
            <a:fillRect/>
          </a:stretch>
        </p:blipFill>
        <p:spPr>
          <a:xfrm>
            <a:off x="1066800" y="1143000"/>
            <a:ext cx="6873875" cy="2093913"/>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65</a:t>
            </a:fld>
            <a:endParaRPr lang="de-DE" altLang="x-none" dirty="0">
              <a:latin typeface="Times New Roman" panose="02020603050405020304" pitchFamily="18" charset="0"/>
              <a:ea typeface="Arial" panose="020B0604020202020204" pitchFamily="34" charset="0"/>
            </a:endParaRPr>
          </a:p>
        </p:txBody>
      </p:sp>
      <p:sp>
        <p:nvSpPr>
          <p:cNvPr id="683012" name="Rectangles 683011"/>
          <p:cNvSpPr/>
          <p:nvPr/>
        </p:nvSpPr>
        <p:spPr>
          <a:xfrm>
            <a:off x="0" y="228600"/>
            <a:ext cx="8991600" cy="2743200"/>
          </a:xfrm>
          <a:prstGeom prst="rect">
            <a:avLst/>
          </a:prstGeom>
          <a:noFill/>
          <a:ln w="9525">
            <a:noFill/>
          </a:ln>
        </p:spPr>
        <p:txBody>
          <a:bodyPr/>
          <a:lstStyle/>
          <a:p>
            <a:pPr marL="342900" indent="-3429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e.g. a router inside the organization receives a packet with destination address 190.240.33.91; how does it find the </a:t>
            </a:r>
            <a:r>
              <a:rPr sz="2200" b="1" err="1">
                <a:latin typeface="Arial" panose="020B0604020202020204" pitchFamily="34" charset="0"/>
                <a:ea typeface="Arial" panose="020B0604020202020204" pitchFamily="34" charset="0"/>
              </a:rPr>
              <a:t>subnetwork</a:t>
            </a:r>
            <a:r>
              <a:rPr sz="2200" b="1">
                <a:latin typeface="Arial" panose="020B0604020202020204" pitchFamily="34" charset="0"/>
                <a:ea typeface="Arial" panose="020B0604020202020204" pitchFamily="34" charset="0"/>
              </a:rPr>
              <a:t> address to route the packet?</a:t>
            </a:r>
          </a:p>
          <a:p>
            <a:pPr marL="342900" indent="-3429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router follows three steps:</a:t>
            </a:r>
          </a:p>
          <a:p>
            <a:pPr marL="685800" lvl="1" indent="-3302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the router must know the mask; assume it is /19 as in the above figure</a:t>
            </a:r>
          </a:p>
          <a:p>
            <a:pPr marL="685800" lvl="1" indent="-3302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it applies the mask to the address; the subnet address is 190.240.32.0</a:t>
            </a:r>
          </a:p>
          <a:p>
            <a:pPr marL="685800" lvl="1" indent="-330200" defTabSz="914400" eaLnBrk="0" hangingPunct="0">
              <a:spcBef>
                <a:spcPct val="20000"/>
              </a:spcBef>
              <a:buClr>
                <a:schemeClr val="tx2"/>
              </a:buClr>
              <a:buFont typeface="Wingdings" panose="05000000000000000000" pitchFamily="2" charset="2"/>
              <a:buAutoNum type="arabicPeriod"/>
              <a:tabLst>
                <a:tab pos="1117600" algn="l"/>
              </a:tabLst>
            </a:pPr>
            <a:r>
              <a:rPr sz="2200" b="1">
                <a:latin typeface="Arial" panose="020B0604020202020204" pitchFamily="34" charset="0"/>
                <a:ea typeface="Arial" panose="020B0604020202020204" pitchFamily="34" charset="0"/>
              </a:rPr>
              <a:t>it looks in its routing table to find out how to route the packet to this destination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66</a:t>
            </a:fld>
            <a:endParaRPr lang="de-DE" altLang="x-none" dirty="0">
              <a:latin typeface="Times New Roman" panose="02020603050405020304" pitchFamily="18" charset="0"/>
              <a:ea typeface="Arial" panose="020B0604020202020204" pitchFamily="34" charset="0"/>
            </a:endParaRPr>
          </a:p>
        </p:txBody>
      </p:sp>
      <p:sp>
        <p:nvSpPr>
          <p:cNvPr id="669699" name="Rectangles 669698"/>
          <p:cNvSpPr/>
          <p:nvPr/>
        </p:nvSpPr>
        <p:spPr>
          <a:xfrm>
            <a:off x="76200" y="152400"/>
            <a:ext cx="8991600" cy="39624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Classless Addressing</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there is too much wastage of IP addresses in </a:t>
            </a:r>
            <a:r>
              <a:rPr sz="2200" b="1" err="1">
                <a:latin typeface="Arial" panose="020B0604020202020204" pitchFamily="34" charset="0"/>
                <a:ea typeface="Arial" panose="020B0604020202020204" pitchFamily="34" charset="0"/>
              </a:rPr>
              <a:t>classful</a:t>
            </a:r>
            <a:r>
              <a:rPr sz="2200" b="1">
                <a:latin typeface="Arial" panose="020B0604020202020204" pitchFamily="34" charset="0"/>
                <a:ea typeface="Arial" panose="020B0604020202020204" pitchFamily="34" charset="0"/>
              </a:rPr>
              <a:t> addressing creating shortage of IP addresses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classless addressing was announced in 1996</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idea of </a:t>
            </a:r>
            <a:r>
              <a:rPr sz="2200" b="1">
                <a:solidFill>
                  <a:schemeClr val="folHlink"/>
                </a:solidFill>
                <a:latin typeface="Arial" panose="020B0604020202020204" pitchFamily="34" charset="0"/>
                <a:ea typeface="Arial" panose="020B0604020202020204" pitchFamily="34" charset="0"/>
              </a:rPr>
              <a:t>variable-length blocks</a:t>
            </a:r>
            <a:r>
              <a:rPr sz="2200" b="1">
                <a:latin typeface="Arial" panose="020B0604020202020204" pitchFamily="34" charset="0"/>
                <a:ea typeface="Arial" panose="020B0604020202020204" pitchFamily="34" charset="0"/>
              </a:rPr>
              <a:t> that belong to no class was introduced to allocate the </a:t>
            </a:r>
            <a:r>
              <a:rPr sz="2200" b="1">
                <a:solidFill>
                  <a:schemeClr val="hlink"/>
                </a:solidFill>
                <a:latin typeface="Arial" panose="020B0604020202020204" pitchFamily="34" charset="0"/>
                <a:ea typeface="Arial" panose="020B0604020202020204" pitchFamily="34" charset="0"/>
              </a:rPr>
              <a:t>remaining</a:t>
            </a:r>
            <a:r>
              <a:rPr sz="2200" b="1">
                <a:latin typeface="Arial" panose="020B0604020202020204" pitchFamily="34" charset="0"/>
                <a:ea typeface="Arial" panose="020B0604020202020204" pitchFamily="34" charset="0"/>
              </a:rPr>
              <a:t> IP addresses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blocks of 2 addresses, 4 addresses, 64 addresses, ... can be assigned to an organization based on size</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number of addresses in a block must be a power of 2</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whole address space (2</a:t>
            </a:r>
            <a:r>
              <a:rPr sz="2200" b="1" baseline="30000">
                <a:latin typeface="Arial" panose="020B0604020202020204" pitchFamily="34" charset="0"/>
                <a:ea typeface="Arial" panose="020B0604020202020204" pitchFamily="34" charset="0"/>
              </a:rPr>
              <a:t>32</a:t>
            </a:r>
            <a:r>
              <a:rPr sz="2200" b="1">
                <a:latin typeface="Arial" panose="020B0604020202020204" pitchFamily="34" charset="0"/>
                <a:ea typeface="Arial" panose="020B0604020202020204" pitchFamily="34" charset="0"/>
              </a:rPr>
              <a:t> addresses) is divided into blocks of different sizes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the beginning address must be </a:t>
            </a:r>
            <a:r>
              <a:rPr sz="2100" b="1">
                <a:solidFill>
                  <a:schemeClr val="folHlink"/>
                </a:solidFill>
                <a:latin typeface="Arial" panose="020B0604020202020204" pitchFamily="34" charset="0"/>
                <a:ea typeface="Arial" panose="020B0604020202020204" pitchFamily="34" charset="0"/>
              </a:rPr>
              <a:t>evenly</a:t>
            </a:r>
            <a:r>
              <a:rPr sz="2100" b="1">
                <a:latin typeface="Arial" panose="020B0604020202020204" pitchFamily="34" charset="0"/>
                <a:ea typeface="Arial" panose="020B0604020202020204" pitchFamily="34" charset="0"/>
              </a:rPr>
              <a:t> divisible by the number of addresses; if a site needs, say, 2000 addresses it is given a block of 2048 addresses on a 2048 address boundary</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we can still use </a:t>
            </a:r>
            <a:r>
              <a:rPr sz="2100" b="1" err="1">
                <a:solidFill>
                  <a:schemeClr val="folHlink"/>
                </a:solidFill>
                <a:latin typeface="Arial" panose="020B0604020202020204" pitchFamily="34" charset="0"/>
                <a:ea typeface="Arial" panose="020B0604020202020204" pitchFamily="34" charset="0"/>
              </a:rPr>
              <a:t>subnetting</a:t>
            </a:r>
            <a:r>
              <a:rPr sz="2100" b="1">
                <a:latin typeface="Arial" panose="020B0604020202020204" pitchFamily="34" charset="0"/>
                <a:ea typeface="Arial" panose="020B0604020202020204" pitchFamily="34" charset="0"/>
              </a:rPr>
              <a:t> if there is a need</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an organization is given the </a:t>
            </a:r>
            <a:r>
              <a:rPr sz="2100" b="1">
                <a:solidFill>
                  <a:schemeClr val="folHlink"/>
                </a:solidFill>
                <a:latin typeface="Arial" panose="020B0604020202020204" pitchFamily="34" charset="0"/>
                <a:ea typeface="Arial" panose="020B0604020202020204" pitchFamily="34" charset="0"/>
              </a:rPr>
              <a:t>beginning</a:t>
            </a:r>
            <a:r>
              <a:rPr sz="2100" b="1">
                <a:latin typeface="Arial" panose="020B0604020202020204" pitchFamily="34" charset="0"/>
                <a:ea typeface="Arial" panose="020B0604020202020204" pitchFamily="34" charset="0"/>
              </a:rPr>
              <a:t> </a:t>
            </a:r>
            <a:r>
              <a:rPr sz="2100" b="1">
                <a:solidFill>
                  <a:schemeClr val="folHlink"/>
                </a:solidFill>
                <a:latin typeface="Arial" panose="020B0604020202020204" pitchFamily="34" charset="0"/>
                <a:ea typeface="Arial" panose="020B0604020202020204" pitchFamily="34" charset="0"/>
              </a:rPr>
              <a:t>address</a:t>
            </a:r>
            <a:r>
              <a:rPr sz="2100" b="1">
                <a:latin typeface="Arial" panose="020B0604020202020204" pitchFamily="34" charset="0"/>
                <a:ea typeface="Arial" panose="020B0604020202020204" pitchFamily="34" charset="0"/>
              </a:rPr>
              <a:t> of the block and a </a:t>
            </a:r>
            <a:r>
              <a:rPr sz="2100" b="1">
                <a:solidFill>
                  <a:schemeClr val="folHlink"/>
                </a:solidFill>
                <a:latin typeface="Arial" panose="020B0604020202020204" pitchFamily="34" charset="0"/>
                <a:ea typeface="Arial" panose="020B0604020202020204" pitchFamily="34" charset="0"/>
              </a:rPr>
              <a:t>mask</a:t>
            </a:r>
            <a:r>
              <a:rPr sz="2100" b="1">
                <a:latin typeface="Arial" panose="020B0604020202020204" pitchFamily="34" charset="0"/>
                <a:ea typeface="Arial" panose="020B0604020202020204" pitchFamily="34" charset="0"/>
              </a:rPr>
              <a:t> (in slash notation)</a:t>
            </a:r>
            <a:endParaRPr sz="2200" b="1">
              <a:latin typeface="Arial" panose="020B0604020202020204" pitchFamily="34" charset="0"/>
              <a:ea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67</a:t>
            </a:fld>
            <a:endParaRPr lang="de-DE" altLang="x-none" dirty="0">
              <a:latin typeface="Times New Roman" panose="02020603050405020304" pitchFamily="18" charset="0"/>
              <a:ea typeface="Arial" panose="020B0604020202020204" pitchFamily="34" charset="0"/>
            </a:endParaRPr>
          </a:p>
        </p:txBody>
      </p:sp>
      <p:sp>
        <p:nvSpPr>
          <p:cNvPr id="670723" name="Rectangles 670722"/>
          <p:cNvSpPr/>
          <p:nvPr/>
        </p:nvSpPr>
        <p:spPr>
          <a:xfrm>
            <a:off x="76200" y="152400"/>
            <a:ext cx="8991600" cy="4114800"/>
          </a:xfrm>
          <a:prstGeom prst="rect">
            <a:avLst/>
          </a:prstGeom>
          <a:noFill/>
          <a:ln w="9525">
            <a:noFill/>
          </a:ln>
        </p:spPr>
        <p:txBody>
          <a:bodyPr/>
          <a:lstStyle/>
          <a:p>
            <a:pPr marL="568325" lvl="1" indent="-337820" defTabSz="914400" eaLnBrk="0" hangingPunct="0">
              <a:spcBef>
                <a:spcPct val="20000"/>
              </a:spcBef>
              <a:buClr>
                <a:schemeClr val="tx2"/>
              </a:buClr>
              <a:buSzPct val="120000"/>
              <a:buFont typeface="Wingdings" panose="05000000000000000000" pitchFamily="2" charset="2"/>
              <a:buChar char="§"/>
              <a:tabLst>
                <a:tab pos="1117600" algn="l"/>
              </a:tabLst>
            </a:pPr>
            <a:r>
              <a:rPr sz="2100" b="1" err="1">
                <a:latin typeface="Arial" panose="020B0604020202020204" pitchFamily="34" charset="0"/>
                <a:ea typeface="Arial" panose="020B0604020202020204" pitchFamily="34" charset="0"/>
              </a:rPr>
              <a:t>classeless</a:t>
            </a:r>
            <a:r>
              <a:rPr sz="2100" b="1">
                <a:latin typeface="Arial" panose="020B0604020202020204" pitchFamily="34" charset="0"/>
                <a:ea typeface="Arial" panose="020B0604020202020204" pitchFamily="34" charset="0"/>
              </a:rPr>
              <a:t> addressing alleviates the depletion of addresses, but we now need a new method of forwarding packets, called </a:t>
            </a:r>
            <a:r>
              <a:rPr sz="2100" b="1">
                <a:solidFill>
                  <a:schemeClr val="folHlink"/>
                </a:solidFill>
                <a:latin typeface="Arial" panose="020B0604020202020204" pitchFamily="34" charset="0"/>
                <a:ea typeface="Arial" panose="020B0604020202020204" pitchFamily="34" charset="0"/>
              </a:rPr>
              <a:t>CIDR (Classless </a:t>
            </a:r>
            <a:r>
              <a:rPr sz="2100" b="1" err="1">
                <a:solidFill>
                  <a:schemeClr val="folHlink"/>
                </a:solidFill>
                <a:latin typeface="Arial" panose="020B0604020202020204" pitchFamily="34" charset="0"/>
                <a:ea typeface="Arial" panose="020B0604020202020204" pitchFamily="34" charset="0"/>
              </a:rPr>
              <a:t>InterDomain</a:t>
            </a:r>
            <a:r>
              <a:rPr sz="2100" b="1">
                <a:solidFill>
                  <a:schemeClr val="folHlink"/>
                </a:solidFill>
                <a:latin typeface="Arial" panose="020B0604020202020204" pitchFamily="34" charset="0"/>
                <a:ea typeface="Arial" panose="020B0604020202020204" pitchFamily="34" charset="0"/>
              </a:rPr>
              <a:t> Routing)</a:t>
            </a:r>
          </a:p>
          <a:p>
            <a:pPr marL="568325" lvl="1" indent="-33782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there is now a single routing table for all networks consisting of an array of (IP address, subnet mask, outgoing line) triples</a:t>
            </a:r>
          </a:p>
          <a:p>
            <a:pPr marL="568325" lvl="1" indent="-33782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when a packet comes in, its destination IP address is first extracted; the routing table is then scanned entry by entry, masking the destination address and comparing it to the table entry looking for a match</a:t>
            </a:r>
          </a:p>
          <a:p>
            <a:pPr marL="568325" lvl="1" indent="-33782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rPr>
              <a:t>it is possible that multiple entries (with different subnet mask lengths) match, in which case the longest mask is used; if there is a match for a /20 mask and a /24 mask, the /24 entry is used</a:t>
            </a:r>
          </a:p>
        </p:txBody>
      </p:sp>
      <p:pic>
        <p:nvPicPr>
          <p:cNvPr id="670725" name="Picture 670724"/>
          <p:cNvPicPr>
            <a:picLocks noChangeAspect="1"/>
          </p:cNvPicPr>
          <p:nvPr/>
        </p:nvPicPr>
        <p:blipFill>
          <a:blip r:embed="rId2"/>
          <a:stretch>
            <a:fillRect/>
          </a:stretch>
        </p:blipFill>
        <p:spPr>
          <a:xfrm>
            <a:off x="533400" y="4538663"/>
            <a:ext cx="8559800" cy="2014537"/>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68</a:t>
            </a:fld>
            <a:endParaRPr lang="de-DE" altLang="x-none" dirty="0">
              <a:latin typeface="Times New Roman" panose="02020603050405020304" pitchFamily="18" charset="0"/>
              <a:ea typeface="Arial" panose="020B0604020202020204" pitchFamily="34" charset="0"/>
            </a:endParaRPr>
          </a:p>
        </p:txBody>
      </p:sp>
      <p:sp>
        <p:nvSpPr>
          <p:cNvPr id="671747" name="Rectangles 671746"/>
          <p:cNvSpPr/>
          <p:nvPr/>
        </p:nvSpPr>
        <p:spPr>
          <a:xfrm>
            <a:off x="76200" y="76200"/>
            <a:ext cx="8991600" cy="5943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consider the previous example; the table entries (in binary) for the three universities are</a:t>
            </a:r>
          </a:p>
          <a:p>
            <a:pPr marL="568325" lvl="1" indent="-317500" defTabSz="914400" eaLnBrk="0" hangingPunct="0">
              <a:spcBef>
                <a:spcPct val="20000"/>
              </a:spcBef>
              <a:buClr>
                <a:schemeClr val="tx2"/>
              </a:buClr>
              <a:buSzPct val="120000"/>
              <a:buFont typeface="Wingdings" panose="05000000000000000000" pitchFamily="2" charset="2"/>
              <a:tabLst>
                <a:tab pos="1117600" algn="l"/>
              </a:tabLst>
            </a:pP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Base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(First)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 			Mask</a:t>
            </a:r>
          </a:p>
          <a:p>
            <a:pPr marL="568325" lvl="1" indent="-317500" defTabSz="914400" eaLnBrk="0" hangingPunct="0">
              <a:spcBef>
                <a:spcPct val="20000"/>
              </a:spcBef>
              <a:buClr>
                <a:schemeClr val="tx2"/>
              </a:buClr>
              <a:buSzPct val="120000"/>
              <a:buFont typeface="Wingdings" panose="05000000000000000000" pitchFamily="2" charset="2"/>
              <a:tabLst>
                <a:tab pos="1117600" algn="l"/>
              </a:tabLst>
            </a:pPr>
            <a:r>
              <a:rPr sz="1600" b="1">
                <a:solidFill>
                  <a:schemeClr val="folHlink"/>
                </a:solidFill>
                <a:latin typeface="Arial" panose="020B0604020202020204" pitchFamily="34" charset="0"/>
                <a:ea typeface="Arial" panose="020B0604020202020204" pitchFamily="34" charset="0"/>
              </a:rPr>
              <a:t>C: 11000010 00011000 00000000 00000000 	11111111 11111111 11111000 00000000</a:t>
            </a:r>
          </a:p>
          <a:p>
            <a:pPr marL="568325" lvl="1" indent="-317500" defTabSz="914400" eaLnBrk="0" hangingPunct="0">
              <a:spcBef>
                <a:spcPct val="20000"/>
              </a:spcBef>
              <a:buClr>
                <a:schemeClr val="tx2"/>
              </a:buClr>
              <a:buSzPct val="120000"/>
              <a:buFont typeface="Wingdings" panose="05000000000000000000" pitchFamily="2" charset="2"/>
              <a:tabLst>
                <a:tab pos="1117600" algn="l"/>
              </a:tabLst>
            </a:pPr>
            <a:r>
              <a:rPr sz="1600" b="1">
                <a:solidFill>
                  <a:schemeClr val="folHlink"/>
                </a:solidFill>
                <a:latin typeface="Arial" panose="020B0604020202020204" pitchFamily="34" charset="0"/>
                <a:ea typeface="Arial" panose="020B0604020202020204" pitchFamily="34" charset="0"/>
              </a:rPr>
              <a:t>E: 11000010 00011000 00001000 00000000 	11111111 11111111 11111100 00000000</a:t>
            </a:r>
          </a:p>
          <a:p>
            <a:pPr marL="568325" lvl="1" indent="-317500" defTabSz="914400" eaLnBrk="0" hangingPunct="0">
              <a:spcBef>
                <a:spcPct val="20000"/>
              </a:spcBef>
              <a:buClr>
                <a:schemeClr val="tx2"/>
              </a:buClr>
              <a:buSzPct val="120000"/>
              <a:buFont typeface="Wingdings" panose="05000000000000000000" pitchFamily="2" charset="2"/>
              <a:tabLst>
                <a:tab pos="1117600" algn="l"/>
              </a:tabLst>
            </a:pPr>
            <a:r>
              <a:rPr sz="1600" b="1">
                <a:solidFill>
                  <a:schemeClr val="folHlink"/>
                </a:solidFill>
                <a:latin typeface="Arial" panose="020B0604020202020204" pitchFamily="34" charset="0"/>
                <a:ea typeface="Arial" panose="020B0604020202020204" pitchFamily="34" charset="0"/>
              </a:rPr>
              <a:t>O: 11000010 00011000 00010000 00000000 	11111111 11111111 11110000 00000000</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now consider what happens when a packet comes that is addressed to 194.24.17.4, which in binary is represented as</a:t>
            </a:r>
          </a:p>
          <a:p>
            <a:pPr marL="824230" lvl="2" indent="-254000" defTabSz="914400" eaLnBrk="0" hangingPunct="0">
              <a:spcBef>
                <a:spcPct val="20000"/>
              </a:spcBef>
              <a:buClr>
                <a:schemeClr val="tx2"/>
              </a:buClr>
              <a:buSzPct val="120000"/>
              <a:buFont typeface="Wingdings" panose="05000000000000000000" pitchFamily="2" charset="2"/>
              <a:tabLst>
                <a:tab pos="1117600" algn="l"/>
              </a:tabLst>
            </a:pPr>
            <a:r>
              <a:rPr sz="2200" b="1">
                <a:latin typeface="Arial" panose="020B0604020202020204" pitchFamily="34" charset="0"/>
                <a:ea typeface="Arial" panose="020B0604020202020204" pitchFamily="34" charset="0"/>
              </a:rPr>
              <a:t>11000010 00011000 00010001 00000100</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AND it with each mask and compare it with the base address</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first it is </a:t>
            </a:r>
            <a:r>
              <a:rPr sz="2200" b="1" err="1">
                <a:latin typeface="Arial" panose="020B0604020202020204" pitchFamily="34" charset="0"/>
                <a:ea typeface="Arial" panose="020B0604020202020204" pitchFamily="34" charset="0"/>
              </a:rPr>
              <a:t>ANDed</a:t>
            </a:r>
            <a:r>
              <a:rPr sz="2200" b="1">
                <a:latin typeface="Arial" panose="020B0604020202020204" pitchFamily="34" charset="0"/>
                <a:ea typeface="Arial" panose="020B0604020202020204" pitchFamily="34" charset="0"/>
              </a:rPr>
              <a:t> with the Cambridge mask to get</a:t>
            </a:r>
          </a:p>
          <a:p>
            <a:pPr marL="824230" lvl="2" indent="-254000" defTabSz="914400" eaLnBrk="0" hangingPunct="0">
              <a:spcBef>
                <a:spcPct val="20000"/>
              </a:spcBef>
              <a:buClr>
                <a:schemeClr val="tx2"/>
              </a:buClr>
              <a:buSzPct val="120000"/>
              <a:buFont typeface="Wingdings" panose="05000000000000000000" pitchFamily="2" charset="2"/>
              <a:tabLst>
                <a:tab pos="1117600" algn="l"/>
              </a:tabLst>
            </a:pPr>
            <a:r>
              <a:rPr sz="2200" b="1">
                <a:latin typeface="Arial" panose="020B0604020202020204" pitchFamily="34" charset="0"/>
                <a:ea typeface="Arial" panose="020B0604020202020204" pitchFamily="34" charset="0"/>
              </a:rPr>
              <a:t>11000010 00011000 000</a:t>
            </a:r>
            <a:r>
              <a:rPr sz="2200" b="1">
                <a:solidFill>
                  <a:schemeClr val="hlink"/>
                </a:solidFill>
                <a:latin typeface="Arial" panose="020B0604020202020204" pitchFamily="34" charset="0"/>
                <a:ea typeface="Arial" panose="020B0604020202020204" pitchFamily="34" charset="0"/>
              </a:rPr>
              <a:t>1</a:t>
            </a:r>
            <a:r>
              <a:rPr sz="2200" b="1">
                <a:latin typeface="Arial" panose="020B0604020202020204" pitchFamily="34" charset="0"/>
                <a:ea typeface="Arial" panose="020B0604020202020204" pitchFamily="34" charset="0"/>
              </a:rPr>
              <a:t>0000 00000000; does not match the Cambridge base address</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then the original address is</a:t>
            </a:r>
            <a:r>
              <a:rPr sz="2200">
                <a:latin typeface="Times-Roman" charset="0"/>
                <a:ea typeface="Arial" panose="020B0604020202020204" pitchFamily="34" charset="0"/>
              </a:rPr>
              <a:t> </a:t>
            </a:r>
            <a:r>
              <a:rPr sz="2200" b="1" err="1">
                <a:latin typeface="Arial" panose="020B0604020202020204" pitchFamily="34" charset="0"/>
                <a:ea typeface="Arial" panose="020B0604020202020204" pitchFamily="34" charset="0"/>
              </a:rPr>
              <a:t>ANDed</a:t>
            </a:r>
            <a:r>
              <a:rPr sz="2200" b="1">
                <a:latin typeface="Arial" panose="020B0604020202020204" pitchFamily="34" charset="0"/>
                <a:ea typeface="Arial" panose="020B0604020202020204" pitchFamily="34" charset="0"/>
              </a:rPr>
              <a:t> with the Edinburgh mask to get</a:t>
            </a:r>
          </a:p>
          <a:p>
            <a:pPr marL="824230" lvl="2" indent="-254000" defTabSz="914400" eaLnBrk="0" hangingPunct="0">
              <a:spcBef>
                <a:spcPct val="20000"/>
              </a:spcBef>
              <a:buClr>
                <a:schemeClr val="tx2"/>
              </a:buClr>
              <a:buSzPct val="120000"/>
              <a:buFont typeface="Wingdings" panose="05000000000000000000" pitchFamily="2" charset="2"/>
              <a:tabLst>
                <a:tab pos="1117600" algn="l"/>
              </a:tabLst>
            </a:pPr>
            <a:r>
              <a:rPr sz="2200" b="1">
                <a:latin typeface="Arial" panose="020B0604020202020204" pitchFamily="34" charset="0"/>
                <a:ea typeface="Arial" panose="020B0604020202020204" pitchFamily="34" charset="0"/>
              </a:rPr>
              <a:t>11000010 00011000 000</a:t>
            </a:r>
            <a:r>
              <a:rPr sz="2200" b="1">
                <a:solidFill>
                  <a:schemeClr val="hlink"/>
                </a:solidFill>
                <a:latin typeface="Arial" panose="020B0604020202020204" pitchFamily="34" charset="0"/>
                <a:ea typeface="Arial" panose="020B0604020202020204" pitchFamily="34" charset="0"/>
              </a:rPr>
              <a:t>10</a:t>
            </a:r>
            <a:r>
              <a:rPr sz="2200" b="1">
                <a:latin typeface="Arial" panose="020B0604020202020204" pitchFamily="34" charset="0"/>
                <a:ea typeface="Arial" panose="020B0604020202020204" pitchFamily="34" charset="0"/>
              </a:rPr>
              <a:t>000 00000000; does not match the Edinburgh base address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69</a:t>
            </a:fld>
            <a:endParaRPr lang="de-DE" altLang="x-none" dirty="0">
              <a:latin typeface="Times New Roman" panose="02020603050405020304" pitchFamily="18" charset="0"/>
              <a:ea typeface="Arial" panose="020B0604020202020204" pitchFamily="34" charset="0"/>
            </a:endParaRPr>
          </a:p>
        </p:txBody>
      </p:sp>
      <p:sp>
        <p:nvSpPr>
          <p:cNvPr id="684034" name="Rectangles 684033"/>
          <p:cNvSpPr/>
          <p:nvPr/>
        </p:nvSpPr>
        <p:spPr>
          <a:xfrm>
            <a:off x="76200" y="76200"/>
            <a:ext cx="8991600" cy="31242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Oxford is tried next, yielding</a:t>
            </a:r>
          </a:p>
          <a:p>
            <a:pPr marL="824230" lvl="2" indent="-254000" defTabSz="914400" eaLnBrk="0" hangingPunct="0">
              <a:spcBef>
                <a:spcPct val="20000"/>
              </a:spcBef>
              <a:buClr>
                <a:schemeClr val="tx2"/>
              </a:buClr>
              <a:buSzPct val="120000"/>
              <a:buFont typeface="Wingdings" panose="05000000000000000000" pitchFamily="2" charset="2"/>
              <a:tabLst>
                <a:tab pos="1117600" algn="l"/>
              </a:tabLst>
            </a:pPr>
            <a:r>
              <a:rPr sz="2200" b="1">
                <a:latin typeface="Arial" panose="020B0604020202020204" pitchFamily="34" charset="0"/>
                <a:ea typeface="Arial" panose="020B0604020202020204" pitchFamily="34" charset="0"/>
              </a:rPr>
              <a:t>11000010 00011000 00010000 00000000; it matches the Oxford base</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if no longer matches are found farther down the table, the Oxford entry is used and the packet is sent along the line named in it</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endParaRPr sz="2200" b="1">
              <a:latin typeface="Arial" panose="020B0604020202020204" pitchFamily="34" charset="0"/>
              <a:ea typeface="Arial" panose="020B0604020202020204" pitchFamily="34" charset="0"/>
            </a:endParaRP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Read about NAT - Network Address Translation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a:t>
            </a:fld>
            <a:endParaRPr lang="de-DE" altLang="x-none" dirty="0">
              <a:latin typeface="Times New Roman" panose="02020603050405020304" pitchFamily="18" charset="0"/>
              <a:ea typeface="Arial" panose="020B0604020202020204" pitchFamily="34" charset="0"/>
            </a:endParaRPr>
          </a:p>
        </p:txBody>
      </p:sp>
      <p:sp>
        <p:nvSpPr>
          <p:cNvPr id="603138" name="Rectangles 603137"/>
          <p:cNvSpPr/>
          <p:nvPr/>
        </p:nvSpPr>
        <p:spPr>
          <a:xfrm>
            <a:off x="152400" y="152400"/>
            <a:ext cx="8851900" cy="5410200"/>
          </a:xfrm>
          <a:prstGeom prst="rect">
            <a:avLst/>
          </a:prstGeom>
          <a:noFill/>
          <a:ln w="9525">
            <a:noFill/>
          </a:ln>
        </p:spPr>
        <p:txBody>
          <a:bodyPr/>
          <a:lstStyle/>
          <a:p>
            <a:pPr marL="748030" lvl="2" indent="-276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two common notations: binary notation and dotted-decimal notation</a:t>
            </a:r>
          </a:p>
          <a:p>
            <a:pPr marL="1054100" lvl="3" indent="-2921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binary notation</a:t>
            </a:r>
            <a:r>
              <a:rPr sz="2200" b="1">
                <a:latin typeface="Arial" panose="020B0604020202020204" pitchFamily="34" charset="0"/>
                <a:ea typeface="Arial" panose="020B0604020202020204" pitchFamily="34" charset="0"/>
              </a:rPr>
              <a:t>:  one or more spaces inserted between each octet (8 bits)</a:t>
            </a:r>
          </a:p>
          <a:p>
            <a:pPr marL="1054100" lvl="3" indent="-292100" eaLnBrk="0" hangingPunct="0">
              <a:spcBef>
                <a:spcPct val="20000"/>
              </a:spcBef>
              <a:buClr>
                <a:schemeClr val="tx2"/>
              </a:buClr>
              <a:buSzPct val="120000"/>
              <a:buFont typeface="Wingdings" panose="05000000000000000000" pitchFamily="2" charset="2"/>
            </a:pPr>
            <a:r>
              <a:rPr sz="2200" b="1">
                <a:solidFill>
                  <a:schemeClr val="hlink"/>
                </a:solidFill>
                <a:latin typeface="Arial" panose="020B0604020202020204" pitchFamily="34" charset="0"/>
                <a:ea typeface="Arial" panose="020B0604020202020204" pitchFamily="34" charset="0"/>
              </a:rPr>
              <a:t>		10000000   00001011  00000011  00011111</a:t>
            </a:r>
          </a:p>
          <a:p>
            <a:pPr marL="1054100" lvl="3" indent="-292100" eaLnBrk="0" hangingPunct="0">
              <a:spcBef>
                <a:spcPct val="20000"/>
              </a:spcBef>
              <a:buClr>
                <a:schemeClr val="tx2"/>
              </a:buClr>
              <a:buSzPct val="120000"/>
              <a:buFont typeface="Wingdings" panose="05000000000000000000" pitchFamily="2" charset="2"/>
              <a:buChar char="§"/>
            </a:pPr>
            <a:endParaRPr sz="2200" b="1">
              <a:solidFill>
                <a:schemeClr val="folHlink"/>
              </a:solidFill>
              <a:latin typeface="Arial" panose="020B0604020202020204" pitchFamily="34" charset="0"/>
              <a:ea typeface="Arial" panose="020B0604020202020204" pitchFamily="34" charset="0"/>
            </a:endParaRPr>
          </a:p>
          <a:p>
            <a:pPr marL="1054100" lvl="3" indent="-292100"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dotted-decimal notation</a:t>
            </a:r>
            <a:r>
              <a:rPr sz="2200" b="1">
                <a:latin typeface="Arial" panose="020B0604020202020204" pitchFamily="34" charset="0"/>
                <a:ea typeface="Arial" panose="020B0604020202020204" pitchFamily="34" charset="0"/>
              </a:rPr>
              <a:t>: to make it more compact and easier to read (for humans)</a:t>
            </a:r>
          </a:p>
          <a:p>
            <a:pPr marL="748030" lvl="2" indent="-27622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748030" lvl="2" indent="-27622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748030" lvl="2" indent="-27622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748030" lvl="2" indent="-27622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748030" lvl="2" indent="-276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we will study IP addresses later</a:t>
            </a:r>
          </a:p>
        </p:txBody>
      </p:sp>
      <p:pic>
        <p:nvPicPr>
          <p:cNvPr id="603139" name="Picture 603138"/>
          <p:cNvPicPr>
            <a:picLocks noChangeAspect="1"/>
          </p:cNvPicPr>
          <p:nvPr/>
        </p:nvPicPr>
        <p:blipFill>
          <a:blip r:embed="rId2"/>
          <a:stretch>
            <a:fillRect/>
          </a:stretch>
        </p:blipFill>
        <p:spPr>
          <a:xfrm>
            <a:off x="1219200" y="3398838"/>
            <a:ext cx="5486400" cy="1096962"/>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70</a:t>
            </a:fld>
            <a:endParaRPr lang="de-DE" altLang="x-none" dirty="0">
              <a:latin typeface="Times New Roman" panose="02020603050405020304" pitchFamily="18" charset="0"/>
              <a:ea typeface="Arial" panose="020B0604020202020204" pitchFamily="34" charset="0"/>
            </a:endParaRPr>
          </a:p>
        </p:txBody>
      </p:sp>
      <p:sp>
        <p:nvSpPr>
          <p:cNvPr id="706562" name="Rectangles 706561"/>
          <p:cNvSpPr/>
          <p:nvPr/>
        </p:nvSpPr>
        <p:spPr>
          <a:xfrm>
            <a:off x="76200" y="304800"/>
            <a:ext cx="8991600" cy="2133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IPv5</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is (was) there IPv5?</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yes, it was an experimental real-time stream protocol that was never widely used</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was designed to coexist with IPv4, not a replacement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71</a:t>
            </a:fld>
            <a:endParaRPr lang="de-DE" altLang="x-none" dirty="0">
              <a:latin typeface="Times New Roman" panose="02020603050405020304" pitchFamily="18" charset="0"/>
              <a:ea typeface="Arial" panose="020B0604020202020204" pitchFamily="34" charset="0"/>
            </a:endParaRPr>
          </a:p>
        </p:txBody>
      </p:sp>
      <p:sp>
        <p:nvSpPr>
          <p:cNvPr id="686083" name="Rectangles 686082"/>
          <p:cNvSpPr/>
          <p:nvPr/>
        </p:nvSpPr>
        <p:spPr>
          <a:xfrm>
            <a:off x="76200" y="152400"/>
            <a:ext cx="8991600" cy="6477000"/>
          </a:xfrm>
          <a:prstGeom prst="rect">
            <a:avLst/>
          </a:prstGeom>
          <a:noFill/>
          <a:ln w="9525">
            <a:noFill/>
          </a:ln>
        </p:spPr>
        <p:txBody>
          <a:bodyPr/>
          <a:lstStyle/>
          <a:p>
            <a:pPr marL="482600" indent="-482600" defTabSz="914400" eaLnBrk="0" hangingPunct="0">
              <a:buClr>
                <a:schemeClr val="tx2"/>
              </a:buClr>
              <a:buSzPct val="120000"/>
              <a:buFont typeface="Wingdings" panose="05000000000000000000" pitchFamily="2" charset="2"/>
              <a:tabLst>
                <a:tab pos="1117600" algn="l"/>
              </a:tabLst>
            </a:pPr>
            <a:r>
              <a:rPr lang="en-US" sz="2200" b="1">
                <a:solidFill>
                  <a:schemeClr val="folHlink"/>
                </a:solidFill>
                <a:latin typeface="Arial" panose="020B0604020202020204" pitchFamily="34" charset="0"/>
                <a:ea typeface="Arial" panose="020B0604020202020204" pitchFamily="34" charset="0"/>
              </a:rPr>
              <a:t>4</a:t>
            </a:r>
            <a:r>
              <a:rPr sz="2200" b="1">
                <a:solidFill>
                  <a:schemeClr val="folHlink"/>
                </a:solidFill>
                <a:latin typeface="Arial" panose="020B0604020202020204" pitchFamily="34" charset="0"/>
                <a:ea typeface="Arial" panose="020B0604020202020204" pitchFamily="34" charset="0"/>
              </a:rPr>
              <a:t>.</a:t>
            </a:r>
            <a:r>
              <a:rPr lang="en-US" sz="2200" b="1">
                <a:solidFill>
                  <a:schemeClr val="folHlink"/>
                </a:solidFill>
                <a:latin typeface="Arial" panose="020B0604020202020204" pitchFamily="34" charset="0"/>
                <a:ea typeface="Arial" panose="020B0604020202020204" pitchFamily="34" charset="0"/>
              </a:rPr>
              <a:t>5</a:t>
            </a:r>
            <a:r>
              <a:rPr sz="2200" b="1">
                <a:solidFill>
                  <a:schemeClr val="folHlink"/>
                </a:solidFill>
                <a:latin typeface="Arial" panose="020B0604020202020204" pitchFamily="34" charset="0"/>
                <a:ea typeface="Arial" panose="020B0604020202020204" pitchFamily="34" charset="0"/>
              </a:rPr>
              <a:t> IPv6</a:t>
            </a:r>
          </a:p>
          <a:p>
            <a:pPr marL="80200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major goals are</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Larger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space</a:t>
            </a:r>
            <a:r>
              <a:rPr sz="2200" b="1">
                <a:latin typeface="Arial" panose="020B0604020202020204" pitchFamily="34" charset="0"/>
                <a:ea typeface="Arial" panose="020B0604020202020204" pitchFamily="34" charset="0"/>
              </a:rPr>
              <a:t>: to support billions of hosts, even with inefficient address space allocation (2</a:t>
            </a:r>
            <a:r>
              <a:rPr sz="2200" b="1" baseline="30000">
                <a:latin typeface="Arial" panose="020B0604020202020204" pitchFamily="34" charset="0"/>
                <a:ea typeface="Arial" panose="020B0604020202020204" pitchFamily="34" charset="0"/>
              </a:rPr>
              <a:t>128</a:t>
            </a:r>
            <a:r>
              <a:rPr sz="2200" b="1">
                <a:latin typeface="Arial" panose="020B0604020202020204" pitchFamily="34" charset="0"/>
                <a:ea typeface="Arial" panose="020B0604020202020204" pitchFamily="34" charset="0"/>
              </a:rPr>
              <a:t> of them - if the entire earth, land and water, were covered with computers, IPv6 would allow 7 x 10</a:t>
            </a:r>
            <a:r>
              <a:rPr sz="2200" b="1" baseline="30000">
                <a:latin typeface="Arial" panose="020B0604020202020204" pitchFamily="34" charset="0"/>
                <a:ea typeface="Arial" panose="020B0604020202020204" pitchFamily="34" charset="0"/>
              </a:rPr>
              <a:t>23</a:t>
            </a:r>
            <a:r>
              <a:rPr sz="2200" b="1">
                <a:latin typeface="Arial" panose="020B0604020202020204" pitchFamily="34" charset="0"/>
                <a:ea typeface="Arial" panose="020B0604020202020204" pitchFamily="34" charset="0"/>
              </a:rPr>
              <a:t> IP addresses per square meter - </a:t>
            </a:r>
            <a:r>
              <a:rPr sz="2200" b="1" err="1">
                <a:latin typeface="Arial" panose="020B0604020202020204" pitchFamily="34" charset="0"/>
                <a:ea typeface="Arial" panose="020B0604020202020204" pitchFamily="34" charset="0"/>
              </a:rPr>
              <a:t>Tannenbaum</a:t>
            </a:r>
            <a:r>
              <a:rPr sz="2200" b="1">
                <a:latin typeface="Arial" panose="020B0604020202020204" pitchFamily="34" charset="0"/>
                <a:ea typeface="Arial" panose="020B0604020202020204" pitchFamily="34" charset="0"/>
              </a:rPr>
              <a:t>)</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Better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header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format</a:t>
            </a:r>
            <a:r>
              <a:rPr sz="2200" b="1">
                <a:latin typeface="Arial" panose="020B0604020202020204" pitchFamily="34" charset="0"/>
                <a:ea typeface="Arial" panose="020B0604020202020204" pitchFamily="34" charset="0"/>
              </a:rPr>
              <a:t>: to simplify and speed-up the routing process</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Better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security</a:t>
            </a:r>
            <a:r>
              <a:rPr sz="2200" b="1">
                <a:latin typeface="Arial" panose="020B0604020202020204" pitchFamily="34" charset="0"/>
                <a:ea typeface="Arial" panose="020B0604020202020204" pitchFamily="34" charset="0"/>
              </a:rPr>
              <a:t>: better encryption and authentication options</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Support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resource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allocation</a:t>
            </a:r>
            <a:r>
              <a:rPr sz="2200" b="1">
                <a:latin typeface="Arial" panose="020B0604020202020204" pitchFamily="34" charset="0"/>
                <a:ea typeface="Arial" panose="020B0604020202020204" pitchFamily="34" charset="0"/>
              </a:rPr>
              <a:t>: to deal with the special requirements of real-time data (audio and video)</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Allowance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for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extension</a:t>
            </a:r>
            <a:r>
              <a:rPr sz="2200" b="1">
                <a:latin typeface="Arial" panose="020B0604020202020204" pitchFamily="34" charset="0"/>
                <a:ea typeface="Arial" panose="020B0604020202020204" pitchFamily="34" charset="0"/>
              </a:rPr>
              <a:t>: to allow the extension of the protocol if required by new technologies or applications in the future</a:t>
            </a:r>
          </a:p>
          <a:p>
            <a:pPr marL="1057275"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Coexistence</a:t>
            </a:r>
            <a:r>
              <a:rPr sz="2200" b="1">
                <a:latin typeface="Arial" panose="020B0604020202020204" pitchFamily="34" charset="0"/>
                <a:ea typeface="Arial" panose="020B0604020202020204" pitchFamily="34" charset="0"/>
              </a:rPr>
              <a:t>: permit the old and new protocols to coexist for years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72</a:t>
            </a:fld>
            <a:endParaRPr lang="de-DE" altLang="x-none" dirty="0">
              <a:latin typeface="Times New Roman" panose="02020603050405020304" pitchFamily="18" charset="0"/>
              <a:ea typeface="Arial" panose="020B0604020202020204" pitchFamily="34" charset="0"/>
            </a:endParaRPr>
          </a:p>
        </p:txBody>
      </p:sp>
      <p:sp>
        <p:nvSpPr>
          <p:cNvPr id="687107" name="Rectangles 687106"/>
          <p:cNvSpPr/>
          <p:nvPr/>
        </p:nvSpPr>
        <p:spPr>
          <a:xfrm>
            <a:off x="76200" y="0"/>
            <a:ext cx="8915400" cy="3048000"/>
          </a:xfrm>
          <a:prstGeom prst="rect">
            <a:avLst/>
          </a:prstGeom>
          <a:noFill/>
          <a:ln w="9525">
            <a:noFill/>
          </a:ln>
        </p:spPr>
        <p:txBody>
          <a:bodyPr/>
          <a:lstStyle/>
          <a:p>
            <a:pPr marL="889000" lvl="1" indent="-391795"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IPv6 header has 8 fields (40 bytes long)</a:t>
            </a:r>
          </a:p>
          <a:p>
            <a:pPr marL="889000" lvl="1" indent="-391795"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Version</a:t>
            </a:r>
            <a:r>
              <a:rPr sz="2200" b="1">
                <a:latin typeface="Arial" panose="020B0604020202020204" pitchFamily="34" charset="0"/>
                <a:ea typeface="Arial" panose="020B0604020202020204" pitchFamily="34" charset="0"/>
              </a:rPr>
              <a:t> (4 bits): is always 6 for IPv6 (and 4 for IPv4)</a:t>
            </a:r>
          </a:p>
          <a:p>
            <a:pPr marL="889000" lvl="1" indent="-391795"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Traffic</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class </a:t>
            </a:r>
            <a:r>
              <a:rPr sz="2200" b="1">
                <a:latin typeface="Arial" panose="020B0604020202020204" pitchFamily="34" charset="0"/>
                <a:ea typeface="Arial" panose="020B0604020202020204" pitchFamily="34" charset="0"/>
              </a:rPr>
              <a:t>(4 bits): used to distinguish between packets with different real-time delivery requirements</a:t>
            </a:r>
          </a:p>
          <a:p>
            <a:pPr marL="889000" lvl="1" indent="-391795"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Flow</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label</a:t>
            </a:r>
            <a:r>
              <a:rPr sz="2200" b="1">
                <a:latin typeface="Arial" panose="020B0604020202020204" pitchFamily="34" charset="0"/>
                <a:ea typeface="Arial" panose="020B0604020202020204" pitchFamily="34" charset="0"/>
              </a:rPr>
              <a:t> (24 bits): to provide special handling for a particular flow of data; for example, to reserve bandwidth because of some delay requirements </a:t>
            </a:r>
          </a:p>
        </p:txBody>
      </p:sp>
      <p:pic>
        <p:nvPicPr>
          <p:cNvPr id="687108" name="Picture 687107" descr="5-68"/>
          <p:cNvPicPr>
            <a:picLocks noChangeAspect="1"/>
          </p:cNvPicPr>
          <p:nvPr/>
        </p:nvPicPr>
        <p:blipFill>
          <a:blip r:embed="rId2"/>
          <a:stretch>
            <a:fillRect/>
          </a:stretch>
        </p:blipFill>
        <p:spPr>
          <a:xfrm>
            <a:off x="76200" y="2590800"/>
            <a:ext cx="4602163" cy="3851275"/>
          </a:xfrm>
          <a:prstGeom prst="rect">
            <a:avLst/>
          </a:prstGeom>
          <a:noFill/>
          <a:ln w="9525">
            <a:noFill/>
          </a:ln>
        </p:spPr>
      </p:pic>
      <p:pic>
        <p:nvPicPr>
          <p:cNvPr id="687111" name="Picture 687110"/>
          <p:cNvPicPr>
            <a:picLocks noChangeAspect="1"/>
          </p:cNvPicPr>
          <p:nvPr/>
        </p:nvPicPr>
        <p:blipFill>
          <a:blip r:embed="rId3"/>
          <a:stretch>
            <a:fillRect/>
          </a:stretch>
        </p:blipFill>
        <p:spPr>
          <a:xfrm>
            <a:off x="4800600" y="2819400"/>
            <a:ext cx="4343400" cy="2046288"/>
          </a:xfrm>
          <a:prstGeom prst="rect">
            <a:avLst/>
          </a:prstGeom>
          <a:noFill/>
          <a:ln w="9525">
            <a:noFill/>
          </a:ln>
        </p:spPr>
      </p:pic>
      <p:sp>
        <p:nvSpPr>
          <p:cNvPr id="687112" name="Rectangles 687111"/>
          <p:cNvSpPr/>
          <p:nvPr/>
        </p:nvSpPr>
        <p:spPr>
          <a:xfrm>
            <a:off x="4953000" y="5221288"/>
            <a:ext cx="2209800" cy="228600"/>
          </a:xfrm>
          <a:prstGeom prst="rect">
            <a:avLst/>
          </a:prstGeom>
          <a:noFill/>
          <a:ln w="9525">
            <a:noFill/>
          </a:ln>
        </p:spPr>
        <p:txBody>
          <a:bodyPr/>
          <a:lstStyle/>
          <a:p>
            <a:pPr marL="709930" indent="-457200" eaLnBrk="0" hangingPunct="0">
              <a:lnSpc>
                <a:spcPct val="80000"/>
              </a:lnSpc>
              <a:spcBef>
                <a:spcPct val="0"/>
              </a:spcBef>
              <a:buClr>
                <a:schemeClr val="tx2"/>
              </a:buClr>
              <a:buFont typeface="Wingdings" panose="05000000000000000000" pitchFamily="2" charset="2"/>
            </a:pPr>
            <a:r>
              <a:rPr sz="1600" b="1">
                <a:latin typeface="Arial" panose="020B0604020202020204" pitchFamily="34" charset="0"/>
                <a:ea typeface="Arial" panose="020B0604020202020204" pitchFamily="34" charset="0"/>
              </a:rPr>
              <a:t>The IPv4 header</a:t>
            </a:r>
          </a:p>
        </p:txBody>
      </p:sp>
      <p:sp>
        <p:nvSpPr>
          <p:cNvPr id="687113" name="Rectangles 687112"/>
          <p:cNvSpPr/>
          <p:nvPr/>
        </p:nvSpPr>
        <p:spPr>
          <a:xfrm>
            <a:off x="1447800" y="6553200"/>
            <a:ext cx="2209800" cy="228600"/>
          </a:xfrm>
          <a:prstGeom prst="rect">
            <a:avLst/>
          </a:prstGeom>
          <a:noFill/>
          <a:ln w="9525">
            <a:noFill/>
          </a:ln>
        </p:spPr>
        <p:txBody>
          <a:bodyPr/>
          <a:lstStyle/>
          <a:p>
            <a:pPr marL="709930" indent="-457200" eaLnBrk="0" hangingPunct="0">
              <a:lnSpc>
                <a:spcPct val="80000"/>
              </a:lnSpc>
              <a:spcBef>
                <a:spcPct val="0"/>
              </a:spcBef>
              <a:buClr>
                <a:schemeClr val="tx2"/>
              </a:buClr>
              <a:buFont typeface="Wingdings" panose="05000000000000000000" pitchFamily="2" charset="2"/>
            </a:pPr>
            <a:r>
              <a:rPr sz="1600" b="1">
                <a:latin typeface="Arial" panose="020B0604020202020204" pitchFamily="34" charset="0"/>
                <a:ea typeface="Arial" panose="020B0604020202020204" pitchFamily="34" charset="0"/>
              </a:rPr>
              <a:t>The IPv6 header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73</a:t>
            </a:fld>
            <a:endParaRPr lang="de-DE" altLang="x-none" dirty="0">
              <a:latin typeface="Times New Roman" panose="02020603050405020304" pitchFamily="18" charset="0"/>
              <a:ea typeface="Arial" panose="020B0604020202020204" pitchFamily="34" charset="0"/>
            </a:endParaRPr>
          </a:p>
        </p:txBody>
      </p:sp>
      <p:sp>
        <p:nvSpPr>
          <p:cNvPr id="695300" name="Rectangles 695299"/>
          <p:cNvSpPr/>
          <p:nvPr/>
        </p:nvSpPr>
        <p:spPr>
          <a:xfrm>
            <a:off x="228600" y="152400"/>
            <a:ext cx="8686800" cy="3657600"/>
          </a:xfrm>
          <a:prstGeom prst="rect">
            <a:avLst/>
          </a:prstGeom>
          <a:noFill/>
          <a:ln w="9525">
            <a:noFill/>
          </a:ln>
        </p:spPr>
        <p:txBody>
          <a:bodyPr/>
          <a:lstStyle/>
          <a:p>
            <a:pPr marL="330200" indent="-3302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Payload</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length</a:t>
            </a:r>
            <a:r>
              <a:rPr sz="2200" b="1">
                <a:latin typeface="Arial" panose="020B0604020202020204" pitchFamily="34" charset="0"/>
                <a:ea typeface="Arial" panose="020B0604020202020204" pitchFamily="34" charset="0"/>
              </a:rPr>
              <a:t> (16 bits): the total length of the IP datagram excluding the 40-byte base header</a:t>
            </a:r>
          </a:p>
          <a:p>
            <a:pPr marL="330200" indent="-3302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Next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header</a:t>
            </a:r>
            <a:r>
              <a:rPr sz="2200" b="1">
                <a:latin typeface="Arial" panose="020B0604020202020204" pitchFamily="34" charset="0"/>
                <a:ea typeface="Arial" panose="020B0604020202020204" pitchFamily="34" charset="0"/>
              </a:rPr>
              <a:t> (8 bits): defines the header that follows the base header; either one of the optional extension headers (currently six) or the header for an upper-layer protocol such as UDP or TCP</a:t>
            </a:r>
          </a:p>
          <a:p>
            <a:pPr marL="330200" indent="-3302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Hop</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limit</a:t>
            </a:r>
            <a:r>
              <a:rPr sz="2200" b="1">
                <a:latin typeface="Arial" panose="020B0604020202020204" pitchFamily="34" charset="0"/>
                <a:ea typeface="Arial" panose="020B0604020202020204" pitchFamily="34" charset="0"/>
              </a:rPr>
              <a:t> (8 bits): same as the </a:t>
            </a:r>
            <a:r>
              <a:rPr sz="2200" b="1">
                <a:solidFill>
                  <a:schemeClr val="folHlink"/>
                </a:solidFill>
                <a:latin typeface="Arial" panose="020B0604020202020204" pitchFamily="34" charset="0"/>
                <a:ea typeface="Arial" panose="020B0604020202020204" pitchFamily="34" charset="0"/>
              </a:rPr>
              <a:t>Time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to</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live</a:t>
            </a:r>
            <a:r>
              <a:rPr sz="2200" b="1">
                <a:latin typeface="Arial" panose="020B0604020202020204" pitchFamily="34" charset="0"/>
                <a:ea typeface="Arial" panose="020B0604020202020204" pitchFamily="34" charset="0"/>
              </a:rPr>
              <a:t> field in IPv4; a counter used to limit packet lifetimes </a:t>
            </a:r>
          </a:p>
          <a:p>
            <a:pPr marL="330200" indent="-3302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Destination</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a:t>
            </a:r>
            <a:r>
              <a:rPr sz="2200" b="1">
                <a:latin typeface="Arial" panose="020B0604020202020204" pitchFamily="34" charset="0"/>
                <a:ea typeface="Arial" panose="020B0604020202020204" pitchFamily="34" charset="0"/>
              </a:rPr>
              <a:t>: IP addresses for the source and the destination; 16 bytes each</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74</a:t>
            </a:fld>
            <a:endParaRPr lang="de-DE" altLang="x-none" dirty="0">
              <a:latin typeface="Times New Roman" panose="02020603050405020304" pitchFamily="18" charset="0"/>
              <a:ea typeface="Arial" panose="020B0604020202020204" pitchFamily="34" charset="0"/>
            </a:endParaRPr>
          </a:p>
        </p:txBody>
      </p:sp>
      <p:sp>
        <p:nvSpPr>
          <p:cNvPr id="688131" name="Rectangles 688130"/>
          <p:cNvSpPr/>
          <p:nvPr/>
        </p:nvSpPr>
        <p:spPr>
          <a:xfrm>
            <a:off x="76200" y="152400"/>
            <a:ext cx="9067800" cy="5867400"/>
          </a:xfrm>
          <a:prstGeom prst="rect">
            <a:avLst/>
          </a:prstGeom>
          <a:noFill/>
          <a:ln w="9525">
            <a:noFill/>
          </a:ln>
        </p:spPr>
        <p:txBody>
          <a:bodyPr/>
          <a:lstStyle/>
          <a:p>
            <a:pPr marL="228600" indent="-228600" eaLnBrk="0" hangingPunct="0">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IPv6 addresses notation</a:t>
            </a:r>
          </a:p>
          <a:p>
            <a:pPr marL="568325" lvl="1" indent="-327025" eaLnBrk="0" hangingPunct="0">
              <a:spcBef>
                <a:spcPct val="20000"/>
              </a:spcBef>
              <a:buClr>
                <a:schemeClr val="tx2"/>
              </a:buClr>
              <a:buSzPct val="120000"/>
              <a:buFont typeface="Wingdings" panose="05000000000000000000" pitchFamily="2" charset="2"/>
              <a:buChar char="§"/>
            </a:pPr>
            <a:r>
              <a:rPr sz="2200" b="1">
                <a:solidFill>
                  <a:schemeClr val="folHlink"/>
                </a:solidFill>
                <a:latin typeface="Arial" panose="020B0604020202020204" pitchFamily="34" charset="0"/>
                <a:ea typeface="Arial" panose="020B0604020202020204" pitchFamily="34" charset="0"/>
              </a:rPr>
              <a:t>hexadecimal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colon</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notation</a:t>
            </a:r>
            <a:r>
              <a:rPr sz="2200" b="1">
                <a:latin typeface="Arial" panose="020B0604020202020204" pitchFamily="34" charset="0"/>
                <a:ea typeface="Arial" panose="020B0604020202020204" pitchFamily="34" charset="0"/>
              </a:rPr>
              <a:t>: written as eight groups (each 2 bytes) of four hexadecimal digits with colons between the groups</a:t>
            </a:r>
          </a:p>
          <a:p>
            <a:pPr marL="2095500" lvl="4" indent="25400" eaLnBrk="0" hangingPunct="0">
              <a:spcBef>
                <a:spcPct val="20000"/>
              </a:spcBef>
              <a:buClr>
                <a:schemeClr val="tx2"/>
              </a:buClr>
              <a:buSzPct val="120000"/>
              <a:buFont typeface="Wingdings" panose="05000000000000000000" pitchFamily="2" charset="2"/>
            </a:pPr>
            <a:r>
              <a:rPr sz="2200" b="1">
                <a:solidFill>
                  <a:schemeClr val="hlink"/>
                </a:solidFill>
                <a:latin typeface="Arial" panose="020B0604020202020204" pitchFamily="34" charset="0"/>
                <a:ea typeface="Arial" panose="020B0604020202020204" pitchFamily="34" charset="0"/>
              </a:rPr>
              <a:t>8000:0000:0000:0000:0123:4567:89AB:CDEF</a:t>
            </a:r>
          </a:p>
          <a:p>
            <a:pPr marL="568325"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many addresses usually will have many zeros</a:t>
            </a:r>
          </a:p>
          <a:p>
            <a:pPr marL="568325" lvl="1" indent="-3270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three </a:t>
            </a:r>
            <a:r>
              <a:rPr sz="2200" b="1">
                <a:solidFill>
                  <a:schemeClr val="folHlink"/>
                </a:solidFill>
                <a:latin typeface="Arial" panose="020B0604020202020204" pitchFamily="34" charset="0"/>
                <a:ea typeface="Arial" panose="020B0604020202020204" pitchFamily="34" charset="0"/>
              </a:rPr>
              <a:t>abbreviation</a:t>
            </a:r>
            <a:r>
              <a:rPr sz="2200" b="1">
                <a:latin typeface="Arial" panose="020B0604020202020204" pitchFamily="34" charset="0"/>
                <a:ea typeface="Arial" panose="020B0604020202020204" pitchFamily="34" charset="0"/>
              </a:rPr>
              <a:t> methods</a:t>
            </a:r>
          </a:p>
          <a:p>
            <a:pPr lvl="2" indent="-3441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leading zeros (not the trailing ones) within a group can be omitted; 0123 can be written as 123</a:t>
            </a:r>
          </a:p>
          <a:p>
            <a:pPr lvl="2" indent="-3441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one or more groups of 16 zero bits can be replaced by a pair of colons; the above address now becomes</a:t>
            </a:r>
          </a:p>
          <a:p>
            <a:pPr marL="2095500" lvl="4" indent="25400" eaLnBrk="0" hangingPunct="0">
              <a:spcBef>
                <a:spcPct val="20000"/>
              </a:spcBef>
              <a:buClr>
                <a:schemeClr val="tx2"/>
              </a:buClr>
              <a:buSzPct val="120000"/>
              <a:buFont typeface="Wingdings" panose="05000000000000000000" pitchFamily="2" charset="2"/>
            </a:pPr>
            <a:r>
              <a:rPr sz="2200" b="1">
                <a:solidFill>
                  <a:schemeClr val="hlink"/>
                </a:solidFill>
                <a:latin typeface="Arial" panose="020B0604020202020204" pitchFamily="34" charset="0"/>
                <a:ea typeface="Arial" panose="020B0604020202020204" pitchFamily="34" charset="0"/>
              </a:rPr>
              <a:t>8000::123:4567:89AB:CDEF</a:t>
            </a:r>
          </a:p>
          <a:p>
            <a:pPr lvl="3" indent="-43180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allowed only once per address (if there are two runs of zero sections, only one of them can be abbreviated)</a:t>
            </a:r>
          </a:p>
          <a:p>
            <a:pPr lvl="2" indent="-344170"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IPv4 addresses can be written as a pair of colons and an old dotted decimal number, for example</a:t>
            </a:r>
          </a:p>
          <a:p>
            <a:pPr marL="2095500" lvl="4" indent="25400" eaLnBrk="0" hangingPunct="0">
              <a:spcBef>
                <a:spcPct val="20000"/>
              </a:spcBef>
              <a:buClr>
                <a:schemeClr val="tx2"/>
              </a:buClr>
              <a:buSzPct val="120000"/>
              <a:buFont typeface="Wingdings" panose="05000000000000000000" pitchFamily="2" charset="2"/>
            </a:pPr>
            <a:r>
              <a:rPr sz="2200" b="1">
                <a:solidFill>
                  <a:schemeClr val="hlink"/>
                </a:solidFill>
                <a:latin typeface="Arial" panose="020B0604020202020204" pitchFamily="34" charset="0"/>
                <a:ea typeface="Arial" panose="020B0604020202020204" pitchFamily="34" charset="0"/>
              </a:rPr>
              <a:t>::192.31.20.46</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75</a:t>
            </a:fld>
            <a:endParaRPr lang="de-DE" altLang="x-none" dirty="0">
              <a:latin typeface="Times New Roman" panose="02020603050405020304" pitchFamily="18" charset="0"/>
              <a:ea typeface="Arial" panose="020B0604020202020204" pitchFamily="34" charset="0"/>
            </a:endParaRPr>
          </a:p>
        </p:txBody>
      </p:sp>
      <p:sp>
        <p:nvSpPr>
          <p:cNvPr id="696322" name="Rectangles 696321"/>
          <p:cNvSpPr/>
          <p:nvPr/>
        </p:nvSpPr>
        <p:spPr>
          <a:xfrm>
            <a:off x="76200" y="0"/>
            <a:ext cx="9067800" cy="58674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Categories</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of</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Addresses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IPv6 defines 3 types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err="1">
                <a:solidFill>
                  <a:schemeClr val="folHlink"/>
                </a:solidFill>
                <a:latin typeface="Arial" panose="020B0604020202020204" pitchFamily="34" charset="0"/>
                <a:ea typeface="Arial" panose="020B0604020202020204" pitchFamily="34" charset="0"/>
              </a:rPr>
              <a:t>Unicast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Multicast</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err="1">
                <a:solidFill>
                  <a:schemeClr val="folHlink"/>
                </a:solidFill>
                <a:latin typeface="Arial" panose="020B0604020202020204" pitchFamily="34" charset="0"/>
                <a:ea typeface="Arial" panose="020B0604020202020204" pitchFamily="34" charset="0"/>
              </a:rPr>
              <a:t>Anycast</a:t>
            </a:r>
            <a:r>
              <a:rPr sz="2200" b="1">
                <a:latin typeface="Arial" panose="020B0604020202020204" pitchFamily="34" charset="0"/>
                <a:ea typeface="Arial" panose="020B0604020202020204" pitchFamily="34" charset="0"/>
              </a:rPr>
              <a:t>: defines a group of computers with addresses that have the same prefix; such a packet must be delivered to </a:t>
            </a:r>
            <a:r>
              <a:rPr sz="2200" b="1">
                <a:solidFill>
                  <a:schemeClr val="folHlink"/>
                </a:solidFill>
                <a:latin typeface="Arial" panose="020B0604020202020204" pitchFamily="34" charset="0"/>
                <a:ea typeface="Arial" panose="020B0604020202020204" pitchFamily="34" charset="0"/>
              </a:rPr>
              <a:t>exactly</a:t>
            </a:r>
            <a:r>
              <a:rPr sz="2200" b="1">
                <a:latin typeface="Arial" panose="020B0604020202020204" pitchFamily="34" charset="0"/>
                <a:ea typeface="Arial" panose="020B0604020202020204" pitchFamily="34" charset="0"/>
              </a:rPr>
              <a:t> one of the members of the group - the closest or the most easily accessible</a:t>
            </a:r>
          </a:p>
        </p:txBody>
      </p:sp>
      <p:sp>
        <p:nvSpPr>
          <p:cNvPr id="696323" name="Rectangles 696322"/>
          <p:cNvSpPr/>
          <p:nvPr/>
        </p:nvSpPr>
        <p:spPr>
          <a:xfrm>
            <a:off x="76200" y="2590800"/>
            <a:ext cx="9067800" cy="37465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transition from IPv4 to IPv6</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it can not happen suddenly; smooth transition is required</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three strategies designed: </a:t>
            </a:r>
            <a:r>
              <a:rPr sz="2200" b="1">
                <a:solidFill>
                  <a:schemeClr val="folHlink"/>
                </a:solidFill>
                <a:latin typeface="Arial" panose="020B0604020202020204" pitchFamily="34" charset="0"/>
                <a:ea typeface="Arial" panose="020B0604020202020204" pitchFamily="34" charset="0"/>
              </a:rPr>
              <a:t>dual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stack</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tunneling</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header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translation</a:t>
            </a:r>
          </a:p>
          <a:p>
            <a:pPr marL="824230" lvl="2" indent="-254000" defTabSz="914400" eaLnBrk="0" hangingPunct="0">
              <a:spcBef>
                <a:spcPct val="20000"/>
              </a:spcBef>
              <a:buClr>
                <a:schemeClr val="tx2"/>
              </a:buClr>
              <a:buSzPct val="120000"/>
              <a:buFont typeface="Wingdings" panose="05000000000000000000" pitchFamily="2" charset="2"/>
              <a:tabLst>
                <a:tab pos="1117600" algn="l"/>
              </a:tabLst>
            </a:pPr>
            <a:endParaRPr sz="2200" b="1">
              <a:latin typeface="Arial" panose="020B0604020202020204" pitchFamily="34" charset="0"/>
              <a:ea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76</a:t>
            </a:fld>
            <a:endParaRPr lang="de-DE" altLang="x-none" dirty="0">
              <a:latin typeface="Times New Roman" panose="02020603050405020304" pitchFamily="18" charset="0"/>
              <a:ea typeface="Arial" panose="020B0604020202020204" pitchFamily="34" charset="0"/>
            </a:endParaRPr>
          </a:p>
        </p:txBody>
      </p:sp>
      <p:sp>
        <p:nvSpPr>
          <p:cNvPr id="691203" name="Rectangles 691202"/>
          <p:cNvSpPr/>
          <p:nvPr/>
        </p:nvSpPr>
        <p:spPr>
          <a:xfrm>
            <a:off x="76200" y="152400"/>
            <a:ext cx="8915400" cy="4953000"/>
          </a:xfrm>
          <a:prstGeom prst="rect">
            <a:avLst/>
          </a:prstGeom>
          <a:noFill/>
          <a:ln w="9525">
            <a:noFill/>
          </a:ln>
        </p:spPr>
        <p:txBody>
          <a:bodyPr/>
          <a:lstStyle/>
          <a:p>
            <a:pPr marL="469900" indent="-469900" defTabSz="914400" eaLnBrk="0" hangingPunct="0">
              <a:buClr>
                <a:schemeClr val="tx2"/>
              </a:buClr>
              <a:buSzPct val="120000"/>
              <a:buFont typeface="Wingdings" panose="05000000000000000000" pitchFamily="2" charset="2"/>
              <a:tabLst>
                <a:tab pos="1117600" algn="l"/>
              </a:tabLst>
            </a:pPr>
            <a:r>
              <a:rPr sz="2200" b="1">
                <a:solidFill>
                  <a:schemeClr val="folHlink"/>
                </a:solidFill>
                <a:latin typeface="Arial" panose="020B0604020202020204" pitchFamily="34" charset="0"/>
                <a:ea typeface="Arial" panose="020B0604020202020204" pitchFamily="34" charset="0"/>
              </a:rPr>
              <a:t>4.</a:t>
            </a:r>
            <a:r>
              <a:rPr lang="en-US" sz="2200" b="1">
                <a:solidFill>
                  <a:schemeClr val="folHlink"/>
                </a:solidFill>
                <a:latin typeface="Arial" panose="020B0604020202020204" pitchFamily="34" charset="0"/>
                <a:ea typeface="Arial" panose="020B0604020202020204" pitchFamily="34" charset="0"/>
              </a:rPr>
              <a:t>6</a:t>
            </a:r>
            <a:r>
              <a:rPr sz="2200" b="1">
                <a:solidFill>
                  <a:schemeClr val="folHlink"/>
                </a:solidFill>
                <a:latin typeface="Arial" panose="020B0604020202020204" pitchFamily="34" charset="0"/>
                <a:ea typeface="Arial" panose="020B0604020202020204" pitchFamily="34" charset="0"/>
              </a:rPr>
              <a:t> Address Resolution</a:t>
            </a:r>
          </a:p>
          <a:p>
            <a:pPr marL="865505" lvl="1" indent="-3683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the data link layer hardware does not understand IP addresses</a:t>
            </a:r>
          </a:p>
          <a:p>
            <a:pPr marL="865505" lvl="1" indent="-3683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e.g., every Ethernet board comes with a 48-bit Ethernet address (issued by a central authority to avoid conflicts); such boards send and receive frames based on 48-bit Ethernet addresses; they know nothing about 32-bit IP addresses</a:t>
            </a:r>
          </a:p>
          <a:p>
            <a:pPr marL="865505" lvl="1" indent="-3683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 MAC address is a local address</a:t>
            </a:r>
          </a:p>
          <a:p>
            <a:pPr marL="865505" lvl="1" indent="-3683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delivery of a packet to a host or a router requires two levels of addressing: IP and MAC</a:t>
            </a:r>
          </a:p>
          <a:p>
            <a:pPr marL="865505" lvl="1" indent="-368300" defTabSz="914400" eaLnBrk="0" hangingPunct="0">
              <a:spcBef>
                <a:spcPct val="20000"/>
              </a:spcBef>
              <a:buClr>
                <a:schemeClr val="tx2"/>
              </a:buClr>
              <a:buSzPct val="120000"/>
              <a:buFont typeface="Wingdings" panose="05000000000000000000" pitchFamily="2" charset="2"/>
              <a:buChar char="Ü"/>
              <a:tabLst>
                <a:tab pos="1117600" algn="l"/>
              </a:tabLst>
            </a:pPr>
            <a:r>
              <a:rPr sz="2200" b="1">
                <a:latin typeface="Arial" panose="020B0604020202020204" pitchFamily="34" charset="0"/>
                <a:ea typeface="Arial" panose="020B0604020202020204" pitchFamily="34" charset="0"/>
              </a:rPr>
              <a:t>a mapping of IP addresses to MAC addresses is required</a:t>
            </a:r>
          </a:p>
          <a:p>
            <a:pPr marL="865505" lvl="1" indent="-3683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two types of mapping: </a:t>
            </a:r>
            <a:r>
              <a:rPr sz="2200" b="1">
                <a:solidFill>
                  <a:schemeClr val="folHlink"/>
                </a:solidFill>
                <a:latin typeface="Arial" panose="020B0604020202020204" pitchFamily="34" charset="0"/>
                <a:ea typeface="Arial" panose="020B0604020202020204" pitchFamily="34" charset="0"/>
              </a:rPr>
              <a:t>static</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dynamic</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77</a:t>
            </a:fld>
            <a:endParaRPr lang="de-DE" altLang="x-none" dirty="0">
              <a:latin typeface="Times New Roman" panose="02020603050405020304" pitchFamily="18" charset="0"/>
              <a:ea typeface="Arial" panose="020B0604020202020204" pitchFamily="34" charset="0"/>
            </a:endParaRPr>
          </a:p>
        </p:txBody>
      </p:sp>
      <p:sp>
        <p:nvSpPr>
          <p:cNvPr id="697346" name="Rectangles 697345"/>
          <p:cNvSpPr/>
          <p:nvPr/>
        </p:nvSpPr>
        <p:spPr>
          <a:xfrm>
            <a:off x="76200" y="152400"/>
            <a:ext cx="8915400" cy="6197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Static</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Mapping</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create a table that associates an IP address with a MAC address, stored in each machine on a network</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network performance is degraded to update the table periodically (a machine could change its network card; in some LANs such as </a:t>
            </a:r>
            <a:r>
              <a:rPr sz="2200" b="1" err="1">
                <a:latin typeface="Arial" panose="020B0604020202020204" pitchFamily="34" charset="0"/>
                <a:ea typeface="Arial" panose="020B0604020202020204" pitchFamily="34" charset="0"/>
              </a:rPr>
              <a:t>LocalTalk</a:t>
            </a:r>
            <a:r>
              <a:rPr sz="2200" b="1">
                <a:latin typeface="Arial" panose="020B0604020202020204" pitchFamily="34" charset="0"/>
                <a:ea typeface="Arial" panose="020B0604020202020204" pitchFamily="34" charset="0"/>
              </a:rPr>
              <a:t> of apple, the MAC address changes every time the computer is turned on; a mobile computer can move from one physical network to another)</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Dynamic</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Mapping</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each time a machine knows one of the two addresses, it can use a protocol to find the other one</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two protocols: </a:t>
            </a:r>
            <a:r>
              <a:rPr sz="2200" b="1">
                <a:solidFill>
                  <a:schemeClr val="folHlink"/>
                </a:solidFill>
                <a:latin typeface="Arial" panose="020B0604020202020204" pitchFamily="34" charset="0"/>
                <a:ea typeface="Arial" panose="020B0604020202020204" pitchFamily="34" charset="0"/>
              </a:rPr>
              <a:t>ARP</a:t>
            </a:r>
            <a:r>
              <a:rPr sz="2200" b="1">
                <a:latin typeface="Arial" panose="020B0604020202020204" pitchFamily="34" charset="0"/>
                <a:ea typeface="Arial" panose="020B0604020202020204" pitchFamily="34" charset="0"/>
              </a:rPr>
              <a:t> (maps an IP address to a MAC address) and </a:t>
            </a:r>
            <a:r>
              <a:rPr sz="2200" b="1">
                <a:solidFill>
                  <a:schemeClr val="folHlink"/>
                </a:solidFill>
                <a:latin typeface="Arial" panose="020B0604020202020204" pitchFamily="34" charset="0"/>
                <a:ea typeface="Arial" panose="020B0604020202020204" pitchFamily="34" charset="0"/>
              </a:rPr>
              <a:t>RARP</a:t>
            </a:r>
            <a:r>
              <a:rPr sz="2200" b="1">
                <a:latin typeface="Arial" panose="020B0604020202020204" pitchFamily="34" charset="0"/>
                <a:ea typeface="Arial" panose="020B0604020202020204" pitchFamily="34" charset="0"/>
              </a:rPr>
              <a:t> (maps a MAC address to an IP address; obsolete, replaced by </a:t>
            </a:r>
            <a:r>
              <a:rPr sz="2200" b="1">
                <a:solidFill>
                  <a:schemeClr val="folHlink"/>
                </a:solidFill>
                <a:latin typeface="Arial" panose="020B0604020202020204" pitchFamily="34" charset="0"/>
                <a:ea typeface="Arial" panose="020B0604020202020204" pitchFamily="34" charset="0"/>
              </a:rPr>
              <a:t>DHCP</a:t>
            </a:r>
            <a:r>
              <a:rPr sz="2200" b="1">
                <a:latin typeface="Arial" panose="020B0604020202020204" pitchFamily="34" charset="0"/>
                <a:ea typeface="Arial" panose="020B0604020202020204" pitchFamily="34" charset="0"/>
              </a:rPr>
              <a:t>- Dynamic</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Host</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Configuration</a:t>
            </a:r>
            <a:r>
              <a:rPr sz="2200" b="1">
                <a:solidFill>
                  <a:schemeClr val="folHlink"/>
                </a:solidFill>
                <a:latin typeface="Arial" panose="020B0604020202020204" pitchFamily="34" charset="0"/>
                <a:ea typeface="Arial" panose="020B0604020202020204" pitchFamily="34" charset="0"/>
              </a:rPr>
              <a:t> </a:t>
            </a:r>
            <a:r>
              <a:rPr sz="2200" b="1">
                <a:latin typeface="Arial" panose="020B0604020202020204" pitchFamily="34" charset="0"/>
                <a:ea typeface="Arial" panose="020B0604020202020204" pitchFamily="34" charset="0"/>
              </a:rPr>
              <a:t>Protocol)</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78</a:t>
            </a:fld>
            <a:endParaRPr lang="de-DE" altLang="x-none" dirty="0">
              <a:latin typeface="Times New Roman" panose="02020603050405020304" pitchFamily="18" charset="0"/>
              <a:ea typeface="Arial" panose="020B0604020202020204" pitchFamily="34" charset="0"/>
            </a:endParaRPr>
          </a:p>
        </p:txBody>
      </p:sp>
      <p:sp>
        <p:nvSpPr>
          <p:cNvPr id="692227" name="Rectangles 692226"/>
          <p:cNvSpPr/>
          <p:nvPr/>
        </p:nvSpPr>
        <p:spPr>
          <a:xfrm>
            <a:off x="76200" y="152400"/>
            <a:ext cx="8915400" cy="2514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ARP (Address Resolution Protocol)</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 host or a router looking for a MAC address broadcasts an ARP query packet - it includes the MAC (physical) and IP addresses of the sender and the IP address of the receiver</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only the intended recipient sends back an ARP response packet (it contains the recipient’s IP and physical addresses); it is </a:t>
            </a:r>
            <a:r>
              <a:rPr sz="2200" b="1" err="1">
                <a:latin typeface="Arial" panose="020B0604020202020204" pitchFamily="34" charset="0"/>
                <a:ea typeface="Arial" panose="020B0604020202020204" pitchFamily="34" charset="0"/>
              </a:rPr>
              <a:t>unicast</a:t>
            </a:r>
            <a:endParaRPr sz="2200" b="1">
              <a:latin typeface="Arial" panose="020B0604020202020204" pitchFamily="34" charset="0"/>
              <a:ea typeface="Arial" panose="020B0604020202020204" pitchFamily="34" charset="0"/>
            </a:endParaRPr>
          </a:p>
        </p:txBody>
      </p:sp>
      <p:pic>
        <p:nvPicPr>
          <p:cNvPr id="692228" name="Picture 692227"/>
          <p:cNvPicPr>
            <a:picLocks noChangeAspect="1"/>
          </p:cNvPicPr>
          <p:nvPr/>
        </p:nvPicPr>
        <p:blipFill>
          <a:blip r:embed="rId2"/>
          <a:stretch>
            <a:fillRect/>
          </a:stretch>
        </p:blipFill>
        <p:spPr>
          <a:xfrm>
            <a:off x="1498600" y="2778125"/>
            <a:ext cx="5435600" cy="3905250"/>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79</a:t>
            </a:fld>
            <a:endParaRPr lang="de-DE" altLang="x-none" dirty="0">
              <a:latin typeface="Times New Roman" panose="02020603050405020304" pitchFamily="18" charset="0"/>
              <a:ea typeface="Arial" panose="020B0604020202020204" pitchFamily="34" charset="0"/>
            </a:endParaRPr>
          </a:p>
        </p:txBody>
      </p:sp>
      <p:sp>
        <p:nvSpPr>
          <p:cNvPr id="703490" name="Title 703489"/>
          <p:cNvSpPr>
            <a:spLocks noGrp="1"/>
          </p:cNvSpPr>
          <p:nvPr>
            <p:ph type="title"/>
          </p:nvPr>
        </p:nvSpPr>
        <p:spPr/>
        <p:txBody>
          <a:bodyPr anchor="b" anchorCtr="0"/>
          <a:lstStyle/>
          <a:p>
            <a:endParaRPr/>
          </a:p>
        </p:txBody>
      </p:sp>
      <p:sp>
        <p:nvSpPr>
          <p:cNvPr id="703492" name="Rectangles 703491"/>
          <p:cNvSpPr/>
          <p:nvPr/>
        </p:nvSpPr>
        <p:spPr>
          <a:xfrm>
            <a:off x="76200" y="152400"/>
            <a:ext cx="8915400" cy="5334000"/>
          </a:xfrm>
          <a:prstGeom prst="rect">
            <a:avLst/>
          </a:prstGeom>
          <a:noFill/>
          <a:ln w="9525">
            <a:noFill/>
          </a:ln>
        </p:spPr>
        <p:txBody>
          <a:bodyPr/>
          <a:lstStyle/>
          <a:p>
            <a:pPr marL="228600" indent="-228600" defTabSz="914400" eaLnBrk="0" hangingPunct="0">
              <a:lnSpc>
                <a:spcPct val="95000"/>
              </a:lnSpc>
              <a:buClr>
                <a:schemeClr val="tx2"/>
              </a:buClr>
              <a:buSzPct val="120000"/>
              <a:buFont typeface="Wingdings" panose="05000000000000000000" pitchFamily="2" charset="2"/>
              <a:buChar char="§"/>
              <a:tabLst>
                <a:tab pos="1117600" algn="l"/>
              </a:tabLst>
            </a:pPr>
            <a:r>
              <a:rPr sz="2100" b="1">
                <a:solidFill>
                  <a:schemeClr val="folHlink"/>
                </a:solidFill>
                <a:latin typeface="Arial" panose="020B0604020202020204" pitchFamily="34" charset="0"/>
                <a:ea typeface="Arial" panose="020B0604020202020204" pitchFamily="34" charset="0"/>
              </a:rPr>
              <a:t>DHCP (Dynamic Host Configuration Protocol)</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each computer connected to the Internet must have the following information</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its IP address</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its subnet mask</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the IP address of a router</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the IP address of a name server</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such information can be saved in a configuration file of the client; but what if</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 is diskless or</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 is booting for the first time or</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 has moved to another subnet</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DHCP is a client-server program for assigning network addresses</a:t>
            </a:r>
          </a:p>
          <a:p>
            <a:pPr marL="824230" lvl="2" indent="-2540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IP addresses, default routers</a:t>
            </a:r>
          </a:p>
          <a:p>
            <a:pPr marL="568325" lvl="1" indent="-317500" defTabSz="914400" eaLnBrk="0" hangingPunct="0">
              <a:lnSpc>
                <a:spcPct val="95000"/>
              </a:lnSpc>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it is an extension of </a:t>
            </a:r>
            <a:r>
              <a:rPr sz="2100" b="1">
                <a:solidFill>
                  <a:schemeClr val="folHlink"/>
                </a:solidFill>
                <a:latin typeface="Arial" panose="020B0604020202020204" pitchFamily="34" charset="0"/>
                <a:ea typeface="Arial" panose="020B0604020202020204" pitchFamily="34" charset="0"/>
                <a:cs typeface="Arial" panose="020B0604020202020204" pitchFamily="34" charset="0"/>
              </a:rPr>
              <a:t>BOOTP</a:t>
            </a:r>
            <a:r>
              <a:rPr sz="2100" b="1">
                <a:latin typeface="Arial" panose="020B0604020202020204" pitchFamily="34" charset="0"/>
                <a:ea typeface="Arial" panose="020B0604020202020204" pitchFamily="34" charset="0"/>
                <a:cs typeface="Arial" panose="020B0604020202020204" pitchFamily="34" charset="0"/>
              </a:rPr>
              <a:t> (that replaced </a:t>
            </a:r>
            <a:r>
              <a:rPr sz="2100" b="1">
                <a:solidFill>
                  <a:schemeClr val="folHlink"/>
                </a:solidFill>
                <a:latin typeface="Arial" panose="020B0604020202020204" pitchFamily="34" charset="0"/>
                <a:ea typeface="Arial" panose="020B0604020202020204" pitchFamily="34" charset="0"/>
                <a:cs typeface="Arial" panose="020B0604020202020204" pitchFamily="34" charset="0"/>
              </a:rPr>
              <a:t>RARP</a:t>
            </a:r>
            <a:r>
              <a:rPr sz="2100" b="1">
                <a:latin typeface="Arial" panose="020B0604020202020204" pitchFamily="34" charset="0"/>
                <a:ea typeface="Arial" panose="020B0604020202020204" pitchFamily="34" charset="0"/>
                <a:cs typeface="Arial" panose="020B0604020202020204" pitchFamily="34" charset="0"/>
              </a:rPr>
              <a:t>) that maps IP addresses to Ethernet addresses; but it requires manual configuration of the table by an administrator when a new host is added - static</a:t>
            </a:r>
            <a:endParaRPr sz="2100" b="1">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a:t>
            </a:fld>
            <a:endParaRPr lang="de-DE" altLang="x-none" dirty="0">
              <a:latin typeface="Times New Roman" panose="02020603050405020304" pitchFamily="18" charset="0"/>
              <a:ea typeface="Arial" panose="020B0604020202020204" pitchFamily="34" charset="0"/>
            </a:endParaRPr>
          </a:p>
        </p:txBody>
      </p:sp>
      <p:sp>
        <p:nvSpPr>
          <p:cNvPr id="595971" name="Rectangles 595970"/>
          <p:cNvSpPr/>
          <p:nvPr/>
        </p:nvSpPr>
        <p:spPr>
          <a:xfrm>
            <a:off x="152400" y="152400"/>
            <a:ext cx="8763000" cy="5486400"/>
          </a:xfrm>
          <a:prstGeom prst="rect">
            <a:avLst/>
          </a:prstGeom>
          <a:noFill/>
          <a:ln w="9525">
            <a:noFill/>
          </a:ln>
        </p:spPr>
        <p:txBody>
          <a:bodyPr/>
          <a:lstStyle/>
          <a:p>
            <a:pPr indent="292100" eaLnBrk="0" hangingPunct="0">
              <a:buClr>
                <a:schemeClr val="tx2"/>
              </a:buClr>
              <a:buFont typeface="Wingdings" panose="05000000000000000000" pitchFamily="2" charset="2"/>
            </a:pPr>
            <a:r>
              <a:rPr sz="2200" b="1">
                <a:solidFill>
                  <a:schemeClr val="folHlink"/>
                </a:solidFill>
                <a:latin typeface="Arial" panose="020B0604020202020204" pitchFamily="34" charset="0"/>
                <a:ea typeface="Arial" panose="020B0604020202020204" pitchFamily="34" charset="0"/>
              </a:rPr>
              <a:t>4.3 Routing, Routing Protocols and Multicasting</a:t>
            </a:r>
          </a:p>
          <a:p>
            <a:pPr marL="1155700" lvl="2" indent="-403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making a decision and choosing one route whenever there are multiple routes</a:t>
            </a:r>
          </a:p>
          <a:p>
            <a:pPr marL="1155700" lvl="2" indent="-403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based on some criteria; how do you choose a route when you drive? may be the condition of your car and the road, the shortest one, the one that is not congested, the one with less traffic lights, avoid forbidden paths (American military packets may not pass through Russia), ...</a:t>
            </a:r>
          </a:p>
          <a:p>
            <a:pPr marL="1155700" lvl="2" indent="-403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it is the job of the network layer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protocol</a:t>
            </a:r>
            <a:r>
              <a:rPr sz="2200" b="1">
                <a:latin typeface="Arial" panose="020B0604020202020204" pitchFamily="34" charset="0"/>
                <a:ea typeface="Arial" panose="020B0604020202020204" pitchFamily="34" charset="0"/>
              </a:rPr>
              <a:t>; a combination of rules and procedures that lets routers in the internet inform one another of changes (to share whatever they know about the internet or their neighborhood); e.g. a failure of a network can be communicated</a:t>
            </a:r>
          </a:p>
          <a:p>
            <a:pPr marL="1155700" lvl="2" indent="-40322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at the heart of such protocol is the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algorithm</a:t>
            </a:r>
            <a:r>
              <a:rPr sz="2200" b="1">
                <a:latin typeface="Arial" panose="020B0604020202020204" pitchFamily="34" charset="0"/>
                <a:ea typeface="Arial" panose="020B0604020202020204" pitchFamily="34" charset="0"/>
              </a:rPr>
              <a:t> that determines the path for a packet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80</a:t>
            </a:fld>
            <a:endParaRPr lang="de-DE" altLang="x-none" dirty="0">
              <a:latin typeface="Times New Roman" panose="02020603050405020304" pitchFamily="18" charset="0"/>
              <a:ea typeface="Arial" panose="020B0604020202020204" pitchFamily="34" charset="0"/>
            </a:endParaRPr>
          </a:p>
        </p:txBody>
      </p:sp>
      <p:sp>
        <p:nvSpPr>
          <p:cNvPr id="704514" name="Title 704513"/>
          <p:cNvSpPr>
            <a:spLocks noGrp="1"/>
          </p:cNvSpPr>
          <p:nvPr>
            <p:ph type="title"/>
          </p:nvPr>
        </p:nvSpPr>
        <p:spPr/>
        <p:txBody>
          <a:bodyPr anchor="b" anchorCtr="0"/>
          <a:lstStyle/>
          <a:p>
            <a:endParaRPr/>
          </a:p>
        </p:txBody>
      </p:sp>
      <p:sp>
        <p:nvSpPr>
          <p:cNvPr id="704516" name="Rectangles 704515"/>
          <p:cNvSpPr/>
          <p:nvPr/>
        </p:nvSpPr>
        <p:spPr>
          <a:xfrm>
            <a:off x="76200" y="152400"/>
            <a:ext cx="8915400" cy="4876800"/>
          </a:xfrm>
          <a:prstGeom prst="rect">
            <a:avLst/>
          </a:prstGeom>
          <a:noFill/>
          <a:ln w="9525">
            <a:noFill/>
          </a:ln>
        </p:spPr>
        <p:txBody>
          <a:bodyPr/>
          <a:lstStyle/>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DHCP allows both manual and automatic IP address assignment</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a DHCP server has two databases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one that statically binds physical addresses to IP addresses</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the second holds a list of unassigned IP addresses that makes DHCP dynamic</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computers contact the DHCP server at boot-up time</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the server checks its static database; if there is an entry that permanent address is returned</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otherwise it dynamically assigns an IP address for a fixed period of time</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i.e., addresses are “leased” for some time; when the time expires the client must request a renewal</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this allows sharing of address space</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100" b="1">
                <a:latin typeface="Arial" panose="020B0604020202020204" pitchFamily="34" charset="0"/>
                <a:ea typeface="Arial" panose="020B0604020202020204" pitchFamily="34" charset="0"/>
                <a:cs typeface="Arial" panose="020B0604020202020204" pitchFamily="34" charset="0"/>
              </a:rPr>
              <a:t>results in more efficient use of address space </a:t>
            </a:r>
            <a:endParaRPr sz="2100" b="1">
              <a:latin typeface="Arial" panose="020B0604020202020204" pitchFamily="34" charset="0"/>
              <a:ea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81</a:t>
            </a:fld>
            <a:endParaRPr lang="de-DE" altLang="x-none" dirty="0">
              <a:latin typeface="Times New Roman" panose="02020603050405020304" pitchFamily="18" charset="0"/>
              <a:ea typeface="Arial" panose="020B0604020202020204" pitchFamily="34" charset="0"/>
            </a:endParaRPr>
          </a:p>
        </p:txBody>
      </p:sp>
      <p:sp>
        <p:nvSpPr>
          <p:cNvPr id="705538" name="Title 705537"/>
          <p:cNvSpPr>
            <a:spLocks noGrp="1"/>
          </p:cNvSpPr>
          <p:nvPr>
            <p:ph type="title"/>
          </p:nvPr>
        </p:nvSpPr>
        <p:spPr/>
        <p:txBody>
          <a:bodyPr anchor="b" anchorCtr="0"/>
          <a:lstStyle/>
          <a:p>
            <a:endParaRPr/>
          </a:p>
        </p:txBody>
      </p:sp>
      <p:sp>
        <p:nvSpPr>
          <p:cNvPr id="705540" name="Rectangles 705539"/>
          <p:cNvSpPr/>
          <p:nvPr/>
        </p:nvSpPr>
        <p:spPr>
          <a:xfrm>
            <a:off x="327025" y="373063"/>
            <a:ext cx="7902575" cy="617537"/>
          </a:xfrm>
          <a:prstGeom prst="rect">
            <a:avLst/>
          </a:prstGeom>
          <a:noFill/>
          <a:ln w="9525">
            <a:noFill/>
          </a:ln>
        </p:spPr>
        <p:txBody>
          <a:bodyPr anchor="b" anchorCtr="0"/>
          <a:lstStyle>
            <a:lvl1pPr marL="0" lvl="0" indent="0" algn="l" defTabSz="914400" rtl="0" eaLnBrk="1" fontAlgn="base" latinLnBrk="0" hangingPunct="1">
              <a:lnSpc>
                <a:spcPct val="100000"/>
              </a:lnSpc>
              <a:spcBef>
                <a:spcPct val="0"/>
              </a:spcBef>
              <a:spcAft>
                <a:spcPct val="0"/>
              </a:spcAft>
              <a:buNone/>
              <a:defRPr sz="3600" u="none" kern="1200" baseline="0">
                <a:solidFill>
                  <a:schemeClr val="tx2"/>
                </a:solidFill>
                <a:latin typeface="Arial" panose="020B0604020202020204" pitchFamily="34" charset="0"/>
              </a:defRPr>
            </a:lvl1pPr>
          </a:lstStyle>
          <a:p>
            <a:pPr marL="471805" lvl="0" indent="-457200">
              <a:buClr>
                <a:schemeClr val="folHlink"/>
              </a:buClr>
              <a:buFont typeface="Wingdings" panose="05000000000000000000" pitchFamily="2" charset="2"/>
              <a:buChar char="§"/>
            </a:pPr>
            <a:r>
              <a:rPr sz="2200" b="1">
                <a:solidFill>
                  <a:schemeClr val="tx1"/>
                </a:solidFill>
              </a:rPr>
              <a:t>a </a:t>
            </a:r>
            <a:r>
              <a:rPr sz="2200" b="1">
                <a:solidFill>
                  <a:schemeClr val="folHlink"/>
                </a:solidFill>
              </a:rPr>
              <a:t>DHCP relay agent</a:t>
            </a:r>
            <a:r>
              <a:rPr sz="2200" b="1">
                <a:solidFill>
                  <a:schemeClr val="tx1"/>
                </a:solidFill>
              </a:rPr>
              <a:t> is needed on each LAN since the DHCP server may not be reachable by broadcasting</a:t>
            </a:r>
          </a:p>
        </p:txBody>
      </p:sp>
      <p:pic>
        <p:nvPicPr>
          <p:cNvPr id="705541" name="Picture 705540" descr="5-63"/>
          <p:cNvPicPr>
            <a:picLocks noChangeAspect="1"/>
          </p:cNvPicPr>
          <p:nvPr/>
        </p:nvPicPr>
        <p:blipFill>
          <a:blip r:embed="rId2"/>
          <a:stretch>
            <a:fillRect/>
          </a:stretch>
        </p:blipFill>
        <p:spPr>
          <a:xfrm>
            <a:off x="800100" y="1744663"/>
            <a:ext cx="7591425" cy="2968625"/>
          </a:xfrm>
          <a:prstGeom prst="rect">
            <a:avLst/>
          </a:prstGeom>
          <a:noFill/>
          <a:ln w="9525">
            <a:noFill/>
          </a:ln>
        </p:spPr>
      </p:pic>
      <p:sp>
        <p:nvSpPr>
          <p:cNvPr id="705542" name="Text Placeholder 705541"/>
          <p:cNvSpPr>
            <a:spLocks noGrp="1"/>
          </p:cNvSpPr>
          <p:nvPr>
            <p:ph type="body" idx="1"/>
          </p:nvPr>
        </p:nvSpPr>
        <p:spPr>
          <a:xfrm>
            <a:off x="1524000" y="5105400"/>
            <a:ext cx="6705600" cy="381000"/>
          </a:xfrm>
        </p:spPr>
        <p:txBody>
          <a:bodyPr/>
          <a:lstStyle/>
          <a:p>
            <a:pPr algn="ctr">
              <a:buFontTx/>
              <a:buNone/>
            </a:pPr>
            <a:r>
              <a:rPr sz="2000" b="1" i="1"/>
              <a:t>Operation of DHCP</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82</a:t>
            </a:fld>
            <a:endParaRPr lang="de-DE" altLang="x-none" dirty="0">
              <a:latin typeface="Times New Roman" panose="02020603050405020304" pitchFamily="18" charset="0"/>
              <a:ea typeface="Arial" panose="020B0604020202020204" pitchFamily="34" charset="0"/>
            </a:endParaRPr>
          </a:p>
        </p:txBody>
      </p:sp>
      <p:sp>
        <p:nvSpPr>
          <p:cNvPr id="707586" name="Title 707585"/>
          <p:cNvSpPr>
            <a:spLocks noGrp="1"/>
          </p:cNvSpPr>
          <p:nvPr>
            <p:ph type="title"/>
          </p:nvPr>
        </p:nvSpPr>
        <p:spPr/>
        <p:txBody>
          <a:bodyPr anchor="b" anchorCtr="0"/>
          <a:lstStyle/>
          <a:p>
            <a:endParaRPr/>
          </a:p>
        </p:txBody>
      </p:sp>
      <p:sp>
        <p:nvSpPr>
          <p:cNvPr id="707588" name="Rectangles 707587"/>
          <p:cNvSpPr/>
          <p:nvPr/>
        </p:nvSpPr>
        <p:spPr>
          <a:xfrm>
            <a:off x="76200" y="228600"/>
            <a:ext cx="8915400" cy="4800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ICMP (Internet</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Control</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Message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Protocol)</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IP has no </a:t>
            </a:r>
            <a:r>
              <a:rPr sz="2200" b="1">
                <a:solidFill>
                  <a:schemeClr val="folHlink"/>
                </a:solidFill>
                <a:latin typeface="Arial" panose="020B0604020202020204" pitchFamily="34" charset="0"/>
                <a:ea typeface="Arial" panose="020B0604020202020204" pitchFamily="34" charset="0"/>
              </a:rPr>
              <a:t>error reporting</a:t>
            </a:r>
            <a:r>
              <a:rPr sz="2200" b="1">
                <a:latin typeface="Arial" panose="020B0604020202020204" pitchFamily="34" charset="0"/>
                <a:ea typeface="Arial" panose="020B0604020202020204" pitchFamily="34" charset="0"/>
              </a:rPr>
              <a:t> and error correcting mechanisms; if something goes wrong</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it lacks a mechanism for </a:t>
            </a:r>
            <a:r>
              <a:rPr sz="2200" b="1">
                <a:solidFill>
                  <a:schemeClr val="folHlink"/>
                </a:solidFill>
                <a:latin typeface="Arial" panose="020B0604020202020204" pitchFamily="34" charset="0"/>
                <a:ea typeface="Arial" panose="020B0604020202020204" pitchFamily="34" charset="0"/>
              </a:rPr>
              <a:t>host</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management queries</a:t>
            </a:r>
            <a:r>
              <a:rPr sz="2200" b="1">
                <a:latin typeface="Arial" panose="020B0604020202020204" pitchFamily="34" charset="0"/>
                <a:ea typeface="Arial" panose="020B0604020202020204" pitchFamily="34" charset="0"/>
              </a:rPr>
              <a:t> (is a router or a host alive?)</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ICMP is a companion to the IP designed to compensate these two deficiencies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two type of ICMP messages: </a:t>
            </a:r>
            <a:r>
              <a:rPr sz="2200" b="1">
                <a:solidFill>
                  <a:schemeClr val="folHlink"/>
                </a:solidFill>
                <a:latin typeface="Arial" panose="020B0604020202020204" pitchFamily="34" charset="0"/>
                <a:ea typeface="Arial" panose="020B0604020202020204" pitchFamily="34" charset="0"/>
              </a:rPr>
              <a:t>error</a:t>
            </a:r>
            <a:r>
              <a:rPr sz="2200" b="1">
                <a:latin typeface="Arial" panose="020B0604020202020204" pitchFamily="34" charset="0"/>
                <a:ea typeface="Arial" panose="020B0604020202020204" pitchFamily="34" charset="0"/>
              </a:rPr>
              <a:t>-</a:t>
            </a:r>
            <a:r>
              <a:rPr sz="2200" b="1">
                <a:solidFill>
                  <a:schemeClr val="folHlink"/>
                </a:solidFill>
                <a:latin typeface="Arial" panose="020B0604020202020204" pitchFamily="34" charset="0"/>
                <a:ea typeface="Arial" panose="020B0604020202020204" pitchFamily="34" charset="0"/>
              </a:rPr>
              <a:t>reporting</a:t>
            </a:r>
            <a:r>
              <a:rPr sz="2200" b="1">
                <a:latin typeface="Arial" panose="020B0604020202020204" pitchFamily="34" charset="0"/>
                <a:ea typeface="Arial" panose="020B0604020202020204" pitchFamily="34" charset="0"/>
              </a:rPr>
              <a:t> and </a:t>
            </a:r>
            <a:r>
              <a:rPr sz="2200" b="1">
                <a:solidFill>
                  <a:schemeClr val="folHlink"/>
                </a:solidFill>
                <a:latin typeface="Arial" panose="020B0604020202020204" pitchFamily="34" charset="0"/>
                <a:ea typeface="Arial" panose="020B0604020202020204" pitchFamily="34" charset="0"/>
              </a:rPr>
              <a:t>query</a:t>
            </a:r>
            <a:r>
              <a:rPr sz="2200" b="1">
                <a:latin typeface="Arial" panose="020B0604020202020204" pitchFamily="34" charset="0"/>
                <a:ea typeface="Arial" panose="020B0604020202020204" pitchFamily="34" charset="0"/>
              </a:rPr>
              <a:t> messages</a:t>
            </a:r>
          </a:p>
          <a:p>
            <a:pPr marL="568325" lvl="1" indent="-317500" defTabSz="914400" eaLnBrk="0" hangingPunct="0">
              <a:spcBef>
                <a:spcPct val="20000"/>
              </a:spcBef>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Error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Reporting</a:t>
            </a:r>
          </a:p>
          <a:p>
            <a:pPr marL="824230" lvl="2" indent="-254000" defTabSz="914400" eaLnBrk="0" hangingPunct="0">
              <a:spcBef>
                <a:spcPct val="20000"/>
              </a:spcBef>
              <a:buClr>
                <a:schemeClr val="tx2"/>
              </a:buClr>
              <a:buSzPct val="120000"/>
              <a:buFont typeface="Wingdings" panose="05000000000000000000" pitchFamily="2" charset="2"/>
              <a:buChar char="§"/>
              <a:tabLst>
                <a:tab pos="1117600" algn="l"/>
              </a:tabLst>
            </a:pPr>
            <a:r>
              <a:rPr sz="2200" b="1">
                <a:latin typeface="Arial" panose="020B0604020202020204" pitchFamily="34" charset="0"/>
                <a:ea typeface="Arial" panose="020B0604020202020204" pitchFamily="34" charset="0"/>
              </a:rPr>
              <a:t>always reports error messages to the original source (the only information included in the datagram is the source and destination addresses)</a:t>
            </a:r>
          </a:p>
        </p:txBody>
      </p:sp>
      <p:pic>
        <p:nvPicPr>
          <p:cNvPr id="707589" name="Picture 707588"/>
          <p:cNvPicPr>
            <a:picLocks noChangeAspect="1"/>
          </p:cNvPicPr>
          <p:nvPr/>
        </p:nvPicPr>
        <p:blipFill>
          <a:blip r:embed="rId2"/>
          <a:stretch>
            <a:fillRect/>
          </a:stretch>
        </p:blipFill>
        <p:spPr>
          <a:xfrm>
            <a:off x="914400" y="5106988"/>
            <a:ext cx="7380288" cy="1433512"/>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83</a:t>
            </a:fld>
            <a:endParaRPr lang="de-DE" altLang="x-none" dirty="0">
              <a:latin typeface="Times New Roman" panose="02020603050405020304" pitchFamily="18" charset="0"/>
              <a:ea typeface="Arial" panose="020B0604020202020204" pitchFamily="34" charset="0"/>
            </a:endParaRPr>
          </a:p>
        </p:txBody>
      </p:sp>
      <p:sp>
        <p:nvSpPr>
          <p:cNvPr id="698370" name="Rectangles 698369"/>
          <p:cNvSpPr/>
          <p:nvPr/>
        </p:nvSpPr>
        <p:spPr>
          <a:xfrm>
            <a:off x="76200" y="228600"/>
            <a:ext cx="8915400" cy="32766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Destination</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unreachable</a:t>
            </a:r>
            <a:r>
              <a:rPr sz="2200" b="1">
                <a:latin typeface="Arial" panose="020B0604020202020204" pitchFamily="34" charset="0"/>
                <a:ea typeface="Arial" panose="020B0604020202020204" pitchFamily="34" charset="0"/>
              </a:rPr>
              <a:t>: when a router cannot locate the destination or when a packet with the DF bit cannot be delivered because a ‘‘small-packet’’ network stands in the way; the datagram is discarded</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Source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quench</a:t>
            </a:r>
            <a:r>
              <a:rPr sz="2200" b="1">
                <a:latin typeface="Arial" panose="020B0604020202020204" pitchFamily="34" charset="0"/>
                <a:ea typeface="Arial" panose="020B0604020202020204" pitchFamily="34" charset="0"/>
              </a:rPr>
              <a:t>: to slow down a source since IP is connectionless and lacks flow control and congestion control; rarely used because when congestion occurs, these packets tend to aggravate it; congestion control in the Internet is handled in the transport layer</a:t>
            </a:r>
          </a:p>
        </p:txBody>
      </p:sp>
      <p:sp>
        <p:nvSpPr>
          <p:cNvPr id="698372" name="Rectangles 698371"/>
          <p:cNvSpPr/>
          <p:nvPr/>
        </p:nvSpPr>
        <p:spPr>
          <a:xfrm>
            <a:off x="76200" y="3352800"/>
            <a:ext cx="8915400" cy="3200400"/>
          </a:xfrm>
          <a:prstGeom prst="rect">
            <a:avLst/>
          </a:prstGeom>
          <a:noFill/>
          <a:ln w="9525">
            <a:noFill/>
          </a:ln>
        </p:spPr>
        <p:txBody>
          <a:bodyPr/>
          <a:lstStyle/>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Time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exceeded</a:t>
            </a:r>
            <a:r>
              <a:rPr sz="2200" b="1">
                <a:latin typeface="Arial" panose="020B0604020202020204" pitchFamily="34" charset="0"/>
                <a:ea typeface="Arial" panose="020B0604020202020204" pitchFamily="34" charset="0"/>
              </a:rPr>
              <a:t>: sent when a packet is dropped because its counter (</a:t>
            </a:r>
            <a:r>
              <a:rPr sz="2200" b="1">
                <a:solidFill>
                  <a:schemeClr val="folHlink"/>
                </a:solidFill>
                <a:latin typeface="Arial" panose="020B0604020202020204" pitchFamily="34" charset="0"/>
                <a:ea typeface="Arial" panose="020B0604020202020204" pitchFamily="34" charset="0"/>
              </a:rPr>
              <a:t>Time</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to</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live</a:t>
            </a:r>
            <a:r>
              <a:rPr sz="2200" b="1">
                <a:latin typeface="Arial" panose="020B0604020202020204" pitchFamily="34" charset="0"/>
                <a:ea typeface="Arial" panose="020B0604020202020204" pitchFamily="34" charset="0"/>
              </a:rPr>
              <a:t>) has reached zero (a symptom that packets are looping) or when all fragments that make up a message do not arrive at the destination host within a certain time limit</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Parameter</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problem</a:t>
            </a:r>
            <a:r>
              <a:rPr sz="2200" b="1">
                <a:latin typeface="Arial" panose="020B0604020202020204" pitchFamily="34" charset="0"/>
                <a:ea typeface="Arial" panose="020B0604020202020204" pitchFamily="34" charset="0"/>
              </a:rPr>
              <a:t>: indicates that an illegal value has been detected in a header field</a:t>
            </a:r>
          </a:p>
          <a:p>
            <a:pPr marL="228600" indent="-228600" defTabSz="914400" eaLnBrk="0" hangingPunct="0">
              <a:buClr>
                <a:schemeClr val="tx2"/>
              </a:buClr>
              <a:buSzPct val="120000"/>
              <a:buFont typeface="Wingdings" panose="05000000000000000000" pitchFamily="2" charset="2"/>
              <a:buChar char="§"/>
              <a:tabLst>
                <a:tab pos="1117600" algn="l"/>
              </a:tabLst>
            </a:pPr>
            <a:r>
              <a:rPr sz="2200" b="1">
                <a:solidFill>
                  <a:schemeClr val="folHlink"/>
                </a:solidFill>
                <a:latin typeface="Arial" panose="020B0604020202020204" pitchFamily="34" charset="0"/>
                <a:ea typeface="Arial" panose="020B0604020202020204" pitchFamily="34" charset="0"/>
              </a:rPr>
              <a:t>Redirection</a:t>
            </a:r>
            <a:r>
              <a:rPr sz="2200" b="1">
                <a:latin typeface="Arial" panose="020B0604020202020204" pitchFamily="34" charset="0"/>
                <a:ea typeface="Arial" panose="020B0604020202020204" pitchFamily="34" charset="0"/>
              </a:rPr>
              <a:t>: when a router notices that a packet seems to be routed wrong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lvl="0">
              <a:spcBef>
                <a:spcPct val="0"/>
              </a:spcBef>
            </a:pPr>
            <a:fld id="{9A0DB2DC-4C9A-4742-B13C-FB6460FD3503}" type="slidenum">
              <a:rPr lang="de-DE" altLang="x-none" dirty="0">
                <a:ea typeface="Arial" panose="020B0604020202020204" pitchFamily="34" charset="0"/>
              </a:rPr>
              <a:t>9</a:t>
            </a:fld>
            <a:endParaRPr lang="de-DE" altLang="x-none" dirty="0">
              <a:latin typeface="Times New Roman" panose="02020603050405020304" pitchFamily="18" charset="0"/>
              <a:ea typeface="Arial" panose="020B0604020202020204" pitchFamily="34" charset="0"/>
            </a:endParaRPr>
          </a:p>
        </p:txBody>
      </p:sp>
      <p:sp>
        <p:nvSpPr>
          <p:cNvPr id="604162" name="Rectangles 604161"/>
          <p:cNvSpPr/>
          <p:nvPr/>
        </p:nvSpPr>
        <p:spPr>
          <a:xfrm>
            <a:off x="152400" y="152400"/>
            <a:ext cx="8763000" cy="6248400"/>
          </a:xfrm>
          <a:prstGeom prst="rect">
            <a:avLst/>
          </a:prstGeom>
          <a:noFill/>
          <a:ln w="9525">
            <a:noFill/>
          </a:ln>
        </p:spPr>
        <p:txBody>
          <a:bodyPr/>
          <a:lstStyle/>
          <a:p>
            <a:pPr marL="673100" lvl="1"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routing requires a host or a router to have a </a:t>
            </a:r>
            <a:r>
              <a:rPr sz="2200" b="1">
                <a:solidFill>
                  <a:schemeClr val="folHlink"/>
                </a:solidFill>
                <a:latin typeface="Arial" panose="020B0604020202020204" pitchFamily="34" charset="0"/>
                <a:ea typeface="Arial" panose="020B0604020202020204" pitchFamily="34" charset="0"/>
              </a:rPr>
              <a:t>routing</a:t>
            </a:r>
            <a:r>
              <a:rPr sz="2200" b="1">
                <a:latin typeface="Arial" panose="020B0604020202020204" pitchFamily="34" charset="0"/>
                <a:ea typeface="Arial" panose="020B0604020202020204" pitchFamily="34" charset="0"/>
              </a:rPr>
              <a:t> </a:t>
            </a:r>
            <a:r>
              <a:rPr sz="2200" b="1">
                <a:solidFill>
                  <a:schemeClr val="folHlink"/>
                </a:solidFill>
                <a:latin typeface="Arial" panose="020B0604020202020204" pitchFamily="34" charset="0"/>
                <a:ea typeface="Arial" panose="020B0604020202020204" pitchFamily="34" charset="0"/>
              </a:rPr>
              <a:t>table </a:t>
            </a:r>
            <a:r>
              <a:rPr sz="2200" b="1">
                <a:latin typeface="Arial" panose="020B0604020202020204" pitchFamily="34" charset="0"/>
                <a:ea typeface="Arial" panose="020B0604020202020204" pitchFamily="34" charset="0"/>
              </a:rPr>
              <a:t>which is constructed by the routing algorithm</a:t>
            </a: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endParaRPr sz="2200" b="1">
              <a:latin typeface="Arial" panose="020B0604020202020204" pitchFamily="34" charset="0"/>
              <a:ea typeface="Arial" panose="020B0604020202020204" pitchFamily="34" charset="0"/>
            </a:endParaRPr>
          </a:p>
          <a:p>
            <a:pPr marL="673100" lvl="1" indent="-379095" eaLnBrk="0" hangingPunct="0">
              <a:spcBef>
                <a:spcPct val="20000"/>
              </a:spcBef>
              <a:buClr>
                <a:schemeClr val="tx2"/>
              </a:buClr>
              <a:buSzPct val="120000"/>
              <a:buFont typeface="Wingdings" panose="05000000000000000000" pitchFamily="2" charset="2"/>
              <a:buChar char="§"/>
            </a:pPr>
            <a:r>
              <a:rPr sz="2200" b="1">
                <a:latin typeface="Arial" panose="020B0604020202020204" pitchFamily="34" charset="0"/>
                <a:ea typeface="Arial" panose="020B0604020202020204" pitchFamily="34" charset="0"/>
              </a:rPr>
              <a:t>given big </a:t>
            </a:r>
            <a:r>
              <a:rPr sz="2200" b="1" err="1">
                <a:latin typeface="Arial" panose="020B0604020202020204" pitchFamily="34" charset="0"/>
                <a:ea typeface="Arial" panose="020B0604020202020204" pitchFamily="34" charset="0"/>
              </a:rPr>
              <a:t>internetworks</a:t>
            </a:r>
            <a:r>
              <a:rPr sz="2200" b="1">
                <a:latin typeface="Arial" panose="020B0604020202020204" pitchFamily="34" charset="0"/>
                <a:ea typeface="Arial" panose="020B0604020202020204" pitchFamily="34" charset="0"/>
              </a:rPr>
              <a:t> such as the Internet, the number of entries in the routing table becomes large and table look ups become inefficient; methods for reducing its size are required</a:t>
            </a:r>
          </a:p>
        </p:txBody>
      </p:sp>
      <p:pic>
        <p:nvPicPr>
          <p:cNvPr id="604163" name="Picture 604162" descr="1"/>
          <p:cNvPicPr>
            <a:picLocks noChangeAspect="1"/>
          </p:cNvPicPr>
          <p:nvPr/>
        </p:nvPicPr>
        <p:blipFill>
          <a:blip r:embed="rId2"/>
          <a:stretch>
            <a:fillRect/>
          </a:stretch>
        </p:blipFill>
        <p:spPr>
          <a:xfrm>
            <a:off x="457200" y="914400"/>
            <a:ext cx="8323263" cy="1204913"/>
          </a:xfrm>
          <a:prstGeom prst="rect">
            <a:avLst/>
          </a:prstGeom>
          <a:noFill/>
          <a:ln w="9525">
            <a:noFill/>
          </a:ln>
        </p:spPr>
      </p:pic>
      <p:pic>
        <p:nvPicPr>
          <p:cNvPr id="604164" name="Picture 604163" descr="1"/>
          <p:cNvPicPr>
            <a:picLocks noChangeAspect="1"/>
          </p:cNvPicPr>
          <p:nvPr/>
        </p:nvPicPr>
        <p:blipFill>
          <a:blip r:embed="rId3"/>
          <a:stretch>
            <a:fillRect/>
          </a:stretch>
        </p:blipFill>
        <p:spPr>
          <a:xfrm>
            <a:off x="152400" y="2419350"/>
            <a:ext cx="8707438" cy="958850"/>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Wahr"/>
  <p:tag name="EMBEDFONTS" val="Falsch"/>
  <p:tag name="USEBOLDAMS" val="Falsch"/>
  <p:tag name="DEFAULTDISPLAYSOURCE" val="\documentclass{slides}\pagestyle{empty}&#10;\begin{document}&#10;\end{document}&#10;"/>
  <p:tag name="TEX2PS" val="latex $(base).tex; dvips -D $(res) -E -o $(base).ps $(base).dvi"/>
  <p:tag name="TEX2PSBATCH" val="latex --interaction=nonstopmode $(base).tex; dvips -D $(res) -E -o $(base).ps $(base).dvi"/>
  <p:tag name="DEFAULTWIDTH" val="324"/>
  <p:tag name="DEFAULTHEIGHT" val="370"/>
  <p:tag name="DEFAULTMAGNIFICATION" val="2"/>
  <p:tag name="DEFAULTFONTSIZE" val="10"/>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299</TotalTime>
  <Words>7465</Words>
  <Application>Microsoft Office PowerPoint</Application>
  <PresentationFormat>On-screen Show (4:3)</PresentationFormat>
  <Paragraphs>676</Paragraphs>
  <Slides>83</Slides>
  <Notes>0</Notes>
  <HiddenSlides>9</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3" baseType="lpstr">
      <vt:lpstr>Arial</vt:lpstr>
      <vt:lpstr>Cambria Math</vt:lpstr>
      <vt:lpstr>Courier</vt:lpstr>
      <vt:lpstr>Tahoma</vt:lpstr>
      <vt:lpstr>Times</vt:lpstr>
      <vt:lpstr>Times New Roman</vt:lpstr>
      <vt:lpstr>Times-Roman</vt:lpstr>
      <vt:lpstr>Wingdings</vt:lpstr>
      <vt:lpstr>Blends</vt:lpstr>
      <vt:lpstr>Visio.Drawing.6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Universität Klagenfurt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 Adaptive Video Caching and Transport</dc:title>
  <dc:creator>Hermann Hellwagner</dc:creator>
  <cp:lastModifiedBy>samuel getachew</cp:lastModifiedBy>
  <cp:revision>1398</cp:revision>
  <cp:lastPrinted>2022-01-21T13:54:32Z</cp:lastPrinted>
  <dcterms:created xsi:type="dcterms:W3CDTF">2022-01-21T13:54:32Z</dcterms:created>
  <dcterms:modified xsi:type="dcterms:W3CDTF">2022-12-26T12:27:25Z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