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591" r:id="rId2"/>
    <p:sldId id="546" r:id="rId3"/>
    <p:sldId id="548" r:id="rId4"/>
    <p:sldId id="549" r:id="rId5"/>
    <p:sldId id="550" r:id="rId6"/>
    <p:sldId id="551" r:id="rId7"/>
    <p:sldId id="552" r:id="rId8"/>
    <p:sldId id="553" r:id="rId9"/>
    <p:sldId id="605" r:id="rId10"/>
    <p:sldId id="573" r:id="rId11"/>
    <p:sldId id="555" r:id="rId12"/>
    <p:sldId id="580" r:id="rId13"/>
    <p:sldId id="581" r:id="rId14"/>
    <p:sldId id="582" r:id="rId15"/>
    <p:sldId id="583" r:id="rId16"/>
    <p:sldId id="556" r:id="rId17"/>
    <p:sldId id="584" r:id="rId18"/>
    <p:sldId id="585" r:id="rId19"/>
    <p:sldId id="587" r:id="rId20"/>
    <p:sldId id="592" r:id="rId21"/>
    <p:sldId id="593" r:id="rId22"/>
    <p:sldId id="588" r:id="rId23"/>
    <p:sldId id="589" r:id="rId24"/>
    <p:sldId id="594" r:id="rId25"/>
    <p:sldId id="602" r:id="rId26"/>
    <p:sldId id="586" r:id="rId27"/>
    <p:sldId id="558" r:id="rId28"/>
    <p:sldId id="559" r:id="rId29"/>
    <p:sldId id="560" r:id="rId30"/>
    <p:sldId id="561" r:id="rId31"/>
    <p:sldId id="562" r:id="rId32"/>
    <p:sldId id="563" r:id="rId33"/>
    <p:sldId id="603" r:id="rId34"/>
    <p:sldId id="596" r:id="rId35"/>
    <p:sldId id="564" r:id="rId36"/>
    <p:sldId id="590" r:id="rId37"/>
    <p:sldId id="565" r:id="rId38"/>
    <p:sldId id="566" r:id="rId39"/>
    <p:sldId id="576" r:id="rId40"/>
    <p:sldId id="567" r:id="rId41"/>
    <p:sldId id="577" r:id="rId42"/>
    <p:sldId id="568" r:id="rId43"/>
    <p:sldId id="569" r:id="rId44"/>
    <p:sldId id="570" r:id="rId45"/>
    <p:sldId id="604" r:id="rId46"/>
    <p:sldId id="571" r:id="rId47"/>
    <p:sldId id="572" r:id="rId48"/>
  </p:sldIdLst>
  <p:sldSz cx="9144000" cy="6858000" type="screen4x3"/>
  <p:notesSz cx="6985000" cy="9271000"/>
  <p:custDataLst>
    <p:tags r:id="rId51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2000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Arial" panose="020B0604020202020204" pitchFamily="34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3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4CB453"/>
    <a:srgbClr val="A6A6E2"/>
    <a:srgbClr val="7B7BD3"/>
    <a:srgbClr val="F2E092"/>
    <a:srgbClr val="CDB033"/>
    <a:srgbClr val="FFFFFF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12" autoAdjust="0"/>
    <p:restoredTop sz="94635"/>
  </p:normalViewPr>
  <p:slideViewPr>
    <p:cSldViewPr showGuides="1">
      <p:cViewPr varScale="1">
        <p:scale>
          <a:sx n="65" d="100"/>
          <a:sy n="65" d="100"/>
        </p:scale>
        <p:origin x="1398" y="48"/>
      </p:cViewPr>
      <p:guideLst>
        <p:guide orient="horz" pos="2112"/>
        <p:guide pos="28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Header Placeholder 2252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1963"/>
          </a:xfrm>
          <a:prstGeom prst="rect">
            <a:avLst/>
          </a:prstGeom>
          <a:noFill/>
          <a:ln w="12700">
            <a:noFill/>
          </a:ln>
        </p:spPr>
        <p:txBody>
          <a:bodyPr lIns="90151" tIns="45075" rIns="90151" bIns="45075"/>
          <a:lstStyle/>
          <a:p>
            <a:pPr lvl="0" defTabSz="901700" eaLnBrk="0" hangingPunct="0"/>
            <a:endParaRPr lang="de-DE" altLang="x-none" sz="1200" dirty="0"/>
          </a:p>
        </p:txBody>
      </p:sp>
      <p:sp>
        <p:nvSpPr>
          <p:cNvPr id="22531" name="Date Placeholder 22530"/>
          <p:cNvSpPr>
            <a:spLocks noGrp="1"/>
          </p:cNvSpPr>
          <p:nvPr>
            <p:ph type="dt" sz="quarter" idx="1"/>
          </p:nvPr>
        </p:nvSpPr>
        <p:spPr>
          <a:xfrm>
            <a:off x="3957638" y="0"/>
            <a:ext cx="3027362" cy="461963"/>
          </a:xfrm>
          <a:prstGeom prst="rect">
            <a:avLst/>
          </a:prstGeom>
          <a:noFill/>
          <a:ln w="12700">
            <a:noFill/>
          </a:ln>
        </p:spPr>
        <p:txBody>
          <a:bodyPr lIns="90151" tIns="45075" rIns="90151" bIns="45075"/>
          <a:lstStyle/>
          <a:p>
            <a:pPr lvl="0" algn="r" defTabSz="901700" eaLnBrk="0" hangingPunct="0"/>
            <a:fld id="{BB962C8B-B14F-4D97-AF65-F5344CB8AC3E}" type="datetime1">
              <a:rPr lang="de-AT" altLang="x-none" sz="1200" dirty="0"/>
              <a:t>21.12.2022</a:t>
            </a:fld>
            <a:endParaRPr lang="de-AT" altLang="x-none" sz="1200" dirty="0"/>
          </a:p>
        </p:txBody>
      </p:sp>
      <p:sp>
        <p:nvSpPr>
          <p:cNvPr id="22532" name="Footer Placeholder 22531"/>
          <p:cNvSpPr>
            <a:spLocks noGrp="1"/>
          </p:cNvSpPr>
          <p:nvPr>
            <p:ph type="ftr" sz="quarter" idx="2"/>
          </p:nvPr>
        </p:nvSpPr>
        <p:spPr>
          <a:xfrm>
            <a:off x="0" y="8809038"/>
            <a:ext cx="3027363" cy="461962"/>
          </a:xfrm>
          <a:prstGeom prst="rect">
            <a:avLst/>
          </a:prstGeom>
          <a:noFill/>
          <a:ln w="12700">
            <a:noFill/>
          </a:ln>
        </p:spPr>
        <p:txBody>
          <a:bodyPr lIns="90151" tIns="45075" rIns="90151" bIns="45075" anchor="b" anchorCtr="0"/>
          <a:lstStyle/>
          <a:p>
            <a:pPr lvl="0" defTabSz="901700" eaLnBrk="0" hangingPunct="0"/>
            <a:endParaRPr lang="de-DE" altLang="x-none" sz="1200" dirty="0"/>
          </a:p>
        </p:txBody>
      </p:sp>
      <p:sp>
        <p:nvSpPr>
          <p:cNvPr id="22533" name="Slide Number Placeholder 22532"/>
          <p:cNvSpPr>
            <a:spLocks noGrp="1"/>
          </p:cNvSpPr>
          <p:nvPr>
            <p:ph type="sldNum" sz="quarter" idx="3"/>
          </p:nvPr>
        </p:nvSpPr>
        <p:spPr>
          <a:xfrm>
            <a:off x="3957638" y="8809038"/>
            <a:ext cx="3027362" cy="461962"/>
          </a:xfrm>
          <a:prstGeom prst="rect">
            <a:avLst/>
          </a:prstGeom>
          <a:noFill/>
          <a:ln w="12700">
            <a:noFill/>
          </a:ln>
        </p:spPr>
        <p:txBody>
          <a:bodyPr lIns="90151" tIns="45075" rIns="90151" bIns="45075" anchor="b" anchorCtr="0"/>
          <a:lstStyle/>
          <a:p>
            <a:pPr lvl="0" algn="r" defTabSz="901700" eaLnBrk="0" hangingPunct="0"/>
            <a:fld id="{9A0DB2DC-4C9A-4742-B13C-FB6460FD3503}" type="slidenum">
              <a:rPr lang="de-DE" altLang="x-none" sz="1200" dirty="0"/>
              <a:t>‹#›</a:t>
            </a:fld>
            <a:endParaRPr lang="de-DE" altLang="x-none" sz="1200" dirty="0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Header Placeholder 21505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1963"/>
          </a:xfrm>
          <a:prstGeom prst="rect">
            <a:avLst/>
          </a:prstGeom>
          <a:noFill/>
          <a:ln w="12700">
            <a:noFill/>
          </a:ln>
        </p:spPr>
        <p:txBody>
          <a:bodyPr lIns="90151" tIns="45075" rIns="90151" bIns="45075"/>
          <a:lstStyle/>
          <a:p>
            <a:pPr lvl="0" defTabSz="901700" eaLnBrk="0" hangingPunct="0"/>
            <a:endParaRPr lang="de-DE" altLang="x-none" sz="1200" dirty="0"/>
          </a:p>
        </p:txBody>
      </p:sp>
      <p:sp>
        <p:nvSpPr>
          <p:cNvPr id="21507" name="Date Placeholder 21506"/>
          <p:cNvSpPr>
            <a:spLocks noGrp="1"/>
          </p:cNvSpPr>
          <p:nvPr>
            <p:ph type="dt" idx="1"/>
          </p:nvPr>
        </p:nvSpPr>
        <p:spPr>
          <a:xfrm>
            <a:off x="3957638" y="0"/>
            <a:ext cx="3027362" cy="461963"/>
          </a:xfrm>
          <a:prstGeom prst="rect">
            <a:avLst/>
          </a:prstGeom>
          <a:noFill/>
          <a:ln w="12700">
            <a:noFill/>
          </a:ln>
        </p:spPr>
        <p:txBody>
          <a:bodyPr lIns="90151" tIns="45075" rIns="90151" bIns="45075"/>
          <a:lstStyle/>
          <a:p>
            <a:pPr lvl="0" algn="r" defTabSz="901700" eaLnBrk="0" hangingPunct="0"/>
            <a:fld id="{BB962C8B-B14F-4D97-AF65-F5344CB8AC3E}" type="datetime1">
              <a:rPr lang="de-AT" altLang="x-none" sz="1200" dirty="0"/>
              <a:t>21.12.2022</a:t>
            </a:fld>
            <a:endParaRPr lang="de-AT" altLang="x-none" sz="1200" dirty="0"/>
          </a:p>
        </p:txBody>
      </p:sp>
      <p:sp>
        <p:nvSpPr>
          <p:cNvPr id="21508" name="Slide Image Placeholder 21507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73163" y="695325"/>
            <a:ext cx="4638675" cy="3478213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1509" name="Text Placeholder 21508"/>
          <p:cNvSpPr>
            <a:spLocks noGrp="1"/>
          </p:cNvSpPr>
          <p:nvPr>
            <p:ph type="body" sz="quarter" idx="3"/>
          </p:nvPr>
        </p:nvSpPr>
        <p:spPr>
          <a:xfrm>
            <a:off x="931863" y="4405313"/>
            <a:ext cx="5121275" cy="4170362"/>
          </a:xfrm>
          <a:prstGeom prst="rect">
            <a:avLst/>
          </a:prstGeom>
          <a:noFill/>
          <a:ln w="12700">
            <a:noFill/>
          </a:ln>
        </p:spPr>
        <p:txBody>
          <a:bodyPr lIns="90151" tIns="45075" rIns="90151" bIns="45075"/>
          <a:lstStyle/>
          <a:p>
            <a:pPr lvl="0"/>
            <a:r>
              <a:rPr lang="de-DE" altLang="x-none" dirty="0"/>
              <a:t>Hier klicken, um Master-Textformat zu bearbeiten</a:t>
            </a:r>
          </a:p>
          <a:p>
            <a:pPr lvl="1"/>
            <a:r>
              <a:rPr lang="de-DE" altLang="x-none" dirty="0"/>
              <a:t>Zweite Ebene</a:t>
            </a:r>
          </a:p>
          <a:p>
            <a:pPr lvl="2"/>
            <a:r>
              <a:rPr lang="de-DE" altLang="x-none" dirty="0"/>
              <a:t>Dritte Ebene</a:t>
            </a:r>
          </a:p>
          <a:p>
            <a:pPr lvl="3"/>
            <a:r>
              <a:rPr lang="de-DE" altLang="x-none" dirty="0"/>
              <a:t>Vierte Ebene</a:t>
            </a:r>
          </a:p>
          <a:p>
            <a:pPr lvl="4"/>
            <a:r>
              <a:rPr lang="de-DE" altLang="x-none" dirty="0"/>
              <a:t>Fünfte Ebene</a:t>
            </a:r>
          </a:p>
        </p:txBody>
      </p:sp>
      <p:sp>
        <p:nvSpPr>
          <p:cNvPr id="21510" name="Footer Placeholder 21509"/>
          <p:cNvSpPr>
            <a:spLocks noGrp="1"/>
          </p:cNvSpPr>
          <p:nvPr>
            <p:ph type="ftr" sz="quarter" idx="4"/>
          </p:nvPr>
        </p:nvSpPr>
        <p:spPr>
          <a:xfrm>
            <a:off x="0" y="8809038"/>
            <a:ext cx="3027363" cy="461962"/>
          </a:xfrm>
          <a:prstGeom prst="rect">
            <a:avLst/>
          </a:prstGeom>
          <a:noFill/>
          <a:ln w="12700">
            <a:noFill/>
          </a:ln>
        </p:spPr>
        <p:txBody>
          <a:bodyPr lIns="90151" tIns="45075" rIns="90151" bIns="45075" anchor="b" anchorCtr="0"/>
          <a:lstStyle/>
          <a:p>
            <a:pPr lvl="0" defTabSz="901700" eaLnBrk="0" hangingPunct="0"/>
            <a:endParaRPr lang="de-DE" altLang="x-none" sz="1200" dirty="0"/>
          </a:p>
        </p:txBody>
      </p:sp>
      <p:sp>
        <p:nvSpPr>
          <p:cNvPr id="21511" name="Slide Number Placeholder 21510"/>
          <p:cNvSpPr>
            <a:spLocks noGrp="1"/>
          </p:cNvSpPr>
          <p:nvPr>
            <p:ph type="sldNum" sz="quarter" idx="5"/>
          </p:nvPr>
        </p:nvSpPr>
        <p:spPr>
          <a:xfrm>
            <a:off x="3957638" y="8809038"/>
            <a:ext cx="3027362" cy="461962"/>
          </a:xfrm>
          <a:prstGeom prst="rect">
            <a:avLst/>
          </a:prstGeom>
          <a:noFill/>
          <a:ln w="12700">
            <a:noFill/>
          </a:ln>
        </p:spPr>
        <p:txBody>
          <a:bodyPr lIns="90151" tIns="45075" rIns="90151" bIns="45075" anchor="b" anchorCtr="0"/>
          <a:lstStyle/>
          <a:p>
            <a:pPr lvl="0" algn="r" defTabSz="901700" eaLnBrk="0" hangingPunct="0"/>
            <a:fld id="{9A0DB2DC-4C9A-4742-B13C-FB6460FD3503}" type="slidenum">
              <a:rPr lang="de-DE" altLang="x-none" sz="1200" dirty="0"/>
              <a:t>‹#›</a:t>
            </a:fld>
            <a:endParaRPr lang="de-DE" altLang="x-none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Title Slide">
    <p:bg>
      <p:bgPr shadeToTitle="1">
        <a:gradFill rotWithShape="0">
          <a:gsLst>
            <a:gs pos="0">
              <a:srgbClr val="FFFFCC"/>
            </a:gs>
            <a:gs pos="100000">
              <a:srgbClr val="FFFF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794" name="Group 289793"/>
          <p:cNvGrpSpPr/>
          <p:nvPr/>
        </p:nvGrpSpPr>
        <p:grpSpPr>
          <a:xfrm>
            <a:off x="0" y="547688"/>
            <a:ext cx="9009063" cy="1052512"/>
            <a:chOff x="0" y="1536"/>
            <a:chExt cx="5675" cy="663"/>
          </a:xfrm>
        </p:grpSpPr>
        <p:grpSp>
          <p:nvGrpSpPr>
            <p:cNvPr id="289795" name="Group 289794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89796" name="Rectangles 289795"/>
              <p:cNvSpPr/>
              <p:nvPr/>
            </p:nvSpPr>
            <p:spPr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797" name="Rectangles 289796"/>
              <p:cNvSpPr/>
              <p:nvPr/>
            </p:nvSpPr>
            <p:spPr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9798" name="Group 289797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89799" name="Rectangles 289798"/>
              <p:cNvSpPr/>
              <p:nvPr/>
            </p:nvSpPr>
            <p:spPr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800" name="Rectangles 289799"/>
              <p:cNvSpPr/>
              <p:nvPr/>
            </p:nvSpPr>
            <p:spPr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  <a:tileRect/>
              </a:gradFill>
              <a:ln w="9525">
                <a:noFill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89801" name="Rectangles 289800"/>
            <p:cNvSpPr/>
            <p:nvPr/>
          </p:nvSpPr>
          <p:spPr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802" name="Rectangles 289801"/>
            <p:cNvSpPr/>
            <p:nvPr/>
          </p:nvSpPr>
          <p:spPr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9803" name="Rectangles 289802"/>
            <p:cNvSpPr/>
            <p:nvPr/>
          </p:nvSpPr>
          <p:spPr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89804" name="Title 289803"/>
          <p:cNvSpPr>
            <a:spLocks noGrp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de-DE" altLang="x-none" dirty="0"/>
              <a:t>Click to edit Master title style</a:t>
            </a:r>
          </a:p>
        </p:txBody>
      </p:sp>
      <p:sp>
        <p:nvSpPr>
          <p:cNvPr id="289805" name="Subtitle 289804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de-DE" altLang="x-none" dirty="0"/>
              <a:t>Click to edit Master subtitle style</a:t>
            </a:r>
          </a:p>
        </p:txBody>
      </p:sp>
      <p:sp>
        <p:nvSpPr>
          <p:cNvPr id="289806" name="Date Placeholder 289805"/>
          <p:cNvSpPr>
            <a:spLocks noGrp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 lvl="0">
              <a:spcBef>
                <a:spcPct val="0"/>
              </a:spcBef>
            </a:pPr>
            <a:fld id="{BB962C8B-B14F-4D97-AF65-F5344CB8AC3E}" type="datetime1">
              <a:rPr lang="de-AT" altLang="x-none" dirty="0">
                <a:ea typeface="Arial" panose="020B0604020202020204" pitchFamily="34" charset="0"/>
              </a:rPr>
              <a:t>21.12.2022</a:t>
            </a:fld>
            <a:endParaRPr lang="de-AT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289807" name="Footer Placeholder 289806"/>
          <p:cNvSpPr>
            <a:spLocks noGrp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de-DE" altLang="x-none" dirty="0">
                <a:ea typeface="Arial" panose="020B0604020202020204" pitchFamily="34" charset="0"/>
              </a:rPr>
              <a:t>M. Libsie</a:t>
            </a:r>
          </a:p>
        </p:txBody>
      </p:sp>
      <p:sp>
        <p:nvSpPr>
          <p:cNvPr id="289808" name="Slide Number Placeholder 289807"/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400">
                <a:solidFill>
                  <a:schemeClr val="bg2"/>
                </a:solidFill>
                <a:latin typeface="Tahoma" pitchFamily="34" charset="0"/>
              </a:defRPr>
            </a:lvl1pPr>
          </a:lstStyle>
          <a:p>
            <a:pPr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00" y="373063"/>
            <a:ext cx="1943100" cy="57229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73063"/>
            <a:ext cx="5716657" cy="57229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9200" y="1295400"/>
            <a:ext cx="380847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83124" y="1295400"/>
            <a:ext cx="3808476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FFFFCC"/>
            </a:gs>
            <a:gs pos="100000">
              <a:srgbClr val="FFFFFF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7" name="Title 288776"/>
          <p:cNvSpPr>
            <a:spLocks noGrp="1"/>
          </p:cNvSpPr>
          <p:nvPr>
            <p:ph type="title"/>
          </p:nvPr>
        </p:nvSpPr>
        <p:spPr>
          <a:xfrm>
            <a:off x="1427163" y="373063"/>
            <a:ext cx="6802437" cy="6175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/>
            <a:r>
              <a:rPr lang="de-DE" altLang="x-none" dirty="0"/>
              <a:t>Click to edit Master title style</a:t>
            </a:r>
          </a:p>
        </p:txBody>
      </p:sp>
      <p:sp>
        <p:nvSpPr>
          <p:cNvPr id="288778" name="Text Placeholder 288777"/>
          <p:cNvSpPr>
            <a:spLocks noGrp="1"/>
          </p:cNvSpPr>
          <p:nvPr>
            <p:ph type="body" idx="1"/>
          </p:nvPr>
        </p:nvSpPr>
        <p:spPr>
          <a:xfrm>
            <a:off x="1219200" y="1295400"/>
            <a:ext cx="7772400" cy="4800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de-DE" altLang="x-none" dirty="0"/>
              <a:t>Click to edit Master text styles</a:t>
            </a:r>
          </a:p>
          <a:p>
            <a:pPr lvl="1"/>
            <a:r>
              <a:rPr lang="de-DE" altLang="x-none" dirty="0"/>
              <a:t>Second level</a:t>
            </a:r>
          </a:p>
          <a:p>
            <a:pPr lvl="2"/>
            <a:r>
              <a:rPr lang="de-DE" altLang="x-none" dirty="0"/>
              <a:t>Third level</a:t>
            </a:r>
          </a:p>
          <a:p>
            <a:pPr lvl="3"/>
            <a:r>
              <a:rPr lang="de-DE" altLang="x-none" dirty="0"/>
              <a:t>Fourth level</a:t>
            </a:r>
          </a:p>
          <a:p>
            <a:pPr lvl="4"/>
            <a:r>
              <a:rPr lang="de-DE" altLang="x-none" dirty="0"/>
              <a:t>Fifth level</a:t>
            </a:r>
          </a:p>
        </p:txBody>
      </p:sp>
      <p:sp>
        <p:nvSpPr>
          <p:cNvPr id="288789" name="Slide Number Placeholder 288788"/>
          <p:cNvSpPr>
            <a:spLocks noGrp="1"/>
          </p:cNvSpPr>
          <p:nvPr>
            <p:ph type="sldNum" sz="quarter" idx="4"/>
          </p:nvPr>
        </p:nvSpPr>
        <p:spPr>
          <a:xfrm>
            <a:off x="8534400" y="6629400"/>
            <a:ext cx="533400" cy="1524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r">
              <a:defRPr sz="1200" b="1">
                <a:latin typeface="Tahoma" pitchFamily="34" charset="0"/>
              </a:defRPr>
            </a:lvl1pPr>
          </a:lstStyle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‹#›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36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800" b="0" i="0" u="none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 b="0" i="0" u="none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0" i="0" u="none" kern="1200" baseline="0">
          <a:solidFill>
            <a:schemeClr val="tx1"/>
          </a:solidFill>
          <a:latin typeface="Tahoma" pitchFamily="34" charset="0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4" name="Title 721923"/>
          <p:cNvSpPr>
            <a:spLocks noGrp="1"/>
          </p:cNvSpPr>
          <p:nvPr>
            <p:ph type="ctrTitle"/>
          </p:nvPr>
        </p:nvSpPr>
        <p:spPr>
          <a:xfrm>
            <a:off x="990600" y="3276600"/>
            <a:ext cx="7772400" cy="1066800"/>
          </a:xfrm>
          <a:ln/>
        </p:spPr>
        <p:txBody>
          <a:bodyPr vert="horz" wrap="square" lIns="91440" tIns="45720" rIns="91440" bIns="45720" anchor="b" anchorCtr="0"/>
          <a:lstStyle/>
          <a:p>
            <a:pPr algn="ctr" defTabSz="914400">
              <a:buSzTx/>
              <a:buFontTx/>
              <a:buNone/>
            </a:pPr>
            <a:r>
              <a:rPr lang="en-US" altLang="x-none" b="1" dirty="0">
                <a:latin typeface="Arial" panose="020B0604020202020204" pitchFamily="34" charset="0"/>
              </a:rPr>
              <a:t>Chapter Three:</a:t>
            </a:r>
            <a:br>
              <a:rPr lang="en-US" altLang="x-none" b="1" dirty="0">
                <a:latin typeface="Arial" panose="020B0604020202020204" pitchFamily="34" charset="0"/>
              </a:rPr>
            </a:br>
            <a:r>
              <a:rPr lang="en-GB" altLang="x-none" b="1" kern="1200" baseline="0" dirty="0">
                <a:latin typeface="Arial" panose="020B0604020202020204" pitchFamily="34" charset="0"/>
              </a:rPr>
              <a:t>The Data Link Layer</a:t>
            </a:r>
            <a:r>
              <a:rPr lang="en-GB" altLang="x-none" kern="1200" baseline="0" dirty="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10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02466" name="Rectangles 702465"/>
          <p:cNvSpPr/>
          <p:nvPr/>
        </p:nvSpPr>
        <p:spPr>
          <a:xfrm>
            <a:off x="152400" y="152400"/>
            <a:ext cx="8839200" cy="2743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Control</a:t>
            </a:r>
          </a:p>
          <a:p>
            <a:pPr marL="685800" lvl="1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refers to both error detection and error correction</a:t>
            </a:r>
          </a:p>
          <a:p>
            <a:pPr marL="685800" lvl="1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in the data link layer, error control refers primarily to methods of error detection and retransmission</a:t>
            </a:r>
          </a:p>
          <a:p>
            <a:pPr marL="685800" lvl="1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anytime an error is detected, specified frames are retransmitted; this process is called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automatic repeat request (ARQ)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702467" name="Rectangles 702466"/>
          <p:cNvSpPr/>
          <p:nvPr/>
        </p:nvSpPr>
        <p:spPr>
          <a:xfrm>
            <a:off x="152400" y="2971800"/>
            <a:ext cx="7886700" cy="2743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Flow and Error Control Mechanisms 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(three methods)</a:t>
            </a:r>
          </a:p>
          <a:p>
            <a:pPr marL="684530" lvl="1" indent="-3302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 Unrestricted Simplex Protocol</a:t>
            </a:r>
          </a:p>
          <a:p>
            <a:pPr marL="10287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simplex transmission: from sender to receiver</a:t>
            </a:r>
          </a:p>
          <a:p>
            <a:pPr marL="10287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processing time ignored; the receiver is assumed to process the received data infinitely quickly</a:t>
            </a:r>
          </a:p>
          <a:p>
            <a:pPr marL="10287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infinite buffer space assumed to be available</a:t>
            </a:r>
          </a:p>
          <a:p>
            <a:pPr marL="10287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communication channel 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assumed to be 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free of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11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71747" name="Rectangles 671746"/>
          <p:cNvSpPr/>
          <p:nvPr/>
        </p:nvSpPr>
        <p:spPr>
          <a:xfrm>
            <a:off x="152400" y="685800"/>
            <a:ext cx="8839200" cy="3581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06400" indent="-406400" eaLnBrk="0" hangingPunct="0">
              <a:buClr>
                <a:schemeClr val="tx2"/>
              </a:buClr>
              <a:buFont typeface="Wingdings" panose="05000000000000000000" pitchFamily="2" charset="2"/>
              <a:buAutoNum type="arabicPeriod" startAt="2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Stop-And-Wait ARQ</a:t>
            </a:r>
          </a:p>
          <a:p>
            <a:pPr marL="787400" lvl="1" indent="-3790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protocols in which the sender sends one frame and then waits for an acknowledgement before proceeding are called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stop-and-wait</a:t>
            </a:r>
          </a:p>
          <a:p>
            <a:pPr marL="787400" lvl="1" indent="-3790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data traffic is simplex, but frames travel in both directions; hence a half-duplex physical channel suffices</a:t>
            </a:r>
          </a:p>
          <a:p>
            <a:pPr marL="787400" lvl="1" indent="-3790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this protocol fails if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ack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frames by the receiver do not arrive or are late; the sender may time-out and send a frame again creating duplicate frames; the solution is to give sequence numbers to data frames and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acks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87400" lvl="1" indent="-3790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there are four situations: normal operation, the frame is lost, the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ack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is lost, the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ack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is delayed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12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09634" name="Title 7096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/>
          </a:p>
        </p:txBody>
      </p:sp>
      <p:sp>
        <p:nvSpPr>
          <p:cNvPr id="709635" name="Text Placeholder 709634"/>
          <p:cNvSpPr>
            <a:spLocks noGrp="1"/>
          </p:cNvSpPr>
          <p:nvPr>
            <p:ph type="body" idx="1"/>
          </p:nvPr>
        </p:nvSpPr>
        <p:spPr>
          <a:xfrm>
            <a:off x="3200400" y="5334000"/>
            <a:ext cx="2286000" cy="457200"/>
          </a:xfrm>
          <a:ln/>
        </p:spPr>
        <p:txBody>
          <a:bodyPr/>
          <a:lstStyle/>
          <a:p>
            <a:pPr>
              <a:buNone/>
            </a:pPr>
            <a:r>
              <a:rPr sz="2000" b="1" i="1"/>
              <a:t>Normal operation</a:t>
            </a:r>
          </a:p>
        </p:txBody>
      </p:sp>
      <p:pic>
        <p:nvPicPr>
          <p:cNvPr id="709636" name="Picture 7096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"/>
            <a:ext cx="5334000" cy="4803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13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0658" name="Title 7106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/>
          </a:p>
        </p:txBody>
      </p:sp>
      <p:pic>
        <p:nvPicPr>
          <p:cNvPr id="710661" name="Picture 7106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8600"/>
            <a:ext cx="6629400" cy="5172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0662" name="Rectangles 710661"/>
          <p:cNvSpPr/>
          <p:nvPr/>
        </p:nvSpPr>
        <p:spPr>
          <a:xfrm>
            <a:off x="3962400" y="57150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Tahoma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2000" b="1" i="1"/>
              <a:t>Lost frame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14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1682" name="Title 7116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/>
          </a:p>
        </p:txBody>
      </p:sp>
      <p:sp>
        <p:nvSpPr>
          <p:cNvPr id="711684" name="Rectangles 711683"/>
          <p:cNvSpPr/>
          <p:nvPr/>
        </p:nvSpPr>
        <p:spPr>
          <a:xfrm>
            <a:off x="3276600" y="53340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Tahoma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2000" b="1" i="1"/>
              <a:t>Lost </a:t>
            </a:r>
            <a:r>
              <a:rPr sz="2000" b="1" i="1" err="1"/>
              <a:t>ack</a:t>
            </a:r>
            <a:endParaRPr sz="2000" b="1" i="1"/>
          </a:p>
        </p:txBody>
      </p:sp>
      <p:pic>
        <p:nvPicPr>
          <p:cNvPr id="711685" name="Picture 7116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81000"/>
            <a:ext cx="7162800" cy="4632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15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2706" name="Title 7127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/>
          </a:p>
        </p:txBody>
      </p:sp>
      <p:sp>
        <p:nvSpPr>
          <p:cNvPr id="712707" name="Rectangles 712706"/>
          <p:cNvSpPr/>
          <p:nvPr/>
        </p:nvSpPr>
        <p:spPr>
          <a:xfrm>
            <a:off x="3276600" y="5334000"/>
            <a:ext cx="2286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40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1800" b="0" i="0" u="none" kern="1200" baseline="0">
                <a:solidFill>
                  <a:schemeClr val="tx1"/>
                </a:solidFill>
                <a:latin typeface="Tahoma" pitchFamily="34" charset="0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1600" b="0" i="0" u="none" kern="1200" baseline="0">
                <a:solidFill>
                  <a:schemeClr val="tx1"/>
                </a:solidFill>
                <a:latin typeface="Tahoma" pitchFamily="34" charset="0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1400" b="0" i="0" u="none" kern="1200" baseline="0">
                <a:solidFill>
                  <a:schemeClr val="tx1"/>
                </a:solidFill>
                <a:latin typeface="Tahoma" pitchFamily="34" charset="0"/>
              </a:defRPr>
            </a:lvl5pPr>
          </a:lstStyle>
          <a:p>
            <a:pPr lvl="0" algn="ctr">
              <a:buNone/>
            </a:pPr>
            <a:r>
              <a:rPr sz="2000" b="1" i="1"/>
              <a:t>Delayed </a:t>
            </a:r>
            <a:r>
              <a:rPr sz="2000" b="1" i="1" err="1"/>
              <a:t>ack</a:t>
            </a:r>
            <a:endParaRPr sz="2000" b="1" i="1"/>
          </a:p>
        </p:txBody>
      </p:sp>
      <p:pic>
        <p:nvPicPr>
          <p:cNvPr id="712709" name="Picture 71270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00" y="381000"/>
            <a:ext cx="6731000" cy="48117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16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72771" name="Rectangles 672770"/>
          <p:cNvSpPr/>
          <p:nvPr/>
        </p:nvSpPr>
        <p:spPr>
          <a:xfrm>
            <a:off x="152400" y="152400"/>
            <a:ext cx="88392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266700" indent="-266700" eaLnBrk="0" hangingPunct="0">
              <a:buClr>
                <a:schemeClr val="tx2"/>
              </a:buClr>
              <a:buFont typeface="Wingdings" panose="05000000000000000000" pitchFamily="2" charset="2"/>
              <a:buAutoNum type="arabicPeriod" startAt="3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Sliding Window Protocols</a:t>
            </a:r>
          </a:p>
          <a:p>
            <a:pPr marL="5842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Stop-and-wait ARQ is not efficient; there is only one frame that is sent</a:t>
            </a:r>
          </a:p>
          <a:p>
            <a:pPr marL="5842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can we transmit multiple frames while waiting for an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ack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 marL="5842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use full-duplex transmission</a:t>
            </a:r>
          </a:p>
          <a:p>
            <a:pPr marL="5842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two protocols: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Go-Back-</a:t>
            </a:r>
            <a:r>
              <a:rPr sz="2200" b="1" i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ARQ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Selective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Repeat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ARQ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5842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both methods require frames to be numbered</a:t>
            </a:r>
          </a:p>
          <a:p>
            <a:pPr marL="5842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sequence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numbers</a:t>
            </a:r>
          </a:p>
          <a:p>
            <a:pPr marL="825500" lvl="2" indent="-2393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frames from a sending station are numbered sequentially from 0 to 2</a:t>
            </a:r>
            <a:r>
              <a:rPr sz="2200" b="1" baseline="3000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-1, where </a:t>
            </a:r>
            <a:r>
              <a:rPr sz="2200" b="1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is the number of bits of the sequence number in the frame header</a:t>
            </a:r>
          </a:p>
          <a:p>
            <a:pPr marL="825500" lvl="2" indent="-2393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e.g., let m = 3, then frames can be numbered as</a:t>
            </a:r>
          </a:p>
          <a:p>
            <a:pPr marL="5842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None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		0, 1, 2, 3 ,4, 5, 6, 7, 0, 1, 2, 3, 4, 5, 6, 7, 0, 1, …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17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3730" name="Rectangles 713729"/>
          <p:cNvSpPr/>
          <p:nvPr/>
        </p:nvSpPr>
        <p:spPr>
          <a:xfrm>
            <a:off x="152400" y="152400"/>
            <a:ext cx="8839200" cy="5867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44855" lvl="1" indent="-4572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alphaLcPeriod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Go-Back-</a:t>
            </a:r>
            <a:r>
              <a:rPr sz="2200" i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-ARQ</a:t>
            </a:r>
          </a:p>
          <a:p>
            <a:pPr marL="1146175" lvl="2" indent="-4032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sender and receiver have sliding windows</a:t>
            </a:r>
          </a:p>
          <a:p>
            <a:pPr marL="1146175" lvl="2" indent="-4032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sender’s window is of fixed size and is at most 2</a:t>
            </a:r>
            <a:r>
              <a:rPr sz="2200" b="1" baseline="3000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-1; but other protocols such as TCP allow variable size windows (see later in the transport layer); it holds frames sent but not acknowledged</a:t>
            </a:r>
          </a:p>
          <a:p>
            <a:pPr marL="1146175" lvl="2" indent="-4032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receiver’s window is of size 1</a:t>
            </a:r>
          </a:p>
          <a:p>
            <a:pPr marL="1146175" lvl="2" indent="-4032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sender sets a timer for each frame sent; the receiver has no timer</a:t>
            </a:r>
          </a:p>
          <a:p>
            <a:pPr marL="1146175" lvl="2" indent="-4032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receiver sends positive acknowledgements if a frame has arrived safe and in order</a:t>
            </a:r>
          </a:p>
          <a:p>
            <a:pPr marL="1146175" lvl="2" indent="-4032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if a frame is damaged or out of order, the receiver discards it and keeps silent and discards all subsequent frames; this causes the timer of the sender to expire and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goes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and resends all frames, beginning from the one with the expired timer</a:t>
            </a:r>
          </a:p>
          <a:p>
            <a:pPr marL="1146175" lvl="2" indent="-4032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receiver does not need to acknowledge frames individually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18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graphicFrame>
        <p:nvGraphicFramePr>
          <p:cNvPr id="714755" name="Object 714754"/>
          <p:cNvGraphicFramePr/>
          <p:nvPr/>
        </p:nvGraphicFramePr>
        <p:xfrm>
          <a:off x="533400" y="155575"/>
          <a:ext cx="7659688" cy="561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125210" imgH="4500245" progId="Visio.Drawing.6">
                  <p:embed/>
                </p:oleObj>
              </mc:Choice>
              <mc:Fallback>
                <p:oleObj r:id="rId2" imgW="6125210" imgH="4500245" progId="Visio.Drawing.6">
                  <p:embed/>
                  <p:pic>
                    <p:nvPicPr>
                      <p:cNvPr id="0" name="Picture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3400" y="155575"/>
                        <a:ext cx="7659688" cy="5619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4756" name="Text Box 714755"/>
          <p:cNvSpPr txBox="1"/>
          <p:nvPr/>
        </p:nvSpPr>
        <p:spPr>
          <a:xfrm>
            <a:off x="1981200" y="6172200"/>
            <a:ext cx="5715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2000" b="1" i="1">
                <a:latin typeface="Arial" panose="020B0604020202020204" pitchFamily="34" charset="0"/>
                <a:ea typeface="Arial" panose="020B0604020202020204" pitchFamily="34" charset="0"/>
              </a:rPr>
              <a:t>Sender sliding window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19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6803" name="Text Box 716802"/>
          <p:cNvSpPr txBox="1"/>
          <p:nvPr/>
        </p:nvSpPr>
        <p:spPr>
          <a:xfrm>
            <a:off x="1752600" y="4953000"/>
            <a:ext cx="5715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0"/>
              </a:spcBef>
            </a:pPr>
            <a:r>
              <a:rPr lang="en-US" altLang="en-US" sz="2000" b="1" i="1">
                <a:latin typeface="Arial" panose="020B0604020202020204" pitchFamily="34" charset="0"/>
                <a:ea typeface="Arial" panose="020B0604020202020204" pitchFamily="34" charset="0"/>
              </a:rPr>
              <a:t>Receiver sliding window</a:t>
            </a:r>
          </a:p>
        </p:txBody>
      </p:sp>
      <p:graphicFrame>
        <p:nvGraphicFramePr>
          <p:cNvPr id="716805" name="Object 716804"/>
          <p:cNvGraphicFramePr/>
          <p:nvPr/>
        </p:nvGraphicFramePr>
        <p:xfrm>
          <a:off x="838200" y="228600"/>
          <a:ext cx="7772400" cy="441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492240" imgH="3694430" progId="Visio.Drawing.6">
                  <p:embed/>
                </p:oleObj>
              </mc:Choice>
              <mc:Fallback>
                <p:oleObj r:id="rId2" imgW="6492240" imgH="3694430" progId="Visio.Drawing.6">
                  <p:embed/>
                  <p:pic>
                    <p:nvPicPr>
                      <p:cNvPr id="0" name="Picture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28600"/>
                        <a:ext cx="7772400" cy="441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590851" name="Rectangles 590850"/>
          <p:cNvSpPr/>
          <p:nvPr/>
        </p:nvSpPr>
        <p:spPr>
          <a:xfrm>
            <a:off x="457200" y="76200"/>
            <a:ext cx="8458200" cy="137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3683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6858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the data link layer is responsible for carrying a packet from one hop (computer or router) to the next hop; i.e., it has local responsibility unlike the network layer</a:t>
            </a:r>
          </a:p>
          <a:p>
            <a:pPr marL="6858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position of the data link layer</a:t>
            </a:r>
          </a:p>
        </p:txBody>
      </p:sp>
      <p:pic>
        <p:nvPicPr>
          <p:cNvPr id="590857" name="Picture 5908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63" y="2438400"/>
            <a:ext cx="7843837" cy="37861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90856" name="Rectangles 590855"/>
          <p:cNvSpPr/>
          <p:nvPr/>
        </p:nvSpPr>
        <p:spPr>
          <a:xfrm>
            <a:off x="533400" y="3352800"/>
            <a:ext cx="1219200" cy="3048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0858" name="Rectangles 590857"/>
          <p:cNvSpPr/>
          <p:nvPr/>
        </p:nvSpPr>
        <p:spPr>
          <a:xfrm>
            <a:off x="7543800" y="3352800"/>
            <a:ext cx="1219200" cy="3048000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20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22946" name="Title 7229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/>
          </a:p>
        </p:txBody>
      </p:sp>
      <p:sp>
        <p:nvSpPr>
          <p:cNvPr id="722949" name="Text Box 722948"/>
          <p:cNvSpPr txBox="1"/>
          <p:nvPr/>
        </p:nvSpPr>
        <p:spPr>
          <a:xfrm>
            <a:off x="152400" y="228600"/>
            <a:ext cx="8839200" cy="40433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0" hangingPunct="0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Why is the sender’s window &lt; 2</a:t>
            </a:r>
            <a:r>
              <a:rPr lang="en-US" altLang="en-US" sz="2200" b="1" baseline="3000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To detect repeated frames</a:t>
            </a:r>
          </a:p>
          <a:p>
            <a:pPr marL="457200" indent="-457200" eaLnBrk="0" hangingPunct="0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Let m = 2</a:t>
            </a:r>
          </a:p>
          <a:p>
            <a:pPr marL="457200" indent="-457200" eaLnBrk="0" hangingPunct="0">
              <a:buClr>
                <a:schemeClr val="folHlink"/>
              </a:buClr>
              <a:buFont typeface="Wingdings" panose="05000000000000000000" pitchFamily="2" charset="2"/>
              <a:buAutoNum type="alphaLcPeriod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If the size of the window is 3 (2</a:t>
            </a:r>
            <a:r>
              <a:rPr lang="en-US" altLang="en-US" sz="2200" b="1" baseline="3000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-1) and all the 3 </a:t>
            </a:r>
            <a:r>
              <a:rPr lang="en-US" altLang="en-US" sz="2200" b="1" err="1">
                <a:latin typeface="Arial" panose="020B0604020202020204" pitchFamily="34" charset="0"/>
                <a:ea typeface="Arial" panose="020B0604020202020204" pitchFamily="34" charset="0"/>
              </a:rPr>
              <a:t>acks</a:t>
            </a: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 are lost, the timer for frame 0 expires and all frames are resent; the window of the receiver is expecting frame 3 not frame 0; so it will discard the duplicated frame</a:t>
            </a:r>
          </a:p>
          <a:p>
            <a:pPr marL="457200" indent="-457200" eaLnBrk="0" hangingPunct="0">
              <a:buClr>
                <a:schemeClr val="folHlink"/>
              </a:buClr>
              <a:buFont typeface="Wingdings" panose="05000000000000000000" pitchFamily="2" charset="2"/>
              <a:buAutoNum type="alphaLcPeriod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the size of the window is 4 (2</a:t>
            </a:r>
            <a:r>
              <a:rPr lang="en-US" altLang="en-US" sz="2200" b="1" baseline="30000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) and all the 4 </a:t>
            </a:r>
            <a:r>
              <a:rPr lang="en-US" altLang="en-US" sz="2200" b="1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acks</a:t>
            </a: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are lost, the sender will send the duplicate of frame 0; since the window of the receiver is expecting frame 0, it accepts it not as a duplicate but as the first frame in the next cycle</a:t>
            </a:r>
            <a:endParaRPr lang="en-US" altLang="en-US" sz="22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21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23970" name="Title 7239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/>
          </a:p>
        </p:txBody>
      </p:sp>
      <p:pic>
        <p:nvPicPr>
          <p:cNvPr id="723971" name="Picture 72397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8715375" cy="54451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22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7826" name="Title 7178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/>
          </a:p>
        </p:txBody>
      </p:sp>
      <p:sp>
        <p:nvSpPr>
          <p:cNvPr id="717828" name="Rectangles 717827"/>
          <p:cNvSpPr/>
          <p:nvPr/>
        </p:nvSpPr>
        <p:spPr>
          <a:xfrm>
            <a:off x="152400" y="152400"/>
            <a:ext cx="8839200" cy="571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00405" lvl="1" indent="-484505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alphaLcPeriod" startAt="2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Selective Repeat ARQ</a:t>
            </a:r>
          </a:p>
          <a:p>
            <a:pPr marL="1028700" lvl="2" indent="-3270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in GO-Back-</a:t>
            </a:r>
            <a:r>
              <a:rPr sz="2200" b="1" i="1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ARQ, the task of the receiver is simplified; no need to buffer out-of-order frames; they are simply discarded</a:t>
            </a:r>
          </a:p>
          <a:p>
            <a:pPr marL="1028700" lvl="2" indent="-3270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this protocol is inefficient for a noisy link that has a high probability of damage resulting in the resending of multiple frames</a:t>
            </a:r>
          </a:p>
          <a:p>
            <a:pPr marL="1028700" lvl="2" indent="-3270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for a noisy link, use Selective Repeat ARQ that requires resending only the damaged frame</a:t>
            </a:r>
          </a:p>
          <a:p>
            <a:pPr marL="1028700" lvl="2" indent="-3270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Selective Repeat ARQ defines a negative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ack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(NAK) that reports the sequence number of a damaged frame before the timer expires</a:t>
            </a:r>
          </a:p>
          <a:p>
            <a:pPr marL="1028700" lvl="2" indent="-3270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sender and receiver windows are both at most half of 2</a:t>
            </a:r>
            <a:r>
              <a:rPr sz="2200" b="1" baseline="3000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</a:p>
          <a:p>
            <a:pPr marL="1028700" lvl="2" indent="-3270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receiver's window defines the range of acceptable sequence numbers, i.e., frames may arrive out of order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23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pic>
        <p:nvPicPr>
          <p:cNvPr id="718852" name="Picture 7188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38" y="730250"/>
            <a:ext cx="5859462" cy="567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8853" name="Text Box 718852"/>
          <p:cNvSpPr txBox="1"/>
          <p:nvPr/>
        </p:nvSpPr>
        <p:spPr>
          <a:xfrm>
            <a:off x="152400" y="228600"/>
            <a:ext cx="8839200" cy="427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0" hangingPunct="0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Let m = 2; window sizes = 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24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24994" name="Title 7249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/>
          </a:p>
        </p:txBody>
      </p:sp>
      <p:sp>
        <p:nvSpPr>
          <p:cNvPr id="724996" name="Text Box 724995"/>
          <p:cNvSpPr txBox="1"/>
          <p:nvPr/>
        </p:nvSpPr>
        <p:spPr>
          <a:xfrm>
            <a:off x="152400" y="228600"/>
            <a:ext cx="8839200" cy="437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0" hangingPunct="0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Why are the sender and receiver windows at most half of 2</a:t>
            </a:r>
            <a:r>
              <a:rPr lang="en-US" altLang="en-US" sz="2200" b="1" baseline="30000"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?</a:t>
            </a:r>
          </a:p>
          <a:p>
            <a:pPr marL="914400" lvl="1" indent="-457200" eaLnBrk="0" hangingPunct="0">
              <a:spcBef>
                <a:spcPct val="2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 detect repeated frames</a:t>
            </a:r>
            <a:endParaRPr lang="en-US" altLang="en-US" sz="2200" b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457200" indent="-457200" eaLnBrk="0" hangingPunct="0"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Let m = 2</a:t>
            </a:r>
          </a:p>
          <a:p>
            <a:pPr marL="457200" indent="-457200" eaLnBrk="0" hangingPunct="0">
              <a:buClr>
                <a:schemeClr val="folHlink"/>
              </a:buClr>
              <a:buFont typeface="Wingdings" panose="05000000000000000000" pitchFamily="2" charset="2"/>
              <a:buAutoNum type="alphaLcPeriod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If the size of the window is 2 and both </a:t>
            </a:r>
            <a:r>
              <a:rPr lang="en-US" altLang="en-US" sz="2200" b="1" err="1">
                <a:latin typeface="Arial" panose="020B0604020202020204" pitchFamily="34" charset="0"/>
                <a:ea typeface="Arial" panose="020B0604020202020204" pitchFamily="34" charset="0"/>
              </a:rPr>
              <a:t>acks</a:t>
            </a: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</a:rPr>
              <a:t> are lost, the timer for frame 0 expires and frame 0 is sent; the window of the receiver is expecting frame 2 not frame 0; so it will discard the duplicated frame</a:t>
            </a:r>
          </a:p>
          <a:p>
            <a:pPr marL="457200" indent="-457200" eaLnBrk="0" hangingPunct="0">
              <a:buClr>
                <a:schemeClr val="folHlink"/>
              </a:buClr>
              <a:buFont typeface="Wingdings" panose="05000000000000000000" pitchFamily="2" charset="2"/>
              <a:buAutoNum type="alphaLcPeriod"/>
            </a:pP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the size of the window is 3 and all the 3 </a:t>
            </a:r>
            <a:r>
              <a:rPr lang="en-US" altLang="en-US" sz="2200" b="1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acks</a:t>
            </a:r>
            <a:r>
              <a:rPr lang="en-US" altLang="en-US"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are lost, the sender sends a duplicate of frame 0; since the window of the receiver is expecting frame 0 (frame 0 is part of the window), it accepts it not as a duplicate but as the first frame in the next cycle</a:t>
            </a:r>
            <a:endParaRPr lang="en-US" altLang="en-US" sz="22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25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33186" name="Title 7331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 anchorCtr="0"/>
          <a:lstStyle/>
          <a:p>
            <a:endParaRPr/>
          </a:p>
        </p:txBody>
      </p:sp>
      <p:graphicFrame>
        <p:nvGraphicFramePr>
          <p:cNvPr id="733188" name="Object 733187"/>
          <p:cNvGraphicFramePr/>
          <p:nvPr/>
        </p:nvGraphicFramePr>
        <p:xfrm>
          <a:off x="152400" y="152400"/>
          <a:ext cx="8686800" cy="487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50505" imgH="4411980" progId="Visio.Drawing.6">
                  <p:embed/>
                </p:oleObj>
              </mc:Choice>
              <mc:Fallback>
                <p:oleObj r:id="rId2" imgW="7850505" imgH="4411980" progId="Visio.Drawing.6">
                  <p:embed/>
                  <p:pic>
                    <p:nvPicPr>
                      <p:cNvPr id="0" name="Picture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2400" y="152400"/>
                        <a:ext cx="8686800" cy="487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26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5778" name="Rectangles 715777"/>
          <p:cNvSpPr/>
          <p:nvPr/>
        </p:nvSpPr>
        <p:spPr>
          <a:xfrm>
            <a:off x="152400" y="152400"/>
            <a:ext cx="8839200" cy="3505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266700" indent="-2667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examples of data link protocols</a:t>
            </a:r>
          </a:p>
          <a:p>
            <a:pPr marL="5842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HDLC 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- High-level Data Link Control</a:t>
            </a:r>
          </a:p>
          <a:p>
            <a:pPr marL="825500" lvl="2" indent="-2393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an ISO standard</a:t>
            </a:r>
          </a:p>
          <a:p>
            <a:pPr marL="825500" lvl="2" indent="-2393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an actual protocol designed to support both half-duplex and full-duplex communication over point-to-point and multipoint links that implements the ARQ mechanisms</a:t>
            </a:r>
          </a:p>
          <a:p>
            <a:pPr marL="584200" lvl="1" indent="-315595" eaLnBrk="0" hangingPunct="0">
              <a:spcBef>
                <a:spcPct val="5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PPP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- Point-to-Point Protocol</a:t>
            </a:r>
          </a:p>
          <a:p>
            <a:pPr marL="825500" lvl="2" indent="-2393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used in the Internet for router-to-router and home user-to-ISP traffic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27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84035" name="Rectangles 684034"/>
          <p:cNvSpPr/>
          <p:nvPr/>
        </p:nvSpPr>
        <p:spPr>
          <a:xfrm>
            <a:off x="228600" y="76200"/>
            <a:ext cx="87630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82600" indent="-4826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3.3 Medium Access Control</a:t>
            </a:r>
          </a:p>
          <a:p>
            <a:pPr marL="8001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MAC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Sublayer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in a network, two devices can be connected by a dedicated link (like a reserved highway, may be on certain occasions!) or a shared link (like a public highway)</a:t>
            </a:r>
          </a:p>
          <a:p>
            <a:pPr marL="1155700" lvl="2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point-to-point access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when two devices are connected by a dedicated link and this link can be used by them at any time; PPP is used</a:t>
            </a:r>
          </a:p>
          <a:p>
            <a:pPr marL="1155700" lvl="2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multiple access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when two devices are connected by a shared link; when two devices in a multiple access situation get access to the link or a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channel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in the link, they may need to use a point-to-point access protocol to exchange data</a:t>
            </a:r>
          </a:p>
          <a:p>
            <a:pPr marL="8001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Multiple Access Protocols</a:t>
            </a:r>
          </a:p>
          <a:p>
            <a:pPr marL="1155700" lvl="2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problem of controlling the access to the medium is similar to the rules of speaking in an assembly (the right to speak is upheld; two people do not speak at the same time; do not interrupt each other; do not monopolize the discussion; ...)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28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85059" name="Rectangles 685058"/>
          <p:cNvSpPr/>
          <p:nvPr/>
        </p:nvSpPr>
        <p:spPr>
          <a:xfrm>
            <a:off x="304800" y="304800"/>
            <a:ext cx="8686800" cy="579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04800" indent="-304800" eaLnBrk="0"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three categories of multiple access protocols</a:t>
            </a:r>
          </a:p>
          <a:p>
            <a:pPr marL="633730" lvl="1" indent="-327025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Random Access Protocols - try your best like taxis do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MA - Multiple Access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CSMA - Carrier Sense MA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CSMA/CD - CSMA with Collision Detection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CSMA/CA - CSMA with Collision Avoidance</a:t>
            </a:r>
          </a:p>
          <a:p>
            <a:pPr marL="633730" lvl="1" indent="-327025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Controlled-Access Protocols - get permission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Reservation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Polling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Token Passing</a:t>
            </a:r>
          </a:p>
          <a:p>
            <a:pPr marL="633730" lvl="1" indent="-327025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Channelization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Protocols - simultaneous use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FDMA - Frequency-Division MA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TDMA - Time-Division MA</a:t>
            </a:r>
          </a:p>
          <a:p>
            <a:pPr marL="1104900" lvl="2" indent="-4699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CDMA - Code-Division MA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29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86083" name="Rectangles 686082"/>
          <p:cNvSpPr/>
          <p:nvPr/>
        </p:nvSpPr>
        <p:spPr>
          <a:xfrm>
            <a:off x="304800" y="152400"/>
            <a:ext cx="8686800" cy="5715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30200" indent="-330200" eaLnBrk="0" hangingPunct="0">
              <a:buClr>
                <a:schemeClr val="tx2"/>
              </a:buClr>
              <a:buFont typeface="Wingdings" panose="05000000000000000000" pitchFamily="2" charset="2"/>
              <a:buAutoNum type="arabicPeriod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Random Access Protocols</a:t>
            </a:r>
          </a:p>
          <a:p>
            <a:pPr marL="685800" lvl="1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each station has the right to use the medium without being controlled by any other station</a:t>
            </a:r>
          </a:p>
          <a:p>
            <a:pPr marL="685800" lvl="1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collision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may occur if more than one station tries to send</a:t>
            </a:r>
          </a:p>
          <a:p>
            <a:pPr marL="685800" lvl="1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we need a procedure to answer the following questions</a:t>
            </a:r>
          </a:p>
          <a:p>
            <a:pPr marL="10414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when can a station access the medium?</a:t>
            </a:r>
          </a:p>
          <a:p>
            <a:pPr marL="10414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what can the station do if the medium is busy?</a:t>
            </a:r>
          </a:p>
          <a:p>
            <a:pPr marL="10414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how can the station determine the success or failure of the transmission?</a:t>
            </a:r>
          </a:p>
          <a:p>
            <a:pPr marL="10414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what can the station do if there is an access conflict?</a:t>
            </a:r>
          </a:p>
          <a:p>
            <a:pPr marL="685800" lvl="1" indent="-353695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MA - Multiple Access</a:t>
            </a:r>
          </a:p>
          <a:p>
            <a:pPr marL="10414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ALOHA is the earliest RA method developed at the University of Hawaii in the early 1970s</a:t>
            </a:r>
          </a:p>
          <a:p>
            <a:pPr marL="10414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originally designed to be used on a radio LAN with a data rate of 9600 bps</a:t>
            </a:r>
          </a:p>
          <a:p>
            <a:pPr marL="10414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can also be used in satellite and wireless transmissions</a:t>
            </a:r>
          </a:p>
        </p:txBody>
      </p:sp>
      <p:sp>
        <p:nvSpPr>
          <p:cNvPr id="686085" name="Text Box 686084"/>
          <p:cNvSpPr txBox="1"/>
          <p:nvPr/>
        </p:nvSpPr>
        <p:spPr>
          <a:xfrm>
            <a:off x="533400" y="6324600"/>
            <a:ext cx="76200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57150" indent="0">
              <a:spcBef>
                <a:spcPct val="5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sz="2000" b="1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Aloha (in Hawaiian language) means </a:t>
            </a:r>
            <a:r>
              <a:rPr sz="2000" b="1" i="1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hello</a:t>
            </a:r>
            <a:r>
              <a:rPr sz="2000" b="1" i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sz="2000" b="1" i="1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goodbye</a:t>
            </a:r>
            <a:endParaRPr sz="2000" b="1" i="1">
              <a:solidFill>
                <a:schemeClr val="hlin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4579" name="Rectangles 664578"/>
          <p:cNvSpPr/>
          <p:nvPr/>
        </p:nvSpPr>
        <p:spPr>
          <a:xfrm>
            <a:off x="152400" y="76200"/>
            <a:ext cx="8839200" cy="541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3.1 Error Detection and Correction</a:t>
            </a:r>
          </a:p>
          <a:p>
            <a:pPr marL="825500" lvl="1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mainly a data link layer function</a:t>
            </a:r>
          </a:p>
          <a:p>
            <a:pPr marL="825500" lvl="1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networks must be able to transfer data from one device to another with complete accuracy - our wish</a:t>
            </a:r>
          </a:p>
          <a:p>
            <a:pPr marL="825500" lvl="1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data can be corrupted during transmission - many factors exist - like transmission impairments</a:t>
            </a:r>
          </a:p>
          <a:p>
            <a:pPr marL="825500" lvl="1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hence, reliable systems must have a mechanism for detecting and correcting errors</a:t>
            </a:r>
          </a:p>
          <a:p>
            <a:pPr marL="825500" lvl="1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two types of errors: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single-bit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burst</a:t>
            </a:r>
          </a:p>
          <a:p>
            <a:pPr marL="1157605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single-bit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only one bit in a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 unit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(byte, character, packet, ...) has changed; less likely to occur in serial transmission (since noise normally lasts longer than the transmission time of 1 bit, e.g. 1 microsecond if speed is 1 Mbps), but most likely to occur in parallel transmission</a:t>
            </a:r>
          </a:p>
        </p:txBody>
      </p:sp>
      <p:pic>
        <p:nvPicPr>
          <p:cNvPr id="664581" name="Picture 6645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25" y="5616575"/>
            <a:ext cx="5375275" cy="11652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30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87107" name="Rectangles 687106"/>
          <p:cNvSpPr/>
          <p:nvPr/>
        </p:nvSpPr>
        <p:spPr>
          <a:xfrm>
            <a:off x="304800" y="381000"/>
            <a:ext cx="8686800" cy="167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85800" lvl="2" indent="-3282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 base station serves as a central controller; each station sends a frame to the base station with an uploading frequency of 407 MHz (the solid line in the figure); the base station sends it to the receiver using a downloading frequency of 413 MHz (the dashed line in the figure);</a:t>
            </a:r>
          </a:p>
        </p:txBody>
      </p:sp>
      <p:pic>
        <p:nvPicPr>
          <p:cNvPr id="687108" name="Picture 68710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635250"/>
            <a:ext cx="7086600" cy="26987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31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pic>
        <p:nvPicPr>
          <p:cNvPr id="688131" name="Picture 6881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450" y="2097088"/>
            <a:ext cx="5060950" cy="39989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8132" name="Rectangles 688131"/>
          <p:cNvSpPr/>
          <p:nvPr/>
        </p:nvSpPr>
        <p:spPr>
          <a:xfrm>
            <a:off x="304800" y="228600"/>
            <a:ext cx="8686800" cy="1600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71500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potential collisions exist (on the upload link); so wait for acknowledgement; if none arrives wait a period of time (2 times the maximum propagation delay), send again if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back off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limit did not reach; the time it waits increases from one trial to the next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32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89155" name="Rectangles 689154"/>
          <p:cNvSpPr/>
          <p:nvPr/>
        </p:nvSpPr>
        <p:spPr>
          <a:xfrm>
            <a:off x="304800" y="76200"/>
            <a:ext cx="8686800" cy="3505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85800" lvl="1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versions</a:t>
            </a:r>
          </a:p>
          <a:p>
            <a:pPr marL="1062355" lvl="2" indent="-368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pure ALOHA</a:t>
            </a:r>
          </a:p>
          <a:p>
            <a:pPr marL="1062355" lvl="2" indent="-368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slotted ALOHA</a:t>
            </a:r>
          </a:p>
          <a:p>
            <a:pPr lvl="3" indent="-29527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time is divided into discrete intervals of one packet duration</a:t>
            </a:r>
          </a:p>
          <a:p>
            <a:pPr lvl="3" indent="-29527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transmitting a frame is allowed only at the beginning of a slot</a:t>
            </a:r>
          </a:p>
          <a:p>
            <a:pPr lvl="3" indent="-29527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still collision is possible; collided packet are retransmitted after a random delay 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33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34210" name="Rectangles 734209"/>
          <p:cNvSpPr/>
          <p:nvPr/>
        </p:nvSpPr>
        <p:spPr>
          <a:xfrm>
            <a:off x="304800" y="76200"/>
            <a:ext cx="8686800" cy="3657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30200" indent="-330200" eaLnBrk="0" hangingPunct="0">
              <a:buClr>
                <a:schemeClr val="tx2"/>
              </a:buClr>
              <a:buFont typeface="Wingdings" panose="05000000000000000000" pitchFamily="2" charset="2"/>
              <a:buAutoNum type="romanLcPeriod" startAt="2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CSMA - Carrier Sense MA - polite version of ALOHA</a:t>
            </a:r>
          </a:p>
          <a:p>
            <a:pPr marL="685800" lvl="1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to minimize the chance of collision, each station first listens to the medium before sending; “listen before talk”</a:t>
            </a:r>
          </a:p>
          <a:p>
            <a:pPr marL="685800" lvl="1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if the channel is busy, it waits until it is idle</a:t>
            </a:r>
          </a:p>
          <a:p>
            <a:pPr marL="685800" lvl="1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otherwise it transmits; if a collision occurs, it waits a random amount of time and starts listening again</a:t>
            </a:r>
          </a:p>
          <a:p>
            <a:pPr marL="685800" lvl="1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chance of collision is minimized</a:t>
            </a:r>
          </a:p>
          <a:p>
            <a:pPr marL="1062355" lvl="2" indent="-368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but may still occur because of the propagation delay (a station doesn’t know if another one has just started transmitting) or</a:t>
            </a:r>
          </a:p>
          <a:p>
            <a:pPr marL="1062355" lvl="2" indent="-368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if two or more stations start transmitting at the same time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34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pic>
        <p:nvPicPr>
          <p:cNvPr id="727043" name="Picture 7270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76200"/>
            <a:ext cx="7785100" cy="4897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27044" name="Rectangles 727043"/>
          <p:cNvSpPr/>
          <p:nvPr/>
        </p:nvSpPr>
        <p:spPr>
          <a:xfrm>
            <a:off x="3429000" y="5257800"/>
            <a:ext cx="2438400" cy="53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14300" indent="-114300" eaLnBrk="0" hangingPunct="0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sz="2000" b="1" i="1">
                <a:latin typeface="Arial" panose="020B0604020202020204" pitchFamily="34" charset="0"/>
                <a:ea typeface="Arial" panose="020B0604020202020204" pitchFamily="34" charset="0"/>
              </a:rPr>
              <a:t>t</a:t>
            </a:r>
            <a:r>
              <a:rPr sz="2000" b="1" i="1" baseline="-25000"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sz="2000" b="1" i="1">
                <a:latin typeface="Arial" panose="020B0604020202020204" pitchFamily="34" charset="0"/>
                <a:ea typeface="Arial" panose="020B0604020202020204" pitchFamily="34" charset="0"/>
              </a:rPr>
              <a:t> &lt; t</a:t>
            </a:r>
            <a:r>
              <a:rPr sz="2000" b="1" i="1" baseline="-25000"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r>
              <a:rPr sz="2000" b="1" i="1">
                <a:latin typeface="Arial" panose="020B0604020202020204" pitchFamily="34" charset="0"/>
                <a:ea typeface="Arial" panose="020B0604020202020204" pitchFamily="34" charset="0"/>
              </a:rPr>
              <a:t> &lt; t</a:t>
            </a:r>
            <a:r>
              <a:rPr sz="2000" b="1" i="1" baseline="-25000">
                <a:latin typeface="Arial" panose="020B0604020202020204" pitchFamily="34" charset="0"/>
                <a:ea typeface="Arial" panose="020B0604020202020204" pitchFamily="34" charset="0"/>
              </a:rPr>
              <a:t>3</a:t>
            </a:r>
            <a:r>
              <a:rPr sz="2000" b="1" i="1">
                <a:latin typeface="Arial" panose="020B0604020202020204" pitchFamily="34" charset="0"/>
                <a:ea typeface="Arial" panose="020B0604020202020204" pitchFamily="34" charset="0"/>
              </a:rPr>
              <a:t> &lt; t</a:t>
            </a:r>
            <a:r>
              <a:rPr sz="2000" b="1" i="1" baseline="-25000">
                <a:latin typeface="Arial" panose="020B0604020202020204" pitchFamily="34" charset="0"/>
                <a:ea typeface="Arial" panose="020B0604020202020204" pitchFamily="34" charset="0"/>
              </a:rPr>
              <a:t>4</a:t>
            </a:r>
            <a:r>
              <a:rPr sz="2000" b="1" i="1">
                <a:latin typeface="Arial" panose="020B0604020202020204" pitchFamily="34" charset="0"/>
                <a:ea typeface="Arial" panose="020B0604020202020204" pitchFamily="34" charset="0"/>
              </a:rPr>
              <a:t> &lt; t</a:t>
            </a:r>
            <a:r>
              <a:rPr sz="2000" b="1" i="1" baseline="-25000">
                <a:latin typeface="Arial" panose="020B0604020202020204" pitchFamily="34" charset="0"/>
                <a:ea typeface="Arial" panose="020B0604020202020204" pitchFamily="34" charset="0"/>
              </a:rPr>
              <a:t>5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35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0179" name="Rectangles 690178"/>
          <p:cNvSpPr/>
          <p:nvPr/>
        </p:nvSpPr>
        <p:spPr>
          <a:xfrm>
            <a:off x="152400" y="304800"/>
            <a:ext cx="8839200" cy="2209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55600" indent="-3556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persistence strategies: two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substrategies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have been defined</a:t>
            </a:r>
          </a:p>
          <a:p>
            <a:pPr marL="698500" lvl="1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 err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nonpersistent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sense a line and send if it is idle; otherwise wait a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random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amount of time before listening (hence less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greedy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than continuously listening); reduces the chance of collision, but also reduces the efficiency of the network and has longer delays</a:t>
            </a:r>
          </a:p>
        </p:txBody>
      </p:sp>
      <p:pic>
        <p:nvPicPr>
          <p:cNvPr id="690183" name="Picture 690182" descr="per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2743200"/>
            <a:ext cx="4495800" cy="39957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36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19874" name="Rectangles 719873"/>
          <p:cNvSpPr/>
          <p:nvPr/>
        </p:nvSpPr>
        <p:spPr>
          <a:xfrm>
            <a:off x="152400" y="76200"/>
            <a:ext cx="8839200" cy="68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98500" lvl="1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persistent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sense a line and “send” if it is idle; otherwise listen; two variations of sending</a:t>
            </a:r>
          </a:p>
        </p:txBody>
      </p:sp>
      <p:pic>
        <p:nvPicPr>
          <p:cNvPr id="719876" name="Picture 719875" descr="a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6063" y="533400"/>
            <a:ext cx="3436937" cy="396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9877" name="Rectangles 719876"/>
          <p:cNvSpPr/>
          <p:nvPr/>
        </p:nvSpPr>
        <p:spPr>
          <a:xfrm>
            <a:off x="152400" y="762000"/>
            <a:ext cx="5257800" cy="3657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016000" lvl="2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1-persistent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if the line is idle, send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immediately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(with probability 1)</a:t>
            </a:r>
          </a:p>
          <a:p>
            <a:pPr marL="1016000" lvl="2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p-persistent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if the line is idle, send with probability p and refrain from sending with probability 1-p; if p = 0.2, then a station sends 20% of the time that a line is idle, and refrains from sending 80% of the time</a:t>
            </a:r>
          </a:p>
        </p:txBody>
      </p:sp>
      <p:sp>
        <p:nvSpPr>
          <p:cNvPr id="719878" name="Rectangles 719877"/>
          <p:cNvSpPr/>
          <p:nvPr/>
        </p:nvSpPr>
        <p:spPr>
          <a:xfrm>
            <a:off x="152400" y="4500563"/>
            <a:ext cx="8610600" cy="1524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428750" lvl="2" indent="-38544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implementation: the station generates a random number between 1 and 100; if it is &lt; 20, then it sends, otherwise it refrains</a:t>
            </a:r>
          </a:p>
          <a:p>
            <a:pPr marL="929005" lvl="1" indent="-30035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it reduces the chance of collision and improves efficiency; depends on the value of p (see next figure)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37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1203" name="Rectangles 691202"/>
          <p:cNvSpPr/>
          <p:nvPr/>
        </p:nvSpPr>
        <p:spPr>
          <a:xfrm>
            <a:off x="304800" y="6019800"/>
            <a:ext cx="8839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95300" indent="-495300" algn="ctr" eaLnBrk="0" hangingPunct="0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sz="2000" b="1" i="1">
                <a:latin typeface="Arial" panose="020B0604020202020204" pitchFamily="34" charset="0"/>
                <a:ea typeface="Arial" panose="020B0604020202020204" pitchFamily="34" charset="0"/>
              </a:rPr>
              <a:t>computed throughput versus offered traffic for the protocols discussed so far</a:t>
            </a:r>
          </a:p>
        </p:txBody>
      </p:sp>
      <p:pic>
        <p:nvPicPr>
          <p:cNvPr id="691204" name="Picture 6912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252538"/>
            <a:ext cx="8839200" cy="42338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38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2227" name="Rectangles 692226"/>
          <p:cNvSpPr/>
          <p:nvPr/>
        </p:nvSpPr>
        <p:spPr>
          <a:xfrm>
            <a:off x="304800" y="152400"/>
            <a:ext cx="86868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06400" indent="-406400" eaLnBrk="0" hangingPunct="0">
              <a:buClr>
                <a:schemeClr val="tx2"/>
              </a:buClr>
              <a:buFont typeface="Wingdings" panose="05000000000000000000" pitchFamily="2" charset="2"/>
              <a:buAutoNum type="romanLcPeriod" startAt="3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CSMA/CD - CSMA with Collision Detection</a:t>
            </a:r>
          </a:p>
          <a:p>
            <a:pPr marL="812800" lvl="1" indent="-4044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adds a procedure to handle a collision</a:t>
            </a:r>
          </a:p>
          <a:p>
            <a:pPr marL="812800" lvl="1" indent="-4044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if a collision is detected and to reduce the probability of collision the second time, the sender waits; it has to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back off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12800" lvl="1" indent="-4044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it waits a little the first time, more if a collision occurs again, much more if it happens a third time, and so on; finally gives up</a:t>
            </a:r>
          </a:p>
          <a:p>
            <a:pPr marL="812800" lvl="1" indent="-4044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in the exponential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backoff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method, it waits an amount of time between 0 and 2</a:t>
            </a:r>
            <a:r>
              <a:rPr sz="2200" b="1" baseline="30000">
                <a:latin typeface="Arial" panose="020B0604020202020204" pitchFamily="34" charset="0"/>
                <a:ea typeface="Arial" panose="020B0604020202020204" pitchFamily="34" charset="0"/>
              </a:rPr>
              <a:t>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x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maximum_propagation_time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, where N is the number of attempted transmissions</a:t>
            </a:r>
          </a:p>
          <a:p>
            <a:pPr marL="812800" lvl="1" indent="-4044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line sensing is done using one of the persistent strategies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39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pic>
        <p:nvPicPr>
          <p:cNvPr id="705539" name="Picture 7055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2400"/>
            <a:ext cx="7646988" cy="48307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5540" name="Rectangles 705539"/>
          <p:cNvSpPr/>
          <p:nvPr/>
        </p:nvSpPr>
        <p:spPr>
          <a:xfrm>
            <a:off x="304800" y="5181600"/>
            <a:ext cx="8686800" cy="1447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812800" lvl="1" indent="-4044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sending a jam alerts the other stations and also to discard the part of the frame received</a:t>
            </a:r>
          </a:p>
          <a:p>
            <a:pPr marL="812800" lvl="1" indent="-4044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used in traditional Ethernet; CSMA was never implemented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4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5603" name="Rectangles 665602"/>
          <p:cNvSpPr/>
          <p:nvPr/>
        </p:nvSpPr>
        <p:spPr>
          <a:xfrm>
            <a:off x="152400" y="76200"/>
            <a:ext cx="3886200" cy="182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685800" lvl="1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burst error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2 or more bits in the data unit have changed; most likely to occur in serial transmissions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665605" name="Picture 6656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2575" y="76200"/>
            <a:ext cx="4975225" cy="2295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65606" name="Rectangles 665605"/>
          <p:cNvSpPr/>
          <p:nvPr/>
        </p:nvSpPr>
        <p:spPr>
          <a:xfrm>
            <a:off x="152400" y="2286000"/>
            <a:ext cx="88392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detection and correction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include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redundant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error-detection (and correction) codes with the data</a:t>
            </a:r>
          </a:p>
          <a:p>
            <a:pPr marL="685800" lvl="1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two possibilities</a:t>
            </a:r>
          </a:p>
          <a:p>
            <a:pPr marL="1028700" lvl="2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include enough redundant information (called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error-correcting codes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) to enable the receiver to deduce what the transmitted data must have been; this method is often referred to as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forward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correction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; applicable on unreliable channels such as wireless links </a:t>
            </a:r>
          </a:p>
          <a:p>
            <a:pPr marL="1028700" lvl="2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include only enough redundant information (called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error-detecting codes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) to allow the receiver to deduce that an error occurred, but not which error, and have it request retransmission; applicable on reliable channels such as fiber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40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3251" name="Rectangles 693250"/>
          <p:cNvSpPr/>
          <p:nvPr/>
        </p:nvSpPr>
        <p:spPr>
          <a:xfrm>
            <a:off x="304800" y="76200"/>
            <a:ext cx="83820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70230" indent="-495300" defTabSz="520700" eaLnBrk="0" hangingPunct="0">
              <a:buClr>
                <a:schemeClr val="tx2"/>
              </a:buClr>
              <a:buFont typeface="Wingdings" panose="05000000000000000000" pitchFamily="2" charset="2"/>
              <a:buAutoNum type="romanLcPeriod" startAt="4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CSMA/CA - CSMA with Collision Avoidance</a:t>
            </a:r>
          </a:p>
          <a:p>
            <a:pPr marL="927100" lvl="1" indent="-495300" defTabSz="5207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avoids collision</a:t>
            </a:r>
          </a:p>
          <a:p>
            <a:pPr marL="927100" lvl="1" indent="-495300" defTabSz="5207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uses one of the persistence strategies; after it finds the line idle, it waits an IFG (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interframe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gap) amount of time; it then waits another random amount of time; after that it sends the frame and sets a timer;</a:t>
            </a:r>
          </a:p>
          <a:p>
            <a:pPr marL="927100" lvl="1" indent="-495300" defTabSz="5207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if it receives an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ack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before the timer expires, the transmission is successful; otherwise something is wrong (the frame or the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ack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is lost); waits for a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backoff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amount of time and re-senses the line</a:t>
            </a:r>
          </a:p>
          <a:p>
            <a:pPr marL="927100" lvl="1" indent="-495300" defTabSz="5207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used in wireless LANs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41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pic>
        <p:nvPicPr>
          <p:cNvPr id="706563" name="Picture 7065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200"/>
            <a:ext cx="4879975" cy="6324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06564" name="Rectangles 706563"/>
          <p:cNvSpPr/>
          <p:nvPr/>
        </p:nvSpPr>
        <p:spPr>
          <a:xfrm>
            <a:off x="2743200" y="6477000"/>
            <a:ext cx="3810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06400" indent="-4064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000" b="1">
                <a:latin typeface="Arial" panose="020B0604020202020204" pitchFamily="34" charset="0"/>
                <a:ea typeface="Arial" panose="020B0604020202020204" pitchFamily="34" charset="0"/>
              </a:rPr>
              <a:t>the frame or the </a:t>
            </a:r>
            <a:r>
              <a:rPr sz="2000" b="1" err="1">
                <a:latin typeface="Arial" panose="020B0604020202020204" pitchFamily="34" charset="0"/>
                <a:ea typeface="Arial" panose="020B0604020202020204" pitchFamily="34" charset="0"/>
              </a:rPr>
              <a:t>ack</a:t>
            </a:r>
            <a:r>
              <a:rPr sz="2000" b="1">
                <a:latin typeface="Arial" panose="020B0604020202020204" pitchFamily="34" charset="0"/>
                <a:ea typeface="Arial" panose="020B0604020202020204" pitchFamily="34" charset="0"/>
              </a:rPr>
              <a:t> is lost</a:t>
            </a:r>
          </a:p>
        </p:txBody>
      </p:sp>
      <p:sp>
        <p:nvSpPr>
          <p:cNvPr id="706565" name="Straight Connector 706564"/>
          <p:cNvSpPr/>
          <p:nvPr/>
        </p:nvSpPr>
        <p:spPr>
          <a:xfrm flipV="1">
            <a:off x="4038600" y="5486400"/>
            <a:ext cx="0" cy="106680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42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4275" name="Rectangles 694274"/>
          <p:cNvSpPr/>
          <p:nvPr/>
        </p:nvSpPr>
        <p:spPr>
          <a:xfrm>
            <a:off x="304800" y="228600"/>
            <a:ext cx="8686800" cy="3962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52425" indent="-342900" eaLnBrk="0" hangingPunct="0">
              <a:buClr>
                <a:schemeClr val="tx2"/>
              </a:buClr>
              <a:buFont typeface="Wingdings" panose="05000000000000000000" pitchFamily="2" charset="2"/>
              <a:buAutoNum type="arabicPeriod" startAt="2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Controlled-Access Protocols</a:t>
            </a:r>
          </a:p>
          <a:p>
            <a:pPr marL="798830" lvl="1" indent="-4445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stations consult one another to find which station has the right to send; a station can not send unless it has been authorized by other stations</a:t>
            </a:r>
          </a:p>
          <a:p>
            <a:pPr marL="798830" lvl="1" indent="-4445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Reservation</a:t>
            </a:r>
          </a:p>
          <a:p>
            <a:pPr marL="11430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 station needs to make a reservation before sending data</a:t>
            </a:r>
          </a:p>
          <a:p>
            <a:pPr marL="1143000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time is divided into intervals; in each interval, a reservation frame precedes the data frames sent in that interval; if there are N stations in the system, there are exactly N reservation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minislots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in the reservation frame</a:t>
            </a:r>
          </a:p>
        </p:txBody>
      </p:sp>
      <p:pic>
        <p:nvPicPr>
          <p:cNvPr id="694276" name="Picture 69427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852988"/>
            <a:ext cx="7394575" cy="17002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43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5299" name="Rectangles 695298"/>
          <p:cNvSpPr/>
          <p:nvPr/>
        </p:nvSpPr>
        <p:spPr>
          <a:xfrm>
            <a:off x="304800" y="228600"/>
            <a:ext cx="8686800" cy="198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30200" lvl="1" indent="-315595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 startAt="2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Polling</a:t>
            </a:r>
          </a:p>
          <a:p>
            <a:pPr marL="673100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for topologies in which one device is designated as a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primary station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and the other stations are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secondary stations</a:t>
            </a:r>
          </a:p>
          <a:p>
            <a:pPr marL="673100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primary asks the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</a:rPr>
              <a:t>secondaries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if they have data to send (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polling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); when it has data to be sent, the primary tells the secondary to get ready to receive (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selecting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)</a:t>
            </a:r>
          </a:p>
        </p:txBody>
      </p:sp>
      <p:pic>
        <p:nvPicPr>
          <p:cNvPr id="695300" name="Picture 6952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6138" y="3276600"/>
            <a:ext cx="4259262" cy="2362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95301" name="Picture 695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24200"/>
            <a:ext cx="4191000" cy="2833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95302" name="Rectangles 695301"/>
          <p:cNvSpPr/>
          <p:nvPr/>
        </p:nvSpPr>
        <p:spPr>
          <a:xfrm>
            <a:off x="304800" y="6019800"/>
            <a:ext cx="8382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95300" indent="-495300" eaLnBrk="0" hangingPunct="0">
              <a:lnSpc>
                <a:spcPct val="80000"/>
              </a:lnSpc>
              <a:buClr>
                <a:schemeClr val="tx2"/>
              </a:buClr>
              <a:buFont typeface="Wingdings" panose="05000000000000000000" pitchFamily="2" charset="2"/>
            </a:pPr>
            <a:r>
              <a:rPr sz="2000" b="1" i="1">
                <a:latin typeface="Arial" panose="020B0604020202020204" pitchFamily="34" charset="0"/>
                <a:ea typeface="Arial" panose="020B0604020202020204" pitchFamily="34" charset="0"/>
              </a:rPr>
              <a:t>			a. poll				   b. select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44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6323" name="Rectangles 696322"/>
          <p:cNvSpPr/>
          <p:nvPr/>
        </p:nvSpPr>
        <p:spPr>
          <a:xfrm>
            <a:off x="304800" y="0"/>
            <a:ext cx="8686800" cy="59436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indent="12700" eaLnBrk="0" hangingPunct="0">
              <a:buClr>
                <a:schemeClr val="tx2"/>
              </a:buClr>
              <a:buFont typeface="Wingdings" panose="05000000000000000000" pitchFamily="2" charset="2"/>
              <a:buAutoNum type="romanLcPeriod" startAt="3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Token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Passing</a:t>
            </a:r>
          </a:p>
          <a:p>
            <a:pPr marL="723900" lvl="1" indent="-3175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 station is authorized to send data when it receives a special frame called a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token</a:t>
            </a:r>
          </a:p>
          <a:p>
            <a:pPr marL="723900" lvl="1" indent="-3175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stations are arranged around a ring (each station has a predecessor and a successor)</a:t>
            </a:r>
          </a:p>
          <a:p>
            <a:pPr marL="723900" lvl="1" indent="-3175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 token circulates around the ring when no data is transmitted</a:t>
            </a:r>
          </a:p>
          <a:p>
            <a:pPr marL="723900" lvl="1" indent="-3175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token: a bit sequence</a:t>
            </a:r>
          </a:p>
          <a:p>
            <a:pPr marL="1114425" lvl="2" indent="-37147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free token: 	01111110</a:t>
            </a:r>
          </a:p>
          <a:p>
            <a:pPr marL="1114425" lvl="2" indent="-37147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busy token:	01111111</a:t>
            </a:r>
          </a:p>
          <a:p>
            <a:pPr marL="723900" lvl="1" indent="-3175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when a node wants to transmit</a:t>
            </a:r>
          </a:p>
          <a:p>
            <a:pPr marL="1114425" lvl="2" indent="-37147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wait for a free token </a:t>
            </a:r>
          </a:p>
          <a:p>
            <a:pPr marL="1114425" lvl="2" indent="-37147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remove token from ring (replace with busy token)</a:t>
            </a:r>
          </a:p>
          <a:p>
            <a:pPr marL="1114425" lvl="2" indent="-37147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transmit message</a:t>
            </a:r>
          </a:p>
          <a:p>
            <a:pPr marL="1114425" lvl="2" indent="-37147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when done transmitting, replace free token on ring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45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35234" name="Rectangles 735233"/>
          <p:cNvSpPr/>
          <p:nvPr/>
        </p:nvSpPr>
        <p:spPr>
          <a:xfrm>
            <a:off x="84138" y="3276600"/>
            <a:ext cx="9024937" cy="2057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54330" indent="-35433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token failures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tokens can be created or destroyed by noise</a:t>
            </a:r>
          </a:p>
          <a:p>
            <a:pPr marL="354330" indent="-35433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distributed solution </a:t>
            </a:r>
          </a:p>
          <a:p>
            <a:pPr marL="708025" lvl="1" indent="-3524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nodes are allowed to recognize the loss of a token and create a new token</a:t>
            </a:r>
          </a:p>
          <a:p>
            <a:pPr marL="708025" lvl="1" indent="-35242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collision occurs when two or more nodes create a new token at the same time 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need collision resolution algorithms</a:t>
            </a:r>
          </a:p>
          <a:p>
            <a:pPr marL="354330" indent="-35433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node failures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since each node must relay all incoming data, the failure of a single node will disrupt the operation of the ring 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735235" name="Picture 7352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04800"/>
            <a:ext cx="4114800" cy="12160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35236" name="Picture 73523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200" y="76200"/>
            <a:ext cx="3733800" cy="3124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46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7347" name="Rectangles 697346"/>
          <p:cNvSpPr/>
          <p:nvPr/>
        </p:nvSpPr>
        <p:spPr>
          <a:xfrm>
            <a:off x="304800" y="76200"/>
            <a:ext cx="8686800" cy="6477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30200" indent="-317500" eaLnBrk="0"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example</a:t>
            </a:r>
          </a:p>
          <a:p>
            <a:pPr marL="697230" lvl="1" indent="-355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FDDI - Fiber Distributed Data Interface - is a 100 Mbps fiber optic token ring LAN standard - see later in LANs</a:t>
            </a:r>
          </a:p>
          <a:p>
            <a:pPr marL="697230" lvl="1" indent="-355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is also used for </a:t>
            </a:r>
            <a:r>
              <a:rPr sz="2200" b="1" err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MANs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330200" indent="-317500" eaLnBrk="0" hangingPunct="0"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30200" indent="-317500" eaLnBrk="0" hangingPunct="0">
              <a:buClr>
                <a:schemeClr val="tx2"/>
              </a:buClr>
              <a:buFont typeface="Wingdings" panose="05000000000000000000" pitchFamily="2" charset="2"/>
              <a:buAutoNum type="arabicPeriod" startAt="3"/>
            </a:pPr>
            <a:r>
              <a:rPr sz="2200" b="1" err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Channelization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Protocols</a:t>
            </a:r>
          </a:p>
          <a:p>
            <a:pPr marL="697230" lvl="1" indent="-3556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available bandwidth of a link is shared in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time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,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frequency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, or through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code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, between different stations</a:t>
            </a:r>
          </a:p>
          <a:p>
            <a:pPr marL="697230" lvl="1" indent="-3556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697230" lvl="1" indent="-3556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FDMA - Frequency-Division MA</a:t>
            </a:r>
          </a:p>
          <a:p>
            <a:pPr marL="1028700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available bandwidth is divided into channels; each station uses its allocated band to send its data; each band is reserved for a specific station (it belongs to it all the time)</a:t>
            </a:r>
          </a:p>
          <a:p>
            <a:pPr marL="1028700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FDMA is a data link layer protocol that uses FDM at the physical layer</a:t>
            </a:r>
          </a:p>
          <a:p>
            <a:pPr marL="1028700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used in cellular telephone and satellite networks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47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98371" name="Rectangles 698370"/>
          <p:cNvSpPr/>
          <p:nvPr/>
        </p:nvSpPr>
        <p:spPr>
          <a:xfrm>
            <a:off x="304800" y="381000"/>
            <a:ext cx="8686800" cy="5486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723900" lvl="1" indent="-4953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 startAt="3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TDMA- Time-Division MA</a:t>
            </a:r>
          </a:p>
          <a:p>
            <a:pPr marL="1193800" lvl="2" indent="-4953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entire bandwidth is just one channel; the stations share the capacity of the channel in time; each station is allocated a time slot during which it can send data;</a:t>
            </a:r>
          </a:p>
          <a:p>
            <a:pPr marL="1193800" lvl="2" indent="-4953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TDMA is a data link layer protocol that uses TDM at the physical layer</a:t>
            </a:r>
          </a:p>
          <a:p>
            <a:pPr marL="1193800" lvl="2" indent="-4953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also used in cellular telephone</a:t>
            </a:r>
          </a:p>
          <a:p>
            <a:pPr marL="1193800" lvl="2" indent="-4953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</a:pP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723900" lvl="1" indent="-495300" eaLnBrk="0" hangingPunct="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AutoNum type="romanLcPeriod" startAt="3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CDMA- Code-Division MA</a:t>
            </a:r>
          </a:p>
          <a:p>
            <a:pPr marL="1193800" lvl="2" indent="-495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differs from FDMA because only one channel occupies the entire bandwidth of the link; differs from TDMA because all stations can send data simultaneously (no time sharing)</a:t>
            </a:r>
          </a:p>
          <a:p>
            <a:pPr marL="1193800" lvl="2" indent="-495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based on coding theory; proposed several decades ago, but implemented recently due to advances in technology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5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6627" name="Rectangles 666626"/>
          <p:cNvSpPr/>
          <p:nvPr/>
        </p:nvSpPr>
        <p:spPr>
          <a:xfrm>
            <a:off x="152400" y="76200"/>
            <a:ext cx="8839200" cy="4495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error-detecting codes: two types: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parity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check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cyclic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redundancy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check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(a third one, called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checksum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, also exists)</a:t>
            </a:r>
          </a:p>
          <a:p>
            <a:pPr marL="342900" indent="-3429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parity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check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most common and simple; two varieties</a:t>
            </a:r>
          </a:p>
          <a:p>
            <a:pPr marL="673100" lvl="1" indent="-3282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simple parity check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a redundant bit, called a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parity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bit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, is added to every data unit so that the total number of 1s in the unit (including the parity bit) becomes even (or odd for odd-parity)</a:t>
            </a:r>
          </a:p>
          <a:p>
            <a:pPr marL="1017905" lvl="2" indent="-3429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this method can detect all single-bit errors; it can detect burst errors only if the total number of errors in each data unit is odd</a:t>
            </a:r>
          </a:p>
          <a:p>
            <a:pPr marL="673100" lvl="1" indent="-3282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two-dimensional parity check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a block of bits is organized in a table (rows and columns)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6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7651" name="Rectangles 667650"/>
          <p:cNvSpPr/>
          <p:nvPr/>
        </p:nvSpPr>
        <p:spPr>
          <a:xfrm>
            <a:off x="152400" y="152400"/>
            <a:ext cx="8839200" cy="5638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		original data</a:t>
            </a: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1100111   1011101   0111001   0101001</a:t>
            </a: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1  1  0  0  1  1  1 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1  0  1  </a:t>
            </a:r>
            <a:r>
              <a:rPr sz="2200" b="1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1  1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 0  1 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0  1  1  </a:t>
            </a:r>
            <a:r>
              <a:rPr sz="2200" b="1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1  0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 0  1 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0  1  0  1  0  0  1 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0  1  0  1  0  1  0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endParaRPr sz="2200" b="1">
              <a:solidFill>
                <a:schemeClr val="folHlin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endParaRPr sz="2200" b="1">
              <a:solidFill>
                <a:schemeClr val="folHlin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		data and parity bits</a:t>
            </a: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1100111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1011101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0111001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0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0101001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1   01010101</a:t>
            </a:r>
          </a:p>
          <a:p>
            <a:pPr marL="1409700" lvl="2" indent="-495300"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endParaRPr sz="2200" b="1">
              <a:solidFill>
                <a:schemeClr val="folHlin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952500" lvl="1" indent="-495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can detect most errors</a:t>
            </a:r>
          </a:p>
          <a:p>
            <a:pPr marL="952500" lvl="1" indent="-495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if 2 bits in one data unit are damaged and two bits in exactly the same positions in another data unit are also damaged, the checker will not detect an error</a:t>
            </a:r>
          </a:p>
        </p:txBody>
      </p:sp>
      <p:sp>
        <p:nvSpPr>
          <p:cNvPr id="667652" name="Straight Connector 667651"/>
          <p:cNvSpPr/>
          <p:nvPr/>
        </p:nvSpPr>
        <p:spPr>
          <a:xfrm>
            <a:off x="3200400" y="1143000"/>
            <a:ext cx="0" cy="1981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7653" name="Straight Connector 667652"/>
          <p:cNvSpPr/>
          <p:nvPr/>
        </p:nvSpPr>
        <p:spPr>
          <a:xfrm>
            <a:off x="838200" y="2895600"/>
            <a:ext cx="31242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67654" name="Rectangles 667653"/>
          <p:cNvSpPr/>
          <p:nvPr/>
        </p:nvSpPr>
        <p:spPr>
          <a:xfrm>
            <a:off x="4343400" y="17526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b="1">
                <a:latin typeface="Arial" panose="020B0604020202020204" pitchFamily="34" charset="0"/>
                <a:ea typeface="Arial" panose="020B0604020202020204" pitchFamily="34" charset="0"/>
              </a:rPr>
              <a:t>row parities</a:t>
            </a:r>
          </a:p>
        </p:txBody>
      </p:sp>
      <p:sp>
        <p:nvSpPr>
          <p:cNvPr id="667655" name="Rectangles 667654"/>
          <p:cNvSpPr/>
          <p:nvPr/>
        </p:nvSpPr>
        <p:spPr>
          <a:xfrm>
            <a:off x="2286000" y="3124200"/>
            <a:ext cx="23622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b="1">
                <a:latin typeface="Arial" panose="020B0604020202020204" pitchFamily="34" charset="0"/>
                <a:ea typeface="Arial" panose="020B0604020202020204" pitchFamily="34" charset="0"/>
              </a:rPr>
              <a:t>column parities</a:t>
            </a:r>
          </a:p>
        </p:txBody>
      </p:sp>
      <p:sp>
        <p:nvSpPr>
          <p:cNvPr id="667656" name="Straight Connector 667655"/>
          <p:cNvSpPr/>
          <p:nvPr/>
        </p:nvSpPr>
        <p:spPr>
          <a:xfrm>
            <a:off x="3657600" y="1981200"/>
            <a:ext cx="68580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67657" name="Straight Connector 667656"/>
          <p:cNvSpPr/>
          <p:nvPr/>
        </p:nvSpPr>
        <p:spPr>
          <a:xfrm>
            <a:off x="2438400" y="2819400"/>
            <a:ext cx="0" cy="3810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667659" name="Rectangles 667658"/>
          <p:cNvSpPr/>
          <p:nvPr/>
        </p:nvSpPr>
        <p:spPr>
          <a:xfrm>
            <a:off x="6400800" y="3048000"/>
            <a:ext cx="1905000" cy="30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eaLnBrk="0" hangingPunct="0">
              <a:spcBef>
                <a:spcPct val="0"/>
              </a:spcBef>
              <a:buClr>
                <a:schemeClr val="tx2"/>
              </a:buClr>
              <a:buFont typeface="Wingdings" panose="05000000000000000000" pitchFamily="2" charset="2"/>
            </a:pPr>
            <a:r>
              <a:rPr b="1">
                <a:latin typeface="Arial" panose="020B0604020202020204" pitchFamily="34" charset="0"/>
                <a:ea typeface="Arial" panose="020B0604020202020204" pitchFamily="34" charset="0"/>
              </a:rPr>
              <a:t>more overhead</a:t>
            </a:r>
          </a:p>
        </p:txBody>
      </p:sp>
      <p:sp>
        <p:nvSpPr>
          <p:cNvPr id="667660" name="Straight Connector 667659"/>
          <p:cNvSpPr/>
          <p:nvPr/>
        </p:nvSpPr>
        <p:spPr>
          <a:xfrm flipV="1">
            <a:off x="7315200" y="3352800"/>
            <a:ext cx="0" cy="533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7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8675" name="Rectangles 668674"/>
          <p:cNvSpPr/>
          <p:nvPr/>
        </p:nvSpPr>
        <p:spPr>
          <a:xfrm>
            <a:off x="152400" y="304800"/>
            <a:ext cx="88392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1014730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cyclic redundancy check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(CRC): is based on binary division</a:t>
            </a:r>
          </a:p>
          <a:p>
            <a:pPr marL="1257300" lvl="3" indent="-241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CRC is appended to the end of a data unit so that the resulting data unit becomes exactly divisible by a second, predetermined binary number</a:t>
            </a:r>
          </a:p>
          <a:p>
            <a:pPr marL="1257300" lvl="3" indent="-2413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read about the method of generating the CRC</a:t>
            </a:r>
          </a:p>
          <a:p>
            <a:pPr marL="673100" lvl="1" indent="-3155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correction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two methods</a:t>
            </a:r>
          </a:p>
          <a:p>
            <a:pPr marL="1014730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correction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by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retransmission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when an error is detected, the receiver will tell the sender to retransmit the entire data unit; see next: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Data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Link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Control</a:t>
            </a:r>
          </a:p>
          <a:p>
            <a:pPr marL="1014730" lvl="2" indent="-330200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forward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error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correction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: the receiver can use an error-correcting code to correct certain errors; the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hamming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code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is used to detect and correct errors; </a:t>
            </a:r>
            <a:r>
              <a:rPr sz="18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sz="2200" b="1">
              <a:solidFill>
                <a:schemeClr val="hlin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8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669699" name="Rectangles 669698"/>
          <p:cNvSpPr/>
          <p:nvPr/>
        </p:nvSpPr>
        <p:spPr>
          <a:xfrm>
            <a:off x="152400" y="152400"/>
            <a:ext cx="8839200" cy="579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eaLnBrk="0" hangingPunct="0">
              <a:buClr>
                <a:schemeClr val="tx2"/>
              </a:buClr>
              <a:buSzPct val="120000"/>
              <a:buFont typeface="Wingdings" panose="05000000000000000000" pitchFamily="2" charset="2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3.2 Data Link Control and Protocols</a:t>
            </a:r>
            <a:endParaRPr sz="2200" b="1">
              <a:solidFill>
                <a:schemeClr val="folHlink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12800" lvl="1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for reliable data delivery across the link, the data link layer has two most important responsibilities: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and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error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, collectively known as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link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marL="812800" lvl="1" indent="-3409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Control</a:t>
            </a:r>
          </a:p>
          <a:p>
            <a:pPr marL="1168400" lvl="2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refers to a set of procedures used to restrict the amount of data that the sender can send before receiving an acknowledgement</a:t>
            </a:r>
          </a:p>
          <a:p>
            <a:pPr marL="1168400" lvl="2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it is an end-to-end mechanism for regulating traffic between source and destination</a:t>
            </a:r>
          </a:p>
          <a:p>
            <a:pPr marL="1168400" lvl="2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congestion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: a mechanism used by the network to limit congestion</a:t>
            </a:r>
          </a:p>
          <a:p>
            <a:pPr marL="1168400" lvl="2" indent="-353695" eaLnBrk="0" hangingPunct="0"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flow control and congestion control are not really separable, and we will refer to both as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control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 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ct val="0"/>
              </a:spcBef>
            </a:pPr>
            <a:fld id="{9A0DB2DC-4C9A-4742-B13C-FB6460FD3503}" type="slidenum">
              <a:rPr lang="de-DE" altLang="x-none" dirty="0">
                <a:ea typeface="Arial" panose="020B0604020202020204" pitchFamily="34" charset="0"/>
              </a:rPr>
              <a:t>9</a:t>
            </a:fld>
            <a:endParaRPr lang="de-DE" altLang="x-none" dirty="0"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736258" name="Rectangles 736257"/>
          <p:cNvSpPr/>
          <p:nvPr/>
        </p:nvSpPr>
        <p:spPr>
          <a:xfrm>
            <a:off x="152400" y="152400"/>
            <a:ext cx="8839200" cy="5791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469900" indent="-469900" eaLnBrk="0" hangingPunct="0">
              <a:lnSpc>
                <a:spcPct val="95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limiting factors: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speed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of the receiver (to process incoming data), amount of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(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buffer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) to store the incoming data before processed, and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sz="2200" b="1">
                <a:solidFill>
                  <a:schemeClr val="folHlink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capacity</a:t>
            </a:r>
          </a:p>
          <a:p>
            <a:pPr marL="812800" lvl="1" indent="-340995" eaLnBrk="0" hangingPunct="0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rate of processing is normally slower than rate of transmission</a:t>
            </a:r>
          </a:p>
          <a:p>
            <a:pPr marL="812800" lvl="1" indent="-340995" eaLnBrk="0" hangingPunct="0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è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</a:rPr>
              <a:t>the receiver must be able to inform the sender to temporarily halt transmission until it is ready to receive more</a:t>
            </a:r>
          </a:p>
          <a:p>
            <a:pPr marL="469900" indent="-469900" eaLnBrk="0" hangingPunct="0">
              <a:lnSpc>
                <a:spcPct val="95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if no flow control</a:t>
            </a:r>
          </a:p>
          <a:p>
            <a:pPr marL="812800" lvl="1" indent="-340995" eaLnBrk="0" hangingPunct="0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when overload occurs</a:t>
            </a:r>
          </a:p>
          <a:p>
            <a:pPr marL="1168400" lvl="2" indent="-353695" eaLnBrk="0" hangingPunct="0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queues build up </a:t>
            </a:r>
          </a:p>
          <a:p>
            <a:pPr marL="1168400" lvl="2" indent="-353695" eaLnBrk="0" hangingPunct="0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packets are discarded</a:t>
            </a:r>
          </a:p>
          <a:p>
            <a:pPr marL="1168400" lvl="2" indent="-353695" eaLnBrk="0" hangingPunct="0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sources retransmit messages</a:t>
            </a:r>
          </a:p>
          <a:p>
            <a:pPr marL="1168400" lvl="2" indent="-353695" eaLnBrk="0" hangingPunct="0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congestion increases 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instability</a:t>
            </a:r>
          </a:p>
          <a:p>
            <a:pPr marL="469900" indent="-469900" eaLnBrk="0" hangingPunct="0">
              <a:lnSpc>
                <a:spcPct val="95000"/>
              </a:lnSpc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flow control prevents network instability by keeping packets waiting outside the network rather than in queues inside the network</a:t>
            </a:r>
          </a:p>
          <a:p>
            <a:pPr marL="812800" lvl="1" indent="-340995" eaLnBrk="0" hangingPunct="0">
              <a:lnSpc>
                <a:spcPct val="95000"/>
              </a:lnSpc>
              <a:spcBef>
                <a:spcPct val="20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§"/>
            </a:pPr>
            <a:r>
              <a:rPr sz="2200" b="1"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avoids wasting network resources </a:t>
            </a:r>
            <a:endParaRPr sz="2200" b="1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INIT" val=""/>
  <p:tag name="USEAMSFONTS" val="Wahr"/>
  <p:tag name="EMBEDFONTS" val="Falsch"/>
  <p:tag name="USEBOLDAMS" val="Falsch"/>
  <p:tag name="DEFAULTDISPLAYSOURCE" val="\documentclass{slides}\pagestyle{empty}&#10;\begin{document}&#10;\end{document}&#10;"/>
  <p:tag name="TEX2PS" val="latex $(base).tex; dvips -D $(res) -E -o $(base).ps $(base).dvi"/>
  <p:tag name="TEX2PSBATCH" val="latex --interaction=nonstopmode $(base).tex; dvips -D $(res) -E -o $(base).ps $(base).dvi"/>
  <p:tag name="DEFAULTWIDTH" val="324"/>
  <p:tag name="DEFAULTHEIGHT" val="370"/>
  <p:tag name="DEFAULTMAGNIFICATION" val="2"/>
  <p:tag name="DEFAULTFONTSIZE" val="10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DDDDDD"/>
        </a:dk2>
        <a:lt2>
          <a:srgbClr val="969696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CDCDC"/>
        </a:accent4>
        <a:accent5>
          <a:srgbClr val="AAEFD0"/>
        </a:accent5>
        <a:accent6>
          <a:srgbClr val="2D2DB7"/>
        </a:accent6>
        <a:hlink>
          <a:srgbClr val="FF5050"/>
        </a:hlink>
        <a:folHlink>
          <a:srgbClr val="FFCF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0"/>
        </a:accent5>
        <a:accent6>
          <a:srgbClr val="E5B900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2F2F2"/>
        </a:accent5>
        <a:accent6>
          <a:srgbClr val="727272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CC"/>
        </a:lt1>
        <a:dk2>
          <a:srgbClr val="FFFFCC"/>
        </a:dk2>
        <a:lt2>
          <a:srgbClr val="000094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CDCDC"/>
        </a:accent4>
        <a:accent5>
          <a:srgbClr val="ADC8FF"/>
        </a:accent5>
        <a:accent6>
          <a:srgbClr val="8900E5"/>
        </a:accent6>
        <a:hlink>
          <a:srgbClr val="FF3399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CCA"/>
        </a:accent5>
        <a:accent6>
          <a:srgbClr val="4345A2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AAB82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5"/>
        </a:accent5>
        <a:accent6>
          <a:srgbClr val="ACACAC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425</TotalTime>
  <Words>3400</Words>
  <Application>Microsoft Office PowerPoint</Application>
  <PresentationFormat>On-screen Show (4:3)</PresentationFormat>
  <Paragraphs>288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Tahoma</vt:lpstr>
      <vt:lpstr>Times New Roman</vt:lpstr>
      <vt:lpstr>Wingdings</vt:lpstr>
      <vt:lpstr>Blends</vt:lpstr>
      <vt:lpstr>Visio.Drawing.6</vt:lpstr>
      <vt:lpstr>Chapter Three: The Data Link Layer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Universität Klagenfurt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Quality Adaptive Video Caching and Transport</dc:title>
  <dc:creator>Hermann Hellwagner</dc:creator>
  <cp:lastModifiedBy>samuel getachew</cp:lastModifiedBy>
  <cp:revision>1437</cp:revision>
  <cp:lastPrinted>2022-01-19T21:18:59Z</cp:lastPrinted>
  <dcterms:created xsi:type="dcterms:W3CDTF">2022-01-19T21:18:59Z</dcterms:created>
  <dcterms:modified xsi:type="dcterms:W3CDTF">2022-12-21T13:53:17Z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