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58"/>
  </p:notesMasterIdLst>
  <p:sldIdLst>
    <p:sldId id="364" r:id="rId2"/>
    <p:sldId id="365" r:id="rId3"/>
    <p:sldId id="367" r:id="rId4"/>
    <p:sldId id="258" r:id="rId5"/>
    <p:sldId id="259" r:id="rId6"/>
    <p:sldId id="260" r:id="rId7"/>
    <p:sldId id="261" r:id="rId8"/>
    <p:sldId id="262" r:id="rId9"/>
    <p:sldId id="369" r:id="rId10"/>
    <p:sldId id="263" r:id="rId11"/>
    <p:sldId id="264" r:id="rId12"/>
    <p:sldId id="370" r:id="rId13"/>
    <p:sldId id="265" r:id="rId14"/>
    <p:sldId id="371" r:id="rId15"/>
    <p:sldId id="266" r:id="rId16"/>
    <p:sldId id="267" r:id="rId17"/>
    <p:sldId id="268" r:id="rId18"/>
    <p:sldId id="271" r:id="rId19"/>
    <p:sldId id="272" r:id="rId20"/>
    <p:sldId id="273" r:id="rId21"/>
    <p:sldId id="274" r:id="rId22"/>
    <p:sldId id="275" r:id="rId23"/>
    <p:sldId id="309" r:id="rId24"/>
    <p:sldId id="276" r:id="rId25"/>
    <p:sldId id="310" r:id="rId26"/>
    <p:sldId id="277" r:id="rId27"/>
    <p:sldId id="278" r:id="rId28"/>
    <p:sldId id="280" r:id="rId29"/>
    <p:sldId id="281" r:id="rId30"/>
    <p:sldId id="282" r:id="rId31"/>
    <p:sldId id="285" r:id="rId32"/>
    <p:sldId id="288" r:id="rId33"/>
    <p:sldId id="289" r:id="rId34"/>
    <p:sldId id="312" r:id="rId35"/>
    <p:sldId id="313" r:id="rId36"/>
    <p:sldId id="338" r:id="rId37"/>
    <p:sldId id="340" r:id="rId38"/>
    <p:sldId id="373" r:id="rId39"/>
    <p:sldId id="342" r:id="rId40"/>
    <p:sldId id="343" r:id="rId41"/>
    <p:sldId id="345" r:id="rId42"/>
    <p:sldId id="346" r:id="rId43"/>
    <p:sldId id="347" r:id="rId44"/>
    <p:sldId id="355" r:id="rId45"/>
    <p:sldId id="356" r:id="rId46"/>
    <p:sldId id="358" r:id="rId47"/>
    <p:sldId id="375" r:id="rId48"/>
    <p:sldId id="359" r:id="rId49"/>
    <p:sldId id="360" r:id="rId50"/>
    <p:sldId id="363" r:id="rId51"/>
    <p:sldId id="376" r:id="rId52"/>
    <p:sldId id="377" r:id="rId53"/>
    <p:sldId id="378" r:id="rId54"/>
    <p:sldId id="379" r:id="rId55"/>
    <p:sldId id="384" r:id="rId56"/>
    <p:sldId id="391" r:id="rId5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233" autoAdjust="0"/>
  </p:normalViewPr>
  <p:slideViewPr>
    <p:cSldViewPr>
      <p:cViewPr varScale="1">
        <p:scale>
          <a:sx n="41" d="100"/>
          <a:sy n="41" d="100"/>
        </p:scale>
        <p:origin x="2142"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BC3304-C615-4A6C-A36F-EB723A22AA8C}" type="datetimeFigureOut">
              <a:rPr lang="en-US" smtClean="0"/>
              <a:pPr/>
              <a:t>12/19/2022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C01858-32DD-4411-B62F-503ECEE428D7}" type="slidenum">
              <a:rPr lang="en-US" smtClean="0"/>
              <a:pPr/>
              <a:t>‹#›</a:t>
            </a:fld>
            <a:endParaRPr lang="en-US"/>
          </a:p>
        </p:txBody>
      </p:sp>
    </p:spTree>
    <p:extLst>
      <p:ext uri="{BB962C8B-B14F-4D97-AF65-F5344CB8AC3E}">
        <p14:creationId xmlns:p14="http://schemas.microsoft.com/office/powerpoint/2010/main" val="2810939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527043-6825-4BEC-A28B-8C0297814756}" type="slidenum">
              <a:rPr lang="en-US"/>
              <a:pPr/>
              <a:t>4</a:t>
            </a:fld>
            <a:endParaRPr lang="en-US"/>
          </a:p>
        </p:txBody>
      </p:sp>
      <p:sp>
        <p:nvSpPr>
          <p:cNvPr id="856066" name="Rectangle 2"/>
          <p:cNvSpPr>
            <a:spLocks noGrp="1" noRot="1" noChangeAspect="1" noChangeArrowheads="1" noTextEdit="1"/>
          </p:cNvSpPr>
          <p:nvPr>
            <p:ph type="sldImg"/>
          </p:nvPr>
        </p:nvSpPr>
        <p:spPr>
          <a:ln/>
        </p:spPr>
      </p:sp>
      <p:sp>
        <p:nvSpPr>
          <p:cNvPr id="856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a:t>Note that period and frequency are just one characteristic defined in two ways. </a:t>
            </a:r>
            <a:endParaRPr lang="en-US" dirty="0"/>
          </a:p>
        </p:txBody>
      </p:sp>
      <p:sp>
        <p:nvSpPr>
          <p:cNvPr id="4" name="Slide Number Placeholder 3"/>
          <p:cNvSpPr>
            <a:spLocks noGrp="1"/>
          </p:cNvSpPr>
          <p:nvPr>
            <p:ph type="sldNum" sz="quarter" idx="10"/>
          </p:nvPr>
        </p:nvSpPr>
        <p:spPr/>
        <p:txBody>
          <a:bodyPr/>
          <a:lstStyle/>
          <a:p>
            <a:fld id="{65C01858-32DD-4411-B62F-503ECEE428D7}" type="slidenum">
              <a:rPr lang="en-US" smtClean="0"/>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4E3E05-DDDC-4418-84E4-ADAD98ABE4A3}" type="slidenum">
              <a:rPr lang="en-US"/>
              <a:pPr/>
              <a:t>15</a:t>
            </a:fld>
            <a:endParaRPr lang="en-US"/>
          </a:p>
        </p:txBody>
      </p:sp>
      <p:sp>
        <p:nvSpPr>
          <p:cNvPr id="868354" name="Rectangle 2"/>
          <p:cNvSpPr>
            <a:spLocks noGrp="1" noRot="1" noChangeAspect="1" noChangeArrowheads="1" noTextEdit="1"/>
          </p:cNvSpPr>
          <p:nvPr>
            <p:ph type="sldImg"/>
          </p:nvPr>
        </p:nvSpPr>
        <p:spPr>
          <a:ln/>
        </p:spPr>
      </p:sp>
      <p:sp>
        <p:nvSpPr>
          <p:cNvPr id="868355" name="Rectangle 3"/>
          <p:cNvSpPr>
            <a:spLocks noGrp="1" noChangeArrowheads="1"/>
          </p:cNvSpPr>
          <p:nvPr>
            <p:ph type="body" idx="1"/>
          </p:nvPr>
        </p:nvSpPr>
        <p:spPr/>
        <p:txBody>
          <a:bodyPr/>
          <a:lstStyle/>
          <a:p>
            <a:r>
              <a:rPr lang="en-US" sz="1200" b="0" i="0" kern="1200" dirty="0">
                <a:solidFill>
                  <a:schemeClr val="tx1"/>
                </a:solidFill>
                <a:latin typeface="+mn-lt"/>
                <a:ea typeface="+mn-ea"/>
                <a:cs typeface="+mn-cs"/>
              </a:rPr>
              <a:t>Period refers to the amount of time, in seconds, a signal needs to complete 1 cycle.</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Frequency refers to the number of periods in 1 s. Note that period and frequency are just one characteristic defined in two ways. </a:t>
            </a:r>
            <a:br>
              <a:rPr lang="en-US" dirty="0"/>
            </a:b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70D9C3-FEC4-4F25-B483-838F5DFCF5E2}" type="slidenum">
              <a:rPr lang="en-US"/>
              <a:pPr/>
              <a:t>16</a:t>
            </a:fld>
            <a:endParaRPr lang="en-US"/>
          </a:p>
        </p:txBody>
      </p:sp>
      <p:sp>
        <p:nvSpPr>
          <p:cNvPr id="869378" name="Rectangle 2"/>
          <p:cNvSpPr>
            <a:spLocks noGrp="1" noRot="1" noChangeAspect="1" noChangeArrowheads="1" noTextEdit="1"/>
          </p:cNvSpPr>
          <p:nvPr>
            <p:ph type="sldImg"/>
          </p:nvPr>
        </p:nvSpPr>
        <p:spPr>
          <a:ln/>
        </p:spPr>
      </p:sp>
      <p:sp>
        <p:nvSpPr>
          <p:cNvPr id="869379" name="Rectangle 3"/>
          <p:cNvSpPr>
            <a:spLocks noGrp="1" noChangeArrowheads="1"/>
          </p:cNvSpPr>
          <p:nvPr>
            <p:ph type="body" idx="1"/>
          </p:nvPr>
        </p:nvSpPr>
        <p:spPr/>
        <p:txBody>
          <a:bodyPr/>
          <a:lstStyle/>
          <a:p>
            <a:r>
              <a:rPr lang="en-US" sz="1200" b="0" i="0" kern="1200" dirty="0">
                <a:solidFill>
                  <a:schemeClr val="tx1"/>
                </a:solidFill>
                <a:latin typeface="+mn-lt"/>
                <a:ea typeface="+mn-ea"/>
                <a:cs typeface="+mn-cs"/>
              </a:rPr>
              <a:t>Period is formally expressed in seconds. Frequency is formally expressed in Hertz (Hz), which is cycle per second.</a:t>
            </a:r>
            <a:r>
              <a:rPr lang="en-US" dirty="0"/>
              <a:t> </a:t>
            </a:r>
            <a:br>
              <a:rPr lang="en-US" dirty="0"/>
            </a:b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12CF37-6BD2-4B2F-96E4-C7019A48BC2E}" type="slidenum">
              <a:rPr lang="en-US"/>
              <a:pPr/>
              <a:t>17</a:t>
            </a:fld>
            <a:endParaRPr lang="en-US"/>
          </a:p>
        </p:txBody>
      </p:sp>
      <p:sp>
        <p:nvSpPr>
          <p:cNvPr id="870402" name="Rectangle 2"/>
          <p:cNvSpPr>
            <a:spLocks noGrp="1" noRot="1" noChangeAspect="1" noChangeArrowheads="1" noTextEdit="1"/>
          </p:cNvSpPr>
          <p:nvPr>
            <p:ph type="sldImg"/>
          </p:nvPr>
        </p:nvSpPr>
        <p:spPr>
          <a:ln/>
        </p:spPr>
      </p:sp>
      <p:sp>
        <p:nvSpPr>
          <p:cNvPr id="870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92D7B5-5D99-446C-8649-AD6169CEAA16}" type="slidenum">
              <a:rPr lang="en-US"/>
              <a:pPr/>
              <a:t>18</a:t>
            </a:fld>
            <a:endParaRPr lang="en-US"/>
          </a:p>
        </p:txBody>
      </p:sp>
      <p:sp>
        <p:nvSpPr>
          <p:cNvPr id="874498" name="Rectangle 2"/>
          <p:cNvSpPr>
            <a:spLocks noGrp="1" noRot="1" noChangeAspect="1" noChangeArrowheads="1" noTextEdit="1"/>
          </p:cNvSpPr>
          <p:nvPr>
            <p:ph type="sldImg"/>
          </p:nvPr>
        </p:nvSpPr>
        <p:spPr>
          <a:ln/>
        </p:spPr>
      </p:sp>
      <p:sp>
        <p:nvSpPr>
          <p:cNvPr id="874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EF0BDC-E34C-4FDB-9489-3898E58F7B05}" type="slidenum">
              <a:rPr lang="en-US"/>
              <a:pPr/>
              <a:t>19</a:t>
            </a:fld>
            <a:endParaRPr lang="en-US"/>
          </a:p>
        </p:txBody>
      </p:sp>
      <p:sp>
        <p:nvSpPr>
          <p:cNvPr id="875522" name="Rectangle 2"/>
          <p:cNvSpPr>
            <a:spLocks noGrp="1" noRot="1" noChangeAspect="1" noChangeArrowheads="1" noTextEdit="1"/>
          </p:cNvSpPr>
          <p:nvPr>
            <p:ph type="sldImg"/>
          </p:nvPr>
        </p:nvSpPr>
        <p:spPr>
          <a:ln/>
        </p:spPr>
      </p:sp>
      <p:sp>
        <p:nvSpPr>
          <p:cNvPr id="875523" name="Rectangle 3"/>
          <p:cNvSpPr>
            <a:spLocks noGrp="1" noChangeArrowheads="1"/>
          </p:cNvSpPr>
          <p:nvPr>
            <p:ph type="body" idx="1"/>
          </p:nvPr>
        </p:nvSpPr>
        <p:spPr/>
        <p:txBody>
          <a:bodyPr/>
          <a:lstStyle/>
          <a:p>
            <a:r>
              <a:rPr lang="en-US" sz="1200" b="0" i="1" kern="1200" dirty="0">
                <a:solidFill>
                  <a:schemeClr val="tx1"/>
                </a:solidFill>
                <a:latin typeface="+mn-lt"/>
                <a:ea typeface="+mn-ea"/>
                <a:cs typeface="+mn-cs"/>
              </a:rPr>
              <a:t>Two Extremes</a:t>
            </a:r>
            <a:br>
              <a:rPr lang="en-US" sz="1200" b="0" i="1" kern="1200" dirty="0">
                <a:solidFill>
                  <a:schemeClr val="tx1"/>
                </a:solidFill>
                <a:latin typeface="+mn-lt"/>
                <a:ea typeface="+mn-ea"/>
                <a:cs typeface="+mn-cs"/>
              </a:rPr>
            </a:br>
            <a:r>
              <a:rPr lang="en-US" sz="1200" b="0" i="0" kern="1200" dirty="0">
                <a:solidFill>
                  <a:schemeClr val="tx1"/>
                </a:solidFill>
                <a:latin typeface="+mn-lt"/>
                <a:ea typeface="+mn-ea"/>
                <a:cs typeface="+mn-cs"/>
              </a:rPr>
              <a:t>What if a signal does not change at all? What if it maintains a constant voltage level for the</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entire time it is active? In such a case, its frequency is zero. Conceptually, this idea is a simple one. </a:t>
            </a:r>
            <a:r>
              <a:rPr lang="en-US" sz="1200" b="0" i="0" kern="1200" dirty="0" err="1">
                <a:solidFill>
                  <a:schemeClr val="tx1"/>
                </a:solidFill>
                <a:latin typeface="+mn-lt"/>
                <a:ea typeface="+mn-ea"/>
                <a:cs typeface="+mn-cs"/>
              </a:rPr>
              <a:t>Ifa</a:t>
            </a:r>
            <a:r>
              <a:rPr lang="en-US" sz="1200" b="0" i="0" kern="1200" dirty="0">
                <a:solidFill>
                  <a:schemeClr val="tx1"/>
                </a:solidFill>
                <a:latin typeface="+mn-lt"/>
                <a:ea typeface="+mn-ea"/>
                <a:cs typeface="+mn-cs"/>
              </a:rPr>
              <a:t> signal does not change at all, it never completes a cycle, so its frequency is </a:t>
            </a:r>
            <a:r>
              <a:rPr lang="en-US" sz="1200" b="0" i="0" kern="1200" dirty="0" err="1">
                <a:solidFill>
                  <a:schemeClr val="tx1"/>
                </a:solidFill>
                <a:latin typeface="+mn-lt"/>
                <a:ea typeface="+mn-ea"/>
                <a:cs typeface="+mn-cs"/>
              </a:rPr>
              <a:t>aHz</a:t>
            </a:r>
            <a:r>
              <a:rPr lang="en-US" sz="1200" b="0" i="0" kern="1200" dirty="0">
                <a:solidFill>
                  <a:schemeClr val="tx1"/>
                </a:solidFill>
                <a:latin typeface="+mn-lt"/>
                <a:ea typeface="+mn-ea"/>
                <a:cs typeface="+mn-cs"/>
              </a:rPr>
              <a:t>.</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But what if a signal changes instantaneously? What if it jumps from one level to</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another in no time? Then its frequency is infinite. In other words, when a signal changes</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instantaneously, its period is zero; since frequency is the inverse of period, in this case,</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the frequency is 1/0, or infinite (unbounded).</a:t>
            </a:r>
            <a:r>
              <a:rPr lang="en-US" dirty="0"/>
              <a:t> </a:t>
            </a:r>
            <a:br>
              <a:rPr lang="en-US" dirty="0"/>
            </a:b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C3DDBF-D305-44DA-A07B-04F2E8901AB2}" type="slidenum">
              <a:rPr lang="en-US"/>
              <a:pPr/>
              <a:t>20</a:t>
            </a:fld>
            <a:endParaRPr lang="en-US"/>
          </a:p>
        </p:txBody>
      </p:sp>
      <p:sp>
        <p:nvSpPr>
          <p:cNvPr id="876546" name="Rectangle 2"/>
          <p:cNvSpPr>
            <a:spLocks noGrp="1" noRot="1" noChangeAspect="1" noChangeArrowheads="1" noTextEdit="1"/>
          </p:cNvSpPr>
          <p:nvPr>
            <p:ph type="sldImg"/>
          </p:nvPr>
        </p:nvSpPr>
        <p:spPr>
          <a:ln/>
        </p:spPr>
      </p:sp>
      <p:sp>
        <p:nvSpPr>
          <p:cNvPr id="876547" name="Rectangle 3"/>
          <p:cNvSpPr>
            <a:spLocks noGrp="1" noChangeArrowheads="1"/>
          </p:cNvSpPr>
          <p:nvPr>
            <p:ph type="body" idx="1"/>
          </p:nvPr>
        </p:nvSpPr>
        <p:spPr/>
        <p:txBody>
          <a:bodyPr/>
          <a:lstStyle/>
          <a:p>
            <a:r>
              <a:rPr lang="en-US" sz="1200" b="0" i="0" kern="1200" dirty="0">
                <a:solidFill>
                  <a:schemeClr val="tx1"/>
                </a:solidFill>
                <a:latin typeface="+mn-lt"/>
                <a:ea typeface="+mn-ea"/>
                <a:cs typeface="+mn-cs"/>
              </a:rPr>
              <a:t>Phase is measured in degrees or radians [360° is </a:t>
            </a:r>
            <a:r>
              <a:rPr lang="en-US" sz="1200" b="0" i="1" kern="1200" dirty="0">
                <a:solidFill>
                  <a:schemeClr val="tx1"/>
                </a:solidFill>
                <a:latin typeface="+mn-lt"/>
                <a:ea typeface="+mn-ea"/>
                <a:cs typeface="+mn-cs"/>
              </a:rPr>
              <a:t>2n </a:t>
            </a:r>
            <a:r>
              <a:rPr lang="en-US" sz="1200" b="0" i="0" kern="1200" dirty="0" err="1">
                <a:solidFill>
                  <a:schemeClr val="tx1"/>
                </a:solidFill>
                <a:latin typeface="+mn-lt"/>
                <a:ea typeface="+mn-ea"/>
                <a:cs typeface="+mn-cs"/>
              </a:rPr>
              <a:t>rad</a:t>
            </a:r>
            <a:r>
              <a:rPr lang="en-US" sz="1200" b="0" i="0" kern="1200" dirty="0">
                <a:solidFill>
                  <a:schemeClr val="tx1"/>
                </a:solidFill>
                <a:latin typeface="+mn-lt"/>
                <a:ea typeface="+mn-ea"/>
                <a:cs typeface="+mn-cs"/>
              </a:rPr>
              <a:t>; 1° is </a:t>
            </a:r>
            <a:r>
              <a:rPr lang="en-US" sz="1200" b="0" i="1" kern="1200" dirty="0">
                <a:solidFill>
                  <a:schemeClr val="tx1"/>
                </a:solidFill>
                <a:latin typeface="+mn-lt"/>
                <a:ea typeface="+mn-ea"/>
                <a:cs typeface="+mn-cs"/>
              </a:rPr>
              <a:t>2n/360 </a:t>
            </a:r>
            <a:r>
              <a:rPr lang="en-US" sz="1200" b="0" i="0" kern="1200" dirty="0" err="1">
                <a:solidFill>
                  <a:schemeClr val="tx1"/>
                </a:solidFill>
                <a:latin typeface="+mn-lt"/>
                <a:ea typeface="+mn-ea"/>
                <a:cs typeface="+mn-cs"/>
              </a:rPr>
              <a:t>rad</a:t>
            </a:r>
            <a:r>
              <a:rPr lang="en-US" sz="1200" b="0" i="0" kern="1200" dirty="0">
                <a:solidFill>
                  <a:schemeClr val="tx1"/>
                </a:solidFill>
                <a:latin typeface="+mn-lt"/>
                <a:ea typeface="+mn-ea"/>
                <a:cs typeface="+mn-cs"/>
              </a:rPr>
              <a:t>, and 1 </a:t>
            </a:r>
            <a:r>
              <a:rPr lang="en-US" sz="1200" b="0" i="0" kern="1200" dirty="0" err="1">
                <a:solidFill>
                  <a:schemeClr val="tx1"/>
                </a:solidFill>
                <a:latin typeface="+mn-lt"/>
                <a:ea typeface="+mn-ea"/>
                <a:cs typeface="+mn-cs"/>
              </a:rPr>
              <a:t>rad</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is </a:t>
            </a:r>
            <a:r>
              <a:rPr lang="en-US" sz="1200" b="0" i="1" kern="1200" dirty="0">
                <a:solidFill>
                  <a:schemeClr val="tx1"/>
                </a:solidFill>
                <a:latin typeface="+mn-lt"/>
                <a:ea typeface="+mn-ea"/>
                <a:cs typeface="+mn-cs"/>
              </a:rPr>
              <a:t>360/(2n)]. </a:t>
            </a:r>
            <a:r>
              <a:rPr lang="en-US" sz="1200" b="0" i="0" kern="1200" dirty="0">
                <a:solidFill>
                  <a:schemeClr val="tx1"/>
                </a:solidFill>
                <a:latin typeface="+mn-lt"/>
                <a:ea typeface="+mn-ea"/>
                <a:cs typeface="+mn-cs"/>
              </a:rPr>
              <a:t>A phase shift of 360° corresponds to a shift of a complete period; a phase</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shift of 180° corresponds to a shift of one-half of a period; and a phase shift of 90° corresponds to a shift of one-quarter of a period </a:t>
            </a:r>
            <a:br>
              <a:rPr lang="en-US" dirty="0"/>
            </a:b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B1FDF6-062F-433C-B4D6-801ED0F28039}" type="slidenum">
              <a:rPr lang="en-US"/>
              <a:pPr/>
              <a:t>21</a:t>
            </a:fld>
            <a:endParaRPr lang="en-US"/>
          </a:p>
        </p:txBody>
      </p:sp>
      <p:sp>
        <p:nvSpPr>
          <p:cNvPr id="877570" name="Rectangle 2"/>
          <p:cNvSpPr>
            <a:spLocks noGrp="1" noRot="1" noChangeAspect="1" noChangeArrowheads="1" noTextEdit="1"/>
          </p:cNvSpPr>
          <p:nvPr>
            <p:ph type="sldImg"/>
          </p:nvPr>
        </p:nvSpPr>
        <p:spPr>
          <a:ln/>
        </p:spPr>
      </p:sp>
      <p:sp>
        <p:nvSpPr>
          <p:cNvPr id="877571" name="Rectangle 3"/>
          <p:cNvSpPr>
            <a:spLocks noGrp="1" noChangeArrowheads="1"/>
          </p:cNvSpPr>
          <p:nvPr>
            <p:ph type="body" idx="1"/>
          </p:nvPr>
        </p:nvSpPr>
        <p:spPr/>
        <p:txBody>
          <a:bodyPr/>
          <a:lstStyle/>
          <a:p>
            <a:pPr marL="285750" indent="-285750">
              <a:buAutoNum type="romanUcPeriod"/>
            </a:pPr>
            <a:r>
              <a:rPr lang="en-US" sz="1200" b="0" i="0" kern="1200" dirty="0">
                <a:solidFill>
                  <a:schemeClr val="tx1"/>
                </a:solidFill>
                <a:latin typeface="+mn-lt"/>
                <a:ea typeface="+mn-ea"/>
                <a:cs typeface="+mn-cs"/>
              </a:rPr>
              <a:t>A sine wave with a phase of 0° starts at time 0 with a zero amplitude. The amplitude is increasing.</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2. A sine wave with a phase of 90° starts at time 0 with a peak amplitude. The amplitude is decreasing.</a:t>
            </a:r>
            <a:br>
              <a:rPr lang="en-US" sz="1200" b="0" i="1" kern="1200" dirty="0">
                <a:solidFill>
                  <a:schemeClr val="tx1"/>
                </a:solidFill>
                <a:latin typeface="+mn-lt"/>
                <a:ea typeface="+mn-ea"/>
                <a:cs typeface="+mn-cs"/>
              </a:rPr>
            </a:br>
            <a:r>
              <a:rPr lang="en-US" sz="1200" b="0" i="0" kern="1200" dirty="0">
                <a:solidFill>
                  <a:schemeClr val="tx1"/>
                </a:solidFill>
                <a:latin typeface="+mn-lt"/>
                <a:ea typeface="+mn-ea"/>
                <a:cs typeface="+mn-cs"/>
              </a:rPr>
              <a:t>3. A sine wave with a phase of 180° starts at time 0 with a zero amplitude. The amplitude is decreasing.</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Another way to look at the phase is in terms of shift or offset. We can say that</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1. A sine wave with a phase of 0° is not shifted.</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2. A sine wave with a phase of 90° is shifted to the left by ! cycle. However, note that the signal does not really exist before time O.</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3. A sine wave with a phase of 180° is shifted to the left by ~ cycle. However, note that the signal does not really exist before time O.</a:t>
            </a:r>
            <a:r>
              <a:rPr lang="en-US" dirty="0"/>
              <a:t> </a:t>
            </a:r>
            <a:br>
              <a:rPr lang="en-US" dirty="0"/>
            </a:br>
            <a:endParaRPr lang="en-US" dirty="0"/>
          </a:p>
          <a:p>
            <a:pPr marL="285750" indent="-285750">
              <a:buAutoNum type="romanUcPeriod"/>
            </a:pPr>
            <a:r>
              <a:rPr lang="en-US" sz="1200" b="0" i="0" kern="1200" dirty="0">
                <a:solidFill>
                  <a:schemeClr val="tx1"/>
                </a:solidFill>
                <a:latin typeface="+mn-lt"/>
                <a:ea typeface="+mn-ea"/>
                <a:cs typeface="+mn-cs"/>
              </a:rPr>
              <a:t>Phase is measured in degrees or</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radians [360° is </a:t>
            </a:r>
            <a:r>
              <a:rPr lang="en-US" sz="1200" b="0" i="1" kern="1200" dirty="0">
                <a:solidFill>
                  <a:schemeClr val="tx1"/>
                </a:solidFill>
                <a:latin typeface="+mn-lt"/>
                <a:ea typeface="+mn-ea"/>
                <a:cs typeface="+mn-cs"/>
              </a:rPr>
              <a:t>2n </a:t>
            </a:r>
            <a:r>
              <a:rPr lang="en-US" sz="1200" b="0" i="0" kern="1200" dirty="0" err="1">
                <a:solidFill>
                  <a:schemeClr val="tx1"/>
                </a:solidFill>
                <a:latin typeface="+mn-lt"/>
                <a:ea typeface="+mn-ea"/>
                <a:cs typeface="+mn-cs"/>
              </a:rPr>
              <a:t>rad</a:t>
            </a:r>
            <a:r>
              <a:rPr lang="en-US" sz="1200" b="0" i="0" kern="1200" dirty="0">
                <a:solidFill>
                  <a:schemeClr val="tx1"/>
                </a:solidFill>
                <a:latin typeface="+mn-lt"/>
                <a:ea typeface="+mn-ea"/>
                <a:cs typeface="+mn-cs"/>
              </a:rPr>
              <a:t>; 1° is </a:t>
            </a:r>
            <a:r>
              <a:rPr lang="en-US" sz="1200" b="0" i="1" kern="1200" dirty="0">
                <a:solidFill>
                  <a:schemeClr val="tx1"/>
                </a:solidFill>
                <a:latin typeface="+mn-lt"/>
                <a:ea typeface="+mn-ea"/>
                <a:cs typeface="+mn-cs"/>
              </a:rPr>
              <a:t>2n/360 </a:t>
            </a:r>
            <a:r>
              <a:rPr lang="en-US" sz="1200" b="0" i="0" kern="1200" dirty="0" err="1">
                <a:solidFill>
                  <a:schemeClr val="tx1"/>
                </a:solidFill>
                <a:latin typeface="+mn-lt"/>
                <a:ea typeface="+mn-ea"/>
                <a:cs typeface="+mn-cs"/>
              </a:rPr>
              <a:t>rad</a:t>
            </a:r>
            <a:r>
              <a:rPr lang="en-US" sz="1200" b="0" i="0" kern="1200" dirty="0">
                <a:solidFill>
                  <a:schemeClr val="tx1"/>
                </a:solidFill>
                <a:latin typeface="+mn-lt"/>
                <a:ea typeface="+mn-ea"/>
                <a:cs typeface="+mn-cs"/>
              </a:rPr>
              <a:t>, and 1 </a:t>
            </a:r>
            <a:r>
              <a:rPr lang="en-US" sz="1200" b="0" i="0" kern="1200" dirty="0" err="1">
                <a:solidFill>
                  <a:schemeClr val="tx1"/>
                </a:solidFill>
                <a:latin typeface="+mn-lt"/>
                <a:ea typeface="+mn-ea"/>
                <a:cs typeface="+mn-cs"/>
              </a:rPr>
              <a:t>rad</a:t>
            </a:r>
            <a:r>
              <a:rPr lang="en-US" sz="1200" b="0" i="0" kern="1200" dirty="0">
                <a:solidFill>
                  <a:schemeClr val="tx1"/>
                </a:solidFill>
                <a:latin typeface="+mn-lt"/>
                <a:ea typeface="+mn-ea"/>
                <a:cs typeface="+mn-cs"/>
              </a:rPr>
              <a:t> is </a:t>
            </a:r>
            <a:r>
              <a:rPr lang="en-US" sz="1200" b="0" i="1" kern="1200" dirty="0">
                <a:solidFill>
                  <a:schemeClr val="tx1"/>
                </a:solidFill>
                <a:latin typeface="+mn-lt"/>
                <a:ea typeface="+mn-ea"/>
                <a:cs typeface="+mn-cs"/>
              </a:rPr>
              <a:t>360/(2n)]. </a:t>
            </a:r>
            <a:r>
              <a:rPr lang="en-US" sz="1200" b="0" i="0" kern="1200" dirty="0">
                <a:solidFill>
                  <a:schemeClr val="tx1"/>
                </a:solidFill>
                <a:latin typeface="+mn-lt"/>
                <a:ea typeface="+mn-ea"/>
                <a:cs typeface="+mn-cs"/>
              </a:rPr>
              <a:t>A phase shift of 360°</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corresponds to a shift of a complete period; a phase shift of 180° corresponds to a shift of </a:t>
            </a:r>
            <a:r>
              <a:rPr lang="en-US" sz="1200" b="0" i="0" kern="1200" dirty="0" err="1">
                <a:solidFill>
                  <a:schemeClr val="tx1"/>
                </a:solidFill>
                <a:latin typeface="+mn-lt"/>
                <a:ea typeface="+mn-ea"/>
                <a:cs typeface="+mn-cs"/>
              </a:rPr>
              <a:t>onehalf</a:t>
            </a:r>
            <a:r>
              <a:rPr lang="en-US" sz="1200" b="0" i="0" kern="1200" dirty="0">
                <a:solidFill>
                  <a:schemeClr val="tx1"/>
                </a:solidFill>
                <a:latin typeface="+mn-lt"/>
                <a:ea typeface="+mn-ea"/>
                <a:cs typeface="+mn-cs"/>
              </a:rPr>
              <a:t> of a period; and a phase shift of 90° corresponds to a shift of one-quarter of a period.</a:t>
            </a:r>
            <a:r>
              <a:rPr lang="en-US" dirty="0"/>
              <a:t> </a:t>
            </a:r>
            <a:br>
              <a:rPr lang="en-US" dirty="0"/>
            </a:b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DDF9E-0F49-4978-9439-47657DCDEB7E}" type="slidenum">
              <a:rPr lang="en-US"/>
              <a:pPr/>
              <a:t>22</a:t>
            </a:fld>
            <a:endParaRPr lang="en-US"/>
          </a:p>
        </p:txBody>
      </p:sp>
      <p:sp>
        <p:nvSpPr>
          <p:cNvPr id="878594" name="Rectangle 2"/>
          <p:cNvSpPr>
            <a:spLocks noGrp="1" noRot="1" noChangeAspect="1" noChangeArrowheads="1" noTextEdit="1"/>
          </p:cNvSpPr>
          <p:nvPr>
            <p:ph type="sldImg"/>
          </p:nvPr>
        </p:nvSpPr>
        <p:spPr>
          <a:ln/>
        </p:spPr>
      </p:sp>
      <p:sp>
        <p:nvSpPr>
          <p:cNvPr id="878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BDDF9E-0F49-4978-9439-47657DCDEB7E}" type="slidenum">
              <a:rPr lang="en-US"/>
              <a:pPr/>
              <a:t>23</a:t>
            </a:fld>
            <a:endParaRPr lang="en-US"/>
          </a:p>
        </p:txBody>
      </p:sp>
      <p:sp>
        <p:nvSpPr>
          <p:cNvPr id="878594" name="Rectangle 2"/>
          <p:cNvSpPr>
            <a:spLocks noGrp="1" noRot="1" noChangeAspect="1" noChangeArrowheads="1" noTextEdit="1"/>
          </p:cNvSpPr>
          <p:nvPr>
            <p:ph type="sldImg"/>
          </p:nvPr>
        </p:nvSpPr>
        <p:spPr>
          <a:ln/>
        </p:spPr>
      </p:sp>
      <p:sp>
        <p:nvSpPr>
          <p:cNvPr id="878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0CC97E-08A9-4B21-8BF4-C1C72E77082B}" type="slidenum">
              <a:rPr lang="en-US"/>
              <a:pPr/>
              <a:t>5</a:t>
            </a:fld>
            <a:endParaRPr lang="en-US"/>
          </a:p>
        </p:txBody>
      </p:sp>
      <p:sp>
        <p:nvSpPr>
          <p:cNvPr id="857090" name="Rectangle 2"/>
          <p:cNvSpPr>
            <a:spLocks noGrp="1" noRot="1" noChangeAspect="1" noChangeArrowheads="1" noTextEdit="1"/>
          </p:cNvSpPr>
          <p:nvPr>
            <p:ph type="sldImg"/>
          </p:nvPr>
        </p:nvSpPr>
        <p:spPr>
          <a:ln/>
        </p:spPr>
      </p:sp>
      <p:sp>
        <p:nvSpPr>
          <p:cNvPr id="857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988828-1897-4B0D-9B66-FAE0DA345674}" type="slidenum">
              <a:rPr lang="en-US"/>
              <a:pPr/>
              <a:t>24</a:t>
            </a:fld>
            <a:endParaRPr lang="en-US"/>
          </a:p>
        </p:txBody>
      </p:sp>
      <p:sp>
        <p:nvSpPr>
          <p:cNvPr id="879618" name="Rectangle 2"/>
          <p:cNvSpPr>
            <a:spLocks noGrp="1" noRot="1" noChangeAspect="1" noChangeArrowheads="1" noTextEdit="1"/>
          </p:cNvSpPr>
          <p:nvPr>
            <p:ph type="sldImg"/>
          </p:nvPr>
        </p:nvSpPr>
        <p:spPr>
          <a:ln/>
        </p:spPr>
      </p:sp>
      <p:sp>
        <p:nvSpPr>
          <p:cNvPr id="879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C30FC3-0448-435B-9676-6F9BE8863196}" type="slidenum">
              <a:rPr lang="en-US"/>
              <a:pPr/>
              <a:t>26</a:t>
            </a:fld>
            <a:endParaRPr lang="en-US"/>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r>
              <a:rPr lang="en-US" sz="1200" b="0" i="0" kern="1200" dirty="0">
                <a:solidFill>
                  <a:schemeClr val="tx1"/>
                </a:solidFill>
                <a:latin typeface="+mn-lt"/>
                <a:ea typeface="+mn-ea"/>
                <a:cs typeface="+mn-cs"/>
              </a:rPr>
              <a:t>The</a:t>
            </a:r>
            <a:r>
              <a:rPr lang="en-US" sz="1200" b="1" i="0" kern="1200" dirty="0">
                <a:solidFill>
                  <a:schemeClr val="tx1"/>
                </a:solidFill>
                <a:latin typeface="+mn-lt"/>
                <a:ea typeface="+mn-ea"/>
                <a:cs typeface="+mn-cs"/>
              </a:rPr>
              <a:t> time-domain plot </a:t>
            </a:r>
          </a:p>
          <a:p>
            <a:r>
              <a:rPr lang="en-US" sz="1200" b="0" i="0" kern="1200" dirty="0">
                <a:solidFill>
                  <a:schemeClr val="tx1"/>
                </a:solidFill>
                <a:latin typeface="+mn-lt"/>
                <a:ea typeface="+mn-ea"/>
                <a:cs typeface="+mn-cs"/>
              </a:rPr>
              <a:t>shows changes in signal amplitude with respect to time (it is an amplitude-versus-time plot). Phase is not explicitly shown on a time-domain plot.</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To show the relationship between </a:t>
            </a:r>
            <a:r>
              <a:rPr lang="en-US" sz="1200" b="1" i="0" kern="1200" dirty="0">
                <a:solidFill>
                  <a:schemeClr val="tx1"/>
                </a:solidFill>
                <a:latin typeface="+mn-lt"/>
                <a:ea typeface="+mn-ea"/>
                <a:cs typeface="+mn-cs"/>
              </a:rPr>
              <a:t>amplitude and frequency</a:t>
            </a:r>
            <a:r>
              <a:rPr lang="en-US" sz="1200" b="0" i="0" kern="1200" dirty="0">
                <a:solidFill>
                  <a:schemeClr val="tx1"/>
                </a:solidFill>
                <a:latin typeface="+mn-lt"/>
                <a:ea typeface="+mn-ea"/>
                <a:cs typeface="+mn-cs"/>
              </a:rPr>
              <a:t>, we can use what is called a </a:t>
            </a:r>
            <a:r>
              <a:rPr lang="en-US" sz="1200" b="1" i="0" kern="1200" dirty="0">
                <a:solidFill>
                  <a:schemeClr val="tx1"/>
                </a:solidFill>
                <a:latin typeface="+mn-lt"/>
                <a:ea typeface="+mn-ea"/>
                <a:cs typeface="+mn-cs"/>
              </a:rPr>
              <a:t>frequency-domain plot</a:t>
            </a:r>
            <a:r>
              <a:rPr lang="en-US" sz="1200" b="0" i="0" kern="1200" dirty="0">
                <a:solidFill>
                  <a:schemeClr val="tx1"/>
                </a:solidFill>
                <a:latin typeface="+mn-lt"/>
                <a:ea typeface="+mn-ea"/>
                <a:cs typeface="+mn-cs"/>
              </a:rPr>
              <a:t>. </a:t>
            </a:r>
          </a:p>
          <a:p>
            <a:r>
              <a:rPr lang="en-US" sz="1200" b="0" i="0" kern="1200" dirty="0">
                <a:solidFill>
                  <a:schemeClr val="tx1"/>
                </a:solidFill>
                <a:latin typeface="+mn-lt"/>
                <a:ea typeface="+mn-ea"/>
                <a:cs typeface="+mn-cs"/>
              </a:rPr>
              <a:t>A </a:t>
            </a:r>
            <a:r>
              <a:rPr lang="en-US" sz="1200" b="1" i="0" kern="1200" dirty="0">
                <a:solidFill>
                  <a:schemeClr val="tx1"/>
                </a:solidFill>
                <a:latin typeface="+mn-lt"/>
                <a:ea typeface="+mn-ea"/>
                <a:cs typeface="+mn-cs"/>
              </a:rPr>
              <a:t>frequency-domain plot </a:t>
            </a:r>
            <a:r>
              <a:rPr lang="en-US" sz="1200" b="0" i="0" kern="1200" dirty="0">
                <a:solidFill>
                  <a:schemeClr val="tx1"/>
                </a:solidFill>
                <a:latin typeface="+mn-lt"/>
                <a:ea typeface="+mn-ea"/>
                <a:cs typeface="+mn-cs"/>
              </a:rPr>
              <a:t>is concerned with only the peak value and the frequency. Changes of amplitude during one period are not shown.</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Figure 3.7 shows a signal in both the time and frequency domains.</a:t>
            </a:r>
            <a:r>
              <a:rPr lang="en-US" dirty="0"/>
              <a:t> </a:t>
            </a:r>
          </a:p>
          <a:p>
            <a:r>
              <a:rPr lang="en-US" sz="1200" b="0" i="0" kern="1200" dirty="0">
                <a:solidFill>
                  <a:schemeClr val="tx1"/>
                </a:solidFill>
                <a:latin typeface="+mn-lt"/>
                <a:ea typeface="+mn-ea"/>
                <a:cs typeface="+mn-cs"/>
              </a:rPr>
              <a:t>It is obvious that the frequency domain is easy to plot and conveys the information that one can find in a time domain plot. The advantage of the frequency domain is that we can immediately see the values of the frequency and peak amplitude. A complete sine wave is represented by one spike. The position of the spike shows the frequency; its height shows the peak amplitude.</a:t>
            </a:r>
            <a:r>
              <a:rPr lang="en-US" dirty="0"/>
              <a:t> </a:t>
            </a:r>
            <a:br>
              <a:rPr lang="en-US" dirty="0"/>
            </a:br>
            <a:br>
              <a:rPr lang="en-US" dirty="0"/>
            </a:b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61DD31-C6BF-465A-9E52-037062A83074}" type="slidenum">
              <a:rPr lang="en-US"/>
              <a:pPr/>
              <a:t>27</a:t>
            </a:fld>
            <a:endParaRPr lang="en-US"/>
          </a:p>
        </p:txBody>
      </p:sp>
      <p:sp>
        <p:nvSpPr>
          <p:cNvPr id="881666" name="Rectangle 2"/>
          <p:cNvSpPr>
            <a:spLocks noGrp="1" noRot="1" noChangeAspect="1" noChangeArrowheads="1" noTextEdit="1"/>
          </p:cNvSpPr>
          <p:nvPr>
            <p:ph type="sldImg"/>
          </p:nvPr>
        </p:nvSpPr>
        <p:spPr>
          <a:ln/>
        </p:spPr>
      </p:sp>
      <p:sp>
        <p:nvSpPr>
          <p:cNvPr id="881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595EC0-4669-4C35-87DF-12B099D6614F}" type="slidenum">
              <a:rPr lang="en-US"/>
              <a:pPr/>
              <a:t>28</a:t>
            </a:fld>
            <a:endParaRPr lang="en-US"/>
          </a:p>
        </p:txBody>
      </p:sp>
      <p:sp>
        <p:nvSpPr>
          <p:cNvPr id="883714" name="Rectangle 2"/>
          <p:cNvSpPr>
            <a:spLocks noGrp="1" noRot="1" noChangeAspect="1" noChangeArrowheads="1" noTextEdit="1"/>
          </p:cNvSpPr>
          <p:nvPr>
            <p:ph type="sldImg"/>
          </p:nvPr>
        </p:nvSpPr>
        <p:spPr>
          <a:ln/>
        </p:spPr>
      </p:sp>
      <p:sp>
        <p:nvSpPr>
          <p:cNvPr id="8837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3E1F83-6FAE-485A-8733-F2BD96041F51}" type="slidenum">
              <a:rPr lang="en-US"/>
              <a:pPr/>
              <a:t>29</a:t>
            </a:fld>
            <a:endParaRPr lang="en-US"/>
          </a:p>
        </p:txBody>
      </p:sp>
      <p:sp>
        <p:nvSpPr>
          <p:cNvPr id="884738" name="Rectangle 2"/>
          <p:cNvSpPr>
            <a:spLocks noGrp="1" noRot="1" noChangeAspect="1" noChangeArrowheads="1" noTextEdit="1"/>
          </p:cNvSpPr>
          <p:nvPr>
            <p:ph type="sldImg"/>
          </p:nvPr>
        </p:nvSpPr>
        <p:spPr>
          <a:ln/>
        </p:spPr>
      </p:sp>
      <p:sp>
        <p:nvSpPr>
          <p:cNvPr id="884739" name="Rectangle 3"/>
          <p:cNvSpPr>
            <a:spLocks noGrp="1" noChangeArrowheads="1"/>
          </p:cNvSpPr>
          <p:nvPr>
            <p:ph type="body" idx="1"/>
          </p:nvPr>
        </p:nvSpPr>
        <p:spPr/>
        <p:txBody>
          <a:bodyPr/>
          <a:lstStyle/>
          <a:p>
            <a:r>
              <a:rPr lang="en-US" sz="1200" b="0" i="0" kern="1200" dirty="0">
                <a:solidFill>
                  <a:schemeClr val="tx1"/>
                </a:solidFill>
                <a:latin typeface="+mn-lt"/>
                <a:ea typeface="+mn-ea"/>
                <a:cs typeface="+mn-cs"/>
              </a:rPr>
              <a:t>Simple sine waves have many applications in daily life. We can send a single sine wave to carry electric energy from one place to another. For example, the power company sends a single sine wave with a frequency of 60 Hz to distribute electric energy to houses and businesses. As another example, we can use a single sine wave to send an alarm to a security center when a burglar opens a door or window in the house. In the first case, the sine wave is carrying</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energy; in the second, the sine wave is a signal of danger.</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If we had only one single sine wave to convey a conversation over the phone, it would make no sense and carry no information. We would just hear a buzz. As we will see in Chapters 4 and 5, we need to send a composite signal to communicate data. A composite signal is made of many simple sine waves.</a:t>
            </a:r>
            <a:r>
              <a:rPr lang="en-US" dirty="0"/>
              <a:t> </a:t>
            </a:r>
            <a:br>
              <a:rPr lang="en-US" dirty="0"/>
            </a:br>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44F7CE-4BC9-47B1-AAE4-3038C3281E98}" type="slidenum">
              <a:rPr lang="en-US"/>
              <a:pPr/>
              <a:t>30</a:t>
            </a:fld>
            <a:endParaRPr lang="en-US"/>
          </a:p>
        </p:txBody>
      </p:sp>
      <p:sp>
        <p:nvSpPr>
          <p:cNvPr id="886786" name="Rectangle 2"/>
          <p:cNvSpPr>
            <a:spLocks noGrp="1" noRot="1" noChangeAspect="1" noChangeArrowheads="1" noTextEdit="1"/>
          </p:cNvSpPr>
          <p:nvPr>
            <p:ph type="sldImg"/>
          </p:nvPr>
        </p:nvSpPr>
        <p:spPr>
          <a:ln/>
        </p:spPr>
      </p:sp>
      <p:sp>
        <p:nvSpPr>
          <p:cNvPr id="886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012CBB-5BC2-49EE-83DB-24E0E8DA437B}" type="slidenum">
              <a:rPr lang="en-US"/>
              <a:pPr/>
              <a:t>31</a:t>
            </a:fld>
            <a:endParaRPr lang="en-US"/>
          </a:p>
        </p:txBody>
      </p:sp>
      <p:sp>
        <p:nvSpPr>
          <p:cNvPr id="889858" name="Rectangle 2"/>
          <p:cNvSpPr>
            <a:spLocks noGrp="1" noRot="1" noChangeAspect="1" noChangeArrowheads="1" noTextEdit="1"/>
          </p:cNvSpPr>
          <p:nvPr>
            <p:ph type="sldImg"/>
          </p:nvPr>
        </p:nvSpPr>
        <p:spPr>
          <a:ln/>
        </p:spPr>
      </p:sp>
      <p:sp>
        <p:nvSpPr>
          <p:cNvPr id="889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E9244F-7BF9-475B-9B32-2B9C7407292D}" type="slidenum">
              <a:rPr lang="en-US"/>
              <a:pPr/>
              <a:t>32</a:t>
            </a:fld>
            <a:endParaRPr lang="en-US"/>
          </a:p>
        </p:txBody>
      </p:sp>
      <p:sp>
        <p:nvSpPr>
          <p:cNvPr id="892930" name="Rectangle 2"/>
          <p:cNvSpPr>
            <a:spLocks noGrp="1" noRot="1" noChangeAspect="1" noChangeArrowheads="1" noTextEdit="1"/>
          </p:cNvSpPr>
          <p:nvPr>
            <p:ph type="sldImg"/>
          </p:nvPr>
        </p:nvSpPr>
        <p:spPr>
          <a:ln/>
        </p:spPr>
      </p:sp>
      <p:sp>
        <p:nvSpPr>
          <p:cNvPr id="8929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073580-777E-4ADD-AB12-FB41D13D30F8}" type="slidenum">
              <a:rPr lang="en-US"/>
              <a:pPr/>
              <a:t>33</a:t>
            </a:fld>
            <a:endParaRPr lang="en-US"/>
          </a:p>
        </p:txBody>
      </p:sp>
      <p:sp>
        <p:nvSpPr>
          <p:cNvPr id="893954" name="Rectangle 2"/>
          <p:cNvSpPr>
            <a:spLocks noGrp="1" noRot="1" noChangeAspect="1" noChangeArrowheads="1" noTextEdit="1"/>
          </p:cNvSpPr>
          <p:nvPr>
            <p:ph type="sldImg"/>
          </p:nvPr>
        </p:nvSpPr>
        <p:spPr>
          <a:ln/>
        </p:spPr>
      </p:sp>
      <p:sp>
        <p:nvSpPr>
          <p:cNvPr id="8939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57E431-8F50-4FCF-BBFC-6F88E5F2D7D4}" type="slidenum">
              <a:rPr lang="en-US"/>
              <a:pPr/>
              <a:t>34</a:t>
            </a:fld>
            <a:endParaRPr lang="en-US"/>
          </a:p>
        </p:txBody>
      </p:sp>
      <p:sp>
        <p:nvSpPr>
          <p:cNvPr id="903170" name="Rectangle 2"/>
          <p:cNvSpPr>
            <a:spLocks noGrp="1" noRot="1" noChangeAspect="1" noChangeArrowheads="1" noTextEdit="1"/>
          </p:cNvSpPr>
          <p:nvPr>
            <p:ph type="sldImg"/>
          </p:nvPr>
        </p:nvSpPr>
        <p:spPr>
          <a:ln/>
        </p:spPr>
      </p:sp>
      <p:sp>
        <p:nvSpPr>
          <p:cNvPr id="903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7BD661-50A0-4E12-85FA-282DECBB3F8F}" type="slidenum">
              <a:rPr lang="en-US"/>
              <a:pPr/>
              <a:t>6</a:t>
            </a:fld>
            <a:endParaRPr lang="en-US"/>
          </a:p>
        </p:txBody>
      </p:sp>
      <p:sp>
        <p:nvSpPr>
          <p:cNvPr id="997378" name="Rectangle 2"/>
          <p:cNvSpPr>
            <a:spLocks noGrp="1" noRot="1" noChangeAspect="1" noChangeArrowheads="1" noTextEdit="1"/>
          </p:cNvSpPr>
          <p:nvPr>
            <p:ph type="sldImg"/>
          </p:nvPr>
        </p:nvSpPr>
        <p:spPr>
          <a:ln/>
        </p:spPr>
      </p:sp>
      <p:sp>
        <p:nvSpPr>
          <p:cNvPr id="997379" name="Rectangle 3"/>
          <p:cNvSpPr>
            <a:spLocks noGrp="1" noChangeArrowheads="1"/>
          </p:cNvSpPr>
          <p:nvPr>
            <p:ph type="body" idx="1"/>
          </p:nvPr>
        </p:nvSpPr>
        <p:spPr/>
        <p:txBody>
          <a:bodyPr/>
          <a:lstStyle/>
          <a:p>
            <a:r>
              <a:rPr lang="en-US" sz="1200" b="0" i="0" kern="1200" dirty="0">
                <a:solidFill>
                  <a:schemeClr val="tx1"/>
                </a:solidFill>
                <a:latin typeface="+mn-lt"/>
                <a:ea typeface="+mn-ea"/>
                <a:cs typeface="+mn-cs"/>
              </a:rPr>
              <a:t>an analog</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clock that has hour, minute, and second hands gives information in a continuous form;</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the movements of the hands are continuous. On the other hand, a digital clock that</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reports the hours and the minutes will change suddenly from 8:05 to 8:06.</a:t>
            </a:r>
            <a:r>
              <a:rPr lang="en-US" dirty="0"/>
              <a:t> </a:t>
            </a:r>
            <a:br>
              <a:rPr lang="en-US" dirty="0"/>
            </a:b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AAE6D8-EAEA-4F8C-9FEF-2BC63171CCE3}" type="slidenum">
              <a:rPr lang="en-US"/>
              <a:pPr/>
              <a:t>35</a:t>
            </a:fld>
            <a:endParaRPr lang="en-US"/>
          </a:p>
        </p:txBody>
      </p:sp>
      <p:sp>
        <p:nvSpPr>
          <p:cNvPr id="904194" name="Rectangle 2"/>
          <p:cNvSpPr>
            <a:spLocks noGrp="1" noRot="1" noChangeAspect="1" noChangeArrowheads="1" noTextEdit="1"/>
          </p:cNvSpPr>
          <p:nvPr>
            <p:ph type="sldImg"/>
          </p:nvPr>
        </p:nvSpPr>
        <p:spPr>
          <a:ln/>
        </p:spPr>
      </p:sp>
      <p:sp>
        <p:nvSpPr>
          <p:cNvPr id="9041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0215D6-E3EF-40E7-995C-7D4C249EBD05}" type="slidenum">
              <a:rPr lang="en-US"/>
              <a:pPr/>
              <a:t>36</a:t>
            </a:fld>
            <a:endParaRPr lang="en-US"/>
          </a:p>
        </p:txBody>
      </p:sp>
      <p:sp>
        <p:nvSpPr>
          <p:cNvPr id="908290" name="Rectangle 2"/>
          <p:cNvSpPr>
            <a:spLocks noGrp="1" noRot="1" noChangeAspect="1" noChangeArrowheads="1" noTextEdit="1"/>
          </p:cNvSpPr>
          <p:nvPr>
            <p:ph type="sldImg"/>
          </p:nvPr>
        </p:nvSpPr>
        <p:spPr>
          <a:ln/>
        </p:spPr>
      </p:sp>
      <p:sp>
        <p:nvSpPr>
          <p:cNvPr id="908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06E18A-B710-454C-8E84-960ED8C72725}" type="slidenum">
              <a:rPr lang="en-US"/>
              <a:pPr/>
              <a:t>37</a:t>
            </a:fld>
            <a:endParaRPr lang="en-US"/>
          </a:p>
        </p:txBody>
      </p:sp>
      <p:sp>
        <p:nvSpPr>
          <p:cNvPr id="980994" name="Rectangle 2"/>
          <p:cNvSpPr>
            <a:spLocks noGrp="1" noRot="1" noChangeAspect="1" noChangeArrowheads="1" noTextEdit="1"/>
          </p:cNvSpPr>
          <p:nvPr>
            <p:ph type="sldImg"/>
          </p:nvPr>
        </p:nvSpPr>
        <p:spPr>
          <a:ln/>
        </p:spPr>
      </p:sp>
      <p:sp>
        <p:nvSpPr>
          <p:cNvPr id="980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06E18A-B710-454C-8E84-960ED8C72725}" type="slidenum">
              <a:rPr lang="en-US"/>
              <a:pPr/>
              <a:t>38</a:t>
            </a:fld>
            <a:endParaRPr lang="en-US"/>
          </a:p>
        </p:txBody>
      </p:sp>
      <p:sp>
        <p:nvSpPr>
          <p:cNvPr id="980994" name="Rectangle 2"/>
          <p:cNvSpPr>
            <a:spLocks noGrp="1" noRot="1" noChangeAspect="1" noChangeArrowheads="1" noTextEdit="1"/>
          </p:cNvSpPr>
          <p:nvPr>
            <p:ph type="sldImg"/>
          </p:nvPr>
        </p:nvSpPr>
        <p:spPr>
          <a:ln/>
        </p:spPr>
      </p:sp>
      <p:sp>
        <p:nvSpPr>
          <p:cNvPr id="980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1794BE-B8C2-4299-A139-F79F5BCCBC0E}" type="slidenum">
              <a:rPr lang="en-US"/>
              <a:pPr/>
              <a:t>39</a:t>
            </a:fld>
            <a:endParaRPr lang="en-US"/>
          </a:p>
        </p:txBody>
      </p:sp>
      <p:sp>
        <p:nvSpPr>
          <p:cNvPr id="929794" name="Rectangle 2"/>
          <p:cNvSpPr>
            <a:spLocks noGrp="1" noRot="1" noChangeAspect="1" noChangeArrowheads="1" noTextEdit="1"/>
          </p:cNvSpPr>
          <p:nvPr>
            <p:ph type="sldImg"/>
          </p:nvPr>
        </p:nvSpPr>
        <p:spPr>
          <a:ln/>
        </p:spPr>
      </p:sp>
      <p:sp>
        <p:nvSpPr>
          <p:cNvPr id="929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04FB0C-B195-433D-BDCD-1D6B7FB5DB44}" type="slidenum">
              <a:rPr lang="en-US"/>
              <a:pPr/>
              <a:t>40</a:t>
            </a:fld>
            <a:endParaRPr lang="en-US"/>
          </a:p>
        </p:txBody>
      </p:sp>
      <p:sp>
        <p:nvSpPr>
          <p:cNvPr id="930818" name="Rectangle 2"/>
          <p:cNvSpPr>
            <a:spLocks noGrp="1" noRot="1" noChangeAspect="1" noChangeArrowheads="1" noTextEdit="1"/>
          </p:cNvSpPr>
          <p:nvPr>
            <p:ph type="sldImg"/>
          </p:nvPr>
        </p:nvSpPr>
        <p:spPr>
          <a:ln/>
        </p:spPr>
      </p:sp>
      <p:sp>
        <p:nvSpPr>
          <p:cNvPr id="930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Attenuation</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Attenuation means a loss of energy. When a signal, simple or composite, travels through a medium, it loses some of its energy in overcoming the resistance of the medium. That is why a wire carrying electric signals gets warm, if not hot, after a while. Some of the electrical energy in the signal is converted to heat. To compensate for this loss, amplifiers are used to amplify the signal. Figure 3.26 shows the effect of attenuation and amplification.</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65C01858-32DD-4411-B62F-503ECEE428D7}" type="slidenum">
              <a:rPr lang="en-US" smtClean="0"/>
              <a:pPr/>
              <a:t>41</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FAD2FD-4369-4029-980A-2C8D36AD54FE}" type="slidenum">
              <a:rPr lang="en-US"/>
              <a:pPr/>
              <a:t>43</a:t>
            </a:fld>
            <a:endParaRPr lang="en-US"/>
          </a:p>
        </p:txBody>
      </p:sp>
      <p:sp>
        <p:nvSpPr>
          <p:cNvPr id="931842" name="Rectangle 2"/>
          <p:cNvSpPr>
            <a:spLocks noGrp="1" noRot="1" noChangeAspect="1" noChangeArrowheads="1" noTextEdit="1"/>
          </p:cNvSpPr>
          <p:nvPr>
            <p:ph type="sldImg"/>
          </p:nvPr>
        </p:nvSpPr>
        <p:spPr>
          <a:ln/>
        </p:spPr>
      </p:sp>
      <p:sp>
        <p:nvSpPr>
          <p:cNvPr id="931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Each signal component has its own propagation speed through a medium and, therefore, its own delay in arriving at the final destination. Differences in</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delay may create a difference in phase if the delay is not exactly the same as the period duration.</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In other words, signal components at the receiver have phases different from what they had at the </a:t>
            </a:r>
            <a:r>
              <a:rPr lang="en-US" sz="1200" b="0" i="0" kern="1200" dirty="0" err="1">
                <a:solidFill>
                  <a:schemeClr val="tx1"/>
                </a:solidFill>
                <a:latin typeface="+mn-lt"/>
                <a:ea typeface="+mn-ea"/>
                <a:cs typeface="+mn-cs"/>
              </a:rPr>
              <a:t>sender.The</a:t>
            </a:r>
            <a:r>
              <a:rPr lang="en-US" sz="1200" b="0" i="0" kern="1200" dirty="0">
                <a:solidFill>
                  <a:schemeClr val="tx1"/>
                </a:solidFill>
                <a:latin typeface="+mn-lt"/>
                <a:ea typeface="+mn-ea"/>
                <a:cs typeface="+mn-cs"/>
              </a:rPr>
              <a:t> shape of the composite signal is therefore not the same.</a:t>
            </a:r>
            <a:r>
              <a:rPr lang="en-US" dirty="0"/>
              <a:t> </a:t>
            </a:r>
            <a:br>
              <a:rPr lang="en-US" dirty="0"/>
            </a:br>
            <a:br>
              <a:rPr lang="en-US" dirty="0"/>
            </a:br>
            <a:endParaRPr lang="en-US" dirty="0"/>
          </a:p>
        </p:txBody>
      </p:sp>
      <p:sp>
        <p:nvSpPr>
          <p:cNvPr id="4" name="Slide Number Placeholder 3"/>
          <p:cNvSpPr>
            <a:spLocks noGrp="1"/>
          </p:cNvSpPr>
          <p:nvPr>
            <p:ph type="sldNum" sz="quarter" idx="10"/>
          </p:nvPr>
        </p:nvSpPr>
        <p:spPr/>
        <p:txBody>
          <a:bodyPr/>
          <a:lstStyle/>
          <a:p>
            <a:fld id="{65C01858-32DD-4411-B62F-503ECEE428D7}" type="slidenum">
              <a:rPr lang="en-US" smtClean="0"/>
              <a:pPr/>
              <a:t>44</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0FD188-033D-43F4-BCBB-0CF05F60A144}" type="slidenum">
              <a:rPr lang="en-US"/>
              <a:pPr/>
              <a:t>45</a:t>
            </a:fld>
            <a:endParaRPr lang="en-US"/>
          </a:p>
        </p:txBody>
      </p:sp>
      <p:sp>
        <p:nvSpPr>
          <p:cNvPr id="939010" name="Rectangle 2"/>
          <p:cNvSpPr>
            <a:spLocks noGrp="1" noRot="1" noChangeAspect="1" noChangeArrowheads="1" noTextEdit="1"/>
          </p:cNvSpPr>
          <p:nvPr>
            <p:ph type="sldImg"/>
          </p:nvPr>
        </p:nvSpPr>
        <p:spPr>
          <a:ln/>
        </p:spPr>
      </p:sp>
      <p:sp>
        <p:nvSpPr>
          <p:cNvPr id="939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67F494-67FF-4A57-8502-97E7E39C469E}" type="slidenum">
              <a:rPr lang="en-US"/>
              <a:pPr/>
              <a:t>7</a:t>
            </a:fld>
            <a:endParaRPr lang="en-US"/>
          </a:p>
        </p:txBody>
      </p:sp>
      <p:sp>
        <p:nvSpPr>
          <p:cNvPr id="858114" name="Rectangle 2"/>
          <p:cNvSpPr>
            <a:spLocks noGrp="1" noRot="1" noChangeAspect="1" noChangeArrowheads="1" noTextEdit="1"/>
          </p:cNvSpPr>
          <p:nvPr>
            <p:ph type="sldImg"/>
          </p:nvPr>
        </p:nvSpPr>
        <p:spPr>
          <a:ln/>
        </p:spPr>
      </p:sp>
      <p:sp>
        <p:nvSpPr>
          <p:cNvPr id="858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B341D8-6088-4430-BD23-83B3E744F799}" type="slidenum">
              <a:rPr lang="en-US"/>
              <a:pPr/>
              <a:t>48</a:t>
            </a:fld>
            <a:endParaRPr lang="en-US"/>
          </a:p>
        </p:txBody>
      </p:sp>
      <p:sp>
        <p:nvSpPr>
          <p:cNvPr id="940034" name="Rectangle 2"/>
          <p:cNvSpPr>
            <a:spLocks noGrp="1" noRot="1" noChangeAspect="1" noChangeArrowheads="1" noTextEdit="1"/>
          </p:cNvSpPr>
          <p:nvPr>
            <p:ph type="sldImg"/>
          </p:nvPr>
        </p:nvSpPr>
        <p:spPr>
          <a:ln/>
        </p:spPr>
      </p:sp>
      <p:sp>
        <p:nvSpPr>
          <p:cNvPr id="940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CF88D6-4B42-41EB-98C9-96ABC62B7289}" type="slidenum">
              <a:rPr lang="en-US"/>
              <a:pPr/>
              <a:t>50</a:t>
            </a:fld>
            <a:endParaRPr lang="en-US"/>
          </a:p>
        </p:txBody>
      </p:sp>
      <p:sp>
        <p:nvSpPr>
          <p:cNvPr id="943106" name="Rectangle 2"/>
          <p:cNvSpPr>
            <a:spLocks noGrp="1" noRot="1" noChangeAspect="1" noChangeArrowheads="1" noTextEdit="1"/>
          </p:cNvSpPr>
          <p:nvPr>
            <p:ph type="sldImg"/>
          </p:nvPr>
        </p:nvSpPr>
        <p:spPr>
          <a:ln/>
        </p:spPr>
      </p:sp>
      <p:sp>
        <p:nvSpPr>
          <p:cNvPr id="943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1D3C91-E425-49AA-902D-DCCF6EBE628B}" type="slidenum">
              <a:rPr lang="en-US"/>
              <a:pPr/>
              <a:t>51</a:t>
            </a:fld>
            <a:endParaRPr lang="en-US"/>
          </a:p>
        </p:txBody>
      </p:sp>
      <p:sp>
        <p:nvSpPr>
          <p:cNvPr id="944130" name="Rectangle 2"/>
          <p:cNvSpPr>
            <a:spLocks noGrp="1" noRot="1" noChangeAspect="1" noChangeArrowheads="1" noTextEdit="1"/>
          </p:cNvSpPr>
          <p:nvPr>
            <p:ph type="sldImg"/>
          </p:nvPr>
        </p:nvSpPr>
        <p:spPr>
          <a:ln/>
        </p:spPr>
      </p:sp>
      <p:sp>
        <p:nvSpPr>
          <p:cNvPr id="944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E23608-5672-48BE-981C-31CF92C7DEFB}" type="slidenum">
              <a:rPr lang="en-US"/>
              <a:pPr/>
              <a:t>52</a:t>
            </a:fld>
            <a:endParaRPr lang="en-US"/>
          </a:p>
        </p:txBody>
      </p:sp>
      <p:sp>
        <p:nvSpPr>
          <p:cNvPr id="945154" name="Rectangle 2"/>
          <p:cNvSpPr>
            <a:spLocks noGrp="1" noRot="1" noChangeAspect="1" noChangeArrowheads="1" noTextEdit="1"/>
          </p:cNvSpPr>
          <p:nvPr>
            <p:ph type="sldImg"/>
          </p:nvPr>
        </p:nvSpPr>
        <p:spPr>
          <a:ln/>
        </p:spPr>
      </p:sp>
      <p:sp>
        <p:nvSpPr>
          <p:cNvPr id="945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5C01858-32DD-4411-B62F-503ECEE428D7}" type="slidenum">
              <a:rPr lang="en-US" smtClean="0"/>
              <a:pPr/>
              <a:t>55</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B1E342-F948-4564-A79C-29EC3425D048}" type="slidenum">
              <a:rPr lang="en-US"/>
              <a:pPr/>
              <a:t>56</a:t>
            </a:fld>
            <a:endParaRPr lang="en-US"/>
          </a:p>
        </p:txBody>
      </p:sp>
      <p:sp>
        <p:nvSpPr>
          <p:cNvPr id="955394" name="Rectangle 2"/>
          <p:cNvSpPr>
            <a:spLocks noGrp="1" noRot="1" noChangeAspect="1" noChangeArrowheads="1" noTextEdit="1"/>
          </p:cNvSpPr>
          <p:nvPr>
            <p:ph type="sldImg"/>
          </p:nvPr>
        </p:nvSpPr>
        <p:spPr>
          <a:ln/>
        </p:spPr>
      </p:sp>
      <p:sp>
        <p:nvSpPr>
          <p:cNvPr id="955395" name="Rectangle 3"/>
          <p:cNvSpPr>
            <a:spLocks noGrp="1" noChangeArrowheads="1"/>
          </p:cNvSpPr>
          <p:nvPr>
            <p:ph type="body" idx="1"/>
          </p:nvPr>
        </p:nvSpPr>
        <p:spPr/>
        <p:txBody>
          <a:bodyPr/>
          <a:lstStyle/>
          <a:p>
            <a:r>
              <a:rPr lang="en-US" sz="1200" b="0" i="0" kern="1200" dirty="0">
                <a:solidFill>
                  <a:schemeClr val="tx1"/>
                </a:solidFill>
                <a:latin typeface="+mn-lt"/>
                <a:ea typeface="+mn-ea"/>
                <a:cs typeface="+mn-cs"/>
              </a:rPr>
              <a:t>Note that in the Shannon formula there is no indication of the signal level, which means that no matter how many levels we have, we cannot achieve a data rate higher than the capacity of the channel. In other words, the formula defines a characteristic of the channel, not the method of transmission.</a:t>
            </a:r>
            <a:r>
              <a:rPr lang="en-US" dirty="0"/>
              <a:t> </a:t>
            </a:r>
            <a:br>
              <a:rPr lang="en-US" dirty="0"/>
            </a:b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558EAA-AC6E-40E1-9CA0-8BB0A7EC9FC4}" type="slidenum">
              <a:rPr lang="en-US"/>
              <a:pPr/>
              <a:t>8</a:t>
            </a:fld>
            <a:endParaRPr lang="en-US"/>
          </a:p>
        </p:txBody>
      </p:sp>
      <p:sp>
        <p:nvSpPr>
          <p:cNvPr id="860162" name="Rectangle 2"/>
          <p:cNvSpPr>
            <a:spLocks noGrp="1" noRot="1" noChangeAspect="1" noChangeArrowheads="1" noTextEdit="1"/>
          </p:cNvSpPr>
          <p:nvPr>
            <p:ph type="sldImg"/>
          </p:nvPr>
        </p:nvSpPr>
        <p:spPr>
          <a:ln/>
        </p:spPr>
      </p:sp>
      <p:sp>
        <p:nvSpPr>
          <p:cNvPr id="860163" name="Rectangle 3"/>
          <p:cNvSpPr>
            <a:spLocks noGrp="1" noChangeArrowheads="1"/>
          </p:cNvSpPr>
          <p:nvPr>
            <p:ph type="body" idx="1"/>
          </p:nvPr>
        </p:nvSpPr>
        <p:spPr/>
        <p:txBody>
          <a:bodyPr/>
          <a:lstStyle/>
          <a:p>
            <a:r>
              <a:rPr lang="en-US" sz="1200" b="0" i="0" kern="1200" dirty="0">
                <a:solidFill>
                  <a:schemeClr val="tx1"/>
                </a:solidFill>
                <a:latin typeface="+mn-lt"/>
                <a:ea typeface="+mn-ea"/>
                <a:cs typeface="+mn-cs"/>
              </a:rPr>
              <a:t>Figure  illustrates an analog signal and a digital signal. The curve representing the analog signal passes through an infinite number of</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points. The vertical lines of the digital signal, however, demonstrate the sudden jump that the signal makes from value to value.</a:t>
            </a:r>
            <a:r>
              <a:rPr lang="en-US" dirty="0"/>
              <a:t> </a:t>
            </a:r>
            <a:br>
              <a:rPr lang="en-US" dirty="0"/>
            </a:b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AA5D92-8BCB-4430-A602-95ACE7ABEE3F}" type="slidenum">
              <a:rPr lang="en-US"/>
              <a:pPr/>
              <a:t>9</a:t>
            </a:fld>
            <a:endParaRPr lang="en-US"/>
          </a:p>
        </p:txBody>
      </p:sp>
      <p:sp>
        <p:nvSpPr>
          <p:cNvPr id="862210" name="Rectangle 2"/>
          <p:cNvSpPr>
            <a:spLocks noGrp="1" noRot="1" noChangeAspect="1" noChangeArrowheads="1" noTextEdit="1"/>
          </p:cNvSpPr>
          <p:nvPr>
            <p:ph type="sldImg"/>
          </p:nvPr>
        </p:nvSpPr>
        <p:spPr>
          <a:ln/>
        </p:spPr>
      </p:sp>
      <p:sp>
        <p:nvSpPr>
          <p:cNvPr id="862211" name="Rectangle 3"/>
          <p:cNvSpPr>
            <a:spLocks noGrp="1" noChangeArrowheads="1"/>
          </p:cNvSpPr>
          <p:nvPr>
            <p:ph type="body" idx="1"/>
          </p:nvPr>
        </p:nvSpPr>
        <p:spPr/>
        <p:txBody>
          <a:bodyPr/>
          <a:lstStyle/>
          <a:p>
            <a:r>
              <a:rPr lang="en-US" sz="1200" b="0" i="0" kern="1200" dirty="0">
                <a:solidFill>
                  <a:schemeClr val="tx1"/>
                </a:solidFill>
                <a:latin typeface="+mn-lt"/>
                <a:ea typeface="+mn-ea"/>
                <a:cs typeface="+mn-cs"/>
              </a:rPr>
              <a:t>Both analog and digital signals can be periodic or </a:t>
            </a:r>
            <a:r>
              <a:rPr lang="en-US" sz="1200" b="0" i="0" kern="1200" dirty="0" err="1">
                <a:solidFill>
                  <a:schemeClr val="tx1"/>
                </a:solidFill>
                <a:latin typeface="+mn-lt"/>
                <a:ea typeface="+mn-ea"/>
                <a:cs typeface="+mn-cs"/>
              </a:rPr>
              <a:t>nonperiodic</a:t>
            </a:r>
            <a:r>
              <a:rPr lang="en-US" sz="1200" b="0" i="0" kern="1200" dirty="0">
                <a:solidFill>
                  <a:schemeClr val="tx1"/>
                </a:solidFill>
                <a:latin typeface="+mn-lt"/>
                <a:ea typeface="+mn-ea"/>
                <a:cs typeface="+mn-cs"/>
              </a:rPr>
              <a:t>. In data communications, we commonly use periodic analog signals (because they need less bandwidth, and </a:t>
            </a:r>
            <a:r>
              <a:rPr lang="en-US" sz="1200" b="0" i="0" kern="1200" dirty="0" err="1">
                <a:solidFill>
                  <a:schemeClr val="tx1"/>
                </a:solidFill>
                <a:latin typeface="+mn-lt"/>
                <a:ea typeface="+mn-ea"/>
                <a:cs typeface="+mn-cs"/>
              </a:rPr>
              <a:t>nonperiodic</a:t>
            </a:r>
            <a:r>
              <a:rPr lang="en-US" sz="1200" b="0" i="0" kern="1200" dirty="0">
                <a:solidFill>
                  <a:schemeClr val="tx1"/>
                </a:solidFill>
                <a:latin typeface="+mn-lt"/>
                <a:ea typeface="+mn-ea"/>
                <a:cs typeface="+mn-cs"/>
              </a:rPr>
              <a:t> digital signals (because they can represent variation in data)</a:t>
            </a:r>
            <a:r>
              <a:rPr lang="en-US" dirty="0"/>
              <a:t> </a:t>
            </a:r>
            <a:br>
              <a:rPr lang="en-US" dirty="0"/>
            </a:b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AA5D92-8BCB-4430-A602-95ACE7ABEE3F}" type="slidenum">
              <a:rPr lang="en-US"/>
              <a:pPr/>
              <a:t>10</a:t>
            </a:fld>
            <a:endParaRPr lang="en-US"/>
          </a:p>
        </p:txBody>
      </p:sp>
      <p:sp>
        <p:nvSpPr>
          <p:cNvPr id="862210" name="Rectangle 2"/>
          <p:cNvSpPr>
            <a:spLocks noGrp="1" noRot="1" noChangeAspect="1" noChangeArrowheads="1" noTextEdit="1"/>
          </p:cNvSpPr>
          <p:nvPr>
            <p:ph type="sldImg"/>
          </p:nvPr>
        </p:nvSpPr>
        <p:spPr>
          <a:ln/>
        </p:spPr>
      </p:sp>
      <p:sp>
        <p:nvSpPr>
          <p:cNvPr id="862211" name="Rectangle 3"/>
          <p:cNvSpPr>
            <a:spLocks noGrp="1" noChangeArrowheads="1"/>
          </p:cNvSpPr>
          <p:nvPr>
            <p:ph type="body" idx="1"/>
          </p:nvPr>
        </p:nvSpPr>
        <p:spPr/>
        <p:txBody>
          <a:bodyPr/>
          <a:lstStyle/>
          <a:p>
            <a:r>
              <a:rPr lang="en-US" sz="1200" b="0" i="0" kern="1200" dirty="0">
                <a:solidFill>
                  <a:schemeClr val="tx1"/>
                </a:solidFill>
                <a:latin typeface="+mn-lt"/>
                <a:ea typeface="+mn-ea"/>
                <a:cs typeface="+mn-cs"/>
              </a:rPr>
              <a:t>Both analog and digital signals can be periodic or </a:t>
            </a:r>
            <a:r>
              <a:rPr lang="en-US" sz="1200" b="0" i="0" kern="1200" dirty="0" err="1">
                <a:solidFill>
                  <a:schemeClr val="tx1"/>
                </a:solidFill>
                <a:latin typeface="+mn-lt"/>
                <a:ea typeface="+mn-ea"/>
                <a:cs typeface="+mn-cs"/>
              </a:rPr>
              <a:t>nonperiodic</a:t>
            </a:r>
            <a:r>
              <a:rPr lang="en-US" sz="1200" b="0" i="0" kern="1200" dirty="0">
                <a:solidFill>
                  <a:schemeClr val="tx1"/>
                </a:solidFill>
                <a:latin typeface="+mn-lt"/>
                <a:ea typeface="+mn-ea"/>
                <a:cs typeface="+mn-cs"/>
              </a:rPr>
              <a:t>. In data communications, we commonly use periodic analog signals (because they need less </a:t>
            </a:r>
            <a:r>
              <a:rPr lang="en-US" sz="1200" b="0" i="0" kern="1200" dirty="0" err="1">
                <a:solidFill>
                  <a:schemeClr val="tx1"/>
                </a:solidFill>
                <a:latin typeface="+mn-lt"/>
                <a:ea typeface="+mn-ea"/>
                <a:cs typeface="+mn-cs"/>
              </a:rPr>
              <a:t>bandwidth,as</a:t>
            </a:r>
            <a:r>
              <a:rPr lang="en-US" sz="1200" b="0" i="0" kern="1200" dirty="0">
                <a:solidFill>
                  <a:schemeClr val="tx1"/>
                </a:solidFill>
                <a:latin typeface="+mn-lt"/>
                <a:ea typeface="+mn-ea"/>
                <a:cs typeface="+mn-cs"/>
              </a:rPr>
              <a:t> we will see in Chapter 5) and </a:t>
            </a:r>
            <a:r>
              <a:rPr lang="en-US" sz="1200" b="0" i="0" kern="1200" dirty="0" err="1">
                <a:solidFill>
                  <a:schemeClr val="tx1"/>
                </a:solidFill>
                <a:latin typeface="+mn-lt"/>
                <a:ea typeface="+mn-ea"/>
                <a:cs typeface="+mn-cs"/>
              </a:rPr>
              <a:t>nonperiodic</a:t>
            </a:r>
            <a:r>
              <a:rPr lang="en-US" sz="1200" b="0" i="0" kern="1200" dirty="0">
                <a:solidFill>
                  <a:schemeClr val="tx1"/>
                </a:solidFill>
                <a:latin typeface="+mn-lt"/>
                <a:ea typeface="+mn-ea"/>
                <a:cs typeface="+mn-cs"/>
              </a:rPr>
              <a:t> digital signals (because they can represent</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variation in data, as we will see in Chapter 6)</a:t>
            </a:r>
            <a:r>
              <a:rPr lang="en-US" dirty="0"/>
              <a:t> </a:t>
            </a:r>
            <a:br>
              <a:rPr lang="en-US" dirty="0"/>
            </a:b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F258F6-41A5-4ABB-BA94-8719BFA725DB}" type="slidenum">
              <a:rPr lang="en-US"/>
              <a:pPr/>
              <a:t>11</a:t>
            </a:fld>
            <a:endParaRPr lang="en-US"/>
          </a:p>
        </p:txBody>
      </p:sp>
      <p:sp>
        <p:nvSpPr>
          <p:cNvPr id="863234" name="Rectangle 2"/>
          <p:cNvSpPr>
            <a:spLocks noGrp="1" noRot="1" noChangeAspect="1" noChangeArrowheads="1" noTextEdit="1"/>
          </p:cNvSpPr>
          <p:nvPr>
            <p:ph type="sldImg"/>
          </p:nvPr>
        </p:nvSpPr>
        <p:spPr>
          <a:ln/>
        </p:spPr>
      </p:sp>
      <p:sp>
        <p:nvSpPr>
          <p:cNvPr id="863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3B066F-1483-46DC-812D-358A0E89644E}" type="slidenum">
              <a:rPr lang="en-US"/>
              <a:pPr/>
              <a:t>13</a:t>
            </a:fld>
            <a:endParaRPr lang="en-US"/>
          </a:p>
        </p:txBody>
      </p:sp>
      <p:sp>
        <p:nvSpPr>
          <p:cNvPr id="866306" name="Rectangle 2"/>
          <p:cNvSpPr>
            <a:spLocks noGrp="1" noRot="1" noChangeAspect="1" noChangeArrowheads="1" noTextEdit="1"/>
          </p:cNvSpPr>
          <p:nvPr>
            <p:ph type="sldImg"/>
          </p:nvPr>
        </p:nvSpPr>
        <p:spPr>
          <a:ln/>
        </p:spPr>
      </p:sp>
      <p:sp>
        <p:nvSpPr>
          <p:cNvPr id="866307" name="Rectangle 3"/>
          <p:cNvSpPr>
            <a:spLocks noGrp="1" noChangeArrowheads="1"/>
          </p:cNvSpPr>
          <p:nvPr>
            <p:ph type="body" idx="1"/>
          </p:nvPr>
        </p:nvSpPr>
        <p:spPr/>
        <p:txBody>
          <a:bodyPr/>
          <a:lstStyle/>
          <a:p>
            <a:r>
              <a:rPr lang="en-US" sz="1200" b="0" i="0" kern="1200" dirty="0">
                <a:solidFill>
                  <a:schemeClr val="tx1"/>
                </a:solidFill>
                <a:latin typeface="+mn-lt"/>
                <a:ea typeface="+mn-ea"/>
                <a:cs typeface="+mn-cs"/>
              </a:rPr>
              <a:t>The peak amplitude of a signal is the absolute value of its highest intensity, proportional to the energy it carries. For electric signals, peak amplitude is normally measured in </a:t>
            </a:r>
            <a:r>
              <a:rPr lang="en-US" sz="1200" b="0" i="1" kern="1200" dirty="0">
                <a:solidFill>
                  <a:schemeClr val="tx1"/>
                </a:solidFill>
                <a:latin typeface="+mn-lt"/>
                <a:ea typeface="+mn-ea"/>
                <a:cs typeface="+mn-cs"/>
              </a:rPr>
              <a:t>volts.</a:t>
            </a:r>
            <a:r>
              <a:rPr lang="en-US" dirty="0"/>
              <a:t> </a:t>
            </a:r>
            <a:br>
              <a:rPr lang="en-US" dirty="0"/>
            </a:b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A08471-492E-4827-9F92-0997DC7AA51B}" type="datetime1">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88DC8-BF9F-46F6-BB01-C01B7D0A229B}" type="slidenum">
              <a:rPr lang="en-US" smtClean="0"/>
              <a:pPr/>
              <a:t>‹#›</a:t>
            </a:fld>
            <a:endParaRPr lang="en-US"/>
          </a:p>
        </p:txBody>
      </p:sp>
    </p:spTree>
    <p:extLst>
      <p:ext uri="{BB962C8B-B14F-4D97-AF65-F5344CB8AC3E}">
        <p14:creationId xmlns:p14="http://schemas.microsoft.com/office/powerpoint/2010/main" val="2208314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0B4D64-41ED-42B1-9FA6-36CDBD2F2E6B}" type="datetime1">
              <a:rPr lang="en-US" smtClean="0"/>
              <a:t>12/19/2022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88DC8-BF9F-46F6-BB01-C01B7D0A229B}" type="slidenum">
              <a:rPr lang="en-US" smtClean="0"/>
              <a:pPr/>
              <a:t>‹#›</a:t>
            </a:fld>
            <a:endParaRPr lang="en-US"/>
          </a:p>
        </p:txBody>
      </p:sp>
    </p:spTree>
    <p:extLst>
      <p:ext uri="{BB962C8B-B14F-4D97-AF65-F5344CB8AC3E}">
        <p14:creationId xmlns:p14="http://schemas.microsoft.com/office/powerpoint/2010/main" val="744228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262148E-20A8-409F-BB9C-C78C88AB718A}" type="datetime1">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88DC8-BF9F-46F6-BB01-C01B7D0A229B}" type="slidenum">
              <a:rPr lang="en-US" smtClean="0"/>
              <a:pPr/>
              <a:t>‹#›</a:t>
            </a:fld>
            <a:endParaRPr lang="en-US"/>
          </a:p>
        </p:txBody>
      </p:sp>
    </p:spTree>
    <p:extLst>
      <p:ext uri="{BB962C8B-B14F-4D97-AF65-F5344CB8AC3E}">
        <p14:creationId xmlns:p14="http://schemas.microsoft.com/office/powerpoint/2010/main" val="4084148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6A257CC-5955-43FA-8063-FC3C513BAAA0}" type="datetime1">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88DC8-BF9F-46F6-BB01-C01B7D0A229B}"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2888103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B76673-32DC-4F4B-AB34-641E4AFC59B6}" type="datetime1">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88DC8-BF9F-46F6-BB01-C01B7D0A229B}" type="slidenum">
              <a:rPr lang="en-US" smtClean="0"/>
              <a:pPr/>
              <a:t>‹#›</a:t>
            </a:fld>
            <a:endParaRPr lang="en-US"/>
          </a:p>
        </p:txBody>
      </p:sp>
    </p:spTree>
    <p:extLst>
      <p:ext uri="{BB962C8B-B14F-4D97-AF65-F5344CB8AC3E}">
        <p14:creationId xmlns:p14="http://schemas.microsoft.com/office/powerpoint/2010/main" val="3630932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F0C56BF-38DF-4CE6-9DFD-FD1668ECCD9F}" type="datetime1">
              <a:rPr lang="en-US" smtClean="0"/>
              <a:t>12/19/2022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88DC8-BF9F-46F6-BB01-C01B7D0A229B}" type="slidenum">
              <a:rPr lang="en-US" smtClean="0"/>
              <a:pPr/>
              <a:t>‹#›</a:t>
            </a:fld>
            <a:endParaRPr lang="en-US"/>
          </a:p>
        </p:txBody>
      </p:sp>
    </p:spTree>
    <p:extLst>
      <p:ext uri="{BB962C8B-B14F-4D97-AF65-F5344CB8AC3E}">
        <p14:creationId xmlns:p14="http://schemas.microsoft.com/office/powerpoint/2010/main" val="28754170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E160512-99C7-468C-9ED9-FC888F74DB47}" type="datetime1">
              <a:rPr lang="en-US" smtClean="0"/>
              <a:t>12/19/2022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88DC8-BF9F-46F6-BB01-C01B7D0A229B}" type="slidenum">
              <a:rPr lang="en-US" smtClean="0"/>
              <a:pPr/>
              <a:t>‹#›</a:t>
            </a:fld>
            <a:endParaRPr lang="en-US"/>
          </a:p>
        </p:txBody>
      </p:sp>
    </p:spTree>
    <p:extLst>
      <p:ext uri="{BB962C8B-B14F-4D97-AF65-F5344CB8AC3E}">
        <p14:creationId xmlns:p14="http://schemas.microsoft.com/office/powerpoint/2010/main" val="2060802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80ADC1-B339-4F71-B435-3357C313E59A}" type="datetime1">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88DC8-BF9F-46F6-BB01-C01B7D0A229B}" type="slidenum">
              <a:rPr lang="en-US" smtClean="0"/>
              <a:pPr/>
              <a:t>‹#›</a:t>
            </a:fld>
            <a:endParaRPr lang="en-US"/>
          </a:p>
        </p:txBody>
      </p:sp>
    </p:spTree>
    <p:extLst>
      <p:ext uri="{BB962C8B-B14F-4D97-AF65-F5344CB8AC3E}">
        <p14:creationId xmlns:p14="http://schemas.microsoft.com/office/powerpoint/2010/main" val="4001579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4A7656-DCFF-418D-9897-C76EDC1642B7}" type="datetime1">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88DC8-BF9F-46F6-BB01-C01B7D0A229B}" type="slidenum">
              <a:rPr lang="en-US" smtClean="0"/>
              <a:pPr/>
              <a:t>‹#›</a:t>
            </a:fld>
            <a:endParaRPr lang="en-US"/>
          </a:p>
        </p:txBody>
      </p:sp>
    </p:spTree>
    <p:extLst>
      <p:ext uri="{BB962C8B-B14F-4D97-AF65-F5344CB8AC3E}">
        <p14:creationId xmlns:p14="http://schemas.microsoft.com/office/powerpoint/2010/main" val="1944629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7405C02-8752-4C0F-B796-F1FBF9A5E264}" type="datetime1">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88DC8-BF9F-46F6-BB01-C01B7D0A229B}" type="slidenum">
              <a:rPr lang="en-US" smtClean="0"/>
              <a:pPr/>
              <a:t>‹#›</a:t>
            </a:fld>
            <a:endParaRPr lang="en-US"/>
          </a:p>
        </p:txBody>
      </p:sp>
    </p:spTree>
    <p:extLst>
      <p:ext uri="{BB962C8B-B14F-4D97-AF65-F5344CB8AC3E}">
        <p14:creationId xmlns:p14="http://schemas.microsoft.com/office/powerpoint/2010/main" val="3248688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D7A665-6390-43CD-8447-1B59A32B0B13}" type="datetime1">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88DC8-BF9F-46F6-BB01-C01B7D0A229B}" type="slidenum">
              <a:rPr lang="en-US" smtClean="0"/>
              <a:pPr/>
              <a:t>‹#›</a:t>
            </a:fld>
            <a:endParaRPr lang="en-US"/>
          </a:p>
        </p:txBody>
      </p:sp>
    </p:spTree>
    <p:extLst>
      <p:ext uri="{BB962C8B-B14F-4D97-AF65-F5344CB8AC3E}">
        <p14:creationId xmlns:p14="http://schemas.microsoft.com/office/powerpoint/2010/main" val="50272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D66272-75D5-44E7-9D0B-EA24F80FE41F}" type="datetime1">
              <a:rPr lang="en-US" smtClean="0"/>
              <a:t>12/19/2022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88DC8-BF9F-46F6-BB01-C01B7D0A229B}" type="slidenum">
              <a:rPr lang="en-US" smtClean="0"/>
              <a:pPr/>
              <a:t>‹#›</a:t>
            </a:fld>
            <a:endParaRPr lang="en-US"/>
          </a:p>
        </p:txBody>
      </p:sp>
    </p:spTree>
    <p:extLst>
      <p:ext uri="{BB962C8B-B14F-4D97-AF65-F5344CB8AC3E}">
        <p14:creationId xmlns:p14="http://schemas.microsoft.com/office/powerpoint/2010/main" val="1078263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17D950-D2E2-4504-A65A-2710C51B7830}" type="datetime1">
              <a:rPr lang="en-US" smtClean="0"/>
              <a:t>12/19/2022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F88DC8-BF9F-46F6-BB01-C01B7D0A229B}" type="slidenum">
              <a:rPr lang="en-US" smtClean="0"/>
              <a:pPr/>
              <a:t>‹#›</a:t>
            </a:fld>
            <a:endParaRPr lang="en-US"/>
          </a:p>
        </p:txBody>
      </p:sp>
    </p:spTree>
    <p:extLst>
      <p:ext uri="{BB962C8B-B14F-4D97-AF65-F5344CB8AC3E}">
        <p14:creationId xmlns:p14="http://schemas.microsoft.com/office/powerpoint/2010/main" val="2290172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B8BE8DB-E057-4279-A773-85171BEC889F}" type="datetime1">
              <a:rPr lang="en-US" smtClean="0"/>
              <a:t>12/19/2022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3F88DC8-BF9F-46F6-BB01-C01B7D0A229B}" type="slidenum">
              <a:rPr lang="en-US" smtClean="0"/>
              <a:pPr/>
              <a:t>‹#›</a:t>
            </a:fld>
            <a:endParaRPr lang="en-US"/>
          </a:p>
        </p:txBody>
      </p:sp>
    </p:spTree>
    <p:extLst>
      <p:ext uri="{BB962C8B-B14F-4D97-AF65-F5344CB8AC3E}">
        <p14:creationId xmlns:p14="http://schemas.microsoft.com/office/powerpoint/2010/main" val="3373195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920D6F1-DC51-45A9-AB53-52B4D351EA82}" type="datetime1">
              <a:rPr lang="en-US" smtClean="0"/>
              <a:t>12/19/2022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3F88DC8-BF9F-46F6-BB01-C01B7D0A229B}" type="slidenum">
              <a:rPr lang="en-US" smtClean="0"/>
              <a:pPr/>
              <a:t>‹#›</a:t>
            </a:fld>
            <a:endParaRPr lang="en-US"/>
          </a:p>
        </p:txBody>
      </p:sp>
    </p:spTree>
    <p:extLst>
      <p:ext uri="{BB962C8B-B14F-4D97-AF65-F5344CB8AC3E}">
        <p14:creationId xmlns:p14="http://schemas.microsoft.com/office/powerpoint/2010/main" val="3647537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9497F70-801B-4023-B616-3755E682CA6D}" type="datetime1">
              <a:rPr lang="en-US" smtClean="0"/>
              <a:t>12/19/2022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3F88DC8-BF9F-46F6-BB01-C01B7D0A229B}" type="slidenum">
              <a:rPr lang="en-US" smtClean="0"/>
              <a:pPr/>
              <a:t>‹#›</a:t>
            </a:fld>
            <a:endParaRPr lang="en-US"/>
          </a:p>
        </p:txBody>
      </p:sp>
    </p:spTree>
    <p:extLst>
      <p:ext uri="{BB962C8B-B14F-4D97-AF65-F5344CB8AC3E}">
        <p14:creationId xmlns:p14="http://schemas.microsoft.com/office/powerpoint/2010/main" val="3925978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A058F8-3C9E-42F2-8D97-9F93D3CFFAD1}" type="datetime1">
              <a:rPr lang="en-US" smtClean="0"/>
              <a:t>12/19/2022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88DC8-BF9F-46F6-BB01-C01B7D0A229B}" type="slidenum">
              <a:rPr lang="en-US" smtClean="0"/>
              <a:pPr/>
              <a:t>‹#›</a:t>
            </a:fld>
            <a:endParaRPr lang="en-US"/>
          </a:p>
        </p:txBody>
      </p:sp>
    </p:spTree>
    <p:extLst>
      <p:ext uri="{BB962C8B-B14F-4D97-AF65-F5344CB8AC3E}">
        <p14:creationId xmlns:p14="http://schemas.microsoft.com/office/powerpoint/2010/main" val="2656189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8531EFE-BDFE-4C17-845F-1F2500C0AECA}" type="datetime1">
              <a:rPr lang="en-US" smtClean="0"/>
              <a:t>12/19/2022</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D3F88DC8-BF9F-46F6-BB01-C01B7D0A229B}" type="slidenum">
              <a:rPr lang="en-US" smtClean="0"/>
              <a:pPr/>
              <a:t>‹#›</a:t>
            </a:fld>
            <a:endParaRPr lang="en-US"/>
          </a:p>
        </p:txBody>
      </p:sp>
    </p:spTree>
    <p:extLst>
      <p:ext uri="{BB962C8B-B14F-4D97-AF65-F5344CB8AC3E}">
        <p14:creationId xmlns:p14="http://schemas.microsoft.com/office/powerpoint/2010/main" val="307358479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2</a:t>
            </a:r>
          </a:p>
        </p:txBody>
      </p:sp>
      <p:sp>
        <p:nvSpPr>
          <p:cNvPr id="3" name="Subtitle 2"/>
          <p:cNvSpPr>
            <a:spLocks noGrp="1"/>
          </p:cNvSpPr>
          <p:nvPr>
            <p:ph type="subTitle" idx="1"/>
          </p:nvPr>
        </p:nvSpPr>
        <p:spPr/>
        <p:txBody>
          <a:bodyPr>
            <a:normAutofit/>
          </a:bodyPr>
          <a:lstStyle/>
          <a:p>
            <a:r>
              <a:rPr lang="en-US" sz="3200" b="1" dirty="0">
                <a:latin typeface="Palatino Linotype" panose="02040502050505030304" pitchFamily="18" charset="0"/>
              </a:rPr>
              <a:t>Physical Layer and Media </a:t>
            </a:r>
          </a:p>
        </p:txBody>
      </p:sp>
      <p:sp>
        <p:nvSpPr>
          <p:cNvPr id="4" name="Date Placeholder 3">
            <a:extLst>
              <a:ext uri="{FF2B5EF4-FFF2-40B4-BE49-F238E27FC236}">
                <a16:creationId xmlns:a16="http://schemas.microsoft.com/office/drawing/2014/main" id="{F5318111-21FB-BFDB-9ED1-798DCB2B8E84}"/>
              </a:ext>
            </a:extLst>
          </p:cNvPr>
          <p:cNvSpPr>
            <a:spLocks noGrp="1"/>
          </p:cNvSpPr>
          <p:nvPr>
            <p:ph type="dt" sz="half" idx="10"/>
          </p:nvPr>
        </p:nvSpPr>
        <p:spPr/>
        <p:txBody>
          <a:bodyPr/>
          <a:lstStyle/>
          <a:p>
            <a:fld id="{2D34C67D-DE02-4769-862C-C0C0F85B1D31}" type="datetime1">
              <a:rPr lang="en-US" smtClean="0"/>
              <a:t>12/19/2022</a:t>
            </a:fld>
            <a:endParaRPr lang="en-US"/>
          </a:p>
        </p:txBody>
      </p:sp>
      <p:sp>
        <p:nvSpPr>
          <p:cNvPr id="5" name="Slide Number Placeholder 4">
            <a:extLst>
              <a:ext uri="{FF2B5EF4-FFF2-40B4-BE49-F238E27FC236}">
                <a16:creationId xmlns:a16="http://schemas.microsoft.com/office/drawing/2014/main" id="{E1A7007E-AD54-DF88-302D-2A6710C969A8}"/>
              </a:ext>
            </a:extLst>
          </p:cNvPr>
          <p:cNvSpPr>
            <a:spLocks noGrp="1"/>
          </p:cNvSpPr>
          <p:nvPr>
            <p:ph type="sldNum" sz="quarter" idx="12"/>
          </p:nvPr>
        </p:nvSpPr>
        <p:spPr/>
        <p:txBody>
          <a:bodyPr/>
          <a:lstStyle/>
          <a:p>
            <a:fld id="{D3F88DC8-BF9F-46F6-BB01-C01B7D0A229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p:cNvSpPr>
            <a:spLocks noGrp="1"/>
          </p:cNvSpPr>
          <p:nvPr>
            <p:ph type="sldNum" sz="quarter" idx="12"/>
          </p:nvPr>
        </p:nvSpPr>
        <p:spPr/>
        <p:txBody>
          <a:bodyPr/>
          <a:lstStyle/>
          <a:p>
            <a:r>
              <a:rPr lang="en-US"/>
              <a:t>3.</a:t>
            </a:r>
            <a:fld id="{2A463FC9-E5A6-4D64-83D4-8EFD2510F09D}" type="slidenum">
              <a:rPr lang="en-US"/>
              <a:pPr/>
              <a:t>10</a:t>
            </a:fld>
            <a:endParaRPr lang="en-US"/>
          </a:p>
        </p:txBody>
      </p:sp>
      <p:sp>
        <p:nvSpPr>
          <p:cNvPr id="799746" name="Rectangle 2"/>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p:spPr>
        <p:txBody>
          <a:bodyPr wrap="none" anchor="ctr"/>
          <a:lstStyle/>
          <a:p>
            <a:pPr algn="ctr"/>
            <a:endParaRPr lang="en-US" sz="3200" i="0" baseline="0">
              <a:effectLst>
                <a:outerShdw blurRad="38100" dist="38100" dir="2700000" algn="tl">
                  <a:srgbClr val="FFFFFF"/>
                </a:outerShdw>
              </a:effectLst>
            </a:endParaRPr>
          </a:p>
        </p:txBody>
      </p:sp>
      <p:sp>
        <p:nvSpPr>
          <p:cNvPr id="799747" name="Text Box 3"/>
          <p:cNvSpPr txBox="1">
            <a:spLocks noChangeArrowheads="1"/>
          </p:cNvSpPr>
          <p:nvPr/>
        </p:nvSpPr>
        <p:spPr bwMode="auto">
          <a:xfrm>
            <a:off x="228600" y="76200"/>
            <a:ext cx="6834188" cy="579438"/>
          </a:xfrm>
          <a:prstGeom prst="rect">
            <a:avLst/>
          </a:prstGeom>
          <a:noFill/>
          <a:ln w="9525">
            <a:noFill/>
            <a:miter lim="800000"/>
            <a:headEnd/>
            <a:tailEnd/>
          </a:ln>
          <a:effectLst/>
        </p:spPr>
        <p:txBody>
          <a:bodyPr wrap="none">
            <a:spAutoFit/>
          </a:bodyPr>
          <a:lstStyle/>
          <a:p>
            <a:r>
              <a:rPr lang="en-US" sz="3200" i="0" baseline="0">
                <a:effectLst>
                  <a:outerShdw blurRad="38100" dist="38100" dir="2700000" algn="tl">
                    <a:srgbClr val="C0C0C0"/>
                  </a:outerShdw>
                </a:effectLst>
                <a:latin typeface="Times" pitchFamily="1" charset="0"/>
              </a:rPr>
              <a:t>3-2   PERIODIC ANALOG SIGNALS</a:t>
            </a:r>
          </a:p>
        </p:txBody>
      </p:sp>
      <p:sp>
        <p:nvSpPr>
          <p:cNvPr id="799748"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i="0" baseline="0"/>
          </a:p>
        </p:txBody>
      </p:sp>
      <p:sp>
        <p:nvSpPr>
          <p:cNvPr id="799749" name="Rectangle 5"/>
          <p:cNvSpPr>
            <a:spLocks noChangeArrowheads="1"/>
          </p:cNvSpPr>
          <p:nvPr/>
        </p:nvSpPr>
        <p:spPr bwMode="auto">
          <a:xfrm>
            <a:off x="152400" y="851357"/>
            <a:ext cx="8610600" cy="3108543"/>
          </a:xfrm>
          <a:prstGeom prst="rect">
            <a:avLst/>
          </a:prstGeom>
          <a:noFill/>
          <a:ln w="9525">
            <a:noFill/>
            <a:miter lim="800000"/>
            <a:headEnd/>
            <a:tailEnd/>
          </a:ln>
          <a:effectLst/>
        </p:spPr>
        <p:txBody>
          <a:bodyPr anchor="ctr">
            <a:spAutoFit/>
          </a:bodyPr>
          <a:lstStyle/>
          <a:p>
            <a:pPr algn="just" eaLnBrk="1" hangingPunct="1"/>
            <a:r>
              <a:rPr lang="en-US" sz="2800" baseline="0" dirty="0">
                <a:latin typeface="Arial Nova" pitchFamily="34" charset="0"/>
              </a:rPr>
              <a:t>In data communications, we commonly use periodic analog signals and </a:t>
            </a:r>
            <a:r>
              <a:rPr lang="en-US" sz="2800" baseline="0" dirty="0" err="1">
                <a:latin typeface="Arial Nova" pitchFamily="34" charset="0"/>
              </a:rPr>
              <a:t>nonperiodic</a:t>
            </a:r>
            <a:r>
              <a:rPr lang="en-US" sz="2800" baseline="0" dirty="0">
                <a:latin typeface="Arial Nova" pitchFamily="34" charset="0"/>
              </a:rPr>
              <a:t> digital signals.</a:t>
            </a:r>
            <a:endParaRPr lang="en-US" sz="2800" baseline="0" dirty="0">
              <a:effectLst>
                <a:outerShdw blurRad="38100" dist="38100" dir="2700000" algn="tl">
                  <a:srgbClr val="C0C0C0"/>
                </a:outerShdw>
              </a:effectLst>
              <a:latin typeface="Arial Nova" pitchFamily="34" charset="0"/>
            </a:endParaRPr>
          </a:p>
          <a:p>
            <a:pPr algn="just" eaLnBrk="1" hangingPunct="1"/>
            <a:r>
              <a:rPr lang="en-US" sz="2800" baseline="0" dirty="0">
                <a:effectLst>
                  <a:outerShdw blurRad="38100" dist="38100" dir="2700000" algn="tl">
                    <a:srgbClr val="C0C0C0"/>
                  </a:outerShdw>
                </a:effectLst>
                <a:latin typeface="Arial Nova" pitchFamily="34" charset="0"/>
              </a:rPr>
              <a:t>Periodic analog signals can be classified as </a:t>
            </a:r>
            <a:r>
              <a:rPr lang="en-US" sz="2800" baseline="0" dirty="0">
                <a:solidFill>
                  <a:schemeClr val="hlink"/>
                </a:solidFill>
                <a:effectLst>
                  <a:outerShdw blurRad="38100" dist="38100" dir="2700000" algn="tl">
                    <a:srgbClr val="C0C0C0"/>
                  </a:outerShdw>
                </a:effectLst>
                <a:latin typeface="Arial Nova" pitchFamily="34" charset="0"/>
              </a:rPr>
              <a:t>simple</a:t>
            </a:r>
            <a:r>
              <a:rPr lang="en-US" sz="2800" baseline="0" dirty="0">
                <a:effectLst>
                  <a:outerShdw blurRad="38100" dist="38100" dir="2700000" algn="tl">
                    <a:srgbClr val="C0C0C0"/>
                  </a:outerShdw>
                </a:effectLst>
                <a:latin typeface="Arial Nova" pitchFamily="34" charset="0"/>
              </a:rPr>
              <a:t> or </a:t>
            </a:r>
            <a:r>
              <a:rPr lang="en-US" sz="2800" baseline="0" dirty="0">
                <a:solidFill>
                  <a:schemeClr val="hlink"/>
                </a:solidFill>
                <a:effectLst>
                  <a:outerShdw blurRad="38100" dist="38100" dir="2700000" algn="tl">
                    <a:srgbClr val="C0C0C0"/>
                  </a:outerShdw>
                </a:effectLst>
                <a:latin typeface="Arial Nova" pitchFamily="34" charset="0"/>
              </a:rPr>
              <a:t>composite</a:t>
            </a:r>
            <a:r>
              <a:rPr lang="en-US" sz="2800" baseline="0" dirty="0">
                <a:effectLst>
                  <a:outerShdw blurRad="38100" dist="38100" dir="2700000" algn="tl">
                    <a:srgbClr val="C0C0C0"/>
                  </a:outerShdw>
                </a:effectLst>
                <a:latin typeface="Arial Nova" pitchFamily="34" charset="0"/>
              </a:rPr>
              <a:t>. A simple periodic analog signal, a </a:t>
            </a:r>
            <a:r>
              <a:rPr lang="en-US" sz="2800" baseline="0" dirty="0">
                <a:solidFill>
                  <a:schemeClr val="hlink"/>
                </a:solidFill>
                <a:effectLst>
                  <a:outerShdw blurRad="38100" dist="38100" dir="2700000" algn="tl">
                    <a:srgbClr val="C0C0C0"/>
                  </a:outerShdw>
                </a:effectLst>
                <a:latin typeface="Arial Nova" pitchFamily="34" charset="0"/>
              </a:rPr>
              <a:t>sine wave</a:t>
            </a:r>
            <a:r>
              <a:rPr lang="en-US" sz="2800" baseline="0" dirty="0">
                <a:effectLst>
                  <a:outerShdw blurRad="38100" dist="38100" dir="2700000" algn="tl">
                    <a:srgbClr val="C0C0C0"/>
                  </a:outerShdw>
                </a:effectLst>
                <a:latin typeface="Arial Nova" pitchFamily="34" charset="0"/>
              </a:rPr>
              <a:t>, cannot be decomposed into simpler signals. A composite periodic analog signal is composed of multiple sine waves.</a:t>
            </a:r>
          </a:p>
        </p:txBody>
      </p:sp>
      <p:sp>
        <p:nvSpPr>
          <p:cNvPr id="799750" name="Rectangle 6"/>
          <p:cNvSpPr>
            <a:spLocks noChangeArrowheads="1"/>
          </p:cNvSpPr>
          <p:nvPr/>
        </p:nvSpPr>
        <p:spPr bwMode="auto">
          <a:xfrm>
            <a:off x="152400" y="4286250"/>
            <a:ext cx="5715000" cy="1938992"/>
          </a:xfrm>
          <a:prstGeom prst="rect">
            <a:avLst/>
          </a:prstGeom>
          <a:noFill/>
          <a:ln w="9525">
            <a:noFill/>
            <a:miter lim="800000"/>
            <a:headEnd/>
            <a:tailEnd/>
          </a:ln>
          <a:effectLst/>
        </p:spPr>
        <p:txBody>
          <a:bodyPr>
            <a:spAutoFit/>
          </a:bodyPr>
          <a:lstStyle/>
          <a:p>
            <a:pPr>
              <a:buClr>
                <a:schemeClr val="tx1"/>
              </a:buClr>
              <a:buSzPct val="117000"/>
              <a:buFont typeface="Wingdings" pitchFamily="1" charset="2"/>
              <a:buChar char="§"/>
            </a:pPr>
            <a:r>
              <a:rPr lang="en-US" sz="2400" i="0" baseline="0" dirty="0">
                <a:solidFill>
                  <a:srgbClr val="0033CC"/>
                </a:solidFill>
                <a:latin typeface="Arial Nova" pitchFamily="34" charset="0"/>
              </a:rPr>
              <a:t> Sine Wave</a:t>
            </a:r>
            <a:endParaRPr lang="fr-FR" sz="2400" i="0" baseline="0" dirty="0">
              <a:solidFill>
                <a:srgbClr val="0033CC"/>
              </a:solidFill>
              <a:latin typeface="Arial Nova" pitchFamily="34" charset="0"/>
            </a:endParaRPr>
          </a:p>
          <a:p>
            <a:pPr>
              <a:buClr>
                <a:schemeClr val="tx1"/>
              </a:buClr>
              <a:buSzPct val="117000"/>
              <a:buFont typeface="Wingdings" pitchFamily="1" charset="2"/>
              <a:buChar char="§"/>
            </a:pPr>
            <a:r>
              <a:rPr lang="fr-FR" sz="2400" i="0" baseline="0" dirty="0">
                <a:solidFill>
                  <a:srgbClr val="0033CC"/>
                </a:solidFill>
                <a:latin typeface="Arial Nova" pitchFamily="34" charset="0"/>
              </a:rPr>
              <a:t> </a:t>
            </a:r>
            <a:r>
              <a:rPr lang="fr-FR" sz="2400" i="0" baseline="0" dirty="0" err="1">
                <a:solidFill>
                  <a:srgbClr val="0033CC"/>
                </a:solidFill>
                <a:latin typeface="Arial Nova" pitchFamily="34" charset="0"/>
              </a:rPr>
              <a:t>Wavelength</a:t>
            </a:r>
            <a:endParaRPr lang="fr-FR" sz="2400" i="0" baseline="0" dirty="0">
              <a:solidFill>
                <a:srgbClr val="0033CC"/>
              </a:solidFill>
              <a:latin typeface="Arial Nova" pitchFamily="34" charset="0"/>
            </a:endParaRPr>
          </a:p>
          <a:p>
            <a:pPr>
              <a:buClr>
                <a:schemeClr val="tx1"/>
              </a:buClr>
              <a:buSzPct val="117000"/>
              <a:buFont typeface="Wingdings" pitchFamily="1" charset="2"/>
              <a:buChar char="§"/>
            </a:pPr>
            <a:r>
              <a:rPr lang="fr-FR" sz="2400" i="0" baseline="0" dirty="0">
                <a:solidFill>
                  <a:srgbClr val="0033CC"/>
                </a:solidFill>
                <a:latin typeface="Arial Nova" pitchFamily="34" charset="0"/>
              </a:rPr>
              <a:t> Time and </a:t>
            </a:r>
            <a:r>
              <a:rPr lang="fr-FR" sz="2400" i="0" baseline="0" dirty="0" err="1">
                <a:solidFill>
                  <a:srgbClr val="0033CC"/>
                </a:solidFill>
                <a:latin typeface="Arial Nova" pitchFamily="34" charset="0"/>
              </a:rPr>
              <a:t>Frequency</a:t>
            </a:r>
            <a:r>
              <a:rPr lang="fr-FR" sz="2400" i="0" baseline="0" dirty="0">
                <a:solidFill>
                  <a:srgbClr val="0033CC"/>
                </a:solidFill>
                <a:latin typeface="Arial Nova" pitchFamily="34" charset="0"/>
              </a:rPr>
              <a:t> Domain</a:t>
            </a:r>
          </a:p>
          <a:p>
            <a:pPr>
              <a:buClr>
                <a:schemeClr val="tx1"/>
              </a:buClr>
              <a:buSzPct val="117000"/>
              <a:buFont typeface="Wingdings" pitchFamily="1" charset="2"/>
              <a:buChar char="§"/>
            </a:pPr>
            <a:r>
              <a:rPr lang="fr-FR" sz="2400" i="0" baseline="0" dirty="0">
                <a:solidFill>
                  <a:srgbClr val="0033CC"/>
                </a:solidFill>
                <a:latin typeface="Arial Nova" pitchFamily="34" charset="0"/>
              </a:rPr>
              <a:t> </a:t>
            </a:r>
            <a:r>
              <a:rPr lang="en-US" sz="2400" i="0" baseline="0" dirty="0">
                <a:solidFill>
                  <a:srgbClr val="0033CC"/>
                </a:solidFill>
                <a:latin typeface="Arial Nova" pitchFamily="34" charset="0"/>
              </a:rPr>
              <a:t>Composite Signals</a:t>
            </a:r>
          </a:p>
          <a:p>
            <a:pPr>
              <a:buClr>
                <a:schemeClr val="tx1"/>
              </a:buClr>
              <a:buSzPct val="117000"/>
              <a:buFont typeface="Wingdings" pitchFamily="1" charset="2"/>
              <a:buChar char="§"/>
            </a:pPr>
            <a:r>
              <a:rPr lang="en-US" sz="2400" i="0" baseline="0" dirty="0">
                <a:solidFill>
                  <a:srgbClr val="0033CC"/>
                </a:solidFill>
                <a:latin typeface="Arial Nova" pitchFamily="34" charset="0"/>
              </a:rPr>
              <a:t> Bandwidth</a:t>
            </a:r>
          </a:p>
        </p:txBody>
      </p:sp>
      <p:sp>
        <p:nvSpPr>
          <p:cNvPr id="799751" name="Text Box 7"/>
          <p:cNvSpPr txBox="1">
            <a:spLocks noChangeArrowheads="1"/>
          </p:cNvSpPr>
          <p:nvPr/>
        </p:nvSpPr>
        <p:spPr bwMode="auto">
          <a:xfrm>
            <a:off x="163513" y="3810000"/>
            <a:ext cx="4867275" cy="519113"/>
          </a:xfrm>
          <a:prstGeom prst="rect">
            <a:avLst/>
          </a:prstGeom>
          <a:noFill/>
          <a:ln w="76200" algn="ctr">
            <a:noFill/>
            <a:miter lim="800000"/>
            <a:headEnd/>
            <a:tailEnd/>
          </a:ln>
          <a:effectLst/>
        </p:spPr>
        <p:txBody>
          <a:bodyPr wrap="none">
            <a:spAutoFit/>
          </a:bodyPr>
          <a:lstStyle/>
          <a:p>
            <a:pPr algn="ctr"/>
            <a:r>
              <a:rPr lang="en-US" u="sng" baseline="0">
                <a:solidFill>
                  <a:schemeClr val="hlink"/>
                </a:solidFill>
                <a:effectLst>
                  <a:outerShdw blurRad="38100" dist="38100" dir="2700000" algn="tl">
                    <a:srgbClr val="C0C0C0"/>
                  </a:outerShdw>
                </a:effectLst>
              </a:rPr>
              <a:t>Topics discussed in this section:</a:t>
            </a:r>
          </a:p>
        </p:txBody>
      </p:sp>
      <p:sp>
        <p:nvSpPr>
          <p:cNvPr id="2" name="Date Placeholder 1">
            <a:extLst>
              <a:ext uri="{FF2B5EF4-FFF2-40B4-BE49-F238E27FC236}">
                <a16:creationId xmlns:a16="http://schemas.microsoft.com/office/drawing/2014/main" id="{55D2FCEA-CA89-BEFF-A048-63D551A3E88C}"/>
              </a:ext>
            </a:extLst>
          </p:cNvPr>
          <p:cNvSpPr>
            <a:spLocks noGrp="1"/>
          </p:cNvSpPr>
          <p:nvPr>
            <p:ph type="dt" sz="half" idx="10"/>
          </p:nvPr>
        </p:nvSpPr>
        <p:spPr/>
        <p:txBody>
          <a:bodyPr/>
          <a:lstStyle/>
          <a:p>
            <a:fld id="{9433ECB8-258C-4148-9CCF-4CBB0144BA20}" type="datetime1">
              <a:rPr lang="en-US" smtClean="0"/>
              <a:t>12/19/2022</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2"/>
          </p:nvPr>
        </p:nvSpPr>
        <p:spPr/>
        <p:txBody>
          <a:bodyPr/>
          <a:lstStyle/>
          <a:p>
            <a:r>
              <a:rPr lang="en-US"/>
              <a:t>3.</a:t>
            </a:r>
            <a:fld id="{E88FEFE5-499A-43BE-BF1F-E6471AC806D0}" type="slidenum">
              <a:rPr lang="en-US"/>
              <a:pPr/>
              <a:t>11</a:t>
            </a:fld>
            <a:endParaRPr lang="en-US"/>
          </a:p>
        </p:txBody>
      </p:sp>
      <p:sp>
        <p:nvSpPr>
          <p:cNvPr id="678914"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678915"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678916" name="Text Box 4"/>
          <p:cNvSpPr txBox="1">
            <a:spLocks noChangeArrowheads="1"/>
          </p:cNvSpPr>
          <p:nvPr/>
        </p:nvSpPr>
        <p:spPr bwMode="auto">
          <a:xfrm>
            <a:off x="304800" y="762000"/>
            <a:ext cx="2898775" cy="457200"/>
          </a:xfrm>
          <a:prstGeom prst="rect">
            <a:avLst/>
          </a:prstGeom>
          <a:noFill/>
          <a:ln w="9525">
            <a:noFill/>
            <a:miter lim="800000"/>
            <a:headEnd/>
            <a:tailEnd/>
          </a:ln>
          <a:effectLst/>
        </p:spPr>
        <p:txBody>
          <a:bodyPr wrap="none">
            <a:spAutoFit/>
          </a:bodyPr>
          <a:lstStyle/>
          <a:p>
            <a:r>
              <a:rPr lang="en-US" sz="2400" i="0" baseline="0">
                <a:solidFill>
                  <a:schemeClr val="folHlink"/>
                </a:solidFill>
              </a:rPr>
              <a:t>Figure 3.2  </a:t>
            </a:r>
            <a:r>
              <a:rPr lang="en-US" sz="2000" baseline="0"/>
              <a:t>A sine wave</a:t>
            </a:r>
          </a:p>
        </p:txBody>
      </p:sp>
      <p:sp>
        <p:nvSpPr>
          <p:cNvPr id="67891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678918" name="Picture 6"/>
          <p:cNvPicPr>
            <a:picLocks noChangeAspect="1" noChangeArrowheads="1"/>
          </p:cNvPicPr>
          <p:nvPr/>
        </p:nvPicPr>
        <p:blipFill>
          <a:blip r:embed="rId3"/>
          <a:srcRect/>
          <a:stretch>
            <a:fillRect/>
          </a:stretch>
        </p:blipFill>
        <p:spPr bwMode="auto">
          <a:xfrm>
            <a:off x="1101725" y="2786063"/>
            <a:ext cx="7075488" cy="2084387"/>
          </a:xfrm>
          <a:prstGeom prst="rect">
            <a:avLst/>
          </a:prstGeom>
          <a:noFill/>
          <a:ln w="9525">
            <a:noFill/>
            <a:miter lim="800000"/>
            <a:headEnd/>
            <a:tailEnd/>
          </a:ln>
          <a:effectLst/>
        </p:spPr>
      </p:pic>
      <p:sp>
        <p:nvSpPr>
          <p:cNvPr id="8" name="Rectangle 7"/>
          <p:cNvSpPr/>
          <p:nvPr/>
        </p:nvSpPr>
        <p:spPr>
          <a:xfrm>
            <a:off x="2514600" y="1447800"/>
            <a:ext cx="6248400" cy="2308324"/>
          </a:xfrm>
          <a:prstGeom prst="rect">
            <a:avLst/>
          </a:prstGeom>
        </p:spPr>
        <p:txBody>
          <a:bodyPr wrap="square">
            <a:spAutoFit/>
          </a:bodyPr>
          <a:lstStyle/>
          <a:p>
            <a:r>
              <a:rPr lang="en-US" dirty="0"/>
              <a:t>simple oscillating curve, its change over the course of a cycle is smooth and consistent, a continuous, rolling flow. </a:t>
            </a:r>
          </a:p>
          <a:p>
            <a:endParaRPr lang="en-US" dirty="0"/>
          </a:p>
          <a:p>
            <a:r>
              <a:rPr lang="en-US" dirty="0"/>
              <a:t>A sine wave can be represented by three parameters: the </a:t>
            </a:r>
            <a:r>
              <a:rPr lang="en-US" i="1" dirty="0"/>
              <a:t>peak </a:t>
            </a:r>
            <a:r>
              <a:rPr lang="en-US" b="1" i="1" dirty="0"/>
              <a:t>amplitude</a:t>
            </a:r>
            <a:r>
              <a:rPr lang="en-US" i="1" dirty="0"/>
              <a:t>, </a:t>
            </a:r>
            <a:r>
              <a:rPr lang="en-US" dirty="0"/>
              <a:t>the </a:t>
            </a:r>
            <a:r>
              <a:rPr lang="en-US" b="1" i="1" dirty="0"/>
              <a:t>frequency</a:t>
            </a:r>
            <a:r>
              <a:rPr lang="en-US" i="1" dirty="0"/>
              <a:t>, </a:t>
            </a:r>
            <a:r>
              <a:rPr lang="en-US" dirty="0"/>
              <a:t>and the </a:t>
            </a:r>
            <a:r>
              <a:rPr lang="en-US" b="1" i="1" dirty="0"/>
              <a:t>phase</a:t>
            </a:r>
            <a:r>
              <a:rPr lang="en-US" i="1" dirty="0"/>
              <a:t>. </a:t>
            </a:r>
            <a:r>
              <a:rPr lang="en-US" dirty="0"/>
              <a:t>These three parameters fully describe a sine wave. </a:t>
            </a:r>
            <a:br>
              <a:rPr lang="en-US" dirty="0"/>
            </a:br>
            <a:r>
              <a:rPr lang="en-US" dirty="0"/>
              <a:t> </a:t>
            </a:r>
            <a:br>
              <a:rPr lang="en-US" dirty="0"/>
            </a:br>
            <a:endParaRPr lang="en-US" dirty="0"/>
          </a:p>
        </p:txBody>
      </p:sp>
      <p:sp>
        <p:nvSpPr>
          <p:cNvPr id="9" name="Rectangle 8"/>
          <p:cNvSpPr/>
          <p:nvPr/>
        </p:nvSpPr>
        <p:spPr>
          <a:xfrm>
            <a:off x="990600" y="5105400"/>
            <a:ext cx="4572000" cy="646331"/>
          </a:xfrm>
          <a:prstGeom prst="rect">
            <a:avLst/>
          </a:prstGeom>
        </p:spPr>
        <p:txBody>
          <a:bodyPr>
            <a:spAutoFit/>
          </a:bodyPr>
          <a:lstStyle/>
          <a:p>
            <a:r>
              <a:rPr lang="en-US" dirty="0"/>
              <a:t>periodic analog signal. </a:t>
            </a:r>
            <a:br>
              <a:rPr lang="en-US" dirty="0"/>
            </a:br>
            <a:endParaRPr lang="en-US" dirty="0"/>
          </a:p>
        </p:txBody>
      </p:sp>
      <p:sp>
        <p:nvSpPr>
          <p:cNvPr id="2" name="Date Placeholder 1">
            <a:extLst>
              <a:ext uri="{FF2B5EF4-FFF2-40B4-BE49-F238E27FC236}">
                <a16:creationId xmlns:a16="http://schemas.microsoft.com/office/drawing/2014/main" id="{FA73AA63-C06C-8828-D825-85FF957929C0}"/>
              </a:ext>
            </a:extLst>
          </p:cNvPr>
          <p:cNvSpPr>
            <a:spLocks noGrp="1"/>
          </p:cNvSpPr>
          <p:nvPr>
            <p:ph type="dt" sz="half" idx="10"/>
          </p:nvPr>
        </p:nvSpPr>
        <p:spPr/>
        <p:txBody>
          <a:bodyPr/>
          <a:lstStyle/>
          <a:p>
            <a:fld id="{95A235BC-2965-4434-AA01-5D089EE157C3}" type="datetime1">
              <a:rPr lang="en-US" smtClean="0"/>
              <a:t>12/19/2022</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590800"/>
            <a:ext cx="8534400" cy="3416320"/>
          </a:xfrm>
          <a:prstGeom prst="rect">
            <a:avLst/>
          </a:prstGeom>
        </p:spPr>
        <p:txBody>
          <a:bodyPr wrap="square">
            <a:spAutoFit/>
          </a:bodyPr>
          <a:lstStyle/>
          <a:p>
            <a:pPr marL="571500" indent="-571500" algn="just">
              <a:buFont typeface="Arial" pitchFamily="34" charset="0"/>
              <a:buChar char="•"/>
            </a:pPr>
            <a:r>
              <a:rPr lang="en-US" sz="3600" dirty="0">
                <a:latin typeface="Arial Nova" pitchFamily="34" charset="0"/>
              </a:rPr>
              <a:t>The peak amplitude of a signal is the absolute value of its highest intensity, proportional to the energy it carries. For electric signals, peak amplitude is normally measured in </a:t>
            </a:r>
            <a:r>
              <a:rPr lang="en-US" sz="3600" b="1" i="1" dirty="0">
                <a:latin typeface="Arial Nova" pitchFamily="34" charset="0"/>
              </a:rPr>
              <a:t>volts</a:t>
            </a:r>
            <a:r>
              <a:rPr lang="en-US" sz="3600" i="1" dirty="0">
                <a:latin typeface="Arial Nova" pitchFamily="34" charset="0"/>
              </a:rPr>
              <a:t>. </a:t>
            </a:r>
            <a:br>
              <a:rPr lang="en-US" sz="3600" dirty="0"/>
            </a:br>
            <a:endParaRPr lang="en-US" sz="3600" dirty="0"/>
          </a:p>
        </p:txBody>
      </p:sp>
      <p:sp>
        <p:nvSpPr>
          <p:cNvPr id="3" name="Rectangle 2"/>
          <p:cNvSpPr/>
          <p:nvPr/>
        </p:nvSpPr>
        <p:spPr>
          <a:xfrm>
            <a:off x="533400" y="1600200"/>
            <a:ext cx="6248400" cy="984885"/>
          </a:xfrm>
          <a:prstGeom prst="rect">
            <a:avLst/>
          </a:prstGeom>
        </p:spPr>
        <p:txBody>
          <a:bodyPr wrap="square">
            <a:spAutoFit/>
          </a:bodyPr>
          <a:lstStyle/>
          <a:p>
            <a:r>
              <a:rPr lang="en-US" sz="4000" b="1" dirty="0"/>
              <a:t>The peak amplitude</a:t>
            </a:r>
            <a:r>
              <a:rPr lang="en-US" dirty="0"/>
              <a:t> </a:t>
            </a:r>
            <a:br>
              <a:rPr lang="en-US" dirty="0"/>
            </a:br>
            <a:endParaRPr lang="en-US" dirty="0"/>
          </a:p>
        </p:txBody>
      </p:sp>
      <p:sp>
        <p:nvSpPr>
          <p:cNvPr id="4" name="Rectangle 3"/>
          <p:cNvSpPr/>
          <p:nvPr/>
        </p:nvSpPr>
        <p:spPr>
          <a:xfrm>
            <a:off x="457200" y="609600"/>
            <a:ext cx="8077200" cy="1200329"/>
          </a:xfrm>
          <a:prstGeom prst="rect">
            <a:avLst/>
          </a:prstGeom>
        </p:spPr>
        <p:txBody>
          <a:bodyPr wrap="square">
            <a:spAutoFit/>
          </a:bodyPr>
          <a:lstStyle/>
          <a:p>
            <a:r>
              <a:rPr lang="en-US" sz="5400" b="1" dirty="0"/>
              <a:t>Signal characteristics</a:t>
            </a:r>
            <a:r>
              <a:rPr lang="en-US" sz="5400" dirty="0"/>
              <a:t>  </a:t>
            </a:r>
            <a:br>
              <a:rPr lang="en-US" dirty="0"/>
            </a:br>
            <a:endParaRPr lang="en-US" dirty="0"/>
          </a:p>
        </p:txBody>
      </p:sp>
      <p:sp>
        <p:nvSpPr>
          <p:cNvPr id="5" name="Date Placeholder 4">
            <a:extLst>
              <a:ext uri="{FF2B5EF4-FFF2-40B4-BE49-F238E27FC236}">
                <a16:creationId xmlns:a16="http://schemas.microsoft.com/office/drawing/2014/main" id="{1E3D0E1A-7EFC-3E94-0449-A439216B850F}"/>
              </a:ext>
            </a:extLst>
          </p:cNvPr>
          <p:cNvSpPr>
            <a:spLocks noGrp="1"/>
          </p:cNvSpPr>
          <p:nvPr>
            <p:ph type="dt" sz="half" idx="10"/>
          </p:nvPr>
        </p:nvSpPr>
        <p:spPr/>
        <p:txBody>
          <a:bodyPr/>
          <a:lstStyle/>
          <a:p>
            <a:fld id="{B4CB4E86-C099-4992-8777-6CC8ABDF444D}" type="datetime1">
              <a:rPr lang="en-US" smtClean="0"/>
              <a:t>12/19/2022</a:t>
            </a:fld>
            <a:endParaRPr lang="en-US"/>
          </a:p>
        </p:txBody>
      </p:sp>
      <p:sp>
        <p:nvSpPr>
          <p:cNvPr id="6" name="Slide Number Placeholder 5">
            <a:extLst>
              <a:ext uri="{FF2B5EF4-FFF2-40B4-BE49-F238E27FC236}">
                <a16:creationId xmlns:a16="http://schemas.microsoft.com/office/drawing/2014/main" id="{CB3B09B6-C861-26D1-3F55-54185AE63BA4}"/>
              </a:ext>
            </a:extLst>
          </p:cNvPr>
          <p:cNvSpPr>
            <a:spLocks noGrp="1"/>
          </p:cNvSpPr>
          <p:nvPr>
            <p:ph type="sldNum" sz="quarter" idx="12"/>
          </p:nvPr>
        </p:nvSpPr>
        <p:spPr/>
        <p:txBody>
          <a:bodyPr/>
          <a:lstStyle/>
          <a:p>
            <a:fld id="{D3F88DC8-BF9F-46F6-BB01-C01B7D0A229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2"/>
          </p:nvPr>
        </p:nvSpPr>
        <p:spPr/>
        <p:txBody>
          <a:bodyPr/>
          <a:lstStyle/>
          <a:p>
            <a:r>
              <a:rPr lang="en-US"/>
              <a:t>3.</a:t>
            </a:r>
            <a:fld id="{8D757B41-3358-4340-9C4C-D2975CB2FF36}" type="slidenum">
              <a:rPr lang="en-US"/>
              <a:pPr/>
              <a:t>13</a:t>
            </a:fld>
            <a:endParaRPr lang="en-US"/>
          </a:p>
        </p:txBody>
      </p:sp>
      <p:sp>
        <p:nvSpPr>
          <p:cNvPr id="679938" name="Line 2"/>
          <p:cNvSpPr>
            <a:spLocks noChangeShapeType="1"/>
          </p:cNvSpPr>
          <p:nvPr/>
        </p:nvSpPr>
        <p:spPr bwMode="auto">
          <a:xfrm>
            <a:off x="152400" y="76200"/>
            <a:ext cx="8763000" cy="0"/>
          </a:xfrm>
          <a:prstGeom prst="line">
            <a:avLst/>
          </a:prstGeom>
          <a:noFill/>
          <a:ln w="76200">
            <a:solidFill>
              <a:schemeClr val="hlink"/>
            </a:solidFill>
            <a:round/>
            <a:headEnd/>
            <a:tailEnd/>
          </a:ln>
          <a:effectLst/>
        </p:spPr>
        <p:txBody>
          <a:bodyPr/>
          <a:lstStyle/>
          <a:p>
            <a:endParaRPr lang="en-US"/>
          </a:p>
        </p:txBody>
      </p:sp>
      <p:sp>
        <p:nvSpPr>
          <p:cNvPr id="679939" name="Line 3"/>
          <p:cNvSpPr>
            <a:spLocks noChangeShapeType="1"/>
          </p:cNvSpPr>
          <p:nvPr/>
        </p:nvSpPr>
        <p:spPr bwMode="auto">
          <a:xfrm>
            <a:off x="152400" y="1143000"/>
            <a:ext cx="8763000" cy="0"/>
          </a:xfrm>
          <a:prstGeom prst="line">
            <a:avLst/>
          </a:prstGeom>
          <a:noFill/>
          <a:ln w="19050">
            <a:solidFill>
              <a:schemeClr val="hlink"/>
            </a:solidFill>
            <a:round/>
            <a:headEnd/>
            <a:tailEnd/>
          </a:ln>
          <a:effectLst/>
        </p:spPr>
        <p:txBody>
          <a:bodyPr/>
          <a:lstStyle/>
          <a:p>
            <a:endParaRPr lang="en-US"/>
          </a:p>
        </p:txBody>
      </p:sp>
      <p:sp>
        <p:nvSpPr>
          <p:cNvPr id="679940" name="Text Box 4"/>
          <p:cNvSpPr txBox="1">
            <a:spLocks noChangeArrowheads="1"/>
          </p:cNvSpPr>
          <p:nvPr/>
        </p:nvSpPr>
        <p:spPr bwMode="auto">
          <a:xfrm>
            <a:off x="304800" y="304800"/>
            <a:ext cx="6772275" cy="762000"/>
          </a:xfrm>
          <a:prstGeom prst="rect">
            <a:avLst/>
          </a:prstGeom>
          <a:noFill/>
          <a:ln w="9525">
            <a:noFill/>
            <a:miter lim="800000"/>
            <a:headEnd/>
            <a:tailEnd/>
          </a:ln>
          <a:effectLst/>
        </p:spPr>
        <p:txBody>
          <a:bodyPr wrap="none">
            <a:spAutoFit/>
          </a:bodyPr>
          <a:lstStyle/>
          <a:p>
            <a:r>
              <a:rPr lang="en-US" sz="2400" i="0" baseline="0">
                <a:solidFill>
                  <a:schemeClr val="folHlink"/>
                </a:solidFill>
              </a:rPr>
              <a:t>Figure 3.3  </a:t>
            </a:r>
            <a:r>
              <a:rPr lang="en-US" sz="2000" baseline="0"/>
              <a:t>Two signals with the same phase and frequency, </a:t>
            </a:r>
            <a:br>
              <a:rPr lang="en-US" sz="2000" baseline="0"/>
            </a:br>
            <a:r>
              <a:rPr lang="en-US" sz="2000" baseline="0"/>
              <a:t>                        but different amplitudes</a:t>
            </a:r>
          </a:p>
        </p:txBody>
      </p:sp>
      <p:sp>
        <p:nvSpPr>
          <p:cNvPr id="679941"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679942" name="Picture 6"/>
          <p:cNvPicPr>
            <a:picLocks noChangeAspect="1" noChangeArrowheads="1"/>
          </p:cNvPicPr>
          <p:nvPr/>
        </p:nvPicPr>
        <p:blipFill>
          <a:blip r:embed="rId3"/>
          <a:srcRect/>
          <a:stretch>
            <a:fillRect/>
          </a:stretch>
        </p:blipFill>
        <p:spPr bwMode="auto">
          <a:xfrm>
            <a:off x="1828800" y="1371600"/>
            <a:ext cx="5475288" cy="4702175"/>
          </a:xfrm>
          <a:prstGeom prst="rect">
            <a:avLst/>
          </a:prstGeom>
          <a:noFill/>
          <a:ln w="9525">
            <a:noFill/>
            <a:miter lim="800000"/>
            <a:headEnd/>
            <a:tailEnd/>
          </a:ln>
          <a:effectLst/>
        </p:spPr>
      </p:pic>
      <p:sp>
        <p:nvSpPr>
          <p:cNvPr id="2" name="Date Placeholder 1">
            <a:extLst>
              <a:ext uri="{FF2B5EF4-FFF2-40B4-BE49-F238E27FC236}">
                <a16:creationId xmlns:a16="http://schemas.microsoft.com/office/drawing/2014/main" id="{8E673083-8561-EC02-25DA-E3C2009C5533}"/>
              </a:ext>
            </a:extLst>
          </p:cNvPr>
          <p:cNvSpPr>
            <a:spLocks noGrp="1"/>
          </p:cNvSpPr>
          <p:nvPr>
            <p:ph type="dt" sz="half" idx="10"/>
          </p:nvPr>
        </p:nvSpPr>
        <p:spPr/>
        <p:txBody>
          <a:bodyPr/>
          <a:lstStyle/>
          <a:p>
            <a:fld id="{037BBD50-5078-4F0B-ACC6-9C6A8ACA7323}" type="datetime1">
              <a:rPr lang="en-US" smtClean="0"/>
              <a:t>12/19/2022</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838200"/>
            <a:ext cx="8458200" cy="5078313"/>
          </a:xfrm>
          <a:prstGeom prst="rect">
            <a:avLst/>
          </a:prstGeom>
        </p:spPr>
        <p:txBody>
          <a:bodyPr wrap="square">
            <a:spAutoFit/>
          </a:bodyPr>
          <a:lstStyle/>
          <a:p>
            <a:pPr marL="457200" indent="-457200">
              <a:buFont typeface="Arial" pitchFamily="34" charset="0"/>
              <a:buChar char="•"/>
            </a:pPr>
            <a:r>
              <a:rPr lang="en-US" sz="3200" b="1" i="1" dirty="0">
                <a:latin typeface="Arial Nova" pitchFamily="34" charset="0"/>
              </a:rPr>
              <a:t>Period and Frequency</a:t>
            </a:r>
            <a:br>
              <a:rPr lang="en-US" sz="3200" i="1" dirty="0">
                <a:latin typeface="Arial Nova" pitchFamily="34" charset="0"/>
              </a:rPr>
            </a:br>
            <a:r>
              <a:rPr lang="en-US" sz="3200" b="1" dirty="0">
                <a:latin typeface="Arial Nova" pitchFamily="34" charset="0"/>
              </a:rPr>
              <a:t>Period</a:t>
            </a:r>
            <a:r>
              <a:rPr lang="en-US" sz="3200" dirty="0">
                <a:latin typeface="Arial Nova" pitchFamily="34" charset="0"/>
              </a:rPr>
              <a:t> refers to the amount of time, in seconds, a signal needs to complete 1 cycle.</a:t>
            </a:r>
            <a:br>
              <a:rPr lang="en-US" sz="3200" dirty="0">
                <a:latin typeface="Arial Nova" pitchFamily="34" charset="0"/>
              </a:rPr>
            </a:br>
            <a:r>
              <a:rPr lang="en-US" sz="3200" b="1" dirty="0">
                <a:latin typeface="Arial Nova" pitchFamily="34" charset="0"/>
              </a:rPr>
              <a:t>Frequency</a:t>
            </a:r>
            <a:r>
              <a:rPr lang="en-US" sz="3200" dirty="0">
                <a:latin typeface="Arial Nova" pitchFamily="34" charset="0"/>
              </a:rPr>
              <a:t> refers to the number of periods in I s. </a:t>
            </a:r>
          </a:p>
          <a:p>
            <a:br>
              <a:rPr lang="en-US" sz="4400" dirty="0"/>
            </a:br>
            <a:br>
              <a:rPr lang="en-US" sz="4400" dirty="0"/>
            </a:br>
            <a:endParaRPr lang="en-US" sz="4400" dirty="0"/>
          </a:p>
        </p:txBody>
      </p:sp>
      <p:sp>
        <p:nvSpPr>
          <p:cNvPr id="3" name="Date Placeholder 2">
            <a:extLst>
              <a:ext uri="{FF2B5EF4-FFF2-40B4-BE49-F238E27FC236}">
                <a16:creationId xmlns:a16="http://schemas.microsoft.com/office/drawing/2014/main" id="{DFE7DAAE-E3CD-A94F-7543-4ECBC76E822B}"/>
              </a:ext>
            </a:extLst>
          </p:cNvPr>
          <p:cNvSpPr>
            <a:spLocks noGrp="1"/>
          </p:cNvSpPr>
          <p:nvPr>
            <p:ph type="dt" sz="half" idx="10"/>
          </p:nvPr>
        </p:nvSpPr>
        <p:spPr/>
        <p:txBody>
          <a:bodyPr/>
          <a:lstStyle/>
          <a:p>
            <a:fld id="{F97F548F-7EA8-4A2E-945B-660629789A45}" type="datetime1">
              <a:rPr lang="en-US" smtClean="0"/>
              <a:t>12/19/2022</a:t>
            </a:fld>
            <a:endParaRPr lang="en-US"/>
          </a:p>
        </p:txBody>
      </p:sp>
      <p:sp>
        <p:nvSpPr>
          <p:cNvPr id="4" name="Slide Number Placeholder 3">
            <a:extLst>
              <a:ext uri="{FF2B5EF4-FFF2-40B4-BE49-F238E27FC236}">
                <a16:creationId xmlns:a16="http://schemas.microsoft.com/office/drawing/2014/main" id="{40A0B6E5-6515-EC86-265F-7661B9F0E2D7}"/>
              </a:ext>
            </a:extLst>
          </p:cNvPr>
          <p:cNvSpPr>
            <a:spLocks noGrp="1"/>
          </p:cNvSpPr>
          <p:nvPr>
            <p:ph type="sldNum" sz="quarter" idx="12"/>
          </p:nvPr>
        </p:nvSpPr>
        <p:spPr/>
        <p:txBody>
          <a:bodyPr/>
          <a:lstStyle/>
          <a:p>
            <a:fld id="{D3F88DC8-BF9F-46F6-BB01-C01B7D0A229B}"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
          <p:cNvSpPr>
            <a:spLocks noGrp="1"/>
          </p:cNvSpPr>
          <p:nvPr>
            <p:ph type="sldNum" sz="quarter" idx="12"/>
          </p:nvPr>
        </p:nvSpPr>
        <p:spPr/>
        <p:txBody>
          <a:bodyPr/>
          <a:lstStyle/>
          <a:p>
            <a:r>
              <a:rPr lang="en-US"/>
              <a:t>3.</a:t>
            </a:r>
            <a:fld id="{A88CE72D-A77A-4F5D-98C3-B0810A0FFDFF}" type="slidenum">
              <a:rPr lang="en-US"/>
              <a:pPr/>
              <a:t>15</a:t>
            </a:fld>
            <a:endParaRPr lang="en-US"/>
          </a:p>
        </p:txBody>
      </p:sp>
      <p:sp>
        <p:nvSpPr>
          <p:cNvPr id="71987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1987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1987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1987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1987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1987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1988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19881" name="Line 9"/>
          <p:cNvSpPr>
            <a:spLocks noChangeShapeType="1"/>
          </p:cNvSpPr>
          <p:nvPr/>
        </p:nvSpPr>
        <p:spPr bwMode="auto">
          <a:xfrm>
            <a:off x="457200" y="2971800"/>
            <a:ext cx="8153400" cy="0"/>
          </a:xfrm>
          <a:prstGeom prst="line">
            <a:avLst/>
          </a:prstGeom>
          <a:noFill/>
          <a:ln w="76200">
            <a:solidFill>
              <a:srgbClr val="009900"/>
            </a:solidFill>
            <a:round/>
            <a:headEnd/>
            <a:tailEnd/>
          </a:ln>
          <a:effectLst/>
        </p:spPr>
        <p:txBody>
          <a:bodyPr/>
          <a:lstStyle/>
          <a:p>
            <a:endParaRPr lang="en-US"/>
          </a:p>
        </p:txBody>
      </p:sp>
      <p:sp>
        <p:nvSpPr>
          <p:cNvPr id="719882" name="Line 10"/>
          <p:cNvSpPr>
            <a:spLocks noChangeShapeType="1"/>
          </p:cNvSpPr>
          <p:nvPr/>
        </p:nvSpPr>
        <p:spPr bwMode="auto">
          <a:xfrm>
            <a:off x="458788" y="4267200"/>
            <a:ext cx="8153400" cy="0"/>
          </a:xfrm>
          <a:prstGeom prst="line">
            <a:avLst/>
          </a:prstGeom>
          <a:noFill/>
          <a:ln w="76200">
            <a:solidFill>
              <a:srgbClr val="009900"/>
            </a:solidFill>
            <a:round/>
            <a:headEnd/>
            <a:tailEnd/>
          </a:ln>
          <a:effectLst/>
        </p:spPr>
        <p:txBody>
          <a:bodyPr/>
          <a:lstStyle/>
          <a:p>
            <a:endParaRPr lang="en-US"/>
          </a:p>
        </p:txBody>
      </p:sp>
      <p:sp>
        <p:nvSpPr>
          <p:cNvPr id="719883" name="Rectangle 11"/>
          <p:cNvSpPr>
            <a:spLocks noChangeArrowheads="1"/>
          </p:cNvSpPr>
          <p:nvPr/>
        </p:nvSpPr>
        <p:spPr bwMode="auto">
          <a:xfrm>
            <a:off x="495300" y="3063875"/>
            <a:ext cx="8077200" cy="1066800"/>
          </a:xfrm>
          <a:prstGeom prst="rect">
            <a:avLst/>
          </a:prstGeom>
          <a:solidFill>
            <a:srgbClr val="99FF33"/>
          </a:solidFill>
          <a:ln w="76200" algn="ctr">
            <a:noFill/>
            <a:miter lim="800000"/>
            <a:headEnd/>
            <a:tailEnd/>
          </a:ln>
          <a:effectLst/>
        </p:spPr>
        <p:txBody>
          <a:bodyPr>
            <a:spAutoFit/>
          </a:bodyPr>
          <a:lstStyle/>
          <a:p>
            <a:pPr algn="ctr"/>
            <a:r>
              <a:rPr lang="en-US" sz="3200" i="0" baseline="0">
                <a:latin typeface="Arial" charset="0"/>
              </a:rPr>
              <a:t>Frequency and period are the inverse of each other.</a:t>
            </a:r>
          </a:p>
        </p:txBody>
      </p:sp>
      <p:grpSp>
        <p:nvGrpSpPr>
          <p:cNvPr id="2" name="Group 12"/>
          <p:cNvGrpSpPr>
            <a:grpSpLocks/>
          </p:cNvGrpSpPr>
          <p:nvPr/>
        </p:nvGrpSpPr>
        <p:grpSpPr bwMode="auto">
          <a:xfrm>
            <a:off x="457200" y="2362200"/>
            <a:ext cx="1143000" cy="566738"/>
            <a:chOff x="1200" y="1248"/>
            <a:chExt cx="720" cy="357"/>
          </a:xfrm>
        </p:grpSpPr>
        <p:pic>
          <p:nvPicPr>
            <p:cNvPr id="719885"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719886"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baseline="0">
                  <a:solidFill>
                    <a:schemeClr val="hlink"/>
                  </a:solidFill>
                </a:rPr>
                <a:t>Note</a:t>
              </a:r>
            </a:p>
          </p:txBody>
        </p:sp>
      </p:grpSp>
      <p:pic>
        <p:nvPicPr>
          <p:cNvPr id="719887" name="Picture 15"/>
          <p:cNvPicPr>
            <a:picLocks noChangeAspect="1" noChangeArrowheads="1"/>
          </p:cNvPicPr>
          <p:nvPr/>
        </p:nvPicPr>
        <p:blipFill>
          <a:blip r:embed="rId4"/>
          <a:srcRect/>
          <a:stretch>
            <a:fillRect/>
          </a:stretch>
        </p:blipFill>
        <p:spPr bwMode="auto">
          <a:xfrm>
            <a:off x="2884488" y="4419600"/>
            <a:ext cx="3375025" cy="666750"/>
          </a:xfrm>
          <a:prstGeom prst="rect">
            <a:avLst/>
          </a:prstGeom>
          <a:solidFill>
            <a:srgbClr val="3366FF"/>
          </a:solidFill>
          <a:ln w="28575">
            <a:solidFill>
              <a:srgbClr val="3366FF"/>
            </a:solidFill>
            <a:miter lim="800000"/>
            <a:headEnd/>
            <a:tailEnd/>
          </a:ln>
          <a:effectLst/>
        </p:spPr>
      </p:pic>
      <p:sp>
        <p:nvSpPr>
          <p:cNvPr id="3" name="Date Placeholder 2">
            <a:extLst>
              <a:ext uri="{FF2B5EF4-FFF2-40B4-BE49-F238E27FC236}">
                <a16:creationId xmlns:a16="http://schemas.microsoft.com/office/drawing/2014/main" id="{237D80E0-51CF-28ED-3EE5-E1BC47360C0A}"/>
              </a:ext>
            </a:extLst>
          </p:cNvPr>
          <p:cNvSpPr>
            <a:spLocks noGrp="1"/>
          </p:cNvSpPr>
          <p:nvPr>
            <p:ph type="dt" sz="half" idx="10"/>
          </p:nvPr>
        </p:nvSpPr>
        <p:spPr/>
        <p:txBody>
          <a:bodyPr/>
          <a:lstStyle/>
          <a:p>
            <a:fld id="{26847CE1-D986-40DF-9788-73BB862E3A32}" type="datetime1">
              <a:rPr lang="en-US" smtClean="0"/>
              <a:t>12/19/2022</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2"/>
          </p:nvPr>
        </p:nvSpPr>
        <p:spPr/>
        <p:txBody>
          <a:bodyPr/>
          <a:lstStyle/>
          <a:p>
            <a:r>
              <a:rPr lang="en-US"/>
              <a:t>3.</a:t>
            </a:r>
            <a:fld id="{47895C8E-D587-4C59-8996-5DA2073A0AB7}" type="slidenum">
              <a:rPr lang="en-US"/>
              <a:pPr/>
              <a:t>16</a:t>
            </a:fld>
            <a:endParaRPr lang="en-US"/>
          </a:p>
        </p:txBody>
      </p:sp>
      <p:sp>
        <p:nvSpPr>
          <p:cNvPr id="680962"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680963"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680964" name="Text Box 4"/>
          <p:cNvSpPr txBox="1">
            <a:spLocks noChangeArrowheads="1"/>
          </p:cNvSpPr>
          <p:nvPr/>
        </p:nvSpPr>
        <p:spPr bwMode="auto">
          <a:xfrm>
            <a:off x="304800" y="228600"/>
            <a:ext cx="6710363" cy="762000"/>
          </a:xfrm>
          <a:prstGeom prst="rect">
            <a:avLst/>
          </a:prstGeom>
          <a:noFill/>
          <a:ln w="9525">
            <a:noFill/>
            <a:miter lim="800000"/>
            <a:headEnd/>
            <a:tailEnd/>
          </a:ln>
          <a:effectLst/>
        </p:spPr>
        <p:txBody>
          <a:bodyPr wrap="none">
            <a:spAutoFit/>
          </a:bodyPr>
          <a:lstStyle/>
          <a:p>
            <a:r>
              <a:rPr lang="en-US" sz="2400" i="0" baseline="0">
                <a:solidFill>
                  <a:schemeClr val="folHlink"/>
                </a:solidFill>
              </a:rPr>
              <a:t>Figure 3.4  </a:t>
            </a:r>
            <a:r>
              <a:rPr lang="en-US" sz="2000" baseline="0"/>
              <a:t>Two signals with the same amplitude and phase,</a:t>
            </a:r>
            <a:br>
              <a:rPr lang="en-US" sz="2000" baseline="0"/>
            </a:br>
            <a:r>
              <a:rPr lang="en-US" sz="2000" baseline="0"/>
              <a:t>                        but different frequencies</a:t>
            </a:r>
          </a:p>
        </p:txBody>
      </p:sp>
      <p:sp>
        <p:nvSpPr>
          <p:cNvPr id="680965" name="Line 5"/>
          <p:cNvSpPr>
            <a:spLocks noChangeShapeType="1"/>
          </p:cNvSpPr>
          <p:nvPr/>
        </p:nvSpPr>
        <p:spPr bwMode="auto">
          <a:xfrm>
            <a:off x="152400" y="6324600"/>
            <a:ext cx="8763000" cy="0"/>
          </a:xfrm>
          <a:prstGeom prst="line">
            <a:avLst/>
          </a:prstGeom>
          <a:noFill/>
          <a:ln w="76200">
            <a:solidFill>
              <a:schemeClr val="hlink"/>
            </a:solidFill>
            <a:round/>
            <a:headEnd/>
            <a:tailEnd/>
          </a:ln>
          <a:effectLst/>
        </p:spPr>
        <p:txBody>
          <a:bodyPr/>
          <a:lstStyle/>
          <a:p>
            <a:endParaRPr lang="en-US"/>
          </a:p>
        </p:txBody>
      </p:sp>
      <p:pic>
        <p:nvPicPr>
          <p:cNvPr id="680966" name="Picture 6"/>
          <p:cNvPicPr>
            <a:picLocks noChangeAspect="1" noChangeArrowheads="1"/>
          </p:cNvPicPr>
          <p:nvPr/>
        </p:nvPicPr>
        <p:blipFill>
          <a:blip r:embed="rId3"/>
          <a:srcRect/>
          <a:stretch>
            <a:fillRect/>
          </a:stretch>
        </p:blipFill>
        <p:spPr bwMode="auto">
          <a:xfrm>
            <a:off x="1885950" y="1066800"/>
            <a:ext cx="5429250" cy="5172075"/>
          </a:xfrm>
          <a:prstGeom prst="rect">
            <a:avLst/>
          </a:prstGeom>
          <a:noFill/>
          <a:ln w="9525">
            <a:noFill/>
            <a:miter lim="800000"/>
            <a:headEnd/>
            <a:tailEnd/>
          </a:ln>
          <a:effectLst/>
        </p:spPr>
      </p:pic>
      <p:sp>
        <p:nvSpPr>
          <p:cNvPr id="2" name="Date Placeholder 1">
            <a:extLst>
              <a:ext uri="{FF2B5EF4-FFF2-40B4-BE49-F238E27FC236}">
                <a16:creationId xmlns:a16="http://schemas.microsoft.com/office/drawing/2014/main" id="{58496F03-9212-3D96-1E4F-AC14D9E02124}"/>
              </a:ext>
            </a:extLst>
          </p:cNvPr>
          <p:cNvSpPr>
            <a:spLocks noGrp="1"/>
          </p:cNvSpPr>
          <p:nvPr>
            <p:ph type="dt" sz="half" idx="10"/>
          </p:nvPr>
        </p:nvSpPr>
        <p:spPr/>
        <p:txBody>
          <a:bodyPr/>
          <a:lstStyle/>
          <a:p>
            <a:fld id="{AAF2F078-1FBA-4FE1-96BE-148C324AB2A2}" type="datetime1">
              <a:rPr lang="en-US" smtClean="0"/>
              <a:t>12/19/2022</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r>
              <a:rPr lang="en-US"/>
              <a:t>3.</a:t>
            </a:r>
            <a:fld id="{15B843E3-1498-4314-ACDD-55D8CF2BA75F}" type="slidenum">
              <a:rPr lang="en-US"/>
              <a:pPr/>
              <a:t>17</a:t>
            </a:fld>
            <a:endParaRPr lang="en-US"/>
          </a:p>
        </p:txBody>
      </p:sp>
      <p:sp>
        <p:nvSpPr>
          <p:cNvPr id="744450" name="Text Box 2"/>
          <p:cNvSpPr txBox="1">
            <a:spLocks noChangeArrowheads="1"/>
          </p:cNvSpPr>
          <p:nvPr/>
        </p:nvSpPr>
        <p:spPr bwMode="auto">
          <a:xfrm>
            <a:off x="361950" y="1828800"/>
            <a:ext cx="4672013" cy="457200"/>
          </a:xfrm>
          <a:prstGeom prst="rect">
            <a:avLst/>
          </a:prstGeom>
          <a:noFill/>
          <a:ln w="9525">
            <a:noFill/>
            <a:miter lim="800000"/>
            <a:headEnd/>
            <a:tailEnd/>
          </a:ln>
          <a:effectLst/>
        </p:spPr>
        <p:txBody>
          <a:bodyPr wrap="none">
            <a:spAutoFit/>
          </a:bodyPr>
          <a:lstStyle/>
          <a:p>
            <a:r>
              <a:rPr lang="en-US" sz="2400" i="0" baseline="0">
                <a:solidFill>
                  <a:schemeClr val="folHlink"/>
                </a:solidFill>
              </a:rPr>
              <a:t>Table 3.1  </a:t>
            </a:r>
            <a:r>
              <a:rPr lang="en-US" sz="2000" baseline="0"/>
              <a:t>Units of period and frequency</a:t>
            </a:r>
          </a:p>
        </p:txBody>
      </p:sp>
      <p:pic>
        <p:nvPicPr>
          <p:cNvPr id="744452" name="Picture 4"/>
          <p:cNvPicPr>
            <a:picLocks noChangeAspect="1" noChangeArrowheads="1"/>
          </p:cNvPicPr>
          <p:nvPr/>
        </p:nvPicPr>
        <p:blipFill>
          <a:blip r:embed="rId3"/>
          <a:srcRect/>
          <a:stretch>
            <a:fillRect/>
          </a:stretch>
        </p:blipFill>
        <p:spPr bwMode="auto">
          <a:xfrm>
            <a:off x="228600" y="2327275"/>
            <a:ext cx="8601075" cy="2397125"/>
          </a:xfrm>
          <a:prstGeom prst="rect">
            <a:avLst/>
          </a:prstGeom>
          <a:noFill/>
          <a:ln w="9525">
            <a:noFill/>
            <a:miter lim="800000"/>
            <a:headEnd/>
            <a:tailEnd/>
          </a:ln>
          <a:effectLst/>
        </p:spPr>
      </p:pic>
      <p:sp>
        <p:nvSpPr>
          <p:cNvPr id="5" name="Rectangle 4"/>
          <p:cNvSpPr/>
          <p:nvPr/>
        </p:nvSpPr>
        <p:spPr>
          <a:xfrm>
            <a:off x="381000" y="457200"/>
            <a:ext cx="8001000" cy="923330"/>
          </a:xfrm>
          <a:prstGeom prst="rect">
            <a:avLst/>
          </a:prstGeom>
        </p:spPr>
        <p:txBody>
          <a:bodyPr wrap="square">
            <a:spAutoFit/>
          </a:bodyPr>
          <a:lstStyle/>
          <a:p>
            <a:r>
              <a:rPr lang="en-US" dirty="0"/>
              <a:t>Period is formally expressed in seconds. Frequency is formally expressed in</a:t>
            </a:r>
            <a:br>
              <a:rPr lang="en-US" dirty="0"/>
            </a:br>
            <a:r>
              <a:rPr lang="en-US" dirty="0"/>
              <a:t>Hertz (Hz), which is cycle per second. </a:t>
            </a:r>
            <a:br>
              <a:rPr lang="en-US" dirty="0"/>
            </a:br>
            <a:endParaRPr lang="en-US" dirty="0"/>
          </a:p>
        </p:txBody>
      </p:sp>
      <p:sp>
        <p:nvSpPr>
          <p:cNvPr id="2" name="Date Placeholder 1">
            <a:extLst>
              <a:ext uri="{FF2B5EF4-FFF2-40B4-BE49-F238E27FC236}">
                <a16:creationId xmlns:a16="http://schemas.microsoft.com/office/drawing/2014/main" id="{984FDB15-91F5-A16B-A1E3-07BEAB5609B0}"/>
              </a:ext>
            </a:extLst>
          </p:cNvPr>
          <p:cNvSpPr>
            <a:spLocks noGrp="1"/>
          </p:cNvSpPr>
          <p:nvPr>
            <p:ph type="dt" sz="half" idx="10"/>
          </p:nvPr>
        </p:nvSpPr>
        <p:spPr/>
        <p:txBody>
          <a:bodyPr/>
          <a:lstStyle/>
          <a:p>
            <a:fld id="{4C21EF50-9676-4A78-AF70-D1BF63FE1714}" type="datetime1">
              <a:rPr lang="en-US" smtClean="0"/>
              <a:t>12/19/2022</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912" name="Rectangle 16"/>
          <p:cNvSpPr>
            <a:spLocks noGrp="1" noChangeArrowheads="1"/>
          </p:cNvSpPr>
          <p:nvPr>
            <p:ph type="title"/>
          </p:nvPr>
        </p:nvSpPr>
        <p:spPr>
          <a:xfrm>
            <a:off x="1143000" y="685800"/>
            <a:ext cx="4800600" cy="990600"/>
          </a:xfrm>
        </p:spPr>
        <p:txBody>
          <a:bodyPr/>
          <a:lstStyle/>
          <a:p>
            <a:r>
              <a:rPr lang="en-US"/>
              <a:t>Frequency</a:t>
            </a:r>
          </a:p>
        </p:txBody>
      </p:sp>
      <p:sp>
        <p:nvSpPr>
          <p:cNvPr id="720913" name="Rectangle 17"/>
          <p:cNvSpPr>
            <a:spLocks noGrp="1" noChangeArrowheads="1"/>
          </p:cNvSpPr>
          <p:nvPr>
            <p:ph idx="1"/>
          </p:nvPr>
        </p:nvSpPr>
        <p:spPr/>
        <p:txBody>
          <a:bodyPr/>
          <a:lstStyle/>
          <a:p>
            <a:pPr eaLnBrk="0" hangingPunct="0">
              <a:spcBef>
                <a:spcPct val="0"/>
              </a:spcBef>
              <a:buClrTx/>
              <a:buSzTx/>
              <a:buFontTx/>
              <a:buChar char="•"/>
            </a:pPr>
            <a:r>
              <a:rPr lang="en-US" dirty="0">
                <a:latin typeface="Arial Nova" pitchFamily="34" charset="0"/>
              </a:rPr>
              <a:t>Frequency is the rate of change with respect to time. </a:t>
            </a:r>
          </a:p>
          <a:p>
            <a:pPr eaLnBrk="0" hangingPunct="0">
              <a:spcBef>
                <a:spcPct val="0"/>
              </a:spcBef>
              <a:buClrTx/>
              <a:buSzTx/>
              <a:buFontTx/>
              <a:buChar char="•"/>
            </a:pPr>
            <a:r>
              <a:rPr lang="en-US" dirty="0">
                <a:latin typeface="Arial Nova" pitchFamily="34" charset="0"/>
              </a:rPr>
              <a:t>Change in a short span of time means high frequency.</a:t>
            </a:r>
          </a:p>
          <a:p>
            <a:pPr eaLnBrk="0" hangingPunct="0">
              <a:spcBef>
                <a:spcPct val="0"/>
              </a:spcBef>
              <a:buClrTx/>
              <a:buSzTx/>
              <a:buFontTx/>
              <a:buChar char="•"/>
            </a:pPr>
            <a:r>
              <a:rPr lang="en-US" dirty="0">
                <a:latin typeface="Arial Nova" pitchFamily="34" charset="0"/>
              </a:rPr>
              <a:t>Change over a long span of time means low frequency.</a:t>
            </a:r>
          </a:p>
        </p:txBody>
      </p:sp>
      <p:sp>
        <p:nvSpPr>
          <p:cNvPr id="12" name="Slide Number Placeholder 3"/>
          <p:cNvSpPr>
            <a:spLocks noGrp="1"/>
          </p:cNvSpPr>
          <p:nvPr>
            <p:ph type="sldNum" sz="quarter" idx="12"/>
          </p:nvPr>
        </p:nvSpPr>
        <p:spPr/>
        <p:txBody>
          <a:bodyPr/>
          <a:lstStyle/>
          <a:p>
            <a:r>
              <a:rPr lang="en-US"/>
              <a:t>3.</a:t>
            </a:r>
            <a:fld id="{7F65AB84-3352-4376-9503-71FE9FE25AA2}" type="slidenum">
              <a:rPr lang="en-US"/>
              <a:pPr/>
              <a:t>18</a:t>
            </a:fld>
            <a:endParaRPr lang="en-US"/>
          </a:p>
        </p:txBody>
      </p:sp>
      <p:sp>
        <p:nvSpPr>
          <p:cNvPr id="72089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2089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2090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2090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2090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2090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20904" name="Rectangle 8"/>
          <p:cNvSpPr>
            <a:spLocks noChangeArrowheads="1"/>
          </p:cNvSpPr>
          <p:nvPr/>
        </p:nvSpPr>
        <p:spPr bwMode="gray">
          <a:xfrm>
            <a:off x="685800" y="4572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20906" name="Line 10"/>
          <p:cNvSpPr>
            <a:spLocks noChangeShapeType="1"/>
          </p:cNvSpPr>
          <p:nvPr/>
        </p:nvSpPr>
        <p:spPr bwMode="auto">
          <a:xfrm>
            <a:off x="458788" y="6096000"/>
            <a:ext cx="8153400" cy="0"/>
          </a:xfrm>
          <a:prstGeom prst="line">
            <a:avLst/>
          </a:prstGeom>
          <a:noFill/>
          <a:ln w="76200">
            <a:solidFill>
              <a:srgbClr val="009900"/>
            </a:solidFill>
            <a:round/>
            <a:headEnd/>
            <a:tailEnd/>
          </a:ln>
          <a:effectLst/>
        </p:spPr>
        <p:txBody>
          <a:bodyPr/>
          <a:lstStyle/>
          <a:p>
            <a:endParaRPr lang="en-US"/>
          </a:p>
        </p:txBody>
      </p:sp>
      <p:sp>
        <p:nvSpPr>
          <p:cNvPr id="2" name="Date Placeholder 1">
            <a:extLst>
              <a:ext uri="{FF2B5EF4-FFF2-40B4-BE49-F238E27FC236}">
                <a16:creationId xmlns:a16="http://schemas.microsoft.com/office/drawing/2014/main" id="{E8249A07-4E65-28D9-572B-8D0B5841FE2A}"/>
              </a:ext>
            </a:extLst>
          </p:cNvPr>
          <p:cNvSpPr>
            <a:spLocks noGrp="1"/>
          </p:cNvSpPr>
          <p:nvPr>
            <p:ph type="dt" sz="half" idx="10"/>
          </p:nvPr>
        </p:nvSpPr>
        <p:spPr/>
        <p:txBody>
          <a:bodyPr/>
          <a:lstStyle/>
          <a:p>
            <a:fld id="{CD2FBA37-4ED0-42BD-94D0-E60172FB1DA0}" type="datetime1">
              <a:rPr lang="en-US" smtClean="0"/>
              <a:t>12/19/2022</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2"/>
          </p:nvPr>
        </p:nvSpPr>
        <p:spPr/>
        <p:txBody>
          <a:bodyPr/>
          <a:lstStyle/>
          <a:p>
            <a:r>
              <a:rPr lang="en-US"/>
              <a:t>3.</a:t>
            </a:r>
            <a:fld id="{CD9E98A3-5348-4CB3-8843-14F355DF94DC}" type="slidenum">
              <a:rPr lang="en-US"/>
              <a:pPr/>
              <a:t>19</a:t>
            </a:fld>
            <a:endParaRPr lang="en-US"/>
          </a:p>
        </p:txBody>
      </p:sp>
      <p:sp>
        <p:nvSpPr>
          <p:cNvPr id="72192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2192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2192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2192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2192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2192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2192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21929" name="Line 9"/>
          <p:cNvSpPr>
            <a:spLocks noChangeShapeType="1"/>
          </p:cNvSpPr>
          <p:nvPr/>
        </p:nvSpPr>
        <p:spPr bwMode="auto">
          <a:xfrm>
            <a:off x="457200" y="2700338"/>
            <a:ext cx="8153400" cy="0"/>
          </a:xfrm>
          <a:prstGeom prst="line">
            <a:avLst/>
          </a:prstGeom>
          <a:noFill/>
          <a:ln w="76200">
            <a:solidFill>
              <a:srgbClr val="009900"/>
            </a:solidFill>
            <a:round/>
            <a:headEnd/>
            <a:tailEnd/>
          </a:ln>
          <a:effectLst/>
        </p:spPr>
        <p:txBody>
          <a:bodyPr/>
          <a:lstStyle/>
          <a:p>
            <a:endParaRPr lang="en-US"/>
          </a:p>
        </p:txBody>
      </p:sp>
      <p:sp>
        <p:nvSpPr>
          <p:cNvPr id="721930" name="Line 10"/>
          <p:cNvSpPr>
            <a:spLocks noChangeShapeType="1"/>
          </p:cNvSpPr>
          <p:nvPr/>
        </p:nvSpPr>
        <p:spPr bwMode="auto">
          <a:xfrm>
            <a:off x="458788" y="4910138"/>
            <a:ext cx="8153400" cy="0"/>
          </a:xfrm>
          <a:prstGeom prst="line">
            <a:avLst/>
          </a:prstGeom>
          <a:noFill/>
          <a:ln w="76200">
            <a:solidFill>
              <a:srgbClr val="009900"/>
            </a:solidFill>
            <a:round/>
            <a:headEnd/>
            <a:tailEnd/>
          </a:ln>
          <a:effectLst/>
        </p:spPr>
        <p:txBody>
          <a:bodyPr/>
          <a:lstStyle/>
          <a:p>
            <a:endParaRPr lang="en-US"/>
          </a:p>
        </p:txBody>
      </p:sp>
      <p:sp>
        <p:nvSpPr>
          <p:cNvPr id="721931" name="Rectangle 11"/>
          <p:cNvSpPr>
            <a:spLocks noChangeArrowheads="1"/>
          </p:cNvSpPr>
          <p:nvPr/>
        </p:nvSpPr>
        <p:spPr bwMode="auto">
          <a:xfrm>
            <a:off x="495300" y="2792413"/>
            <a:ext cx="8077200" cy="2041525"/>
          </a:xfrm>
          <a:prstGeom prst="rect">
            <a:avLst/>
          </a:prstGeom>
          <a:solidFill>
            <a:srgbClr val="99FF33"/>
          </a:solidFill>
          <a:ln w="76200" algn="ctr">
            <a:noFill/>
            <a:miter lim="800000"/>
            <a:headEnd/>
            <a:tailEnd/>
          </a:ln>
          <a:effectLst/>
        </p:spPr>
        <p:txBody>
          <a:bodyPr>
            <a:spAutoFit/>
          </a:bodyPr>
          <a:lstStyle/>
          <a:p>
            <a:pPr algn="ctr"/>
            <a:r>
              <a:rPr lang="en-US" sz="3200" i="0" baseline="0">
                <a:latin typeface="Arial" charset="0"/>
              </a:rPr>
              <a:t>If a signal does not change at all, its frequency is zero.</a:t>
            </a:r>
          </a:p>
          <a:p>
            <a:pPr algn="ctr"/>
            <a:r>
              <a:rPr lang="en-US" sz="3200" i="0" baseline="0">
                <a:latin typeface="Arial" charset="0"/>
              </a:rPr>
              <a:t>If a signal changes instantaneously, its frequency is infinite.</a:t>
            </a:r>
          </a:p>
        </p:txBody>
      </p:sp>
      <p:grpSp>
        <p:nvGrpSpPr>
          <p:cNvPr id="2" name="Group 12"/>
          <p:cNvGrpSpPr>
            <a:grpSpLocks/>
          </p:cNvGrpSpPr>
          <p:nvPr/>
        </p:nvGrpSpPr>
        <p:grpSpPr bwMode="auto">
          <a:xfrm>
            <a:off x="457200" y="2057400"/>
            <a:ext cx="1143000" cy="566738"/>
            <a:chOff x="1200" y="1248"/>
            <a:chExt cx="720" cy="357"/>
          </a:xfrm>
        </p:grpSpPr>
        <p:pic>
          <p:nvPicPr>
            <p:cNvPr id="721933"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721934"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baseline="0">
                  <a:solidFill>
                    <a:schemeClr val="hlink"/>
                  </a:solidFill>
                </a:rPr>
                <a:t>Note</a:t>
              </a:r>
            </a:p>
          </p:txBody>
        </p:sp>
      </p:grpSp>
      <p:sp>
        <p:nvSpPr>
          <p:cNvPr id="3" name="Date Placeholder 2">
            <a:extLst>
              <a:ext uri="{FF2B5EF4-FFF2-40B4-BE49-F238E27FC236}">
                <a16:creationId xmlns:a16="http://schemas.microsoft.com/office/drawing/2014/main" id="{0946BE8A-3797-A9C5-A172-9831991F4B13}"/>
              </a:ext>
            </a:extLst>
          </p:cNvPr>
          <p:cNvSpPr>
            <a:spLocks noGrp="1"/>
          </p:cNvSpPr>
          <p:nvPr>
            <p:ph type="dt" sz="half" idx="10"/>
          </p:nvPr>
        </p:nvSpPr>
        <p:spPr/>
        <p:txBody>
          <a:bodyPr/>
          <a:lstStyle/>
          <a:p>
            <a:fld id="{1802FF21-52C0-47FC-B99B-5F416932DF65}" type="datetime1">
              <a:rPr lang="en-US" smtClean="0"/>
              <a:t>12/19/2022</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p>
        </p:txBody>
      </p:sp>
      <p:sp>
        <p:nvSpPr>
          <p:cNvPr id="3" name="Content Placeholder 2"/>
          <p:cNvSpPr>
            <a:spLocks noGrp="1"/>
          </p:cNvSpPr>
          <p:nvPr>
            <p:ph idx="1"/>
          </p:nvPr>
        </p:nvSpPr>
        <p:spPr/>
        <p:txBody>
          <a:bodyPr>
            <a:normAutofit fontScale="92500" lnSpcReduction="20000"/>
          </a:bodyPr>
          <a:lstStyle/>
          <a:p>
            <a:r>
              <a:rPr lang="en-US" dirty="0">
                <a:latin typeface="Arial Nova" pitchFamily="34" charset="0"/>
              </a:rPr>
              <a:t>discusses the relationship between data, which are created by a device, and electromagnetic signals, which are transmitted over a medium. </a:t>
            </a:r>
          </a:p>
          <a:p>
            <a:r>
              <a:rPr lang="en-US" dirty="0">
                <a:latin typeface="Arial Nova" pitchFamily="34" charset="0"/>
              </a:rPr>
              <a:t> digital transmission. We discuss how we can covert digital or analog data to digital signals.</a:t>
            </a:r>
          </a:p>
          <a:p>
            <a:r>
              <a:rPr lang="en-US" dirty="0">
                <a:latin typeface="Arial Nova" pitchFamily="34" charset="0"/>
              </a:rPr>
              <a:t> analog transmission. We discuss how we can covert digital or analog data to analog signals.</a:t>
            </a:r>
          </a:p>
          <a:p>
            <a:r>
              <a:rPr lang="en-US" dirty="0">
                <a:latin typeface="Arial Nova" pitchFamily="34" charset="0"/>
              </a:rPr>
              <a:t>how we can use the available bandwidth efficiently. We discuss two separate, but related topics, multiplexing and spreading. </a:t>
            </a:r>
          </a:p>
          <a:p>
            <a:r>
              <a:rPr lang="en-US" dirty="0">
                <a:latin typeface="Arial Nova" pitchFamily="34" charset="0"/>
              </a:rPr>
              <a:t>characteristics of transmission media, both guided and unguided, in this chapter. Although transmission media operates under the physical layer, they are controlled by the physical layer. </a:t>
            </a:r>
          </a:p>
        </p:txBody>
      </p:sp>
      <p:sp>
        <p:nvSpPr>
          <p:cNvPr id="4" name="Date Placeholder 3">
            <a:extLst>
              <a:ext uri="{FF2B5EF4-FFF2-40B4-BE49-F238E27FC236}">
                <a16:creationId xmlns:a16="http://schemas.microsoft.com/office/drawing/2014/main" id="{6F2E743C-B7F4-3DB9-85F8-8853C2046746}"/>
              </a:ext>
            </a:extLst>
          </p:cNvPr>
          <p:cNvSpPr>
            <a:spLocks noGrp="1"/>
          </p:cNvSpPr>
          <p:nvPr>
            <p:ph type="dt" sz="half" idx="10"/>
          </p:nvPr>
        </p:nvSpPr>
        <p:spPr/>
        <p:txBody>
          <a:bodyPr/>
          <a:lstStyle/>
          <a:p>
            <a:fld id="{77A92E45-02D1-42BF-BCD9-1BCA152536F8}" type="datetime1">
              <a:rPr lang="en-US" smtClean="0"/>
              <a:t>12/19/2022</a:t>
            </a:fld>
            <a:endParaRPr lang="en-US"/>
          </a:p>
        </p:txBody>
      </p:sp>
      <p:sp>
        <p:nvSpPr>
          <p:cNvPr id="5" name="Slide Number Placeholder 4">
            <a:extLst>
              <a:ext uri="{FF2B5EF4-FFF2-40B4-BE49-F238E27FC236}">
                <a16:creationId xmlns:a16="http://schemas.microsoft.com/office/drawing/2014/main" id="{47D043AA-39EF-F680-A26D-2975CEA8A7EF}"/>
              </a:ext>
            </a:extLst>
          </p:cNvPr>
          <p:cNvSpPr>
            <a:spLocks noGrp="1"/>
          </p:cNvSpPr>
          <p:nvPr>
            <p:ph type="sldNum" sz="quarter" idx="12"/>
          </p:nvPr>
        </p:nvSpPr>
        <p:spPr/>
        <p:txBody>
          <a:bodyPr/>
          <a:lstStyle/>
          <a:p>
            <a:fld id="{D3F88DC8-BF9F-46F6-BB01-C01B7D0A229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2"/>
          </p:nvPr>
        </p:nvSpPr>
        <p:spPr/>
        <p:txBody>
          <a:bodyPr/>
          <a:lstStyle/>
          <a:p>
            <a:r>
              <a:rPr lang="en-US"/>
              <a:t>3.</a:t>
            </a:r>
            <a:fld id="{F77CA3B9-4635-4A15-887D-1084E8305BD5}" type="slidenum">
              <a:rPr lang="en-US"/>
              <a:pPr/>
              <a:t>20</a:t>
            </a:fld>
            <a:endParaRPr lang="en-US"/>
          </a:p>
        </p:txBody>
      </p:sp>
      <p:sp>
        <p:nvSpPr>
          <p:cNvPr id="72294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2294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2294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2294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2295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2295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2295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22953" name="Line 9"/>
          <p:cNvSpPr>
            <a:spLocks noChangeShapeType="1"/>
          </p:cNvSpPr>
          <p:nvPr/>
        </p:nvSpPr>
        <p:spPr bwMode="auto">
          <a:xfrm>
            <a:off x="457200" y="2971800"/>
            <a:ext cx="8153400" cy="0"/>
          </a:xfrm>
          <a:prstGeom prst="line">
            <a:avLst/>
          </a:prstGeom>
          <a:noFill/>
          <a:ln w="76200">
            <a:solidFill>
              <a:srgbClr val="009900"/>
            </a:solidFill>
            <a:round/>
            <a:headEnd/>
            <a:tailEnd/>
          </a:ln>
          <a:effectLst/>
        </p:spPr>
        <p:txBody>
          <a:bodyPr/>
          <a:lstStyle/>
          <a:p>
            <a:endParaRPr lang="en-US"/>
          </a:p>
        </p:txBody>
      </p:sp>
      <p:sp>
        <p:nvSpPr>
          <p:cNvPr id="722954" name="Line 10"/>
          <p:cNvSpPr>
            <a:spLocks noChangeShapeType="1"/>
          </p:cNvSpPr>
          <p:nvPr/>
        </p:nvSpPr>
        <p:spPr bwMode="auto">
          <a:xfrm>
            <a:off x="458788" y="4191000"/>
            <a:ext cx="8153400" cy="0"/>
          </a:xfrm>
          <a:prstGeom prst="line">
            <a:avLst/>
          </a:prstGeom>
          <a:noFill/>
          <a:ln w="76200">
            <a:solidFill>
              <a:srgbClr val="009900"/>
            </a:solidFill>
            <a:round/>
            <a:headEnd/>
            <a:tailEnd/>
          </a:ln>
          <a:effectLst/>
        </p:spPr>
        <p:txBody>
          <a:bodyPr/>
          <a:lstStyle/>
          <a:p>
            <a:endParaRPr lang="en-US"/>
          </a:p>
        </p:txBody>
      </p:sp>
      <p:sp>
        <p:nvSpPr>
          <p:cNvPr id="722955" name="Rectangle 11"/>
          <p:cNvSpPr>
            <a:spLocks noChangeArrowheads="1"/>
          </p:cNvSpPr>
          <p:nvPr/>
        </p:nvSpPr>
        <p:spPr bwMode="auto">
          <a:xfrm>
            <a:off x="495300" y="3063875"/>
            <a:ext cx="8077200" cy="1066800"/>
          </a:xfrm>
          <a:prstGeom prst="rect">
            <a:avLst/>
          </a:prstGeom>
          <a:solidFill>
            <a:srgbClr val="99FF33"/>
          </a:solidFill>
          <a:ln w="76200" algn="ctr">
            <a:noFill/>
            <a:miter lim="800000"/>
            <a:headEnd/>
            <a:tailEnd/>
          </a:ln>
          <a:effectLst/>
        </p:spPr>
        <p:txBody>
          <a:bodyPr>
            <a:spAutoFit/>
          </a:bodyPr>
          <a:lstStyle/>
          <a:p>
            <a:pPr algn="ctr"/>
            <a:r>
              <a:rPr lang="en-US" sz="3200" i="0" baseline="0">
                <a:latin typeface="Arial" charset="0"/>
              </a:rPr>
              <a:t>Phase describes the position of the waveform  relative to time 0.</a:t>
            </a:r>
          </a:p>
        </p:txBody>
      </p:sp>
      <p:grpSp>
        <p:nvGrpSpPr>
          <p:cNvPr id="2" name="Group 12"/>
          <p:cNvGrpSpPr>
            <a:grpSpLocks/>
          </p:cNvGrpSpPr>
          <p:nvPr/>
        </p:nvGrpSpPr>
        <p:grpSpPr bwMode="auto">
          <a:xfrm>
            <a:off x="457200" y="2286000"/>
            <a:ext cx="1143000" cy="566738"/>
            <a:chOff x="1200" y="1248"/>
            <a:chExt cx="720" cy="357"/>
          </a:xfrm>
        </p:grpSpPr>
        <p:pic>
          <p:nvPicPr>
            <p:cNvPr id="722957"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722958"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baseline="0">
                  <a:solidFill>
                    <a:schemeClr val="hlink"/>
                  </a:solidFill>
                </a:rPr>
                <a:t>Note</a:t>
              </a:r>
            </a:p>
          </p:txBody>
        </p:sp>
      </p:grpSp>
      <p:sp>
        <p:nvSpPr>
          <p:cNvPr id="3" name="Date Placeholder 2">
            <a:extLst>
              <a:ext uri="{FF2B5EF4-FFF2-40B4-BE49-F238E27FC236}">
                <a16:creationId xmlns:a16="http://schemas.microsoft.com/office/drawing/2014/main" id="{B6596544-8CE5-FFB3-E231-A559DCA764C7}"/>
              </a:ext>
            </a:extLst>
          </p:cNvPr>
          <p:cNvSpPr>
            <a:spLocks noGrp="1"/>
          </p:cNvSpPr>
          <p:nvPr>
            <p:ph type="dt" sz="half" idx="10"/>
          </p:nvPr>
        </p:nvSpPr>
        <p:spPr/>
        <p:txBody>
          <a:bodyPr/>
          <a:lstStyle/>
          <a:p>
            <a:fld id="{3C161E2C-1ACE-4128-9639-8CFEC8A843F0}" type="datetime1">
              <a:rPr lang="en-US" smtClean="0"/>
              <a:t>12/19/2022</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2"/>
          </p:nvPr>
        </p:nvSpPr>
        <p:spPr/>
        <p:txBody>
          <a:bodyPr/>
          <a:lstStyle/>
          <a:p>
            <a:r>
              <a:rPr lang="en-US"/>
              <a:t>3.</a:t>
            </a:r>
            <a:fld id="{91458977-29D8-4C00-B20C-8EAB565894AE}" type="slidenum">
              <a:rPr lang="en-US"/>
              <a:pPr/>
              <a:t>21</a:t>
            </a:fld>
            <a:endParaRPr lang="en-US"/>
          </a:p>
        </p:txBody>
      </p:sp>
      <p:sp>
        <p:nvSpPr>
          <p:cNvPr id="681986"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681987"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681988" name="Text Box 4"/>
          <p:cNvSpPr txBox="1">
            <a:spLocks noChangeArrowheads="1"/>
          </p:cNvSpPr>
          <p:nvPr/>
        </p:nvSpPr>
        <p:spPr bwMode="auto">
          <a:xfrm>
            <a:off x="304800" y="152400"/>
            <a:ext cx="7689850" cy="762000"/>
          </a:xfrm>
          <a:prstGeom prst="rect">
            <a:avLst/>
          </a:prstGeom>
          <a:noFill/>
          <a:ln w="9525">
            <a:noFill/>
            <a:miter lim="800000"/>
            <a:headEnd/>
            <a:tailEnd/>
          </a:ln>
          <a:effectLst/>
        </p:spPr>
        <p:txBody>
          <a:bodyPr wrap="none">
            <a:spAutoFit/>
          </a:bodyPr>
          <a:lstStyle/>
          <a:p>
            <a:r>
              <a:rPr lang="en-US" sz="2400" i="0" baseline="0">
                <a:solidFill>
                  <a:schemeClr val="folHlink"/>
                </a:solidFill>
              </a:rPr>
              <a:t>Figure 3.5  </a:t>
            </a:r>
            <a:r>
              <a:rPr lang="en-US" sz="2000" baseline="0"/>
              <a:t>Three sine waves with the same amplitude and frequency,</a:t>
            </a:r>
            <a:br>
              <a:rPr lang="en-US" sz="2000" baseline="0"/>
            </a:br>
            <a:r>
              <a:rPr lang="en-US" sz="2000" baseline="0"/>
              <a:t>                        but different phases</a:t>
            </a:r>
          </a:p>
        </p:txBody>
      </p:sp>
      <p:sp>
        <p:nvSpPr>
          <p:cNvPr id="68198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681990" name="Picture 6"/>
          <p:cNvPicPr>
            <a:picLocks noChangeAspect="1" noChangeArrowheads="1"/>
          </p:cNvPicPr>
          <p:nvPr/>
        </p:nvPicPr>
        <p:blipFill>
          <a:blip r:embed="rId3"/>
          <a:srcRect/>
          <a:stretch>
            <a:fillRect/>
          </a:stretch>
        </p:blipFill>
        <p:spPr bwMode="auto">
          <a:xfrm>
            <a:off x="1905000" y="1143000"/>
            <a:ext cx="5110163" cy="4965700"/>
          </a:xfrm>
          <a:prstGeom prst="rect">
            <a:avLst/>
          </a:prstGeom>
          <a:noFill/>
          <a:ln w="9525">
            <a:noFill/>
            <a:miter lim="800000"/>
            <a:headEnd/>
            <a:tailEnd/>
          </a:ln>
          <a:effectLst/>
        </p:spPr>
      </p:pic>
      <p:sp>
        <p:nvSpPr>
          <p:cNvPr id="2" name="Date Placeholder 1">
            <a:extLst>
              <a:ext uri="{FF2B5EF4-FFF2-40B4-BE49-F238E27FC236}">
                <a16:creationId xmlns:a16="http://schemas.microsoft.com/office/drawing/2014/main" id="{C12311BE-0205-5E87-8B7C-09C54FCB40FB}"/>
              </a:ext>
            </a:extLst>
          </p:cNvPr>
          <p:cNvSpPr>
            <a:spLocks noGrp="1"/>
          </p:cNvSpPr>
          <p:nvPr>
            <p:ph type="dt" sz="half" idx="10"/>
          </p:nvPr>
        </p:nvSpPr>
        <p:spPr/>
        <p:txBody>
          <a:bodyPr/>
          <a:lstStyle/>
          <a:p>
            <a:fld id="{E5E50F56-9289-4EA5-BB41-648A6420E4A5}" type="datetime1">
              <a:rPr lang="en-US" smtClean="0"/>
              <a:t>12/19/2022</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2"/>
          </p:nvPr>
        </p:nvSpPr>
        <p:spPr/>
        <p:txBody>
          <a:bodyPr/>
          <a:lstStyle/>
          <a:p>
            <a:r>
              <a:rPr lang="en-US"/>
              <a:t>3.</a:t>
            </a:r>
            <a:fld id="{9CF295D1-42B2-4E00-A814-6323DBEB6B35}" type="slidenum">
              <a:rPr lang="en-US"/>
              <a:pPr/>
              <a:t>22</a:t>
            </a:fld>
            <a:endParaRPr lang="en-US"/>
          </a:p>
        </p:txBody>
      </p:sp>
      <p:sp>
        <p:nvSpPr>
          <p:cNvPr id="809986" name="Rectangle 2"/>
          <p:cNvSpPr>
            <a:spLocks noChangeArrowheads="1"/>
          </p:cNvSpPr>
          <p:nvPr/>
        </p:nvSpPr>
        <p:spPr bwMode="ltGray">
          <a:xfrm>
            <a:off x="366713" y="350838"/>
            <a:ext cx="438150" cy="474662"/>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809987"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grpSp>
        <p:nvGrpSpPr>
          <p:cNvPr id="2" name="Group 4"/>
          <p:cNvGrpSpPr>
            <a:grpSpLocks/>
          </p:cNvGrpSpPr>
          <p:nvPr/>
        </p:nvGrpSpPr>
        <p:grpSpPr bwMode="auto">
          <a:xfrm>
            <a:off x="490538" y="773113"/>
            <a:ext cx="738187" cy="474662"/>
            <a:chOff x="309" y="487"/>
            <a:chExt cx="465" cy="299"/>
          </a:xfrm>
        </p:grpSpPr>
        <p:sp>
          <p:nvSpPr>
            <p:cNvPr id="809989" name="Rectangle 5"/>
            <p:cNvSpPr>
              <a:spLocks noChangeArrowheads="1"/>
            </p:cNvSpPr>
            <p:nvPr/>
          </p:nvSpPr>
          <p:spPr bwMode="ltGray">
            <a:xfrm>
              <a:off x="309" y="487"/>
              <a:ext cx="266" cy="299"/>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809990"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grpSp>
      <p:sp>
        <p:nvSpPr>
          <p:cNvPr id="809991"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809992" name="Rectangle 8"/>
          <p:cNvSpPr>
            <a:spLocks noChangeArrowheads="1"/>
          </p:cNvSpPr>
          <p:nvPr/>
        </p:nvSpPr>
        <p:spPr bwMode="gray">
          <a:xfrm>
            <a:off x="711200" y="242888"/>
            <a:ext cx="31750" cy="1052512"/>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809993"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809994" name="Rectangle 10"/>
          <p:cNvSpPr>
            <a:spLocks noChangeArrowheads="1"/>
          </p:cNvSpPr>
          <p:nvPr/>
        </p:nvSpPr>
        <p:spPr bwMode="auto">
          <a:xfrm>
            <a:off x="152400" y="1447800"/>
            <a:ext cx="8839200" cy="3810000"/>
          </a:xfrm>
          <a:prstGeom prst="rect">
            <a:avLst/>
          </a:prstGeom>
          <a:noFill/>
          <a:ln w="28575">
            <a:noFill/>
            <a:miter lim="800000"/>
            <a:headEnd/>
            <a:tailEnd/>
          </a:ln>
          <a:effectLst/>
        </p:spPr>
        <p:txBody>
          <a:bodyPr wrap="none" anchor="ctr"/>
          <a:lstStyle/>
          <a:p>
            <a:endParaRPr lang="en-US"/>
          </a:p>
        </p:txBody>
      </p:sp>
      <p:sp>
        <p:nvSpPr>
          <p:cNvPr id="809995" name="Rectangle 11"/>
          <p:cNvSpPr>
            <a:spLocks noChangeArrowheads="1"/>
          </p:cNvSpPr>
          <p:nvPr/>
        </p:nvSpPr>
        <p:spPr bwMode="auto">
          <a:xfrm>
            <a:off x="228600" y="1447800"/>
            <a:ext cx="8534400" cy="946150"/>
          </a:xfrm>
          <a:prstGeom prst="rect">
            <a:avLst/>
          </a:prstGeom>
          <a:noFill/>
          <a:ln w="9525">
            <a:noFill/>
            <a:miter lim="800000"/>
            <a:headEnd/>
            <a:tailEnd/>
          </a:ln>
          <a:effectLst/>
        </p:spPr>
        <p:txBody>
          <a:bodyPr>
            <a:spAutoFit/>
          </a:bodyPr>
          <a:lstStyle/>
          <a:p>
            <a:pPr algn="just"/>
            <a:r>
              <a:rPr lang="en-US" baseline="0"/>
              <a:t>A sine wave is offset 1/6 cycle with respect to time 0. What is its phase in degrees and radians?</a:t>
            </a:r>
          </a:p>
        </p:txBody>
      </p:sp>
      <p:sp>
        <p:nvSpPr>
          <p:cNvPr id="809996" name="Text Box 12"/>
          <p:cNvSpPr txBox="1">
            <a:spLocks noChangeArrowheads="1"/>
          </p:cNvSpPr>
          <p:nvPr/>
        </p:nvSpPr>
        <p:spPr bwMode="auto">
          <a:xfrm>
            <a:off x="1143000" y="182563"/>
            <a:ext cx="2284413" cy="579437"/>
          </a:xfrm>
          <a:prstGeom prst="rect">
            <a:avLst/>
          </a:prstGeom>
          <a:noFill/>
          <a:ln w="9525">
            <a:noFill/>
            <a:miter lim="800000"/>
            <a:headEnd/>
            <a:tailEnd/>
          </a:ln>
          <a:effectLst/>
        </p:spPr>
        <p:txBody>
          <a:bodyPr wrap="none">
            <a:spAutoFit/>
          </a:bodyPr>
          <a:lstStyle/>
          <a:p>
            <a:r>
              <a:rPr lang="en-US" sz="3200" baseline="0">
                <a:solidFill>
                  <a:schemeClr val="hlink"/>
                </a:solidFill>
              </a:rPr>
              <a:t>Example 3.3</a:t>
            </a:r>
          </a:p>
        </p:txBody>
      </p:sp>
      <p:sp>
        <p:nvSpPr>
          <p:cNvPr id="809998" name="Rectangle 14"/>
          <p:cNvSpPr>
            <a:spLocks noChangeArrowheads="1"/>
          </p:cNvSpPr>
          <p:nvPr/>
        </p:nvSpPr>
        <p:spPr bwMode="auto">
          <a:xfrm>
            <a:off x="304800" y="2971800"/>
            <a:ext cx="8534400" cy="1373188"/>
          </a:xfrm>
          <a:prstGeom prst="rect">
            <a:avLst/>
          </a:prstGeom>
          <a:noFill/>
          <a:ln w="9525">
            <a:noFill/>
            <a:miter lim="800000"/>
            <a:headEnd/>
            <a:tailEnd/>
          </a:ln>
          <a:effectLst/>
        </p:spPr>
        <p:txBody>
          <a:bodyPr>
            <a:spAutoFit/>
          </a:bodyPr>
          <a:lstStyle/>
          <a:p>
            <a:pPr algn="just"/>
            <a:r>
              <a:rPr lang="en-US" baseline="0">
                <a:solidFill>
                  <a:schemeClr val="hlink"/>
                </a:solidFill>
              </a:rPr>
              <a:t>Solution</a:t>
            </a:r>
          </a:p>
          <a:p>
            <a:pPr algn="just"/>
            <a:r>
              <a:rPr lang="en-US" baseline="0"/>
              <a:t>We know that 1 complete cycle is 360°. Therefore, 1/6 cycle is</a:t>
            </a:r>
          </a:p>
        </p:txBody>
      </p:sp>
      <p:pic>
        <p:nvPicPr>
          <p:cNvPr id="809999" name="Picture 15"/>
          <p:cNvPicPr>
            <a:picLocks noChangeAspect="1" noChangeArrowheads="1"/>
          </p:cNvPicPr>
          <p:nvPr/>
        </p:nvPicPr>
        <p:blipFill>
          <a:blip r:embed="rId3"/>
          <a:srcRect/>
          <a:stretch>
            <a:fillRect/>
          </a:stretch>
        </p:blipFill>
        <p:spPr bwMode="auto">
          <a:xfrm>
            <a:off x="1768475" y="4560888"/>
            <a:ext cx="5607050" cy="620712"/>
          </a:xfrm>
          <a:prstGeom prst="rect">
            <a:avLst/>
          </a:prstGeom>
          <a:solidFill>
            <a:srgbClr val="3366FF"/>
          </a:solidFill>
          <a:ln w="57150">
            <a:solidFill>
              <a:srgbClr val="3366FF"/>
            </a:solidFill>
            <a:miter lim="800000"/>
            <a:headEnd/>
            <a:tailEnd/>
          </a:ln>
          <a:effectLst/>
        </p:spPr>
      </p:pic>
      <p:sp>
        <p:nvSpPr>
          <p:cNvPr id="3" name="Date Placeholder 2">
            <a:extLst>
              <a:ext uri="{FF2B5EF4-FFF2-40B4-BE49-F238E27FC236}">
                <a16:creationId xmlns:a16="http://schemas.microsoft.com/office/drawing/2014/main" id="{E6759A1F-8888-3D9C-E343-2F420B254808}"/>
              </a:ext>
            </a:extLst>
          </p:cNvPr>
          <p:cNvSpPr>
            <a:spLocks noGrp="1"/>
          </p:cNvSpPr>
          <p:nvPr>
            <p:ph type="dt" sz="half" idx="10"/>
          </p:nvPr>
        </p:nvSpPr>
        <p:spPr/>
        <p:txBody>
          <a:bodyPr/>
          <a:lstStyle/>
          <a:p>
            <a:fld id="{85D03051-3FD7-4F7B-A348-F756C9FCD62A}" type="datetime1">
              <a:rPr lang="en-US" smtClean="0"/>
              <a:t>12/19/2022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2"/>
          </p:nvPr>
        </p:nvSpPr>
        <p:spPr/>
        <p:txBody>
          <a:bodyPr/>
          <a:lstStyle/>
          <a:p>
            <a:r>
              <a:rPr lang="en-US"/>
              <a:t>3.</a:t>
            </a:r>
            <a:fld id="{9CF295D1-42B2-4E00-A814-6323DBEB6B35}" type="slidenum">
              <a:rPr lang="en-US"/>
              <a:pPr/>
              <a:t>23</a:t>
            </a:fld>
            <a:endParaRPr lang="en-US"/>
          </a:p>
        </p:txBody>
      </p:sp>
      <p:sp>
        <p:nvSpPr>
          <p:cNvPr id="809986" name="Rectangle 2"/>
          <p:cNvSpPr>
            <a:spLocks noChangeArrowheads="1"/>
          </p:cNvSpPr>
          <p:nvPr/>
        </p:nvSpPr>
        <p:spPr bwMode="ltGray">
          <a:xfrm>
            <a:off x="366713" y="350838"/>
            <a:ext cx="438150" cy="474662"/>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809987"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grpSp>
        <p:nvGrpSpPr>
          <p:cNvPr id="2" name="Group 4"/>
          <p:cNvGrpSpPr>
            <a:grpSpLocks/>
          </p:cNvGrpSpPr>
          <p:nvPr/>
        </p:nvGrpSpPr>
        <p:grpSpPr bwMode="auto">
          <a:xfrm>
            <a:off x="490538" y="773113"/>
            <a:ext cx="738187" cy="474662"/>
            <a:chOff x="309" y="487"/>
            <a:chExt cx="465" cy="299"/>
          </a:xfrm>
        </p:grpSpPr>
        <p:sp>
          <p:nvSpPr>
            <p:cNvPr id="809989" name="Rectangle 5"/>
            <p:cNvSpPr>
              <a:spLocks noChangeArrowheads="1"/>
            </p:cNvSpPr>
            <p:nvPr/>
          </p:nvSpPr>
          <p:spPr bwMode="ltGray">
            <a:xfrm>
              <a:off x="309" y="487"/>
              <a:ext cx="266" cy="299"/>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809990"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grpSp>
      <p:sp>
        <p:nvSpPr>
          <p:cNvPr id="809991"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809992" name="Rectangle 8"/>
          <p:cNvSpPr>
            <a:spLocks noChangeArrowheads="1"/>
          </p:cNvSpPr>
          <p:nvPr/>
        </p:nvSpPr>
        <p:spPr bwMode="gray">
          <a:xfrm>
            <a:off x="711200" y="242888"/>
            <a:ext cx="31750" cy="1052512"/>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809993"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809994" name="Rectangle 10"/>
          <p:cNvSpPr>
            <a:spLocks noChangeArrowheads="1"/>
          </p:cNvSpPr>
          <p:nvPr/>
        </p:nvSpPr>
        <p:spPr bwMode="auto">
          <a:xfrm>
            <a:off x="152400" y="1447800"/>
            <a:ext cx="8839200" cy="3810000"/>
          </a:xfrm>
          <a:prstGeom prst="rect">
            <a:avLst/>
          </a:prstGeom>
          <a:noFill/>
          <a:ln w="28575">
            <a:noFill/>
            <a:miter lim="800000"/>
            <a:headEnd/>
            <a:tailEnd/>
          </a:ln>
          <a:effectLst/>
        </p:spPr>
        <p:txBody>
          <a:bodyPr wrap="none" anchor="ctr"/>
          <a:lstStyle/>
          <a:p>
            <a:endParaRPr lang="en-US"/>
          </a:p>
        </p:txBody>
      </p:sp>
      <p:sp>
        <p:nvSpPr>
          <p:cNvPr id="809995" name="Rectangle 11"/>
          <p:cNvSpPr>
            <a:spLocks noChangeArrowheads="1"/>
          </p:cNvSpPr>
          <p:nvPr/>
        </p:nvSpPr>
        <p:spPr bwMode="auto">
          <a:xfrm>
            <a:off x="228600" y="1447800"/>
            <a:ext cx="8534400" cy="4924425"/>
          </a:xfrm>
          <a:prstGeom prst="rect">
            <a:avLst/>
          </a:prstGeom>
          <a:noFill/>
          <a:ln w="9525">
            <a:noFill/>
            <a:miter lim="800000"/>
            <a:headEnd/>
            <a:tailEnd/>
          </a:ln>
          <a:effectLst/>
        </p:spPr>
        <p:txBody>
          <a:bodyPr>
            <a:spAutoFit/>
          </a:bodyPr>
          <a:lstStyle/>
          <a:p>
            <a:pPr>
              <a:buFont typeface="Arial" pitchFamily="34" charset="0"/>
              <a:buChar char="•"/>
            </a:pPr>
            <a:r>
              <a:rPr lang="en-US" sz="2000" dirty="0">
                <a:latin typeface="Arial Nova" pitchFamily="34" charset="0"/>
              </a:rPr>
              <a:t>Wavelength is a property of any type of signal.</a:t>
            </a:r>
          </a:p>
          <a:p>
            <a:endParaRPr lang="en-US" sz="2000" dirty="0">
              <a:latin typeface="Arial Nova" pitchFamily="34" charset="0"/>
            </a:endParaRPr>
          </a:p>
          <a:p>
            <a:pPr>
              <a:buFont typeface="Arial" pitchFamily="34" charset="0"/>
              <a:buChar char="•"/>
            </a:pPr>
            <a:r>
              <a:rPr lang="en-US" sz="2000" dirty="0">
                <a:latin typeface="Arial Nova" pitchFamily="34" charset="0"/>
              </a:rPr>
              <a:t>The wavelength is the distance a simple signal can travel in one period. </a:t>
            </a:r>
            <a:br>
              <a:rPr lang="en-US" sz="2000" dirty="0">
                <a:latin typeface="Arial Nova" pitchFamily="34" charset="0"/>
              </a:rPr>
            </a:br>
            <a:endParaRPr lang="en-US" sz="2000" dirty="0">
              <a:latin typeface="Arial Nova" pitchFamily="34" charset="0"/>
            </a:endParaRPr>
          </a:p>
          <a:p>
            <a:pPr>
              <a:buFont typeface="Arial" pitchFamily="34" charset="0"/>
              <a:buChar char="•"/>
            </a:pPr>
            <a:r>
              <a:rPr lang="en-US" sz="2000" dirty="0">
                <a:solidFill>
                  <a:srgbClr val="000000"/>
                </a:solidFill>
                <a:latin typeface="Arial Nova" pitchFamily="34" charset="0"/>
              </a:rPr>
              <a:t>Wavelength binds the period or the frequency of a simple sine wave to the</a:t>
            </a:r>
            <a:br>
              <a:rPr lang="en-US" sz="2000" dirty="0">
                <a:solidFill>
                  <a:srgbClr val="000000"/>
                </a:solidFill>
                <a:latin typeface="Arial Nova" pitchFamily="34" charset="0"/>
              </a:rPr>
            </a:br>
            <a:r>
              <a:rPr lang="en-US" sz="2000" dirty="0">
                <a:solidFill>
                  <a:srgbClr val="000000"/>
                </a:solidFill>
                <a:latin typeface="Arial Nova" pitchFamily="34" charset="0"/>
              </a:rPr>
              <a:t>propagation speed of the medium.</a:t>
            </a:r>
          </a:p>
          <a:p>
            <a:endParaRPr lang="en-US" sz="2000" dirty="0">
              <a:latin typeface="Arial Nova" pitchFamily="34" charset="0"/>
            </a:endParaRPr>
          </a:p>
          <a:p>
            <a:pPr>
              <a:buFont typeface="Arial" pitchFamily="34" charset="0"/>
              <a:buChar char="•"/>
            </a:pPr>
            <a:r>
              <a:rPr lang="en-US" sz="2000" dirty="0">
                <a:latin typeface="Arial Nova" pitchFamily="34" charset="0"/>
              </a:rPr>
              <a:t>frequency of a signal is independent of the medium, the wavelength depends on both the frequency and the medium. </a:t>
            </a:r>
          </a:p>
          <a:p>
            <a:pPr>
              <a:buFont typeface="Arial" pitchFamily="34" charset="0"/>
              <a:buChar char="•"/>
            </a:pPr>
            <a:endParaRPr lang="en-US" sz="2000" dirty="0">
              <a:latin typeface="Arial Nova" pitchFamily="34" charset="0"/>
            </a:endParaRPr>
          </a:p>
          <a:p>
            <a:pPr>
              <a:buFont typeface="Arial" pitchFamily="34" charset="0"/>
              <a:buChar char="•"/>
            </a:pPr>
            <a:r>
              <a:rPr lang="en-US" sz="2000" dirty="0">
                <a:latin typeface="Arial Nova" pitchFamily="34" charset="0"/>
              </a:rPr>
              <a:t>In data communications, we often use wavelength to describe the transmission of light in an optical fiber. </a:t>
            </a:r>
          </a:p>
          <a:p>
            <a:br>
              <a:rPr lang="en-US" dirty="0"/>
            </a:br>
            <a:r>
              <a:rPr lang="en-US" dirty="0"/>
              <a:t> </a:t>
            </a:r>
            <a:br>
              <a:rPr lang="en-US" dirty="0"/>
            </a:br>
            <a:endParaRPr lang="en-US" baseline="0" dirty="0"/>
          </a:p>
        </p:txBody>
      </p:sp>
      <p:sp>
        <p:nvSpPr>
          <p:cNvPr id="809996" name="Text Box 12"/>
          <p:cNvSpPr txBox="1">
            <a:spLocks noChangeArrowheads="1"/>
          </p:cNvSpPr>
          <p:nvPr/>
        </p:nvSpPr>
        <p:spPr bwMode="auto">
          <a:xfrm>
            <a:off x="1143000" y="182563"/>
            <a:ext cx="2261325" cy="584775"/>
          </a:xfrm>
          <a:prstGeom prst="rect">
            <a:avLst/>
          </a:prstGeom>
          <a:noFill/>
          <a:ln w="9525">
            <a:noFill/>
            <a:miter lim="800000"/>
            <a:headEnd/>
            <a:tailEnd/>
          </a:ln>
          <a:effectLst/>
        </p:spPr>
        <p:txBody>
          <a:bodyPr wrap="none">
            <a:spAutoFit/>
          </a:bodyPr>
          <a:lstStyle/>
          <a:p>
            <a:r>
              <a:rPr lang="en-US" sz="3200" dirty="0">
                <a:solidFill>
                  <a:schemeClr val="hlink"/>
                </a:solidFill>
              </a:rPr>
              <a:t>Wavelength </a:t>
            </a:r>
            <a:endParaRPr lang="en-US" sz="3200" baseline="0" dirty="0">
              <a:solidFill>
                <a:schemeClr val="hlink"/>
              </a:solidFill>
            </a:endParaRPr>
          </a:p>
        </p:txBody>
      </p:sp>
      <p:sp>
        <p:nvSpPr>
          <p:cNvPr id="3" name="Date Placeholder 2">
            <a:extLst>
              <a:ext uri="{FF2B5EF4-FFF2-40B4-BE49-F238E27FC236}">
                <a16:creationId xmlns:a16="http://schemas.microsoft.com/office/drawing/2014/main" id="{8A080B54-14BB-A577-2D17-7B1485BA92A9}"/>
              </a:ext>
            </a:extLst>
          </p:cNvPr>
          <p:cNvSpPr>
            <a:spLocks noGrp="1"/>
          </p:cNvSpPr>
          <p:nvPr>
            <p:ph type="dt" sz="half" idx="10"/>
          </p:nvPr>
        </p:nvSpPr>
        <p:spPr/>
        <p:txBody>
          <a:bodyPr/>
          <a:lstStyle/>
          <a:p>
            <a:fld id="{47DEB414-B6CC-4AAA-B05D-54BFC9D2CC91}" type="datetime1">
              <a:rPr lang="en-US" smtClean="0"/>
              <a:t>12/19/2022</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2"/>
          </p:nvPr>
        </p:nvSpPr>
        <p:spPr/>
        <p:txBody>
          <a:bodyPr/>
          <a:lstStyle/>
          <a:p>
            <a:r>
              <a:rPr lang="en-US"/>
              <a:t>3.</a:t>
            </a:r>
            <a:fld id="{EDB16AE2-86A1-4D8C-881C-F75819DD5135}" type="slidenum">
              <a:rPr lang="en-US"/>
              <a:pPr/>
              <a:t>24</a:t>
            </a:fld>
            <a:endParaRPr lang="en-US"/>
          </a:p>
        </p:txBody>
      </p:sp>
      <p:sp>
        <p:nvSpPr>
          <p:cNvPr id="683010"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68301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683012" name="Text Box 4"/>
          <p:cNvSpPr txBox="1">
            <a:spLocks noChangeArrowheads="1"/>
          </p:cNvSpPr>
          <p:nvPr/>
        </p:nvSpPr>
        <p:spPr bwMode="auto">
          <a:xfrm>
            <a:off x="304800" y="762000"/>
            <a:ext cx="4084638" cy="457200"/>
          </a:xfrm>
          <a:prstGeom prst="rect">
            <a:avLst/>
          </a:prstGeom>
          <a:noFill/>
          <a:ln w="9525">
            <a:noFill/>
            <a:miter lim="800000"/>
            <a:headEnd/>
            <a:tailEnd/>
          </a:ln>
          <a:effectLst/>
        </p:spPr>
        <p:txBody>
          <a:bodyPr wrap="none">
            <a:spAutoFit/>
          </a:bodyPr>
          <a:lstStyle/>
          <a:p>
            <a:r>
              <a:rPr lang="en-US" sz="2400" i="0" baseline="0">
                <a:solidFill>
                  <a:schemeClr val="folHlink"/>
                </a:solidFill>
              </a:rPr>
              <a:t>Figure 3.6  </a:t>
            </a:r>
            <a:r>
              <a:rPr lang="en-US" sz="2000" baseline="0"/>
              <a:t>Wavelength and period</a:t>
            </a:r>
          </a:p>
        </p:txBody>
      </p:sp>
      <p:sp>
        <p:nvSpPr>
          <p:cNvPr id="68301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683014" name="Picture 6"/>
          <p:cNvPicPr>
            <a:picLocks noChangeAspect="1" noChangeArrowheads="1"/>
          </p:cNvPicPr>
          <p:nvPr/>
        </p:nvPicPr>
        <p:blipFill>
          <a:blip r:embed="rId3"/>
          <a:srcRect/>
          <a:stretch>
            <a:fillRect/>
          </a:stretch>
        </p:blipFill>
        <p:spPr bwMode="auto">
          <a:xfrm>
            <a:off x="457200" y="2778125"/>
            <a:ext cx="8034338" cy="2005013"/>
          </a:xfrm>
          <a:prstGeom prst="rect">
            <a:avLst/>
          </a:prstGeom>
          <a:noFill/>
          <a:ln w="9525">
            <a:noFill/>
            <a:miter lim="800000"/>
            <a:headEnd/>
            <a:tailEnd/>
          </a:ln>
          <a:effectLst/>
        </p:spPr>
      </p:pic>
      <p:sp>
        <p:nvSpPr>
          <p:cNvPr id="2" name="Date Placeholder 1">
            <a:extLst>
              <a:ext uri="{FF2B5EF4-FFF2-40B4-BE49-F238E27FC236}">
                <a16:creationId xmlns:a16="http://schemas.microsoft.com/office/drawing/2014/main" id="{F519B60A-F982-061A-3ADA-0FE1A5A95C53}"/>
              </a:ext>
            </a:extLst>
          </p:cNvPr>
          <p:cNvSpPr>
            <a:spLocks noGrp="1"/>
          </p:cNvSpPr>
          <p:nvPr>
            <p:ph type="dt" sz="half" idx="10"/>
          </p:nvPr>
        </p:nvSpPr>
        <p:spPr/>
        <p:txBody>
          <a:bodyPr/>
          <a:lstStyle/>
          <a:p>
            <a:fld id="{C0208D0C-0408-42C9-91A4-04FAFC4C7849}" type="datetime1">
              <a:rPr lang="en-US" smtClean="0"/>
              <a:t>12/19/2022</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57200"/>
            <a:ext cx="8458200" cy="6740307"/>
          </a:xfrm>
          <a:prstGeom prst="rect">
            <a:avLst/>
          </a:prstGeom>
        </p:spPr>
        <p:txBody>
          <a:bodyPr wrap="square">
            <a:spAutoFit/>
          </a:bodyPr>
          <a:lstStyle/>
          <a:p>
            <a:r>
              <a:rPr lang="en-US" dirty="0">
                <a:latin typeface="Arial Nova" pitchFamily="34" charset="0"/>
              </a:rPr>
              <a:t>Wavelength can be calculated if one is given the propagation speed (the speed of</a:t>
            </a:r>
            <a:br>
              <a:rPr lang="en-US" dirty="0">
                <a:latin typeface="Arial Nova" pitchFamily="34" charset="0"/>
              </a:rPr>
            </a:br>
            <a:r>
              <a:rPr lang="en-US" dirty="0">
                <a:latin typeface="Arial Nova" pitchFamily="34" charset="0"/>
              </a:rPr>
              <a:t>light) and the period of the signal. However, since period and frequency are related to</a:t>
            </a:r>
            <a:br>
              <a:rPr lang="en-US" dirty="0">
                <a:latin typeface="Arial Nova" pitchFamily="34" charset="0"/>
              </a:rPr>
            </a:br>
            <a:r>
              <a:rPr lang="en-US" dirty="0">
                <a:latin typeface="Arial Nova" pitchFamily="34" charset="0"/>
              </a:rPr>
              <a:t>each other, if we represent wavelength by      , propagation speed by c (speed of light), and frequency by</a:t>
            </a:r>
            <a:r>
              <a:rPr lang="en-US" i="1" dirty="0">
                <a:latin typeface="Arial Nova" pitchFamily="34" charset="0"/>
              </a:rPr>
              <a:t> f, </a:t>
            </a:r>
            <a:r>
              <a:rPr lang="en-US" dirty="0">
                <a:latin typeface="Arial Nova" pitchFamily="34" charset="0"/>
              </a:rPr>
              <a:t>we get . </a:t>
            </a:r>
            <a:br>
              <a:rPr lang="en-US" dirty="0">
                <a:latin typeface="Arial Nova" pitchFamily="34" charset="0"/>
              </a:rPr>
            </a:br>
            <a:r>
              <a:rPr lang="en-US" dirty="0">
                <a:latin typeface="Arial Nova" pitchFamily="34" charset="0"/>
              </a:rPr>
              <a:t>                         Wavelength =propagation speed x period of a signal = propagation speed /frequency </a:t>
            </a:r>
          </a:p>
          <a:p>
            <a:r>
              <a:rPr lang="en-US" dirty="0">
                <a:latin typeface="Arial Nova" pitchFamily="34" charset="0"/>
              </a:rPr>
              <a:t>The propagation speed of electromagnetic signals depends on the medium and on</a:t>
            </a:r>
            <a:br>
              <a:rPr lang="en-US" dirty="0">
                <a:latin typeface="Arial Nova" pitchFamily="34" charset="0"/>
              </a:rPr>
            </a:br>
            <a:r>
              <a:rPr lang="en-US" dirty="0">
                <a:latin typeface="Arial Nova" pitchFamily="34" charset="0"/>
              </a:rPr>
              <a:t>the frequency of the signal. </a:t>
            </a:r>
          </a:p>
          <a:p>
            <a:r>
              <a:rPr lang="en-US" dirty="0">
                <a:latin typeface="Arial Nova" pitchFamily="34" charset="0"/>
              </a:rPr>
              <a:t>For example, in a vacuum, light is propagated with a speed of 3 x 10</a:t>
            </a:r>
            <a:r>
              <a:rPr lang="en-US" baseline="30000" dirty="0">
                <a:latin typeface="Arial Nova" pitchFamily="34" charset="0"/>
              </a:rPr>
              <a:t>8</a:t>
            </a:r>
            <a:r>
              <a:rPr lang="en-US" dirty="0">
                <a:latin typeface="Arial Nova" pitchFamily="34" charset="0"/>
              </a:rPr>
              <a:t> </a:t>
            </a:r>
            <a:r>
              <a:rPr lang="en-US" dirty="0" err="1">
                <a:latin typeface="Arial Nova" pitchFamily="34" charset="0"/>
              </a:rPr>
              <a:t>mls</a:t>
            </a:r>
            <a:r>
              <a:rPr lang="en-US" dirty="0">
                <a:latin typeface="Arial Nova" pitchFamily="34" charset="0"/>
              </a:rPr>
              <a:t>. That speed is lower in air and even lower in cable.</a:t>
            </a:r>
            <a:br>
              <a:rPr lang="en-US" dirty="0">
                <a:latin typeface="Arial Nova" pitchFamily="34" charset="0"/>
              </a:rPr>
            </a:br>
            <a:r>
              <a:rPr lang="en-US" dirty="0">
                <a:latin typeface="Arial Nova" pitchFamily="34" charset="0"/>
              </a:rPr>
              <a:t>The wavelength is normally measured in micrometers (microns) instead of meters.</a:t>
            </a:r>
            <a:br>
              <a:rPr lang="en-US" dirty="0">
                <a:latin typeface="Arial Nova" pitchFamily="34" charset="0"/>
              </a:rPr>
            </a:br>
            <a:r>
              <a:rPr lang="en-US" dirty="0">
                <a:latin typeface="Arial Nova" pitchFamily="34" charset="0"/>
              </a:rPr>
              <a:t>For example, the wavelength of red light (frequency =4 x 10</a:t>
            </a:r>
            <a:r>
              <a:rPr lang="en-US" baseline="30000" dirty="0">
                <a:latin typeface="Arial Nova" pitchFamily="34" charset="0"/>
              </a:rPr>
              <a:t>14</a:t>
            </a:r>
            <a:r>
              <a:rPr lang="en-US" dirty="0">
                <a:latin typeface="Arial Nova" pitchFamily="34" charset="0"/>
              </a:rPr>
              <a:t>) in air is </a:t>
            </a:r>
          </a:p>
          <a:p>
            <a:br>
              <a:rPr lang="en-US" dirty="0">
                <a:latin typeface="Arial Nova" pitchFamily="34" charset="0"/>
              </a:rPr>
            </a:br>
            <a:endParaRPr lang="en-US" dirty="0">
              <a:latin typeface="Arial Nova" pitchFamily="34" charset="0"/>
            </a:endParaRPr>
          </a:p>
          <a:p>
            <a:endParaRPr lang="en-US" dirty="0">
              <a:latin typeface="Arial Nova" pitchFamily="34" charset="0"/>
            </a:endParaRPr>
          </a:p>
          <a:p>
            <a:endParaRPr lang="en-US" dirty="0">
              <a:latin typeface="Arial Nova" pitchFamily="34" charset="0"/>
            </a:endParaRPr>
          </a:p>
          <a:p>
            <a:endParaRPr lang="en-US" dirty="0">
              <a:latin typeface="Arial Nova" pitchFamily="34" charset="0"/>
            </a:endParaRPr>
          </a:p>
          <a:p>
            <a:endParaRPr lang="en-US" dirty="0">
              <a:latin typeface="Arial Nova" pitchFamily="34" charset="0"/>
            </a:endParaRPr>
          </a:p>
          <a:p>
            <a:r>
              <a:rPr lang="en-US" dirty="0">
                <a:latin typeface="Arial Nova" pitchFamily="34" charset="0"/>
              </a:rPr>
              <a:t>In a coaxial or fiber-optic cable, however, the wavelength is shorter because                 the</a:t>
            </a:r>
            <a:br>
              <a:rPr lang="en-US" dirty="0">
                <a:latin typeface="Arial Nova" pitchFamily="34" charset="0"/>
              </a:rPr>
            </a:br>
            <a:r>
              <a:rPr lang="en-US" dirty="0">
                <a:latin typeface="Arial Nova" pitchFamily="34" charset="0"/>
              </a:rPr>
              <a:t>propagation speed in the cable is decreased. </a:t>
            </a:r>
            <a:br>
              <a:rPr lang="en-US" dirty="0"/>
            </a:br>
            <a:endParaRPr lang="en-US" dirty="0"/>
          </a:p>
        </p:txBody>
      </p:sp>
      <p:pic>
        <p:nvPicPr>
          <p:cNvPr id="1026" name="Picture 2"/>
          <p:cNvPicPr>
            <a:picLocks noChangeAspect="1" noChangeArrowheads="1"/>
          </p:cNvPicPr>
          <p:nvPr/>
        </p:nvPicPr>
        <p:blipFill>
          <a:blip r:embed="rId2"/>
          <a:srcRect/>
          <a:stretch>
            <a:fillRect/>
          </a:stretch>
        </p:blipFill>
        <p:spPr bwMode="auto">
          <a:xfrm>
            <a:off x="4572000" y="1143000"/>
            <a:ext cx="161925" cy="2000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209800" y="4038600"/>
            <a:ext cx="4600575" cy="7715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7620000" y="5486400"/>
            <a:ext cx="704850" cy="247650"/>
          </a:xfrm>
          <a:prstGeom prst="rect">
            <a:avLst/>
          </a:prstGeom>
          <a:noFill/>
          <a:ln w="9525">
            <a:noFill/>
            <a:miter lim="800000"/>
            <a:headEnd/>
            <a:tailEnd/>
          </a:ln>
          <a:effectLst/>
        </p:spPr>
      </p:pic>
      <p:sp>
        <p:nvSpPr>
          <p:cNvPr id="3" name="Date Placeholder 2">
            <a:extLst>
              <a:ext uri="{FF2B5EF4-FFF2-40B4-BE49-F238E27FC236}">
                <a16:creationId xmlns:a16="http://schemas.microsoft.com/office/drawing/2014/main" id="{4B54F850-9046-4049-E189-8B6479D1AA30}"/>
              </a:ext>
            </a:extLst>
          </p:cNvPr>
          <p:cNvSpPr>
            <a:spLocks noGrp="1"/>
          </p:cNvSpPr>
          <p:nvPr>
            <p:ph type="dt" sz="half" idx="10"/>
          </p:nvPr>
        </p:nvSpPr>
        <p:spPr/>
        <p:txBody>
          <a:bodyPr/>
          <a:lstStyle/>
          <a:p>
            <a:fld id="{4DB5259C-AE68-4721-9426-DA94A58DCD14}" type="datetime1">
              <a:rPr lang="en-US" smtClean="0"/>
              <a:t>12/19/2022</a:t>
            </a:fld>
            <a:endParaRPr lang="en-US"/>
          </a:p>
        </p:txBody>
      </p:sp>
      <p:sp>
        <p:nvSpPr>
          <p:cNvPr id="4" name="Slide Number Placeholder 3">
            <a:extLst>
              <a:ext uri="{FF2B5EF4-FFF2-40B4-BE49-F238E27FC236}">
                <a16:creationId xmlns:a16="http://schemas.microsoft.com/office/drawing/2014/main" id="{EA8AB319-83E6-2B0D-F732-27D7B6F22024}"/>
              </a:ext>
            </a:extLst>
          </p:cNvPr>
          <p:cNvSpPr>
            <a:spLocks noGrp="1"/>
          </p:cNvSpPr>
          <p:nvPr>
            <p:ph type="sldNum" sz="quarter" idx="12"/>
          </p:nvPr>
        </p:nvSpPr>
        <p:spPr/>
        <p:txBody>
          <a:bodyPr/>
          <a:lstStyle/>
          <a:p>
            <a:fld id="{D3F88DC8-BF9F-46F6-BB01-C01B7D0A229B}"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2"/>
          </p:nvPr>
        </p:nvSpPr>
        <p:spPr/>
        <p:txBody>
          <a:bodyPr/>
          <a:lstStyle/>
          <a:p>
            <a:r>
              <a:rPr lang="en-US"/>
              <a:t>3.</a:t>
            </a:r>
            <a:fld id="{E33AA8CA-72E9-451D-B3A2-50DECA1692ED}" type="slidenum">
              <a:rPr lang="en-US"/>
              <a:pPr/>
              <a:t>26</a:t>
            </a:fld>
            <a:endParaRPr lang="en-US"/>
          </a:p>
        </p:txBody>
      </p:sp>
      <p:sp>
        <p:nvSpPr>
          <p:cNvPr id="684034" name="Line 2"/>
          <p:cNvSpPr>
            <a:spLocks noChangeShapeType="1"/>
          </p:cNvSpPr>
          <p:nvPr/>
        </p:nvSpPr>
        <p:spPr bwMode="auto">
          <a:xfrm>
            <a:off x="152400" y="228600"/>
            <a:ext cx="8763000" cy="0"/>
          </a:xfrm>
          <a:prstGeom prst="line">
            <a:avLst/>
          </a:prstGeom>
          <a:noFill/>
          <a:ln w="76200">
            <a:solidFill>
              <a:schemeClr val="hlink"/>
            </a:solidFill>
            <a:round/>
            <a:headEnd/>
            <a:tailEnd/>
          </a:ln>
          <a:effectLst/>
        </p:spPr>
        <p:txBody>
          <a:bodyPr/>
          <a:lstStyle/>
          <a:p>
            <a:endParaRPr lang="en-US"/>
          </a:p>
        </p:txBody>
      </p:sp>
      <p:sp>
        <p:nvSpPr>
          <p:cNvPr id="684035" name="Line 3"/>
          <p:cNvSpPr>
            <a:spLocks noChangeShapeType="1"/>
          </p:cNvSpPr>
          <p:nvPr/>
        </p:nvSpPr>
        <p:spPr bwMode="auto">
          <a:xfrm>
            <a:off x="152400" y="1066800"/>
            <a:ext cx="8763000" cy="0"/>
          </a:xfrm>
          <a:prstGeom prst="line">
            <a:avLst/>
          </a:prstGeom>
          <a:noFill/>
          <a:ln w="19050">
            <a:solidFill>
              <a:schemeClr val="hlink"/>
            </a:solidFill>
            <a:round/>
            <a:headEnd/>
            <a:tailEnd/>
          </a:ln>
          <a:effectLst/>
        </p:spPr>
        <p:txBody>
          <a:bodyPr/>
          <a:lstStyle/>
          <a:p>
            <a:endParaRPr lang="en-US"/>
          </a:p>
        </p:txBody>
      </p:sp>
      <p:sp>
        <p:nvSpPr>
          <p:cNvPr id="684036" name="Text Box 4"/>
          <p:cNvSpPr txBox="1">
            <a:spLocks noChangeArrowheads="1"/>
          </p:cNvSpPr>
          <p:nvPr/>
        </p:nvSpPr>
        <p:spPr bwMode="auto">
          <a:xfrm>
            <a:off x="304800" y="457200"/>
            <a:ext cx="7993063" cy="457200"/>
          </a:xfrm>
          <a:prstGeom prst="rect">
            <a:avLst/>
          </a:prstGeom>
          <a:noFill/>
          <a:ln w="9525">
            <a:noFill/>
            <a:miter lim="800000"/>
            <a:headEnd/>
            <a:tailEnd/>
          </a:ln>
          <a:effectLst/>
        </p:spPr>
        <p:txBody>
          <a:bodyPr wrap="none">
            <a:spAutoFit/>
          </a:bodyPr>
          <a:lstStyle/>
          <a:p>
            <a:r>
              <a:rPr lang="en-US" sz="2400" i="0" baseline="0">
                <a:solidFill>
                  <a:schemeClr val="folHlink"/>
                </a:solidFill>
              </a:rPr>
              <a:t>Figure 3.7  </a:t>
            </a:r>
            <a:r>
              <a:rPr lang="en-US" sz="2000" baseline="0"/>
              <a:t>The time-domain and frequency-domain plots of a sine wave</a:t>
            </a:r>
          </a:p>
        </p:txBody>
      </p:sp>
      <p:sp>
        <p:nvSpPr>
          <p:cNvPr id="684037" name="Line 5"/>
          <p:cNvSpPr>
            <a:spLocks noChangeShapeType="1"/>
          </p:cNvSpPr>
          <p:nvPr/>
        </p:nvSpPr>
        <p:spPr bwMode="auto">
          <a:xfrm>
            <a:off x="152400" y="6324600"/>
            <a:ext cx="8763000" cy="0"/>
          </a:xfrm>
          <a:prstGeom prst="line">
            <a:avLst/>
          </a:prstGeom>
          <a:noFill/>
          <a:ln w="76200">
            <a:solidFill>
              <a:schemeClr val="hlink"/>
            </a:solidFill>
            <a:round/>
            <a:headEnd/>
            <a:tailEnd/>
          </a:ln>
          <a:effectLst/>
        </p:spPr>
        <p:txBody>
          <a:bodyPr/>
          <a:lstStyle/>
          <a:p>
            <a:endParaRPr lang="en-US"/>
          </a:p>
        </p:txBody>
      </p:sp>
      <p:pic>
        <p:nvPicPr>
          <p:cNvPr id="684038" name="Picture 6"/>
          <p:cNvPicPr>
            <a:picLocks noChangeAspect="1" noChangeArrowheads="1"/>
          </p:cNvPicPr>
          <p:nvPr/>
        </p:nvPicPr>
        <p:blipFill>
          <a:blip r:embed="rId3"/>
          <a:srcRect/>
          <a:stretch>
            <a:fillRect/>
          </a:stretch>
        </p:blipFill>
        <p:spPr bwMode="auto">
          <a:xfrm>
            <a:off x="968375" y="1447800"/>
            <a:ext cx="7056438" cy="4619625"/>
          </a:xfrm>
          <a:prstGeom prst="rect">
            <a:avLst/>
          </a:prstGeom>
          <a:noFill/>
          <a:ln w="9525">
            <a:noFill/>
            <a:miter lim="800000"/>
            <a:headEnd/>
            <a:tailEnd/>
          </a:ln>
          <a:effectLst/>
        </p:spPr>
      </p:pic>
      <p:sp>
        <p:nvSpPr>
          <p:cNvPr id="2" name="Date Placeholder 1">
            <a:extLst>
              <a:ext uri="{FF2B5EF4-FFF2-40B4-BE49-F238E27FC236}">
                <a16:creationId xmlns:a16="http://schemas.microsoft.com/office/drawing/2014/main" id="{BA489331-1AB7-84A3-9731-D7C067ED0EC8}"/>
              </a:ext>
            </a:extLst>
          </p:cNvPr>
          <p:cNvSpPr>
            <a:spLocks noGrp="1"/>
          </p:cNvSpPr>
          <p:nvPr>
            <p:ph type="dt" sz="half" idx="10"/>
          </p:nvPr>
        </p:nvSpPr>
        <p:spPr/>
        <p:txBody>
          <a:bodyPr/>
          <a:lstStyle/>
          <a:p>
            <a:fld id="{FD71A9F9-2B36-4AF5-B229-58F2D9419C00}" type="datetime1">
              <a:rPr lang="en-US" smtClean="0"/>
              <a:t>12/19/2022</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2"/>
          </p:nvPr>
        </p:nvSpPr>
        <p:spPr/>
        <p:txBody>
          <a:bodyPr/>
          <a:lstStyle/>
          <a:p>
            <a:r>
              <a:rPr lang="en-US"/>
              <a:t>3.</a:t>
            </a:r>
            <a:fld id="{5D840FA3-04BE-43E8-B43B-45A8FBBF1557}" type="slidenum">
              <a:rPr lang="en-US"/>
              <a:pPr/>
              <a:t>27</a:t>
            </a:fld>
            <a:endParaRPr lang="en-US"/>
          </a:p>
        </p:txBody>
      </p:sp>
      <p:sp>
        <p:nvSpPr>
          <p:cNvPr id="723970"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23971"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23972"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23973"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23974"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23975"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23976"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23977" name="Line 9"/>
          <p:cNvSpPr>
            <a:spLocks noChangeShapeType="1"/>
          </p:cNvSpPr>
          <p:nvPr/>
        </p:nvSpPr>
        <p:spPr bwMode="auto">
          <a:xfrm>
            <a:off x="457200" y="2971800"/>
            <a:ext cx="8153400" cy="0"/>
          </a:xfrm>
          <a:prstGeom prst="line">
            <a:avLst/>
          </a:prstGeom>
          <a:noFill/>
          <a:ln w="76200">
            <a:solidFill>
              <a:srgbClr val="009900"/>
            </a:solidFill>
            <a:round/>
            <a:headEnd/>
            <a:tailEnd/>
          </a:ln>
          <a:effectLst/>
        </p:spPr>
        <p:txBody>
          <a:bodyPr/>
          <a:lstStyle/>
          <a:p>
            <a:endParaRPr lang="en-US"/>
          </a:p>
        </p:txBody>
      </p:sp>
      <p:sp>
        <p:nvSpPr>
          <p:cNvPr id="723978" name="Line 10"/>
          <p:cNvSpPr>
            <a:spLocks noChangeShapeType="1"/>
          </p:cNvSpPr>
          <p:nvPr/>
        </p:nvSpPr>
        <p:spPr bwMode="auto">
          <a:xfrm>
            <a:off x="458788" y="4724400"/>
            <a:ext cx="8153400" cy="0"/>
          </a:xfrm>
          <a:prstGeom prst="line">
            <a:avLst/>
          </a:prstGeom>
          <a:noFill/>
          <a:ln w="76200">
            <a:solidFill>
              <a:srgbClr val="009900"/>
            </a:solidFill>
            <a:round/>
            <a:headEnd/>
            <a:tailEnd/>
          </a:ln>
          <a:effectLst/>
        </p:spPr>
        <p:txBody>
          <a:bodyPr/>
          <a:lstStyle/>
          <a:p>
            <a:endParaRPr lang="en-US"/>
          </a:p>
        </p:txBody>
      </p:sp>
      <p:sp>
        <p:nvSpPr>
          <p:cNvPr id="723979" name="Rectangle 11"/>
          <p:cNvSpPr>
            <a:spLocks noChangeArrowheads="1"/>
          </p:cNvSpPr>
          <p:nvPr/>
        </p:nvSpPr>
        <p:spPr bwMode="auto">
          <a:xfrm>
            <a:off x="495300" y="3063875"/>
            <a:ext cx="8077200" cy="1554163"/>
          </a:xfrm>
          <a:prstGeom prst="rect">
            <a:avLst/>
          </a:prstGeom>
          <a:solidFill>
            <a:srgbClr val="99FF33"/>
          </a:solidFill>
          <a:ln w="76200" algn="ctr">
            <a:noFill/>
            <a:miter lim="800000"/>
            <a:headEnd/>
            <a:tailEnd/>
          </a:ln>
          <a:effectLst/>
        </p:spPr>
        <p:txBody>
          <a:bodyPr>
            <a:spAutoFit/>
          </a:bodyPr>
          <a:lstStyle/>
          <a:p>
            <a:pPr algn="ctr"/>
            <a:r>
              <a:rPr lang="en-US" sz="3200" i="0" baseline="0">
                <a:latin typeface="Arial" charset="0"/>
              </a:rPr>
              <a:t>A complete sine wave in the time domain can be represented by one single spike in the frequency domain.</a:t>
            </a:r>
          </a:p>
        </p:txBody>
      </p:sp>
      <p:grpSp>
        <p:nvGrpSpPr>
          <p:cNvPr id="2" name="Group 12"/>
          <p:cNvGrpSpPr>
            <a:grpSpLocks/>
          </p:cNvGrpSpPr>
          <p:nvPr/>
        </p:nvGrpSpPr>
        <p:grpSpPr bwMode="auto">
          <a:xfrm>
            <a:off x="457200" y="2286000"/>
            <a:ext cx="1143000" cy="566738"/>
            <a:chOff x="1200" y="1248"/>
            <a:chExt cx="720" cy="357"/>
          </a:xfrm>
        </p:grpSpPr>
        <p:pic>
          <p:nvPicPr>
            <p:cNvPr id="723981"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723982"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baseline="0">
                  <a:solidFill>
                    <a:schemeClr val="hlink"/>
                  </a:solidFill>
                </a:rPr>
                <a:t>Note</a:t>
              </a:r>
            </a:p>
          </p:txBody>
        </p:sp>
      </p:grpSp>
      <p:sp>
        <p:nvSpPr>
          <p:cNvPr id="3" name="Date Placeholder 2">
            <a:extLst>
              <a:ext uri="{FF2B5EF4-FFF2-40B4-BE49-F238E27FC236}">
                <a16:creationId xmlns:a16="http://schemas.microsoft.com/office/drawing/2014/main" id="{21AB1F64-2A1F-A5ED-4485-2C036886ECD3}"/>
              </a:ext>
            </a:extLst>
          </p:cNvPr>
          <p:cNvSpPr>
            <a:spLocks noGrp="1"/>
          </p:cNvSpPr>
          <p:nvPr>
            <p:ph type="dt" sz="half" idx="10"/>
          </p:nvPr>
        </p:nvSpPr>
        <p:spPr/>
        <p:txBody>
          <a:bodyPr/>
          <a:lstStyle/>
          <a:p>
            <a:fld id="{89D189C5-BBF5-40D2-96BB-E32F2B220CD0}" type="datetime1">
              <a:rPr lang="en-US" smtClean="0"/>
              <a:t>12/19/2022</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2"/>
          </p:nvPr>
        </p:nvSpPr>
        <p:spPr/>
        <p:txBody>
          <a:bodyPr/>
          <a:lstStyle/>
          <a:p>
            <a:r>
              <a:rPr lang="en-US"/>
              <a:t>3.</a:t>
            </a:r>
            <a:fld id="{6B0B0014-0CAA-48E6-94A4-0943DF8B8EE7}" type="slidenum">
              <a:rPr lang="en-US"/>
              <a:pPr/>
              <a:t>28</a:t>
            </a:fld>
            <a:endParaRPr lang="en-US"/>
          </a:p>
        </p:txBody>
      </p:sp>
      <p:sp>
        <p:nvSpPr>
          <p:cNvPr id="68505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685059"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685060" name="Text Box 4"/>
          <p:cNvSpPr txBox="1">
            <a:spLocks noChangeArrowheads="1"/>
          </p:cNvSpPr>
          <p:nvPr/>
        </p:nvSpPr>
        <p:spPr bwMode="auto">
          <a:xfrm>
            <a:off x="304800" y="381000"/>
            <a:ext cx="7900988" cy="457200"/>
          </a:xfrm>
          <a:prstGeom prst="rect">
            <a:avLst/>
          </a:prstGeom>
          <a:noFill/>
          <a:ln w="9525">
            <a:noFill/>
            <a:miter lim="800000"/>
            <a:headEnd/>
            <a:tailEnd/>
          </a:ln>
          <a:effectLst/>
        </p:spPr>
        <p:txBody>
          <a:bodyPr wrap="none">
            <a:spAutoFit/>
          </a:bodyPr>
          <a:lstStyle/>
          <a:p>
            <a:r>
              <a:rPr lang="en-US" sz="2400" i="0" baseline="0">
                <a:solidFill>
                  <a:schemeClr val="folHlink"/>
                </a:solidFill>
              </a:rPr>
              <a:t>Figure 3.8  </a:t>
            </a:r>
            <a:r>
              <a:rPr lang="en-US" sz="2000" baseline="0"/>
              <a:t>The time domain and frequency domain of three sine waves</a:t>
            </a:r>
          </a:p>
        </p:txBody>
      </p:sp>
      <p:sp>
        <p:nvSpPr>
          <p:cNvPr id="685061" name="Line 5"/>
          <p:cNvSpPr>
            <a:spLocks noChangeShapeType="1"/>
          </p:cNvSpPr>
          <p:nvPr/>
        </p:nvSpPr>
        <p:spPr bwMode="auto">
          <a:xfrm>
            <a:off x="152400" y="6324600"/>
            <a:ext cx="8763000" cy="0"/>
          </a:xfrm>
          <a:prstGeom prst="line">
            <a:avLst/>
          </a:prstGeom>
          <a:noFill/>
          <a:ln w="76200">
            <a:solidFill>
              <a:schemeClr val="hlink"/>
            </a:solidFill>
            <a:round/>
            <a:headEnd/>
            <a:tailEnd/>
          </a:ln>
          <a:effectLst/>
        </p:spPr>
        <p:txBody>
          <a:bodyPr/>
          <a:lstStyle/>
          <a:p>
            <a:endParaRPr lang="en-US"/>
          </a:p>
        </p:txBody>
      </p:sp>
      <p:pic>
        <p:nvPicPr>
          <p:cNvPr id="685062" name="Picture 6"/>
          <p:cNvPicPr>
            <a:picLocks noChangeAspect="1" noChangeArrowheads="1"/>
          </p:cNvPicPr>
          <p:nvPr/>
        </p:nvPicPr>
        <p:blipFill>
          <a:blip r:embed="rId3"/>
          <a:srcRect/>
          <a:stretch>
            <a:fillRect/>
          </a:stretch>
        </p:blipFill>
        <p:spPr bwMode="auto">
          <a:xfrm>
            <a:off x="228600" y="1981200"/>
            <a:ext cx="8583613" cy="3154363"/>
          </a:xfrm>
          <a:prstGeom prst="rect">
            <a:avLst/>
          </a:prstGeom>
          <a:noFill/>
          <a:ln w="9525">
            <a:noFill/>
            <a:miter lim="800000"/>
            <a:headEnd/>
            <a:tailEnd/>
          </a:ln>
          <a:effectLst/>
        </p:spPr>
      </p:pic>
      <p:sp>
        <p:nvSpPr>
          <p:cNvPr id="2" name="Date Placeholder 1">
            <a:extLst>
              <a:ext uri="{FF2B5EF4-FFF2-40B4-BE49-F238E27FC236}">
                <a16:creationId xmlns:a16="http://schemas.microsoft.com/office/drawing/2014/main" id="{9C2D55B2-EB01-84CC-0049-ED01D57BB0D9}"/>
              </a:ext>
            </a:extLst>
          </p:cNvPr>
          <p:cNvSpPr>
            <a:spLocks noGrp="1"/>
          </p:cNvSpPr>
          <p:nvPr>
            <p:ph type="dt" sz="half" idx="10"/>
          </p:nvPr>
        </p:nvSpPr>
        <p:spPr/>
        <p:txBody>
          <a:bodyPr/>
          <a:lstStyle/>
          <a:p>
            <a:fld id="{D0C2C069-C8DF-4B49-8EE2-09C35AB79D73}" type="datetime1">
              <a:rPr lang="en-US" smtClean="0"/>
              <a:t>12/19/2022</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007" name="Rectangle 15"/>
          <p:cNvSpPr>
            <a:spLocks noGrp="1" noChangeArrowheads="1"/>
          </p:cNvSpPr>
          <p:nvPr>
            <p:ph type="title"/>
          </p:nvPr>
        </p:nvSpPr>
        <p:spPr/>
        <p:txBody>
          <a:bodyPr/>
          <a:lstStyle/>
          <a:p>
            <a:r>
              <a:rPr lang="en-US"/>
              <a:t>Signals and Communication</a:t>
            </a:r>
          </a:p>
        </p:txBody>
      </p:sp>
      <p:sp>
        <p:nvSpPr>
          <p:cNvPr id="725008" name="Rectangle 16"/>
          <p:cNvSpPr>
            <a:spLocks noGrp="1" noChangeArrowheads="1"/>
          </p:cNvSpPr>
          <p:nvPr>
            <p:ph idx="1"/>
          </p:nvPr>
        </p:nvSpPr>
        <p:spPr>
          <a:xfrm>
            <a:off x="685800" y="1676400"/>
            <a:ext cx="7086600" cy="4343400"/>
          </a:xfrm>
        </p:spPr>
        <p:txBody>
          <a:bodyPr>
            <a:normAutofit/>
          </a:bodyPr>
          <a:lstStyle/>
          <a:p>
            <a:r>
              <a:rPr lang="en-US" dirty="0">
                <a:latin typeface="Arial Nova" pitchFamily="34" charset="0"/>
              </a:rPr>
              <a:t>A single-frequency sine wave is not useful in data communications</a:t>
            </a:r>
          </a:p>
          <a:p>
            <a:r>
              <a:rPr lang="en-US" dirty="0">
                <a:latin typeface="Arial Nova" pitchFamily="34" charset="0"/>
              </a:rPr>
              <a:t>We need to send a composite signal, a signal made of many simple sine waves.</a:t>
            </a:r>
          </a:p>
          <a:p>
            <a:r>
              <a:rPr lang="en-US" dirty="0">
                <a:latin typeface="Arial Nova" pitchFamily="34" charset="0"/>
              </a:rPr>
              <a:t>According to Fourier analysis, any composite signal is a combination of simple sine waves with different frequencies, amplitudes, and phases.</a:t>
            </a:r>
          </a:p>
        </p:txBody>
      </p:sp>
      <p:sp>
        <p:nvSpPr>
          <p:cNvPr id="11" name="Slide Number Placeholder 3"/>
          <p:cNvSpPr>
            <a:spLocks noGrp="1"/>
          </p:cNvSpPr>
          <p:nvPr>
            <p:ph type="sldNum" sz="quarter" idx="12"/>
          </p:nvPr>
        </p:nvSpPr>
        <p:spPr/>
        <p:txBody>
          <a:bodyPr/>
          <a:lstStyle/>
          <a:p>
            <a:r>
              <a:rPr lang="en-US"/>
              <a:t>3.</a:t>
            </a:r>
            <a:fld id="{85AA3CF3-9010-4E7F-ACED-0989AC18C560}" type="slidenum">
              <a:rPr lang="en-US"/>
              <a:pPr/>
              <a:t>29</a:t>
            </a:fld>
            <a:endParaRPr lang="en-US"/>
          </a:p>
        </p:txBody>
      </p:sp>
      <p:sp>
        <p:nvSpPr>
          <p:cNvPr id="72499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2499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2499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2499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2499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2499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2500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2" name="Date Placeholder 1">
            <a:extLst>
              <a:ext uri="{FF2B5EF4-FFF2-40B4-BE49-F238E27FC236}">
                <a16:creationId xmlns:a16="http://schemas.microsoft.com/office/drawing/2014/main" id="{446B5C3D-23C8-A695-F729-203CCA54DAC3}"/>
              </a:ext>
            </a:extLst>
          </p:cNvPr>
          <p:cNvSpPr>
            <a:spLocks noGrp="1"/>
          </p:cNvSpPr>
          <p:nvPr>
            <p:ph type="dt" sz="half" idx="10"/>
          </p:nvPr>
        </p:nvSpPr>
        <p:spPr/>
        <p:txBody>
          <a:bodyPr/>
          <a:lstStyle/>
          <a:p>
            <a:fld id="{0D9E0C00-8DEE-405B-8ED4-A35E5374E9EF}" type="datetime1">
              <a:rPr lang="en-US" smtClean="0"/>
              <a:t>12/19/2022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byssinica SIL" pitchFamily="2" charset="0"/>
                <a:ea typeface="Abyssinica SIL" pitchFamily="2" charset="0"/>
                <a:cs typeface="Abyssinica SIL" pitchFamily="2" charset="0"/>
              </a:rPr>
              <a:t>Physical Layer </a:t>
            </a:r>
          </a:p>
        </p:txBody>
      </p:sp>
      <p:sp>
        <p:nvSpPr>
          <p:cNvPr id="3" name="Content Placeholder 2"/>
          <p:cNvSpPr>
            <a:spLocks noGrp="1"/>
          </p:cNvSpPr>
          <p:nvPr>
            <p:ph idx="1"/>
          </p:nvPr>
        </p:nvSpPr>
        <p:spPr/>
        <p:txBody>
          <a:bodyPr>
            <a:normAutofit/>
          </a:bodyPr>
          <a:lstStyle/>
          <a:p>
            <a:r>
              <a:rPr lang="en-US" dirty="0"/>
              <a:t> </a:t>
            </a:r>
            <a:r>
              <a:rPr lang="en-US" dirty="0">
                <a:latin typeface="Arial Nova" pitchFamily="34" charset="0"/>
              </a:rPr>
              <a:t>interacts with the transmission media, the physical part of the network that connects network components together.</a:t>
            </a:r>
          </a:p>
          <a:p>
            <a:r>
              <a:rPr lang="en-US" dirty="0">
                <a:latin typeface="Arial Nova" pitchFamily="34" charset="0"/>
              </a:rPr>
              <a:t> One of the services provided by the physical layer is to create a signal that represents this stream of bits. </a:t>
            </a:r>
          </a:p>
          <a:p>
            <a:r>
              <a:rPr lang="en-US" dirty="0">
                <a:latin typeface="Arial Nova" pitchFamily="34" charset="0"/>
              </a:rPr>
              <a:t>The physical layer must also take care of the physical network, the </a:t>
            </a:r>
            <a:r>
              <a:rPr lang="en-US" b="1" dirty="0">
                <a:latin typeface="Arial Nova" pitchFamily="34" charset="0"/>
              </a:rPr>
              <a:t>transmission medium</a:t>
            </a:r>
            <a:r>
              <a:rPr lang="en-US" dirty="0">
                <a:latin typeface="Arial Nova" pitchFamily="34" charset="0"/>
              </a:rPr>
              <a:t>.</a:t>
            </a:r>
          </a:p>
          <a:p>
            <a:pPr lvl="1"/>
            <a:r>
              <a:rPr lang="en-US" dirty="0">
                <a:latin typeface="Arial Nova" pitchFamily="34" charset="0"/>
              </a:rPr>
              <a:t> The transmission medium must be controlled by the physical layer. The physical layer decides on the directions of data flow. The physical layer decides on the number of logical channels for transporting data coming from different sources.</a:t>
            </a:r>
          </a:p>
        </p:txBody>
      </p:sp>
      <p:sp>
        <p:nvSpPr>
          <p:cNvPr id="4" name="Date Placeholder 3">
            <a:extLst>
              <a:ext uri="{FF2B5EF4-FFF2-40B4-BE49-F238E27FC236}">
                <a16:creationId xmlns:a16="http://schemas.microsoft.com/office/drawing/2014/main" id="{DCE38949-3A05-59B2-F973-B83225B53810}"/>
              </a:ext>
            </a:extLst>
          </p:cNvPr>
          <p:cNvSpPr>
            <a:spLocks noGrp="1"/>
          </p:cNvSpPr>
          <p:nvPr>
            <p:ph type="dt" sz="half" idx="10"/>
          </p:nvPr>
        </p:nvSpPr>
        <p:spPr/>
        <p:txBody>
          <a:bodyPr/>
          <a:lstStyle/>
          <a:p>
            <a:fld id="{BAEEF2A3-2E90-4443-A9C0-405E95A9C9A1}" type="datetime1">
              <a:rPr lang="en-US" smtClean="0"/>
              <a:t>12/19/2022</a:t>
            </a:fld>
            <a:endParaRPr lang="en-US"/>
          </a:p>
        </p:txBody>
      </p:sp>
      <p:sp>
        <p:nvSpPr>
          <p:cNvPr id="5" name="Slide Number Placeholder 4">
            <a:extLst>
              <a:ext uri="{FF2B5EF4-FFF2-40B4-BE49-F238E27FC236}">
                <a16:creationId xmlns:a16="http://schemas.microsoft.com/office/drawing/2014/main" id="{3F63F166-B9DE-5CE3-48CB-B76294931858}"/>
              </a:ext>
            </a:extLst>
          </p:cNvPr>
          <p:cNvSpPr>
            <a:spLocks noGrp="1"/>
          </p:cNvSpPr>
          <p:nvPr>
            <p:ph type="sldNum" sz="quarter" idx="12"/>
          </p:nvPr>
        </p:nvSpPr>
        <p:spPr/>
        <p:txBody>
          <a:bodyPr/>
          <a:lstStyle/>
          <a:p>
            <a:fld id="{D3F88DC8-BF9F-46F6-BB01-C01B7D0A229B}"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5" name="Rectangle 15"/>
          <p:cNvSpPr>
            <a:spLocks noGrp="1" noChangeArrowheads="1"/>
          </p:cNvSpPr>
          <p:nvPr>
            <p:ph type="title"/>
          </p:nvPr>
        </p:nvSpPr>
        <p:spPr>
          <a:xfrm>
            <a:off x="990600" y="609600"/>
            <a:ext cx="7391400" cy="1143000"/>
          </a:xfrm>
        </p:spPr>
        <p:txBody>
          <a:bodyPr>
            <a:normAutofit fontScale="90000"/>
          </a:bodyPr>
          <a:lstStyle/>
          <a:p>
            <a:r>
              <a:rPr lang="en-US"/>
              <a:t>Composite Signals and Periodicity</a:t>
            </a:r>
          </a:p>
        </p:txBody>
      </p:sp>
      <p:sp>
        <p:nvSpPr>
          <p:cNvPr id="727056" name="Rectangle 16"/>
          <p:cNvSpPr>
            <a:spLocks noGrp="1" noChangeArrowheads="1"/>
          </p:cNvSpPr>
          <p:nvPr>
            <p:ph idx="1"/>
          </p:nvPr>
        </p:nvSpPr>
        <p:spPr>
          <a:xfrm>
            <a:off x="685800" y="1981200"/>
            <a:ext cx="7467600" cy="4114800"/>
          </a:xfrm>
        </p:spPr>
        <p:txBody>
          <a:bodyPr/>
          <a:lstStyle/>
          <a:p>
            <a:r>
              <a:rPr lang="en-US" dirty="0">
                <a:latin typeface="Arial Nova" pitchFamily="34" charset="0"/>
              </a:rPr>
              <a:t>If the composite signal is </a:t>
            </a:r>
            <a:r>
              <a:rPr lang="en-US" dirty="0">
                <a:solidFill>
                  <a:schemeClr val="hlink"/>
                </a:solidFill>
                <a:latin typeface="Arial Nova" pitchFamily="34" charset="0"/>
              </a:rPr>
              <a:t>periodic</a:t>
            </a:r>
            <a:r>
              <a:rPr lang="en-US" dirty="0">
                <a:latin typeface="Arial Nova" pitchFamily="34" charset="0"/>
              </a:rPr>
              <a:t>, the decomposition gives a series of signals with </a:t>
            </a:r>
            <a:r>
              <a:rPr lang="en-US" dirty="0">
                <a:solidFill>
                  <a:schemeClr val="hlink"/>
                </a:solidFill>
                <a:latin typeface="Arial Nova" pitchFamily="34" charset="0"/>
              </a:rPr>
              <a:t>discrete</a:t>
            </a:r>
            <a:r>
              <a:rPr lang="en-US" dirty="0">
                <a:latin typeface="Arial Nova" pitchFamily="34" charset="0"/>
              </a:rPr>
              <a:t> frequencies.</a:t>
            </a:r>
          </a:p>
          <a:p>
            <a:r>
              <a:rPr lang="en-US" dirty="0">
                <a:latin typeface="Arial Nova" pitchFamily="34" charset="0"/>
              </a:rPr>
              <a:t>If the composite signal is </a:t>
            </a:r>
            <a:r>
              <a:rPr lang="en-US" dirty="0" err="1">
                <a:solidFill>
                  <a:schemeClr val="hlink"/>
                </a:solidFill>
                <a:latin typeface="Arial Nova" pitchFamily="34" charset="0"/>
              </a:rPr>
              <a:t>nonperiodic</a:t>
            </a:r>
            <a:r>
              <a:rPr lang="en-US" dirty="0">
                <a:latin typeface="Arial Nova" pitchFamily="34" charset="0"/>
              </a:rPr>
              <a:t>, the decomposition gives a combination of sine waves with </a:t>
            </a:r>
            <a:r>
              <a:rPr lang="en-US" dirty="0">
                <a:solidFill>
                  <a:schemeClr val="hlink"/>
                </a:solidFill>
                <a:latin typeface="Arial Nova" pitchFamily="34" charset="0"/>
              </a:rPr>
              <a:t>continuous</a:t>
            </a:r>
            <a:r>
              <a:rPr lang="en-US" dirty="0">
                <a:latin typeface="Arial Nova" pitchFamily="34" charset="0"/>
              </a:rPr>
              <a:t> frequencies.</a:t>
            </a:r>
          </a:p>
          <a:p>
            <a:endParaRPr lang="en-US" dirty="0"/>
          </a:p>
        </p:txBody>
      </p:sp>
      <p:sp>
        <p:nvSpPr>
          <p:cNvPr id="11" name="Slide Number Placeholder 3"/>
          <p:cNvSpPr>
            <a:spLocks noGrp="1"/>
          </p:cNvSpPr>
          <p:nvPr>
            <p:ph type="sldNum" sz="quarter" idx="12"/>
          </p:nvPr>
        </p:nvSpPr>
        <p:spPr/>
        <p:txBody>
          <a:bodyPr/>
          <a:lstStyle/>
          <a:p>
            <a:r>
              <a:rPr lang="en-US"/>
              <a:t>3.</a:t>
            </a:r>
            <a:fld id="{80CA5982-D996-402A-8B04-D03D46BAB74D}" type="slidenum">
              <a:rPr lang="en-US"/>
              <a:pPr/>
              <a:t>30</a:t>
            </a:fld>
            <a:endParaRPr lang="en-US"/>
          </a:p>
        </p:txBody>
      </p:sp>
      <p:sp>
        <p:nvSpPr>
          <p:cNvPr id="727042"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27043"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27044"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27045"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27046"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27047"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27048"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2" name="Date Placeholder 1">
            <a:extLst>
              <a:ext uri="{FF2B5EF4-FFF2-40B4-BE49-F238E27FC236}">
                <a16:creationId xmlns:a16="http://schemas.microsoft.com/office/drawing/2014/main" id="{1C238B8A-8027-8E79-1639-7C3FBEA4D599}"/>
              </a:ext>
            </a:extLst>
          </p:cNvPr>
          <p:cNvSpPr>
            <a:spLocks noGrp="1"/>
          </p:cNvSpPr>
          <p:nvPr>
            <p:ph type="dt" sz="half" idx="10"/>
          </p:nvPr>
        </p:nvSpPr>
        <p:spPr/>
        <p:txBody>
          <a:bodyPr/>
          <a:lstStyle/>
          <a:p>
            <a:fld id="{2773CD3A-FB43-432F-B2E4-0347F6581D24}" type="datetime1">
              <a:rPr lang="en-US" smtClean="0"/>
              <a:t>12/19/2022</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2"/>
          </p:nvPr>
        </p:nvSpPr>
        <p:spPr/>
        <p:txBody>
          <a:bodyPr/>
          <a:lstStyle/>
          <a:p>
            <a:r>
              <a:rPr lang="en-US"/>
              <a:t>3.</a:t>
            </a:r>
            <a:fld id="{CE8E3236-6C27-4759-B85C-E7D45A44C695}" type="slidenum">
              <a:rPr lang="en-US"/>
              <a:pPr/>
              <a:t>31</a:t>
            </a:fld>
            <a:endParaRPr lang="en-US"/>
          </a:p>
        </p:txBody>
      </p:sp>
      <p:sp>
        <p:nvSpPr>
          <p:cNvPr id="687106" name="Line 2"/>
          <p:cNvSpPr>
            <a:spLocks noChangeShapeType="1"/>
          </p:cNvSpPr>
          <p:nvPr/>
        </p:nvSpPr>
        <p:spPr bwMode="auto">
          <a:xfrm>
            <a:off x="152400" y="76200"/>
            <a:ext cx="8763000" cy="0"/>
          </a:xfrm>
          <a:prstGeom prst="line">
            <a:avLst/>
          </a:prstGeom>
          <a:noFill/>
          <a:ln w="76200">
            <a:solidFill>
              <a:schemeClr val="hlink"/>
            </a:solidFill>
            <a:round/>
            <a:headEnd/>
            <a:tailEnd/>
          </a:ln>
          <a:effectLst/>
        </p:spPr>
        <p:txBody>
          <a:bodyPr/>
          <a:lstStyle/>
          <a:p>
            <a:endParaRPr lang="en-US"/>
          </a:p>
        </p:txBody>
      </p:sp>
      <p:sp>
        <p:nvSpPr>
          <p:cNvPr id="687107"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687108" name="Text Box 4"/>
          <p:cNvSpPr txBox="1">
            <a:spLocks noChangeArrowheads="1"/>
          </p:cNvSpPr>
          <p:nvPr/>
        </p:nvSpPr>
        <p:spPr bwMode="auto">
          <a:xfrm>
            <a:off x="304800" y="152400"/>
            <a:ext cx="8194675" cy="762000"/>
          </a:xfrm>
          <a:prstGeom prst="rect">
            <a:avLst/>
          </a:prstGeom>
          <a:noFill/>
          <a:ln w="9525">
            <a:noFill/>
            <a:miter lim="800000"/>
            <a:headEnd/>
            <a:tailEnd/>
          </a:ln>
          <a:effectLst/>
        </p:spPr>
        <p:txBody>
          <a:bodyPr wrap="none">
            <a:spAutoFit/>
          </a:bodyPr>
          <a:lstStyle/>
          <a:p>
            <a:r>
              <a:rPr lang="en-US" sz="2400" i="0" baseline="0">
                <a:solidFill>
                  <a:schemeClr val="folHlink"/>
                </a:solidFill>
              </a:rPr>
              <a:t>Figure 3.10  </a:t>
            </a:r>
            <a:r>
              <a:rPr lang="en-US" sz="2000" baseline="0"/>
              <a:t>Decomposition of a composite periodic signal in the time and</a:t>
            </a:r>
            <a:br>
              <a:rPr lang="en-US" sz="2000" baseline="0"/>
            </a:br>
            <a:r>
              <a:rPr lang="en-US" sz="2000" baseline="0"/>
              <a:t>                          frequency domains</a:t>
            </a:r>
          </a:p>
        </p:txBody>
      </p:sp>
      <p:sp>
        <p:nvSpPr>
          <p:cNvPr id="687109" name="Line 5"/>
          <p:cNvSpPr>
            <a:spLocks noChangeShapeType="1"/>
          </p:cNvSpPr>
          <p:nvPr/>
        </p:nvSpPr>
        <p:spPr bwMode="auto">
          <a:xfrm>
            <a:off x="152400" y="6324600"/>
            <a:ext cx="8763000" cy="0"/>
          </a:xfrm>
          <a:prstGeom prst="line">
            <a:avLst/>
          </a:prstGeom>
          <a:noFill/>
          <a:ln w="76200">
            <a:solidFill>
              <a:schemeClr val="hlink"/>
            </a:solidFill>
            <a:round/>
            <a:headEnd/>
            <a:tailEnd/>
          </a:ln>
          <a:effectLst/>
        </p:spPr>
        <p:txBody>
          <a:bodyPr/>
          <a:lstStyle/>
          <a:p>
            <a:endParaRPr lang="en-US"/>
          </a:p>
        </p:txBody>
      </p:sp>
      <p:pic>
        <p:nvPicPr>
          <p:cNvPr id="687110" name="Picture 6"/>
          <p:cNvPicPr>
            <a:picLocks noChangeAspect="1" noChangeArrowheads="1"/>
          </p:cNvPicPr>
          <p:nvPr/>
        </p:nvPicPr>
        <p:blipFill>
          <a:blip r:embed="rId3"/>
          <a:srcRect/>
          <a:stretch>
            <a:fillRect/>
          </a:stretch>
        </p:blipFill>
        <p:spPr bwMode="auto">
          <a:xfrm>
            <a:off x="812800" y="1476375"/>
            <a:ext cx="7340600" cy="4695825"/>
          </a:xfrm>
          <a:prstGeom prst="rect">
            <a:avLst/>
          </a:prstGeom>
          <a:noFill/>
          <a:ln w="9525">
            <a:noFill/>
            <a:miter lim="800000"/>
            <a:headEnd/>
            <a:tailEnd/>
          </a:ln>
          <a:effectLst/>
        </p:spPr>
      </p:pic>
      <p:sp>
        <p:nvSpPr>
          <p:cNvPr id="2" name="Date Placeholder 1">
            <a:extLst>
              <a:ext uri="{FF2B5EF4-FFF2-40B4-BE49-F238E27FC236}">
                <a16:creationId xmlns:a16="http://schemas.microsoft.com/office/drawing/2014/main" id="{DE64B9BC-DE3D-91F3-9594-A6E506C7C2BE}"/>
              </a:ext>
            </a:extLst>
          </p:cNvPr>
          <p:cNvSpPr>
            <a:spLocks noGrp="1"/>
          </p:cNvSpPr>
          <p:nvPr>
            <p:ph type="dt" sz="half" idx="10"/>
          </p:nvPr>
        </p:nvSpPr>
        <p:spPr/>
        <p:txBody>
          <a:bodyPr/>
          <a:lstStyle/>
          <a:p>
            <a:fld id="{6591F85D-99CA-4E5E-8915-08D414DF21A4}" type="datetime1">
              <a:rPr lang="en-US" smtClean="0"/>
              <a:t>12/19/2022</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79" name="Rectangle 15"/>
          <p:cNvSpPr>
            <a:spLocks noGrp="1" noChangeArrowheads="1"/>
          </p:cNvSpPr>
          <p:nvPr>
            <p:ph type="title"/>
          </p:nvPr>
        </p:nvSpPr>
        <p:spPr>
          <a:xfrm>
            <a:off x="1066800" y="609600"/>
            <a:ext cx="7391400" cy="1143000"/>
          </a:xfrm>
        </p:spPr>
        <p:txBody>
          <a:bodyPr>
            <a:normAutofit fontScale="90000"/>
          </a:bodyPr>
          <a:lstStyle/>
          <a:p>
            <a:r>
              <a:rPr lang="en-US"/>
              <a:t>Bandwidth and Signal Frequency</a:t>
            </a:r>
          </a:p>
        </p:txBody>
      </p:sp>
      <p:sp>
        <p:nvSpPr>
          <p:cNvPr id="728080" name="Rectangle 16"/>
          <p:cNvSpPr>
            <a:spLocks noGrp="1" noChangeArrowheads="1"/>
          </p:cNvSpPr>
          <p:nvPr>
            <p:ph idx="1"/>
          </p:nvPr>
        </p:nvSpPr>
        <p:spPr>
          <a:xfrm>
            <a:off x="609600" y="1981200"/>
            <a:ext cx="7924800" cy="4114800"/>
          </a:xfrm>
        </p:spPr>
        <p:txBody>
          <a:bodyPr/>
          <a:lstStyle/>
          <a:p>
            <a:r>
              <a:rPr lang="en-US" dirty="0">
                <a:latin typeface="Arial Nova" pitchFamily="34" charset="0"/>
              </a:rPr>
              <a:t>The bandwidth of a composite signal is the </a:t>
            </a:r>
            <a:r>
              <a:rPr lang="en-US" dirty="0">
                <a:solidFill>
                  <a:schemeClr val="hlink"/>
                </a:solidFill>
                <a:latin typeface="Arial Nova" pitchFamily="34" charset="0"/>
              </a:rPr>
              <a:t>difference</a:t>
            </a:r>
            <a:r>
              <a:rPr lang="en-US" dirty="0">
                <a:latin typeface="Arial Nova" pitchFamily="34" charset="0"/>
              </a:rPr>
              <a:t> between the highest and the lowest frequencies contained in that signal.</a:t>
            </a:r>
          </a:p>
          <a:p>
            <a:endParaRPr lang="en-US" dirty="0"/>
          </a:p>
        </p:txBody>
      </p:sp>
      <p:sp>
        <p:nvSpPr>
          <p:cNvPr id="11" name="Slide Number Placeholder 3"/>
          <p:cNvSpPr>
            <a:spLocks noGrp="1"/>
          </p:cNvSpPr>
          <p:nvPr>
            <p:ph type="sldNum" sz="quarter" idx="12"/>
          </p:nvPr>
        </p:nvSpPr>
        <p:spPr/>
        <p:txBody>
          <a:bodyPr/>
          <a:lstStyle/>
          <a:p>
            <a:r>
              <a:rPr lang="en-US"/>
              <a:t>3.</a:t>
            </a:r>
            <a:fld id="{D0E674F4-32B6-47CC-9270-430B5F65EDC9}" type="slidenum">
              <a:rPr lang="en-US"/>
              <a:pPr/>
              <a:t>32</a:t>
            </a:fld>
            <a:endParaRPr lang="en-US"/>
          </a:p>
        </p:txBody>
      </p:sp>
      <p:sp>
        <p:nvSpPr>
          <p:cNvPr id="72806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2806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2806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2806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2807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2807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2807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2" name="Date Placeholder 1">
            <a:extLst>
              <a:ext uri="{FF2B5EF4-FFF2-40B4-BE49-F238E27FC236}">
                <a16:creationId xmlns:a16="http://schemas.microsoft.com/office/drawing/2014/main" id="{617DF8C5-9246-4147-36EF-F2AA5F749A1E}"/>
              </a:ext>
            </a:extLst>
          </p:cNvPr>
          <p:cNvSpPr>
            <a:spLocks noGrp="1"/>
          </p:cNvSpPr>
          <p:nvPr>
            <p:ph type="dt" sz="half" idx="10"/>
          </p:nvPr>
        </p:nvSpPr>
        <p:spPr/>
        <p:txBody>
          <a:bodyPr/>
          <a:lstStyle/>
          <a:p>
            <a:fld id="{790C3FBD-B482-49E4-906B-81435033AE52}" type="datetime1">
              <a:rPr lang="en-US" smtClean="0"/>
              <a:t>12/19/2022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2"/>
          </p:nvPr>
        </p:nvSpPr>
        <p:spPr/>
        <p:txBody>
          <a:bodyPr/>
          <a:lstStyle/>
          <a:p>
            <a:r>
              <a:rPr lang="en-US"/>
              <a:t>3.</a:t>
            </a:r>
            <a:fld id="{D3A71FAE-3DDB-448A-BCDF-D425EE12E207}" type="slidenum">
              <a:rPr lang="en-US"/>
              <a:pPr/>
              <a:t>33</a:t>
            </a:fld>
            <a:endParaRPr lang="en-US"/>
          </a:p>
        </p:txBody>
      </p:sp>
      <p:sp>
        <p:nvSpPr>
          <p:cNvPr id="689154" name="Line 2"/>
          <p:cNvSpPr>
            <a:spLocks noChangeShapeType="1"/>
          </p:cNvSpPr>
          <p:nvPr/>
        </p:nvSpPr>
        <p:spPr bwMode="auto">
          <a:xfrm>
            <a:off x="152400" y="76200"/>
            <a:ext cx="8763000" cy="0"/>
          </a:xfrm>
          <a:prstGeom prst="line">
            <a:avLst/>
          </a:prstGeom>
          <a:noFill/>
          <a:ln w="76200">
            <a:solidFill>
              <a:schemeClr val="hlink"/>
            </a:solidFill>
            <a:round/>
            <a:headEnd/>
            <a:tailEnd/>
          </a:ln>
          <a:effectLst/>
        </p:spPr>
        <p:txBody>
          <a:bodyPr/>
          <a:lstStyle/>
          <a:p>
            <a:endParaRPr lang="en-US"/>
          </a:p>
        </p:txBody>
      </p:sp>
      <p:sp>
        <p:nvSpPr>
          <p:cNvPr id="689155" name="Line 3"/>
          <p:cNvSpPr>
            <a:spLocks noChangeShapeType="1"/>
          </p:cNvSpPr>
          <p:nvPr/>
        </p:nvSpPr>
        <p:spPr bwMode="auto">
          <a:xfrm>
            <a:off x="152400" y="914400"/>
            <a:ext cx="8763000" cy="0"/>
          </a:xfrm>
          <a:prstGeom prst="line">
            <a:avLst/>
          </a:prstGeom>
          <a:noFill/>
          <a:ln w="19050">
            <a:solidFill>
              <a:schemeClr val="hlink"/>
            </a:solidFill>
            <a:round/>
            <a:headEnd/>
            <a:tailEnd/>
          </a:ln>
          <a:effectLst/>
        </p:spPr>
        <p:txBody>
          <a:bodyPr/>
          <a:lstStyle/>
          <a:p>
            <a:endParaRPr lang="en-US"/>
          </a:p>
        </p:txBody>
      </p:sp>
      <p:sp>
        <p:nvSpPr>
          <p:cNvPr id="689156" name="Text Box 4"/>
          <p:cNvSpPr txBox="1">
            <a:spLocks noChangeArrowheads="1"/>
          </p:cNvSpPr>
          <p:nvPr/>
        </p:nvSpPr>
        <p:spPr bwMode="auto">
          <a:xfrm>
            <a:off x="304800" y="304800"/>
            <a:ext cx="8251825" cy="457200"/>
          </a:xfrm>
          <a:prstGeom prst="rect">
            <a:avLst/>
          </a:prstGeom>
          <a:noFill/>
          <a:ln w="9525">
            <a:noFill/>
            <a:miter lim="800000"/>
            <a:headEnd/>
            <a:tailEnd/>
          </a:ln>
          <a:effectLst/>
        </p:spPr>
        <p:txBody>
          <a:bodyPr wrap="none">
            <a:spAutoFit/>
          </a:bodyPr>
          <a:lstStyle/>
          <a:p>
            <a:r>
              <a:rPr lang="en-US" sz="2400" i="0" baseline="0">
                <a:solidFill>
                  <a:schemeClr val="folHlink"/>
                </a:solidFill>
              </a:rPr>
              <a:t>Figure 3.12  </a:t>
            </a:r>
            <a:r>
              <a:rPr lang="en-US" sz="2000" baseline="0"/>
              <a:t>The bandwidth of periodic and nonperiodic composite signals</a:t>
            </a:r>
          </a:p>
        </p:txBody>
      </p:sp>
      <p:sp>
        <p:nvSpPr>
          <p:cNvPr id="68915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689158" name="Picture 6"/>
          <p:cNvPicPr>
            <a:picLocks noChangeAspect="1" noChangeArrowheads="1"/>
          </p:cNvPicPr>
          <p:nvPr/>
        </p:nvPicPr>
        <p:blipFill>
          <a:blip r:embed="rId3"/>
          <a:srcRect/>
          <a:stretch>
            <a:fillRect/>
          </a:stretch>
        </p:blipFill>
        <p:spPr bwMode="auto">
          <a:xfrm>
            <a:off x="1581150" y="1090613"/>
            <a:ext cx="6115050" cy="5005387"/>
          </a:xfrm>
          <a:prstGeom prst="rect">
            <a:avLst/>
          </a:prstGeom>
          <a:noFill/>
          <a:ln w="9525">
            <a:noFill/>
            <a:miter lim="800000"/>
            <a:headEnd/>
            <a:tailEnd/>
          </a:ln>
          <a:effectLst/>
        </p:spPr>
      </p:pic>
      <p:sp>
        <p:nvSpPr>
          <p:cNvPr id="2" name="Date Placeholder 1">
            <a:extLst>
              <a:ext uri="{FF2B5EF4-FFF2-40B4-BE49-F238E27FC236}">
                <a16:creationId xmlns:a16="http://schemas.microsoft.com/office/drawing/2014/main" id="{EF3C0629-78C4-D802-FE20-1A30FE4C4688}"/>
              </a:ext>
            </a:extLst>
          </p:cNvPr>
          <p:cNvSpPr>
            <a:spLocks noGrp="1"/>
          </p:cNvSpPr>
          <p:nvPr>
            <p:ph type="dt" sz="half" idx="10"/>
          </p:nvPr>
        </p:nvSpPr>
        <p:spPr/>
        <p:txBody>
          <a:bodyPr/>
          <a:lstStyle/>
          <a:p>
            <a:fld id="{FC437EBC-91EA-44E9-BE0E-869FC3872ABD}" type="datetime1">
              <a:rPr lang="en-US" smtClean="0"/>
              <a:t>12/19/2022</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p:cNvSpPr>
            <a:spLocks noGrp="1"/>
          </p:cNvSpPr>
          <p:nvPr>
            <p:ph type="sldNum" sz="quarter" idx="12"/>
          </p:nvPr>
        </p:nvSpPr>
        <p:spPr/>
        <p:txBody>
          <a:bodyPr/>
          <a:lstStyle/>
          <a:p>
            <a:r>
              <a:rPr lang="en-US"/>
              <a:t>3.</a:t>
            </a:r>
            <a:fld id="{EE2F9130-F5BD-4742-A3F8-1834262FC574}" type="slidenum">
              <a:rPr lang="en-US"/>
              <a:pPr/>
              <a:t>34</a:t>
            </a:fld>
            <a:endParaRPr lang="en-US"/>
          </a:p>
        </p:txBody>
      </p:sp>
      <p:sp>
        <p:nvSpPr>
          <p:cNvPr id="800770" name="Rectangle 2"/>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p:spPr>
        <p:txBody>
          <a:bodyPr wrap="none" anchor="ctr"/>
          <a:lstStyle/>
          <a:p>
            <a:pPr algn="ctr"/>
            <a:endParaRPr lang="en-US" sz="3200" i="0" baseline="0">
              <a:effectLst>
                <a:outerShdw blurRad="38100" dist="38100" dir="2700000" algn="tl">
                  <a:srgbClr val="FFFFFF"/>
                </a:outerShdw>
              </a:effectLst>
            </a:endParaRPr>
          </a:p>
        </p:txBody>
      </p:sp>
      <p:sp>
        <p:nvSpPr>
          <p:cNvPr id="800771" name="Text Box 3"/>
          <p:cNvSpPr txBox="1">
            <a:spLocks noChangeArrowheads="1"/>
          </p:cNvSpPr>
          <p:nvPr/>
        </p:nvSpPr>
        <p:spPr bwMode="auto">
          <a:xfrm>
            <a:off x="228600" y="76200"/>
            <a:ext cx="4678363" cy="579438"/>
          </a:xfrm>
          <a:prstGeom prst="rect">
            <a:avLst/>
          </a:prstGeom>
          <a:noFill/>
          <a:ln w="9525">
            <a:noFill/>
            <a:miter lim="800000"/>
            <a:headEnd/>
            <a:tailEnd/>
          </a:ln>
          <a:effectLst/>
        </p:spPr>
        <p:txBody>
          <a:bodyPr wrap="none">
            <a:spAutoFit/>
          </a:bodyPr>
          <a:lstStyle/>
          <a:p>
            <a:r>
              <a:rPr lang="en-US" sz="3200" i="0" baseline="0">
                <a:effectLst>
                  <a:outerShdw blurRad="38100" dist="38100" dir="2700000" algn="tl">
                    <a:srgbClr val="C0C0C0"/>
                  </a:outerShdw>
                </a:effectLst>
                <a:latin typeface="Times" pitchFamily="1" charset="0"/>
              </a:rPr>
              <a:t>3-3   DIGITAL SIGNALS</a:t>
            </a:r>
          </a:p>
        </p:txBody>
      </p:sp>
      <p:sp>
        <p:nvSpPr>
          <p:cNvPr id="800772"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i="0" baseline="0"/>
          </a:p>
        </p:txBody>
      </p:sp>
      <p:sp>
        <p:nvSpPr>
          <p:cNvPr id="800773" name="Rectangle 5"/>
          <p:cNvSpPr>
            <a:spLocks noChangeArrowheads="1"/>
          </p:cNvSpPr>
          <p:nvPr/>
        </p:nvSpPr>
        <p:spPr bwMode="auto">
          <a:xfrm>
            <a:off x="76200" y="1284754"/>
            <a:ext cx="8610600" cy="1938992"/>
          </a:xfrm>
          <a:prstGeom prst="rect">
            <a:avLst/>
          </a:prstGeom>
          <a:noFill/>
          <a:ln w="9525">
            <a:noFill/>
            <a:miter lim="800000"/>
            <a:headEnd/>
            <a:tailEnd/>
          </a:ln>
          <a:effectLst/>
        </p:spPr>
        <p:txBody>
          <a:bodyPr anchor="ctr">
            <a:spAutoFit/>
          </a:bodyPr>
          <a:lstStyle/>
          <a:p>
            <a:pPr algn="just" eaLnBrk="1" hangingPunct="1"/>
            <a:r>
              <a:rPr lang="en-US" sz="2400" baseline="0" dirty="0">
                <a:effectLst>
                  <a:outerShdw blurRad="38100" dist="38100" dir="2700000" algn="tl">
                    <a:srgbClr val="C0C0C0"/>
                  </a:outerShdw>
                </a:effectLst>
                <a:latin typeface="Arial Nova" pitchFamily="34" charset="0"/>
              </a:rPr>
              <a:t>In addition to being represented by an analog signal, information can also be represented by a </a:t>
            </a:r>
            <a:r>
              <a:rPr lang="en-US" sz="2400" baseline="0" dirty="0">
                <a:solidFill>
                  <a:schemeClr val="hlink"/>
                </a:solidFill>
                <a:effectLst>
                  <a:outerShdw blurRad="38100" dist="38100" dir="2700000" algn="tl">
                    <a:srgbClr val="C0C0C0"/>
                  </a:outerShdw>
                </a:effectLst>
                <a:latin typeface="Arial Nova" pitchFamily="34" charset="0"/>
              </a:rPr>
              <a:t>digital signal</a:t>
            </a:r>
            <a:r>
              <a:rPr lang="en-US" sz="2400" baseline="0" dirty="0">
                <a:effectLst>
                  <a:outerShdw blurRad="38100" dist="38100" dir="2700000" algn="tl">
                    <a:srgbClr val="C0C0C0"/>
                  </a:outerShdw>
                </a:effectLst>
                <a:latin typeface="Arial Nova" pitchFamily="34" charset="0"/>
              </a:rPr>
              <a:t>. For example, a 1 can be encoded as a positive voltage and a 0 as zero voltage. A digital signal can have more than two levels. In this case, we can send more than 1 bit for each level.</a:t>
            </a:r>
          </a:p>
        </p:txBody>
      </p:sp>
      <p:sp>
        <p:nvSpPr>
          <p:cNvPr id="800774" name="Rectangle 6"/>
          <p:cNvSpPr>
            <a:spLocks noChangeArrowheads="1"/>
          </p:cNvSpPr>
          <p:nvPr/>
        </p:nvSpPr>
        <p:spPr bwMode="auto">
          <a:xfrm>
            <a:off x="152400" y="4819650"/>
            <a:ext cx="6400800" cy="1569660"/>
          </a:xfrm>
          <a:prstGeom prst="rect">
            <a:avLst/>
          </a:prstGeom>
          <a:noFill/>
          <a:ln w="9525">
            <a:noFill/>
            <a:miter lim="800000"/>
            <a:headEnd/>
            <a:tailEnd/>
          </a:ln>
          <a:effectLst/>
        </p:spPr>
        <p:txBody>
          <a:bodyPr>
            <a:spAutoFit/>
          </a:bodyPr>
          <a:lstStyle/>
          <a:p>
            <a:pPr>
              <a:buClr>
                <a:schemeClr val="tx1"/>
              </a:buClr>
              <a:buSzPct val="117000"/>
              <a:buFont typeface="Wingdings" pitchFamily="1" charset="2"/>
              <a:buChar char="§"/>
            </a:pPr>
            <a:r>
              <a:rPr lang="en-US" sz="2400" i="0" baseline="0" dirty="0">
                <a:solidFill>
                  <a:srgbClr val="0033CC"/>
                </a:solidFill>
                <a:latin typeface="Arial Nova" pitchFamily="34" charset="0"/>
              </a:rPr>
              <a:t> Bit Rate</a:t>
            </a:r>
            <a:endParaRPr lang="fr-FR" sz="2400" i="0" baseline="0" dirty="0">
              <a:solidFill>
                <a:srgbClr val="0033CC"/>
              </a:solidFill>
              <a:latin typeface="Arial Nova" pitchFamily="34" charset="0"/>
            </a:endParaRPr>
          </a:p>
          <a:p>
            <a:pPr>
              <a:buClr>
                <a:schemeClr val="tx1"/>
              </a:buClr>
              <a:buSzPct val="117000"/>
              <a:buFont typeface="Wingdings" pitchFamily="1" charset="2"/>
              <a:buChar char="§"/>
            </a:pPr>
            <a:r>
              <a:rPr lang="fr-FR" sz="2400" i="0" baseline="0" dirty="0">
                <a:solidFill>
                  <a:srgbClr val="0033CC"/>
                </a:solidFill>
                <a:latin typeface="Arial Nova" pitchFamily="34" charset="0"/>
              </a:rPr>
              <a:t> Bit </a:t>
            </a:r>
            <a:r>
              <a:rPr lang="fr-FR" sz="2400" i="0" baseline="0" dirty="0" err="1">
                <a:solidFill>
                  <a:srgbClr val="0033CC"/>
                </a:solidFill>
                <a:latin typeface="Arial Nova" pitchFamily="34" charset="0"/>
              </a:rPr>
              <a:t>Length</a:t>
            </a:r>
            <a:endParaRPr lang="fr-FR" sz="2400" i="0" baseline="0" dirty="0">
              <a:solidFill>
                <a:srgbClr val="0033CC"/>
              </a:solidFill>
              <a:latin typeface="Arial Nova" pitchFamily="34" charset="0"/>
            </a:endParaRPr>
          </a:p>
          <a:p>
            <a:pPr>
              <a:buClr>
                <a:schemeClr val="tx1"/>
              </a:buClr>
              <a:buSzPct val="117000"/>
              <a:buFont typeface="Wingdings" pitchFamily="1" charset="2"/>
              <a:buChar char="§"/>
            </a:pPr>
            <a:r>
              <a:rPr lang="fr-FR" sz="2400" i="0" baseline="0" dirty="0">
                <a:solidFill>
                  <a:srgbClr val="0033CC"/>
                </a:solidFill>
                <a:latin typeface="Arial Nova" pitchFamily="34" charset="0"/>
              </a:rPr>
              <a:t> </a:t>
            </a:r>
            <a:r>
              <a:rPr lang="pt-BR" sz="2400" i="0" baseline="0" dirty="0">
                <a:solidFill>
                  <a:srgbClr val="0033CC"/>
                </a:solidFill>
                <a:latin typeface="Arial Nova" pitchFamily="34" charset="0"/>
              </a:rPr>
              <a:t>Digital Signal as a Composite Analog Signal</a:t>
            </a:r>
            <a:endParaRPr lang="en-US" sz="2400" i="0" baseline="0" dirty="0">
              <a:solidFill>
                <a:srgbClr val="0033CC"/>
              </a:solidFill>
              <a:latin typeface="Arial Nova" pitchFamily="34" charset="0"/>
            </a:endParaRPr>
          </a:p>
          <a:p>
            <a:pPr>
              <a:buClr>
                <a:schemeClr val="tx1"/>
              </a:buClr>
              <a:buSzPct val="117000"/>
              <a:buFont typeface="Wingdings" pitchFamily="1" charset="2"/>
              <a:buChar char="§"/>
            </a:pPr>
            <a:r>
              <a:rPr lang="en-US" sz="2400" i="0" baseline="0" dirty="0">
                <a:solidFill>
                  <a:srgbClr val="0033CC"/>
                </a:solidFill>
                <a:latin typeface="Arial Nova" pitchFamily="34" charset="0"/>
              </a:rPr>
              <a:t> Application Layer</a:t>
            </a:r>
          </a:p>
        </p:txBody>
      </p:sp>
      <p:sp>
        <p:nvSpPr>
          <p:cNvPr id="800775" name="Text Box 7"/>
          <p:cNvSpPr txBox="1">
            <a:spLocks noChangeArrowheads="1"/>
          </p:cNvSpPr>
          <p:nvPr/>
        </p:nvSpPr>
        <p:spPr bwMode="auto">
          <a:xfrm>
            <a:off x="163513" y="4343400"/>
            <a:ext cx="4867275" cy="519113"/>
          </a:xfrm>
          <a:prstGeom prst="rect">
            <a:avLst/>
          </a:prstGeom>
          <a:noFill/>
          <a:ln w="76200" algn="ctr">
            <a:noFill/>
            <a:miter lim="800000"/>
            <a:headEnd/>
            <a:tailEnd/>
          </a:ln>
          <a:effectLst/>
        </p:spPr>
        <p:txBody>
          <a:bodyPr wrap="none">
            <a:spAutoFit/>
          </a:bodyPr>
          <a:lstStyle/>
          <a:p>
            <a:pPr algn="ctr"/>
            <a:r>
              <a:rPr lang="en-US" u="sng" baseline="0">
                <a:solidFill>
                  <a:schemeClr val="hlink"/>
                </a:solidFill>
                <a:effectLst>
                  <a:outerShdw blurRad="38100" dist="38100" dir="2700000" algn="tl">
                    <a:srgbClr val="C0C0C0"/>
                  </a:outerShdw>
                </a:effectLst>
              </a:rPr>
              <a:t>Topics discussed in this section:</a:t>
            </a:r>
          </a:p>
        </p:txBody>
      </p:sp>
      <p:sp>
        <p:nvSpPr>
          <p:cNvPr id="2" name="Date Placeholder 1">
            <a:extLst>
              <a:ext uri="{FF2B5EF4-FFF2-40B4-BE49-F238E27FC236}">
                <a16:creationId xmlns:a16="http://schemas.microsoft.com/office/drawing/2014/main" id="{80F40C46-50EC-8917-5708-3EF0C780F84C}"/>
              </a:ext>
            </a:extLst>
          </p:cNvPr>
          <p:cNvSpPr>
            <a:spLocks noGrp="1"/>
          </p:cNvSpPr>
          <p:nvPr>
            <p:ph type="dt" sz="half" idx="10"/>
          </p:nvPr>
        </p:nvSpPr>
        <p:spPr/>
        <p:txBody>
          <a:bodyPr/>
          <a:lstStyle/>
          <a:p>
            <a:fld id="{67783A2C-7B54-435F-B441-502DA1709647}" type="datetime1">
              <a:rPr lang="en-US" smtClean="0"/>
              <a:t>12/19/2022</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2"/>
          </p:nvPr>
        </p:nvSpPr>
        <p:spPr/>
        <p:txBody>
          <a:bodyPr/>
          <a:lstStyle/>
          <a:p>
            <a:r>
              <a:rPr lang="en-US"/>
              <a:t>3.</a:t>
            </a:r>
            <a:fld id="{6F90A1FB-C6C0-4F5A-897B-B3142AD7D9E6}" type="slidenum">
              <a:rPr lang="en-US"/>
              <a:pPr/>
              <a:t>35</a:t>
            </a:fld>
            <a:endParaRPr lang="en-US"/>
          </a:p>
        </p:txBody>
      </p:sp>
      <p:sp>
        <p:nvSpPr>
          <p:cNvPr id="69325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693251"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693252" name="Text Box 4"/>
          <p:cNvSpPr txBox="1">
            <a:spLocks noChangeArrowheads="1"/>
          </p:cNvSpPr>
          <p:nvPr/>
        </p:nvSpPr>
        <p:spPr bwMode="auto">
          <a:xfrm>
            <a:off x="304800" y="228600"/>
            <a:ext cx="8061325" cy="762000"/>
          </a:xfrm>
          <a:prstGeom prst="rect">
            <a:avLst/>
          </a:prstGeom>
          <a:noFill/>
          <a:ln w="9525">
            <a:noFill/>
            <a:miter lim="800000"/>
            <a:headEnd/>
            <a:tailEnd/>
          </a:ln>
          <a:effectLst/>
        </p:spPr>
        <p:txBody>
          <a:bodyPr wrap="none">
            <a:spAutoFit/>
          </a:bodyPr>
          <a:lstStyle/>
          <a:p>
            <a:r>
              <a:rPr lang="en-US" sz="2400" i="0" baseline="0">
                <a:solidFill>
                  <a:schemeClr val="folHlink"/>
                </a:solidFill>
              </a:rPr>
              <a:t>Figure 3.16  </a:t>
            </a:r>
            <a:r>
              <a:rPr lang="en-US" sz="2000" baseline="0"/>
              <a:t>Two digital signals: one with two signal levels and the other</a:t>
            </a:r>
            <a:br>
              <a:rPr lang="en-US" sz="2000" baseline="0"/>
            </a:br>
            <a:r>
              <a:rPr lang="en-US" sz="2000" baseline="0"/>
              <a:t>                          with four signal levels</a:t>
            </a:r>
          </a:p>
        </p:txBody>
      </p:sp>
      <p:sp>
        <p:nvSpPr>
          <p:cNvPr id="693253" name="Line 5"/>
          <p:cNvSpPr>
            <a:spLocks noChangeShapeType="1"/>
          </p:cNvSpPr>
          <p:nvPr/>
        </p:nvSpPr>
        <p:spPr bwMode="auto">
          <a:xfrm>
            <a:off x="152400" y="6324600"/>
            <a:ext cx="8763000" cy="0"/>
          </a:xfrm>
          <a:prstGeom prst="line">
            <a:avLst/>
          </a:prstGeom>
          <a:noFill/>
          <a:ln w="76200">
            <a:solidFill>
              <a:schemeClr val="hlink"/>
            </a:solidFill>
            <a:round/>
            <a:headEnd/>
            <a:tailEnd/>
          </a:ln>
          <a:effectLst/>
        </p:spPr>
        <p:txBody>
          <a:bodyPr/>
          <a:lstStyle/>
          <a:p>
            <a:endParaRPr lang="en-US"/>
          </a:p>
        </p:txBody>
      </p:sp>
      <p:pic>
        <p:nvPicPr>
          <p:cNvPr id="693255" name="Picture 7"/>
          <p:cNvPicPr>
            <a:picLocks noChangeAspect="1" noChangeArrowheads="1"/>
          </p:cNvPicPr>
          <p:nvPr/>
        </p:nvPicPr>
        <p:blipFill>
          <a:blip r:embed="rId3"/>
          <a:srcRect/>
          <a:stretch>
            <a:fillRect/>
          </a:stretch>
        </p:blipFill>
        <p:spPr bwMode="auto">
          <a:xfrm>
            <a:off x="1600200" y="1184275"/>
            <a:ext cx="5703888" cy="5064125"/>
          </a:xfrm>
          <a:prstGeom prst="rect">
            <a:avLst/>
          </a:prstGeom>
          <a:noFill/>
          <a:ln w="9525">
            <a:noFill/>
            <a:miter lim="800000"/>
            <a:headEnd/>
            <a:tailEnd/>
          </a:ln>
          <a:effectLst/>
        </p:spPr>
      </p:pic>
      <p:sp>
        <p:nvSpPr>
          <p:cNvPr id="2" name="Date Placeholder 1">
            <a:extLst>
              <a:ext uri="{FF2B5EF4-FFF2-40B4-BE49-F238E27FC236}">
                <a16:creationId xmlns:a16="http://schemas.microsoft.com/office/drawing/2014/main" id="{DA826F20-24A3-45DB-4C64-84D2E1CC7C9C}"/>
              </a:ext>
            </a:extLst>
          </p:cNvPr>
          <p:cNvSpPr>
            <a:spLocks noGrp="1"/>
          </p:cNvSpPr>
          <p:nvPr>
            <p:ph type="dt" sz="half" idx="10"/>
          </p:nvPr>
        </p:nvSpPr>
        <p:spPr/>
        <p:txBody>
          <a:bodyPr/>
          <a:lstStyle/>
          <a:p>
            <a:fld id="{FB552FAB-5F9A-4467-831E-62BAC44CD0A4}" type="datetime1">
              <a:rPr lang="en-US" smtClean="0"/>
              <a:t>12/19/2022</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
          <p:cNvSpPr>
            <a:spLocks noGrp="1"/>
          </p:cNvSpPr>
          <p:nvPr>
            <p:ph type="sldNum" sz="quarter" idx="12"/>
          </p:nvPr>
        </p:nvSpPr>
        <p:spPr/>
        <p:txBody>
          <a:bodyPr/>
          <a:lstStyle/>
          <a:p>
            <a:r>
              <a:rPr lang="en-US"/>
              <a:t>3.</a:t>
            </a:r>
            <a:fld id="{0BF8D949-CAA1-4028-90CC-7CF645BA9B5A}" type="slidenum">
              <a:rPr lang="en-US"/>
              <a:pPr/>
              <a:t>36</a:t>
            </a:fld>
            <a:endParaRPr lang="en-US"/>
          </a:p>
        </p:txBody>
      </p:sp>
      <p:sp>
        <p:nvSpPr>
          <p:cNvPr id="821250" name="Rectangle 2"/>
          <p:cNvSpPr>
            <a:spLocks noChangeArrowheads="1"/>
          </p:cNvSpPr>
          <p:nvPr/>
        </p:nvSpPr>
        <p:spPr bwMode="ltGray">
          <a:xfrm>
            <a:off x="366713" y="350838"/>
            <a:ext cx="438150" cy="474662"/>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821251"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grpSp>
        <p:nvGrpSpPr>
          <p:cNvPr id="2" name="Group 4"/>
          <p:cNvGrpSpPr>
            <a:grpSpLocks/>
          </p:cNvGrpSpPr>
          <p:nvPr/>
        </p:nvGrpSpPr>
        <p:grpSpPr bwMode="auto">
          <a:xfrm>
            <a:off x="490538" y="773113"/>
            <a:ext cx="738187" cy="474662"/>
            <a:chOff x="309" y="487"/>
            <a:chExt cx="465" cy="299"/>
          </a:xfrm>
        </p:grpSpPr>
        <p:sp>
          <p:nvSpPr>
            <p:cNvPr id="821253" name="Rectangle 5"/>
            <p:cNvSpPr>
              <a:spLocks noChangeArrowheads="1"/>
            </p:cNvSpPr>
            <p:nvPr/>
          </p:nvSpPr>
          <p:spPr bwMode="ltGray">
            <a:xfrm>
              <a:off x="309" y="487"/>
              <a:ext cx="266" cy="299"/>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821254"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grpSp>
      <p:sp>
        <p:nvSpPr>
          <p:cNvPr id="821255"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821256" name="Rectangle 8"/>
          <p:cNvSpPr>
            <a:spLocks noChangeArrowheads="1"/>
          </p:cNvSpPr>
          <p:nvPr/>
        </p:nvSpPr>
        <p:spPr bwMode="gray">
          <a:xfrm>
            <a:off x="711200" y="242888"/>
            <a:ext cx="31750" cy="1052512"/>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821257"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821258" name="Rectangle 10"/>
          <p:cNvSpPr>
            <a:spLocks noChangeArrowheads="1"/>
          </p:cNvSpPr>
          <p:nvPr/>
        </p:nvSpPr>
        <p:spPr bwMode="auto">
          <a:xfrm>
            <a:off x="152400" y="1447800"/>
            <a:ext cx="8839200" cy="3810000"/>
          </a:xfrm>
          <a:prstGeom prst="rect">
            <a:avLst/>
          </a:prstGeom>
          <a:noFill/>
          <a:ln w="28575">
            <a:noFill/>
            <a:miter lim="800000"/>
            <a:headEnd/>
            <a:tailEnd/>
          </a:ln>
          <a:effectLst/>
        </p:spPr>
        <p:txBody>
          <a:bodyPr wrap="none" anchor="ctr"/>
          <a:lstStyle/>
          <a:p>
            <a:endParaRPr lang="en-US"/>
          </a:p>
        </p:txBody>
      </p:sp>
      <p:sp>
        <p:nvSpPr>
          <p:cNvPr id="821259" name="Rectangle 11"/>
          <p:cNvSpPr>
            <a:spLocks noChangeArrowheads="1"/>
          </p:cNvSpPr>
          <p:nvPr/>
        </p:nvSpPr>
        <p:spPr bwMode="auto">
          <a:xfrm>
            <a:off x="228600" y="1447800"/>
            <a:ext cx="8534400" cy="4308872"/>
          </a:xfrm>
          <a:prstGeom prst="rect">
            <a:avLst/>
          </a:prstGeom>
          <a:noFill/>
          <a:ln w="9525">
            <a:noFill/>
            <a:miter lim="800000"/>
            <a:headEnd/>
            <a:tailEnd/>
          </a:ln>
          <a:effectLst/>
        </p:spPr>
        <p:txBody>
          <a:bodyPr>
            <a:spAutoFit/>
          </a:bodyPr>
          <a:lstStyle/>
          <a:p>
            <a:r>
              <a:rPr lang="en-US" sz="3200" dirty="0">
                <a:latin typeface="Arial Nova" pitchFamily="34" charset="0"/>
              </a:rPr>
              <a:t>Most digital signals are </a:t>
            </a:r>
            <a:r>
              <a:rPr lang="en-US" sz="3200" dirty="0" err="1">
                <a:latin typeface="Arial Nova" pitchFamily="34" charset="0"/>
              </a:rPr>
              <a:t>nonperiodic</a:t>
            </a:r>
            <a:r>
              <a:rPr lang="en-US" sz="3200" dirty="0">
                <a:latin typeface="Arial Nova" pitchFamily="34" charset="0"/>
              </a:rPr>
              <a:t>, and thus period and frequency are not appropriate characteristics. Another </a:t>
            </a:r>
            <a:r>
              <a:rPr lang="en-US" sz="3200" i="1" dirty="0">
                <a:latin typeface="Arial Nova" pitchFamily="34" charset="0"/>
              </a:rPr>
              <a:t>term-bit rate </a:t>
            </a:r>
            <a:r>
              <a:rPr lang="en-US" sz="3200" dirty="0">
                <a:latin typeface="Arial Nova" pitchFamily="34" charset="0"/>
              </a:rPr>
              <a:t>(instead </a:t>
            </a:r>
            <a:r>
              <a:rPr lang="en-US" sz="3200" i="1" dirty="0">
                <a:latin typeface="Arial Nova" pitchFamily="34" charset="0"/>
              </a:rPr>
              <a:t>of frequency)-is </a:t>
            </a:r>
            <a:r>
              <a:rPr lang="en-US" sz="3200" dirty="0">
                <a:latin typeface="Arial Nova" pitchFamily="34" charset="0"/>
              </a:rPr>
              <a:t>used to describe digital signals. </a:t>
            </a:r>
          </a:p>
          <a:p>
            <a:r>
              <a:rPr lang="en-US" sz="3200" dirty="0">
                <a:latin typeface="Arial Nova" pitchFamily="34" charset="0"/>
              </a:rPr>
              <a:t>The </a:t>
            </a:r>
            <a:r>
              <a:rPr lang="en-US" sz="3200" b="1" dirty="0">
                <a:latin typeface="Arial Nova" pitchFamily="34" charset="0"/>
              </a:rPr>
              <a:t>bit rate </a:t>
            </a:r>
            <a:r>
              <a:rPr lang="en-US" sz="3200" dirty="0">
                <a:latin typeface="Arial Nova" pitchFamily="34" charset="0"/>
              </a:rPr>
              <a:t>is the number of bits sent in 1s, expressed in bits per second (bps). Figure 3.16 shows the bit rate for two signals</a:t>
            </a:r>
            <a:r>
              <a:rPr lang="en-US" dirty="0">
                <a:latin typeface="Arial Nova" pitchFamily="34" charset="0"/>
              </a:rPr>
              <a:t>. </a:t>
            </a:r>
            <a:br>
              <a:rPr lang="en-US" dirty="0"/>
            </a:br>
            <a:endParaRPr lang="en-US" baseline="0" dirty="0"/>
          </a:p>
        </p:txBody>
      </p:sp>
      <p:sp>
        <p:nvSpPr>
          <p:cNvPr id="821260" name="Text Box 12"/>
          <p:cNvSpPr txBox="1">
            <a:spLocks noChangeArrowheads="1"/>
          </p:cNvSpPr>
          <p:nvPr/>
        </p:nvSpPr>
        <p:spPr bwMode="auto">
          <a:xfrm>
            <a:off x="1143000" y="182563"/>
            <a:ext cx="1579087" cy="584775"/>
          </a:xfrm>
          <a:prstGeom prst="rect">
            <a:avLst/>
          </a:prstGeom>
          <a:noFill/>
          <a:ln w="9525">
            <a:noFill/>
            <a:miter lim="800000"/>
            <a:headEnd/>
            <a:tailEnd/>
          </a:ln>
          <a:effectLst/>
        </p:spPr>
        <p:txBody>
          <a:bodyPr wrap="none">
            <a:spAutoFit/>
          </a:bodyPr>
          <a:lstStyle/>
          <a:p>
            <a:r>
              <a:rPr lang="en-US" sz="3200" dirty="0">
                <a:solidFill>
                  <a:schemeClr val="hlink"/>
                </a:solidFill>
              </a:rPr>
              <a:t>Bit Rate </a:t>
            </a:r>
            <a:endParaRPr lang="en-US" sz="3200" baseline="0" dirty="0">
              <a:solidFill>
                <a:schemeClr val="hlink"/>
              </a:solidFill>
            </a:endParaRPr>
          </a:p>
        </p:txBody>
      </p:sp>
      <p:sp>
        <p:nvSpPr>
          <p:cNvPr id="3" name="Date Placeholder 2">
            <a:extLst>
              <a:ext uri="{FF2B5EF4-FFF2-40B4-BE49-F238E27FC236}">
                <a16:creationId xmlns:a16="http://schemas.microsoft.com/office/drawing/2014/main" id="{C4930793-A442-7927-E089-D6E89F9B9890}"/>
              </a:ext>
            </a:extLst>
          </p:cNvPr>
          <p:cNvSpPr>
            <a:spLocks noGrp="1"/>
          </p:cNvSpPr>
          <p:nvPr>
            <p:ph type="dt" sz="half" idx="10"/>
          </p:nvPr>
        </p:nvSpPr>
        <p:spPr/>
        <p:txBody>
          <a:bodyPr/>
          <a:lstStyle/>
          <a:p>
            <a:fld id="{9B901BCC-0F97-4A4B-92AF-E2ED663ECD3C}" type="datetime1">
              <a:rPr lang="en-US" smtClean="0"/>
              <a:t>12/19/2022</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2"/>
          </p:nvPr>
        </p:nvSpPr>
        <p:spPr/>
        <p:txBody>
          <a:bodyPr/>
          <a:lstStyle/>
          <a:p>
            <a:r>
              <a:rPr lang="en-US"/>
              <a:t>3.</a:t>
            </a:r>
            <a:fld id="{6DC90F52-C1D2-47BA-8DC8-8E12D42747AF}" type="slidenum">
              <a:rPr lang="en-US"/>
              <a:pPr/>
              <a:t>37</a:t>
            </a:fld>
            <a:endParaRPr lang="en-US"/>
          </a:p>
        </p:txBody>
      </p:sp>
      <p:sp>
        <p:nvSpPr>
          <p:cNvPr id="979970" name="Rectangle 2"/>
          <p:cNvSpPr>
            <a:spLocks noChangeArrowheads="1"/>
          </p:cNvSpPr>
          <p:nvPr/>
        </p:nvSpPr>
        <p:spPr bwMode="ltGray">
          <a:xfrm>
            <a:off x="366713" y="350838"/>
            <a:ext cx="438150" cy="474662"/>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979971"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grpSp>
        <p:nvGrpSpPr>
          <p:cNvPr id="2" name="Group 4"/>
          <p:cNvGrpSpPr>
            <a:grpSpLocks/>
          </p:cNvGrpSpPr>
          <p:nvPr/>
        </p:nvGrpSpPr>
        <p:grpSpPr bwMode="auto">
          <a:xfrm>
            <a:off x="490538" y="773113"/>
            <a:ext cx="738187" cy="474662"/>
            <a:chOff x="309" y="487"/>
            <a:chExt cx="465" cy="299"/>
          </a:xfrm>
        </p:grpSpPr>
        <p:sp>
          <p:nvSpPr>
            <p:cNvPr id="979973" name="Rectangle 5"/>
            <p:cNvSpPr>
              <a:spLocks noChangeArrowheads="1"/>
            </p:cNvSpPr>
            <p:nvPr/>
          </p:nvSpPr>
          <p:spPr bwMode="ltGray">
            <a:xfrm>
              <a:off x="309" y="487"/>
              <a:ext cx="266" cy="299"/>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979974"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grpSp>
      <p:sp>
        <p:nvSpPr>
          <p:cNvPr id="979975"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979976" name="Rectangle 8"/>
          <p:cNvSpPr>
            <a:spLocks noChangeArrowheads="1"/>
          </p:cNvSpPr>
          <p:nvPr/>
        </p:nvSpPr>
        <p:spPr bwMode="gray">
          <a:xfrm>
            <a:off x="711200" y="242888"/>
            <a:ext cx="31750" cy="1052512"/>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979977"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979978" name="Rectangle 10"/>
          <p:cNvSpPr>
            <a:spLocks noChangeArrowheads="1"/>
          </p:cNvSpPr>
          <p:nvPr/>
        </p:nvSpPr>
        <p:spPr bwMode="auto">
          <a:xfrm>
            <a:off x="152400" y="1447800"/>
            <a:ext cx="8839200" cy="3810000"/>
          </a:xfrm>
          <a:prstGeom prst="rect">
            <a:avLst/>
          </a:prstGeom>
          <a:noFill/>
          <a:ln w="28575">
            <a:noFill/>
            <a:miter lim="800000"/>
            <a:headEnd/>
            <a:tailEnd/>
          </a:ln>
          <a:effectLst/>
        </p:spPr>
        <p:txBody>
          <a:bodyPr wrap="none" anchor="ctr"/>
          <a:lstStyle/>
          <a:p>
            <a:endParaRPr lang="en-US"/>
          </a:p>
        </p:txBody>
      </p:sp>
      <p:sp>
        <p:nvSpPr>
          <p:cNvPr id="979979" name="Rectangle 11"/>
          <p:cNvSpPr>
            <a:spLocks noChangeArrowheads="1"/>
          </p:cNvSpPr>
          <p:nvPr/>
        </p:nvSpPr>
        <p:spPr bwMode="auto">
          <a:xfrm>
            <a:off x="228600" y="1219200"/>
            <a:ext cx="8534400" cy="2031325"/>
          </a:xfrm>
          <a:prstGeom prst="rect">
            <a:avLst/>
          </a:prstGeom>
          <a:noFill/>
          <a:ln w="9525">
            <a:noFill/>
            <a:miter lim="800000"/>
            <a:headEnd/>
            <a:tailEnd/>
          </a:ln>
          <a:effectLst/>
        </p:spPr>
        <p:txBody>
          <a:bodyPr>
            <a:spAutoFit/>
          </a:bodyPr>
          <a:lstStyle/>
          <a:p>
            <a:br>
              <a:rPr lang="en-US" dirty="0">
                <a:latin typeface="Arial Nova" pitchFamily="34" charset="0"/>
              </a:rPr>
            </a:br>
            <a:r>
              <a:rPr lang="en-US" dirty="0">
                <a:latin typeface="Arial Nova" pitchFamily="34" charset="0"/>
              </a:rPr>
              <a:t>We discussed the concept of the wavelength for an analog signal: the distance one cycle</a:t>
            </a:r>
            <a:br>
              <a:rPr lang="en-US" dirty="0">
                <a:latin typeface="Arial Nova" pitchFamily="34" charset="0"/>
              </a:rPr>
            </a:br>
            <a:r>
              <a:rPr lang="en-US" dirty="0">
                <a:latin typeface="Arial Nova" pitchFamily="34" charset="0"/>
              </a:rPr>
              <a:t>occupies on the transmission medium. We can define something similar for a digital</a:t>
            </a:r>
            <a:br>
              <a:rPr lang="en-US" dirty="0">
                <a:latin typeface="Arial Nova" pitchFamily="34" charset="0"/>
              </a:rPr>
            </a:br>
            <a:r>
              <a:rPr lang="en-US" dirty="0">
                <a:latin typeface="Arial Nova" pitchFamily="34" charset="0"/>
              </a:rPr>
              <a:t>signal: the bit length. The bit length is the distance one bit occupies on the transmission medium.</a:t>
            </a:r>
            <a:endParaRPr lang="en-US" baseline="0" dirty="0">
              <a:latin typeface="Arial Nova" pitchFamily="34" charset="0"/>
            </a:endParaRPr>
          </a:p>
        </p:txBody>
      </p:sp>
      <p:sp>
        <p:nvSpPr>
          <p:cNvPr id="979980" name="Text Box 12"/>
          <p:cNvSpPr txBox="1">
            <a:spLocks noChangeArrowheads="1"/>
          </p:cNvSpPr>
          <p:nvPr/>
        </p:nvSpPr>
        <p:spPr bwMode="auto">
          <a:xfrm>
            <a:off x="1143000" y="182563"/>
            <a:ext cx="1868012" cy="584775"/>
          </a:xfrm>
          <a:prstGeom prst="rect">
            <a:avLst/>
          </a:prstGeom>
          <a:noFill/>
          <a:ln w="9525">
            <a:noFill/>
            <a:miter lim="800000"/>
            <a:headEnd/>
            <a:tailEnd/>
          </a:ln>
          <a:effectLst/>
        </p:spPr>
        <p:txBody>
          <a:bodyPr wrap="none">
            <a:spAutoFit/>
          </a:bodyPr>
          <a:lstStyle/>
          <a:p>
            <a:r>
              <a:rPr lang="en-US" sz="3200" dirty="0"/>
              <a:t>Bit Length</a:t>
            </a:r>
            <a:endParaRPr lang="en-US" sz="3200" baseline="0" dirty="0">
              <a:solidFill>
                <a:schemeClr val="hlink"/>
              </a:solidFill>
            </a:endParaRPr>
          </a:p>
        </p:txBody>
      </p:sp>
      <p:sp>
        <p:nvSpPr>
          <p:cNvPr id="16" name="Rectangle 15"/>
          <p:cNvSpPr/>
          <p:nvPr/>
        </p:nvSpPr>
        <p:spPr>
          <a:xfrm>
            <a:off x="1143000" y="3105835"/>
            <a:ext cx="5715000" cy="646331"/>
          </a:xfrm>
          <a:prstGeom prst="rect">
            <a:avLst/>
          </a:prstGeom>
        </p:spPr>
        <p:txBody>
          <a:bodyPr wrap="square">
            <a:spAutoFit/>
          </a:bodyPr>
          <a:lstStyle/>
          <a:p>
            <a:r>
              <a:rPr lang="en-US" dirty="0">
                <a:latin typeface="Arial Nova" pitchFamily="34" charset="0"/>
              </a:rPr>
              <a:t>Bit length =propagation speed x bit duration </a:t>
            </a:r>
            <a:br>
              <a:rPr lang="en-US" dirty="0"/>
            </a:br>
            <a:endParaRPr lang="en-US" dirty="0"/>
          </a:p>
        </p:txBody>
      </p:sp>
      <p:sp>
        <p:nvSpPr>
          <p:cNvPr id="3" name="Date Placeholder 2">
            <a:extLst>
              <a:ext uri="{FF2B5EF4-FFF2-40B4-BE49-F238E27FC236}">
                <a16:creationId xmlns:a16="http://schemas.microsoft.com/office/drawing/2014/main" id="{8412303A-0553-71BB-238A-0BD8555D4C5C}"/>
              </a:ext>
            </a:extLst>
          </p:cNvPr>
          <p:cNvSpPr>
            <a:spLocks noGrp="1"/>
          </p:cNvSpPr>
          <p:nvPr>
            <p:ph type="dt" sz="half" idx="10"/>
          </p:nvPr>
        </p:nvSpPr>
        <p:spPr/>
        <p:txBody>
          <a:bodyPr/>
          <a:lstStyle/>
          <a:p>
            <a:fld id="{34CFAF19-E834-4E4B-9572-DEBA9137F898}" type="datetime1">
              <a:rPr lang="en-US" smtClean="0"/>
              <a:t>12/19/2022</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2"/>
          </p:nvPr>
        </p:nvSpPr>
        <p:spPr/>
        <p:txBody>
          <a:bodyPr/>
          <a:lstStyle/>
          <a:p>
            <a:r>
              <a:rPr lang="en-US"/>
              <a:t>3.</a:t>
            </a:r>
            <a:fld id="{6DC90F52-C1D2-47BA-8DC8-8E12D42747AF}" type="slidenum">
              <a:rPr lang="en-US"/>
              <a:pPr/>
              <a:t>38</a:t>
            </a:fld>
            <a:endParaRPr lang="en-US"/>
          </a:p>
        </p:txBody>
      </p:sp>
      <p:sp>
        <p:nvSpPr>
          <p:cNvPr id="979970" name="Rectangle 2"/>
          <p:cNvSpPr>
            <a:spLocks noChangeArrowheads="1"/>
          </p:cNvSpPr>
          <p:nvPr/>
        </p:nvSpPr>
        <p:spPr bwMode="ltGray">
          <a:xfrm>
            <a:off x="366713" y="350838"/>
            <a:ext cx="438150" cy="474662"/>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979971"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grpSp>
        <p:nvGrpSpPr>
          <p:cNvPr id="2" name="Group 4"/>
          <p:cNvGrpSpPr>
            <a:grpSpLocks/>
          </p:cNvGrpSpPr>
          <p:nvPr/>
        </p:nvGrpSpPr>
        <p:grpSpPr bwMode="auto">
          <a:xfrm>
            <a:off x="490538" y="773113"/>
            <a:ext cx="738187" cy="474662"/>
            <a:chOff x="309" y="487"/>
            <a:chExt cx="465" cy="299"/>
          </a:xfrm>
        </p:grpSpPr>
        <p:sp>
          <p:nvSpPr>
            <p:cNvPr id="979973" name="Rectangle 5"/>
            <p:cNvSpPr>
              <a:spLocks noChangeArrowheads="1"/>
            </p:cNvSpPr>
            <p:nvPr/>
          </p:nvSpPr>
          <p:spPr bwMode="ltGray">
            <a:xfrm>
              <a:off x="309" y="487"/>
              <a:ext cx="266" cy="299"/>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979974"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grpSp>
      <p:sp>
        <p:nvSpPr>
          <p:cNvPr id="979975"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979976" name="Rectangle 8"/>
          <p:cNvSpPr>
            <a:spLocks noChangeArrowheads="1"/>
          </p:cNvSpPr>
          <p:nvPr/>
        </p:nvSpPr>
        <p:spPr bwMode="gray">
          <a:xfrm>
            <a:off x="711200" y="242888"/>
            <a:ext cx="31750" cy="1052512"/>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979977"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979978" name="Rectangle 10"/>
          <p:cNvSpPr>
            <a:spLocks noChangeArrowheads="1"/>
          </p:cNvSpPr>
          <p:nvPr/>
        </p:nvSpPr>
        <p:spPr bwMode="auto">
          <a:xfrm>
            <a:off x="152400" y="1447800"/>
            <a:ext cx="8839200" cy="3810000"/>
          </a:xfrm>
          <a:prstGeom prst="rect">
            <a:avLst/>
          </a:prstGeom>
          <a:noFill/>
          <a:ln w="28575">
            <a:noFill/>
            <a:miter lim="800000"/>
            <a:headEnd/>
            <a:tailEnd/>
          </a:ln>
          <a:effectLst/>
        </p:spPr>
        <p:txBody>
          <a:bodyPr wrap="none" anchor="ctr"/>
          <a:lstStyle/>
          <a:p>
            <a:endParaRPr lang="en-US"/>
          </a:p>
        </p:txBody>
      </p:sp>
      <p:sp>
        <p:nvSpPr>
          <p:cNvPr id="979979" name="Rectangle 11"/>
          <p:cNvSpPr>
            <a:spLocks noChangeArrowheads="1"/>
          </p:cNvSpPr>
          <p:nvPr/>
        </p:nvSpPr>
        <p:spPr bwMode="auto">
          <a:xfrm>
            <a:off x="228600" y="1219200"/>
            <a:ext cx="8534400" cy="4031873"/>
          </a:xfrm>
          <a:prstGeom prst="rect">
            <a:avLst/>
          </a:prstGeom>
          <a:noFill/>
          <a:ln w="9525">
            <a:noFill/>
            <a:miter lim="800000"/>
            <a:headEnd/>
            <a:tailEnd/>
          </a:ln>
          <a:effectLst/>
        </p:spPr>
        <p:txBody>
          <a:bodyPr>
            <a:spAutoFit/>
          </a:bodyPr>
          <a:lstStyle/>
          <a:p>
            <a:r>
              <a:rPr lang="en-US" sz="3200" b="1" dirty="0">
                <a:latin typeface="Arial Nova" pitchFamily="34" charset="0"/>
              </a:rPr>
              <a:t>Data Rate Limits: </a:t>
            </a:r>
            <a:r>
              <a:rPr lang="en-US" sz="3200" dirty="0">
                <a:latin typeface="Arial Nova" pitchFamily="34" charset="0"/>
              </a:rPr>
              <a:t>one of the most important</a:t>
            </a:r>
            <a:br>
              <a:rPr lang="en-US" sz="3200" dirty="0">
                <a:latin typeface="Arial Nova" pitchFamily="34" charset="0"/>
              </a:rPr>
            </a:br>
            <a:r>
              <a:rPr lang="en-US" sz="3200" dirty="0">
                <a:latin typeface="Arial Nova" pitchFamily="34" charset="0"/>
              </a:rPr>
              <a:t>consideration in data communications is how fast we can send data, in bits per second over a channel. Data rate depends on three factors:</a:t>
            </a:r>
            <a:br>
              <a:rPr lang="en-US" sz="3200" dirty="0">
                <a:latin typeface="Arial Nova" pitchFamily="34" charset="0"/>
              </a:rPr>
            </a:br>
            <a:r>
              <a:rPr lang="en-US" sz="3200" dirty="0" err="1">
                <a:latin typeface="Arial Nova" pitchFamily="34" charset="0"/>
              </a:rPr>
              <a:t>a.The</a:t>
            </a:r>
            <a:r>
              <a:rPr lang="en-US" sz="3200" dirty="0">
                <a:latin typeface="Arial Nova" pitchFamily="34" charset="0"/>
              </a:rPr>
              <a:t> bandwidth available</a:t>
            </a:r>
            <a:br>
              <a:rPr lang="en-US" sz="3200" dirty="0">
                <a:latin typeface="Arial Nova" pitchFamily="34" charset="0"/>
              </a:rPr>
            </a:br>
            <a:r>
              <a:rPr lang="en-US" sz="3200" dirty="0" err="1">
                <a:latin typeface="Arial Nova" pitchFamily="34" charset="0"/>
              </a:rPr>
              <a:t>b.The</a:t>
            </a:r>
            <a:r>
              <a:rPr lang="en-US" sz="3200" dirty="0">
                <a:latin typeface="Arial Nova" pitchFamily="34" charset="0"/>
              </a:rPr>
              <a:t> level of the signals we use</a:t>
            </a:r>
            <a:br>
              <a:rPr lang="en-US" sz="3200" dirty="0">
                <a:latin typeface="Arial Nova" pitchFamily="34" charset="0"/>
              </a:rPr>
            </a:br>
            <a:r>
              <a:rPr lang="en-US" sz="3200" dirty="0" err="1">
                <a:latin typeface="Arial Nova" pitchFamily="34" charset="0"/>
              </a:rPr>
              <a:t>c.The</a:t>
            </a:r>
            <a:r>
              <a:rPr lang="en-US" sz="3200" dirty="0">
                <a:latin typeface="Arial Nova" pitchFamily="34" charset="0"/>
              </a:rPr>
              <a:t> quality of the channel (the level of noise) </a:t>
            </a:r>
            <a:br>
              <a:rPr lang="en-US" sz="3200" dirty="0"/>
            </a:br>
            <a:endParaRPr lang="en-US" sz="3200" dirty="0"/>
          </a:p>
        </p:txBody>
      </p:sp>
      <p:sp>
        <p:nvSpPr>
          <p:cNvPr id="979980" name="Text Box 12"/>
          <p:cNvSpPr txBox="1">
            <a:spLocks noChangeArrowheads="1"/>
          </p:cNvSpPr>
          <p:nvPr/>
        </p:nvSpPr>
        <p:spPr bwMode="auto">
          <a:xfrm>
            <a:off x="1143000" y="182563"/>
            <a:ext cx="6477000" cy="830997"/>
          </a:xfrm>
          <a:prstGeom prst="rect">
            <a:avLst/>
          </a:prstGeom>
          <a:noFill/>
          <a:ln w="9525">
            <a:noFill/>
            <a:miter lim="800000"/>
            <a:headEnd/>
            <a:tailEnd/>
          </a:ln>
          <a:effectLst/>
        </p:spPr>
        <p:txBody>
          <a:bodyPr wrap="square">
            <a:spAutoFit/>
          </a:bodyPr>
          <a:lstStyle/>
          <a:p>
            <a:r>
              <a:rPr lang="en-US" sz="4800" dirty="0"/>
              <a:t>Bit Length</a:t>
            </a:r>
            <a:endParaRPr lang="en-US" sz="4800" baseline="0" dirty="0">
              <a:solidFill>
                <a:schemeClr val="hlink"/>
              </a:solidFill>
            </a:endParaRPr>
          </a:p>
        </p:txBody>
      </p:sp>
      <p:sp>
        <p:nvSpPr>
          <p:cNvPr id="3" name="Date Placeholder 2">
            <a:extLst>
              <a:ext uri="{FF2B5EF4-FFF2-40B4-BE49-F238E27FC236}">
                <a16:creationId xmlns:a16="http://schemas.microsoft.com/office/drawing/2014/main" id="{142C185B-37D1-D8CA-4683-9683403749AD}"/>
              </a:ext>
            </a:extLst>
          </p:cNvPr>
          <p:cNvSpPr>
            <a:spLocks noGrp="1"/>
          </p:cNvSpPr>
          <p:nvPr>
            <p:ph type="dt" sz="half" idx="10"/>
          </p:nvPr>
        </p:nvSpPr>
        <p:spPr/>
        <p:txBody>
          <a:bodyPr/>
          <a:lstStyle/>
          <a:p>
            <a:fld id="{E747F2E8-0187-445B-BE1B-FA7BAB3CE043}" type="datetime1">
              <a:rPr lang="en-US" smtClean="0"/>
              <a:t>12/19/2022</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p:cNvSpPr>
            <a:spLocks noGrp="1"/>
          </p:cNvSpPr>
          <p:nvPr>
            <p:ph type="sldNum" sz="quarter" idx="12"/>
          </p:nvPr>
        </p:nvSpPr>
        <p:spPr/>
        <p:txBody>
          <a:bodyPr/>
          <a:lstStyle/>
          <a:p>
            <a:r>
              <a:rPr lang="en-US"/>
              <a:t>3.</a:t>
            </a:r>
            <a:fld id="{D6A81A94-810C-4E6F-857D-8BBB20E87292}" type="slidenum">
              <a:rPr lang="en-US"/>
              <a:pPr/>
              <a:t>39</a:t>
            </a:fld>
            <a:endParaRPr lang="en-US"/>
          </a:p>
        </p:txBody>
      </p:sp>
      <p:sp>
        <p:nvSpPr>
          <p:cNvPr id="801794" name="Rectangle 2"/>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p:spPr>
        <p:txBody>
          <a:bodyPr wrap="none" anchor="ctr"/>
          <a:lstStyle/>
          <a:p>
            <a:pPr algn="ctr"/>
            <a:endParaRPr lang="en-US" sz="3200" i="0" baseline="0">
              <a:effectLst>
                <a:outerShdw blurRad="38100" dist="38100" dir="2700000" algn="tl">
                  <a:srgbClr val="FFFFFF"/>
                </a:outerShdw>
              </a:effectLst>
            </a:endParaRPr>
          </a:p>
        </p:txBody>
      </p:sp>
      <p:sp>
        <p:nvSpPr>
          <p:cNvPr id="801795" name="Text Box 3"/>
          <p:cNvSpPr txBox="1">
            <a:spLocks noChangeArrowheads="1"/>
          </p:cNvSpPr>
          <p:nvPr/>
        </p:nvSpPr>
        <p:spPr bwMode="auto">
          <a:xfrm>
            <a:off x="228600" y="76200"/>
            <a:ext cx="7026275" cy="579438"/>
          </a:xfrm>
          <a:prstGeom prst="rect">
            <a:avLst/>
          </a:prstGeom>
          <a:noFill/>
          <a:ln w="9525">
            <a:noFill/>
            <a:miter lim="800000"/>
            <a:headEnd/>
            <a:tailEnd/>
          </a:ln>
          <a:effectLst/>
        </p:spPr>
        <p:txBody>
          <a:bodyPr wrap="none">
            <a:spAutoFit/>
          </a:bodyPr>
          <a:lstStyle/>
          <a:p>
            <a:r>
              <a:rPr lang="en-US" sz="3200" i="0" baseline="0">
                <a:effectLst>
                  <a:outerShdw blurRad="38100" dist="38100" dir="2700000" algn="tl">
                    <a:srgbClr val="C0C0C0"/>
                  </a:outerShdw>
                </a:effectLst>
                <a:latin typeface="Times" pitchFamily="1" charset="0"/>
              </a:rPr>
              <a:t>3-4   TRANSMISSION IMPAIRMENT</a:t>
            </a:r>
          </a:p>
        </p:txBody>
      </p:sp>
      <p:sp>
        <p:nvSpPr>
          <p:cNvPr id="801796"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i="0" baseline="0"/>
          </a:p>
        </p:txBody>
      </p:sp>
      <p:sp>
        <p:nvSpPr>
          <p:cNvPr id="801797" name="Rectangle 5"/>
          <p:cNvSpPr>
            <a:spLocks noChangeArrowheads="1"/>
          </p:cNvSpPr>
          <p:nvPr/>
        </p:nvSpPr>
        <p:spPr bwMode="auto">
          <a:xfrm>
            <a:off x="76200" y="976204"/>
            <a:ext cx="8610600" cy="3108543"/>
          </a:xfrm>
          <a:prstGeom prst="rect">
            <a:avLst/>
          </a:prstGeom>
          <a:noFill/>
          <a:ln w="9525">
            <a:noFill/>
            <a:miter lim="800000"/>
            <a:headEnd/>
            <a:tailEnd/>
          </a:ln>
          <a:effectLst/>
        </p:spPr>
        <p:txBody>
          <a:bodyPr anchor="ctr">
            <a:spAutoFit/>
          </a:bodyPr>
          <a:lstStyle/>
          <a:p>
            <a:pPr algn="just" eaLnBrk="1" hangingPunct="1"/>
            <a:r>
              <a:rPr lang="en-US" sz="2800" baseline="0" dirty="0">
                <a:effectLst>
                  <a:outerShdw blurRad="38100" dist="38100" dir="2700000" algn="tl">
                    <a:srgbClr val="C0C0C0"/>
                  </a:outerShdw>
                </a:effectLst>
                <a:latin typeface="Arial Nova" pitchFamily="34" charset="0"/>
              </a:rPr>
              <a:t>Signals travel through transmission media, which are not perfect. The imperfection causes signal impairment. This means that the signal at the beginning of the medium is not the same as the signal at the end of the medium. What is sent is not what is received. Three causes of impairment are </a:t>
            </a:r>
            <a:r>
              <a:rPr lang="en-US" sz="2800" baseline="0" dirty="0">
                <a:solidFill>
                  <a:schemeClr val="hlink"/>
                </a:solidFill>
                <a:effectLst>
                  <a:outerShdw blurRad="38100" dist="38100" dir="2700000" algn="tl">
                    <a:srgbClr val="C0C0C0"/>
                  </a:outerShdw>
                </a:effectLst>
                <a:latin typeface="Arial Nova" pitchFamily="34" charset="0"/>
              </a:rPr>
              <a:t>attenuation</a:t>
            </a:r>
            <a:r>
              <a:rPr lang="en-US" sz="2800" baseline="0" dirty="0">
                <a:effectLst>
                  <a:outerShdw blurRad="38100" dist="38100" dir="2700000" algn="tl">
                    <a:srgbClr val="C0C0C0"/>
                  </a:outerShdw>
                </a:effectLst>
                <a:latin typeface="Arial Nova" pitchFamily="34" charset="0"/>
              </a:rPr>
              <a:t>, </a:t>
            </a:r>
            <a:r>
              <a:rPr lang="en-US" sz="2800" baseline="0" dirty="0">
                <a:solidFill>
                  <a:schemeClr val="hlink"/>
                </a:solidFill>
                <a:effectLst>
                  <a:outerShdw blurRad="38100" dist="38100" dir="2700000" algn="tl">
                    <a:srgbClr val="C0C0C0"/>
                  </a:outerShdw>
                </a:effectLst>
                <a:latin typeface="Arial Nova" pitchFamily="34" charset="0"/>
              </a:rPr>
              <a:t>distortion</a:t>
            </a:r>
            <a:r>
              <a:rPr lang="en-US" sz="2800" baseline="0" dirty="0">
                <a:effectLst>
                  <a:outerShdw blurRad="38100" dist="38100" dir="2700000" algn="tl">
                    <a:srgbClr val="C0C0C0"/>
                  </a:outerShdw>
                </a:effectLst>
                <a:latin typeface="Arial Nova" pitchFamily="34" charset="0"/>
              </a:rPr>
              <a:t>, and </a:t>
            </a:r>
            <a:r>
              <a:rPr lang="en-US" sz="2800" baseline="0" dirty="0">
                <a:solidFill>
                  <a:schemeClr val="hlink"/>
                </a:solidFill>
                <a:effectLst>
                  <a:outerShdw blurRad="38100" dist="38100" dir="2700000" algn="tl">
                    <a:srgbClr val="C0C0C0"/>
                  </a:outerShdw>
                </a:effectLst>
                <a:latin typeface="Arial Nova" pitchFamily="34" charset="0"/>
              </a:rPr>
              <a:t>noise</a:t>
            </a:r>
            <a:r>
              <a:rPr lang="en-US" sz="2800" baseline="0" dirty="0">
                <a:effectLst>
                  <a:outerShdw blurRad="38100" dist="38100" dir="2700000" algn="tl">
                    <a:srgbClr val="C0C0C0"/>
                  </a:outerShdw>
                </a:effectLst>
                <a:latin typeface="Arial Nova" pitchFamily="34" charset="0"/>
              </a:rPr>
              <a:t>.</a:t>
            </a:r>
          </a:p>
        </p:txBody>
      </p:sp>
      <p:sp>
        <p:nvSpPr>
          <p:cNvPr id="801798" name="Rectangle 6"/>
          <p:cNvSpPr>
            <a:spLocks noChangeArrowheads="1"/>
          </p:cNvSpPr>
          <p:nvPr/>
        </p:nvSpPr>
        <p:spPr bwMode="auto">
          <a:xfrm>
            <a:off x="152400" y="4819650"/>
            <a:ext cx="5715000" cy="1200329"/>
          </a:xfrm>
          <a:prstGeom prst="rect">
            <a:avLst/>
          </a:prstGeom>
          <a:noFill/>
          <a:ln w="9525">
            <a:noFill/>
            <a:miter lim="800000"/>
            <a:headEnd/>
            <a:tailEnd/>
          </a:ln>
          <a:effectLst/>
        </p:spPr>
        <p:txBody>
          <a:bodyPr>
            <a:spAutoFit/>
          </a:bodyPr>
          <a:lstStyle/>
          <a:p>
            <a:pPr>
              <a:buClr>
                <a:schemeClr val="tx1"/>
              </a:buClr>
              <a:buSzPct val="117000"/>
              <a:buFont typeface="Wingdings" pitchFamily="1" charset="2"/>
              <a:buChar char="§"/>
            </a:pPr>
            <a:r>
              <a:rPr lang="en-US" sz="2400" i="0" baseline="0" dirty="0">
                <a:solidFill>
                  <a:srgbClr val="0033CC"/>
                </a:solidFill>
                <a:latin typeface="Arial Nova" pitchFamily="34" charset="0"/>
              </a:rPr>
              <a:t> Attenuation</a:t>
            </a:r>
            <a:endParaRPr lang="fr-FR" sz="2400" i="0" baseline="0" dirty="0">
              <a:solidFill>
                <a:srgbClr val="0033CC"/>
              </a:solidFill>
              <a:latin typeface="Arial Nova" pitchFamily="34" charset="0"/>
            </a:endParaRPr>
          </a:p>
          <a:p>
            <a:pPr>
              <a:buClr>
                <a:schemeClr val="tx1"/>
              </a:buClr>
              <a:buSzPct val="117000"/>
              <a:buFont typeface="Wingdings" pitchFamily="1" charset="2"/>
              <a:buChar char="§"/>
            </a:pPr>
            <a:r>
              <a:rPr lang="fr-FR" sz="2400" i="0" baseline="0" dirty="0">
                <a:solidFill>
                  <a:srgbClr val="0033CC"/>
                </a:solidFill>
                <a:latin typeface="Arial Nova" pitchFamily="34" charset="0"/>
              </a:rPr>
              <a:t> </a:t>
            </a:r>
            <a:r>
              <a:rPr lang="fr-FR" sz="2400" i="0" baseline="0" dirty="0" err="1">
                <a:solidFill>
                  <a:srgbClr val="0033CC"/>
                </a:solidFill>
                <a:latin typeface="Arial Nova" pitchFamily="34" charset="0"/>
              </a:rPr>
              <a:t>Distortion</a:t>
            </a:r>
            <a:r>
              <a:rPr lang="fr-FR" sz="2400" i="0" baseline="0" dirty="0">
                <a:solidFill>
                  <a:srgbClr val="0033CC"/>
                </a:solidFill>
                <a:latin typeface="Arial Nova" pitchFamily="34" charset="0"/>
              </a:rPr>
              <a:t> </a:t>
            </a:r>
          </a:p>
          <a:p>
            <a:pPr>
              <a:buClr>
                <a:schemeClr val="tx1"/>
              </a:buClr>
              <a:buSzPct val="117000"/>
              <a:buFont typeface="Wingdings" pitchFamily="1" charset="2"/>
              <a:buChar char="§"/>
            </a:pPr>
            <a:r>
              <a:rPr lang="fr-FR" sz="2400" i="0" baseline="0" dirty="0">
                <a:solidFill>
                  <a:srgbClr val="0033CC"/>
                </a:solidFill>
                <a:latin typeface="Arial Nova" pitchFamily="34" charset="0"/>
              </a:rPr>
              <a:t> </a:t>
            </a:r>
            <a:r>
              <a:rPr lang="en-US" sz="2400" i="0" baseline="0" dirty="0">
                <a:solidFill>
                  <a:srgbClr val="0033CC"/>
                </a:solidFill>
                <a:latin typeface="Arial Nova" pitchFamily="34" charset="0"/>
              </a:rPr>
              <a:t>Noise</a:t>
            </a:r>
          </a:p>
        </p:txBody>
      </p:sp>
      <p:sp>
        <p:nvSpPr>
          <p:cNvPr id="801799" name="Text Box 7"/>
          <p:cNvSpPr txBox="1">
            <a:spLocks noChangeArrowheads="1"/>
          </p:cNvSpPr>
          <p:nvPr/>
        </p:nvSpPr>
        <p:spPr bwMode="auto">
          <a:xfrm>
            <a:off x="163513" y="4343400"/>
            <a:ext cx="4867275" cy="519113"/>
          </a:xfrm>
          <a:prstGeom prst="rect">
            <a:avLst/>
          </a:prstGeom>
          <a:noFill/>
          <a:ln w="76200" algn="ctr">
            <a:noFill/>
            <a:miter lim="800000"/>
            <a:headEnd/>
            <a:tailEnd/>
          </a:ln>
          <a:effectLst/>
        </p:spPr>
        <p:txBody>
          <a:bodyPr wrap="none">
            <a:spAutoFit/>
          </a:bodyPr>
          <a:lstStyle/>
          <a:p>
            <a:pPr algn="ctr"/>
            <a:r>
              <a:rPr lang="en-US" u="sng" baseline="0">
                <a:solidFill>
                  <a:schemeClr val="hlink"/>
                </a:solidFill>
                <a:effectLst>
                  <a:outerShdw blurRad="38100" dist="38100" dir="2700000" algn="tl">
                    <a:srgbClr val="C0C0C0"/>
                  </a:outerShdw>
                </a:effectLst>
              </a:rPr>
              <a:t>Topics discussed in this section:</a:t>
            </a:r>
          </a:p>
        </p:txBody>
      </p:sp>
      <p:sp>
        <p:nvSpPr>
          <p:cNvPr id="2" name="Date Placeholder 1">
            <a:extLst>
              <a:ext uri="{FF2B5EF4-FFF2-40B4-BE49-F238E27FC236}">
                <a16:creationId xmlns:a16="http://schemas.microsoft.com/office/drawing/2014/main" id="{039014EB-563F-A301-89F6-F7AF6DB40666}"/>
              </a:ext>
            </a:extLst>
          </p:cNvPr>
          <p:cNvSpPr>
            <a:spLocks noGrp="1"/>
          </p:cNvSpPr>
          <p:nvPr>
            <p:ph type="dt" sz="half" idx="10"/>
          </p:nvPr>
        </p:nvSpPr>
        <p:spPr/>
        <p:txBody>
          <a:bodyPr/>
          <a:lstStyle/>
          <a:p>
            <a:fld id="{096B3323-BE46-4984-BA1F-FC1F96B653AC}" type="datetime1">
              <a:rPr lang="en-US" smtClean="0"/>
              <a:t>12/19/2022</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2"/>
          </p:nvPr>
        </p:nvSpPr>
        <p:spPr/>
        <p:txBody>
          <a:bodyPr/>
          <a:lstStyle/>
          <a:p>
            <a:r>
              <a:rPr lang="en-US"/>
              <a:t>3.</a:t>
            </a:r>
            <a:fld id="{B52E1F25-8796-4DEC-823D-D307333782B8}" type="slidenum">
              <a:rPr lang="en-US"/>
              <a:pPr/>
              <a:t>4</a:t>
            </a:fld>
            <a:endParaRPr lang="en-US"/>
          </a:p>
        </p:txBody>
      </p:sp>
      <p:sp>
        <p:nvSpPr>
          <p:cNvPr id="71475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1475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1475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1475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1475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1475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1476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14761" name="Line 9"/>
          <p:cNvSpPr>
            <a:spLocks noChangeShapeType="1"/>
          </p:cNvSpPr>
          <p:nvPr/>
        </p:nvSpPr>
        <p:spPr bwMode="auto">
          <a:xfrm>
            <a:off x="457200" y="3048000"/>
            <a:ext cx="8153400" cy="0"/>
          </a:xfrm>
          <a:prstGeom prst="line">
            <a:avLst/>
          </a:prstGeom>
          <a:noFill/>
          <a:ln w="76200">
            <a:solidFill>
              <a:srgbClr val="009900"/>
            </a:solidFill>
            <a:round/>
            <a:headEnd/>
            <a:tailEnd/>
          </a:ln>
          <a:effectLst/>
        </p:spPr>
        <p:txBody>
          <a:bodyPr/>
          <a:lstStyle/>
          <a:p>
            <a:endParaRPr lang="en-US"/>
          </a:p>
        </p:txBody>
      </p:sp>
      <p:sp>
        <p:nvSpPr>
          <p:cNvPr id="714762" name="Line 10"/>
          <p:cNvSpPr>
            <a:spLocks noChangeShapeType="1"/>
          </p:cNvSpPr>
          <p:nvPr/>
        </p:nvSpPr>
        <p:spPr bwMode="auto">
          <a:xfrm>
            <a:off x="458788" y="4267200"/>
            <a:ext cx="8153400" cy="0"/>
          </a:xfrm>
          <a:prstGeom prst="line">
            <a:avLst/>
          </a:prstGeom>
          <a:noFill/>
          <a:ln w="76200">
            <a:solidFill>
              <a:srgbClr val="009900"/>
            </a:solidFill>
            <a:round/>
            <a:headEnd/>
            <a:tailEnd/>
          </a:ln>
          <a:effectLst/>
        </p:spPr>
        <p:txBody>
          <a:bodyPr/>
          <a:lstStyle/>
          <a:p>
            <a:endParaRPr lang="en-US"/>
          </a:p>
        </p:txBody>
      </p:sp>
      <p:sp>
        <p:nvSpPr>
          <p:cNvPr id="714763" name="Rectangle 11"/>
          <p:cNvSpPr>
            <a:spLocks noChangeArrowheads="1"/>
          </p:cNvSpPr>
          <p:nvPr/>
        </p:nvSpPr>
        <p:spPr bwMode="auto">
          <a:xfrm>
            <a:off x="495300" y="3124200"/>
            <a:ext cx="8077200" cy="1066800"/>
          </a:xfrm>
          <a:prstGeom prst="rect">
            <a:avLst/>
          </a:prstGeom>
          <a:solidFill>
            <a:srgbClr val="99FF33"/>
          </a:solidFill>
          <a:ln w="76200" algn="ctr">
            <a:noFill/>
            <a:miter lim="800000"/>
            <a:headEnd/>
            <a:tailEnd/>
          </a:ln>
          <a:effectLst/>
        </p:spPr>
        <p:txBody>
          <a:bodyPr>
            <a:spAutoFit/>
          </a:bodyPr>
          <a:lstStyle/>
          <a:p>
            <a:pPr algn="ctr"/>
            <a:r>
              <a:rPr lang="en-US" sz="3200" i="0" baseline="0">
                <a:latin typeface="Arial" charset="0"/>
              </a:rPr>
              <a:t>To be transmitted, data must be transformed to electromagnetic signals.</a:t>
            </a:r>
          </a:p>
        </p:txBody>
      </p:sp>
      <p:grpSp>
        <p:nvGrpSpPr>
          <p:cNvPr id="2" name="Group 12"/>
          <p:cNvGrpSpPr>
            <a:grpSpLocks/>
          </p:cNvGrpSpPr>
          <p:nvPr/>
        </p:nvGrpSpPr>
        <p:grpSpPr bwMode="auto">
          <a:xfrm>
            <a:off x="457200" y="2362200"/>
            <a:ext cx="1143000" cy="566738"/>
            <a:chOff x="1200" y="1248"/>
            <a:chExt cx="720" cy="357"/>
          </a:xfrm>
        </p:grpSpPr>
        <p:pic>
          <p:nvPicPr>
            <p:cNvPr id="714765"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714766"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baseline="0">
                  <a:solidFill>
                    <a:schemeClr val="hlink"/>
                  </a:solidFill>
                </a:rPr>
                <a:t>Note</a:t>
              </a:r>
            </a:p>
          </p:txBody>
        </p:sp>
      </p:grpSp>
      <p:sp>
        <p:nvSpPr>
          <p:cNvPr id="3" name="Date Placeholder 2">
            <a:extLst>
              <a:ext uri="{FF2B5EF4-FFF2-40B4-BE49-F238E27FC236}">
                <a16:creationId xmlns:a16="http://schemas.microsoft.com/office/drawing/2014/main" id="{EF10DA54-8F65-728D-CD18-04C0DC325974}"/>
              </a:ext>
            </a:extLst>
          </p:cNvPr>
          <p:cNvSpPr>
            <a:spLocks noGrp="1"/>
          </p:cNvSpPr>
          <p:nvPr>
            <p:ph type="dt" sz="half" idx="10"/>
          </p:nvPr>
        </p:nvSpPr>
        <p:spPr/>
        <p:txBody>
          <a:bodyPr/>
          <a:lstStyle/>
          <a:p>
            <a:fld id="{6FD7EA80-BF79-458A-8149-7FE721A3D1B7}" type="datetime1">
              <a:rPr lang="en-US" smtClean="0"/>
              <a:t>12/19/2022</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2"/>
          </p:nvPr>
        </p:nvSpPr>
        <p:spPr/>
        <p:txBody>
          <a:bodyPr/>
          <a:lstStyle/>
          <a:p>
            <a:r>
              <a:rPr lang="en-US"/>
              <a:t>3.</a:t>
            </a:r>
            <a:fld id="{37859A25-6836-417D-837E-9158C205FC66}" type="slidenum">
              <a:rPr lang="en-US"/>
              <a:pPr/>
              <a:t>40</a:t>
            </a:fld>
            <a:endParaRPr lang="en-US"/>
          </a:p>
        </p:txBody>
      </p:sp>
      <p:sp>
        <p:nvSpPr>
          <p:cNvPr id="702466"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702467"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702468" name="Text Box 4"/>
          <p:cNvSpPr txBox="1">
            <a:spLocks noChangeArrowheads="1"/>
          </p:cNvSpPr>
          <p:nvPr/>
        </p:nvSpPr>
        <p:spPr bwMode="auto">
          <a:xfrm>
            <a:off x="304800" y="762000"/>
            <a:ext cx="4110038" cy="457200"/>
          </a:xfrm>
          <a:prstGeom prst="rect">
            <a:avLst/>
          </a:prstGeom>
          <a:noFill/>
          <a:ln w="9525">
            <a:noFill/>
            <a:miter lim="800000"/>
            <a:headEnd/>
            <a:tailEnd/>
          </a:ln>
          <a:effectLst/>
        </p:spPr>
        <p:txBody>
          <a:bodyPr wrap="none">
            <a:spAutoFit/>
          </a:bodyPr>
          <a:lstStyle/>
          <a:p>
            <a:r>
              <a:rPr lang="en-US" sz="2400" i="0" baseline="0">
                <a:solidFill>
                  <a:schemeClr val="folHlink"/>
                </a:solidFill>
              </a:rPr>
              <a:t>Figure 3.25  </a:t>
            </a:r>
            <a:r>
              <a:rPr lang="en-US" sz="2000" baseline="0"/>
              <a:t>Causes of impairment</a:t>
            </a:r>
          </a:p>
        </p:txBody>
      </p:sp>
      <p:sp>
        <p:nvSpPr>
          <p:cNvPr id="70246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702470" name="Picture 6"/>
          <p:cNvPicPr>
            <a:picLocks noChangeAspect="1" noChangeArrowheads="1"/>
          </p:cNvPicPr>
          <p:nvPr/>
        </p:nvPicPr>
        <p:blipFill>
          <a:blip r:embed="rId3"/>
          <a:srcRect/>
          <a:stretch>
            <a:fillRect/>
          </a:stretch>
        </p:blipFill>
        <p:spPr bwMode="auto">
          <a:xfrm>
            <a:off x="676275" y="2286000"/>
            <a:ext cx="7019925" cy="2217738"/>
          </a:xfrm>
          <a:prstGeom prst="rect">
            <a:avLst/>
          </a:prstGeom>
          <a:noFill/>
          <a:ln w="9525">
            <a:noFill/>
            <a:miter lim="800000"/>
            <a:headEnd/>
            <a:tailEnd/>
          </a:ln>
          <a:effectLst/>
        </p:spPr>
      </p:pic>
      <p:sp>
        <p:nvSpPr>
          <p:cNvPr id="2" name="Date Placeholder 1">
            <a:extLst>
              <a:ext uri="{FF2B5EF4-FFF2-40B4-BE49-F238E27FC236}">
                <a16:creationId xmlns:a16="http://schemas.microsoft.com/office/drawing/2014/main" id="{9706A9B6-0669-5E6E-7A2D-3BB1E3AAD0B5}"/>
              </a:ext>
            </a:extLst>
          </p:cNvPr>
          <p:cNvSpPr>
            <a:spLocks noGrp="1"/>
          </p:cNvSpPr>
          <p:nvPr>
            <p:ph type="dt" sz="half" idx="10"/>
          </p:nvPr>
        </p:nvSpPr>
        <p:spPr/>
        <p:txBody>
          <a:bodyPr/>
          <a:lstStyle/>
          <a:p>
            <a:fld id="{9E460E23-6CA9-4D95-A893-21A4A24A32A7}" type="datetime1">
              <a:rPr lang="en-US" smtClean="0"/>
              <a:t>12/19/2022</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9666" name="Rectangle 2"/>
          <p:cNvSpPr>
            <a:spLocks noGrp="1" noChangeArrowheads="1"/>
          </p:cNvSpPr>
          <p:nvPr>
            <p:ph type="title"/>
          </p:nvPr>
        </p:nvSpPr>
        <p:spPr bwMode="auto">
          <a:xfrm>
            <a:off x="685800" y="609600"/>
            <a:ext cx="7772400" cy="1143000"/>
          </a:xfrm>
          <a:noFill/>
          <a:ln>
            <a:miter lim="800000"/>
            <a:headEnd/>
            <a:tailEnd/>
          </a:ln>
        </p:spPr>
        <p:txBody>
          <a:bodyPr vert="horz" wrap="square" lIns="91440" tIns="45720" rIns="91440" bIns="45720" numCol="1" anchor="t" anchorCtr="0" compatLnSpc="1">
            <a:prstTxWarp prst="textNoShape">
              <a:avLst/>
            </a:prstTxWarp>
          </a:bodyPr>
          <a:lstStyle/>
          <a:p>
            <a:r>
              <a:rPr lang="en-US"/>
              <a:t>Attenuation</a:t>
            </a:r>
          </a:p>
        </p:txBody>
      </p:sp>
      <p:sp>
        <p:nvSpPr>
          <p:cNvPr id="1009667" name="Rectangle 3"/>
          <p:cNvSpPr>
            <a:spLocks noGrp="1" noChangeArrowheads="1"/>
          </p:cNvSpPr>
          <p:nvPr>
            <p:ph idx="1"/>
          </p:nvPr>
        </p:nvSpPr>
        <p:spPr bwMode="auto">
          <a:xfrm>
            <a:off x="685800" y="1981200"/>
            <a:ext cx="7772400" cy="4114800"/>
          </a:xfrm>
          <a:noFill/>
          <a:ln>
            <a:miter lim="800000"/>
            <a:headEnd/>
            <a:tailEnd/>
          </a:ln>
        </p:spPr>
        <p:txBody>
          <a:bodyPr vert="horz" wrap="square" lIns="91440" tIns="45720" rIns="91440" bIns="45720" numCol="1" anchor="t" anchorCtr="0" compatLnSpc="1">
            <a:prstTxWarp prst="textNoShape">
              <a:avLst/>
            </a:prstTxWarp>
            <a:normAutofit fontScale="92500" lnSpcReduction="20000"/>
          </a:bodyPr>
          <a:lstStyle/>
          <a:p>
            <a:pPr>
              <a:lnSpc>
                <a:spcPct val="90000"/>
              </a:lnSpc>
            </a:pPr>
            <a:r>
              <a:rPr kumimoji="1" lang="en-US" sz="2800" dirty="0">
                <a:latin typeface="Arial Nova" pitchFamily="34" charset="0"/>
              </a:rPr>
              <a:t>where signal strength falls off with distance</a:t>
            </a:r>
          </a:p>
          <a:p>
            <a:pPr>
              <a:lnSpc>
                <a:spcPct val="90000"/>
              </a:lnSpc>
            </a:pPr>
            <a:r>
              <a:rPr kumimoji="1" lang="en-US" sz="2800" dirty="0">
                <a:latin typeface="Arial Nova" pitchFamily="34" charset="0"/>
              </a:rPr>
              <a:t>depends on medium</a:t>
            </a:r>
          </a:p>
          <a:p>
            <a:pPr>
              <a:lnSpc>
                <a:spcPct val="90000"/>
              </a:lnSpc>
            </a:pPr>
            <a:r>
              <a:rPr kumimoji="1" lang="en-US" sz="2800" dirty="0">
                <a:latin typeface="Arial Nova" pitchFamily="34" charset="0"/>
              </a:rPr>
              <a:t>received signal strength must be:</a:t>
            </a:r>
          </a:p>
          <a:p>
            <a:pPr lvl="1">
              <a:lnSpc>
                <a:spcPct val="90000"/>
              </a:lnSpc>
            </a:pPr>
            <a:r>
              <a:rPr kumimoji="1" lang="en-US" sz="2400" dirty="0">
                <a:latin typeface="Arial Nova" pitchFamily="34" charset="0"/>
              </a:rPr>
              <a:t>strong enough to be detected</a:t>
            </a:r>
          </a:p>
          <a:p>
            <a:pPr lvl="1">
              <a:lnSpc>
                <a:spcPct val="90000"/>
              </a:lnSpc>
            </a:pPr>
            <a:r>
              <a:rPr kumimoji="1" lang="en-US" sz="2400" dirty="0">
                <a:latin typeface="Arial Nova" pitchFamily="34" charset="0"/>
              </a:rPr>
              <a:t>sufficiently higher than noise to receive without error</a:t>
            </a:r>
          </a:p>
          <a:p>
            <a:pPr>
              <a:lnSpc>
                <a:spcPct val="90000"/>
              </a:lnSpc>
            </a:pPr>
            <a:r>
              <a:rPr kumimoji="1" lang="en-US" sz="2800" dirty="0">
                <a:latin typeface="Arial Nova" pitchFamily="34" charset="0"/>
              </a:rPr>
              <a:t>so increase strength using amplifiers/repeaters</a:t>
            </a:r>
          </a:p>
          <a:p>
            <a:pPr>
              <a:lnSpc>
                <a:spcPct val="90000"/>
              </a:lnSpc>
            </a:pPr>
            <a:r>
              <a:rPr kumimoji="1" lang="en-US" sz="2800" dirty="0">
                <a:latin typeface="Arial Nova" pitchFamily="34" charset="0"/>
              </a:rPr>
              <a:t>is also an increasing function of frequency</a:t>
            </a:r>
          </a:p>
          <a:p>
            <a:pPr>
              <a:lnSpc>
                <a:spcPct val="90000"/>
              </a:lnSpc>
            </a:pPr>
            <a:r>
              <a:rPr kumimoji="1" lang="en-US" sz="2800" dirty="0">
                <a:latin typeface="Arial Nova" pitchFamily="34" charset="0"/>
              </a:rPr>
              <a:t>so equalize attenuation across band of frequencies used</a:t>
            </a:r>
          </a:p>
          <a:p>
            <a:pPr lvl="1">
              <a:lnSpc>
                <a:spcPct val="90000"/>
              </a:lnSpc>
            </a:pPr>
            <a:r>
              <a:rPr kumimoji="1" lang="en-US" sz="2400" dirty="0" err="1">
                <a:latin typeface="Arial Nova" pitchFamily="34" charset="0"/>
              </a:rPr>
              <a:t>eg</a:t>
            </a:r>
            <a:r>
              <a:rPr kumimoji="1" lang="en-US" sz="2400" dirty="0">
                <a:latin typeface="Arial Nova" pitchFamily="34" charset="0"/>
              </a:rPr>
              <a:t>. using loading coils or amplifiers</a:t>
            </a:r>
          </a:p>
          <a:p>
            <a:pPr>
              <a:buNone/>
            </a:pPr>
            <a:endParaRPr lang="en-US" dirty="0"/>
          </a:p>
        </p:txBody>
      </p:sp>
      <p:sp>
        <p:nvSpPr>
          <p:cNvPr id="4" name="Slide Number Placeholder 3"/>
          <p:cNvSpPr>
            <a:spLocks noGrp="1"/>
          </p:cNvSpPr>
          <p:nvPr>
            <p:ph type="sldNum" sz="quarter" idx="12"/>
          </p:nvPr>
        </p:nvSpPr>
        <p:spPr/>
        <p:txBody>
          <a:bodyPr/>
          <a:lstStyle/>
          <a:p>
            <a:r>
              <a:rPr lang="en-US"/>
              <a:t>3.</a:t>
            </a:r>
            <a:fld id="{AF4032CF-AA0D-467D-99B1-6C487C5692A8}" type="slidenum">
              <a:rPr lang="en-US"/>
              <a:pPr/>
              <a:t>41</a:t>
            </a:fld>
            <a:endParaRPr lang="en-US"/>
          </a:p>
        </p:txBody>
      </p:sp>
      <p:sp>
        <p:nvSpPr>
          <p:cNvPr id="2" name="Date Placeholder 1">
            <a:extLst>
              <a:ext uri="{FF2B5EF4-FFF2-40B4-BE49-F238E27FC236}">
                <a16:creationId xmlns:a16="http://schemas.microsoft.com/office/drawing/2014/main" id="{C5F74D95-C186-D2C4-B5C3-1856380DC9FC}"/>
              </a:ext>
            </a:extLst>
          </p:cNvPr>
          <p:cNvSpPr>
            <a:spLocks noGrp="1"/>
          </p:cNvSpPr>
          <p:nvPr>
            <p:ph type="dt" sz="half" idx="10"/>
          </p:nvPr>
        </p:nvSpPr>
        <p:spPr/>
        <p:txBody>
          <a:bodyPr/>
          <a:lstStyle/>
          <a:p>
            <a:fld id="{DFA02174-ED64-404C-8138-654AF75B0E91}" type="datetime1">
              <a:rPr lang="en-US" smtClean="0"/>
              <a:t>12/19/2022</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0" name="Rectangle 2"/>
          <p:cNvSpPr>
            <a:spLocks noGrp="1" noChangeArrowheads="1"/>
          </p:cNvSpPr>
          <p:nvPr>
            <p:ph type="title"/>
          </p:nvPr>
        </p:nvSpPr>
        <p:spPr bwMode="auto">
          <a:xfrm>
            <a:off x="685800" y="609600"/>
            <a:ext cx="7772400" cy="1143000"/>
          </a:xfrm>
          <a:noFill/>
          <a:ln>
            <a:miter lim="800000"/>
            <a:headEnd/>
            <a:tailEnd/>
          </a:ln>
        </p:spPr>
        <p:txBody>
          <a:bodyPr vert="horz" wrap="square" lIns="91440" tIns="45720" rIns="91440" bIns="45720" numCol="1" anchor="t" anchorCtr="0" compatLnSpc="1">
            <a:prstTxWarp prst="textNoShape">
              <a:avLst/>
            </a:prstTxWarp>
          </a:bodyPr>
          <a:lstStyle/>
          <a:p>
            <a:r>
              <a:rPr lang="en-US"/>
              <a:t>Measurement of Attenuation</a:t>
            </a:r>
          </a:p>
        </p:txBody>
      </p:sp>
      <p:sp>
        <p:nvSpPr>
          <p:cNvPr id="1010691" name="Rectangle 3"/>
          <p:cNvSpPr>
            <a:spLocks noGrp="1" noChangeArrowheads="1"/>
          </p:cNvSpPr>
          <p:nvPr>
            <p:ph idx="1"/>
          </p:nvPr>
        </p:nvSpPr>
        <p:spPr bwMode="auto">
          <a:xfrm>
            <a:off x="685800" y="1981200"/>
            <a:ext cx="7772400" cy="4114800"/>
          </a:xfrm>
          <a:noFill/>
          <a:ln>
            <a:miter lim="800000"/>
            <a:headEnd/>
            <a:tailEnd/>
          </a:ln>
        </p:spPr>
        <p:txBody>
          <a:bodyPr vert="horz" wrap="square" lIns="91440" tIns="45720" rIns="91440" bIns="45720" numCol="1" anchor="t" anchorCtr="0" compatLnSpc="1">
            <a:prstTxWarp prst="textNoShape">
              <a:avLst/>
            </a:prstTxWarp>
            <a:normAutofit/>
          </a:bodyPr>
          <a:lstStyle/>
          <a:p>
            <a:r>
              <a:rPr lang="en-US" dirty="0">
                <a:latin typeface="Arial Nova" pitchFamily="34" charset="0"/>
              </a:rPr>
              <a:t>Attenuation is measured in terms of Decibels.</a:t>
            </a:r>
          </a:p>
          <a:p>
            <a:r>
              <a:rPr lang="en-US" dirty="0">
                <a:latin typeface="Arial Nova" pitchFamily="34" charset="0"/>
              </a:rPr>
              <a:t>The decibel (dB) measures the relative strengths of two signals or one signal at two different points. Note that the decibel is negative if a signal is attenuated and positive if a signal is amplified. </a:t>
            </a:r>
            <a:br>
              <a:rPr lang="en-US" dirty="0">
                <a:latin typeface="Arial Nova" pitchFamily="34" charset="0"/>
              </a:rPr>
            </a:br>
            <a:endParaRPr lang="en-US" dirty="0">
              <a:latin typeface="Arial Nova" pitchFamily="34" charset="0"/>
            </a:endParaRPr>
          </a:p>
          <a:p>
            <a:pPr algn="ctr">
              <a:buFont typeface="Wingdings" pitchFamily="1" charset="2"/>
              <a:buNone/>
            </a:pPr>
            <a:endParaRPr lang="en-US" dirty="0">
              <a:latin typeface="Arial Nova" pitchFamily="34" charset="0"/>
            </a:endParaRPr>
          </a:p>
          <a:p>
            <a:pPr algn="ctr">
              <a:buFont typeface="Wingdings" pitchFamily="1" charset="2"/>
              <a:buNone/>
            </a:pPr>
            <a:r>
              <a:rPr lang="en-US" dirty="0">
                <a:latin typeface="Arial Nova" pitchFamily="34" charset="0"/>
              </a:rPr>
              <a:t>dB = 10log</a:t>
            </a:r>
            <a:r>
              <a:rPr lang="en-US" baseline="-25000" dirty="0">
                <a:latin typeface="Arial Nova" pitchFamily="34" charset="0"/>
              </a:rPr>
              <a:t>10</a:t>
            </a:r>
            <a:r>
              <a:rPr lang="en-US" dirty="0">
                <a:latin typeface="Arial Nova" pitchFamily="34" charset="0"/>
              </a:rPr>
              <a:t>P</a:t>
            </a:r>
            <a:r>
              <a:rPr lang="en-US" baseline="-25000" dirty="0">
                <a:latin typeface="Arial Nova" pitchFamily="34" charset="0"/>
              </a:rPr>
              <a:t>2</a:t>
            </a:r>
            <a:r>
              <a:rPr lang="en-US" dirty="0">
                <a:latin typeface="Arial Nova" pitchFamily="34" charset="0"/>
              </a:rPr>
              <a:t>/P</a:t>
            </a:r>
            <a:r>
              <a:rPr lang="en-US" baseline="-25000" dirty="0">
                <a:latin typeface="Arial Nova" pitchFamily="34" charset="0"/>
              </a:rPr>
              <a:t>1</a:t>
            </a:r>
          </a:p>
          <a:p>
            <a:pPr algn="ctr">
              <a:buFont typeface="Wingdings" pitchFamily="1" charset="2"/>
              <a:buNone/>
            </a:pPr>
            <a:r>
              <a:rPr lang="en-US" dirty="0">
                <a:latin typeface="Arial Nova" pitchFamily="34" charset="0"/>
              </a:rPr>
              <a:t>P</a:t>
            </a:r>
            <a:r>
              <a:rPr lang="en-US" baseline="-25000" dirty="0">
                <a:latin typeface="Arial Nova" pitchFamily="34" charset="0"/>
              </a:rPr>
              <a:t>1</a:t>
            </a:r>
            <a:r>
              <a:rPr lang="en-US" dirty="0">
                <a:latin typeface="Arial Nova" pitchFamily="34" charset="0"/>
              </a:rPr>
              <a:t> - input signal</a:t>
            </a:r>
          </a:p>
          <a:p>
            <a:pPr algn="ctr">
              <a:buFont typeface="Wingdings" pitchFamily="1" charset="2"/>
              <a:buNone/>
            </a:pPr>
            <a:r>
              <a:rPr lang="en-US" dirty="0">
                <a:latin typeface="Arial Nova" pitchFamily="34" charset="0"/>
              </a:rPr>
              <a:t>P</a:t>
            </a:r>
            <a:r>
              <a:rPr lang="en-US" baseline="-25000" dirty="0">
                <a:latin typeface="Arial Nova" pitchFamily="34" charset="0"/>
              </a:rPr>
              <a:t>2</a:t>
            </a:r>
            <a:r>
              <a:rPr lang="en-US" dirty="0">
                <a:latin typeface="Arial Nova" pitchFamily="34" charset="0"/>
              </a:rPr>
              <a:t> - output signal</a:t>
            </a:r>
          </a:p>
        </p:txBody>
      </p:sp>
      <p:sp>
        <p:nvSpPr>
          <p:cNvPr id="4" name="Slide Number Placeholder 3"/>
          <p:cNvSpPr>
            <a:spLocks noGrp="1"/>
          </p:cNvSpPr>
          <p:nvPr>
            <p:ph type="sldNum" sz="quarter" idx="12"/>
          </p:nvPr>
        </p:nvSpPr>
        <p:spPr/>
        <p:txBody>
          <a:bodyPr/>
          <a:lstStyle/>
          <a:p>
            <a:r>
              <a:rPr lang="en-US"/>
              <a:t>3.</a:t>
            </a:r>
            <a:fld id="{CA4BD184-90DA-4D28-8586-31DE1A303656}" type="slidenum">
              <a:rPr lang="en-US"/>
              <a:pPr/>
              <a:t>42</a:t>
            </a:fld>
            <a:endParaRPr lang="en-US"/>
          </a:p>
        </p:txBody>
      </p:sp>
      <p:sp>
        <p:nvSpPr>
          <p:cNvPr id="2" name="Date Placeholder 1">
            <a:extLst>
              <a:ext uri="{FF2B5EF4-FFF2-40B4-BE49-F238E27FC236}">
                <a16:creationId xmlns:a16="http://schemas.microsoft.com/office/drawing/2014/main" id="{8D90D842-F17A-75E8-7597-A91B964613C9}"/>
              </a:ext>
            </a:extLst>
          </p:cNvPr>
          <p:cNvSpPr>
            <a:spLocks noGrp="1"/>
          </p:cNvSpPr>
          <p:nvPr>
            <p:ph type="dt" sz="half" idx="10"/>
          </p:nvPr>
        </p:nvSpPr>
        <p:spPr/>
        <p:txBody>
          <a:bodyPr/>
          <a:lstStyle/>
          <a:p>
            <a:fld id="{8AAD635B-F9DE-453F-88DC-31810B095FED}" type="datetime1">
              <a:rPr lang="en-US" smtClean="0"/>
              <a:t>12/19/2022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2"/>
          </p:nvPr>
        </p:nvSpPr>
        <p:spPr/>
        <p:txBody>
          <a:bodyPr/>
          <a:lstStyle/>
          <a:p>
            <a:r>
              <a:rPr lang="en-US"/>
              <a:t>3.</a:t>
            </a:r>
            <a:fld id="{E1B9A3BC-E9B3-434E-BCE3-0B6D5C09FB97}" type="slidenum">
              <a:rPr lang="en-US"/>
              <a:pPr/>
              <a:t>43</a:t>
            </a:fld>
            <a:endParaRPr lang="en-US"/>
          </a:p>
        </p:txBody>
      </p:sp>
      <p:sp>
        <p:nvSpPr>
          <p:cNvPr id="703490"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703491"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703492" name="Text Box 4"/>
          <p:cNvSpPr txBox="1">
            <a:spLocks noChangeArrowheads="1"/>
          </p:cNvSpPr>
          <p:nvPr/>
        </p:nvSpPr>
        <p:spPr bwMode="auto">
          <a:xfrm>
            <a:off x="304800" y="381000"/>
            <a:ext cx="3051175" cy="457200"/>
          </a:xfrm>
          <a:prstGeom prst="rect">
            <a:avLst/>
          </a:prstGeom>
          <a:noFill/>
          <a:ln w="9525">
            <a:noFill/>
            <a:miter lim="800000"/>
            <a:headEnd/>
            <a:tailEnd/>
          </a:ln>
          <a:effectLst/>
        </p:spPr>
        <p:txBody>
          <a:bodyPr wrap="none">
            <a:spAutoFit/>
          </a:bodyPr>
          <a:lstStyle/>
          <a:p>
            <a:r>
              <a:rPr lang="en-US" sz="2400" i="0" baseline="0">
                <a:solidFill>
                  <a:schemeClr val="folHlink"/>
                </a:solidFill>
              </a:rPr>
              <a:t>Figure 3.26  </a:t>
            </a:r>
            <a:r>
              <a:rPr lang="en-US" sz="2000" baseline="0"/>
              <a:t>Attenuation</a:t>
            </a:r>
          </a:p>
        </p:txBody>
      </p:sp>
      <p:sp>
        <p:nvSpPr>
          <p:cNvPr id="703493" name="Line 5"/>
          <p:cNvSpPr>
            <a:spLocks noChangeShapeType="1"/>
          </p:cNvSpPr>
          <p:nvPr/>
        </p:nvSpPr>
        <p:spPr bwMode="auto">
          <a:xfrm>
            <a:off x="152400" y="6324600"/>
            <a:ext cx="8763000" cy="0"/>
          </a:xfrm>
          <a:prstGeom prst="line">
            <a:avLst/>
          </a:prstGeom>
          <a:noFill/>
          <a:ln w="76200">
            <a:solidFill>
              <a:schemeClr val="hlink"/>
            </a:solidFill>
            <a:round/>
            <a:headEnd/>
            <a:tailEnd/>
          </a:ln>
          <a:effectLst/>
        </p:spPr>
        <p:txBody>
          <a:bodyPr/>
          <a:lstStyle/>
          <a:p>
            <a:endParaRPr lang="en-US"/>
          </a:p>
        </p:txBody>
      </p:sp>
      <p:pic>
        <p:nvPicPr>
          <p:cNvPr id="703494" name="Picture 6"/>
          <p:cNvPicPr>
            <a:picLocks noChangeAspect="1" noChangeArrowheads="1"/>
          </p:cNvPicPr>
          <p:nvPr/>
        </p:nvPicPr>
        <p:blipFill>
          <a:blip r:embed="rId3"/>
          <a:srcRect/>
          <a:stretch>
            <a:fillRect/>
          </a:stretch>
        </p:blipFill>
        <p:spPr bwMode="auto">
          <a:xfrm>
            <a:off x="584200" y="2068513"/>
            <a:ext cx="7797800" cy="2960687"/>
          </a:xfrm>
          <a:prstGeom prst="rect">
            <a:avLst/>
          </a:prstGeom>
          <a:noFill/>
          <a:ln w="9525">
            <a:noFill/>
            <a:miter lim="800000"/>
            <a:headEnd/>
            <a:tailEnd/>
          </a:ln>
          <a:effectLst/>
        </p:spPr>
      </p:pic>
      <p:sp>
        <p:nvSpPr>
          <p:cNvPr id="2" name="Date Placeholder 1">
            <a:extLst>
              <a:ext uri="{FF2B5EF4-FFF2-40B4-BE49-F238E27FC236}">
                <a16:creationId xmlns:a16="http://schemas.microsoft.com/office/drawing/2014/main" id="{9DF6B571-6685-CB94-2BFA-E68BD04A4337}"/>
              </a:ext>
            </a:extLst>
          </p:cNvPr>
          <p:cNvSpPr>
            <a:spLocks noGrp="1"/>
          </p:cNvSpPr>
          <p:nvPr>
            <p:ph type="dt" sz="half" idx="10"/>
          </p:nvPr>
        </p:nvSpPr>
        <p:spPr/>
        <p:txBody>
          <a:bodyPr/>
          <a:lstStyle/>
          <a:p>
            <a:fld id="{0B844200-0695-4FEA-B33B-53C22C92B3F4}" type="datetime1">
              <a:rPr lang="en-US" smtClean="0"/>
              <a:t>12/19/2022</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2738" name="Rectangle 2"/>
          <p:cNvSpPr>
            <a:spLocks noGrp="1" noChangeArrowheads="1"/>
          </p:cNvSpPr>
          <p:nvPr>
            <p:ph type="title"/>
          </p:nvPr>
        </p:nvSpPr>
        <p:spPr bwMode="auto">
          <a:xfrm>
            <a:off x="685800" y="609600"/>
            <a:ext cx="7772400" cy="1143000"/>
          </a:xfrm>
          <a:noFill/>
          <a:ln>
            <a:miter lim="800000"/>
            <a:headEnd/>
            <a:tailEnd/>
          </a:ln>
        </p:spPr>
        <p:txBody>
          <a:bodyPr vert="horz" wrap="square" lIns="91440" tIns="45720" rIns="91440" bIns="45720" numCol="1" anchor="t" anchorCtr="0" compatLnSpc="1">
            <a:prstTxWarp prst="textNoShape">
              <a:avLst/>
            </a:prstTxWarp>
          </a:bodyPr>
          <a:lstStyle/>
          <a:p>
            <a:r>
              <a:rPr lang="en-US"/>
              <a:t>Distortion</a:t>
            </a:r>
          </a:p>
        </p:txBody>
      </p:sp>
      <p:sp>
        <p:nvSpPr>
          <p:cNvPr id="1012739" name="Rectangle 3"/>
          <p:cNvSpPr>
            <a:spLocks noGrp="1" noChangeArrowheads="1"/>
          </p:cNvSpPr>
          <p:nvPr>
            <p:ph idx="1"/>
          </p:nvPr>
        </p:nvSpPr>
        <p:spPr bwMode="auto">
          <a:xfrm>
            <a:off x="609600" y="1600200"/>
            <a:ext cx="7772400" cy="4724400"/>
          </a:xfrm>
          <a:noFill/>
          <a:ln>
            <a:miter lim="800000"/>
            <a:headEnd/>
            <a:tailEnd/>
          </a:ln>
        </p:spPr>
        <p:txBody>
          <a:bodyPr vert="horz" wrap="square" lIns="91440" tIns="45720" rIns="91440" bIns="45720" numCol="1" anchor="t" anchorCtr="0" compatLnSpc="1">
            <a:prstTxWarp prst="textNoShape">
              <a:avLst/>
            </a:prstTxWarp>
            <a:normAutofit lnSpcReduction="10000"/>
          </a:bodyPr>
          <a:lstStyle/>
          <a:p>
            <a:pPr>
              <a:lnSpc>
                <a:spcPct val="90000"/>
              </a:lnSpc>
            </a:pPr>
            <a:r>
              <a:rPr lang="en-US" sz="2800" dirty="0">
                <a:latin typeface="Arial Nova" pitchFamily="34" charset="0"/>
              </a:rPr>
              <a:t>Means that the signal changes its form or shape</a:t>
            </a:r>
          </a:p>
          <a:p>
            <a:pPr>
              <a:lnSpc>
                <a:spcPct val="90000"/>
              </a:lnSpc>
            </a:pPr>
            <a:r>
              <a:rPr lang="en-US" sz="2800" dirty="0">
                <a:latin typeface="Arial Nova" pitchFamily="34" charset="0"/>
              </a:rPr>
              <a:t>Distortion can occur in a composite signal made of different frequencies. </a:t>
            </a:r>
          </a:p>
          <a:p>
            <a:pPr>
              <a:lnSpc>
                <a:spcPct val="90000"/>
              </a:lnSpc>
            </a:pPr>
            <a:r>
              <a:rPr lang="en-US" sz="2800" dirty="0">
                <a:latin typeface="Arial Nova" pitchFamily="34" charset="0"/>
              </a:rPr>
              <a:t>Each frequency component has its own </a:t>
            </a:r>
            <a:r>
              <a:rPr lang="en-US" sz="2800" dirty="0">
                <a:solidFill>
                  <a:schemeClr val="hlink"/>
                </a:solidFill>
                <a:latin typeface="Arial Nova" pitchFamily="34" charset="0"/>
              </a:rPr>
              <a:t>propagation speed</a:t>
            </a:r>
            <a:r>
              <a:rPr lang="en-US" sz="2800" dirty="0">
                <a:latin typeface="Arial Nova" pitchFamily="34" charset="0"/>
              </a:rPr>
              <a:t> traveling through a medium.</a:t>
            </a:r>
          </a:p>
          <a:p>
            <a:pPr>
              <a:lnSpc>
                <a:spcPct val="90000"/>
              </a:lnSpc>
            </a:pPr>
            <a:r>
              <a:rPr lang="en-US" sz="2800" dirty="0">
                <a:latin typeface="Arial Nova" pitchFamily="34" charset="0"/>
              </a:rPr>
              <a:t>The different components therefore arrive with </a:t>
            </a:r>
            <a:r>
              <a:rPr lang="en-US" sz="2800" dirty="0">
                <a:solidFill>
                  <a:schemeClr val="hlink"/>
                </a:solidFill>
                <a:latin typeface="Arial Nova" pitchFamily="34" charset="0"/>
              </a:rPr>
              <a:t>different delays</a:t>
            </a:r>
            <a:r>
              <a:rPr lang="en-US" sz="2800" dirty="0">
                <a:latin typeface="Arial Nova" pitchFamily="34" charset="0"/>
              </a:rPr>
              <a:t> at the receiver.</a:t>
            </a:r>
          </a:p>
          <a:p>
            <a:pPr>
              <a:lnSpc>
                <a:spcPct val="90000"/>
              </a:lnSpc>
            </a:pPr>
            <a:r>
              <a:rPr lang="en-US" sz="2800" dirty="0">
                <a:latin typeface="Arial Nova" pitchFamily="34" charset="0"/>
              </a:rPr>
              <a:t>That means that the signals have </a:t>
            </a:r>
            <a:r>
              <a:rPr lang="en-US" sz="2800" dirty="0">
                <a:solidFill>
                  <a:schemeClr val="hlink"/>
                </a:solidFill>
                <a:latin typeface="Arial Nova" pitchFamily="34" charset="0"/>
              </a:rPr>
              <a:t>different phases</a:t>
            </a:r>
            <a:r>
              <a:rPr lang="en-US" sz="2800" dirty="0">
                <a:latin typeface="Arial Nova" pitchFamily="34" charset="0"/>
              </a:rPr>
              <a:t> at the receiver than they did at the source.</a:t>
            </a:r>
          </a:p>
        </p:txBody>
      </p:sp>
      <p:sp>
        <p:nvSpPr>
          <p:cNvPr id="4" name="Slide Number Placeholder 3"/>
          <p:cNvSpPr>
            <a:spLocks noGrp="1"/>
          </p:cNvSpPr>
          <p:nvPr>
            <p:ph type="sldNum" sz="quarter" idx="12"/>
          </p:nvPr>
        </p:nvSpPr>
        <p:spPr/>
        <p:txBody>
          <a:bodyPr/>
          <a:lstStyle/>
          <a:p>
            <a:r>
              <a:rPr lang="en-US"/>
              <a:t>3.</a:t>
            </a:r>
            <a:fld id="{037AB7DE-D450-4814-B12D-C937298719D5}" type="slidenum">
              <a:rPr lang="en-US"/>
              <a:pPr/>
              <a:t>44</a:t>
            </a:fld>
            <a:endParaRPr lang="en-US"/>
          </a:p>
        </p:txBody>
      </p:sp>
      <p:sp>
        <p:nvSpPr>
          <p:cNvPr id="2" name="Date Placeholder 1">
            <a:extLst>
              <a:ext uri="{FF2B5EF4-FFF2-40B4-BE49-F238E27FC236}">
                <a16:creationId xmlns:a16="http://schemas.microsoft.com/office/drawing/2014/main" id="{57CC90C0-F83A-402A-F78E-AD9C1AEF9A0F}"/>
              </a:ext>
            </a:extLst>
          </p:cNvPr>
          <p:cNvSpPr>
            <a:spLocks noGrp="1"/>
          </p:cNvSpPr>
          <p:nvPr>
            <p:ph type="dt" sz="half" idx="10"/>
          </p:nvPr>
        </p:nvSpPr>
        <p:spPr/>
        <p:txBody>
          <a:bodyPr/>
          <a:lstStyle/>
          <a:p>
            <a:fld id="{CD1D5678-D95A-4780-AC97-FA8173CECD33}" type="datetime1">
              <a:rPr lang="en-US" smtClean="0"/>
              <a:t>12/19/2022</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2"/>
          </p:nvPr>
        </p:nvSpPr>
        <p:spPr/>
        <p:txBody>
          <a:bodyPr/>
          <a:lstStyle/>
          <a:p>
            <a:r>
              <a:rPr lang="en-US"/>
              <a:t>3.</a:t>
            </a:r>
            <a:fld id="{479BFF17-640F-4844-8107-3028E6704300}" type="slidenum">
              <a:rPr lang="en-US"/>
              <a:pPr/>
              <a:t>45</a:t>
            </a:fld>
            <a:endParaRPr lang="en-US"/>
          </a:p>
        </p:txBody>
      </p:sp>
      <p:sp>
        <p:nvSpPr>
          <p:cNvPr id="705538"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705539"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705540" name="Text Box 4"/>
          <p:cNvSpPr txBox="1">
            <a:spLocks noChangeArrowheads="1"/>
          </p:cNvSpPr>
          <p:nvPr/>
        </p:nvSpPr>
        <p:spPr bwMode="auto">
          <a:xfrm>
            <a:off x="304800" y="285750"/>
            <a:ext cx="3503613" cy="579438"/>
          </a:xfrm>
          <a:prstGeom prst="rect">
            <a:avLst/>
          </a:prstGeom>
          <a:noFill/>
          <a:ln w="9525">
            <a:noFill/>
            <a:miter lim="800000"/>
            <a:headEnd/>
            <a:tailEnd/>
          </a:ln>
          <a:effectLst/>
        </p:spPr>
        <p:txBody>
          <a:bodyPr wrap="none">
            <a:spAutoFit/>
          </a:bodyPr>
          <a:lstStyle/>
          <a:p>
            <a:r>
              <a:rPr lang="en-US" sz="2400" i="0" baseline="0">
                <a:solidFill>
                  <a:schemeClr val="folHlink"/>
                </a:solidFill>
              </a:rPr>
              <a:t>Figure 3.28  </a:t>
            </a:r>
            <a:r>
              <a:rPr lang="en-US" sz="3200" baseline="0"/>
              <a:t>Distortion</a:t>
            </a:r>
            <a:endParaRPr lang="en-US" sz="2000" baseline="0"/>
          </a:p>
        </p:txBody>
      </p:sp>
      <p:sp>
        <p:nvSpPr>
          <p:cNvPr id="705541" name="Line 5"/>
          <p:cNvSpPr>
            <a:spLocks noChangeShapeType="1"/>
          </p:cNvSpPr>
          <p:nvPr/>
        </p:nvSpPr>
        <p:spPr bwMode="auto">
          <a:xfrm>
            <a:off x="152400" y="6324600"/>
            <a:ext cx="8763000" cy="0"/>
          </a:xfrm>
          <a:prstGeom prst="line">
            <a:avLst/>
          </a:prstGeom>
          <a:noFill/>
          <a:ln w="76200">
            <a:solidFill>
              <a:schemeClr val="hlink"/>
            </a:solidFill>
            <a:round/>
            <a:headEnd/>
            <a:tailEnd/>
          </a:ln>
          <a:effectLst/>
        </p:spPr>
        <p:txBody>
          <a:bodyPr/>
          <a:lstStyle/>
          <a:p>
            <a:endParaRPr lang="en-US"/>
          </a:p>
        </p:txBody>
      </p:sp>
      <p:pic>
        <p:nvPicPr>
          <p:cNvPr id="705542" name="Picture 6"/>
          <p:cNvPicPr>
            <a:picLocks noChangeAspect="1" noChangeArrowheads="1"/>
          </p:cNvPicPr>
          <p:nvPr/>
        </p:nvPicPr>
        <p:blipFill>
          <a:blip r:embed="rId3"/>
          <a:srcRect/>
          <a:stretch>
            <a:fillRect/>
          </a:stretch>
        </p:blipFill>
        <p:spPr bwMode="auto">
          <a:xfrm>
            <a:off x="350838" y="1887538"/>
            <a:ext cx="8335962" cy="3217862"/>
          </a:xfrm>
          <a:prstGeom prst="rect">
            <a:avLst/>
          </a:prstGeom>
          <a:noFill/>
          <a:ln w="9525">
            <a:noFill/>
            <a:miter lim="800000"/>
            <a:headEnd/>
            <a:tailEnd/>
          </a:ln>
          <a:effectLst/>
        </p:spPr>
      </p:pic>
      <p:sp>
        <p:nvSpPr>
          <p:cNvPr id="2" name="Date Placeholder 1">
            <a:extLst>
              <a:ext uri="{FF2B5EF4-FFF2-40B4-BE49-F238E27FC236}">
                <a16:creationId xmlns:a16="http://schemas.microsoft.com/office/drawing/2014/main" id="{EE16C39A-6620-8D5A-2257-612C4477A459}"/>
              </a:ext>
            </a:extLst>
          </p:cNvPr>
          <p:cNvSpPr>
            <a:spLocks noGrp="1"/>
          </p:cNvSpPr>
          <p:nvPr>
            <p:ph type="dt" sz="half" idx="10"/>
          </p:nvPr>
        </p:nvSpPr>
        <p:spPr/>
        <p:txBody>
          <a:bodyPr/>
          <a:lstStyle/>
          <a:p>
            <a:fld id="{22F0B20F-20D0-402C-94CE-27AECA605645}" type="datetime1">
              <a:rPr lang="en-US" smtClean="0"/>
              <a:t>12/19/2022</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786" name="Rectangle 2"/>
          <p:cNvSpPr>
            <a:spLocks noGrp="1" noChangeArrowheads="1"/>
          </p:cNvSpPr>
          <p:nvPr>
            <p:ph type="title"/>
          </p:nvPr>
        </p:nvSpPr>
        <p:spPr bwMode="auto">
          <a:xfrm>
            <a:off x="685800" y="609600"/>
            <a:ext cx="7772400" cy="1143000"/>
          </a:xfrm>
          <a:noFill/>
          <a:ln>
            <a:miter lim="800000"/>
            <a:headEnd/>
            <a:tailEnd/>
          </a:ln>
        </p:spPr>
        <p:txBody>
          <a:bodyPr vert="horz" wrap="square" lIns="91440" tIns="45720" rIns="91440" bIns="45720" numCol="1" anchor="t" anchorCtr="0" compatLnSpc="1">
            <a:prstTxWarp prst="textNoShape">
              <a:avLst/>
            </a:prstTxWarp>
          </a:bodyPr>
          <a:lstStyle/>
          <a:p>
            <a:r>
              <a:rPr lang="en-US"/>
              <a:t>Noise</a:t>
            </a:r>
          </a:p>
        </p:txBody>
      </p:sp>
      <p:sp>
        <p:nvSpPr>
          <p:cNvPr id="1014787" name="Rectangle 3"/>
          <p:cNvSpPr>
            <a:spLocks noGrp="1" noChangeArrowheads="1"/>
          </p:cNvSpPr>
          <p:nvPr>
            <p:ph idx="1"/>
          </p:nvPr>
        </p:nvSpPr>
        <p:spPr bwMode="auto">
          <a:xfrm>
            <a:off x="533400" y="1676400"/>
            <a:ext cx="8153400" cy="4343400"/>
          </a:xfrm>
          <a:noFill/>
          <a:ln>
            <a:miter lim="800000"/>
            <a:headEnd/>
            <a:tailEnd/>
          </a:ln>
        </p:spPr>
        <p:txBody>
          <a:bodyPr vert="horz" wrap="square" lIns="91440" tIns="45720" rIns="91440" bIns="45720" numCol="1" anchor="t" anchorCtr="0" compatLnSpc="1">
            <a:prstTxWarp prst="textNoShape">
              <a:avLst/>
            </a:prstTxWarp>
            <a:normAutofit/>
          </a:bodyPr>
          <a:lstStyle/>
          <a:p>
            <a:pPr algn="just">
              <a:lnSpc>
                <a:spcPct val="90000"/>
              </a:lnSpc>
            </a:pPr>
            <a:r>
              <a:rPr lang="en-US" sz="2800" dirty="0">
                <a:latin typeface="Arial Nova" pitchFamily="34" charset="0"/>
              </a:rPr>
              <a:t>Noise is any unwanted signal that is mixed or combined with the original signal during transmission. </a:t>
            </a:r>
          </a:p>
          <a:p>
            <a:pPr algn="just">
              <a:lnSpc>
                <a:spcPct val="90000"/>
              </a:lnSpc>
            </a:pPr>
            <a:r>
              <a:rPr lang="en-US" sz="2800" dirty="0">
                <a:latin typeface="Arial Nova" pitchFamily="34" charset="0"/>
              </a:rPr>
              <a:t>Due to noise the original signal is altered and signal received is not same as the one</a:t>
            </a:r>
            <a:br>
              <a:rPr lang="en-US" sz="2800" dirty="0">
                <a:latin typeface="Arial Nova" pitchFamily="34" charset="0"/>
              </a:rPr>
            </a:br>
            <a:r>
              <a:rPr lang="en-US" sz="2800" dirty="0">
                <a:latin typeface="Arial Nova" pitchFamily="34" charset="0"/>
              </a:rPr>
              <a:t>sent. </a:t>
            </a:r>
            <a:br>
              <a:rPr lang="en-US" dirty="0"/>
            </a:br>
            <a:endParaRPr lang="en-US" dirty="0"/>
          </a:p>
        </p:txBody>
      </p:sp>
      <p:sp>
        <p:nvSpPr>
          <p:cNvPr id="4" name="Slide Number Placeholder 3"/>
          <p:cNvSpPr>
            <a:spLocks noGrp="1"/>
          </p:cNvSpPr>
          <p:nvPr>
            <p:ph type="sldNum" sz="quarter" idx="12"/>
          </p:nvPr>
        </p:nvSpPr>
        <p:spPr/>
        <p:txBody>
          <a:bodyPr/>
          <a:lstStyle/>
          <a:p>
            <a:r>
              <a:rPr lang="en-US"/>
              <a:t>3.</a:t>
            </a:r>
            <a:fld id="{9A28F390-3651-4DC5-8721-3200BBDFE91E}" type="slidenum">
              <a:rPr lang="en-US"/>
              <a:pPr/>
              <a:t>46</a:t>
            </a:fld>
            <a:endParaRPr lang="en-US"/>
          </a:p>
        </p:txBody>
      </p:sp>
      <p:sp>
        <p:nvSpPr>
          <p:cNvPr id="2" name="Date Placeholder 1">
            <a:extLst>
              <a:ext uri="{FF2B5EF4-FFF2-40B4-BE49-F238E27FC236}">
                <a16:creationId xmlns:a16="http://schemas.microsoft.com/office/drawing/2014/main" id="{A64F0659-FA55-EDE8-A1D6-A94A2823A498}"/>
              </a:ext>
            </a:extLst>
          </p:cNvPr>
          <p:cNvSpPr>
            <a:spLocks noGrp="1"/>
          </p:cNvSpPr>
          <p:nvPr>
            <p:ph type="dt" sz="half" idx="10"/>
          </p:nvPr>
        </p:nvSpPr>
        <p:spPr/>
        <p:txBody>
          <a:bodyPr/>
          <a:lstStyle/>
          <a:p>
            <a:fld id="{D2E578E2-BDB2-436B-B47B-D221E8A1E62F}" type="datetime1">
              <a:rPr lang="en-US" smtClean="0"/>
              <a:t>12/19/2022</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786" name="Rectangle 2"/>
          <p:cNvSpPr>
            <a:spLocks noGrp="1" noChangeArrowheads="1"/>
          </p:cNvSpPr>
          <p:nvPr>
            <p:ph type="title"/>
          </p:nvPr>
        </p:nvSpPr>
        <p:spPr bwMode="auto">
          <a:xfrm>
            <a:off x="685800" y="609600"/>
            <a:ext cx="7772400" cy="1143000"/>
          </a:xfrm>
          <a:noFill/>
          <a:ln>
            <a:miter lim="800000"/>
            <a:headEnd/>
            <a:tailEnd/>
          </a:ln>
        </p:spPr>
        <p:txBody>
          <a:bodyPr vert="horz" wrap="square" lIns="91440" tIns="45720" rIns="91440" bIns="45720" numCol="1" anchor="t" anchorCtr="0" compatLnSpc="1">
            <a:prstTxWarp prst="textNoShape">
              <a:avLst/>
            </a:prstTxWarp>
          </a:bodyPr>
          <a:lstStyle/>
          <a:p>
            <a:r>
              <a:rPr lang="en-US"/>
              <a:t>Noise</a:t>
            </a:r>
          </a:p>
        </p:txBody>
      </p:sp>
      <p:sp>
        <p:nvSpPr>
          <p:cNvPr id="1014787" name="Rectangle 3"/>
          <p:cNvSpPr>
            <a:spLocks noGrp="1" noChangeArrowheads="1"/>
          </p:cNvSpPr>
          <p:nvPr>
            <p:ph idx="1"/>
          </p:nvPr>
        </p:nvSpPr>
        <p:spPr bwMode="auto">
          <a:xfrm>
            <a:off x="533400" y="1676400"/>
            <a:ext cx="7772400" cy="4343400"/>
          </a:xfrm>
          <a:noFill/>
          <a:ln>
            <a:miter lim="800000"/>
            <a:headEnd/>
            <a:tailEnd/>
          </a:ln>
        </p:spPr>
        <p:txBody>
          <a:bodyPr vert="horz" wrap="square" lIns="91440" tIns="45720" rIns="91440" bIns="45720" numCol="1" anchor="t" anchorCtr="0" compatLnSpc="1">
            <a:prstTxWarp prst="textNoShape">
              <a:avLst/>
            </a:prstTxWarp>
            <a:normAutofit/>
          </a:bodyPr>
          <a:lstStyle/>
          <a:p>
            <a:pPr>
              <a:lnSpc>
                <a:spcPct val="90000"/>
              </a:lnSpc>
            </a:pPr>
            <a:r>
              <a:rPr lang="en-US" dirty="0">
                <a:latin typeface="Arial Nova" pitchFamily="34" charset="0"/>
              </a:rPr>
              <a:t>There are different types of noise</a:t>
            </a:r>
          </a:p>
          <a:p>
            <a:pPr lvl="1">
              <a:lnSpc>
                <a:spcPct val="90000"/>
              </a:lnSpc>
            </a:pPr>
            <a:r>
              <a:rPr lang="en-US" dirty="0">
                <a:solidFill>
                  <a:schemeClr val="hlink"/>
                </a:solidFill>
                <a:latin typeface="Arial Nova" pitchFamily="34" charset="0"/>
              </a:rPr>
              <a:t>Thermal</a:t>
            </a:r>
            <a:r>
              <a:rPr lang="en-US" dirty="0">
                <a:latin typeface="Arial Nova" pitchFamily="34" charset="0"/>
              </a:rPr>
              <a:t> - is the random motion of electrons in a wire which creates an extra signal not originally sent by the transmitter. </a:t>
            </a:r>
          </a:p>
          <a:p>
            <a:pPr lvl="1">
              <a:lnSpc>
                <a:spcPct val="90000"/>
              </a:lnSpc>
            </a:pPr>
            <a:r>
              <a:rPr lang="en-US" dirty="0">
                <a:solidFill>
                  <a:schemeClr val="hlink"/>
                </a:solidFill>
                <a:latin typeface="Arial Nova" pitchFamily="34" charset="0"/>
              </a:rPr>
              <a:t>Induced</a:t>
            </a:r>
            <a:r>
              <a:rPr lang="en-US" dirty="0">
                <a:latin typeface="Arial Nova" pitchFamily="34" charset="0"/>
              </a:rPr>
              <a:t> – Induced noise comes from sources such as motors and appliances. These devices act as a sending antenna, and the transmission medium acts as the receiving antenna. .</a:t>
            </a:r>
          </a:p>
          <a:p>
            <a:pPr lvl="1">
              <a:lnSpc>
                <a:spcPct val="90000"/>
              </a:lnSpc>
            </a:pPr>
            <a:r>
              <a:rPr lang="en-US" dirty="0">
                <a:solidFill>
                  <a:schemeClr val="hlink"/>
                </a:solidFill>
                <a:latin typeface="Arial Nova" pitchFamily="34" charset="0"/>
              </a:rPr>
              <a:t>Crosstalk</a:t>
            </a:r>
            <a:r>
              <a:rPr lang="en-US" dirty="0">
                <a:latin typeface="Arial Nova" pitchFamily="34" charset="0"/>
              </a:rPr>
              <a:t> - Crosstalk is the effect of on the other. One wire acts as a sending antenna and the other as the receiving antenna.</a:t>
            </a:r>
          </a:p>
          <a:p>
            <a:pPr lvl="1">
              <a:lnSpc>
                <a:spcPct val="90000"/>
              </a:lnSpc>
            </a:pPr>
            <a:r>
              <a:rPr lang="en-US" dirty="0">
                <a:solidFill>
                  <a:schemeClr val="hlink"/>
                </a:solidFill>
                <a:latin typeface="Arial Nova" pitchFamily="34" charset="0"/>
              </a:rPr>
              <a:t>Impulse</a:t>
            </a:r>
            <a:r>
              <a:rPr lang="en-US" dirty="0">
                <a:latin typeface="Arial Nova" pitchFamily="34" charset="0"/>
              </a:rPr>
              <a:t> - Impulse noise is a spike (a signal with high energy in a very short time) that comes from power lines, lightning, and so on. </a:t>
            </a:r>
          </a:p>
        </p:txBody>
      </p:sp>
      <p:sp>
        <p:nvSpPr>
          <p:cNvPr id="4" name="Slide Number Placeholder 3"/>
          <p:cNvSpPr>
            <a:spLocks noGrp="1"/>
          </p:cNvSpPr>
          <p:nvPr>
            <p:ph type="sldNum" sz="quarter" idx="12"/>
          </p:nvPr>
        </p:nvSpPr>
        <p:spPr/>
        <p:txBody>
          <a:bodyPr/>
          <a:lstStyle/>
          <a:p>
            <a:r>
              <a:rPr lang="en-US"/>
              <a:t>3.</a:t>
            </a:r>
            <a:fld id="{9A28F390-3651-4DC5-8721-3200BBDFE91E}" type="slidenum">
              <a:rPr lang="en-US"/>
              <a:pPr/>
              <a:t>47</a:t>
            </a:fld>
            <a:endParaRPr lang="en-US"/>
          </a:p>
        </p:txBody>
      </p:sp>
      <p:sp>
        <p:nvSpPr>
          <p:cNvPr id="2" name="Date Placeholder 1">
            <a:extLst>
              <a:ext uri="{FF2B5EF4-FFF2-40B4-BE49-F238E27FC236}">
                <a16:creationId xmlns:a16="http://schemas.microsoft.com/office/drawing/2014/main" id="{F59E6E00-76C2-D6FC-7EFB-44767E49443E}"/>
              </a:ext>
            </a:extLst>
          </p:cNvPr>
          <p:cNvSpPr>
            <a:spLocks noGrp="1"/>
          </p:cNvSpPr>
          <p:nvPr>
            <p:ph type="dt" sz="half" idx="10"/>
          </p:nvPr>
        </p:nvSpPr>
        <p:spPr/>
        <p:txBody>
          <a:bodyPr/>
          <a:lstStyle/>
          <a:p>
            <a:fld id="{A1477E4E-DF1E-4628-8D35-1FF07F0B244F}" type="datetime1">
              <a:rPr lang="en-US" smtClean="0"/>
              <a:t>12/19/2022</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2"/>
          </p:nvPr>
        </p:nvSpPr>
        <p:spPr/>
        <p:txBody>
          <a:bodyPr/>
          <a:lstStyle/>
          <a:p>
            <a:r>
              <a:rPr lang="en-US"/>
              <a:t>3.</a:t>
            </a:r>
            <a:fld id="{F418AFDF-3838-465E-AF34-AE14E436C0A0}" type="slidenum">
              <a:rPr lang="en-US"/>
              <a:pPr/>
              <a:t>48</a:t>
            </a:fld>
            <a:endParaRPr lang="en-US"/>
          </a:p>
        </p:txBody>
      </p:sp>
      <p:sp>
        <p:nvSpPr>
          <p:cNvPr id="706562" name="Line 2"/>
          <p:cNvSpPr>
            <a:spLocks noChangeShapeType="1"/>
          </p:cNvSpPr>
          <p:nvPr/>
        </p:nvSpPr>
        <p:spPr bwMode="auto">
          <a:xfrm>
            <a:off x="152400" y="152400"/>
            <a:ext cx="8763000" cy="0"/>
          </a:xfrm>
          <a:prstGeom prst="line">
            <a:avLst/>
          </a:prstGeom>
          <a:noFill/>
          <a:ln w="76200">
            <a:solidFill>
              <a:schemeClr val="hlink"/>
            </a:solidFill>
            <a:round/>
            <a:headEnd/>
            <a:tailEnd/>
          </a:ln>
          <a:effectLst/>
        </p:spPr>
        <p:txBody>
          <a:bodyPr/>
          <a:lstStyle/>
          <a:p>
            <a:endParaRPr lang="en-US"/>
          </a:p>
        </p:txBody>
      </p:sp>
      <p:sp>
        <p:nvSpPr>
          <p:cNvPr id="706563"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706564" name="Text Box 4"/>
          <p:cNvSpPr txBox="1">
            <a:spLocks noChangeArrowheads="1"/>
          </p:cNvSpPr>
          <p:nvPr/>
        </p:nvSpPr>
        <p:spPr bwMode="auto">
          <a:xfrm>
            <a:off x="304800" y="285750"/>
            <a:ext cx="2757488" cy="579438"/>
          </a:xfrm>
          <a:prstGeom prst="rect">
            <a:avLst/>
          </a:prstGeom>
          <a:noFill/>
          <a:ln w="9525">
            <a:noFill/>
            <a:miter lim="800000"/>
            <a:headEnd/>
            <a:tailEnd/>
          </a:ln>
          <a:effectLst/>
        </p:spPr>
        <p:txBody>
          <a:bodyPr wrap="none">
            <a:spAutoFit/>
          </a:bodyPr>
          <a:lstStyle/>
          <a:p>
            <a:r>
              <a:rPr lang="en-US" sz="2400" i="0" baseline="0">
                <a:solidFill>
                  <a:schemeClr val="folHlink"/>
                </a:solidFill>
              </a:rPr>
              <a:t>Figure 3.29  </a:t>
            </a:r>
            <a:r>
              <a:rPr lang="en-US" sz="3200" baseline="0"/>
              <a:t>Noise</a:t>
            </a:r>
          </a:p>
        </p:txBody>
      </p:sp>
      <p:sp>
        <p:nvSpPr>
          <p:cNvPr id="706565" name="Line 5"/>
          <p:cNvSpPr>
            <a:spLocks noChangeShapeType="1"/>
          </p:cNvSpPr>
          <p:nvPr/>
        </p:nvSpPr>
        <p:spPr bwMode="auto">
          <a:xfrm>
            <a:off x="152400" y="6324600"/>
            <a:ext cx="8763000" cy="0"/>
          </a:xfrm>
          <a:prstGeom prst="line">
            <a:avLst/>
          </a:prstGeom>
          <a:noFill/>
          <a:ln w="76200">
            <a:solidFill>
              <a:schemeClr val="hlink"/>
            </a:solidFill>
            <a:round/>
            <a:headEnd/>
            <a:tailEnd/>
          </a:ln>
          <a:effectLst/>
        </p:spPr>
        <p:txBody>
          <a:bodyPr/>
          <a:lstStyle/>
          <a:p>
            <a:endParaRPr lang="en-US"/>
          </a:p>
        </p:txBody>
      </p:sp>
      <p:pic>
        <p:nvPicPr>
          <p:cNvPr id="706567" name="Picture 7"/>
          <p:cNvPicPr>
            <a:picLocks noChangeAspect="1" noChangeArrowheads="1"/>
          </p:cNvPicPr>
          <p:nvPr/>
        </p:nvPicPr>
        <p:blipFill>
          <a:blip r:embed="rId3"/>
          <a:srcRect/>
          <a:stretch>
            <a:fillRect/>
          </a:stretch>
        </p:blipFill>
        <p:spPr bwMode="auto">
          <a:xfrm>
            <a:off x="742950" y="2408238"/>
            <a:ext cx="7486650" cy="2697162"/>
          </a:xfrm>
          <a:prstGeom prst="rect">
            <a:avLst/>
          </a:prstGeom>
          <a:noFill/>
          <a:ln w="9525">
            <a:noFill/>
            <a:miter lim="800000"/>
            <a:headEnd/>
            <a:tailEnd/>
          </a:ln>
          <a:effectLst/>
        </p:spPr>
      </p:pic>
      <p:sp>
        <p:nvSpPr>
          <p:cNvPr id="2" name="Date Placeholder 1">
            <a:extLst>
              <a:ext uri="{FF2B5EF4-FFF2-40B4-BE49-F238E27FC236}">
                <a16:creationId xmlns:a16="http://schemas.microsoft.com/office/drawing/2014/main" id="{C26DFC7B-DED4-73DB-F88A-075B50108A14}"/>
              </a:ext>
            </a:extLst>
          </p:cNvPr>
          <p:cNvSpPr>
            <a:spLocks noGrp="1"/>
          </p:cNvSpPr>
          <p:nvPr>
            <p:ph type="dt" sz="half" idx="10"/>
          </p:nvPr>
        </p:nvSpPr>
        <p:spPr/>
        <p:txBody>
          <a:bodyPr/>
          <a:lstStyle/>
          <a:p>
            <a:fld id="{AB2C1C15-8A40-4A58-9E96-01FFBDD86E74}" type="datetime1">
              <a:rPr lang="en-US" smtClean="0"/>
              <a:t>12/19/2022</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6594" name="Rectangle 2"/>
          <p:cNvSpPr>
            <a:spLocks noGrp="1" noChangeArrowheads="1"/>
          </p:cNvSpPr>
          <p:nvPr>
            <p:ph type="title"/>
          </p:nvPr>
        </p:nvSpPr>
        <p:spPr bwMode="auto">
          <a:xfrm>
            <a:off x="685800" y="609600"/>
            <a:ext cx="7772400" cy="1143000"/>
          </a:xfrm>
          <a:noFill/>
          <a:ln>
            <a:miter lim="800000"/>
            <a:headEnd/>
            <a:tailEnd/>
          </a:ln>
        </p:spPr>
        <p:txBody>
          <a:bodyPr vert="horz" wrap="square" lIns="91440" tIns="45720" rIns="91440" bIns="45720" numCol="1" anchor="t" anchorCtr="0" compatLnSpc="1">
            <a:prstTxWarp prst="textNoShape">
              <a:avLst/>
            </a:prstTxWarp>
          </a:bodyPr>
          <a:lstStyle/>
          <a:p>
            <a:r>
              <a:rPr lang="en-US"/>
              <a:t>Signal to Noise Ratio (SNR)</a:t>
            </a:r>
          </a:p>
        </p:txBody>
      </p:sp>
      <p:sp>
        <p:nvSpPr>
          <p:cNvPr id="1006595" name="Rectangle 3"/>
          <p:cNvSpPr>
            <a:spLocks noGrp="1" noChangeArrowheads="1"/>
          </p:cNvSpPr>
          <p:nvPr>
            <p:ph idx="1"/>
          </p:nvPr>
        </p:nvSpPr>
        <p:spPr bwMode="auto">
          <a:xfrm>
            <a:off x="685800" y="1981200"/>
            <a:ext cx="7772400" cy="4114800"/>
          </a:xfrm>
          <a:noFill/>
          <a:ln>
            <a:miter lim="800000"/>
            <a:headEnd/>
            <a:tailEnd/>
          </a:ln>
        </p:spPr>
        <p:txBody>
          <a:bodyPr vert="horz" wrap="square" lIns="91440" tIns="45720" rIns="91440" bIns="45720" numCol="1" anchor="t" anchorCtr="0" compatLnSpc="1">
            <a:prstTxWarp prst="textNoShape">
              <a:avLst/>
            </a:prstTxWarp>
            <a:normAutofit/>
          </a:bodyPr>
          <a:lstStyle/>
          <a:p>
            <a:r>
              <a:rPr lang="en-US" dirty="0">
                <a:latin typeface="Arial Nova" pitchFamily="34" charset="0"/>
              </a:rPr>
              <a:t>To measure the quality of a system the SNR is often used. It indicates the strength of the signal </a:t>
            </a:r>
            <a:r>
              <a:rPr lang="en-US" dirty="0" err="1">
                <a:latin typeface="Arial Nova" pitchFamily="34" charset="0"/>
              </a:rPr>
              <a:t>wrt</a:t>
            </a:r>
            <a:r>
              <a:rPr lang="en-US" dirty="0">
                <a:latin typeface="Arial Nova" pitchFamily="34" charset="0"/>
              </a:rPr>
              <a:t> the noise power in the system. </a:t>
            </a:r>
          </a:p>
          <a:p>
            <a:pPr>
              <a:buNone/>
            </a:pPr>
            <a:r>
              <a:rPr lang="en-US" b="1" dirty="0">
                <a:latin typeface="Arial Nova" pitchFamily="34" charset="0"/>
              </a:rPr>
              <a:t>SNR= Average Signal power / Average Noise Power</a:t>
            </a:r>
            <a:r>
              <a:rPr lang="en-US" dirty="0">
                <a:latin typeface="Arial Nova" pitchFamily="34" charset="0"/>
              </a:rPr>
              <a:t> </a:t>
            </a:r>
          </a:p>
          <a:p>
            <a:r>
              <a:rPr lang="en-US" dirty="0">
                <a:latin typeface="Arial Nova" pitchFamily="34" charset="0"/>
              </a:rPr>
              <a:t>It is the ratio between two powers.</a:t>
            </a:r>
          </a:p>
          <a:p>
            <a:r>
              <a:rPr lang="en-US" dirty="0">
                <a:latin typeface="Arial Nova" pitchFamily="34" charset="0"/>
              </a:rPr>
              <a:t>It is usually given in dB and referred to as </a:t>
            </a:r>
            <a:r>
              <a:rPr lang="en-US" dirty="0" err="1">
                <a:latin typeface="Arial Nova" pitchFamily="34" charset="0"/>
              </a:rPr>
              <a:t>SNR</a:t>
            </a:r>
            <a:r>
              <a:rPr lang="en-US" baseline="-25000" dirty="0" err="1">
                <a:latin typeface="Arial Nova" pitchFamily="34" charset="0"/>
              </a:rPr>
              <a:t>dB</a:t>
            </a:r>
            <a:r>
              <a:rPr lang="en-US" baseline="-25000" dirty="0">
                <a:latin typeface="Arial Nova" pitchFamily="34" charset="0"/>
              </a:rPr>
              <a:t>.</a:t>
            </a:r>
            <a:r>
              <a:rPr lang="en-US" dirty="0">
                <a:latin typeface="Arial Nova" pitchFamily="34" charset="0"/>
              </a:rPr>
              <a:t> defined as </a:t>
            </a:r>
            <a:r>
              <a:rPr lang="en-US" b="1" dirty="0" err="1">
                <a:latin typeface="Arial Nova" pitchFamily="34" charset="0"/>
              </a:rPr>
              <a:t>SNRdB</a:t>
            </a:r>
            <a:r>
              <a:rPr lang="en-US" b="1" dirty="0">
                <a:latin typeface="Arial Nova" pitchFamily="34" charset="0"/>
              </a:rPr>
              <a:t> = l0logl0 SNR</a:t>
            </a:r>
            <a:r>
              <a:rPr lang="en-US" dirty="0">
                <a:latin typeface="Arial Nova" pitchFamily="34" charset="0"/>
              </a:rPr>
              <a:t> </a:t>
            </a:r>
            <a:br>
              <a:rPr lang="en-US" dirty="0"/>
            </a:br>
            <a:endParaRPr lang="en-US" baseline="-25000" dirty="0"/>
          </a:p>
        </p:txBody>
      </p:sp>
      <p:sp>
        <p:nvSpPr>
          <p:cNvPr id="4" name="Slide Number Placeholder 3"/>
          <p:cNvSpPr>
            <a:spLocks noGrp="1"/>
          </p:cNvSpPr>
          <p:nvPr>
            <p:ph type="sldNum" sz="quarter" idx="12"/>
          </p:nvPr>
        </p:nvSpPr>
        <p:spPr/>
        <p:txBody>
          <a:bodyPr/>
          <a:lstStyle/>
          <a:p>
            <a:r>
              <a:rPr lang="en-US"/>
              <a:t>3.</a:t>
            </a:r>
            <a:fld id="{2061E136-F0E9-4650-AE25-948C5CA3FC12}" type="slidenum">
              <a:rPr lang="en-US"/>
              <a:pPr/>
              <a:t>49</a:t>
            </a:fld>
            <a:endParaRPr lang="en-US"/>
          </a:p>
        </p:txBody>
      </p:sp>
      <p:sp>
        <p:nvSpPr>
          <p:cNvPr id="2" name="Date Placeholder 1">
            <a:extLst>
              <a:ext uri="{FF2B5EF4-FFF2-40B4-BE49-F238E27FC236}">
                <a16:creationId xmlns:a16="http://schemas.microsoft.com/office/drawing/2014/main" id="{4BBE4B47-793F-B040-827E-B2FF8B8438B1}"/>
              </a:ext>
            </a:extLst>
          </p:cNvPr>
          <p:cNvSpPr>
            <a:spLocks noGrp="1"/>
          </p:cNvSpPr>
          <p:nvPr>
            <p:ph type="dt" sz="half" idx="10"/>
          </p:nvPr>
        </p:nvSpPr>
        <p:spPr/>
        <p:txBody>
          <a:bodyPr/>
          <a:lstStyle/>
          <a:p>
            <a:fld id="{87C1052D-907F-4E6C-B743-1F36BB29E8F7}" type="datetime1">
              <a:rPr lang="en-US" smtClean="0"/>
              <a:t>12/19/2022</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p:cNvSpPr>
            <a:spLocks noGrp="1"/>
          </p:cNvSpPr>
          <p:nvPr>
            <p:ph type="sldNum" sz="quarter" idx="12"/>
          </p:nvPr>
        </p:nvSpPr>
        <p:spPr/>
        <p:txBody>
          <a:bodyPr/>
          <a:lstStyle/>
          <a:p>
            <a:r>
              <a:rPr lang="en-US"/>
              <a:t>3.</a:t>
            </a:r>
            <a:fld id="{67788C2F-D4EA-4581-A4EE-68F73BA9A5E6}" type="slidenum">
              <a:rPr lang="en-US"/>
              <a:pPr/>
              <a:t>5</a:t>
            </a:fld>
            <a:endParaRPr lang="en-US"/>
          </a:p>
        </p:txBody>
      </p:sp>
      <p:sp>
        <p:nvSpPr>
          <p:cNvPr id="797698" name="Rectangle 2"/>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p:spPr>
        <p:txBody>
          <a:bodyPr wrap="none" anchor="ctr"/>
          <a:lstStyle/>
          <a:p>
            <a:pPr algn="ctr"/>
            <a:endParaRPr lang="en-US" sz="3200" i="0" baseline="0">
              <a:effectLst>
                <a:outerShdw blurRad="38100" dist="38100" dir="2700000" algn="tl">
                  <a:srgbClr val="FFFFFF"/>
                </a:outerShdw>
              </a:effectLst>
            </a:endParaRPr>
          </a:p>
        </p:txBody>
      </p:sp>
      <p:sp>
        <p:nvSpPr>
          <p:cNvPr id="797699" name="Text Box 3"/>
          <p:cNvSpPr txBox="1">
            <a:spLocks noChangeArrowheads="1"/>
          </p:cNvSpPr>
          <p:nvPr/>
        </p:nvSpPr>
        <p:spPr bwMode="auto">
          <a:xfrm>
            <a:off x="228600" y="76200"/>
            <a:ext cx="5659438" cy="579438"/>
          </a:xfrm>
          <a:prstGeom prst="rect">
            <a:avLst/>
          </a:prstGeom>
          <a:noFill/>
          <a:ln w="9525">
            <a:noFill/>
            <a:miter lim="800000"/>
            <a:headEnd/>
            <a:tailEnd/>
          </a:ln>
          <a:effectLst/>
        </p:spPr>
        <p:txBody>
          <a:bodyPr wrap="none">
            <a:spAutoFit/>
          </a:bodyPr>
          <a:lstStyle/>
          <a:p>
            <a:r>
              <a:rPr lang="en-US" sz="3200" i="0" baseline="0">
                <a:effectLst>
                  <a:outerShdw blurRad="38100" dist="38100" dir="2700000" algn="tl">
                    <a:srgbClr val="C0C0C0"/>
                  </a:outerShdw>
                </a:effectLst>
                <a:latin typeface="Times" pitchFamily="1" charset="0"/>
              </a:rPr>
              <a:t>3-1   ANALOG AND DIGITAL</a:t>
            </a:r>
          </a:p>
        </p:txBody>
      </p:sp>
      <p:sp>
        <p:nvSpPr>
          <p:cNvPr id="797700"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i="0" baseline="0"/>
          </a:p>
        </p:txBody>
      </p:sp>
      <p:sp>
        <p:nvSpPr>
          <p:cNvPr id="797701" name="Rectangle 5"/>
          <p:cNvSpPr>
            <a:spLocks noChangeArrowheads="1"/>
          </p:cNvSpPr>
          <p:nvPr/>
        </p:nvSpPr>
        <p:spPr bwMode="auto">
          <a:xfrm>
            <a:off x="76200" y="713601"/>
            <a:ext cx="8915400" cy="3416320"/>
          </a:xfrm>
          <a:prstGeom prst="rect">
            <a:avLst/>
          </a:prstGeom>
          <a:noFill/>
          <a:ln w="9525">
            <a:noFill/>
            <a:miter lim="800000"/>
            <a:headEnd/>
            <a:tailEnd/>
          </a:ln>
          <a:effectLst/>
        </p:spPr>
        <p:txBody>
          <a:bodyPr anchor="ctr">
            <a:spAutoFit/>
          </a:bodyPr>
          <a:lstStyle/>
          <a:p>
            <a:pPr algn="just" eaLnBrk="1" hangingPunct="1"/>
            <a:r>
              <a:rPr lang="en-US" sz="3600" baseline="0" dirty="0">
                <a:effectLst>
                  <a:outerShdw blurRad="38100" dist="38100" dir="2700000" algn="tl">
                    <a:srgbClr val="C0C0C0"/>
                  </a:outerShdw>
                </a:effectLst>
                <a:latin typeface="Arial Nova" pitchFamily="34" charset="0"/>
              </a:rPr>
              <a:t>Data can be </a:t>
            </a:r>
            <a:r>
              <a:rPr lang="en-US" sz="3600" baseline="0" dirty="0">
                <a:solidFill>
                  <a:schemeClr val="hlink"/>
                </a:solidFill>
                <a:effectLst>
                  <a:outerShdw blurRad="38100" dist="38100" dir="2700000" algn="tl">
                    <a:srgbClr val="C0C0C0"/>
                  </a:outerShdw>
                </a:effectLst>
                <a:latin typeface="Arial Nova" pitchFamily="34" charset="0"/>
              </a:rPr>
              <a:t>analog</a:t>
            </a:r>
            <a:r>
              <a:rPr lang="en-US" sz="3600" baseline="0" dirty="0">
                <a:effectLst>
                  <a:outerShdw blurRad="38100" dist="38100" dir="2700000" algn="tl">
                    <a:srgbClr val="C0C0C0"/>
                  </a:outerShdw>
                </a:effectLst>
                <a:latin typeface="Arial Nova" pitchFamily="34" charset="0"/>
              </a:rPr>
              <a:t> or </a:t>
            </a:r>
            <a:r>
              <a:rPr lang="en-US" sz="3600" baseline="0" dirty="0">
                <a:solidFill>
                  <a:schemeClr val="hlink"/>
                </a:solidFill>
                <a:effectLst>
                  <a:outerShdw blurRad="38100" dist="38100" dir="2700000" algn="tl">
                    <a:srgbClr val="C0C0C0"/>
                  </a:outerShdw>
                </a:effectLst>
                <a:latin typeface="Arial Nova" pitchFamily="34" charset="0"/>
              </a:rPr>
              <a:t>digital</a:t>
            </a:r>
            <a:r>
              <a:rPr lang="en-US" sz="3600" baseline="0" dirty="0">
                <a:effectLst>
                  <a:outerShdw blurRad="38100" dist="38100" dir="2700000" algn="tl">
                    <a:srgbClr val="C0C0C0"/>
                  </a:outerShdw>
                </a:effectLst>
                <a:latin typeface="Arial Nova" pitchFamily="34" charset="0"/>
              </a:rPr>
              <a:t>. The term </a:t>
            </a:r>
            <a:r>
              <a:rPr lang="en-US" sz="3600" baseline="0" dirty="0">
                <a:solidFill>
                  <a:schemeClr val="hlink"/>
                </a:solidFill>
                <a:effectLst>
                  <a:outerShdw blurRad="38100" dist="38100" dir="2700000" algn="tl">
                    <a:srgbClr val="C0C0C0"/>
                  </a:outerShdw>
                </a:effectLst>
                <a:latin typeface="Arial Nova" pitchFamily="34" charset="0"/>
              </a:rPr>
              <a:t>analog data</a:t>
            </a:r>
            <a:r>
              <a:rPr lang="en-US" sz="3600" baseline="0" dirty="0">
                <a:effectLst>
                  <a:outerShdw blurRad="38100" dist="38100" dir="2700000" algn="tl">
                    <a:srgbClr val="C0C0C0"/>
                  </a:outerShdw>
                </a:effectLst>
                <a:latin typeface="Arial Nova" pitchFamily="34" charset="0"/>
              </a:rPr>
              <a:t> refers to information that is continuous; </a:t>
            </a:r>
            <a:r>
              <a:rPr lang="en-US" sz="3600" baseline="0" dirty="0">
                <a:solidFill>
                  <a:schemeClr val="hlink"/>
                </a:solidFill>
                <a:effectLst>
                  <a:outerShdw blurRad="38100" dist="38100" dir="2700000" algn="tl">
                    <a:srgbClr val="C0C0C0"/>
                  </a:outerShdw>
                </a:effectLst>
                <a:latin typeface="Arial Nova" pitchFamily="34" charset="0"/>
              </a:rPr>
              <a:t>digital data</a:t>
            </a:r>
            <a:r>
              <a:rPr lang="en-US" sz="3600" baseline="0" dirty="0">
                <a:effectLst>
                  <a:outerShdw blurRad="38100" dist="38100" dir="2700000" algn="tl">
                    <a:srgbClr val="C0C0C0"/>
                  </a:outerShdw>
                </a:effectLst>
                <a:latin typeface="Arial Nova" pitchFamily="34" charset="0"/>
              </a:rPr>
              <a:t> refers to information that has discrete states. Analog data take on continuous values. Digital data take on discrete values.</a:t>
            </a:r>
          </a:p>
        </p:txBody>
      </p:sp>
      <p:sp>
        <p:nvSpPr>
          <p:cNvPr id="797702" name="Rectangle 6"/>
          <p:cNvSpPr>
            <a:spLocks noChangeArrowheads="1"/>
          </p:cNvSpPr>
          <p:nvPr/>
        </p:nvSpPr>
        <p:spPr bwMode="auto">
          <a:xfrm>
            <a:off x="152400" y="4679950"/>
            <a:ext cx="6705600" cy="1200329"/>
          </a:xfrm>
          <a:prstGeom prst="rect">
            <a:avLst/>
          </a:prstGeom>
          <a:noFill/>
          <a:ln w="9525">
            <a:noFill/>
            <a:miter lim="800000"/>
            <a:headEnd/>
            <a:tailEnd/>
          </a:ln>
          <a:effectLst/>
        </p:spPr>
        <p:txBody>
          <a:bodyPr>
            <a:spAutoFit/>
          </a:bodyPr>
          <a:lstStyle/>
          <a:p>
            <a:pPr>
              <a:buClr>
                <a:schemeClr val="tx1"/>
              </a:buClr>
              <a:buSzPct val="117000"/>
              <a:buFont typeface="Wingdings" pitchFamily="1" charset="2"/>
              <a:buChar char="§"/>
            </a:pPr>
            <a:r>
              <a:rPr lang="en-US" sz="2400" i="0" baseline="0" dirty="0">
                <a:solidFill>
                  <a:srgbClr val="0033CC"/>
                </a:solidFill>
              </a:rPr>
              <a:t> </a:t>
            </a:r>
            <a:r>
              <a:rPr lang="en-US" sz="2400" i="0" baseline="0" dirty="0">
                <a:solidFill>
                  <a:srgbClr val="0033CC"/>
                </a:solidFill>
                <a:latin typeface="Arial Nova" pitchFamily="34" charset="0"/>
              </a:rPr>
              <a:t>Analog and Digital Data</a:t>
            </a:r>
            <a:endParaRPr lang="fr-FR" sz="2400" i="0" baseline="0" dirty="0">
              <a:solidFill>
                <a:srgbClr val="0033CC"/>
              </a:solidFill>
              <a:latin typeface="Arial Nova" pitchFamily="34" charset="0"/>
            </a:endParaRPr>
          </a:p>
          <a:p>
            <a:pPr>
              <a:buClr>
                <a:schemeClr val="tx1"/>
              </a:buClr>
              <a:buSzPct val="117000"/>
              <a:buFont typeface="Wingdings" pitchFamily="1" charset="2"/>
              <a:buChar char="§"/>
            </a:pPr>
            <a:r>
              <a:rPr lang="fr-FR" sz="2400" i="0" baseline="0" dirty="0">
                <a:solidFill>
                  <a:srgbClr val="0033CC"/>
                </a:solidFill>
                <a:latin typeface="Arial Nova" pitchFamily="34" charset="0"/>
              </a:rPr>
              <a:t> </a:t>
            </a:r>
            <a:r>
              <a:rPr lang="fr-FR" sz="2400" i="0" baseline="0" dirty="0" err="1">
                <a:solidFill>
                  <a:srgbClr val="0033CC"/>
                </a:solidFill>
                <a:latin typeface="Arial Nova" pitchFamily="34" charset="0"/>
              </a:rPr>
              <a:t>Analog</a:t>
            </a:r>
            <a:r>
              <a:rPr lang="fr-FR" sz="2400" i="0" baseline="0" dirty="0">
                <a:solidFill>
                  <a:srgbClr val="0033CC"/>
                </a:solidFill>
                <a:latin typeface="Arial Nova" pitchFamily="34" charset="0"/>
              </a:rPr>
              <a:t> and Digital </a:t>
            </a:r>
            <a:r>
              <a:rPr lang="fr-FR" sz="2400" i="0" baseline="0" dirty="0" err="1">
                <a:solidFill>
                  <a:srgbClr val="0033CC"/>
                </a:solidFill>
                <a:latin typeface="Arial Nova" pitchFamily="34" charset="0"/>
              </a:rPr>
              <a:t>Signals</a:t>
            </a:r>
            <a:endParaRPr lang="fr-FR" sz="2400" i="0" baseline="0" dirty="0">
              <a:solidFill>
                <a:srgbClr val="0033CC"/>
              </a:solidFill>
              <a:latin typeface="Arial Nova" pitchFamily="34" charset="0"/>
            </a:endParaRPr>
          </a:p>
          <a:p>
            <a:pPr>
              <a:buClr>
                <a:schemeClr val="tx1"/>
              </a:buClr>
              <a:buSzPct val="117000"/>
              <a:buFont typeface="Wingdings" pitchFamily="1" charset="2"/>
              <a:buChar char="§"/>
            </a:pPr>
            <a:r>
              <a:rPr lang="fr-FR" sz="2400" i="0" baseline="0" dirty="0">
                <a:solidFill>
                  <a:srgbClr val="0033CC"/>
                </a:solidFill>
                <a:latin typeface="Arial Nova" pitchFamily="34" charset="0"/>
              </a:rPr>
              <a:t> </a:t>
            </a:r>
            <a:r>
              <a:rPr lang="fr-FR" sz="2400" i="0" baseline="0" dirty="0" err="1">
                <a:solidFill>
                  <a:srgbClr val="0033CC"/>
                </a:solidFill>
                <a:latin typeface="Arial Nova" pitchFamily="34" charset="0"/>
              </a:rPr>
              <a:t>Periodic</a:t>
            </a:r>
            <a:r>
              <a:rPr lang="fr-FR" sz="2400" i="0" baseline="0" dirty="0">
                <a:solidFill>
                  <a:srgbClr val="0033CC"/>
                </a:solidFill>
                <a:latin typeface="Arial Nova" pitchFamily="34" charset="0"/>
              </a:rPr>
              <a:t> and </a:t>
            </a:r>
            <a:r>
              <a:rPr lang="fr-FR" sz="2400" i="0" baseline="0" dirty="0" err="1">
                <a:solidFill>
                  <a:srgbClr val="0033CC"/>
                </a:solidFill>
                <a:latin typeface="Arial Nova" pitchFamily="34" charset="0"/>
              </a:rPr>
              <a:t>Nonperiodic</a:t>
            </a:r>
            <a:r>
              <a:rPr lang="fr-FR" sz="2400" i="0" baseline="0" dirty="0">
                <a:solidFill>
                  <a:srgbClr val="0033CC"/>
                </a:solidFill>
                <a:latin typeface="Arial Nova" pitchFamily="34" charset="0"/>
              </a:rPr>
              <a:t> </a:t>
            </a:r>
            <a:r>
              <a:rPr lang="fr-FR" sz="2400" i="0" baseline="0" dirty="0" err="1">
                <a:solidFill>
                  <a:srgbClr val="0033CC"/>
                </a:solidFill>
                <a:latin typeface="Arial Nova" pitchFamily="34" charset="0"/>
              </a:rPr>
              <a:t>Signals</a:t>
            </a:r>
            <a:endParaRPr lang="en-US" sz="2400" i="0" baseline="0" dirty="0">
              <a:solidFill>
                <a:srgbClr val="0033CC"/>
              </a:solidFill>
              <a:latin typeface="Arial Nova" pitchFamily="34" charset="0"/>
            </a:endParaRPr>
          </a:p>
        </p:txBody>
      </p:sp>
      <p:sp>
        <p:nvSpPr>
          <p:cNvPr id="797703" name="Text Box 7"/>
          <p:cNvSpPr txBox="1">
            <a:spLocks noChangeArrowheads="1"/>
          </p:cNvSpPr>
          <p:nvPr/>
        </p:nvSpPr>
        <p:spPr bwMode="auto">
          <a:xfrm>
            <a:off x="163513" y="4203700"/>
            <a:ext cx="4867275" cy="519113"/>
          </a:xfrm>
          <a:prstGeom prst="rect">
            <a:avLst/>
          </a:prstGeom>
          <a:noFill/>
          <a:ln w="76200" algn="ctr">
            <a:noFill/>
            <a:miter lim="800000"/>
            <a:headEnd/>
            <a:tailEnd/>
          </a:ln>
          <a:effectLst/>
        </p:spPr>
        <p:txBody>
          <a:bodyPr wrap="none">
            <a:spAutoFit/>
          </a:bodyPr>
          <a:lstStyle/>
          <a:p>
            <a:pPr algn="ctr"/>
            <a:r>
              <a:rPr lang="en-US" u="sng" baseline="0">
                <a:solidFill>
                  <a:schemeClr val="hlink"/>
                </a:solidFill>
                <a:effectLst>
                  <a:outerShdw blurRad="38100" dist="38100" dir="2700000" algn="tl">
                    <a:srgbClr val="C0C0C0"/>
                  </a:outerShdw>
                </a:effectLst>
              </a:rPr>
              <a:t>Topics discussed in this section:</a:t>
            </a:r>
          </a:p>
        </p:txBody>
      </p:sp>
      <p:sp>
        <p:nvSpPr>
          <p:cNvPr id="2" name="Date Placeholder 1">
            <a:extLst>
              <a:ext uri="{FF2B5EF4-FFF2-40B4-BE49-F238E27FC236}">
                <a16:creationId xmlns:a16="http://schemas.microsoft.com/office/drawing/2014/main" id="{FAB1BB71-C999-810B-004E-3BA9A431BB4D}"/>
              </a:ext>
            </a:extLst>
          </p:cNvPr>
          <p:cNvSpPr>
            <a:spLocks noGrp="1"/>
          </p:cNvSpPr>
          <p:nvPr>
            <p:ph type="dt" sz="half" idx="10"/>
          </p:nvPr>
        </p:nvSpPr>
        <p:spPr/>
        <p:txBody>
          <a:bodyPr/>
          <a:lstStyle/>
          <a:p>
            <a:fld id="{066AC0CC-4D21-4150-A51F-DDAE0E6CCCF1}" type="datetime1">
              <a:rPr lang="en-US" smtClean="0"/>
              <a:t>12/19/2022</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2"/>
          </p:nvPr>
        </p:nvSpPr>
        <p:spPr/>
        <p:txBody>
          <a:bodyPr/>
          <a:lstStyle/>
          <a:p>
            <a:r>
              <a:rPr lang="en-US"/>
              <a:t>3.</a:t>
            </a:r>
            <a:fld id="{8B6DD901-AC8E-4B08-9422-BA2D42757F62}" type="slidenum">
              <a:rPr lang="en-US"/>
              <a:pPr/>
              <a:t>50</a:t>
            </a:fld>
            <a:endParaRPr lang="en-US"/>
          </a:p>
        </p:txBody>
      </p:sp>
      <p:sp>
        <p:nvSpPr>
          <p:cNvPr id="707586" name="Line 2"/>
          <p:cNvSpPr>
            <a:spLocks noChangeShapeType="1"/>
          </p:cNvSpPr>
          <p:nvPr/>
        </p:nvSpPr>
        <p:spPr bwMode="auto">
          <a:xfrm>
            <a:off x="152400" y="228600"/>
            <a:ext cx="8763000" cy="0"/>
          </a:xfrm>
          <a:prstGeom prst="line">
            <a:avLst/>
          </a:prstGeom>
          <a:noFill/>
          <a:ln w="76200">
            <a:solidFill>
              <a:schemeClr val="hlink"/>
            </a:solidFill>
            <a:round/>
            <a:headEnd/>
            <a:tailEnd/>
          </a:ln>
          <a:effectLst/>
        </p:spPr>
        <p:txBody>
          <a:bodyPr/>
          <a:lstStyle/>
          <a:p>
            <a:endParaRPr lang="en-US"/>
          </a:p>
        </p:txBody>
      </p:sp>
      <p:sp>
        <p:nvSpPr>
          <p:cNvPr id="707587" name="Line 3"/>
          <p:cNvSpPr>
            <a:spLocks noChangeShapeType="1"/>
          </p:cNvSpPr>
          <p:nvPr/>
        </p:nvSpPr>
        <p:spPr bwMode="auto">
          <a:xfrm>
            <a:off x="152400" y="1066800"/>
            <a:ext cx="8763000" cy="0"/>
          </a:xfrm>
          <a:prstGeom prst="line">
            <a:avLst/>
          </a:prstGeom>
          <a:noFill/>
          <a:ln w="19050">
            <a:solidFill>
              <a:schemeClr val="hlink"/>
            </a:solidFill>
            <a:round/>
            <a:headEnd/>
            <a:tailEnd/>
          </a:ln>
          <a:effectLst/>
        </p:spPr>
        <p:txBody>
          <a:bodyPr/>
          <a:lstStyle/>
          <a:p>
            <a:endParaRPr lang="en-US"/>
          </a:p>
        </p:txBody>
      </p:sp>
      <p:sp>
        <p:nvSpPr>
          <p:cNvPr id="707588" name="Text Box 4"/>
          <p:cNvSpPr txBox="1">
            <a:spLocks noChangeArrowheads="1"/>
          </p:cNvSpPr>
          <p:nvPr/>
        </p:nvSpPr>
        <p:spPr bwMode="auto">
          <a:xfrm>
            <a:off x="304800" y="457200"/>
            <a:ext cx="6721475" cy="457200"/>
          </a:xfrm>
          <a:prstGeom prst="rect">
            <a:avLst/>
          </a:prstGeom>
          <a:noFill/>
          <a:ln w="9525">
            <a:noFill/>
            <a:miter lim="800000"/>
            <a:headEnd/>
            <a:tailEnd/>
          </a:ln>
          <a:effectLst/>
        </p:spPr>
        <p:txBody>
          <a:bodyPr wrap="none">
            <a:spAutoFit/>
          </a:bodyPr>
          <a:lstStyle/>
          <a:p>
            <a:r>
              <a:rPr lang="en-US" sz="2400" i="0" baseline="0">
                <a:solidFill>
                  <a:schemeClr val="folHlink"/>
                </a:solidFill>
              </a:rPr>
              <a:t>Figure 3.30  </a:t>
            </a:r>
            <a:r>
              <a:rPr lang="en-US" sz="2000" baseline="0"/>
              <a:t>Two cases of SNR: a high SNR and a low SNR</a:t>
            </a:r>
          </a:p>
        </p:txBody>
      </p:sp>
      <p:sp>
        <p:nvSpPr>
          <p:cNvPr id="707589"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707590" name="Picture 6"/>
          <p:cNvPicPr>
            <a:picLocks noChangeAspect="1" noChangeArrowheads="1"/>
          </p:cNvPicPr>
          <p:nvPr/>
        </p:nvPicPr>
        <p:blipFill>
          <a:blip r:embed="rId3"/>
          <a:srcRect/>
          <a:stretch>
            <a:fillRect/>
          </a:stretch>
        </p:blipFill>
        <p:spPr bwMode="auto">
          <a:xfrm>
            <a:off x="404813" y="1406525"/>
            <a:ext cx="8281987" cy="4765675"/>
          </a:xfrm>
          <a:prstGeom prst="rect">
            <a:avLst/>
          </a:prstGeom>
          <a:noFill/>
          <a:ln w="9525">
            <a:noFill/>
            <a:miter lim="800000"/>
            <a:headEnd/>
            <a:tailEnd/>
          </a:ln>
          <a:effectLst/>
        </p:spPr>
      </p:pic>
      <p:sp>
        <p:nvSpPr>
          <p:cNvPr id="2" name="Date Placeholder 1">
            <a:extLst>
              <a:ext uri="{FF2B5EF4-FFF2-40B4-BE49-F238E27FC236}">
                <a16:creationId xmlns:a16="http://schemas.microsoft.com/office/drawing/2014/main" id="{234F2992-8AFB-95D1-2D70-07F009A04A35}"/>
              </a:ext>
            </a:extLst>
          </p:cNvPr>
          <p:cNvSpPr>
            <a:spLocks noGrp="1"/>
          </p:cNvSpPr>
          <p:nvPr>
            <p:ph type="dt" sz="half" idx="10"/>
          </p:nvPr>
        </p:nvSpPr>
        <p:spPr/>
        <p:txBody>
          <a:bodyPr/>
          <a:lstStyle/>
          <a:p>
            <a:fld id="{B2F57E6A-FD83-4E96-9503-57E96199022C}" type="datetime1">
              <a:rPr lang="en-US" smtClean="0"/>
              <a:t>12/19/2022</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2"/>
          </p:nvPr>
        </p:nvSpPr>
        <p:spPr/>
        <p:txBody>
          <a:bodyPr/>
          <a:lstStyle/>
          <a:p>
            <a:r>
              <a:rPr lang="en-US"/>
              <a:t>3.</a:t>
            </a:r>
            <a:fld id="{0AC8D125-0747-49DE-B01E-92B99154B34D}" type="slidenum">
              <a:rPr lang="en-US"/>
              <a:pPr/>
              <a:t>51</a:t>
            </a:fld>
            <a:endParaRPr lang="en-US"/>
          </a:p>
        </p:txBody>
      </p:sp>
      <p:sp>
        <p:nvSpPr>
          <p:cNvPr id="802818" name="Rectangle 2"/>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p:spPr>
        <p:txBody>
          <a:bodyPr wrap="none" anchor="ctr"/>
          <a:lstStyle/>
          <a:p>
            <a:pPr algn="ctr"/>
            <a:endParaRPr lang="en-US" sz="3200" i="0" baseline="0">
              <a:effectLst>
                <a:outerShdw blurRad="38100" dist="38100" dir="2700000" algn="tl">
                  <a:srgbClr val="FFFFFF"/>
                </a:outerShdw>
              </a:effectLst>
            </a:endParaRPr>
          </a:p>
        </p:txBody>
      </p:sp>
      <p:sp>
        <p:nvSpPr>
          <p:cNvPr id="802819" name="Text Box 3"/>
          <p:cNvSpPr txBox="1">
            <a:spLocks noChangeArrowheads="1"/>
          </p:cNvSpPr>
          <p:nvPr/>
        </p:nvSpPr>
        <p:spPr bwMode="auto">
          <a:xfrm>
            <a:off x="228600" y="76200"/>
            <a:ext cx="4983163" cy="579438"/>
          </a:xfrm>
          <a:prstGeom prst="rect">
            <a:avLst/>
          </a:prstGeom>
          <a:noFill/>
          <a:ln w="9525">
            <a:noFill/>
            <a:miter lim="800000"/>
            <a:headEnd/>
            <a:tailEnd/>
          </a:ln>
          <a:effectLst/>
        </p:spPr>
        <p:txBody>
          <a:bodyPr wrap="none">
            <a:spAutoFit/>
          </a:bodyPr>
          <a:lstStyle/>
          <a:p>
            <a:r>
              <a:rPr lang="en-US" sz="3200" i="0" baseline="0">
                <a:effectLst>
                  <a:outerShdw blurRad="38100" dist="38100" dir="2700000" algn="tl">
                    <a:srgbClr val="C0C0C0"/>
                  </a:outerShdw>
                </a:effectLst>
                <a:latin typeface="Times" pitchFamily="1" charset="0"/>
              </a:rPr>
              <a:t>3-5   DATA RATE LIMITS</a:t>
            </a:r>
          </a:p>
        </p:txBody>
      </p:sp>
      <p:sp>
        <p:nvSpPr>
          <p:cNvPr id="802820"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i="0" baseline="0"/>
          </a:p>
        </p:txBody>
      </p:sp>
      <p:sp>
        <p:nvSpPr>
          <p:cNvPr id="802821" name="Rectangle 5"/>
          <p:cNvSpPr>
            <a:spLocks noChangeArrowheads="1"/>
          </p:cNvSpPr>
          <p:nvPr/>
        </p:nvSpPr>
        <p:spPr bwMode="auto">
          <a:xfrm>
            <a:off x="76200" y="776179"/>
            <a:ext cx="8610600" cy="3108543"/>
          </a:xfrm>
          <a:prstGeom prst="rect">
            <a:avLst/>
          </a:prstGeom>
          <a:noFill/>
          <a:ln w="9525">
            <a:noFill/>
            <a:miter lim="800000"/>
            <a:headEnd/>
            <a:tailEnd/>
          </a:ln>
          <a:effectLst/>
        </p:spPr>
        <p:txBody>
          <a:bodyPr anchor="ctr">
            <a:spAutoFit/>
          </a:bodyPr>
          <a:lstStyle/>
          <a:p>
            <a:pPr algn="just" eaLnBrk="1" hangingPunct="1"/>
            <a:r>
              <a:rPr lang="en-US" sz="2800" baseline="0" dirty="0">
                <a:effectLst>
                  <a:outerShdw blurRad="38100" dist="38100" dir="2700000" algn="tl">
                    <a:srgbClr val="C0C0C0"/>
                  </a:outerShdw>
                </a:effectLst>
                <a:latin typeface="Arial Nova" pitchFamily="34" charset="0"/>
              </a:rPr>
              <a:t>A very important consideration in data communications is how fast we can send data, in bits per second, over a channel. Data rate depends on three factors:</a:t>
            </a:r>
          </a:p>
          <a:p>
            <a:pPr algn="just" eaLnBrk="1" hangingPunct="1"/>
            <a:r>
              <a:rPr lang="en-US" sz="2800" baseline="0" dirty="0">
                <a:solidFill>
                  <a:schemeClr val="hlink"/>
                </a:solidFill>
                <a:effectLst>
                  <a:outerShdw blurRad="38100" dist="38100" dir="2700000" algn="tl">
                    <a:srgbClr val="C0C0C0"/>
                  </a:outerShdw>
                </a:effectLst>
                <a:latin typeface="Arial Nova" pitchFamily="34" charset="0"/>
              </a:rPr>
              <a:t>   1.</a:t>
            </a:r>
            <a:r>
              <a:rPr lang="en-US" sz="2800" baseline="0" dirty="0">
                <a:effectLst>
                  <a:outerShdw blurRad="38100" dist="38100" dir="2700000" algn="tl">
                    <a:srgbClr val="C0C0C0"/>
                  </a:outerShdw>
                </a:effectLst>
                <a:latin typeface="Arial Nova" pitchFamily="34" charset="0"/>
              </a:rPr>
              <a:t> The bandwidth available</a:t>
            </a:r>
          </a:p>
          <a:p>
            <a:pPr algn="just" eaLnBrk="1" hangingPunct="1"/>
            <a:r>
              <a:rPr lang="en-US" sz="2800" baseline="0" dirty="0">
                <a:solidFill>
                  <a:schemeClr val="hlink"/>
                </a:solidFill>
                <a:effectLst>
                  <a:outerShdw blurRad="38100" dist="38100" dir="2700000" algn="tl">
                    <a:srgbClr val="C0C0C0"/>
                  </a:outerShdw>
                </a:effectLst>
                <a:latin typeface="Arial Nova" pitchFamily="34" charset="0"/>
              </a:rPr>
              <a:t>   2.</a:t>
            </a:r>
            <a:r>
              <a:rPr lang="en-US" sz="2800" baseline="0" dirty="0">
                <a:effectLst>
                  <a:outerShdw blurRad="38100" dist="38100" dir="2700000" algn="tl">
                    <a:srgbClr val="C0C0C0"/>
                  </a:outerShdw>
                </a:effectLst>
                <a:latin typeface="Arial Nova" pitchFamily="34" charset="0"/>
              </a:rPr>
              <a:t> The level of the signals we use</a:t>
            </a:r>
          </a:p>
          <a:p>
            <a:pPr algn="just" eaLnBrk="1" hangingPunct="1"/>
            <a:r>
              <a:rPr lang="en-US" sz="2800" baseline="0" dirty="0">
                <a:solidFill>
                  <a:schemeClr val="hlink"/>
                </a:solidFill>
                <a:effectLst>
                  <a:outerShdw blurRad="38100" dist="38100" dir="2700000" algn="tl">
                    <a:srgbClr val="C0C0C0"/>
                  </a:outerShdw>
                </a:effectLst>
                <a:latin typeface="Arial Nova" pitchFamily="34" charset="0"/>
              </a:rPr>
              <a:t>   3</a:t>
            </a:r>
            <a:r>
              <a:rPr lang="en-US" sz="2800" baseline="0" dirty="0">
                <a:effectLst>
                  <a:outerShdw blurRad="38100" dist="38100" dir="2700000" algn="tl">
                    <a:srgbClr val="C0C0C0"/>
                  </a:outerShdw>
                </a:effectLst>
                <a:latin typeface="Arial Nova" pitchFamily="34" charset="0"/>
              </a:rPr>
              <a:t>. The quality of the channel (the level of noise)</a:t>
            </a:r>
          </a:p>
        </p:txBody>
      </p:sp>
      <p:sp>
        <p:nvSpPr>
          <p:cNvPr id="802822" name="Rectangle 6"/>
          <p:cNvSpPr>
            <a:spLocks noChangeArrowheads="1"/>
          </p:cNvSpPr>
          <p:nvPr/>
        </p:nvSpPr>
        <p:spPr bwMode="auto">
          <a:xfrm>
            <a:off x="152400" y="4819650"/>
            <a:ext cx="5715000" cy="1200329"/>
          </a:xfrm>
          <a:prstGeom prst="rect">
            <a:avLst/>
          </a:prstGeom>
          <a:noFill/>
          <a:ln w="9525">
            <a:noFill/>
            <a:miter lim="800000"/>
            <a:headEnd/>
            <a:tailEnd/>
          </a:ln>
          <a:effectLst/>
        </p:spPr>
        <p:txBody>
          <a:bodyPr>
            <a:spAutoFit/>
          </a:bodyPr>
          <a:lstStyle/>
          <a:p>
            <a:pPr>
              <a:buClr>
                <a:schemeClr val="tx1"/>
              </a:buClr>
              <a:buSzPct val="117000"/>
              <a:buFont typeface="Wingdings" pitchFamily="1" charset="2"/>
              <a:buChar char="§"/>
            </a:pPr>
            <a:r>
              <a:rPr lang="en-US" sz="2400" i="0" baseline="0" dirty="0">
                <a:solidFill>
                  <a:srgbClr val="0033CC"/>
                </a:solidFill>
                <a:latin typeface="Arial Nova" pitchFamily="34" charset="0"/>
              </a:rPr>
              <a:t> Noiseless Channel: </a:t>
            </a:r>
            <a:r>
              <a:rPr lang="en-US" sz="2400" i="0" baseline="0" dirty="0" err="1">
                <a:solidFill>
                  <a:srgbClr val="0033CC"/>
                </a:solidFill>
                <a:latin typeface="Arial Nova" pitchFamily="34" charset="0"/>
              </a:rPr>
              <a:t>Nyquist</a:t>
            </a:r>
            <a:r>
              <a:rPr lang="en-US" sz="2400" i="0" baseline="0" dirty="0">
                <a:solidFill>
                  <a:srgbClr val="0033CC"/>
                </a:solidFill>
                <a:latin typeface="Arial Nova" pitchFamily="34" charset="0"/>
              </a:rPr>
              <a:t> Bit Rate</a:t>
            </a:r>
            <a:endParaRPr lang="fr-FR" sz="2400" i="0" baseline="0" dirty="0">
              <a:solidFill>
                <a:srgbClr val="0033CC"/>
              </a:solidFill>
              <a:latin typeface="Arial Nova" pitchFamily="34" charset="0"/>
            </a:endParaRPr>
          </a:p>
          <a:p>
            <a:pPr>
              <a:buClr>
                <a:schemeClr val="tx1"/>
              </a:buClr>
              <a:buSzPct val="117000"/>
              <a:buFont typeface="Wingdings" pitchFamily="1" charset="2"/>
              <a:buChar char="§"/>
            </a:pPr>
            <a:r>
              <a:rPr lang="fr-FR" sz="2400" i="0" baseline="0" dirty="0">
                <a:solidFill>
                  <a:srgbClr val="0033CC"/>
                </a:solidFill>
                <a:latin typeface="Arial Nova" pitchFamily="34" charset="0"/>
              </a:rPr>
              <a:t> Noisy Channel: Shannon </a:t>
            </a:r>
            <a:r>
              <a:rPr lang="fr-FR" sz="2400" i="0" baseline="0" dirty="0" err="1">
                <a:solidFill>
                  <a:srgbClr val="0033CC"/>
                </a:solidFill>
                <a:latin typeface="Arial Nova" pitchFamily="34" charset="0"/>
              </a:rPr>
              <a:t>Capacity</a:t>
            </a:r>
            <a:endParaRPr lang="fr-FR" sz="2400" i="0" baseline="0" dirty="0">
              <a:solidFill>
                <a:srgbClr val="0033CC"/>
              </a:solidFill>
              <a:latin typeface="Arial Nova" pitchFamily="34" charset="0"/>
            </a:endParaRPr>
          </a:p>
          <a:p>
            <a:pPr>
              <a:buClr>
                <a:schemeClr val="tx1"/>
              </a:buClr>
              <a:buSzPct val="117000"/>
              <a:buFont typeface="Wingdings" pitchFamily="1" charset="2"/>
              <a:buChar char="§"/>
            </a:pPr>
            <a:r>
              <a:rPr lang="fr-FR" sz="2400" i="0" baseline="0" dirty="0">
                <a:solidFill>
                  <a:srgbClr val="0033CC"/>
                </a:solidFill>
                <a:latin typeface="Arial Nova" pitchFamily="34" charset="0"/>
              </a:rPr>
              <a:t> </a:t>
            </a:r>
            <a:r>
              <a:rPr lang="en-US" sz="2400" i="0" baseline="0" dirty="0">
                <a:solidFill>
                  <a:srgbClr val="0033CC"/>
                </a:solidFill>
                <a:latin typeface="Arial Nova" pitchFamily="34" charset="0"/>
              </a:rPr>
              <a:t>Using Both Limits</a:t>
            </a:r>
          </a:p>
        </p:txBody>
      </p:sp>
      <p:sp>
        <p:nvSpPr>
          <p:cNvPr id="802823" name="Text Box 7"/>
          <p:cNvSpPr txBox="1">
            <a:spLocks noChangeArrowheads="1"/>
          </p:cNvSpPr>
          <p:nvPr/>
        </p:nvSpPr>
        <p:spPr bwMode="auto">
          <a:xfrm>
            <a:off x="163513" y="4343400"/>
            <a:ext cx="4867275" cy="519113"/>
          </a:xfrm>
          <a:prstGeom prst="rect">
            <a:avLst/>
          </a:prstGeom>
          <a:noFill/>
          <a:ln w="76200" algn="ctr">
            <a:noFill/>
            <a:miter lim="800000"/>
            <a:headEnd/>
            <a:tailEnd/>
          </a:ln>
          <a:effectLst/>
        </p:spPr>
        <p:txBody>
          <a:bodyPr wrap="none">
            <a:spAutoFit/>
          </a:bodyPr>
          <a:lstStyle/>
          <a:p>
            <a:pPr algn="ctr"/>
            <a:r>
              <a:rPr lang="en-US" u="sng" baseline="0" dirty="0">
                <a:solidFill>
                  <a:schemeClr val="hlink"/>
                </a:solidFill>
                <a:effectLst>
                  <a:outerShdw blurRad="38100" dist="38100" dir="2700000" algn="tl">
                    <a:srgbClr val="C0C0C0"/>
                  </a:outerShdw>
                </a:effectLst>
              </a:rPr>
              <a:t>Topics discussed in this section:</a:t>
            </a:r>
          </a:p>
        </p:txBody>
      </p:sp>
      <p:sp>
        <p:nvSpPr>
          <p:cNvPr id="2" name="Date Placeholder 1">
            <a:extLst>
              <a:ext uri="{FF2B5EF4-FFF2-40B4-BE49-F238E27FC236}">
                <a16:creationId xmlns:a16="http://schemas.microsoft.com/office/drawing/2014/main" id="{17D80A68-6B85-B661-0DE1-F9A2D1AA487F}"/>
              </a:ext>
            </a:extLst>
          </p:cNvPr>
          <p:cNvSpPr>
            <a:spLocks noGrp="1"/>
          </p:cNvSpPr>
          <p:nvPr>
            <p:ph type="dt" sz="half" idx="10"/>
          </p:nvPr>
        </p:nvSpPr>
        <p:spPr/>
        <p:txBody>
          <a:bodyPr/>
          <a:lstStyle/>
          <a:p>
            <a:fld id="{6E5CE5F2-5B29-4E70-87EC-E560FCBC8099}" type="datetime1">
              <a:rPr lang="en-US" smtClean="0"/>
              <a:t>12/19/2022</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2"/>
          </p:nvPr>
        </p:nvSpPr>
        <p:spPr/>
        <p:txBody>
          <a:bodyPr/>
          <a:lstStyle/>
          <a:p>
            <a:r>
              <a:rPr lang="en-US"/>
              <a:t>3.</a:t>
            </a:r>
            <a:fld id="{B314F13C-770B-48D8-9DAD-995105483092}" type="slidenum">
              <a:rPr lang="en-US"/>
              <a:pPr/>
              <a:t>52</a:t>
            </a:fld>
            <a:endParaRPr lang="en-US"/>
          </a:p>
        </p:txBody>
      </p:sp>
      <p:sp>
        <p:nvSpPr>
          <p:cNvPr id="738306"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38307"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38308"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38309"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38310"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38311"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38312"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38313" name="Line 9"/>
          <p:cNvSpPr>
            <a:spLocks noChangeShapeType="1"/>
          </p:cNvSpPr>
          <p:nvPr/>
        </p:nvSpPr>
        <p:spPr bwMode="auto">
          <a:xfrm>
            <a:off x="457200" y="2971800"/>
            <a:ext cx="8153400" cy="0"/>
          </a:xfrm>
          <a:prstGeom prst="line">
            <a:avLst/>
          </a:prstGeom>
          <a:noFill/>
          <a:ln w="76200">
            <a:solidFill>
              <a:srgbClr val="009900"/>
            </a:solidFill>
            <a:round/>
            <a:headEnd/>
            <a:tailEnd/>
          </a:ln>
          <a:effectLst/>
        </p:spPr>
        <p:txBody>
          <a:bodyPr/>
          <a:lstStyle/>
          <a:p>
            <a:endParaRPr lang="en-US"/>
          </a:p>
        </p:txBody>
      </p:sp>
      <p:sp>
        <p:nvSpPr>
          <p:cNvPr id="738314" name="Line 10"/>
          <p:cNvSpPr>
            <a:spLocks noChangeShapeType="1"/>
          </p:cNvSpPr>
          <p:nvPr/>
        </p:nvSpPr>
        <p:spPr bwMode="auto">
          <a:xfrm>
            <a:off x="458788" y="4267200"/>
            <a:ext cx="8153400" cy="0"/>
          </a:xfrm>
          <a:prstGeom prst="line">
            <a:avLst/>
          </a:prstGeom>
          <a:noFill/>
          <a:ln w="76200">
            <a:solidFill>
              <a:srgbClr val="009900"/>
            </a:solidFill>
            <a:round/>
            <a:headEnd/>
            <a:tailEnd/>
          </a:ln>
          <a:effectLst/>
        </p:spPr>
        <p:txBody>
          <a:bodyPr/>
          <a:lstStyle/>
          <a:p>
            <a:endParaRPr lang="en-US"/>
          </a:p>
        </p:txBody>
      </p:sp>
      <p:sp>
        <p:nvSpPr>
          <p:cNvPr id="738315" name="Rectangle 11"/>
          <p:cNvSpPr>
            <a:spLocks noChangeArrowheads="1"/>
          </p:cNvSpPr>
          <p:nvPr/>
        </p:nvSpPr>
        <p:spPr bwMode="auto">
          <a:xfrm>
            <a:off x="495300" y="3063875"/>
            <a:ext cx="8077200" cy="2062103"/>
          </a:xfrm>
          <a:prstGeom prst="rect">
            <a:avLst/>
          </a:prstGeom>
          <a:solidFill>
            <a:srgbClr val="99FF33"/>
          </a:solidFill>
          <a:ln w="76200" algn="ctr">
            <a:noFill/>
            <a:miter lim="800000"/>
            <a:headEnd/>
            <a:tailEnd/>
          </a:ln>
          <a:effectLst/>
        </p:spPr>
        <p:txBody>
          <a:bodyPr>
            <a:spAutoFit/>
          </a:bodyPr>
          <a:lstStyle/>
          <a:p>
            <a:pPr algn="ctr"/>
            <a:r>
              <a:rPr lang="en-US" sz="3200" i="0" baseline="0" dirty="0">
                <a:latin typeface="Arial" charset="0"/>
              </a:rPr>
              <a:t>Increasing the levels of a signal increases the probability of an error occurring, in other words it reduces the reliability of the system. </a:t>
            </a:r>
          </a:p>
        </p:txBody>
      </p:sp>
      <p:grpSp>
        <p:nvGrpSpPr>
          <p:cNvPr id="2" name="Group 12"/>
          <p:cNvGrpSpPr>
            <a:grpSpLocks/>
          </p:cNvGrpSpPr>
          <p:nvPr/>
        </p:nvGrpSpPr>
        <p:grpSpPr bwMode="auto">
          <a:xfrm>
            <a:off x="457200" y="2286000"/>
            <a:ext cx="1143000" cy="566738"/>
            <a:chOff x="1200" y="1248"/>
            <a:chExt cx="720" cy="357"/>
          </a:xfrm>
        </p:grpSpPr>
        <p:pic>
          <p:nvPicPr>
            <p:cNvPr id="738317"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738318"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baseline="0">
                  <a:solidFill>
                    <a:schemeClr val="hlink"/>
                  </a:solidFill>
                </a:rPr>
                <a:t>Note</a:t>
              </a:r>
            </a:p>
          </p:txBody>
        </p:sp>
      </p:grpSp>
      <p:sp>
        <p:nvSpPr>
          <p:cNvPr id="3" name="Date Placeholder 2">
            <a:extLst>
              <a:ext uri="{FF2B5EF4-FFF2-40B4-BE49-F238E27FC236}">
                <a16:creationId xmlns:a16="http://schemas.microsoft.com/office/drawing/2014/main" id="{4ADA05CF-AAA9-20A5-C850-61ECC250E59A}"/>
              </a:ext>
            </a:extLst>
          </p:cNvPr>
          <p:cNvSpPr>
            <a:spLocks noGrp="1"/>
          </p:cNvSpPr>
          <p:nvPr>
            <p:ph type="dt" sz="half" idx="10"/>
          </p:nvPr>
        </p:nvSpPr>
        <p:spPr/>
        <p:txBody>
          <a:bodyPr/>
          <a:lstStyle/>
          <a:p>
            <a:fld id="{7471DA9C-43AF-405A-B8C1-443BE529AA15}" type="datetime1">
              <a:rPr lang="en-US" smtClean="0"/>
              <a:t>12/19/2022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618" name="Rectangle 2"/>
          <p:cNvSpPr>
            <a:spLocks noGrp="1" noChangeArrowheads="1"/>
          </p:cNvSpPr>
          <p:nvPr>
            <p:ph type="title"/>
          </p:nvPr>
        </p:nvSpPr>
        <p:spPr bwMode="auto">
          <a:xfrm>
            <a:off x="685800" y="609600"/>
            <a:ext cx="7772400" cy="1143000"/>
          </a:xfrm>
          <a:noFill/>
          <a:ln>
            <a:miter lim="800000"/>
            <a:headEnd/>
            <a:tailEnd/>
          </a:ln>
        </p:spPr>
        <p:txBody>
          <a:bodyPr vert="horz" wrap="square" lIns="91440" tIns="45720" rIns="91440" bIns="45720" numCol="1" anchor="t" anchorCtr="0" compatLnSpc="1">
            <a:prstTxWarp prst="textNoShape">
              <a:avLst/>
            </a:prstTxWarp>
          </a:bodyPr>
          <a:lstStyle/>
          <a:p>
            <a:r>
              <a:rPr lang="en-US"/>
              <a:t>Capacity of a System</a:t>
            </a:r>
          </a:p>
        </p:txBody>
      </p:sp>
      <p:sp>
        <p:nvSpPr>
          <p:cNvPr id="1007619" name="Rectangle 3"/>
          <p:cNvSpPr>
            <a:spLocks noGrp="1" noChangeArrowheads="1"/>
          </p:cNvSpPr>
          <p:nvPr>
            <p:ph idx="1"/>
          </p:nvPr>
        </p:nvSpPr>
        <p:spPr bwMode="auto">
          <a:xfrm>
            <a:off x="609600" y="1600200"/>
            <a:ext cx="7772400" cy="4114800"/>
          </a:xfrm>
          <a:noFill/>
          <a:ln>
            <a:miter lim="800000"/>
            <a:headEnd/>
            <a:tailEnd/>
          </a:ln>
        </p:spPr>
        <p:txBody>
          <a:bodyPr vert="horz" wrap="square" lIns="91440" tIns="45720" rIns="91440" bIns="45720" numCol="1" anchor="t" anchorCtr="0" compatLnSpc="1">
            <a:prstTxWarp prst="textNoShape">
              <a:avLst/>
            </a:prstTxWarp>
            <a:normAutofit/>
          </a:bodyPr>
          <a:lstStyle/>
          <a:p>
            <a:pPr>
              <a:lnSpc>
                <a:spcPct val="90000"/>
              </a:lnSpc>
            </a:pPr>
            <a:r>
              <a:rPr lang="en-US" sz="2800" dirty="0">
                <a:latin typeface="Arial Nova" pitchFamily="34" charset="0"/>
              </a:rPr>
              <a:t>The bit rate of a system increases with an increase in the number of signal levels we use to denote a symbol.</a:t>
            </a:r>
          </a:p>
          <a:p>
            <a:pPr>
              <a:lnSpc>
                <a:spcPct val="90000"/>
              </a:lnSpc>
            </a:pPr>
            <a:r>
              <a:rPr lang="en-US" sz="2800" dirty="0">
                <a:latin typeface="Arial Nova" pitchFamily="34" charset="0"/>
              </a:rPr>
              <a:t>A symbol can consist of a single bit or “n” bits.</a:t>
            </a:r>
          </a:p>
          <a:p>
            <a:pPr>
              <a:lnSpc>
                <a:spcPct val="90000"/>
              </a:lnSpc>
            </a:pPr>
            <a:r>
              <a:rPr lang="en-US" sz="2800" dirty="0">
                <a:latin typeface="Arial Nova" pitchFamily="34" charset="0"/>
              </a:rPr>
              <a:t>The number of signal levels = 2</a:t>
            </a:r>
            <a:r>
              <a:rPr lang="en-US" sz="2800" baseline="30000" dirty="0">
                <a:latin typeface="Arial Nova" pitchFamily="34" charset="0"/>
              </a:rPr>
              <a:t>n</a:t>
            </a:r>
            <a:r>
              <a:rPr lang="en-US" sz="2800" dirty="0">
                <a:latin typeface="Arial Nova" pitchFamily="34" charset="0"/>
              </a:rPr>
              <a:t>.</a:t>
            </a:r>
          </a:p>
          <a:p>
            <a:pPr>
              <a:lnSpc>
                <a:spcPct val="90000"/>
              </a:lnSpc>
            </a:pPr>
            <a:r>
              <a:rPr lang="en-US" sz="2800" dirty="0">
                <a:latin typeface="Arial Nova" pitchFamily="34" charset="0"/>
              </a:rPr>
              <a:t>As the number of levels goes up, the spacing between level decreases -&gt; increasing the probability of an error occurring in the presence of transmission impairments.</a:t>
            </a:r>
          </a:p>
        </p:txBody>
      </p:sp>
      <p:sp>
        <p:nvSpPr>
          <p:cNvPr id="4" name="Slide Number Placeholder 3"/>
          <p:cNvSpPr>
            <a:spLocks noGrp="1"/>
          </p:cNvSpPr>
          <p:nvPr>
            <p:ph type="sldNum" sz="quarter" idx="12"/>
          </p:nvPr>
        </p:nvSpPr>
        <p:spPr/>
        <p:txBody>
          <a:bodyPr/>
          <a:lstStyle/>
          <a:p>
            <a:r>
              <a:rPr lang="en-US"/>
              <a:t>3.</a:t>
            </a:r>
            <a:fld id="{3EAF1F7A-15CC-4BAF-A56A-76467B535D28}" type="slidenum">
              <a:rPr lang="en-US"/>
              <a:pPr/>
              <a:t>53</a:t>
            </a:fld>
            <a:endParaRPr lang="en-US"/>
          </a:p>
        </p:txBody>
      </p:sp>
      <p:sp>
        <p:nvSpPr>
          <p:cNvPr id="2" name="Date Placeholder 1">
            <a:extLst>
              <a:ext uri="{FF2B5EF4-FFF2-40B4-BE49-F238E27FC236}">
                <a16:creationId xmlns:a16="http://schemas.microsoft.com/office/drawing/2014/main" id="{D2132016-0C63-30B7-0A8A-4FB1B9336BF9}"/>
              </a:ext>
            </a:extLst>
          </p:cNvPr>
          <p:cNvSpPr>
            <a:spLocks noGrp="1"/>
          </p:cNvSpPr>
          <p:nvPr>
            <p:ph type="dt" sz="half" idx="10"/>
          </p:nvPr>
        </p:nvSpPr>
        <p:spPr/>
        <p:txBody>
          <a:bodyPr/>
          <a:lstStyle/>
          <a:p>
            <a:fld id="{FA8227E6-A09F-4F53-A617-037128FA89A6}" type="datetime1">
              <a:rPr lang="en-US" smtClean="0"/>
              <a:t>12/19/2022</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642" name="Rectangle 2"/>
          <p:cNvSpPr>
            <a:spLocks noGrp="1" noChangeArrowheads="1"/>
          </p:cNvSpPr>
          <p:nvPr>
            <p:ph type="title"/>
          </p:nvPr>
        </p:nvSpPr>
        <p:spPr bwMode="auto">
          <a:xfrm>
            <a:off x="685800" y="609600"/>
            <a:ext cx="7772400" cy="1143000"/>
          </a:xfrm>
          <a:noFill/>
          <a:ln>
            <a:miter lim="800000"/>
            <a:headEnd/>
            <a:tailEnd/>
          </a:ln>
        </p:spPr>
        <p:txBody>
          <a:bodyPr vert="horz" wrap="square" lIns="91440" tIns="45720" rIns="91440" bIns="45720" numCol="1" anchor="t" anchorCtr="0" compatLnSpc="1">
            <a:prstTxWarp prst="textNoShape">
              <a:avLst/>
            </a:prstTxWarp>
          </a:bodyPr>
          <a:lstStyle/>
          <a:p>
            <a:r>
              <a:rPr lang="en-US"/>
              <a:t>Nyquist Theorem</a:t>
            </a:r>
          </a:p>
        </p:txBody>
      </p:sp>
      <p:sp>
        <p:nvSpPr>
          <p:cNvPr id="1008643" name="Rectangle 3"/>
          <p:cNvSpPr>
            <a:spLocks noGrp="1" noChangeArrowheads="1"/>
          </p:cNvSpPr>
          <p:nvPr>
            <p:ph idx="1"/>
          </p:nvPr>
        </p:nvSpPr>
        <p:spPr bwMode="auto">
          <a:xfrm>
            <a:off x="685800" y="1600200"/>
            <a:ext cx="7772400" cy="4800600"/>
          </a:xfrm>
          <a:noFill/>
          <a:ln>
            <a:miter lim="800000"/>
            <a:headEnd/>
            <a:tailEnd/>
          </a:ln>
        </p:spPr>
        <p:txBody>
          <a:bodyPr vert="horz" wrap="square" lIns="91440" tIns="45720" rIns="91440" bIns="45720" numCol="1" anchor="t" anchorCtr="0" compatLnSpc="1">
            <a:prstTxWarp prst="textNoShape">
              <a:avLst/>
            </a:prstTxWarp>
            <a:normAutofit lnSpcReduction="10000"/>
          </a:bodyPr>
          <a:lstStyle/>
          <a:p>
            <a:pPr>
              <a:lnSpc>
                <a:spcPct val="90000"/>
              </a:lnSpc>
            </a:pPr>
            <a:r>
              <a:rPr lang="en-US" sz="2800" dirty="0" err="1">
                <a:latin typeface="Arial Nova" pitchFamily="34" charset="0"/>
              </a:rPr>
              <a:t>Nyquist</a:t>
            </a:r>
            <a:r>
              <a:rPr lang="en-US" sz="2800" dirty="0">
                <a:latin typeface="Arial Nova" pitchFamily="34" charset="0"/>
              </a:rPr>
              <a:t> gives the upper bound for the bit rate of a transmission system by calculating the bit rate directly from the number of bits in a symbol (or signal levels) and the bandwidth of the system (assuming 2 symbols/per cycle and first harmonic).</a:t>
            </a:r>
          </a:p>
          <a:p>
            <a:pPr>
              <a:lnSpc>
                <a:spcPct val="90000"/>
              </a:lnSpc>
            </a:pPr>
            <a:r>
              <a:rPr lang="en-US" sz="2800" dirty="0" err="1">
                <a:latin typeface="Arial Nova" pitchFamily="34" charset="0"/>
              </a:rPr>
              <a:t>Nyquist</a:t>
            </a:r>
            <a:r>
              <a:rPr lang="en-US" sz="2800" dirty="0">
                <a:latin typeface="Arial Nova" pitchFamily="34" charset="0"/>
              </a:rPr>
              <a:t> theorem states that for a </a:t>
            </a:r>
            <a:r>
              <a:rPr lang="en-US" sz="2800" dirty="0">
                <a:solidFill>
                  <a:schemeClr val="hlink"/>
                </a:solidFill>
                <a:latin typeface="Arial Nova" pitchFamily="34" charset="0"/>
              </a:rPr>
              <a:t>noiseless</a:t>
            </a:r>
            <a:r>
              <a:rPr lang="en-US" sz="2800" dirty="0">
                <a:latin typeface="Arial Nova" pitchFamily="34" charset="0"/>
              </a:rPr>
              <a:t> channel:</a:t>
            </a:r>
          </a:p>
          <a:p>
            <a:pPr algn="ctr">
              <a:lnSpc>
                <a:spcPct val="90000"/>
              </a:lnSpc>
              <a:buFont typeface="Wingdings" pitchFamily="1" charset="2"/>
              <a:buNone/>
            </a:pPr>
            <a:r>
              <a:rPr lang="en-US" sz="2800" dirty="0">
                <a:latin typeface="Arial Nova" pitchFamily="34" charset="0"/>
              </a:rPr>
              <a:t>C = 2 B log</a:t>
            </a:r>
            <a:r>
              <a:rPr lang="en-US" sz="2800" baseline="-25000" dirty="0">
                <a:latin typeface="Arial Nova" pitchFamily="34" charset="0"/>
              </a:rPr>
              <a:t>2</a:t>
            </a:r>
            <a:r>
              <a:rPr lang="en-US" sz="2800" dirty="0">
                <a:latin typeface="Arial Nova" pitchFamily="34" charset="0"/>
              </a:rPr>
              <a:t>2</a:t>
            </a:r>
            <a:r>
              <a:rPr lang="en-US" sz="2800" baseline="30000" dirty="0">
                <a:latin typeface="Arial Nova" pitchFamily="34" charset="0"/>
              </a:rPr>
              <a:t>n</a:t>
            </a:r>
            <a:r>
              <a:rPr lang="en-US" sz="2800" dirty="0">
                <a:latin typeface="Arial Nova" pitchFamily="34" charset="0"/>
              </a:rPr>
              <a:t> </a:t>
            </a:r>
          </a:p>
          <a:p>
            <a:pPr algn="ctr">
              <a:lnSpc>
                <a:spcPct val="90000"/>
              </a:lnSpc>
              <a:buFont typeface="Wingdings" pitchFamily="1" charset="2"/>
              <a:buNone/>
            </a:pPr>
            <a:r>
              <a:rPr lang="en-US" sz="2800" dirty="0">
                <a:latin typeface="Arial Nova" pitchFamily="34" charset="0"/>
              </a:rPr>
              <a:t>C= capacity in bps</a:t>
            </a:r>
          </a:p>
          <a:p>
            <a:pPr algn="ctr">
              <a:lnSpc>
                <a:spcPct val="90000"/>
              </a:lnSpc>
              <a:buFont typeface="Wingdings" pitchFamily="1" charset="2"/>
              <a:buNone/>
            </a:pPr>
            <a:r>
              <a:rPr lang="en-US" sz="2800" dirty="0">
                <a:latin typeface="Arial Nova" pitchFamily="34" charset="0"/>
              </a:rPr>
              <a:t>B = bandwidth in Hz</a:t>
            </a:r>
          </a:p>
        </p:txBody>
      </p:sp>
      <p:sp>
        <p:nvSpPr>
          <p:cNvPr id="4" name="Slide Number Placeholder 3"/>
          <p:cNvSpPr>
            <a:spLocks noGrp="1"/>
          </p:cNvSpPr>
          <p:nvPr>
            <p:ph type="sldNum" sz="quarter" idx="12"/>
          </p:nvPr>
        </p:nvSpPr>
        <p:spPr/>
        <p:txBody>
          <a:bodyPr/>
          <a:lstStyle/>
          <a:p>
            <a:r>
              <a:rPr lang="en-US"/>
              <a:t>3.</a:t>
            </a:r>
            <a:fld id="{B4C5E11B-AF39-408A-B43E-7E6D0C9F7DC4}" type="slidenum">
              <a:rPr lang="en-US"/>
              <a:pPr/>
              <a:t>54</a:t>
            </a:fld>
            <a:endParaRPr lang="en-US"/>
          </a:p>
        </p:txBody>
      </p:sp>
      <p:sp>
        <p:nvSpPr>
          <p:cNvPr id="2" name="Date Placeholder 1">
            <a:extLst>
              <a:ext uri="{FF2B5EF4-FFF2-40B4-BE49-F238E27FC236}">
                <a16:creationId xmlns:a16="http://schemas.microsoft.com/office/drawing/2014/main" id="{A5652649-2427-EC17-CB3B-61659F5C4D65}"/>
              </a:ext>
            </a:extLst>
          </p:cNvPr>
          <p:cNvSpPr>
            <a:spLocks noGrp="1"/>
          </p:cNvSpPr>
          <p:nvPr>
            <p:ph type="dt" sz="half" idx="10"/>
          </p:nvPr>
        </p:nvSpPr>
        <p:spPr/>
        <p:txBody>
          <a:bodyPr/>
          <a:lstStyle/>
          <a:p>
            <a:fld id="{D0EFF453-A429-40EB-A31D-A780AF2B4EDC}" type="datetime1">
              <a:rPr lang="en-US" smtClean="0"/>
              <a:t>12/19/2022</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0" name="Rectangle 2"/>
          <p:cNvSpPr>
            <a:spLocks noGrp="1" noChangeArrowheads="1"/>
          </p:cNvSpPr>
          <p:nvPr>
            <p:ph type="title"/>
          </p:nvPr>
        </p:nvSpPr>
        <p:spPr bwMode="auto">
          <a:xfrm>
            <a:off x="685800" y="609600"/>
            <a:ext cx="7772400" cy="1143000"/>
          </a:xfrm>
          <a:noFill/>
          <a:ln>
            <a:miter lim="800000"/>
            <a:headEnd/>
            <a:tailEnd/>
          </a:ln>
        </p:spPr>
        <p:txBody>
          <a:bodyPr vert="horz" wrap="square" lIns="91440" tIns="45720" rIns="91440" bIns="45720" numCol="1" anchor="t" anchorCtr="0" compatLnSpc="1">
            <a:prstTxWarp prst="textNoShape">
              <a:avLst/>
            </a:prstTxWarp>
          </a:bodyPr>
          <a:lstStyle/>
          <a:p>
            <a:r>
              <a:rPr lang="en-US"/>
              <a:t>Shannon’s Theorem</a:t>
            </a:r>
          </a:p>
        </p:txBody>
      </p:sp>
      <p:sp>
        <p:nvSpPr>
          <p:cNvPr id="1010691" name="Rectangle 3"/>
          <p:cNvSpPr>
            <a:spLocks noGrp="1" noChangeArrowheads="1"/>
          </p:cNvSpPr>
          <p:nvPr>
            <p:ph idx="1"/>
          </p:nvPr>
        </p:nvSpPr>
        <p:spPr bwMode="auto">
          <a:xfrm>
            <a:off x="685800" y="1981200"/>
            <a:ext cx="7772400" cy="4114800"/>
          </a:xfrm>
          <a:noFill/>
          <a:ln>
            <a:miter lim="800000"/>
            <a:headEnd/>
            <a:tailEnd/>
          </a:ln>
        </p:spPr>
        <p:txBody>
          <a:bodyPr vert="horz" wrap="square" lIns="91440" tIns="45720" rIns="91440" bIns="45720" numCol="1" anchor="t" anchorCtr="0" compatLnSpc="1">
            <a:prstTxWarp prst="textNoShape">
              <a:avLst/>
            </a:prstTxWarp>
            <a:normAutofit/>
          </a:bodyPr>
          <a:lstStyle/>
          <a:p>
            <a:r>
              <a:rPr lang="en-US" dirty="0">
                <a:latin typeface="Arial Nova" pitchFamily="34" charset="0"/>
              </a:rPr>
              <a:t>Shannon’s theorem gives the capacity of a system in the presence of noise.</a:t>
            </a:r>
          </a:p>
          <a:p>
            <a:endParaRPr lang="en-US" dirty="0">
              <a:latin typeface="Arial Nova" pitchFamily="34" charset="0"/>
            </a:endParaRPr>
          </a:p>
          <a:p>
            <a:pPr algn="ctr">
              <a:buFont typeface="Wingdings" pitchFamily="1" charset="2"/>
              <a:buNone/>
            </a:pPr>
            <a:r>
              <a:rPr lang="en-US" dirty="0">
                <a:latin typeface="Arial Nova" pitchFamily="34" charset="0"/>
              </a:rPr>
              <a:t>C = B log</a:t>
            </a:r>
            <a:r>
              <a:rPr lang="en-US" baseline="-25000" dirty="0">
                <a:latin typeface="Arial Nova" pitchFamily="34" charset="0"/>
              </a:rPr>
              <a:t>2</a:t>
            </a:r>
            <a:r>
              <a:rPr lang="en-US" dirty="0">
                <a:latin typeface="Arial Nova" pitchFamily="34" charset="0"/>
              </a:rPr>
              <a:t>(1 + SNR)</a:t>
            </a:r>
          </a:p>
          <a:p>
            <a:pPr>
              <a:buFont typeface="Wingdings" pitchFamily="1" charset="2"/>
              <a:buNone/>
            </a:pPr>
            <a:r>
              <a:rPr lang="en-US" dirty="0">
                <a:latin typeface="Arial Nova" pitchFamily="34" charset="0"/>
              </a:rPr>
              <a:t>In this formula, bandwidth is the bandwidth of the channel,</a:t>
            </a:r>
          </a:p>
          <a:p>
            <a:pPr>
              <a:buFont typeface="Wingdings" pitchFamily="1" charset="2"/>
              <a:buNone/>
            </a:pPr>
            <a:r>
              <a:rPr lang="en-US" dirty="0">
                <a:latin typeface="Arial Nova" pitchFamily="34" charset="0"/>
              </a:rPr>
              <a:t> SNR is the signal-to-noise ratio, and</a:t>
            </a:r>
          </a:p>
          <a:p>
            <a:pPr>
              <a:buFont typeface="Wingdings" pitchFamily="1" charset="2"/>
              <a:buNone/>
            </a:pPr>
            <a:r>
              <a:rPr lang="en-US" dirty="0">
                <a:latin typeface="Arial Nova" pitchFamily="34" charset="0"/>
              </a:rPr>
              <a:t>capacity is the capacity of the channel in bits per second. </a:t>
            </a:r>
            <a:br>
              <a:rPr lang="en-US" dirty="0"/>
            </a:br>
            <a:endParaRPr lang="en-US" baseline="30000" dirty="0"/>
          </a:p>
        </p:txBody>
      </p:sp>
      <p:sp>
        <p:nvSpPr>
          <p:cNvPr id="4" name="Slide Number Placeholder 3"/>
          <p:cNvSpPr>
            <a:spLocks noGrp="1"/>
          </p:cNvSpPr>
          <p:nvPr>
            <p:ph type="sldNum" sz="quarter" idx="12"/>
          </p:nvPr>
        </p:nvSpPr>
        <p:spPr/>
        <p:txBody>
          <a:bodyPr/>
          <a:lstStyle/>
          <a:p>
            <a:r>
              <a:rPr lang="en-US"/>
              <a:t>3.</a:t>
            </a:r>
            <a:fld id="{F7C73AE1-464F-4E53-8E20-2F6BD626113F}" type="slidenum">
              <a:rPr lang="en-US"/>
              <a:pPr/>
              <a:t>55</a:t>
            </a:fld>
            <a:endParaRPr lang="en-US"/>
          </a:p>
        </p:txBody>
      </p:sp>
      <p:sp>
        <p:nvSpPr>
          <p:cNvPr id="2" name="Date Placeholder 1">
            <a:extLst>
              <a:ext uri="{FF2B5EF4-FFF2-40B4-BE49-F238E27FC236}">
                <a16:creationId xmlns:a16="http://schemas.microsoft.com/office/drawing/2014/main" id="{8316E348-E436-0245-F37F-00775D91A4E1}"/>
              </a:ext>
            </a:extLst>
          </p:cNvPr>
          <p:cNvSpPr>
            <a:spLocks noGrp="1"/>
          </p:cNvSpPr>
          <p:nvPr>
            <p:ph type="dt" sz="half" idx="10"/>
          </p:nvPr>
        </p:nvSpPr>
        <p:spPr/>
        <p:txBody>
          <a:bodyPr/>
          <a:lstStyle/>
          <a:p>
            <a:fld id="{DE25EDA0-2521-4EC6-86E7-4C5E3F50AF1E}" type="datetime1">
              <a:rPr lang="en-US" smtClean="0"/>
              <a:t>12/19/2022</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
          <p:cNvSpPr>
            <a:spLocks noGrp="1"/>
          </p:cNvSpPr>
          <p:nvPr>
            <p:ph type="sldNum" sz="quarter" idx="12"/>
          </p:nvPr>
        </p:nvSpPr>
        <p:spPr/>
        <p:txBody>
          <a:bodyPr/>
          <a:lstStyle/>
          <a:p>
            <a:r>
              <a:rPr lang="en-US"/>
              <a:t>3.</a:t>
            </a:r>
            <a:fld id="{4F5B8827-EE67-44F8-9AFF-533636BB8D83}" type="slidenum">
              <a:rPr lang="en-US"/>
              <a:pPr/>
              <a:t>56</a:t>
            </a:fld>
            <a:endParaRPr lang="en-US"/>
          </a:p>
        </p:txBody>
      </p:sp>
      <p:sp>
        <p:nvSpPr>
          <p:cNvPr id="74035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4035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4035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4035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4035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4035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4036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40361" name="Line 9"/>
          <p:cNvSpPr>
            <a:spLocks noChangeShapeType="1"/>
          </p:cNvSpPr>
          <p:nvPr/>
        </p:nvSpPr>
        <p:spPr bwMode="auto">
          <a:xfrm>
            <a:off x="457200" y="2514600"/>
            <a:ext cx="8153400" cy="0"/>
          </a:xfrm>
          <a:prstGeom prst="line">
            <a:avLst/>
          </a:prstGeom>
          <a:noFill/>
          <a:ln w="76200">
            <a:solidFill>
              <a:srgbClr val="009900"/>
            </a:solidFill>
            <a:round/>
            <a:headEnd/>
            <a:tailEnd/>
          </a:ln>
          <a:effectLst/>
        </p:spPr>
        <p:txBody>
          <a:bodyPr/>
          <a:lstStyle/>
          <a:p>
            <a:endParaRPr lang="en-US"/>
          </a:p>
        </p:txBody>
      </p:sp>
      <p:sp>
        <p:nvSpPr>
          <p:cNvPr id="740362" name="Line 10"/>
          <p:cNvSpPr>
            <a:spLocks noChangeShapeType="1"/>
          </p:cNvSpPr>
          <p:nvPr/>
        </p:nvSpPr>
        <p:spPr bwMode="auto">
          <a:xfrm>
            <a:off x="458788" y="4267200"/>
            <a:ext cx="8153400" cy="0"/>
          </a:xfrm>
          <a:prstGeom prst="line">
            <a:avLst/>
          </a:prstGeom>
          <a:noFill/>
          <a:ln w="76200">
            <a:solidFill>
              <a:srgbClr val="009900"/>
            </a:solidFill>
            <a:round/>
            <a:headEnd/>
            <a:tailEnd/>
          </a:ln>
          <a:effectLst/>
        </p:spPr>
        <p:txBody>
          <a:bodyPr/>
          <a:lstStyle/>
          <a:p>
            <a:endParaRPr lang="en-US"/>
          </a:p>
        </p:txBody>
      </p:sp>
      <p:sp>
        <p:nvSpPr>
          <p:cNvPr id="740363" name="Rectangle 11"/>
          <p:cNvSpPr>
            <a:spLocks noChangeArrowheads="1"/>
          </p:cNvSpPr>
          <p:nvPr/>
        </p:nvSpPr>
        <p:spPr bwMode="auto">
          <a:xfrm>
            <a:off x="495300" y="2606675"/>
            <a:ext cx="8077200" cy="1554163"/>
          </a:xfrm>
          <a:prstGeom prst="rect">
            <a:avLst/>
          </a:prstGeom>
          <a:solidFill>
            <a:srgbClr val="99FF33"/>
          </a:solidFill>
          <a:ln w="76200" algn="ctr">
            <a:noFill/>
            <a:miter lim="800000"/>
            <a:headEnd/>
            <a:tailEnd/>
          </a:ln>
          <a:effectLst/>
        </p:spPr>
        <p:txBody>
          <a:bodyPr>
            <a:spAutoFit/>
          </a:bodyPr>
          <a:lstStyle/>
          <a:p>
            <a:pPr algn="ctr"/>
            <a:r>
              <a:rPr lang="en-US" sz="3200" i="0" baseline="0">
                <a:latin typeface="Arial" charset="0"/>
              </a:rPr>
              <a:t>The Shannon capacity gives us the upper limit; the Nyquist formula tells us how many signal levels we need.</a:t>
            </a:r>
          </a:p>
        </p:txBody>
      </p:sp>
      <p:grpSp>
        <p:nvGrpSpPr>
          <p:cNvPr id="2" name="Group 12"/>
          <p:cNvGrpSpPr>
            <a:grpSpLocks/>
          </p:cNvGrpSpPr>
          <p:nvPr/>
        </p:nvGrpSpPr>
        <p:grpSpPr bwMode="auto">
          <a:xfrm>
            <a:off x="457200" y="1871663"/>
            <a:ext cx="1143000" cy="566737"/>
            <a:chOff x="1200" y="1248"/>
            <a:chExt cx="720" cy="357"/>
          </a:xfrm>
        </p:grpSpPr>
        <p:pic>
          <p:nvPicPr>
            <p:cNvPr id="740365" name="Picture 13"/>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740366" name="Text Box 14"/>
            <p:cNvSpPr txBox="1">
              <a:spLocks noChangeArrowheads="1"/>
            </p:cNvSpPr>
            <p:nvPr/>
          </p:nvSpPr>
          <p:spPr bwMode="auto">
            <a:xfrm>
              <a:off x="1284" y="1248"/>
              <a:ext cx="551" cy="327"/>
            </a:xfrm>
            <a:prstGeom prst="rect">
              <a:avLst/>
            </a:prstGeom>
            <a:noFill/>
            <a:ln w="9525">
              <a:noFill/>
              <a:miter lim="800000"/>
              <a:headEnd/>
              <a:tailEnd/>
            </a:ln>
            <a:effectLst/>
          </p:spPr>
          <p:txBody>
            <a:bodyPr wrap="none">
              <a:spAutoFit/>
            </a:bodyPr>
            <a:lstStyle/>
            <a:p>
              <a:r>
                <a:rPr lang="en-US" baseline="0">
                  <a:solidFill>
                    <a:schemeClr val="hlink"/>
                  </a:solidFill>
                </a:rPr>
                <a:t>Note</a:t>
              </a:r>
            </a:p>
          </p:txBody>
        </p:sp>
      </p:grpSp>
      <p:sp>
        <p:nvSpPr>
          <p:cNvPr id="3" name="Date Placeholder 2">
            <a:extLst>
              <a:ext uri="{FF2B5EF4-FFF2-40B4-BE49-F238E27FC236}">
                <a16:creationId xmlns:a16="http://schemas.microsoft.com/office/drawing/2014/main" id="{E1997820-D327-8348-9554-F08D54D58AC7}"/>
              </a:ext>
            </a:extLst>
          </p:cNvPr>
          <p:cNvSpPr>
            <a:spLocks noGrp="1"/>
          </p:cNvSpPr>
          <p:nvPr>
            <p:ph type="dt" sz="half" idx="10"/>
          </p:nvPr>
        </p:nvSpPr>
        <p:spPr/>
        <p:txBody>
          <a:bodyPr/>
          <a:lstStyle/>
          <a:p>
            <a:fld id="{89A3C80E-DA37-4D45-A853-373091162896}" type="datetime1">
              <a:rPr lang="en-US" smtClean="0"/>
              <a:t>12/19/2022</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370" name="Rectangle 18"/>
          <p:cNvSpPr>
            <a:spLocks noGrp="1" noChangeArrowheads="1"/>
          </p:cNvSpPr>
          <p:nvPr>
            <p:ph type="title"/>
          </p:nvPr>
        </p:nvSpPr>
        <p:spPr>
          <a:xfrm>
            <a:off x="1447800" y="685800"/>
            <a:ext cx="6324600" cy="914400"/>
          </a:xfrm>
          <a:noFill/>
          <a:ln/>
        </p:spPr>
        <p:txBody>
          <a:bodyPr/>
          <a:lstStyle/>
          <a:p>
            <a:r>
              <a:rPr lang="en-US">
                <a:solidFill>
                  <a:schemeClr val="folHlink"/>
                </a:solidFill>
              </a:rPr>
              <a:t>Analog and Digital Data</a:t>
            </a:r>
            <a:endParaRPr lang="en-US" sz="3200" b="0">
              <a:solidFill>
                <a:schemeClr val="tx1"/>
              </a:solidFill>
            </a:endParaRPr>
          </a:p>
        </p:txBody>
      </p:sp>
      <p:sp>
        <p:nvSpPr>
          <p:cNvPr id="996371" name="Rectangle 19"/>
          <p:cNvSpPr>
            <a:spLocks noGrp="1" noChangeArrowheads="1"/>
          </p:cNvSpPr>
          <p:nvPr>
            <p:ph idx="1"/>
          </p:nvPr>
        </p:nvSpPr>
        <p:spPr>
          <a:noFill/>
          <a:ln/>
        </p:spPr>
        <p:txBody>
          <a:bodyPr/>
          <a:lstStyle/>
          <a:p>
            <a:pPr eaLnBrk="0" hangingPunct="0">
              <a:spcBef>
                <a:spcPct val="0"/>
              </a:spcBef>
              <a:buClrTx/>
              <a:buSzTx/>
              <a:buFont typeface="Wingdings" pitchFamily="1" charset="2"/>
              <a:buChar char="§"/>
            </a:pPr>
            <a:r>
              <a:rPr lang="en-US" dirty="0">
                <a:latin typeface="Arial Nova" pitchFamily="34" charset="0"/>
              </a:rPr>
              <a:t>Data can be analog or digital. </a:t>
            </a:r>
          </a:p>
          <a:p>
            <a:pPr eaLnBrk="0" hangingPunct="0">
              <a:spcBef>
                <a:spcPct val="0"/>
              </a:spcBef>
              <a:buClrTx/>
              <a:buSzTx/>
              <a:buFont typeface="Wingdings" pitchFamily="1" charset="2"/>
              <a:buChar char="§"/>
            </a:pPr>
            <a:r>
              <a:rPr lang="en-US" dirty="0">
                <a:latin typeface="Arial Nova" pitchFamily="34" charset="0"/>
              </a:rPr>
              <a:t>Analog data are continuous and take continuous values.</a:t>
            </a:r>
          </a:p>
          <a:p>
            <a:pPr eaLnBrk="0" hangingPunct="0">
              <a:spcBef>
                <a:spcPct val="0"/>
              </a:spcBef>
              <a:buClrTx/>
              <a:buSzTx/>
              <a:buFont typeface="Wingdings" pitchFamily="1" charset="2"/>
              <a:buChar char="§"/>
            </a:pPr>
            <a:r>
              <a:rPr lang="en-US" dirty="0">
                <a:latin typeface="Arial Nova" pitchFamily="34" charset="0"/>
              </a:rPr>
              <a:t>Digital data have discrete states and take discrete values.</a:t>
            </a:r>
            <a:endParaRPr lang="en-US" b="1" dirty="0">
              <a:latin typeface="Arial Nova" pitchFamily="34" charset="0"/>
            </a:endParaRPr>
          </a:p>
        </p:txBody>
      </p:sp>
      <p:sp>
        <p:nvSpPr>
          <p:cNvPr id="12" name="Slide Number Placeholder 3"/>
          <p:cNvSpPr>
            <a:spLocks noGrp="1"/>
          </p:cNvSpPr>
          <p:nvPr>
            <p:ph type="sldNum" sz="quarter" idx="12"/>
          </p:nvPr>
        </p:nvSpPr>
        <p:spPr/>
        <p:txBody>
          <a:bodyPr/>
          <a:lstStyle/>
          <a:p>
            <a:r>
              <a:rPr lang="en-US"/>
              <a:t>3.</a:t>
            </a:r>
            <a:fld id="{6CA8FA78-142E-4422-81C7-D13252368800}" type="slidenum">
              <a:rPr lang="en-US"/>
              <a:pPr/>
              <a:t>6</a:t>
            </a:fld>
            <a:endParaRPr lang="en-US"/>
          </a:p>
        </p:txBody>
      </p:sp>
      <p:sp>
        <p:nvSpPr>
          <p:cNvPr id="996354"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996355"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996356"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996357"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996358"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996359"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996360"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996368" name="Text Box 16"/>
          <p:cNvSpPr txBox="1">
            <a:spLocks noChangeArrowheads="1"/>
          </p:cNvSpPr>
          <p:nvPr/>
        </p:nvSpPr>
        <p:spPr bwMode="auto">
          <a:xfrm>
            <a:off x="1676400" y="304800"/>
            <a:ext cx="5257800" cy="579438"/>
          </a:xfrm>
          <a:prstGeom prst="rect">
            <a:avLst/>
          </a:prstGeom>
          <a:solidFill>
            <a:schemeClr val="bg1"/>
          </a:solidFill>
          <a:ln w="9525">
            <a:noFill/>
            <a:miter lim="800000"/>
            <a:headEnd/>
            <a:tailEnd/>
          </a:ln>
          <a:effectLst/>
        </p:spPr>
        <p:txBody>
          <a:bodyPr>
            <a:spAutoFit/>
          </a:bodyPr>
          <a:lstStyle/>
          <a:p>
            <a:endParaRPr lang="en-US" sz="3200" i="0" baseline="0"/>
          </a:p>
        </p:txBody>
      </p:sp>
      <p:sp>
        <p:nvSpPr>
          <p:cNvPr id="2" name="Date Placeholder 1">
            <a:extLst>
              <a:ext uri="{FF2B5EF4-FFF2-40B4-BE49-F238E27FC236}">
                <a16:creationId xmlns:a16="http://schemas.microsoft.com/office/drawing/2014/main" id="{C48BBC2A-4F60-A898-FC27-384C30C0232F}"/>
              </a:ext>
            </a:extLst>
          </p:cNvPr>
          <p:cNvSpPr>
            <a:spLocks noGrp="1"/>
          </p:cNvSpPr>
          <p:nvPr>
            <p:ph type="dt" sz="half" idx="10"/>
          </p:nvPr>
        </p:nvSpPr>
        <p:spPr/>
        <p:txBody>
          <a:bodyPr/>
          <a:lstStyle/>
          <a:p>
            <a:fld id="{D9E68CE3-B76D-4C9E-B95B-9ACBC5EE8F14}" type="datetime1">
              <a:rPr lang="en-US" smtClean="0"/>
              <a:t>12/19/2022</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91" name="Rectangle 15"/>
          <p:cNvSpPr>
            <a:spLocks noGrp="1" noChangeArrowheads="1"/>
          </p:cNvSpPr>
          <p:nvPr>
            <p:ph type="title"/>
          </p:nvPr>
        </p:nvSpPr>
        <p:spPr>
          <a:xfrm>
            <a:off x="990600" y="609600"/>
            <a:ext cx="7772400" cy="762000"/>
          </a:xfrm>
          <a:noFill/>
          <a:ln/>
        </p:spPr>
        <p:txBody>
          <a:bodyPr/>
          <a:lstStyle/>
          <a:p>
            <a:r>
              <a:rPr lang="en-US"/>
              <a:t>Analog and Digital Signals</a:t>
            </a:r>
          </a:p>
        </p:txBody>
      </p:sp>
      <p:sp>
        <p:nvSpPr>
          <p:cNvPr id="715792" name="Rectangle 16"/>
          <p:cNvSpPr>
            <a:spLocks noGrp="1" noChangeArrowheads="1"/>
          </p:cNvSpPr>
          <p:nvPr>
            <p:ph idx="1"/>
          </p:nvPr>
        </p:nvSpPr>
        <p:spPr>
          <a:noFill/>
          <a:ln/>
        </p:spPr>
        <p:txBody>
          <a:bodyPr/>
          <a:lstStyle/>
          <a:p>
            <a:pPr eaLnBrk="0" hangingPunct="0">
              <a:spcBef>
                <a:spcPct val="0"/>
              </a:spcBef>
              <a:buClrTx/>
              <a:buSzTx/>
              <a:buFontTx/>
              <a:buChar char="•"/>
            </a:pPr>
            <a:r>
              <a:rPr lang="en-US" dirty="0">
                <a:latin typeface="Arial Nova" pitchFamily="34" charset="0"/>
              </a:rPr>
              <a:t>Signals can be analog or digital.</a:t>
            </a:r>
          </a:p>
          <a:p>
            <a:pPr eaLnBrk="0" hangingPunct="0">
              <a:spcBef>
                <a:spcPct val="0"/>
              </a:spcBef>
              <a:buClrTx/>
              <a:buSzTx/>
              <a:buFontTx/>
              <a:buChar char="•"/>
            </a:pPr>
            <a:r>
              <a:rPr lang="en-US" dirty="0">
                <a:latin typeface="Arial Nova" pitchFamily="34" charset="0"/>
              </a:rPr>
              <a:t>Analog signals can have an infinite number of values in a range.</a:t>
            </a:r>
          </a:p>
          <a:p>
            <a:pPr eaLnBrk="0" hangingPunct="0">
              <a:spcBef>
                <a:spcPct val="0"/>
              </a:spcBef>
              <a:buClrTx/>
              <a:buSzTx/>
              <a:buFontTx/>
              <a:buChar char="•"/>
            </a:pPr>
            <a:r>
              <a:rPr lang="en-US" dirty="0">
                <a:latin typeface="Arial Nova" pitchFamily="34" charset="0"/>
              </a:rPr>
              <a:t>Digital signals can have only a limited </a:t>
            </a:r>
            <a:br>
              <a:rPr lang="en-US" dirty="0">
                <a:latin typeface="Arial Nova" pitchFamily="34" charset="0"/>
              </a:rPr>
            </a:br>
            <a:r>
              <a:rPr lang="en-US" dirty="0">
                <a:latin typeface="Arial Nova" pitchFamily="34" charset="0"/>
              </a:rPr>
              <a:t>number of values.</a:t>
            </a:r>
          </a:p>
          <a:p>
            <a:endParaRPr lang="en-US" dirty="0"/>
          </a:p>
        </p:txBody>
      </p:sp>
      <p:sp>
        <p:nvSpPr>
          <p:cNvPr id="11" name="Slide Number Placeholder 3"/>
          <p:cNvSpPr>
            <a:spLocks noGrp="1"/>
          </p:cNvSpPr>
          <p:nvPr>
            <p:ph type="sldNum" sz="quarter" idx="12"/>
          </p:nvPr>
        </p:nvSpPr>
        <p:spPr/>
        <p:txBody>
          <a:bodyPr/>
          <a:lstStyle/>
          <a:p>
            <a:r>
              <a:rPr lang="en-US"/>
              <a:t>3.</a:t>
            </a:r>
            <a:fld id="{575F9FB6-7977-48A7-ABE6-674C5F78C9F2}" type="slidenum">
              <a:rPr lang="en-US"/>
              <a:pPr/>
              <a:t>7</a:t>
            </a:fld>
            <a:endParaRPr lang="en-US"/>
          </a:p>
        </p:txBody>
      </p:sp>
      <p:sp>
        <p:nvSpPr>
          <p:cNvPr id="715778" name="Rectangle 2"/>
          <p:cNvSpPr>
            <a:spLocks noChangeArrowheads="1"/>
          </p:cNvSpPr>
          <p:nvPr/>
        </p:nvSpPr>
        <p:spPr bwMode="ltGray">
          <a:xfrm>
            <a:off x="366713" y="107950"/>
            <a:ext cx="438150" cy="474663"/>
          </a:xfrm>
          <a:prstGeom prst="rect">
            <a:avLst/>
          </a:prstGeom>
          <a:solidFill>
            <a:schemeClr val="accent2"/>
          </a:soli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15779"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15780" name="Rectangle 4"/>
          <p:cNvSpPr>
            <a:spLocks noChangeArrowheads="1"/>
          </p:cNvSpPr>
          <p:nvPr/>
        </p:nvSpPr>
        <p:spPr bwMode="ltGray">
          <a:xfrm>
            <a:off x="490538" y="530225"/>
            <a:ext cx="422275" cy="474663"/>
          </a:xfrm>
          <a:prstGeom prst="rect">
            <a:avLst/>
          </a:prstGeom>
          <a:solidFill>
            <a:schemeClr val="folHlink"/>
          </a:soli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15781"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15782"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15783" name="Rectangle 7"/>
          <p:cNvSpPr>
            <a:spLocks noChangeArrowheads="1"/>
          </p:cNvSpPr>
          <p:nvPr/>
        </p:nvSpPr>
        <p:spPr bwMode="gray">
          <a:xfrm>
            <a:off x="711200" y="0"/>
            <a:ext cx="31750" cy="1052513"/>
          </a:xfrm>
          <a:prstGeom prst="rect">
            <a:avLst/>
          </a:prstGeom>
          <a:solidFill>
            <a:schemeClr val="bg2"/>
          </a:soli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715784"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endParaRPr kumimoji="1" lang="en-US" sz="2400" b="0" i="0" baseline="0">
              <a:latin typeface="Tahoma" pitchFamily="1" charset="0"/>
            </a:endParaRPr>
          </a:p>
        </p:txBody>
      </p:sp>
      <p:sp>
        <p:nvSpPr>
          <p:cNvPr id="2" name="Date Placeholder 1">
            <a:extLst>
              <a:ext uri="{FF2B5EF4-FFF2-40B4-BE49-F238E27FC236}">
                <a16:creationId xmlns:a16="http://schemas.microsoft.com/office/drawing/2014/main" id="{45483F6E-14BE-9524-C7AE-BC1C3A23F2BD}"/>
              </a:ext>
            </a:extLst>
          </p:cNvPr>
          <p:cNvSpPr>
            <a:spLocks noGrp="1"/>
          </p:cNvSpPr>
          <p:nvPr>
            <p:ph type="dt" sz="half" idx="10"/>
          </p:nvPr>
        </p:nvSpPr>
        <p:spPr/>
        <p:txBody>
          <a:bodyPr/>
          <a:lstStyle/>
          <a:p>
            <a:fld id="{56B2CE70-B89D-4A82-8250-278F0BEF4500}" type="datetime1">
              <a:rPr lang="en-US" smtClean="0"/>
              <a:t>12/19/2022</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p:cNvSpPr>
            <a:spLocks noGrp="1"/>
          </p:cNvSpPr>
          <p:nvPr>
            <p:ph type="sldNum" sz="quarter" idx="12"/>
          </p:nvPr>
        </p:nvSpPr>
        <p:spPr/>
        <p:txBody>
          <a:bodyPr/>
          <a:lstStyle/>
          <a:p>
            <a:r>
              <a:rPr lang="en-US"/>
              <a:t>3.</a:t>
            </a:r>
            <a:fld id="{7C52DFEA-5D59-4968-81A7-E9BF05C54560}" type="slidenum">
              <a:rPr lang="en-US"/>
              <a:pPr/>
              <a:t>8</a:t>
            </a:fld>
            <a:endParaRPr lang="en-US"/>
          </a:p>
        </p:txBody>
      </p:sp>
      <p:sp>
        <p:nvSpPr>
          <p:cNvPr id="677890"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67789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677892" name="Text Box 4"/>
          <p:cNvSpPr txBox="1">
            <a:spLocks noChangeArrowheads="1"/>
          </p:cNvSpPr>
          <p:nvPr/>
        </p:nvSpPr>
        <p:spPr bwMode="auto">
          <a:xfrm>
            <a:off x="304800" y="762000"/>
            <a:ext cx="5983288" cy="457200"/>
          </a:xfrm>
          <a:prstGeom prst="rect">
            <a:avLst/>
          </a:prstGeom>
          <a:noFill/>
          <a:ln w="9525">
            <a:noFill/>
            <a:miter lim="800000"/>
            <a:headEnd/>
            <a:tailEnd/>
          </a:ln>
          <a:effectLst/>
        </p:spPr>
        <p:txBody>
          <a:bodyPr wrap="none">
            <a:spAutoFit/>
          </a:bodyPr>
          <a:lstStyle/>
          <a:p>
            <a:r>
              <a:rPr lang="en-US" sz="2400" i="0" baseline="0">
                <a:solidFill>
                  <a:schemeClr val="folHlink"/>
                </a:solidFill>
              </a:rPr>
              <a:t>Figure 3.1  </a:t>
            </a:r>
            <a:r>
              <a:rPr lang="en-US" sz="2000" baseline="0"/>
              <a:t>Comparison of analog and digital signals</a:t>
            </a:r>
          </a:p>
        </p:txBody>
      </p:sp>
      <p:sp>
        <p:nvSpPr>
          <p:cNvPr id="67789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677894" name="Picture 6"/>
          <p:cNvPicPr>
            <a:picLocks noChangeAspect="1" noChangeArrowheads="1"/>
          </p:cNvPicPr>
          <p:nvPr/>
        </p:nvPicPr>
        <p:blipFill>
          <a:blip r:embed="rId3"/>
          <a:srcRect/>
          <a:stretch>
            <a:fillRect/>
          </a:stretch>
        </p:blipFill>
        <p:spPr bwMode="auto">
          <a:xfrm>
            <a:off x="234950" y="2389188"/>
            <a:ext cx="8528050" cy="2868612"/>
          </a:xfrm>
          <a:prstGeom prst="rect">
            <a:avLst/>
          </a:prstGeom>
          <a:noFill/>
          <a:ln w="9525">
            <a:noFill/>
            <a:miter lim="800000"/>
            <a:headEnd/>
            <a:tailEnd/>
          </a:ln>
          <a:effectLst/>
        </p:spPr>
      </p:pic>
      <p:sp>
        <p:nvSpPr>
          <p:cNvPr id="2" name="Date Placeholder 1">
            <a:extLst>
              <a:ext uri="{FF2B5EF4-FFF2-40B4-BE49-F238E27FC236}">
                <a16:creationId xmlns:a16="http://schemas.microsoft.com/office/drawing/2014/main" id="{D49CD539-1E82-0F5D-F28E-46CA9DF61D8B}"/>
              </a:ext>
            </a:extLst>
          </p:cNvPr>
          <p:cNvSpPr>
            <a:spLocks noGrp="1"/>
          </p:cNvSpPr>
          <p:nvPr>
            <p:ph type="dt" sz="half" idx="10"/>
          </p:nvPr>
        </p:nvSpPr>
        <p:spPr/>
        <p:txBody>
          <a:bodyPr/>
          <a:lstStyle/>
          <a:p>
            <a:fld id="{C30D6A23-3247-4456-8D62-5454E870EA24}" type="datetime1">
              <a:rPr lang="en-US" smtClean="0"/>
              <a:t>12/19/2022</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p:cNvSpPr>
            <a:spLocks noGrp="1"/>
          </p:cNvSpPr>
          <p:nvPr>
            <p:ph type="sldNum" sz="quarter" idx="12"/>
          </p:nvPr>
        </p:nvSpPr>
        <p:spPr/>
        <p:txBody>
          <a:bodyPr/>
          <a:lstStyle/>
          <a:p>
            <a:r>
              <a:rPr lang="en-US"/>
              <a:t>3.</a:t>
            </a:r>
            <a:fld id="{2A463FC9-E5A6-4D64-83D4-8EFD2510F09D}" type="slidenum">
              <a:rPr lang="en-US"/>
              <a:pPr/>
              <a:t>9</a:t>
            </a:fld>
            <a:endParaRPr lang="en-US"/>
          </a:p>
        </p:txBody>
      </p:sp>
      <p:sp>
        <p:nvSpPr>
          <p:cNvPr id="799746" name="Rectangle 2"/>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p:spPr>
        <p:txBody>
          <a:bodyPr wrap="none" anchor="ctr"/>
          <a:lstStyle/>
          <a:p>
            <a:pPr algn="ctr"/>
            <a:endParaRPr lang="en-US" sz="3200" i="0" baseline="0">
              <a:effectLst>
                <a:outerShdw blurRad="38100" dist="38100" dir="2700000" algn="tl">
                  <a:srgbClr val="FFFFFF"/>
                </a:outerShdw>
              </a:effectLst>
            </a:endParaRPr>
          </a:p>
        </p:txBody>
      </p:sp>
      <p:sp>
        <p:nvSpPr>
          <p:cNvPr id="799747" name="Text Box 3"/>
          <p:cNvSpPr txBox="1">
            <a:spLocks noChangeArrowheads="1"/>
          </p:cNvSpPr>
          <p:nvPr/>
        </p:nvSpPr>
        <p:spPr bwMode="auto">
          <a:xfrm>
            <a:off x="228600" y="76200"/>
            <a:ext cx="5652509" cy="584775"/>
          </a:xfrm>
          <a:prstGeom prst="rect">
            <a:avLst/>
          </a:prstGeom>
          <a:noFill/>
          <a:ln w="9525">
            <a:noFill/>
            <a:miter lim="800000"/>
            <a:headEnd/>
            <a:tailEnd/>
          </a:ln>
          <a:effectLst/>
        </p:spPr>
        <p:txBody>
          <a:bodyPr wrap="none">
            <a:spAutoFit/>
          </a:bodyPr>
          <a:lstStyle/>
          <a:p>
            <a:r>
              <a:rPr lang="en-US" sz="3200" dirty="0"/>
              <a:t>Periodic and </a:t>
            </a:r>
            <a:r>
              <a:rPr lang="en-US" sz="3200" dirty="0" err="1"/>
              <a:t>Nonperiodic</a:t>
            </a:r>
            <a:r>
              <a:rPr lang="en-US" sz="3200" dirty="0"/>
              <a:t> Signals</a:t>
            </a:r>
            <a:endParaRPr lang="en-US" sz="3200" i="0" baseline="0" dirty="0">
              <a:effectLst>
                <a:outerShdw blurRad="38100" dist="38100" dir="2700000" algn="tl">
                  <a:srgbClr val="C0C0C0"/>
                </a:outerShdw>
              </a:effectLst>
              <a:latin typeface="Times" pitchFamily="1" charset="0"/>
            </a:endParaRPr>
          </a:p>
        </p:txBody>
      </p:sp>
      <p:sp>
        <p:nvSpPr>
          <p:cNvPr id="799748"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US" sz="1800" i="0" baseline="0"/>
          </a:p>
        </p:txBody>
      </p:sp>
      <p:sp>
        <p:nvSpPr>
          <p:cNvPr id="799749" name="Rectangle 5"/>
          <p:cNvSpPr>
            <a:spLocks noChangeArrowheads="1"/>
          </p:cNvSpPr>
          <p:nvPr/>
        </p:nvSpPr>
        <p:spPr bwMode="auto">
          <a:xfrm>
            <a:off x="228600" y="1107043"/>
            <a:ext cx="8686800" cy="5293757"/>
          </a:xfrm>
          <a:prstGeom prst="rect">
            <a:avLst/>
          </a:prstGeom>
          <a:noFill/>
          <a:ln w="9525">
            <a:noFill/>
            <a:miter lim="800000"/>
            <a:headEnd/>
            <a:tailEnd/>
          </a:ln>
          <a:effectLst/>
        </p:spPr>
        <p:txBody>
          <a:bodyPr wrap="square" anchor="ctr">
            <a:spAutoFit/>
          </a:bodyPr>
          <a:lstStyle/>
          <a:p>
            <a:pPr>
              <a:buFont typeface="Arial" pitchFamily="34" charset="0"/>
              <a:buChar char="•"/>
            </a:pPr>
            <a:r>
              <a:rPr lang="en-US" sz="3200" dirty="0">
                <a:latin typeface="Arial Nova" pitchFamily="34" charset="0"/>
              </a:rPr>
              <a:t>Both analog and digital signals can take one of two forms: </a:t>
            </a:r>
            <a:r>
              <a:rPr lang="en-US" sz="3200" i="1" dirty="0">
                <a:latin typeface="Arial Nova" pitchFamily="34" charset="0"/>
              </a:rPr>
              <a:t>periodic </a:t>
            </a:r>
            <a:r>
              <a:rPr lang="en-US" sz="3200" dirty="0">
                <a:latin typeface="Arial Nova" pitchFamily="34" charset="0"/>
              </a:rPr>
              <a:t>or </a:t>
            </a:r>
            <a:r>
              <a:rPr lang="en-US" sz="3200" i="1" dirty="0" err="1">
                <a:latin typeface="Arial Nova" pitchFamily="34" charset="0"/>
              </a:rPr>
              <a:t>nonperiodic</a:t>
            </a:r>
            <a:r>
              <a:rPr lang="en-US" sz="3200" i="1" dirty="0">
                <a:latin typeface="Arial Nova" pitchFamily="34" charset="0"/>
              </a:rPr>
              <a:t> </a:t>
            </a:r>
            <a:endParaRPr lang="en-US" sz="3200" dirty="0">
              <a:latin typeface="Arial Nova" pitchFamily="34" charset="0"/>
            </a:endParaRPr>
          </a:p>
          <a:p>
            <a:pPr>
              <a:buFont typeface="Arial" pitchFamily="34" charset="0"/>
              <a:buChar char="•"/>
            </a:pPr>
            <a:r>
              <a:rPr lang="en-US" sz="3200" dirty="0">
                <a:latin typeface="Arial Nova" pitchFamily="34" charset="0"/>
              </a:rPr>
              <a:t>A </a:t>
            </a:r>
            <a:r>
              <a:rPr lang="en-US" sz="3200" b="1" dirty="0">
                <a:latin typeface="Arial Nova" pitchFamily="34" charset="0"/>
              </a:rPr>
              <a:t>periodic</a:t>
            </a:r>
            <a:r>
              <a:rPr lang="en-US" sz="3200" dirty="0">
                <a:latin typeface="Arial Nova" pitchFamily="34" charset="0"/>
              </a:rPr>
              <a:t> signal completes a pattern within a measurable time frame, called a period, and repeats that pattern over subsequent identical periods. The completion of one full pattern is called a cycle. </a:t>
            </a:r>
          </a:p>
          <a:p>
            <a:pPr>
              <a:buFont typeface="Arial" pitchFamily="34" charset="0"/>
              <a:buChar char="•"/>
            </a:pPr>
            <a:r>
              <a:rPr lang="en-US" sz="3200" dirty="0">
                <a:latin typeface="Arial Nova" pitchFamily="34" charset="0"/>
              </a:rPr>
              <a:t>A </a:t>
            </a:r>
            <a:r>
              <a:rPr lang="en-US" sz="3200" b="1" dirty="0" err="1">
                <a:latin typeface="Arial Nova" pitchFamily="34" charset="0"/>
              </a:rPr>
              <a:t>nonperiodic</a:t>
            </a:r>
            <a:r>
              <a:rPr lang="en-US" sz="3200" b="1" dirty="0">
                <a:latin typeface="Arial Nova" pitchFamily="34" charset="0"/>
              </a:rPr>
              <a:t> </a:t>
            </a:r>
            <a:r>
              <a:rPr lang="en-US" sz="3200" dirty="0">
                <a:latin typeface="Arial Nova" pitchFamily="34" charset="0"/>
              </a:rPr>
              <a:t>signal changes without exhibiting a pattern or cycle that repeats over time. </a:t>
            </a:r>
            <a:br>
              <a:rPr lang="en-US" dirty="0"/>
            </a:br>
            <a:endParaRPr lang="en-US" dirty="0"/>
          </a:p>
        </p:txBody>
      </p:sp>
      <p:sp>
        <p:nvSpPr>
          <p:cNvPr id="2" name="Date Placeholder 1">
            <a:extLst>
              <a:ext uri="{FF2B5EF4-FFF2-40B4-BE49-F238E27FC236}">
                <a16:creationId xmlns:a16="http://schemas.microsoft.com/office/drawing/2014/main" id="{A8A865DF-9F38-8787-EA6B-89C365E8F06C}"/>
              </a:ext>
            </a:extLst>
          </p:cNvPr>
          <p:cNvSpPr>
            <a:spLocks noGrp="1"/>
          </p:cNvSpPr>
          <p:nvPr>
            <p:ph type="dt" sz="half" idx="10"/>
          </p:nvPr>
        </p:nvSpPr>
        <p:spPr/>
        <p:txBody>
          <a:bodyPr/>
          <a:lstStyle/>
          <a:p>
            <a:fld id="{31D31B29-1F82-40EB-94B2-D3C7B37F976C}" type="datetime1">
              <a:rPr lang="en-US" smtClean="0"/>
              <a:t>12/19/2022</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707</TotalTime>
  <Words>4054</Words>
  <Application>Microsoft Office PowerPoint</Application>
  <PresentationFormat>On-screen Show (4:3)</PresentationFormat>
  <Paragraphs>380</Paragraphs>
  <Slides>56</Slides>
  <Notes>45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56</vt:i4>
      </vt:variant>
    </vt:vector>
  </HeadingPairs>
  <TitlesOfParts>
    <vt:vector size="67" baseType="lpstr">
      <vt:lpstr>Abyssinica SIL</vt:lpstr>
      <vt:lpstr>Arial</vt:lpstr>
      <vt:lpstr>Arial Nova</vt:lpstr>
      <vt:lpstr>Calibri</vt:lpstr>
      <vt:lpstr>Century Gothic</vt:lpstr>
      <vt:lpstr>Palatino Linotype</vt:lpstr>
      <vt:lpstr>Tahoma</vt:lpstr>
      <vt:lpstr>Times</vt:lpstr>
      <vt:lpstr>Wingdings</vt:lpstr>
      <vt:lpstr>Wingdings 3</vt:lpstr>
      <vt:lpstr>Ion</vt:lpstr>
      <vt:lpstr>Chapter 2</vt:lpstr>
      <vt:lpstr>Objectives </vt:lpstr>
      <vt:lpstr>Physical Layer </vt:lpstr>
      <vt:lpstr>PowerPoint Presentation</vt:lpstr>
      <vt:lpstr>PowerPoint Presentation</vt:lpstr>
      <vt:lpstr>Analog and Digital Data</vt:lpstr>
      <vt:lpstr>Analog and Digital Signals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Frequency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Signals and Communication</vt:lpstr>
      <vt:lpstr>Composite Signals and Periodicity</vt:lpstr>
      <vt:lpstr>PowerPoint Presentation</vt:lpstr>
      <vt:lpstr>Bandwidth and Signal Frequency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Attenuation</vt:lpstr>
      <vt:lpstr>Measurement of Attenuation</vt:lpstr>
      <vt:lpstr>PowerPoint Presentation</vt:lpstr>
      <vt:lpstr>Distortion</vt:lpstr>
      <vt:lpstr>PowerPoint Presentation</vt:lpstr>
      <vt:lpstr>Noise</vt:lpstr>
      <vt:lpstr>Noise</vt:lpstr>
      <vt:lpstr>PowerPoint Presentation</vt:lpstr>
      <vt:lpstr>Signal to Noise Ratio (SNR)</vt:lpstr>
      <vt:lpstr>PowerPoint Presentation</vt:lpstr>
      <vt:lpstr>PowerPoint Presentation</vt:lpstr>
      <vt:lpstr>PowerPoint Presentation</vt:lpstr>
      <vt:lpstr>Capacity of a System</vt:lpstr>
      <vt:lpstr>Nyquist Theorem</vt:lpstr>
      <vt:lpstr>Shannon’s Theorem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adina</dc:creator>
  <cp:lastModifiedBy>samuel getachew</cp:lastModifiedBy>
  <cp:revision>87</cp:revision>
  <dcterms:created xsi:type="dcterms:W3CDTF">2019-05-03T15:25:05Z</dcterms:created>
  <dcterms:modified xsi:type="dcterms:W3CDTF">2022-12-19T07:30:24Z</dcterms:modified>
</cp:coreProperties>
</file>