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346" r:id="rId3"/>
    <p:sldId id="322" r:id="rId4"/>
    <p:sldId id="319" r:id="rId5"/>
    <p:sldId id="262" r:id="rId6"/>
    <p:sldId id="320" r:id="rId7"/>
    <p:sldId id="326" r:id="rId8"/>
    <p:sldId id="324" r:id="rId9"/>
    <p:sldId id="325" r:id="rId10"/>
    <p:sldId id="344" r:id="rId11"/>
    <p:sldId id="260" r:id="rId12"/>
    <p:sldId id="261" r:id="rId13"/>
    <p:sldId id="258" r:id="rId14"/>
    <p:sldId id="264" r:id="rId15"/>
    <p:sldId id="265" r:id="rId16"/>
    <p:sldId id="266" r:id="rId17"/>
    <p:sldId id="327" r:id="rId18"/>
    <p:sldId id="267" r:id="rId19"/>
    <p:sldId id="328" r:id="rId20"/>
    <p:sldId id="269" r:id="rId21"/>
    <p:sldId id="280" r:id="rId22"/>
    <p:sldId id="279" r:id="rId23"/>
    <p:sldId id="268" r:id="rId24"/>
    <p:sldId id="270" r:id="rId25"/>
    <p:sldId id="274" r:id="rId26"/>
    <p:sldId id="329" r:id="rId27"/>
    <p:sldId id="275" r:id="rId28"/>
    <p:sldId id="330" r:id="rId29"/>
    <p:sldId id="276" r:id="rId30"/>
    <p:sldId id="331" r:id="rId31"/>
    <p:sldId id="283" r:id="rId32"/>
    <p:sldId id="284" r:id="rId33"/>
    <p:sldId id="286" r:id="rId34"/>
    <p:sldId id="287" r:id="rId35"/>
    <p:sldId id="288" r:id="rId36"/>
    <p:sldId id="332" r:id="rId37"/>
    <p:sldId id="291" r:id="rId38"/>
    <p:sldId id="292" r:id="rId39"/>
    <p:sldId id="293" r:id="rId40"/>
    <p:sldId id="334" r:id="rId41"/>
    <p:sldId id="295" r:id="rId42"/>
    <p:sldId id="297" r:id="rId43"/>
    <p:sldId id="296" r:id="rId44"/>
    <p:sldId id="335" r:id="rId45"/>
    <p:sldId id="336" r:id="rId46"/>
    <p:sldId id="337" r:id="rId47"/>
    <p:sldId id="298" r:id="rId48"/>
    <p:sldId id="299" r:id="rId49"/>
    <p:sldId id="300" r:id="rId50"/>
    <p:sldId id="338" r:id="rId51"/>
    <p:sldId id="301" r:id="rId52"/>
    <p:sldId id="339" r:id="rId53"/>
    <p:sldId id="340" r:id="rId54"/>
    <p:sldId id="341" r:id="rId55"/>
    <p:sldId id="302" r:id="rId56"/>
    <p:sldId id="304" r:id="rId57"/>
    <p:sldId id="306" r:id="rId58"/>
    <p:sldId id="307" r:id="rId59"/>
    <p:sldId id="305" r:id="rId60"/>
    <p:sldId id="308" r:id="rId61"/>
    <p:sldId id="309" r:id="rId62"/>
    <p:sldId id="310" r:id="rId63"/>
    <p:sldId id="311" r:id="rId64"/>
    <p:sldId id="312" r:id="rId65"/>
    <p:sldId id="313" r:id="rId66"/>
    <p:sldId id="342" r:id="rId67"/>
    <p:sldId id="314" r:id="rId68"/>
    <p:sldId id="315" r:id="rId69"/>
    <p:sldId id="316" r:id="rId70"/>
    <p:sldId id="318" r:id="rId71"/>
    <p:sldId id="317" r:id="rId72"/>
    <p:sldId id="343"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615" autoAdjust="0"/>
  </p:normalViewPr>
  <p:slideViewPr>
    <p:cSldViewPr>
      <p:cViewPr varScale="1">
        <p:scale>
          <a:sx n="45" d="100"/>
          <a:sy n="45" d="100"/>
        </p:scale>
        <p:origin x="-210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35D86F-1F88-42A7-AF37-F4BF6E834EA1}" type="datetimeFigureOut">
              <a:rPr lang="en-US" smtClean="0"/>
              <a:t>12/14/2022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F754BD-F0BF-4AA0-BD61-10BBC5D8EF44}" type="slidenum">
              <a:rPr lang="en-US" smtClean="0"/>
              <a:t>‹#›</a:t>
            </a:fld>
            <a:endParaRPr lang="en-US"/>
          </a:p>
        </p:txBody>
      </p:sp>
    </p:spTree>
    <p:extLst>
      <p:ext uri="{BB962C8B-B14F-4D97-AF65-F5344CB8AC3E}">
        <p14:creationId xmlns:p14="http://schemas.microsoft.com/office/powerpoint/2010/main" val="2869275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F754BD-F0BF-4AA0-BD61-10BBC5D8EF44}" type="slidenum">
              <a:rPr lang="en-US" smtClean="0"/>
              <a:t>6</a:t>
            </a:fld>
            <a:endParaRPr lang="en-US"/>
          </a:p>
        </p:txBody>
      </p:sp>
    </p:spTree>
    <p:extLst>
      <p:ext uri="{BB962C8B-B14F-4D97-AF65-F5344CB8AC3E}">
        <p14:creationId xmlns:p14="http://schemas.microsoft.com/office/powerpoint/2010/main" val="759426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3F754BD-F0BF-4AA0-BD61-10BBC5D8EF44}" type="slidenum">
              <a:rPr lang="en-US" smtClean="0"/>
              <a:t>16</a:t>
            </a:fld>
            <a:endParaRPr lang="en-US"/>
          </a:p>
        </p:txBody>
      </p:sp>
    </p:spTree>
    <p:extLst>
      <p:ext uri="{BB962C8B-B14F-4D97-AF65-F5344CB8AC3E}">
        <p14:creationId xmlns:p14="http://schemas.microsoft.com/office/powerpoint/2010/main" val="2554528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D0E09873-748A-4336-BFAE-57B63D37CDE9}" type="slidenum">
              <a:rPr lang="en-US" sz="1200"/>
              <a:pPr/>
              <a:t>34</a:t>
            </a:fld>
            <a:endParaRPr lang="en-US" sz="1200"/>
          </a:p>
        </p:txBody>
      </p:sp>
      <p:sp>
        <p:nvSpPr>
          <p:cNvPr id="62467" name="Rectangle 1026"/>
          <p:cNvSpPr>
            <a:spLocks noGrp="1" noRot="1" noChangeAspect="1" noChangeArrowheads="1" noTextEdit="1"/>
          </p:cNvSpPr>
          <p:nvPr>
            <p:ph type="sldImg"/>
          </p:nvPr>
        </p:nvSpPr>
        <p:spPr>
          <a:ln/>
        </p:spPr>
      </p:sp>
      <p:sp>
        <p:nvSpPr>
          <p:cNvPr id="6246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charset="0"/>
              </a:rPr>
              <a:t>A category of encoding techniques known as multilevel binary addresses some of the deficiencies of the NRZ codes. These codes use more than two signal levels. Two examples of this scheme was illustrated in Figure 5.2.</a:t>
            </a:r>
          </a:p>
          <a:p>
            <a:r>
              <a:rPr lang="en-US" smtClean="0">
                <a:latin typeface="Times" charset="0"/>
              </a:rPr>
              <a:t>	In the </a:t>
            </a:r>
            <a:r>
              <a:rPr lang="en-US" b="1" smtClean="0">
                <a:latin typeface="Times" charset="0"/>
              </a:rPr>
              <a:t>bipolar-AMI</a:t>
            </a:r>
            <a:r>
              <a:rPr lang="en-US" smtClean="0">
                <a:latin typeface="Times" charset="0"/>
              </a:rPr>
              <a:t> scheme, a binary 0 is represented by no line signal, and a binary 1 is represented by a positive or negative pulse. The binary 1 pulses must alternate in polarity. There are several advantages to this approach. First, there will be no loss of synchronization if a long string of 1s occurs. Each 1 introduces a transition, and the receiver can resynchronize on that transition. A long string of 0s would still be a problem. Second, because the 1 signals alternate in voltage from positive to negative, there is no net dc component. Also, the bandwidth of the resulting signal is considerably less than the bandwidth for NRZ. Finally, the pulse alternation property provides a simple means of error detection. Any isolated error, whether it deletes a pulse or adds a pulse, causes a violation of this property.</a:t>
            </a:r>
          </a:p>
          <a:p>
            <a:endParaRPr lang="en-US" smtClean="0">
              <a:latin typeface="Times"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marL="1600200" indent="-228600">
              <a:defRPr sz="2400">
                <a:solidFill>
                  <a:schemeClr val="tx1"/>
                </a:solidFill>
                <a:latin typeface="Times New Roman" charset="0"/>
              </a:defRPr>
            </a:lvl4pPr>
            <a:lvl5pPr marL="2057400" indent="-22860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fld id="{019F512C-F419-462D-AD7F-9129F15F019E}" type="slidenum">
              <a:rPr lang="en-US" sz="1200"/>
              <a:pPr/>
              <a:t>35</a:t>
            </a:fld>
            <a:endParaRPr lang="en-US" sz="1200"/>
          </a:p>
        </p:txBody>
      </p:sp>
      <p:sp>
        <p:nvSpPr>
          <p:cNvPr id="63491" name="Rectangle 1026"/>
          <p:cNvSpPr>
            <a:spLocks noGrp="1" noRot="1" noChangeAspect="1" noChangeArrowheads="1" noTextEdit="1"/>
          </p:cNvSpPr>
          <p:nvPr>
            <p:ph type="sldImg"/>
          </p:nvPr>
        </p:nvSpPr>
        <p:spPr>
          <a:ln/>
        </p:spPr>
      </p:sp>
      <p:sp>
        <p:nvSpPr>
          <p:cNvPr id="6349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Times" charset="0"/>
              </a:rPr>
              <a:t>The comments on </a:t>
            </a:r>
            <a:r>
              <a:rPr lang="en-US" b="1" smtClean="0">
                <a:latin typeface="Times" charset="0"/>
              </a:rPr>
              <a:t>bipolar-AMI</a:t>
            </a:r>
            <a:r>
              <a:rPr lang="en-US" smtClean="0">
                <a:latin typeface="Times" charset="0"/>
              </a:rPr>
              <a:t> also apply to </a:t>
            </a:r>
            <a:r>
              <a:rPr lang="en-US" b="1" smtClean="0">
                <a:latin typeface="Times" charset="0"/>
              </a:rPr>
              <a:t>pseudoternary</a:t>
            </a:r>
            <a:r>
              <a:rPr lang="en-US" smtClean="0">
                <a:latin typeface="Times" charset="0"/>
              </a:rPr>
              <a:t>. In this case, it is the binary 1 that is represented by the absence of a line signal, and the binary 0 by alternating positive and negative pulses. There is no particular advantage of one technique versus the other, and each is the basis of some applications.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F00D8B-43C9-46CC-875D-EC15EB621FBF}"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6CBBF-D1AE-43B2-8613-A502F9A0C608}" type="slidenum">
              <a:rPr lang="en-US" smtClean="0"/>
              <a:t>‹#›</a:t>
            </a:fld>
            <a:endParaRPr lang="en-US"/>
          </a:p>
        </p:txBody>
      </p:sp>
    </p:spTree>
    <p:extLst>
      <p:ext uri="{BB962C8B-B14F-4D97-AF65-F5344CB8AC3E}">
        <p14:creationId xmlns:p14="http://schemas.microsoft.com/office/powerpoint/2010/main" val="182418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F00D8B-43C9-46CC-875D-EC15EB621FBF}"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6CBBF-D1AE-43B2-8613-A502F9A0C608}" type="slidenum">
              <a:rPr lang="en-US" smtClean="0"/>
              <a:t>‹#›</a:t>
            </a:fld>
            <a:endParaRPr lang="en-US"/>
          </a:p>
        </p:txBody>
      </p:sp>
    </p:spTree>
    <p:extLst>
      <p:ext uri="{BB962C8B-B14F-4D97-AF65-F5344CB8AC3E}">
        <p14:creationId xmlns:p14="http://schemas.microsoft.com/office/powerpoint/2010/main" val="785167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F00D8B-43C9-46CC-875D-EC15EB621FBF}"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6CBBF-D1AE-43B2-8613-A502F9A0C608}" type="slidenum">
              <a:rPr lang="en-US" smtClean="0"/>
              <a:t>‹#›</a:t>
            </a:fld>
            <a:endParaRPr lang="en-US"/>
          </a:p>
        </p:txBody>
      </p:sp>
    </p:spTree>
    <p:extLst>
      <p:ext uri="{BB962C8B-B14F-4D97-AF65-F5344CB8AC3E}">
        <p14:creationId xmlns:p14="http://schemas.microsoft.com/office/powerpoint/2010/main" val="71882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F00D8B-43C9-46CC-875D-EC15EB621FBF}"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6CBBF-D1AE-43B2-8613-A502F9A0C608}" type="slidenum">
              <a:rPr lang="en-US" smtClean="0"/>
              <a:t>‹#›</a:t>
            </a:fld>
            <a:endParaRPr lang="en-US"/>
          </a:p>
        </p:txBody>
      </p:sp>
    </p:spTree>
    <p:extLst>
      <p:ext uri="{BB962C8B-B14F-4D97-AF65-F5344CB8AC3E}">
        <p14:creationId xmlns:p14="http://schemas.microsoft.com/office/powerpoint/2010/main" val="3221410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F00D8B-43C9-46CC-875D-EC15EB621FBF}"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6CBBF-D1AE-43B2-8613-A502F9A0C608}" type="slidenum">
              <a:rPr lang="en-US" smtClean="0"/>
              <a:t>‹#›</a:t>
            </a:fld>
            <a:endParaRPr lang="en-US"/>
          </a:p>
        </p:txBody>
      </p:sp>
    </p:spTree>
    <p:extLst>
      <p:ext uri="{BB962C8B-B14F-4D97-AF65-F5344CB8AC3E}">
        <p14:creationId xmlns:p14="http://schemas.microsoft.com/office/powerpoint/2010/main" val="1307427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F00D8B-43C9-46CC-875D-EC15EB621FBF}"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6CBBF-D1AE-43B2-8613-A502F9A0C608}" type="slidenum">
              <a:rPr lang="en-US" smtClean="0"/>
              <a:t>‹#›</a:t>
            </a:fld>
            <a:endParaRPr lang="en-US"/>
          </a:p>
        </p:txBody>
      </p:sp>
    </p:spTree>
    <p:extLst>
      <p:ext uri="{BB962C8B-B14F-4D97-AF65-F5344CB8AC3E}">
        <p14:creationId xmlns:p14="http://schemas.microsoft.com/office/powerpoint/2010/main" val="840785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F00D8B-43C9-46CC-875D-EC15EB621FBF}" type="datetimeFigureOut">
              <a:rPr lang="en-US" smtClean="0"/>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6CBBF-D1AE-43B2-8613-A502F9A0C608}" type="slidenum">
              <a:rPr lang="en-US" smtClean="0"/>
              <a:t>‹#›</a:t>
            </a:fld>
            <a:endParaRPr lang="en-US"/>
          </a:p>
        </p:txBody>
      </p:sp>
    </p:spTree>
    <p:extLst>
      <p:ext uri="{BB962C8B-B14F-4D97-AF65-F5344CB8AC3E}">
        <p14:creationId xmlns:p14="http://schemas.microsoft.com/office/powerpoint/2010/main" val="4054861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F00D8B-43C9-46CC-875D-EC15EB621FBF}" type="datetimeFigureOut">
              <a:rPr lang="en-US" smtClean="0"/>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6CBBF-D1AE-43B2-8613-A502F9A0C608}" type="slidenum">
              <a:rPr lang="en-US" smtClean="0"/>
              <a:t>‹#›</a:t>
            </a:fld>
            <a:endParaRPr lang="en-US"/>
          </a:p>
        </p:txBody>
      </p:sp>
    </p:spTree>
    <p:extLst>
      <p:ext uri="{BB962C8B-B14F-4D97-AF65-F5344CB8AC3E}">
        <p14:creationId xmlns:p14="http://schemas.microsoft.com/office/powerpoint/2010/main" val="264793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F00D8B-43C9-46CC-875D-EC15EB621FBF}" type="datetimeFigureOut">
              <a:rPr lang="en-US" smtClean="0"/>
              <a:t>12/14/2022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F6CBBF-D1AE-43B2-8613-A502F9A0C608}" type="slidenum">
              <a:rPr lang="en-US" smtClean="0"/>
              <a:t>‹#›</a:t>
            </a:fld>
            <a:endParaRPr lang="en-US"/>
          </a:p>
        </p:txBody>
      </p:sp>
    </p:spTree>
    <p:extLst>
      <p:ext uri="{BB962C8B-B14F-4D97-AF65-F5344CB8AC3E}">
        <p14:creationId xmlns:p14="http://schemas.microsoft.com/office/powerpoint/2010/main" val="2891324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F00D8B-43C9-46CC-875D-EC15EB621FBF}"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6CBBF-D1AE-43B2-8613-A502F9A0C608}" type="slidenum">
              <a:rPr lang="en-US" smtClean="0"/>
              <a:t>‹#›</a:t>
            </a:fld>
            <a:endParaRPr lang="en-US"/>
          </a:p>
        </p:txBody>
      </p:sp>
    </p:spTree>
    <p:extLst>
      <p:ext uri="{BB962C8B-B14F-4D97-AF65-F5344CB8AC3E}">
        <p14:creationId xmlns:p14="http://schemas.microsoft.com/office/powerpoint/2010/main" val="3612658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F00D8B-43C9-46CC-875D-EC15EB621FBF}"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6CBBF-D1AE-43B2-8613-A502F9A0C608}" type="slidenum">
              <a:rPr lang="en-US" smtClean="0"/>
              <a:t>‹#›</a:t>
            </a:fld>
            <a:endParaRPr lang="en-US"/>
          </a:p>
        </p:txBody>
      </p:sp>
    </p:spTree>
    <p:extLst>
      <p:ext uri="{BB962C8B-B14F-4D97-AF65-F5344CB8AC3E}">
        <p14:creationId xmlns:p14="http://schemas.microsoft.com/office/powerpoint/2010/main" val="372979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F00D8B-43C9-46CC-875D-EC15EB621FBF}" type="datetimeFigureOut">
              <a:rPr lang="en-US" smtClean="0"/>
              <a:t>12/14/2022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6CBBF-D1AE-43B2-8613-A502F9A0C608}" type="slidenum">
              <a:rPr lang="en-US" smtClean="0"/>
              <a:t>‹#›</a:t>
            </a:fld>
            <a:endParaRPr lang="en-US"/>
          </a:p>
        </p:txBody>
      </p:sp>
    </p:spTree>
    <p:extLst>
      <p:ext uri="{BB962C8B-B14F-4D97-AF65-F5344CB8AC3E}">
        <p14:creationId xmlns:p14="http://schemas.microsoft.com/office/powerpoint/2010/main" val="2238651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a:t>
            </a:r>
            <a:r>
              <a:rPr lang="en-US" dirty="0" smtClean="0"/>
              <a:t>3-2</a:t>
            </a:r>
            <a:endParaRPr lang="en-US" dirty="0"/>
          </a:p>
        </p:txBody>
      </p:sp>
      <p:sp>
        <p:nvSpPr>
          <p:cNvPr id="3" name="Subtitle 2"/>
          <p:cNvSpPr>
            <a:spLocks noGrp="1"/>
          </p:cNvSpPr>
          <p:nvPr>
            <p:ph type="subTitle" idx="1"/>
          </p:nvPr>
        </p:nvSpPr>
        <p:spPr/>
        <p:txBody>
          <a:bodyPr/>
          <a:lstStyle/>
          <a:p>
            <a:r>
              <a:rPr lang="en-US" b="1" dirty="0" smtClean="0">
                <a:solidFill>
                  <a:schemeClr val="tx1"/>
                </a:solidFill>
              </a:rPr>
              <a:t>Digital Transmission</a:t>
            </a:r>
            <a:endParaRPr lang="en-US" b="1" dirty="0">
              <a:solidFill>
                <a:schemeClr val="tx1"/>
              </a:solidFill>
            </a:endParaRPr>
          </a:p>
        </p:txBody>
      </p:sp>
    </p:spTree>
    <p:extLst>
      <p:ext uri="{BB962C8B-B14F-4D97-AF65-F5344CB8AC3E}">
        <p14:creationId xmlns:p14="http://schemas.microsoft.com/office/powerpoint/2010/main" val="1986109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of lack of synchronization </a:t>
            </a:r>
            <a:endParaRPr lang="en-US" dirty="0"/>
          </a:p>
        </p:txBody>
      </p:sp>
      <p:sp>
        <p:nvSpPr>
          <p:cNvPr id="3" name="Content Placeholder 2"/>
          <p:cNvSpPr>
            <a:spLocks noGrp="1"/>
          </p:cNvSpPr>
          <p:nvPr>
            <p:ph idx="1"/>
          </p:nvPr>
        </p:nvSpPr>
        <p:spPr/>
        <p:txBody>
          <a:bodyPr/>
          <a:lstStyle/>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1752600"/>
            <a:ext cx="7353300" cy="413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66813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DIGITAL-TO-DIGITAL CONVERSION</a:t>
            </a:r>
            <a:endParaRPr lang="en-US" dirty="0"/>
          </a:p>
        </p:txBody>
      </p:sp>
      <p:sp>
        <p:nvSpPr>
          <p:cNvPr id="3" name="Content Placeholder 2"/>
          <p:cNvSpPr>
            <a:spLocks noGrp="1"/>
          </p:cNvSpPr>
          <p:nvPr>
            <p:ph idx="1"/>
          </p:nvPr>
        </p:nvSpPr>
        <p:spPr>
          <a:xfrm>
            <a:off x="548640" y="1546225"/>
            <a:ext cx="8229600" cy="4525963"/>
          </a:xfrm>
        </p:spPr>
        <p:txBody>
          <a:bodyPr/>
          <a:lstStyle/>
          <a:p>
            <a:r>
              <a:rPr lang="en-US" dirty="0" smtClean="0"/>
              <a:t>Three </a:t>
            </a:r>
            <a:r>
              <a:rPr lang="en-US" dirty="0"/>
              <a:t>techniques to convert digital data to digital signal. </a:t>
            </a:r>
          </a:p>
          <a:p>
            <a:pPr lvl="1"/>
            <a:r>
              <a:rPr lang="en-US" b="1" dirty="0"/>
              <a:t>line coding</a:t>
            </a:r>
            <a:endParaRPr lang="en-US" dirty="0"/>
          </a:p>
          <a:p>
            <a:pPr lvl="1"/>
            <a:r>
              <a:rPr lang="en-US" b="1" dirty="0"/>
              <a:t>block coding</a:t>
            </a:r>
            <a:endParaRPr lang="en-US" dirty="0"/>
          </a:p>
          <a:p>
            <a:pPr lvl="1"/>
            <a:r>
              <a:rPr lang="en-US" b="1" dirty="0"/>
              <a:t>scrambling</a:t>
            </a:r>
            <a:endParaRPr lang="en-US" dirty="0"/>
          </a:p>
          <a:p>
            <a:r>
              <a:rPr lang="en-US" dirty="0"/>
              <a:t>Line coding is always needed; block coding and scrambling  may or may not be needed</a:t>
            </a:r>
          </a:p>
        </p:txBody>
      </p:sp>
    </p:spTree>
    <p:extLst>
      <p:ext uri="{BB962C8B-B14F-4D97-AF65-F5344CB8AC3E}">
        <p14:creationId xmlns:p14="http://schemas.microsoft.com/office/powerpoint/2010/main" val="1726462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three techniques to convert digital data to digital signal. </a:t>
            </a:r>
          </a:p>
          <a:p>
            <a:pPr lvl="1"/>
            <a:r>
              <a:rPr lang="en-US" b="1" dirty="0" smtClean="0"/>
              <a:t>line coding</a:t>
            </a:r>
            <a:endParaRPr lang="en-US" dirty="0" smtClean="0"/>
          </a:p>
          <a:p>
            <a:pPr lvl="1"/>
            <a:r>
              <a:rPr lang="en-US" b="1" dirty="0" smtClean="0"/>
              <a:t>block coding</a:t>
            </a:r>
            <a:endParaRPr lang="en-US" dirty="0" smtClean="0"/>
          </a:p>
          <a:p>
            <a:pPr lvl="1"/>
            <a:r>
              <a:rPr lang="en-US" b="1" dirty="0" smtClean="0"/>
              <a:t>scrambling</a:t>
            </a:r>
            <a:endParaRPr lang="en-US" dirty="0" smtClean="0"/>
          </a:p>
          <a:p>
            <a:r>
              <a:rPr lang="en-US" dirty="0" smtClean="0"/>
              <a:t>Line coding is always needed; block coding and scrambling  may or may not be needed.</a:t>
            </a:r>
            <a:endParaRPr lang="en-US" dirty="0"/>
          </a:p>
        </p:txBody>
      </p:sp>
    </p:spTree>
    <p:extLst>
      <p:ext uri="{BB962C8B-B14F-4D97-AF65-F5344CB8AC3E}">
        <p14:creationId xmlns:p14="http://schemas.microsoft.com/office/powerpoint/2010/main" val="14776357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coding</a:t>
            </a:r>
          </a:p>
        </p:txBody>
      </p:sp>
      <p:sp>
        <p:nvSpPr>
          <p:cNvPr id="3" name="Content Placeholder 2"/>
          <p:cNvSpPr>
            <a:spLocks noGrp="1"/>
          </p:cNvSpPr>
          <p:nvPr>
            <p:ph idx="1"/>
          </p:nvPr>
        </p:nvSpPr>
        <p:spPr/>
        <p:txBody>
          <a:bodyPr/>
          <a:lstStyle/>
          <a:p>
            <a:r>
              <a:rPr lang="en-US" dirty="0" smtClean="0"/>
              <a:t>Line coding is the process of converting digital data to digital signal</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224" y="3200400"/>
            <a:ext cx="7620000" cy="326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5962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One goal in data communications is to </a:t>
            </a:r>
            <a:r>
              <a:rPr lang="en-US" b="1" dirty="0" smtClean="0"/>
              <a:t>increase the data rate </a:t>
            </a:r>
            <a:r>
              <a:rPr lang="en-US" dirty="0" smtClean="0"/>
              <a:t>while </a:t>
            </a:r>
            <a:r>
              <a:rPr lang="en-US" b="1" dirty="0" smtClean="0"/>
              <a:t>decreasing the signal rate</a:t>
            </a:r>
            <a:r>
              <a:rPr lang="en-US" dirty="0" smtClean="0"/>
              <a:t>. </a:t>
            </a:r>
          </a:p>
          <a:p>
            <a:r>
              <a:rPr lang="en-US" dirty="0" smtClean="0"/>
              <a:t>Increasing the data rate increases the speed of transmission; decreasing the signal rate decreases the bandwidth requirement.</a:t>
            </a:r>
            <a:endParaRPr lang="en-US" dirty="0"/>
          </a:p>
        </p:txBody>
      </p:sp>
    </p:spTree>
    <p:extLst>
      <p:ext uri="{BB962C8B-B14F-4D97-AF65-F5344CB8AC3E}">
        <p14:creationId xmlns:p14="http://schemas.microsoft.com/office/powerpoint/2010/main" val="25410251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3" y="2090738"/>
            <a:ext cx="822007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6176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90600"/>
            <a:ext cx="7886700"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36359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Unipolar </a:t>
            </a:r>
          </a:p>
        </p:txBody>
      </p:sp>
      <p:sp>
        <p:nvSpPr>
          <p:cNvPr id="3" name="Content Placeholder 2"/>
          <p:cNvSpPr>
            <a:spLocks noGrp="1"/>
          </p:cNvSpPr>
          <p:nvPr>
            <p:ph idx="1"/>
          </p:nvPr>
        </p:nvSpPr>
        <p:spPr/>
        <p:txBody>
          <a:bodyPr/>
          <a:lstStyle/>
          <a:p>
            <a:r>
              <a:rPr lang="en-US" dirty="0" smtClean="0"/>
              <a:t>Simplest method ; inexpensive</a:t>
            </a:r>
          </a:p>
          <a:p>
            <a:r>
              <a:rPr lang="en-US" dirty="0" smtClean="0"/>
              <a:t>Uses only one voltage level</a:t>
            </a:r>
          </a:p>
          <a:p>
            <a:r>
              <a:rPr lang="en-US" dirty="0" smtClean="0"/>
              <a:t>Polarity(+ or-) is usually assigned to binary 1 and a 0 is represented by zero voltage.</a:t>
            </a:r>
          </a:p>
          <a:p>
            <a:r>
              <a:rPr lang="en-US" dirty="0" smtClean="0"/>
              <a:t>Potential problems </a:t>
            </a:r>
          </a:p>
          <a:p>
            <a:pPr lvl="1"/>
            <a:r>
              <a:rPr lang="en-US" dirty="0" smtClean="0"/>
              <a:t>DC component</a:t>
            </a:r>
          </a:p>
          <a:p>
            <a:pPr lvl="1"/>
            <a:r>
              <a:rPr lang="en-US" dirty="0" smtClean="0"/>
              <a:t>Lack of synchronization</a:t>
            </a:r>
          </a:p>
        </p:txBody>
      </p:sp>
    </p:spTree>
    <p:extLst>
      <p:ext uri="{BB962C8B-B14F-4D97-AF65-F5344CB8AC3E}">
        <p14:creationId xmlns:p14="http://schemas.microsoft.com/office/powerpoint/2010/main" val="38600078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Unipolar Non Return to Zero(NRZ)</a:t>
            </a:r>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990600" y="5638800"/>
            <a:ext cx="7391400" cy="923330"/>
          </a:xfrm>
          <a:prstGeom prst="rect">
            <a:avLst/>
          </a:prstGeom>
          <a:noFill/>
        </p:spPr>
        <p:txBody>
          <a:bodyPr wrap="square" rtlCol="0">
            <a:spAutoFit/>
          </a:bodyPr>
          <a:lstStyle/>
          <a:p>
            <a:r>
              <a:rPr kumimoji="1" lang="en-US" altLang="en-US" dirty="0" smtClean="0"/>
              <a:t>Unipolar - All signal elements have the same sign</a:t>
            </a:r>
          </a:p>
          <a:p>
            <a:r>
              <a:rPr kumimoji="1" lang="en-US" altLang="en-US" dirty="0" smtClean="0"/>
              <a:t>It is called NRZ because the signal does not return to zero at the middle of the bit.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072" y="1600200"/>
            <a:ext cx="7048500"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61911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olar</a:t>
            </a:r>
            <a:endParaRPr lang="en-US" dirty="0"/>
          </a:p>
        </p:txBody>
      </p:sp>
      <p:sp>
        <p:nvSpPr>
          <p:cNvPr id="3" name="Content Placeholder 2"/>
          <p:cNvSpPr>
            <a:spLocks noGrp="1"/>
          </p:cNvSpPr>
          <p:nvPr>
            <p:ph idx="1"/>
          </p:nvPr>
        </p:nvSpPr>
        <p:spPr/>
        <p:txBody>
          <a:bodyPr/>
          <a:lstStyle/>
          <a:p>
            <a:r>
              <a:rPr lang="en-US" dirty="0" smtClean="0"/>
              <a:t>Uses two voltage levels, one positive and one negative </a:t>
            </a:r>
          </a:p>
          <a:p>
            <a:r>
              <a:rPr lang="en-US" dirty="0" smtClean="0"/>
              <a:t>Alleviates DC component</a:t>
            </a:r>
          </a:p>
          <a:p>
            <a:pPr marL="0" indent="0">
              <a:buNone/>
            </a:pPr>
            <a:endParaRPr lang="en-US" dirty="0"/>
          </a:p>
        </p:txBody>
      </p:sp>
    </p:spTree>
    <p:extLst>
      <p:ext uri="{BB962C8B-B14F-4D97-AF65-F5344CB8AC3E}">
        <p14:creationId xmlns:p14="http://schemas.microsoft.com/office/powerpoint/2010/main" val="37870254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a:t>
            </a:r>
            <a:endParaRPr lang="en-US" dirty="0"/>
          </a:p>
        </p:txBody>
      </p:sp>
      <p:sp>
        <p:nvSpPr>
          <p:cNvPr id="3" name="Content Placeholder 2"/>
          <p:cNvSpPr>
            <a:spLocks noGrp="1"/>
          </p:cNvSpPr>
          <p:nvPr>
            <p:ph idx="1"/>
          </p:nvPr>
        </p:nvSpPr>
        <p:spPr/>
        <p:txBody>
          <a:bodyPr/>
          <a:lstStyle/>
          <a:p>
            <a:pPr marL="514350" indent="-514350">
              <a:buAutoNum type="arabicPeriod"/>
            </a:pPr>
            <a:r>
              <a:rPr lang="en-US" dirty="0" smtClean="0"/>
              <a:t>Digital to digital conversion</a:t>
            </a:r>
          </a:p>
          <a:p>
            <a:pPr marL="514350" indent="-514350">
              <a:buAutoNum type="arabicPeriod"/>
            </a:pPr>
            <a:r>
              <a:rPr lang="en-US" dirty="0" smtClean="0"/>
              <a:t>Analogue-to digital conversion</a:t>
            </a:r>
          </a:p>
          <a:p>
            <a:pPr marL="514350" indent="-514350">
              <a:buAutoNum type="arabicPeriod"/>
            </a:pPr>
            <a:r>
              <a:rPr lang="en-US" dirty="0" smtClean="0"/>
              <a:t>Transmission mode </a:t>
            </a:r>
            <a:endParaRPr lang="en-US" dirty="0"/>
          </a:p>
        </p:txBody>
      </p:sp>
    </p:spTree>
    <p:extLst>
      <p:ext uri="{BB962C8B-B14F-4D97-AF65-F5344CB8AC3E}">
        <p14:creationId xmlns:p14="http://schemas.microsoft.com/office/powerpoint/2010/main" val="2933906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Non Return to Zero (Polar NRZ)</a:t>
            </a:r>
            <a:endParaRPr lang="en-US" dirty="0"/>
          </a:p>
        </p:txBody>
      </p:sp>
      <p:sp>
        <p:nvSpPr>
          <p:cNvPr id="3" name="Content Placeholder 2"/>
          <p:cNvSpPr>
            <a:spLocks noGrp="1"/>
          </p:cNvSpPr>
          <p:nvPr>
            <p:ph idx="1"/>
          </p:nvPr>
        </p:nvSpPr>
        <p:spPr/>
        <p:txBody>
          <a:bodyPr>
            <a:normAutofit/>
          </a:bodyPr>
          <a:lstStyle/>
          <a:p>
            <a:r>
              <a:rPr lang="en-US" dirty="0" smtClean="0"/>
              <a:t>It uses two different voltage </a:t>
            </a:r>
            <a:r>
              <a:rPr lang="en-US" dirty="0"/>
              <a:t>levels(positive or </a:t>
            </a:r>
            <a:r>
              <a:rPr lang="en-US" dirty="0" smtClean="0"/>
              <a:t>negative)  to represent binary values. </a:t>
            </a:r>
          </a:p>
          <a:p>
            <a:r>
              <a:rPr lang="en-US" dirty="0" smtClean="0"/>
              <a:t>It is also NRZ because there is no rest condition. </a:t>
            </a:r>
          </a:p>
          <a:p>
            <a:r>
              <a:rPr lang="en-US" dirty="0" smtClean="0"/>
              <a:t>NRZ scheme has two variants:</a:t>
            </a:r>
          </a:p>
          <a:p>
            <a:pPr lvl="1"/>
            <a:r>
              <a:rPr lang="en-US" dirty="0" smtClean="0"/>
              <a:t> </a:t>
            </a:r>
            <a:r>
              <a:rPr lang="en-US" b="1" dirty="0" smtClean="0"/>
              <a:t>NRZ-L(NRZ-Level) </a:t>
            </a:r>
            <a:endParaRPr lang="en-US" dirty="0"/>
          </a:p>
          <a:p>
            <a:pPr lvl="1"/>
            <a:r>
              <a:rPr lang="en-US" dirty="0" smtClean="0"/>
              <a:t> </a:t>
            </a:r>
            <a:r>
              <a:rPr lang="en-US" b="1" dirty="0" smtClean="0"/>
              <a:t>NRZ-I(NRZ-Inverted)</a:t>
            </a:r>
            <a:endParaRPr lang="en-US" b="1" dirty="0"/>
          </a:p>
        </p:txBody>
      </p:sp>
    </p:spTree>
    <p:extLst>
      <p:ext uri="{BB962C8B-B14F-4D97-AF65-F5344CB8AC3E}">
        <p14:creationId xmlns:p14="http://schemas.microsoft.com/office/powerpoint/2010/main" val="4946815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NRZ-L(NRZ-Level)</a:t>
            </a:r>
            <a:endParaRPr lang="en-US" dirty="0"/>
          </a:p>
        </p:txBody>
      </p:sp>
      <p:sp>
        <p:nvSpPr>
          <p:cNvPr id="3" name="Content Placeholder 2"/>
          <p:cNvSpPr>
            <a:spLocks noGrp="1"/>
          </p:cNvSpPr>
          <p:nvPr>
            <p:ph idx="1"/>
          </p:nvPr>
        </p:nvSpPr>
        <p:spPr/>
        <p:txBody>
          <a:bodyPr>
            <a:normAutofit/>
          </a:bodyPr>
          <a:lstStyle/>
          <a:p>
            <a:r>
              <a:rPr kumimoji="1" lang="en-US" dirty="0" smtClean="0"/>
              <a:t>Sign level depends on bit represented </a:t>
            </a:r>
          </a:p>
          <a:p>
            <a:pPr lvl="1"/>
            <a:r>
              <a:rPr kumimoji="1" lang="en-US" dirty="0" smtClean="0"/>
              <a:t>0- high level(positive)</a:t>
            </a:r>
          </a:p>
          <a:p>
            <a:pPr lvl="1"/>
            <a:r>
              <a:rPr kumimoji="1" lang="en-US" dirty="0" smtClean="0"/>
              <a:t>1- low level(negative)</a:t>
            </a:r>
          </a:p>
          <a:p>
            <a:r>
              <a:rPr kumimoji="1" lang="en-US" dirty="0" smtClean="0"/>
              <a:t>voltage is constant during bit interval</a:t>
            </a:r>
          </a:p>
          <a:p>
            <a:r>
              <a:rPr kumimoji="1" lang="en-US" dirty="0" smtClean="0"/>
              <a:t>Problem : synchronization of long streams of 0s an 1s.</a:t>
            </a:r>
          </a:p>
        </p:txBody>
      </p:sp>
    </p:spTree>
    <p:extLst>
      <p:ext uri="{BB962C8B-B14F-4D97-AF65-F5344CB8AC3E}">
        <p14:creationId xmlns:p14="http://schemas.microsoft.com/office/powerpoint/2010/main" val="20045266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NRZ-I(NRZ-Inverted)</a:t>
            </a:r>
            <a:endParaRPr lang="en-US" dirty="0"/>
          </a:p>
        </p:txBody>
      </p:sp>
      <p:sp>
        <p:nvSpPr>
          <p:cNvPr id="3" name="Content Placeholder 2"/>
          <p:cNvSpPr>
            <a:spLocks noGrp="1"/>
          </p:cNvSpPr>
          <p:nvPr>
            <p:ph idx="1"/>
          </p:nvPr>
        </p:nvSpPr>
        <p:spPr/>
        <p:txBody>
          <a:bodyPr>
            <a:normAutofit/>
          </a:bodyPr>
          <a:lstStyle/>
          <a:p>
            <a:pPr>
              <a:lnSpc>
                <a:spcPct val="90000"/>
              </a:lnSpc>
            </a:pPr>
            <a:r>
              <a:rPr kumimoji="1" lang="en-US" dirty="0" smtClean="0"/>
              <a:t>Inversion of voltage represents 1 </a:t>
            </a:r>
            <a:r>
              <a:rPr kumimoji="1" lang="en-US" dirty="0" smtClean="0">
                <a:sym typeface="Wingdings" pitchFamily="2" charset="2"/>
              </a:rPr>
              <a:t></a:t>
            </a:r>
            <a:r>
              <a:rPr kumimoji="1" lang="en-US" dirty="0" smtClean="0"/>
              <a:t> transition (low to high or high to low) at the beginning of the interval. </a:t>
            </a:r>
          </a:p>
          <a:p>
            <a:pPr>
              <a:lnSpc>
                <a:spcPct val="90000"/>
              </a:lnSpc>
            </a:pPr>
            <a:r>
              <a:rPr kumimoji="1" lang="en-US" dirty="0" smtClean="0"/>
              <a:t>0- no transition at the beginning of the interval (one bit time)</a:t>
            </a:r>
          </a:p>
          <a:p>
            <a:pPr>
              <a:lnSpc>
                <a:spcPct val="90000"/>
              </a:lnSpc>
            </a:pPr>
            <a:r>
              <a:rPr kumimoji="1" lang="en-US" dirty="0" smtClean="0"/>
              <a:t>constant voltage pulse for duration of bit</a:t>
            </a:r>
          </a:p>
          <a:p>
            <a:pPr>
              <a:lnSpc>
                <a:spcPct val="90000"/>
              </a:lnSpc>
            </a:pPr>
            <a:r>
              <a:rPr kumimoji="1" lang="en-US" dirty="0" smtClean="0"/>
              <a:t>Allows for synchronization.</a:t>
            </a:r>
          </a:p>
        </p:txBody>
      </p:sp>
    </p:spTree>
    <p:extLst>
      <p:ext uri="{BB962C8B-B14F-4D97-AF65-F5344CB8AC3E}">
        <p14:creationId xmlns:p14="http://schemas.microsoft.com/office/powerpoint/2010/main" val="40115933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TextBox 3"/>
          <p:cNvSpPr txBox="1"/>
          <p:nvPr/>
        </p:nvSpPr>
        <p:spPr>
          <a:xfrm>
            <a:off x="914400" y="4858434"/>
            <a:ext cx="7848600" cy="646331"/>
          </a:xfrm>
          <a:prstGeom prst="rect">
            <a:avLst/>
          </a:prstGeom>
          <a:noFill/>
        </p:spPr>
        <p:txBody>
          <a:bodyPr wrap="square" rtlCol="0">
            <a:spAutoFit/>
          </a:bodyPr>
          <a:lstStyle/>
          <a:p>
            <a:r>
              <a:rPr lang="en-US" b="1" dirty="0" smtClean="0"/>
              <a:t>NRZ-L changes voltage level when a different bit is encountered whereas NRZ-I changes voltage when a 1 is encountered. </a:t>
            </a:r>
            <a:endParaRPr kumimoji="1" lang="en-US" altLang="en-US" b="1" dirty="0" smtClean="0"/>
          </a:p>
        </p:txBody>
      </p:sp>
      <p:cxnSp>
        <p:nvCxnSpPr>
          <p:cNvPr id="11" name="Straight Arrow Connector 10"/>
          <p:cNvCxnSpPr/>
          <p:nvPr/>
        </p:nvCxnSpPr>
        <p:spPr>
          <a:xfrm flipH="1">
            <a:off x="2357770" y="2817628"/>
            <a:ext cx="4572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772440" y="2860158"/>
            <a:ext cx="4572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153440" y="2873449"/>
            <a:ext cx="4572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0352" y="1901918"/>
            <a:ext cx="4600575"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19168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1905000"/>
            <a:ext cx="668655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628026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Return to Zero(RZ) </a:t>
            </a:r>
            <a:endParaRPr lang="en-US" dirty="0"/>
          </a:p>
        </p:txBody>
      </p:sp>
      <p:sp>
        <p:nvSpPr>
          <p:cNvPr id="3" name="Content Placeholder 2"/>
          <p:cNvSpPr>
            <a:spLocks noGrp="1"/>
          </p:cNvSpPr>
          <p:nvPr>
            <p:ph idx="1"/>
          </p:nvPr>
        </p:nvSpPr>
        <p:spPr/>
        <p:txBody>
          <a:bodyPr>
            <a:normAutofit/>
          </a:bodyPr>
          <a:lstStyle/>
          <a:p>
            <a:r>
              <a:rPr lang="en-US" dirty="0" smtClean="0"/>
              <a:t>uses three voltage levels: positive, negative and zero</a:t>
            </a:r>
          </a:p>
          <a:p>
            <a:pPr lvl="1"/>
            <a:r>
              <a:rPr lang="en-US" dirty="0" smtClean="0"/>
              <a:t>1 bit is represented by positive-to-zero</a:t>
            </a:r>
          </a:p>
          <a:p>
            <a:pPr lvl="1"/>
            <a:r>
              <a:rPr lang="en-US" dirty="0" smtClean="0"/>
              <a:t>0 </a:t>
            </a:r>
            <a:r>
              <a:rPr lang="en-US" dirty="0"/>
              <a:t>bit is represented by </a:t>
            </a:r>
            <a:r>
              <a:rPr lang="en-US" dirty="0" smtClean="0"/>
              <a:t>negative -to-zero </a:t>
            </a:r>
          </a:p>
          <a:p>
            <a:pPr lvl="1"/>
            <a:r>
              <a:rPr lang="en-US" dirty="0" smtClean="0"/>
              <a:t>zero voltage for none. </a:t>
            </a:r>
          </a:p>
          <a:p>
            <a:r>
              <a:rPr lang="en-US" dirty="0" smtClean="0"/>
              <a:t>Signals change during bits not between bits.</a:t>
            </a:r>
          </a:p>
          <a:p>
            <a:endParaRPr lang="en-US" dirty="0"/>
          </a:p>
        </p:txBody>
      </p:sp>
    </p:spTree>
    <p:extLst>
      <p:ext uri="{BB962C8B-B14F-4D97-AF65-F5344CB8AC3E}">
        <p14:creationId xmlns:p14="http://schemas.microsoft.com/office/powerpoint/2010/main" val="1102658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013" y="2062163"/>
            <a:ext cx="5133975" cy="273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26526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Manchester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This encoding scheme is a combination of RZ and NRZ-L. </a:t>
            </a:r>
          </a:p>
          <a:p>
            <a:r>
              <a:rPr lang="en-US" dirty="0" smtClean="0"/>
              <a:t>Uses an inversion at the middle of each bit interval for both synchronization and bit representation(</a:t>
            </a:r>
            <a:r>
              <a:rPr kumimoji="1" lang="en-US" dirty="0"/>
              <a:t>transition serves as clock and data</a:t>
            </a:r>
          </a:p>
          <a:p>
            <a:r>
              <a:rPr lang="en-US" dirty="0" smtClean="0"/>
              <a:t>Bit time is divided into two halves. It transits in the middle of the bit and changes phase when a </a:t>
            </a:r>
            <a:r>
              <a:rPr lang="en-US" b="1" dirty="0" smtClean="0"/>
              <a:t>different </a:t>
            </a:r>
            <a:r>
              <a:rPr lang="en-US" dirty="0" smtClean="0"/>
              <a:t>bit is encountered.</a:t>
            </a:r>
          </a:p>
          <a:p>
            <a:pPr>
              <a:lnSpc>
                <a:spcPct val="90000"/>
              </a:lnSpc>
            </a:pPr>
            <a:r>
              <a:rPr kumimoji="1" lang="en-US" dirty="0" smtClean="0"/>
              <a:t>1- transition from </a:t>
            </a:r>
            <a:r>
              <a:rPr kumimoji="1" lang="en-US" b="1" dirty="0" smtClean="0"/>
              <a:t>low to high(negative-to-positive)</a:t>
            </a:r>
            <a:r>
              <a:rPr kumimoji="1" lang="en-US" dirty="0" smtClean="0"/>
              <a:t> in the middle of the interval</a:t>
            </a:r>
          </a:p>
          <a:p>
            <a:pPr>
              <a:lnSpc>
                <a:spcPct val="90000"/>
              </a:lnSpc>
            </a:pPr>
            <a:r>
              <a:rPr kumimoji="1" lang="en-US" dirty="0" smtClean="0"/>
              <a:t>0- transition from </a:t>
            </a:r>
            <a:r>
              <a:rPr kumimoji="1" lang="en-US" b="1" dirty="0" smtClean="0"/>
              <a:t>high to low (positive –to negative)</a:t>
            </a:r>
            <a:r>
              <a:rPr kumimoji="1" lang="en-US" dirty="0" smtClean="0"/>
              <a:t>in the middle of the interval</a:t>
            </a:r>
          </a:p>
          <a:p>
            <a:endParaRPr lang="en-US" dirty="0" smtClean="0"/>
          </a:p>
          <a:p>
            <a:endParaRPr lang="en-US" dirty="0"/>
          </a:p>
        </p:txBody>
      </p:sp>
    </p:spTree>
    <p:extLst>
      <p:ext uri="{BB962C8B-B14F-4D97-AF65-F5344CB8AC3E}">
        <p14:creationId xmlns:p14="http://schemas.microsoft.com/office/powerpoint/2010/main" val="9205127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2190750"/>
            <a:ext cx="5410200"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99480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 Manchester</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This encoding scheme is a combination of RZ and NRZ-I. </a:t>
            </a:r>
          </a:p>
          <a:p>
            <a:r>
              <a:rPr lang="en-US" dirty="0" smtClean="0"/>
              <a:t>Always a  transition in the middle of the bit interval  but changes phase only when 1 is encountered.</a:t>
            </a:r>
          </a:p>
          <a:p>
            <a:pPr>
              <a:lnSpc>
                <a:spcPct val="90000"/>
              </a:lnSpc>
            </a:pPr>
            <a:r>
              <a:rPr lang="en-US" dirty="0" smtClean="0"/>
              <a:t>Mid bit transition(inversion ) is used clocking (synchronization) only</a:t>
            </a:r>
            <a:endParaRPr lang="en-US" dirty="0"/>
          </a:p>
          <a:p>
            <a:pPr>
              <a:lnSpc>
                <a:spcPct val="90000"/>
              </a:lnSpc>
            </a:pPr>
            <a:r>
              <a:rPr lang="en-US" dirty="0"/>
              <a:t>transition at start of bit period representing 0</a:t>
            </a:r>
          </a:p>
          <a:p>
            <a:pPr>
              <a:lnSpc>
                <a:spcPct val="90000"/>
              </a:lnSpc>
            </a:pPr>
            <a:r>
              <a:rPr lang="en-US" dirty="0"/>
              <a:t>no transition at start of bit period representing 1</a:t>
            </a:r>
          </a:p>
          <a:p>
            <a:r>
              <a:rPr lang="en-US" dirty="0" smtClean="0"/>
              <a:t>Requires two signal changes to represent binary 0 but only one to represent 1.</a:t>
            </a:r>
            <a:endParaRPr lang="en-US" dirty="0"/>
          </a:p>
        </p:txBody>
      </p:sp>
    </p:spTree>
    <p:extLst>
      <p:ext uri="{BB962C8B-B14F-4D97-AF65-F5344CB8AC3E}">
        <p14:creationId xmlns:p14="http://schemas.microsoft.com/office/powerpoint/2010/main" val="2155869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Transmission</a:t>
            </a:r>
            <a:endParaRPr lang="en-US" dirty="0"/>
          </a:p>
        </p:txBody>
      </p:sp>
      <p:sp>
        <p:nvSpPr>
          <p:cNvPr id="3" name="Content Placeholder 2"/>
          <p:cNvSpPr>
            <a:spLocks noGrp="1"/>
          </p:cNvSpPr>
          <p:nvPr>
            <p:ph idx="1"/>
          </p:nvPr>
        </p:nvSpPr>
        <p:spPr/>
        <p:txBody>
          <a:bodyPr>
            <a:normAutofit/>
          </a:bodyPr>
          <a:lstStyle/>
          <a:p>
            <a:r>
              <a:rPr lang="en-US" dirty="0" smtClean="0"/>
              <a:t>Transmission of digital signal through the channel  is called digital transmission.  </a:t>
            </a:r>
          </a:p>
          <a:p>
            <a:r>
              <a:rPr lang="nn-NO" dirty="0" smtClean="0"/>
              <a:t>Data</a:t>
            </a:r>
          </a:p>
          <a:p>
            <a:pPr lvl="1"/>
            <a:r>
              <a:rPr lang="nn-NO" dirty="0" smtClean="0"/>
              <a:t> </a:t>
            </a:r>
            <a:r>
              <a:rPr lang="nn-NO" dirty="0"/>
              <a:t>Digital </a:t>
            </a:r>
            <a:endParaRPr lang="nn-NO" dirty="0" smtClean="0"/>
          </a:p>
          <a:p>
            <a:pPr lvl="1"/>
            <a:r>
              <a:rPr lang="nn-NO" dirty="0" smtClean="0"/>
              <a:t> </a:t>
            </a:r>
            <a:r>
              <a:rPr lang="nn-NO" dirty="0"/>
              <a:t>Analog </a:t>
            </a:r>
            <a:endParaRPr lang="nn-NO" dirty="0" smtClean="0"/>
          </a:p>
          <a:p>
            <a:r>
              <a:rPr lang="nn-NO" dirty="0"/>
              <a:t>S</a:t>
            </a:r>
            <a:r>
              <a:rPr lang="nn-NO" dirty="0" smtClean="0"/>
              <a:t>ignals </a:t>
            </a:r>
          </a:p>
          <a:p>
            <a:pPr lvl="1"/>
            <a:r>
              <a:rPr lang="nn-NO" dirty="0" smtClean="0"/>
              <a:t> </a:t>
            </a:r>
            <a:r>
              <a:rPr lang="nn-NO" dirty="0"/>
              <a:t>Digital </a:t>
            </a:r>
            <a:endParaRPr lang="nn-NO" dirty="0" smtClean="0"/>
          </a:p>
          <a:p>
            <a:pPr lvl="1"/>
            <a:r>
              <a:rPr lang="nn-NO" dirty="0" smtClean="0"/>
              <a:t> </a:t>
            </a:r>
            <a:r>
              <a:rPr lang="nn-NO" dirty="0"/>
              <a:t>Analog </a:t>
            </a:r>
            <a:endParaRPr lang="en-US" dirty="0" smtClean="0"/>
          </a:p>
        </p:txBody>
      </p:sp>
    </p:spTree>
    <p:extLst>
      <p:ext uri="{BB962C8B-B14F-4D97-AF65-F5344CB8AC3E}">
        <p14:creationId xmlns:p14="http://schemas.microsoft.com/office/powerpoint/2010/main" val="23547286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8" y="2019300"/>
            <a:ext cx="549592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8983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2076450"/>
            <a:ext cx="6800850"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89202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800"/>
            <a:ext cx="684847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44885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Bipolar Encoding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Sometimes called multilevel binary </a:t>
            </a:r>
          </a:p>
          <a:p>
            <a:r>
              <a:rPr lang="en-US" dirty="0" smtClean="0"/>
              <a:t>Uses  three voltage levels: positive, negative, and zero. </a:t>
            </a:r>
          </a:p>
          <a:p>
            <a:r>
              <a:rPr lang="en-US" dirty="0" smtClean="0"/>
              <a:t>The voltage level for one data element is at zero, while the voltage level for the other element alternates between positive and negative. </a:t>
            </a:r>
          </a:p>
          <a:p>
            <a:r>
              <a:rPr lang="en-US" dirty="0" smtClean="0"/>
              <a:t>Zero </a:t>
            </a:r>
            <a:r>
              <a:rPr lang="en-US" dirty="0" err="1" smtClean="0"/>
              <a:t>leve</a:t>
            </a:r>
            <a:r>
              <a:rPr lang="en-US" dirty="0" smtClean="0"/>
              <a:t> represents binary 0; 1s are represented with alternating positive and negative voltages even when the 1 bits are not consecutive.</a:t>
            </a:r>
          </a:p>
          <a:p>
            <a:r>
              <a:rPr lang="en-US" dirty="0" smtClean="0"/>
              <a:t>Two variations of bipolar encoding </a:t>
            </a:r>
          </a:p>
          <a:p>
            <a:pPr lvl="1"/>
            <a:r>
              <a:rPr lang="en-US" dirty="0" smtClean="0"/>
              <a:t>AMI(alternate mark inversion)</a:t>
            </a:r>
          </a:p>
          <a:p>
            <a:pPr lvl="1"/>
            <a:r>
              <a:rPr lang="en-US" dirty="0" err="1" smtClean="0"/>
              <a:t>Pseudoternary</a:t>
            </a:r>
            <a:r>
              <a:rPr lang="en-US" dirty="0" smtClean="0"/>
              <a:t> </a:t>
            </a:r>
          </a:p>
          <a:p>
            <a:pPr lvl="1"/>
            <a:endParaRPr lang="en-US" dirty="0" smtClean="0"/>
          </a:p>
          <a:p>
            <a:pPr lvl="1"/>
            <a:endParaRPr lang="en-US" dirty="0" smtClean="0"/>
          </a:p>
        </p:txBody>
      </p:sp>
    </p:spTree>
    <p:extLst>
      <p:ext uri="{BB962C8B-B14F-4D97-AF65-F5344CB8AC3E}">
        <p14:creationId xmlns:p14="http://schemas.microsoft.com/office/powerpoint/2010/main" val="4297462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rtlCol="0">
            <a:normAutofit fontScale="90000"/>
          </a:bodyPr>
          <a:lstStyle/>
          <a:p>
            <a:pPr>
              <a:defRPr/>
            </a:pPr>
            <a:r>
              <a:rPr kumimoji="1" lang="en-US" dirty="0" smtClean="0"/>
              <a:t/>
            </a:r>
            <a:br>
              <a:rPr kumimoji="1" lang="en-US" dirty="0" smtClean="0"/>
            </a:br>
            <a:r>
              <a:rPr kumimoji="1" lang="en-US" dirty="0" smtClean="0"/>
              <a:t>Bipolar-</a:t>
            </a:r>
            <a:r>
              <a:rPr lang="en-US" dirty="0" smtClean="0"/>
              <a:t>alternate </a:t>
            </a:r>
            <a:r>
              <a:rPr lang="en-US" dirty="0"/>
              <a:t>mark inversion (AMI)</a:t>
            </a:r>
            <a:br>
              <a:rPr lang="en-US" dirty="0"/>
            </a:br>
            <a:endParaRPr kumimoji="1" lang="en-US" dirty="0" smtClean="0"/>
          </a:p>
        </p:txBody>
      </p:sp>
      <p:sp>
        <p:nvSpPr>
          <p:cNvPr id="13315" name="Rectangle 3"/>
          <p:cNvSpPr>
            <a:spLocks noGrp="1" noChangeArrowheads="1"/>
          </p:cNvSpPr>
          <p:nvPr>
            <p:ph idx="1"/>
          </p:nvPr>
        </p:nvSpPr>
        <p:spPr>
          <a:xfrm>
            <a:off x="457200" y="1676400"/>
            <a:ext cx="8229600" cy="5029200"/>
          </a:xfrm>
        </p:spPr>
        <p:txBody>
          <a:bodyPr>
            <a:normAutofit/>
          </a:bodyPr>
          <a:lstStyle/>
          <a:p>
            <a:pPr lvl="1">
              <a:lnSpc>
                <a:spcPct val="90000"/>
              </a:lnSpc>
            </a:pPr>
            <a:r>
              <a:rPr kumimoji="1" lang="en-US" dirty="0" smtClean="0"/>
              <a:t>The word mark comes from the telegraphy and means 1</a:t>
            </a:r>
          </a:p>
          <a:p>
            <a:pPr lvl="1">
              <a:lnSpc>
                <a:spcPct val="90000"/>
              </a:lnSpc>
            </a:pPr>
            <a:r>
              <a:rPr kumimoji="1" lang="en-US" dirty="0" smtClean="0"/>
              <a:t>AMI means alternate 1 inversion </a:t>
            </a:r>
          </a:p>
          <a:p>
            <a:pPr lvl="1">
              <a:lnSpc>
                <a:spcPct val="90000"/>
              </a:lnSpc>
            </a:pPr>
            <a:r>
              <a:rPr kumimoji="1" lang="en-US" dirty="0" smtClean="0"/>
              <a:t>0- no line signal (neutral zero voltage) </a:t>
            </a:r>
          </a:p>
          <a:p>
            <a:pPr lvl="1">
              <a:lnSpc>
                <a:spcPct val="90000"/>
              </a:lnSpc>
            </a:pPr>
            <a:r>
              <a:rPr kumimoji="1" lang="en-US" dirty="0" smtClean="0"/>
              <a:t>1- represented by positive or negative level voltages alternating for successive ones.</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800600"/>
            <a:ext cx="4105275"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lowchart: Alternate Process 1"/>
          <p:cNvSpPr/>
          <p:nvPr/>
        </p:nvSpPr>
        <p:spPr>
          <a:xfrm>
            <a:off x="3048000" y="4363557"/>
            <a:ext cx="5791200" cy="401158"/>
          </a:xfrm>
          <a:prstGeom prst="flowChartAlternate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smtClean="0">
              <a:solidFill>
                <a:schemeClr val="tx1"/>
              </a:solidFill>
            </a:endParaRPr>
          </a:p>
          <a:p>
            <a:r>
              <a:rPr lang="en-US" dirty="0" smtClean="0">
                <a:solidFill>
                  <a:schemeClr val="tx1"/>
                </a:solidFill>
              </a:rPr>
              <a:t>Most </a:t>
            </a:r>
            <a:r>
              <a:rPr lang="en-US" dirty="0">
                <a:solidFill>
                  <a:schemeClr val="tx1"/>
                </a:solidFill>
              </a:rPr>
              <a:t>recent  preceding 1 bit has  negative voltage negative </a:t>
            </a:r>
          </a:p>
          <a:p>
            <a:endParaRPr lang="en-US" dirty="0"/>
          </a:p>
        </p:txBody>
      </p:sp>
      <p:cxnSp>
        <p:nvCxnSpPr>
          <p:cNvPr id="5" name="Straight Arrow Connector 4"/>
          <p:cNvCxnSpPr/>
          <p:nvPr/>
        </p:nvCxnSpPr>
        <p:spPr>
          <a:xfrm flipH="1">
            <a:off x="3048000" y="4764715"/>
            <a:ext cx="228600" cy="64548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35907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rtlCol="0">
            <a:normAutofit fontScale="90000"/>
          </a:bodyPr>
          <a:lstStyle/>
          <a:p>
            <a:pPr fontAlgn="auto">
              <a:spcAft>
                <a:spcPts val="0"/>
              </a:spcAft>
              <a:defRPr/>
            </a:pPr>
            <a:r>
              <a:rPr kumimoji="1" lang="en-US" smtClean="0"/>
              <a:t>Multilevel Binary</a:t>
            </a:r>
            <a:br>
              <a:rPr kumimoji="1" lang="en-US" smtClean="0"/>
            </a:br>
            <a:r>
              <a:rPr kumimoji="1" lang="en-US" smtClean="0"/>
              <a:t>Pseudoternary</a:t>
            </a:r>
          </a:p>
        </p:txBody>
      </p:sp>
      <p:sp>
        <p:nvSpPr>
          <p:cNvPr id="14339" name="Rectangle 3"/>
          <p:cNvSpPr>
            <a:spLocks noGrp="1" noChangeArrowheads="1"/>
          </p:cNvSpPr>
          <p:nvPr>
            <p:ph idx="1"/>
          </p:nvPr>
        </p:nvSpPr>
        <p:spPr/>
        <p:txBody>
          <a:bodyPr/>
          <a:lstStyle/>
          <a:p>
            <a:r>
              <a:rPr kumimoji="1" lang="en-US" dirty="0" smtClean="0"/>
              <a:t>Same as AMI but </a:t>
            </a:r>
          </a:p>
          <a:p>
            <a:pPr lvl="1"/>
            <a:r>
              <a:rPr kumimoji="1" lang="en-US" dirty="0" smtClean="0"/>
              <a:t>1-   no line signal(neutral zero voltage)</a:t>
            </a:r>
          </a:p>
          <a:p>
            <a:pPr lvl="1"/>
            <a:r>
              <a:rPr kumimoji="1" lang="en-US" dirty="0" smtClean="0"/>
              <a:t>0-  alternating positive and negative level(voltage), alternating for successive zeros</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657600"/>
            <a:ext cx="4448175"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57476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schemes </a:t>
            </a:r>
            <a:endParaRPr lang="en-US" dirty="0"/>
          </a:p>
        </p:txBody>
      </p:sp>
      <p:sp>
        <p:nvSpPr>
          <p:cNvPr id="3" name="Content Placeholder 2"/>
          <p:cNvSpPr>
            <a:spLocks noGrp="1"/>
          </p:cNvSpPr>
          <p:nvPr>
            <p:ph idx="1"/>
          </p:nvPr>
        </p:nvSpPr>
        <p:spPr/>
        <p:txBody>
          <a:bodyPr/>
          <a:lstStyle/>
          <a:p>
            <a:r>
              <a:rPr lang="en-US" b="1" dirty="0" smtClean="0"/>
              <a:t>2B1Q</a:t>
            </a:r>
            <a:r>
              <a:rPr lang="en-US" dirty="0" smtClean="0"/>
              <a:t>(two binary, one quaternary) uses four voltage levels </a:t>
            </a:r>
          </a:p>
          <a:p>
            <a:pPr lvl="1"/>
            <a:r>
              <a:rPr lang="en-US" dirty="0" smtClean="0"/>
              <a:t>One pulse can represent 2 bits; more efficient.</a:t>
            </a:r>
            <a:endParaRPr lang="en-US" dirty="0"/>
          </a:p>
        </p:txBody>
      </p:sp>
    </p:spTree>
    <p:extLst>
      <p:ext uri="{BB962C8B-B14F-4D97-AF65-F5344CB8AC3E}">
        <p14:creationId xmlns:p14="http://schemas.microsoft.com/office/powerpoint/2010/main" val="12802550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63" y="871538"/>
            <a:ext cx="7153275"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63702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3" y="1052513"/>
            <a:ext cx="707707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72436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3" y="1676400"/>
            <a:ext cx="6696075" cy="410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9776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Digital Transmission</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Digital data , Digital Signals</a:t>
            </a:r>
          </a:p>
          <a:p>
            <a:pPr lvl="1"/>
            <a:r>
              <a:rPr lang="en-US" dirty="0" smtClean="0"/>
              <a:t>The simplest form of encoding of digital data is to assign one voltage level to binary one and another voltage level to the binary zero.</a:t>
            </a:r>
          </a:p>
          <a:p>
            <a:pPr lvl="1"/>
            <a:r>
              <a:rPr lang="en-US" dirty="0" smtClean="0"/>
              <a:t>More complex encoding schemes are used to improve performance by altering the spectrum of the signal and providing synchronization capability</a:t>
            </a:r>
          </a:p>
          <a:p>
            <a:r>
              <a:rPr lang="en-US" b="1" dirty="0" smtClean="0"/>
              <a:t>Analog data, digital signals</a:t>
            </a:r>
          </a:p>
          <a:p>
            <a:pPr lvl="1"/>
            <a:r>
              <a:rPr lang="en-US" dirty="0" smtClean="0"/>
              <a:t>Analog data such as voice and video are often digitized to be able to use digital transmission facilities. The simplest technique is PCM which involves sampling analogue data periodically and quantizing the sample.</a:t>
            </a:r>
            <a:endParaRPr lang="en-US" dirty="0"/>
          </a:p>
        </p:txBody>
      </p:sp>
    </p:spTree>
    <p:extLst>
      <p:ext uri="{BB962C8B-B14F-4D97-AF65-F5344CB8AC3E}">
        <p14:creationId xmlns:p14="http://schemas.microsoft.com/office/powerpoint/2010/main" val="30141415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MLT-3</a:t>
            </a:r>
            <a:r>
              <a:rPr lang="en-US" dirty="0" smtClean="0"/>
              <a:t>(multi-line transmission, three level)- similar to NRZ-1 using three levels of signals; signal transitions occur at the beginning of 1 bit, no transition at the beginning of 0.</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383" y="4319588"/>
            <a:ext cx="5362575"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9145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4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113" y="1681163"/>
            <a:ext cx="6581775"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35684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Coding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Coding method to ensure synchronization an detection of errors.</a:t>
            </a:r>
          </a:p>
          <a:p>
            <a:r>
              <a:rPr lang="en-US" dirty="0" smtClean="0"/>
              <a:t>Block coding is represented by slash notation, </a:t>
            </a:r>
            <a:r>
              <a:rPr lang="en-US" dirty="0" err="1" smtClean="0"/>
              <a:t>mB</a:t>
            </a:r>
            <a:r>
              <a:rPr lang="en-US" dirty="0" smtClean="0"/>
              <a:t>/</a:t>
            </a:r>
            <a:r>
              <a:rPr lang="en-US" dirty="0" err="1" smtClean="0"/>
              <a:t>nB.</a:t>
            </a:r>
            <a:r>
              <a:rPr lang="en-US" dirty="0" smtClean="0"/>
              <a:t> Means, m-bit block is substituted with n-bit block where n &gt; m. </a:t>
            </a:r>
          </a:p>
          <a:p>
            <a:r>
              <a:rPr lang="en-US" dirty="0" smtClean="0"/>
              <a:t>Block coding involves three steps: </a:t>
            </a:r>
          </a:p>
          <a:p>
            <a:pPr lvl="1"/>
            <a:r>
              <a:rPr lang="en-US" dirty="0" smtClean="0"/>
              <a:t>Division </a:t>
            </a:r>
          </a:p>
          <a:p>
            <a:pPr lvl="1"/>
            <a:r>
              <a:rPr lang="en-US" dirty="0" smtClean="0"/>
              <a:t>Substitution </a:t>
            </a:r>
          </a:p>
          <a:p>
            <a:pPr lvl="1"/>
            <a:r>
              <a:rPr lang="en-US" dirty="0" smtClean="0"/>
              <a:t>Combination. </a:t>
            </a:r>
          </a:p>
          <a:p>
            <a:r>
              <a:rPr lang="en-US" dirty="0" smtClean="0"/>
              <a:t>After block coding is done, it is </a:t>
            </a:r>
            <a:r>
              <a:rPr lang="en-US" b="1" dirty="0" smtClean="0"/>
              <a:t>line coded </a:t>
            </a:r>
            <a:r>
              <a:rPr lang="en-US" dirty="0" smtClean="0"/>
              <a:t>for transmission.</a:t>
            </a:r>
            <a:endParaRPr lang="en-US" dirty="0"/>
          </a:p>
        </p:txBody>
      </p:sp>
    </p:spTree>
    <p:extLst>
      <p:ext uri="{BB962C8B-B14F-4D97-AF65-F5344CB8AC3E}">
        <p14:creationId xmlns:p14="http://schemas.microsoft.com/office/powerpoint/2010/main" val="24876552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775" y="1066800"/>
            <a:ext cx="664845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059" y="2133600"/>
            <a:ext cx="5429250" cy="338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86343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Steps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dirty="0" smtClean="0"/>
              <a:t>Step 1</a:t>
            </a:r>
            <a:r>
              <a:rPr lang="en-US" dirty="0" smtClean="0"/>
              <a:t>: bit stream is divided in to groups of m bits</a:t>
            </a:r>
          </a:p>
          <a:p>
            <a:pPr marL="0" indent="0">
              <a:buNone/>
            </a:pPr>
            <a:r>
              <a:rPr lang="en-US" b="1" dirty="0" smtClean="0"/>
              <a:t>Step 2</a:t>
            </a:r>
            <a:r>
              <a:rPr lang="en-US" dirty="0" smtClean="0"/>
              <a:t>: substitute an m-bit code for an n-bit group</a:t>
            </a:r>
          </a:p>
          <a:p>
            <a:pPr lvl="1"/>
            <a:r>
              <a:rPr lang="en-US" dirty="0" smtClean="0"/>
              <a:t>Codes with no more than three consecutive 0’s or 1’s are used to achieve synchronization</a:t>
            </a:r>
          </a:p>
          <a:p>
            <a:pPr lvl="1"/>
            <a:r>
              <a:rPr lang="en-US" dirty="0" smtClean="0"/>
              <a:t>Since only a subset of blocks are used, if one or more bits are changed and invalid code is received a reviver can easily detect the error </a:t>
            </a:r>
          </a:p>
          <a:p>
            <a:pPr marL="0" indent="0">
              <a:buNone/>
            </a:pPr>
            <a:r>
              <a:rPr lang="en-US" b="1" dirty="0" smtClean="0"/>
              <a:t>Step 3</a:t>
            </a:r>
            <a:r>
              <a:rPr lang="en-US" dirty="0" smtClean="0"/>
              <a:t>: line encoding scheme is the used to create a signal</a:t>
            </a:r>
            <a:endParaRPr lang="en-US" dirty="0"/>
          </a:p>
        </p:txBody>
      </p:sp>
    </p:spTree>
    <p:extLst>
      <p:ext uri="{BB962C8B-B14F-4D97-AF65-F5344CB8AC3E}">
        <p14:creationId xmlns:p14="http://schemas.microsoft.com/office/powerpoint/2010/main" val="400488658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Common block codes</a:t>
            </a:r>
          </a:p>
          <a:p>
            <a:pPr lvl="1"/>
            <a:r>
              <a:rPr lang="en-US" b="1" dirty="0" smtClean="0"/>
              <a:t>4B/5B</a:t>
            </a:r>
            <a:r>
              <a:rPr lang="en-US" dirty="0" smtClean="0"/>
              <a:t>- every 4 bit of data is encoded into a 5 bit code; NRZ-1 is usually used for line codin</a:t>
            </a:r>
            <a:r>
              <a:rPr lang="en-US" dirty="0"/>
              <a:t>g</a:t>
            </a:r>
            <a:endParaRPr lang="en-US" dirty="0" smtClean="0"/>
          </a:p>
          <a:p>
            <a:pPr lvl="1"/>
            <a:r>
              <a:rPr lang="en-US" b="1" dirty="0" smtClean="0"/>
              <a:t>8B/10B</a:t>
            </a:r>
            <a:r>
              <a:rPr lang="en-US" dirty="0" smtClean="0"/>
              <a:t>- group of 8 bits of data is substituted by a 10 bit code</a:t>
            </a:r>
          </a:p>
          <a:p>
            <a:pPr lvl="1"/>
            <a:r>
              <a:rPr lang="en-US" b="1" dirty="0" smtClean="0"/>
              <a:t>8B/6T</a:t>
            </a:r>
            <a:r>
              <a:rPr lang="en-US" dirty="0" smtClean="0"/>
              <a:t>- each 8 bit group is substituted with six symbol code; uses less bandwidth since three levels may be used</a:t>
            </a:r>
            <a:endParaRPr lang="en-US" dirty="0"/>
          </a:p>
        </p:txBody>
      </p:sp>
    </p:spTree>
    <p:extLst>
      <p:ext uri="{BB962C8B-B14F-4D97-AF65-F5344CB8AC3E}">
        <p14:creationId xmlns:p14="http://schemas.microsoft.com/office/powerpoint/2010/main" val="42678209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819275"/>
            <a:ext cx="4533900"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4256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Analog-to-Digital Conversion</a:t>
            </a:r>
            <a:endParaRPr lang="en-US" dirty="0"/>
          </a:p>
        </p:txBody>
      </p:sp>
      <p:sp>
        <p:nvSpPr>
          <p:cNvPr id="3" name="Content Placeholder 2"/>
          <p:cNvSpPr>
            <a:spLocks noGrp="1"/>
          </p:cNvSpPr>
          <p:nvPr>
            <p:ph idx="1"/>
          </p:nvPr>
        </p:nvSpPr>
        <p:spPr/>
        <p:txBody>
          <a:bodyPr>
            <a:normAutofit lnSpcReduction="10000"/>
          </a:bodyPr>
          <a:lstStyle/>
          <a:p>
            <a:r>
              <a:rPr lang="en-US" dirty="0" smtClean="0"/>
              <a:t>Microphones create analog voice and camera creates analog videos, which are treated as analog data. </a:t>
            </a:r>
          </a:p>
          <a:p>
            <a:r>
              <a:rPr lang="en-US" dirty="0" smtClean="0"/>
              <a:t>To transmit this analog data over digital signals, we need </a:t>
            </a:r>
            <a:r>
              <a:rPr lang="en-US" b="1" dirty="0" smtClean="0"/>
              <a:t>analog to digital conversion</a:t>
            </a:r>
            <a:r>
              <a:rPr lang="en-US" dirty="0" smtClean="0"/>
              <a:t>. </a:t>
            </a:r>
          </a:p>
          <a:p>
            <a:r>
              <a:rPr lang="en-US" dirty="0" smtClean="0"/>
              <a:t>Analog data is a continuous stream of data in the wave form whereas digital data is discrete. </a:t>
            </a:r>
          </a:p>
          <a:p>
            <a:r>
              <a:rPr lang="en-US" dirty="0" smtClean="0"/>
              <a:t>To convert analog wave into digital data, we use </a:t>
            </a:r>
            <a:r>
              <a:rPr lang="en-US" b="1" dirty="0"/>
              <a:t>Pulse Code Modulation (PCM</a:t>
            </a:r>
            <a:r>
              <a:rPr lang="en-US" b="1" dirty="0" smtClean="0"/>
              <a:t>)</a:t>
            </a:r>
            <a:r>
              <a:rPr lang="en-US" dirty="0" smtClean="0"/>
              <a:t>.</a:t>
            </a:r>
            <a:endParaRPr lang="en-US" dirty="0"/>
          </a:p>
        </p:txBody>
      </p:sp>
    </p:spTree>
    <p:extLst>
      <p:ext uri="{BB962C8B-B14F-4D97-AF65-F5344CB8AC3E}">
        <p14:creationId xmlns:p14="http://schemas.microsoft.com/office/powerpoint/2010/main" val="27248784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Pulse Code Modulation (PCM)</a:t>
            </a:r>
            <a:endParaRPr lang="en-US" dirty="0"/>
          </a:p>
        </p:txBody>
      </p:sp>
      <p:sp>
        <p:nvSpPr>
          <p:cNvPr id="3" name="Content Placeholder 2"/>
          <p:cNvSpPr>
            <a:spLocks noGrp="1"/>
          </p:cNvSpPr>
          <p:nvPr>
            <p:ph idx="1"/>
          </p:nvPr>
        </p:nvSpPr>
        <p:spPr/>
        <p:txBody>
          <a:bodyPr/>
          <a:lstStyle/>
          <a:p>
            <a:r>
              <a:rPr lang="en-US" dirty="0" smtClean="0"/>
              <a:t>PCM is one of the most commonly used method to convert analog data into digital form. </a:t>
            </a:r>
          </a:p>
          <a:p>
            <a:r>
              <a:rPr lang="en-US" dirty="0" smtClean="0"/>
              <a:t>It involves three steps:</a:t>
            </a:r>
          </a:p>
          <a:p>
            <a:pPr lvl="1"/>
            <a:r>
              <a:rPr lang="en-US" dirty="0" smtClean="0"/>
              <a:t> Sampling </a:t>
            </a:r>
          </a:p>
          <a:p>
            <a:pPr lvl="1"/>
            <a:r>
              <a:rPr lang="en-US" dirty="0" smtClean="0"/>
              <a:t>Quantization </a:t>
            </a:r>
          </a:p>
          <a:p>
            <a:pPr lvl="1"/>
            <a:r>
              <a:rPr lang="en-US" dirty="0" smtClean="0"/>
              <a:t> Encoding.</a:t>
            </a:r>
          </a:p>
          <a:p>
            <a:endParaRPr lang="en-US" dirty="0"/>
          </a:p>
        </p:txBody>
      </p:sp>
    </p:spTree>
    <p:extLst>
      <p:ext uri="{BB962C8B-B14F-4D97-AF65-F5344CB8AC3E}">
        <p14:creationId xmlns:p14="http://schemas.microsoft.com/office/powerpoint/2010/main" val="22975650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a:t>
            </a:r>
            <a:endParaRPr lang="en-US" dirty="0"/>
          </a:p>
        </p:txBody>
      </p:sp>
      <p:sp>
        <p:nvSpPr>
          <p:cNvPr id="3" name="Content Placeholder 2"/>
          <p:cNvSpPr>
            <a:spLocks noGrp="1"/>
          </p:cNvSpPr>
          <p:nvPr>
            <p:ph idx="1"/>
          </p:nvPr>
        </p:nvSpPr>
        <p:spPr/>
        <p:txBody>
          <a:bodyPr/>
          <a:lstStyle/>
          <a:p>
            <a:r>
              <a:rPr lang="en-US" dirty="0" smtClean="0"/>
              <a:t>Is the process of obtaining amplitudes of a signal at a regular interval</a:t>
            </a:r>
          </a:p>
          <a:p>
            <a:pPr lvl="1"/>
            <a:r>
              <a:rPr lang="en-US" dirty="0" smtClean="0"/>
              <a:t>The analog signal is sampled every T interval. </a:t>
            </a:r>
          </a:p>
          <a:p>
            <a:r>
              <a:rPr lang="en-US" dirty="0" smtClean="0"/>
              <a:t>Most important factor in sampling is the rate at which analog signal is sampled. </a:t>
            </a:r>
          </a:p>
          <a:p>
            <a:r>
              <a:rPr lang="en-US" dirty="0" smtClean="0"/>
              <a:t>According to </a:t>
            </a:r>
            <a:r>
              <a:rPr lang="en-US" dirty="0" err="1" smtClean="0"/>
              <a:t>Nyquist</a:t>
            </a:r>
            <a:r>
              <a:rPr lang="en-US" dirty="0" smtClean="0"/>
              <a:t> Theorem, the sampling rate must be at least two times of the highest frequency of the signal.</a:t>
            </a:r>
            <a:endParaRPr lang="en-US" dirty="0"/>
          </a:p>
        </p:txBody>
      </p:sp>
    </p:spTree>
    <p:extLst>
      <p:ext uri="{BB962C8B-B14F-4D97-AF65-F5344CB8AC3E}">
        <p14:creationId xmlns:p14="http://schemas.microsoft.com/office/powerpoint/2010/main" val="1064421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DIGITAL-TO-DIGITAL CONVERSION</a:t>
            </a:r>
            <a:endParaRPr lang="en-US" dirty="0"/>
          </a:p>
        </p:txBody>
      </p:sp>
      <p:sp>
        <p:nvSpPr>
          <p:cNvPr id="3" name="Content Placeholder 2"/>
          <p:cNvSpPr>
            <a:spLocks noGrp="1"/>
          </p:cNvSpPr>
          <p:nvPr>
            <p:ph idx="1"/>
          </p:nvPr>
        </p:nvSpPr>
        <p:spPr/>
        <p:txBody>
          <a:bodyPr>
            <a:normAutofit lnSpcReduction="10000"/>
          </a:bodyPr>
          <a:lstStyle/>
          <a:p>
            <a:r>
              <a:rPr lang="nn-NO" dirty="0" smtClean="0"/>
              <a:t>Some characteristice </a:t>
            </a:r>
          </a:p>
          <a:p>
            <a:pPr lvl="1"/>
            <a:r>
              <a:rPr lang="nn-NO" dirty="0" smtClean="0"/>
              <a:t>Signal Element V.s Data Element</a:t>
            </a:r>
          </a:p>
          <a:p>
            <a:pPr lvl="1"/>
            <a:r>
              <a:rPr lang="en-US" dirty="0" smtClean="0"/>
              <a:t>Data Rate V.s Signal Rate</a:t>
            </a:r>
          </a:p>
          <a:p>
            <a:pPr lvl="1"/>
            <a:r>
              <a:rPr lang="en-US" dirty="0" smtClean="0"/>
              <a:t>Bandwidth</a:t>
            </a:r>
          </a:p>
          <a:p>
            <a:pPr lvl="1"/>
            <a:r>
              <a:rPr lang="en-US" dirty="0" smtClean="0"/>
              <a:t>Baseline Wandering</a:t>
            </a:r>
            <a:endParaRPr lang="nn-NO" dirty="0" smtClean="0"/>
          </a:p>
          <a:p>
            <a:pPr lvl="1"/>
            <a:r>
              <a:rPr lang="en-US" dirty="0" smtClean="0"/>
              <a:t>DC Components</a:t>
            </a:r>
          </a:p>
          <a:p>
            <a:pPr lvl="1"/>
            <a:r>
              <a:rPr lang="en-US" dirty="0" smtClean="0"/>
              <a:t>Self-synchronization</a:t>
            </a:r>
          </a:p>
          <a:p>
            <a:pPr lvl="1"/>
            <a:r>
              <a:rPr lang="en-US" dirty="0" smtClean="0"/>
              <a:t>Built-in Error Detection</a:t>
            </a:r>
          </a:p>
          <a:p>
            <a:pPr lvl="1"/>
            <a:r>
              <a:rPr lang="en-US" dirty="0" smtClean="0"/>
              <a:t>Complexity</a:t>
            </a:r>
            <a:endParaRPr lang="en-US" dirty="0"/>
          </a:p>
        </p:txBody>
      </p:sp>
    </p:spTree>
    <p:extLst>
      <p:ext uri="{BB962C8B-B14F-4D97-AF65-F5344CB8AC3E}">
        <p14:creationId xmlns:p14="http://schemas.microsoft.com/office/powerpoint/2010/main" val="27678388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1187" y="3148806"/>
            <a:ext cx="538162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588352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Sampling yields discrete form of continuous analog signal. Every discrete pattern shows the amplitude of the analog signal at that instance. </a:t>
            </a:r>
          </a:p>
          <a:p>
            <a:r>
              <a:rPr lang="en-US" dirty="0" smtClean="0"/>
              <a:t>The quantization is done between the maximum amplitude value and the minimum amplitude value. </a:t>
            </a:r>
          </a:p>
          <a:p>
            <a:r>
              <a:rPr lang="en-US" dirty="0" smtClean="0"/>
              <a:t>Quantization is approximation of the instantaneous analog value. </a:t>
            </a:r>
            <a:endParaRPr lang="en-US" dirty="0"/>
          </a:p>
        </p:txBody>
      </p:sp>
    </p:spTree>
    <p:extLst>
      <p:ext uri="{BB962C8B-B14F-4D97-AF65-F5344CB8AC3E}">
        <p14:creationId xmlns:p14="http://schemas.microsoft.com/office/powerpoint/2010/main" val="42371289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981200"/>
            <a:ext cx="546735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1714500"/>
            <a:ext cx="60579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07340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288" y="2138363"/>
            <a:ext cx="6067425"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27768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00188"/>
            <a:ext cx="7162800"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80241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a:t>
            </a:r>
            <a:endParaRPr lang="en-US" dirty="0"/>
          </a:p>
        </p:txBody>
      </p:sp>
      <p:sp>
        <p:nvSpPr>
          <p:cNvPr id="3" name="Content Placeholder 2"/>
          <p:cNvSpPr>
            <a:spLocks noGrp="1"/>
          </p:cNvSpPr>
          <p:nvPr>
            <p:ph idx="1"/>
          </p:nvPr>
        </p:nvSpPr>
        <p:spPr/>
        <p:txBody>
          <a:bodyPr/>
          <a:lstStyle/>
          <a:p>
            <a:r>
              <a:rPr lang="en-US" dirty="0" smtClean="0"/>
              <a:t>In encoding, each approximated value is then converted into binary format.</a:t>
            </a:r>
            <a:endParaRPr 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124200"/>
            <a:ext cx="53340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48583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Transmission Modes</a:t>
            </a:r>
            <a:endParaRPr lang="en-US" dirty="0"/>
          </a:p>
        </p:txBody>
      </p:sp>
      <p:sp>
        <p:nvSpPr>
          <p:cNvPr id="3" name="Content Placeholder 2"/>
          <p:cNvSpPr>
            <a:spLocks noGrp="1"/>
          </p:cNvSpPr>
          <p:nvPr>
            <p:ph idx="1"/>
          </p:nvPr>
        </p:nvSpPr>
        <p:spPr/>
        <p:txBody>
          <a:bodyPr/>
          <a:lstStyle/>
          <a:p>
            <a:r>
              <a:rPr lang="en-US" dirty="0" smtClean="0"/>
              <a:t>The transmission mode decides how data is transmitted between two computers. </a:t>
            </a:r>
          </a:p>
          <a:p>
            <a:r>
              <a:rPr lang="en-US" dirty="0" smtClean="0"/>
              <a:t>The binary data in the form of 1s and 0s can be sent in two different modes: </a:t>
            </a:r>
            <a:r>
              <a:rPr lang="en-US" b="1" dirty="0" smtClean="0"/>
              <a:t>Parallel </a:t>
            </a:r>
            <a:r>
              <a:rPr lang="en-US" dirty="0" smtClean="0"/>
              <a:t>and </a:t>
            </a:r>
            <a:r>
              <a:rPr lang="en-US" b="1" dirty="0" smtClean="0"/>
              <a:t>Serial</a:t>
            </a:r>
            <a:r>
              <a:rPr lang="en-US" dirty="0" smtClean="0"/>
              <a:t>.</a:t>
            </a:r>
            <a:endParaRPr lang="en-US" dirty="0"/>
          </a:p>
        </p:txBody>
      </p:sp>
    </p:spTree>
    <p:extLst>
      <p:ext uri="{BB962C8B-B14F-4D97-AF65-F5344CB8AC3E}">
        <p14:creationId xmlns:p14="http://schemas.microsoft.com/office/powerpoint/2010/main" val="34093124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7775" y="1676399"/>
            <a:ext cx="6648450"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851304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Parallel Transmission</a:t>
            </a:r>
            <a:endParaRPr lang="en-US" dirty="0"/>
          </a:p>
        </p:txBody>
      </p:sp>
      <p:sp>
        <p:nvSpPr>
          <p:cNvPr id="3" name="Content Placeholder 2"/>
          <p:cNvSpPr>
            <a:spLocks noGrp="1"/>
          </p:cNvSpPr>
          <p:nvPr>
            <p:ph idx="1"/>
          </p:nvPr>
        </p:nvSpPr>
        <p:spPr/>
        <p:txBody>
          <a:bodyPr>
            <a:normAutofit/>
          </a:bodyPr>
          <a:lstStyle/>
          <a:p>
            <a:r>
              <a:rPr lang="en-US" dirty="0" smtClean="0"/>
              <a:t>Bits in a group are sent simultaneously, each using a separate link</a:t>
            </a:r>
          </a:p>
          <a:p>
            <a:r>
              <a:rPr lang="en-US" dirty="0" smtClean="0"/>
              <a:t>n wires are used to send n bits at one time</a:t>
            </a:r>
          </a:p>
          <a:p>
            <a:r>
              <a:rPr lang="en-US" dirty="0" smtClean="0"/>
              <a:t>Advantage : speed</a:t>
            </a:r>
          </a:p>
          <a:p>
            <a:r>
              <a:rPr lang="en-US" dirty="0" smtClean="0"/>
              <a:t>Disadvantage: cost; limited to short distance </a:t>
            </a:r>
          </a:p>
        </p:txBody>
      </p:sp>
    </p:spTree>
    <p:extLst>
      <p:ext uri="{BB962C8B-B14F-4D97-AF65-F5344CB8AC3E}">
        <p14:creationId xmlns:p14="http://schemas.microsoft.com/office/powerpoint/2010/main" val="3626587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p:txBody>
          <a:bodyPr/>
          <a:lstStyle/>
          <a:p>
            <a:endParaRPr lang="en-US" dirty="0"/>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664845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41518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59552321"/>
              </p:ext>
            </p:extLst>
          </p:nvPr>
        </p:nvGraphicFramePr>
        <p:xfrm>
          <a:off x="457200" y="1600200"/>
          <a:ext cx="8229600" cy="4577080"/>
        </p:xfrm>
        <a:graphic>
          <a:graphicData uri="http://schemas.openxmlformats.org/drawingml/2006/table">
            <a:tbl>
              <a:tblPr firstRow="1" bandRow="1">
                <a:tableStyleId>{3C2FFA5D-87B4-456A-9821-1D502468CF0F}</a:tableStyleId>
              </a:tblPr>
              <a:tblGrid>
                <a:gridCol w="2743200"/>
                <a:gridCol w="2743200"/>
                <a:gridCol w="2743200"/>
              </a:tblGrid>
              <a:tr h="370840">
                <a:tc>
                  <a:txBody>
                    <a:bodyPr/>
                    <a:lstStyle/>
                    <a:p>
                      <a:r>
                        <a:rPr lang="en-US" b="1" dirty="0" smtClean="0">
                          <a:solidFill>
                            <a:schemeClr val="tx1"/>
                          </a:solidFill>
                        </a:rPr>
                        <a:t>term</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b="1" dirty="0" smtClean="0">
                          <a:solidFill>
                            <a:schemeClr val="tx1"/>
                          </a:solidFill>
                        </a:rPr>
                        <a:t>Unit </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b="1" dirty="0" smtClean="0">
                          <a:solidFill>
                            <a:schemeClr val="tx1"/>
                          </a:solidFill>
                        </a:rPr>
                        <a:t>Definition </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r>
              <a:tr h="370840">
                <a:tc>
                  <a:txBody>
                    <a:bodyPr/>
                    <a:lstStyle/>
                    <a:p>
                      <a:r>
                        <a:rPr lang="en-US" dirty="0" smtClean="0"/>
                        <a:t>Data element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bit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single (binary</a:t>
                      </a:r>
                      <a:r>
                        <a:rPr lang="en-US" baseline="0" dirty="0" smtClean="0"/>
                        <a:t> one or zero) </a:t>
                      </a:r>
                      <a:r>
                        <a:rPr lang="en-US" dirty="0" smtClean="0"/>
                        <a:t>entity</a:t>
                      </a:r>
                      <a:r>
                        <a:rPr lang="en-US" baseline="0" dirty="0" smtClean="0"/>
                        <a:t> that can represent a piece of information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lang="en-US" dirty="0" smtClean="0"/>
                        <a:t>Data rate</a:t>
                      </a:r>
                      <a:r>
                        <a:rPr lang="en-US" baseline="0" dirty="0" smtClean="0"/>
                        <a:t> /Bit Rate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Bits per second (bps)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The</a:t>
                      </a:r>
                      <a:r>
                        <a:rPr lang="en-US" baseline="0" dirty="0" smtClean="0"/>
                        <a:t> number of data elements sent in 1s.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lang="en-US" dirty="0" smtClean="0"/>
                        <a:t>Signal element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Digital : a voltage pulse of constant amplitude</a:t>
                      </a:r>
                    </a:p>
                    <a:p>
                      <a:endParaRPr lang="en-US" dirty="0" smtClean="0"/>
                    </a:p>
                    <a:p>
                      <a:r>
                        <a:rPr lang="en-US" dirty="0" smtClean="0"/>
                        <a:t>Analogue: a</a:t>
                      </a:r>
                      <a:r>
                        <a:rPr lang="en-US" baseline="0" dirty="0" smtClean="0"/>
                        <a:t> pulse of constant frequency phase and amplitude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That</a:t>
                      </a:r>
                      <a:r>
                        <a:rPr lang="en-US" baseline="0" dirty="0" smtClean="0"/>
                        <a:t> part of  a signal that occupies the shortest interval of the signaling code. </a:t>
                      </a:r>
                    </a:p>
                    <a:p>
                      <a:r>
                        <a:rPr lang="en-US" baseline="0" dirty="0" smtClean="0"/>
                        <a:t>The shortest unit (time wise) of a digital signal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r>
                        <a:rPr lang="en-US" dirty="0" smtClean="0"/>
                        <a:t>Signaling rate/modulation</a:t>
                      </a:r>
                      <a:r>
                        <a:rPr lang="en-US" baseline="0" dirty="0" smtClean="0"/>
                        <a:t> rate /pulse rate/baud rate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Signal element per second (baud)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t>the number if signal elements sent in is.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1933459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 Transmission</a:t>
            </a:r>
            <a:endParaRPr lang="en-US" dirty="0"/>
          </a:p>
        </p:txBody>
      </p:sp>
      <p:sp>
        <p:nvSpPr>
          <p:cNvPr id="3" name="Content Placeholder 2"/>
          <p:cNvSpPr>
            <a:spLocks noGrp="1"/>
          </p:cNvSpPr>
          <p:nvPr>
            <p:ph idx="1"/>
          </p:nvPr>
        </p:nvSpPr>
        <p:spPr/>
        <p:txBody>
          <a:bodyPr/>
          <a:lstStyle/>
          <a:p>
            <a:r>
              <a:rPr lang="en-US" dirty="0" smtClean="0"/>
              <a:t>Transmission of data one bit at a time using only one single link </a:t>
            </a:r>
          </a:p>
          <a:p>
            <a:r>
              <a:rPr lang="en-US" b="1" dirty="0" smtClean="0"/>
              <a:t>Advantage:</a:t>
            </a:r>
            <a:r>
              <a:rPr lang="en-US" dirty="0" smtClean="0"/>
              <a:t> reduced cost</a:t>
            </a:r>
          </a:p>
          <a:p>
            <a:r>
              <a:rPr lang="en-US" b="1" dirty="0" smtClean="0"/>
              <a:t>Disadvantage</a:t>
            </a:r>
            <a:r>
              <a:rPr lang="en-US" dirty="0" smtClean="0"/>
              <a:t>: requires conversion device</a:t>
            </a:r>
          </a:p>
          <a:p>
            <a:r>
              <a:rPr lang="en-US" dirty="0" smtClean="0"/>
              <a:t>Methods</a:t>
            </a:r>
          </a:p>
          <a:p>
            <a:pPr lvl="1"/>
            <a:r>
              <a:rPr lang="en-US" dirty="0" smtClean="0"/>
              <a:t> A</a:t>
            </a:r>
            <a:r>
              <a:rPr lang="en-US" b="1" dirty="0" smtClean="0"/>
              <a:t>synchronous </a:t>
            </a:r>
          </a:p>
          <a:p>
            <a:pPr lvl="1"/>
            <a:r>
              <a:rPr lang="en-US" dirty="0" smtClean="0"/>
              <a:t> </a:t>
            </a:r>
            <a:r>
              <a:rPr lang="en-US" b="1" dirty="0" smtClean="0"/>
              <a:t>synchronous</a:t>
            </a:r>
            <a:r>
              <a:rPr lang="en-US" dirty="0" smtClean="0"/>
              <a:t>.</a:t>
            </a:r>
            <a:endParaRPr lang="en-US" dirty="0"/>
          </a:p>
        </p:txBody>
      </p:sp>
    </p:spTree>
    <p:extLst>
      <p:ext uri="{BB962C8B-B14F-4D97-AF65-F5344CB8AC3E}">
        <p14:creationId xmlns:p14="http://schemas.microsoft.com/office/powerpoint/2010/main" val="36212128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04999"/>
            <a:ext cx="67056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68678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Serial Transmission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It is named so because there is timing is not important. </a:t>
            </a:r>
          </a:p>
          <a:p>
            <a:r>
              <a:rPr lang="en-US" dirty="0" smtClean="0"/>
              <a:t>Transfer of data with start bit and stop bits and a variable time interval(gap) between data unites </a:t>
            </a:r>
          </a:p>
          <a:p>
            <a:r>
              <a:rPr lang="en-US" dirty="0" smtClean="0"/>
              <a:t>Start bit alerts receiver that new group of data is arriving</a:t>
            </a:r>
          </a:p>
          <a:p>
            <a:r>
              <a:rPr lang="en-US" dirty="0" smtClean="0"/>
              <a:t>Stop bits alert receiver that byte is finished</a:t>
            </a:r>
          </a:p>
          <a:p>
            <a:r>
              <a:rPr lang="en-US" dirty="0" smtClean="0"/>
              <a:t>Synchronization achieved through start/stop bits with each byte received</a:t>
            </a:r>
          </a:p>
        </p:txBody>
      </p:sp>
    </p:spTree>
    <p:extLst>
      <p:ext uri="{BB962C8B-B14F-4D97-AF65-F5344CB8AC3E}">
        <p14:creationId xmlns:p14="http://schemas.microsoft.com/office/powerpoint/2010/main" val="6232516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52600"/>
            <a:ext cx="6543675"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64514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363" y="2071688"/>
            <a:ext cx="6391275"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57197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2243138"/>
            <a:ext cx="634365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15514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Requires additional overhead(stop/start bits)</a:t>
            </a:r>
          </a:p>
          <a:p>
            <a:r>
              <a:rPr lang="en-US" dirty="0" smtClean="0"/>
              <a:t>Slower</a:t>
            </a:r>
          </a:p>
          <a:p>
            <a:r>
              <a:rPr lang="en-US" dirty="0" smtClean="0"/>
              <a:t>Cheap and effective</a:t>
            </a:r>
          </a:p>
          <a:p>
            <a:r>
              <a:rPr lang="en-US" dirty="0" smtClean="0"/>
              <a:t>Ideal  for low-speed communication when gaps may occur during transmission(ex. Keyboard)</a:t>
            </a:r>
            <a:endParaRPr lang="en-US" dirty="0"/>
          </a:p>
        </p:txBody>
      </p:sp>
    </p:spTree>
    <p:extLst>
      <p:ext uri="{BB962C8B-B14F-4D97-AF65-F5344CB8AC3E}">
        <p14:creationId xmlns:p14="http://schemas.microsoft.com/office/powerpoint/2010/main" val="118405854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Synchronous Serial Transmission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Data bits are sent in burst mode without maintaining gap between bytes (8- bits). Single burst of data bits may contain a number of bytes. </a:t>
            </a:r>
          </a:p>
          <a:p>
            <a:r>
              <a:rPr lang="en-US" b="1" dirty="0" smtClean="0"/>
              <a:t>Timing</a:t>
            </a:r>
            <a:r>
              <a:rPr lang="en-US" dirty="0" smtClean="0"/>
              <a:t> in synchronous transmission has importance as there is no mechanism followed to recognize start and end data bits. </a:t>
            </a:r>
          </a:p>
          <a:p>
            <a:r>
              <a:rPr lang="en-US" dirty="0" smtClean="0"/>
              <a:t>It is up to the receiver to recognize and separate bits into bytes. </a:t>
            </a:r>
          </a:p>
          <a:p>
            <a:r>
              <a:rPr lang="en-US" b="1" dirty="0" smtClean="0"/>
              <a:t>Advantage</a:t>
            </a:r>
            <a:r>
              <a:rPr lang="en-US" dirty="0" smtClean="0"/>
              <a:t>: high speed, and it has no overhead of extra header and footer bits as in asynchronous transmission.</a:t>
            </a:r>
          </a:p>
          <a:p>
            <a:r>
              <a:rPr lang="en-US" dirty="0" smtClean="0"/>
              <a:t>Byte synchronization is accomplished by data link layer </a:t>
            </a:r>
            <a:endParaRPr lang="en-US" dirty="0"/>
          </a:p>
        </p:txBody>
      </p:sp>
    </p:spTree>
    <p:extLst>
      <p:ext uri="{BB962C8B-B14F-4D97-AF65-F5344CB8AC3E}">
        <p14:creationId xmlns:p14="http://schemas.microsoft.com/office/powerpoint/2010/main" val="2732857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50" y="1676400"/>
            <a:ext cx="6591300" cy="395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11826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8" y="2195513"/>
            <a:ext cx="6372225"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5739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8" y="990600"/>
            <a:ext cx="7743825" cy="513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95558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Isochronous</a:t>
            </a:r>
            <a:endParaRPr lang="en-US" dirty="0"/>
          </a:p>
        </p:txBody>
      </p:sp>
      <p:sp>
        <p:nvSpPr>
          <p:cNvPr id="3" name="Content Placeholder 2"/>
          <p:cNvSpPr>
            <a:spLocks noGrp="1"/>
          </p:cNvSpPr>
          <p:nvPr>
            <p:ph idx="1"/>
          </p:nvPr>
        </p:nvSpPr>
        <p:spPr/>
        <p:txBody>
          <a:bodyPr>
            <a:normAutofit fontScale="92500"/>
          </a:bodyPr>
          <a:lstStyle/>
          <a:p>
            <a:r>
              <a:rPr lang="en-US" dirty="0" smtClean="0"/>
              <a:t>A sequence of events is isochronous if the events occur regularly, or at equal time intervals. The isochronous transmission guarantees that the data arrive at a fixed rate.</a:t>
            </a:r>
          </a:p>
          <a:p>
            <a:r>
              <a:rPr lang="en-US" dirty="0" smtClean="0"/>
              <a:t>In real-time audio and video, in which uneven delays between frames are not acceptable, synchronous transmission fails. For example, TV images are broadcast at the rate of 30 images per second; they must be viewed at the same rate.</a:t>
            </a:r>
            <a:endParaRPr lang="en-US" dirty="0"/>
          </a:p>
        </p:txBody>
      </p:sp>
    </p:spTree>
    <p:extLst>
      <p:ext uri="{BB962C8B-B14F-4D97-AF65-F5344CB8AC3E}">
        <p14:creationId xmlns:p14="http://schemas.microsoft.com/office/powerpoint/2010/main" val="24101176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If each image is sent by using one or more frames, there should be no delays between frames. For this type of application, synchronization between characters is not enough; the entire stream of bits must be synchronized. The isochronous transmission guarantees that the data arrive at a fixed rate.</a:t>
            </a:r>
            <a:endParaRPr lang="en-US" dirty="0"/>
          </a:p>
        </p:txBody>
      </p:sp>
    </p:spTree>
    <p:extLst>
      <p:ext uri="{BB962C8B-B14F-4D97-AF65-F5344CB8AC3E}">
        <p14:creationId xmlns:p14="http://schemas.microsoft.com/office/powerpoint/2010/main" val="271685593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Reference </a:t>
            </a:r>
          </a:p>
          <a:p>
            <a:pPr lvl="1"/>
            <a:r>
              <a:rPr lang="en-US" dirty="0" smtClean="0"/>
              <a:t>Data communications and networking 5</a:t>
            </a:r>
            <a:r>
              <a:rPr lang="en-US" baseline="30000" dirty="0" smtClean="0"/>
              <a:t>th</a:t>
            </a:r>
            <a:r>
              <a:rPr lang="en-US" dirty="0" smtClean="0"/>
              <a:t> edition by </a:t>
            </a:r>
            <a:r>
              <a:rPr lang="en-US" dirty="0" err="1" smtClean="0"/>
              <a:t>Behrouz</a:t>
            </a:r>
            <a:r>
              <a:rPr lang="en-US" dirty="0" smtClean="0"/>
              <a:t> a. </a:t>
            </a:r>
            <a:r>
              <a:rPr lang="en-US" dirty="0" err="1" smtClean="0"/>
              <a:t>Fourouzan</a:t>
            </a:r>
            <a:endParaRPr lang="en-US" dirty="0"/>
          </a:p>
        </p:txBody>
      </p:sp>
    </p:spTree>
    <p:extLst>
      <p:ext uri="{BB962C8B-B14F-4D97-AF65-F5344CB8AC3E}">
        <p14:creationId xmlns:p14="http://schemas.microsoft.com/office/powerpoint/2010/main" val="23882629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DC component </a:t>
            </a:r>
          </a:p>
          <a:p>
            <a:pPr lvl="1"/>
            <a:r>
              <a:rPr lang="en-US" dirty="0" smtClean="0"/>
              <a:t>Residual Direct Current(DC) components or zero frequencies are undesirable</a:t>
            </a:r>
          </a:p>
          <a:p>
            <a:pPr lvl="1"/>
            <a:r>
              <a:rPr lang="en-US" dirty="0" smtClean="0"/>
              <a:t>Some systems do not allow passage of DC component (such as a transformer) may distort the signal and create output errors </a:t>
            </a:r>
          </a:p>
          <a:p>
            <a:pPr lvl="1"/>
            <a:r>
              <a:rPr lang="en-US" dirty="0" smtClean="0"/>
              <a:t>Dc components is extra energy residing on the line and is useless </a:t>
            </a:r>
            <a:endParaRPr lang="en-US" dirty="0"/>
          </a:p>
        </p:txBody>
      </p:sp>
    </p:spTree>
    <p:extLst>
      <p:ext uri="{BB962C8B-B14F-4D97-AF65-F5344CB8AC3E}">
        <p14:creationId xmlns:p14="http://schemas.microsoft.com/office/powerpoint/2010/main" val="496149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Self-synchronization</a:t>
            </a:r>
          </a:p>
          <a:p>
            <a:pPr lvl="1"/>
            <a:r>
              <a:rPr lang="en-US" dirty="0" smtClean="0"/>
              <a:t>Digital signal includes timing information in the data being transmitted to prevent miss interpretation</a:t>
            </a:r>
          </a:p>
          <a:p>
            <a:pPr lvl="1"/>
            <a:r>
              <a:rPr lang="en-US" dirty="0" smtClean="0"/>
              <a:t>Receiver setting the clock matching the sender’s</a:t>
            </a:r>
            <a:endParaRPr lang="en-US" dirty="0"/>
          </a:p>
        </p:txBody>
      </p:sp>
    </p:spTree>
    <p:extLst>
      <p:ext uri="{BB962C8B-B14F-4D97-AF65-F5344CB8AC3E}">
        <p14:creationId xmlns:p14="http://schemas.microsoft.com/office/powerpoint/2010/main" val="24738427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1157</TotalTime>
  <Words>2046</Words>
  <Application>Microsoft Office PowerPoint</Application>
  <PresentationFormat>On-screen Show (4:3)</PresentationFormat>
  <Paragraphs>229</Paragraphs>
  <Slides>72</Slides>
  <Notes>4</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Office Theme</vt:lpstr>
      <vt:lpstr>Chapter 3-2</vt:lpstr>
      <vt:lpstr>Topics </vt:lpstr>
      <vt:lpstr>Digital Transmission</vt:lpstr>
      <vt:lpstr>Digital Transmission</vt:lpstr>
      <vt:lpstr>DIGITAL-TO-DIGITAL CONVERSION</vt:lpstr>
      <vt:lpstr>PowerPoint Presentation</vt:lpstr>
      <vt:lpstr>PowerPoint Presentation</vt:lpstr>
      <vt:lpstr>PowerPoint Presentation</vt:lpstr>
      <vt:lpstr>PowerPoint Presentation</vt:lpstr>
      <vt:lpstr>Effect of lack of synchronization </vt:lpstr>
      <vt:lpstr>DIGITAL-TO-DIGITAL CONVERSION</vt:lpstr>
      <vt:lpstr>PowerPoint Presentation</vt:lpstr>
      <vt:lpstr>Line coding</vt:lpstr>
      <vt:lpstr>PowerPoint Presentation</vt:lpstr>
      <vt:lpstr>PowerPoint Presentation</vt:lpstr>
      <vt:lpstr>PowerPoint Presentation</vt:lpstr>
      <vt:lpstr>Unipolar </vt:lpstr>
      <vt:lpstr>Unipolar Non Return to Zero(NRZ)</vt:lpstr>
      <vt:lpstr>Polar</vt:lpstr>
      <vt:lpstr>Non Return to Zero (Polar NRZ)</vt:lpstr>
      <vt:lpstr>NRZ-L(NRZ-Level)</vt:lpstr>
      <vt:lpstr>NRZ-I(NRZ-Inverted)</vt:lpstr>
      <vt:lpstr>PowerPoint Presentation</vt:lpstr>
      <vt:lpstr>PowerPoint Presentation</vt:lpstr>
      <vt:lpstr>Return to Zero(RZ) </vt:lpstr>
      <vt:lpstr>PowerPoint Presentation</vt:lpstr>
      <vt:lpstr>Manchester</vt:lpstr>
      <vt:lpstr>PowerPoint Presentation</vt:lpstr>
      <vt:lpstr>Differential Manchester</vt:lpstr>
      <vt:lpstr>PowerPoint Presentation</vt:lpstr>
      <vt:lpstr>PowerPoint Presentation</vt:lpstr>
      <vt:lpstr>PowerPoint Presentation</vt:lpstr>
      <vt:lpstr>Bipolar Encoding</vt:lpstr>
      <vt:lpstr> Bipolar-alternate mark inversion (AMI) </vt:lpstr>
      <vt:lpstr>Multilevel Binary Pseudoternary</vt:lpstr>
      <vt:lpstr>Other schemes </vt:lpstr>
      <vt:lpstr>PowerPoint Presentation</vt:lpstr>
      <vt:lpstr>PowerPoint Presentation</vt:lpstr>
      <vt:lpstr>PowerPoint Presentation</vt:lpstr>
      <vt:lpstr>PowerPoint Presentation</vt:lpstr>
      <vt:lpstr>PowerPoint Presentation</vt:lpstr>
      <vt:lpstr>Block Coding</vt:lpstr>
      <vt:lpstr>PowerPoint Presentation</vt:lpstr>
      <vt:lpstr>Transformation Steps</vt:lpstr>
      <vt:lpstr>PowerPoint Presentation</vt:lpstr>
      <vt:lpstr>PowerPoint Presentation</vt:lpstr>
      <vt:lpstr>Analog-to-Digital Conversion</vt:lpstr>
      <vt:lpstr>Pulse Code Modulation (PCM)</vt:lpstr>
      <vt:lpstr>Sampling</vt:lpstr>
      <vt:lpstr>PowerPoint Presentation</vt:lpstr>
      <vt:lpstr>Quantization</vt:lpstr>
      <vt:lpstr>PowerPoint Presentation</vt:lpstr>
      <vt:lpstr>PowerPoint Presentation</vt:lpstr>
      <vt:lpstr>PowerPoint Presentation</vt:lpstr>
      <vt:lpstr>Encoding</vt:lpstr>
      <vt:lpstr>Transmission Modes</vt:lpstr>
      <vt:lpstr>PowerPoint Presentation</vt:lpstr>
      <vt:lpstr>Parallel Transmission</vt:lpstr>
      <vt:lpstr> </vt:lpstr>
      <vt:lpstr>Serial Transmission</vt:lpstr>
      <vt:lpstr>PowerPoint Presentation</vt:lpstr>
      <vt:lpstr>Asynchronous Serial Transmission</vt:lpstr>
      <vt:lpstr>PowerPoint Presentation</vt:lpstr>
      <vt:lpstr>PowerPoint Presentation</vt:lpstr>
      <vt:lpstr>PowerPoint Presentation</vt:lpstr>
      <vt:lpstr>PowerPoint Presentation</vt:lpstr>
      <vt:lpstr>Synchronous Serial Transmission</vt:lpstr>
      <vt:lpstr>PowerPoint Presentation</vt:lpstr>
      <vt:lpstr>PowerPoint Presentation</vt:lpstr>
      <vt:lpstr>Isochronous</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Lula</dc:creator>
  <cp:lastModifiedBy>Lula</cp:lastModifiedBy>
  <cp:revision>52</cp:revision>
  <dcterms:created xsi:type="dcterms:W3CDTF">2022-12-06T12:53:25Z</dcterms:created>
  <dcterms:modified xsi:type="dcterms:W3CDTF">2022-12-14T06:55:27Z</dcterms:modified>
</cp:coreProperties>
</file>