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314" r:id="rId2"/>
    <p:sldId id="422" r:id="rId3"/>
    <p:sldId id="384" r:id="rId4"/>
    <p:sldId id="387" r:id="rId5"/>
    <p:sldId id="390" r:id="rId6"/>
    <p:sldId id="388" r:id="rId7"/>
    <p:sldId id="318" r:id="rId8"/>
    <p:sldId id="392" r:id="rId9"/>
    <p:sldId id="393" r:id="rId10"/>
    <p:sldId id="320" r:id="rId11"/>
    <p:sldId id="368" r:id="rId12"/>
    <p:sldId id="322" r:id="rId13"/>
    <p:sldId id="367" r:id="rId14"/>
    <p:sldId id="394" r:id="rId15"/>
    <p:sldId id="395" r:id="rId16"/>
    <p:sldId id="325" r:id="rId17"/>
    <p:sldId id="326" r:id="rId18"/>
    <p:sldId id="335" r:id="rId19"/>
    <p:sldId id="396" r:id="rId20"/>
    <p:sldId id="369" r:id="rId21"/>
    <p:sldId id="374" r:id="rId22"/>
    <p:sldId id="336" r:id="rId23"/>
    <p:sldId id="397" r:id="rId24"/>
    <p:sldId id="398" r:id="rId25"/>
    <p:sldId id="327" r:id="rId26"/>
    <p:sldId id="399" r:id="rId27"/>
    <p:sldId id="373" r:id="rId28"/>
    <p:sldId id="402" r:id="rId29"/>
    <p:sldId id="339" r:id="rId30"/>
    <p:sldId id="400" r:id="rId31"/>
    <p:sldId id="376" r:id="rId32"/>
    <p:sldId id="401" r:id="rId33"/>
    <p:sldId id="330" r:id="rId34"/>
    <p:sldId id="403" r:id="rId35"/>
    <p:sldId id="331" r:id="rId36"/>
    <p:sldId id="404" r:id="rId37"/>
    <p:sldId id="405" r:id="rId38"/>
    <p:sldId id="332" r:id="rId39"/>
    <p:sldId id="377" r:id="rId40"/>
    <p:sldId id="340" r:id="rId41"/>
    <p:sldId id="406" r:id="rId42"/>
    <p:sldId id="407" r:id="rId43"/>
    <p:sldId id="334" r:id="rId44"/>
    <p:sldId id="378" r:id="rId45"/>
    <p:sldId id="408" r:id="rId46"/>
    <p:sldId id="346" r:id="rId47"/>
    <p:sldId id="345" r:id="rId48"/>
    <p:sldId id="347" r:id="rId49"/>
    <p:sldId id="352" r:id="rId50"/>
    <p:sldId id="409" r:id="rId51"/>
    <p:sldId id="379" r:id="rId52"/>
    <p:sldId id="380" r:id="rId53"/>
    <p:sldId id="410" r:id="rId54"/>
    <p:sldId id="382" r:id="rId55"/>
    <p:sldId id="412" r:id="rId56"/>
    <p:sldId id="411" r:id="rId57"/>
    <p:sldId id="353" r:id="rId58"/>
    <p:sldId id="413" r:id="rId59"/>
    <p:sldId id="354" r:id="rId60"/>
    <p:sldId id="414" r:id="rId61"/>
    <p:sldId id="385" r:id="rId62"/>
    <p:sldId id="355" r:id="rId63"/>
    <p:sldId id="415" r:id="rId64"/>
    <p:sldId id="278" r:id="rId65"/>
    <p:sldId id="417" r:id="rId66"/>
    <p:sldId id="363" r:id="rId67"/>
    <p:sldId id="418" r:id="rId68"/>
    <p:sldId id="364" r:id="rId69"/>
    <p:sldId id="359" r:id="rId70"/>
    <p:sldId id="386" r:id="rId71"/>
    <p:sldId id="421" r:id="rId72"/>
    <p:sldId id="420"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75" autoAdjust="0"/>
  </p:normalViewPr>
  <p:slideViewPr>
    <p:cSldViewPr>
      <p:cViewPr varScale="1">
        <p:scale>
          <a:sx n="54" d="100"/>
          <a:sy n="54" d="100"/>
        </p:scale>
        <p:origin x="-18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3F5C4-3585-4AB5-AB0C-84D6B7F6A118}" type="datetimeFigureOut">
              <a:rPr lang="en-US" smtClean="0"/>
              <a:t>12/30/2022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504663-E41D-4D26-A480-6526930B6F6B}" type="slidenum">
              <a:rPr lang="en-US" smtClean="0"/>
              <a:t>‹#›</a:t>
            </a:fld>
            <a:endParaRPr lang="en-US"/>
          </a:p>
        </p:txBody>
      </p:sp>
    </p:spTree>
    <p:extLst>
      <p:ext uri="{BB962C8B-B14F-4D97-AF65-F5344CB8AC3E}">
        <p14:creationId xmlns:p14="http://schemas.microsoft.com/office/powerpoint/2010/main" val="320440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effectLst/>
                <a:latin typeface="+mn-lt"/>
                <a:ea typeface="+mn-ea"/>
                <a:cs typeface="+mn-cs"/>
              </a:rPr>
              <a:t>In the figure above, there are 4 stations. Each station sends two frames, making 8 frames total on one medium. </a:t>
            </a:r>
          </a:p>
          <a:p>
            <a:r>
              <a:rPr lang="en-US" sz="1200" b="0" i="0" kern="1200" dirty="0" smtClean="0">
                <a:solidFill>
                  <a:schemeClr val="tx1"/>
                </a:solidFill>
                <a:effectLst/>
                <a:latin typeface="+mn-lt"/>
                <a:ea typeface="+mn-ea"/>
                <a:cs typeface="+mn-cs"/>
              </a:rPr>
              <a:t>Some of these frames collide. The above figure shows that only two frames survive.</a:t>
            </a:r>
          </a:p>
          <a:p>
            <a:endParaRPr lang="en-US" dirty="0"/>
          </a:p>
        </p:txBody>
      </p:sp>
      <p:sp>
        <p:nvSpPr>
          <p:cNvPr id="4" name="Slide Number Placeholder 3"/>
          <p:cNvSpPr>
            <a:spLocks noGrp="1"/>
          </p:cNvSpPr>
          <p:nvPr>
            <p:ph type="sldNum" sz="quarter" idx="10"/>
          </p:nvPr>
        </p:nvSpPr>
        <p:spPr/>
        <p:txBody>
          <a:bodyPr/>
          <a:lstStyle/>
          <a:p>
            <a:fld id="{63504663-E41D-4D26-A480-6526930B6F6B}"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504663-E41D-4D26-A480-6526930B6F6B}" type="slidenum">
              <a:rPr lang="en-US" smtClean="0"/>
              <a:t>23</a:t>
            </a:fld>
            <a:endParaRPr lang="en-US"/>
          </a:p>
        </p:txBody>
      </p:sp>
    </p:spTree>
    <p:extLst>
      <p:ext uri="{BB962C8B-B14F-4D97-AF65-F5344CB8AC3E}">
        <p14:creationId xmlns:p14="http://schemas.microsoft.com/office/powerpoint/2010/main" val="983459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D43DB5-53CA-4D47-A491-9F791EEDA9CA}"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43DB5-53CA-4D47-A491-9F791EEDA9CA}"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43DB5-53CA-4D47-A491-9F791EEDA9CA}"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D43DB5-53CA-4D47-A491-9F791EEDA9CA}"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D43DB5-53CA-4D47-A491-9F791EEDA9CA}"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D43DB5-53CA-4D47-A491-9F791EEDA9CA}"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D43DB5-53CA-4D47-A491-9F791EEDA9CA}" type="datetimeFigureOut">
              <a:rPr lang="en-US" smtClean="0"/>
              <a:t>12/30/2022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D43DB5-53CA-4D47-A491-9F791EEDA9CA}" type="datetimeFigureOut">
              <a:rPr lang="en-US" smtClean="0"/>
              <a:t>12/30/2022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D43DB5-53CA-4D47-A491-9F791EEDA9CA}" type="datetimeFigureOut">
              <a:rPr lang="en-US" smtClean="0"/>
              <a:t>12/30/2022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43DB5-53CA-4D47-A491-9F791EEDA9CA}"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D43DB5-53CA-4D47-A491-9F791EEDA9CA}" type="datetimeFigureOut">
              <a:rPr lang="en-US" smtClean="0"/>
              <a:t>12/30/2022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132CB-20D0-4DB1-87CF-FFF22447F6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43DB5-53CA-4D47-A491-9F791EEDA9CA}" type="datetimeFigureOut">
              <a:rPr lang="en-US" smtClean="0"/>
              <a:t>12/30/2022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132CB-20D0-4DB1-87CF-FFF22447F6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Chapter 3-part two </a:t>
            </a:r>
            <a:endParaRPr lang="en-US" dirty="0"/>
          </a:p>
        </p:txBody>
      </p:sp>
      <p:sp>
        <p:nvSpPr>
          <p:cNvPr id="4" name="Subtitle 3"/>
          <p:cNvSpPr>
            <a:spLocks noGrp="1"/>
          </p:cNvSpPr>
          <p:nvPr>
            <p:ph type="subTitle" idx="1"/>
          </p:nvPr>
        </p:nvSpPr>
        <p:spPr/>
        <p:txBody>
          <a:bodyPr/>
          <a:lstStyle/>
          <a:p>
            <a:r>
              <a:rPr lang="en-US" dirty="0" smtClean="0"/>
              <a:t>Medium Access Control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23620"/>
            <a:ext cx="7998460" cy="752770"/>
          </a:xfrm>
          <a:prstGeom prst="rect">
            <a:avLst/>
          </a:prstGeom>
        </p:spPr>
        <p:txBody>
          <a:bodyPr vert="horz" wrap="square" lIns="0" tIns="13970" rIns="0" bIns="0" rtlCol="0">
            <a:spAutoFit/>
          </a:bodyPr>
          <a:lstStyle/>
          <a:p>
            <a:pPr marL="12700">
              <a:lnSpc>
                <a:spcPct val="100000"/>
              </a:lnSpc>
              <a:spcBef>
                <a:spcPts val="110"/>
              </a:spcBef>
            </a:pPr>
            <a:r>
              <a:rPr sz="4800" spc="-90" dirty="0">
                <a:solidFill>
                  <a:srgbClr val="000000"/>
                </a:solidFill>
                <a:latin typeface="+mn-lt"/>
              </a:rPr>
              <a:t>Multiple </a:t>
            </a:r>
            <a:r>
              <a:rPr sz="4800" dirty="0">
                <a:solidFill>
                  <a:srgbClr val="000000"/>
                </a:solidFill>
                <a:latin typeface="+mn-lt"/>
              </a:rPr>
              <a:t>Access protocols</a:t>
            </a:r>
            <a:endParaRPr sz="4800" dirty="0">
              <a:latin typeface="+mn-lt"/>
            </a:endParaRPr>
          </a:p>
        </p:txBody>
      </p:sp>
      <p:sp>
        <p:nvSpPr>
          <p:cNvPr id="3" name="object 3"/>
          <p:cNvSpPr txBox="1"/>
          <p:nvPr/>
        </p:nvSpPr>
        <p:spPr>
          <a:xfrm>
            <a:off x="578916" y="1335910"/>
            <a:ext cx="8116570" cy="7270580"/>
          </a:xfrm>
          <a:prstGeom prst="rect">
            <a:avLst/>
          </a:prstGeom>
        </p:spPr>
        <p:txBody>
          <a:bodyPr vert="horz" wrap="square" lIns="0" tIns="85725" rIns="0" bIns="0" rtlCol="0">
            <a:spAutoFit/>
          </a:bodyPr>
          <a:lstStyle/>
          <a:p>
            <a:pPr marL="355600" indent="-342900">
              <a:lnSpc>
                <a:spcPct val="100000"/>
              </a:lnSpc>
              <a:spcBef>
                <a:spcPts val="575"/>
              </a:spcBef>
              <a:buChar char="•"/>
              <a:tabLst>
                <a:tab pos="354965" algn="l"/>
                <a:tab pos="355600" algn="l"/>
              </a:tabLst>
            </a:pPr>
            <a:r>
              <a:rPr sz="3600" spc="-40" dirty="0" smtClean="0">
                <a:cs typeface="Arial"/>
              </a:rPr>
              <a:t>distributed </a:t>
            </a:r>
            <a:r>
              <a:rPr sz="3600" spc="-50" dirty="0">
                <a:cs typeface="Arial"/>
              </a:rPr>
              <a:t>algorithm </a:t>
            </a:r>
            <a:r>
              <a:rPr sz="3600" spc="-5" dirty="0">
                <a:cs typeface="Arial"/>
              </a:rPr>
              <a:t>that</a:t>
            </a:r>
            <a:r>
              <a:rPr sz="3600" spc="-500" dirty="0">
                <a:cs typeface="Arial"/>
              </a:rPr>
              <a:t> </a:t>
            </a:r>
            <a:r>
              <a:rPr sz="3600" spc="-75" dirty="0">
                <a:cs typeface="Arial"/>
              </a:rPr>
              <a:t>determines </a:t>
            </a:r>
            <a:r>
              <a:rPr sz="3600" spc="-65" dirty="0">
                <a:cs typeface="Arial"/>
              </a:rPr>
              <a:t>how </a:t>
            </a:r>
            <a:r>
              <a:rPr sz="3600" spc="-130" dirty="0">
                <a:cs typeface="Arial"/>
              </a:rPr>
              <a:t>nodes </a:t>
            </a:r>
            <a:r>
              <a:rPr sz="3600" spc="-135" dirty="0" smtClean="0">
                <a:cs typeface="Arial"/>
              </a:rPr>
              <a:t>share</a:t>
            </a:r>
            <a:r>
              <a:rPr lang="en-US" sz="3600" spc="-135" dirty="0" smtClean="0">
                <a:cs typeface="Arial"/>
              </a:rPr>
              <a:t> </a:t>
            </a:r>
            <a:r>
              <a:rPr sz="3600" spc="-100" dirty="0" smtClean="0">
                <a:cs typeface="Arial"/>
              </a:rPr>
              <a:t>channel</a:t>
            </a:r>
            <a:r>
              <a:rPr sz="3600" spc="-100" dirty="0">
                <a:cs typeface="Arial"/>
              </a:rPr>
              <a:t>, </a:t>
            </a:r>
            <a:r>
              <a:rPr sz="3600" spc="-65" dirty="0">
                <a:cs typeface="Arial"/>
              </a:rPr>
              <a:t>i.e., </a:t>
            </a:r>
            <a:r>
              <a:rPr sz="3600" spc="-60" dirty="0">
                <a:cs typeface="Arial"/>
              </a:rPr>
              <a:t>determine </a:t>
            </a:r>
            <a:r>
              <a:rPr sz="3600" spc="-80" dirty="0">
                <a:cs typeface="Arial"/>
              </a:rPr>
              <a:t>when </a:t>
            </a:r>
            <a:r>
              <a:rPr sz="3600" spc="-95" dirty="0">
                <a:cs typeface="Arial"/>
              </a:rPr>
              <a:t>node </a:t>
            </a:r>
            <a:r>
              <a:rPr sz="3600" spc="-155" dirty="0">
                <a:cs typeface="Arial"/>
              </a:rPr>
              <a:t>can</a:t>
            </a:r>
            <a:r>
              <a:rPr sz="3600" spc="-390" dirty="0">
                <a:cs typeface="Arial"/>
              </a:rPr>
              <a:t> </a:t>
            </a:r>
            <a:r>
              <a:rPr sz="3600" spc="-45" dirty="0">
                <a:cs typeface="Arial"/>
              </a:rPr>
              <a:t>transmit</a:t>
            </a:r>
            <a:endParaRPr sz="3600" dirty="0">
              <a:cs typeface="Arial"/>
            </a:endParaRPr>
          </a:p>
          <a:p>
            <a:pPr marL="355600" indent="-342900">
              <a:lnSpc>
                <a:spcPct val="100000"/>
              </a:lnSpc>
              <a:spcBef>
                <a:spcPts val="575"/>
              </a:spcBef>
              <a:buChar char="•"/>
              <a:tabLst>
                <a:tab pos="354965" algn="l"/>
                <a:tab pos="355600" algn="l"/>
              </a:tabLst>
            </a:pPr>
            <a:r>
              <a:rPr sz="3600" spc="-80" dirty="0">
                <a:cs typeface="Arial"/>
              </a:rPr>
              <a:t>communication </a:t>
            </a:r>
            <a:r>
              <a:rPr sz="3600" spc="-55" dirty="0">
                <a:cs typeface="Arial"/>
              </a:rPr>
              <a:t>about </a:t>
            </a:r>
            <a:r>
              <a:rPr sz="3600" spc="-105" dirty="0">
                <a:cs typeface="Arial"/>
              </a:rPr>
              <a:t>channel </a:t>
            </a:r>
            <a:r>
              <a:rPr sz="3600" spc="-114" dirty="0">
                <a:cs typeface="Arial"/>
              </a:rPr>
              <a:t>sharing </a:t>
            </a:r>
            <a:r>
              <a:rPr sz="3600" spc="-80" dirty="0">
                <a:cs typeface="Arial"/>
              </a:rPr>
              <a:t>must </a:t>
            </a:r>
            <a:r>
              <a:rPr sz="3600" spc="-165" dirty="0">
                <a:cs typeface="Arial"/>
              </a:rPr>
              <a:t>use </a:t>
            </a:r>
            <a:r>
              <a:rPr sz="3600" spc="-105" dirty="0">
                <a:cs typeface="Arial"/>
              </a:rPr>
              <a:t>channel</a:t>
            </a:r>
            <a:r>
              <a:rPr sz="3600" spc="-305" dirty="0">
                <a:cs typeface="Arial"/>
              </a:rPr>
              <a:t> </a:t>
            </a:r>
            <a:r>
              <a:rPr sz="3600" spc="-10" dirty="0">
                <a:cs typeface="Arial"/>
              </a:rPr>
              <a:t>itself!</a:t>
            </a:r>
            <a:endParaRPr sz="3600" dirty="0">
              <a:cs typeface="Arial"/>
            </a:endParaRPr>
          </a:p>
          <a:p>
            <a:pPr marL="756285" lvl="1" indent="-286385">
              <a:lnSpc>
                <a:spcPct val="100000"/>
              </a:lnSpc>
              <a:spcBef>
                <a:spcPts val="509"/>
              </a:spcBef>
              <a:buChar char="–"/>
              <a:tabLst>
                <a:tab pos="756285" algn="l"/>
                <a:tab pos="756920" algn="l"/>
              </a:tabLst>
            </a:pPr>
            <a:r>
              <a:rPr sz="3600" spc="-60" dirty="0">
                <a:cs typeface="Arial"/>
              </a:rPr>
              <a:t>no </a:t>
            </a:r>
            <a:r>
              <a:rPr sz="3600" spc="-45" dirty="0">
                <a:cs typeface="Arial"/>
              </a:rPr>
              <a:t>out-of-band </a:t>
            </a:r>
            <a:r>
              <a:rPr sz="3600" spc="-85" dirty="0">
                <a:cs typeface="Arial"/>
              </a:rPr>
              <a:t>channel </a:t>
            </a:r>
            <a:r>
              <a:rPr sz="3600" spc="-5" dirty="0">
                <a:cs typeface="Arial"/>
              </a:rPr>
              <a:t>for</a:t>
            </a:r>
            <a:r>
              <a:rPr sz="3600" spc="-320" dirty="0">
                <a:cs typeface="Arial"/>
              </a:rPr>
              <a:t> </a:t>
            </a:r>
            <a:r>
              <a:rPr sz="3600" spc="-50" dirty="0" smtClean="0">
                <a:cs typeface="Arial"/>
              </a:rPr>
              <a:t>coordination</a:t>
            </a:r>
            <a:endParaRPr lang="en-US" sz="3600" spc="-50" dirty="0" smtClean="0">
              <a:cs typeface="Arial"/>
            </a:endParaRPr>
          </a:p>
          <a:p>
            <a:pPr marL="756285" lvl="1" indent="-286385">
              <a:lnSpc>
                <a:spcPct val="100000"/>
              </a:lnSpc>
              <a:spcBef>
                <a:spcPts val="509"/>
              </a:spcBef>
              <a:buChar char="–"/>
              <a:tabLst>
                <a:tab pos="756285" algn="l"/>
                <a:tab pos="756920" algn="l"/>
              </a:tabLst>
            </a:pPr>
            <a:endParaRPr lang="en-US" sz="2000" spc="-50" dirty="0">
              <a:latin typeface="Arial"/>
              <a:cs typeface="Arial"/>
            </a:endParaRPr>
          </a:p>
          <a:p>
            <a:pPr marL="756285" lvl="1" indent="-286385">
              <a:lnSpc>
                <a:spcPct val="100000"/>
              </a:lnSpc>
              <a:spcBef>
                <a:spcPts val="509"/>
              </a:spcBef>
              <a:buChar char="–"/>
              <a:tabLst>
                <a:tab pos="756285" algn="l"/>
                <a:tab pos="756920" algn="l"/>
              </a:tabLst>
            </a:pPr>
            <a:endParaRPr lang="en-US" sz="2000" spc="-50" dirty="0" smtClean="0">
              <a:latin typeface="Arial"/>
              <a:cs typeface="Arial"/>
            </a:endParaRPr>
          </a:p>
          <a:p>
            <a:pPr marL="756285" lvl="1" indent="-286385">
              <a:lnSpc>
                <a:spcPct val="100000"/>
              </a:lnSpc>
              <a:spcBef>
                <a:spcPts val="509"/>
              </a:spcBef>
              <a:buChar char="–"/>
              <a:tabLst>
                <a:tab pos="756285" algn="l"/>
                <a:tab pos="756920" algn="l"/>
              </a:tabLst>
            </a:pPr>
            <a:endParaRPr lang="en-US" sz="2000" spc="-50" dirty="0">
              <a:latin typeface="Arial"/>
              <a:cs typeface="Arial"/>
            </a:endParaRPr>
          </a:p>
          <a:p>
            <a:pPr marL="756285" lvl="1" indent="-286385">
              <a:lnSpc>
                <a:spcPct val="100000"/>
              </a:lnSpc>
              <a:spcBef>
                <a:spcPts val="509"/>
              </a:spcBef>
              <a:buChar char="–"/>
              <a:tabLst>
                <a:tab pos="756285" algn="l"/>
                <a:tab pos="756920" algn="l"/>
              </a:tabLst>
            </a:pPr>
            <a:endParaRPr lang="en-US" sz="2000" spc="-50" dirty="0" smtClean="0">
              <a:latin typeface="Arial"/>
              <a:cs typeface="Arial"/>
            </a:endParaRPr>
          </a:p>
          <a:p>
            <a:pPr marL="756285" lvl="1" indent="-286385">
              <a:lnSpc>
                <a:spcPct val="100000"/>
              </a:lnSpc>
              <a:spcBef>
                <a:spcPts val="509"/>
              </a:spcBef>
              <a:buChar char="–"/>
              <a:tabLst>
                <a:tab pos="756285" algn="l"/>
                <a:tab pos="756920" algn="l"/>
              </a:tabLst>
            </a:pPr>
            <a:endParaRPr lang="en-US" sz="2000" spc="-50" dirty="0">
              <a:latin typeface="Arial"/>
              <a:cs typeface="Arial"/>
            </a:endParaRPr>
          </a:p>
          <a:p>
            <a:pPr marL="756285" lvl="1" indent="-286385">
              <a:lnSpc>
                <a:spcPct val="100000"/>
              </a:lnSpc>
              <a:spcBef>
                <a:spcPts val="509"/>
              </a:spcBef>
              <a:buChar char="–"/>
              <a:tabLst>
                <a:tab pos="756285" algn="l"/>
                <a:tab pos="756920" algn="l"/>
              </a:tabLst>
            </a:pPr>
            <a:endParaRPr lang="en-US" sz="2000" spc="-50" dirty="0" smtClean="0">
              <a:latin typeface="Arial"/>
              <a:cs typeface="Arial"/>
            </a:endParaRPr>
          </a:p>
          <a:p>
            <a:pPr marL="756285" lvl="1" indent="-286385">
              <a:lnSpc>
                <a:spcPct val="100000"/>
              </a:lnSpc>
              <a:spcBef>
                <a:spcPts val="509"/>
              </a:spcBef>
              <a:buChar char="–"/>
              <a:tabLst>
                <a:tab pos="756285" algn="l"/>
                <a:tab pos="756920" algn="l"/>
              </a:tabLst>
            </a:pPr>
            <a:endParaRPr lang="en-US" sz="2000" spc="-50" dirty="0">
              <a:latin typeface="Arial"/>
              <a:cs typeface="Arial"/>
            </a:endParaRPr>
          </a:p>
          <a:p>
            <a:pPr marL="756285" lvl="1" indent="-286385">
              <a:lnSpc>
                <a:spcPct val="100000"/>
              </a:lnSpc>
              <a:spcBef>
                <a:spcPts val="509"/>
              </a:spcBef>
              <a:buChar char="–"/>
              <a:tabLst>
                <a:tab pos="756285" algn="l"/>
                <a:tab pos="756920" algn="l"/>
              </a:tabLst>
            </a:pPr>
            <a:endParaRPr lang="en-US" sz="2000" spc="-50" dirty="0" smtClean="0">
              <a:latin typeface="Arial"/>
              <a:cs typeface="Arial"/>
            </a:endParaRPr>
          </a:p>
          <a:p>
            <a:pPr marL="756285" lvl="1" indent="-286385">
              <a:lnSpc>
                <a:spcPct val="100000"/>
              </a:lnSpc>
              <a:spcBef>
                <a:spcPts val="509"/>
              </a:spcBef>
              <a:buChar char="–"/>
              <a:tabLst>
                <a:tab pos="756285" algn="l"/>
                <a:tab pos="756920" algn="l"/>
              </a:tabLst>
            </a:pPr>
            <a:endParaRPr lang="en-US" sz="2000" spc="-50" dirty="0">
              <a:latin typeface="Arial"/>
              <a:cs typeface="Arial"/>
            </a:endParaRPr>
          </a:p>
          <a:p>
            <a:pPr marL="469900" lvl="1">
              <a:lnSpc>
                <a:spcPct val="100000"/>
              </a:lnSpc>
              <a:spcBef>
                <a:spcPts val="509"/>
              </a:spcBef>
              <a:tabLst>
                <a:tab pos="756285" algn="l"/>
                <a:tab pos="756920" algn="l"/>
              </a:tabLst>
            </a:pPr>
            <a:endParaRPr sz="20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If more than one station attempts to send at the same time there is an access conflict/collision and frames </a:t>
            </a:r>
            <a:r>
              <a:rPr lang="en-US" dirty="0" smtClean="0"/>
              <a:t>are </a:t>
            </a:r>
            <a:r>
              <a:rPr lang="en-US" dirty="0"/>
              <a:t>either destroyed/lost/or modified</a:t>
            </a:r>
            <a:r>
              <a:rPr lang="en-US" dirty="0" smtClean="0"/>
              <a:t>.</a:t>
            </a:r>
          </a:p>
          <a:p>
            <a:pPr lvl="1"/>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66800" y="1820926"/>
            <a:ext cx="6548548" cy="324034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18338" y="322529"/>
            <a:ext cx="6513195" cy="574675"/>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17375E"/>
                </a:solidFill>
                <a:latin typeface="Times New Roman"/>
                <a:cs typeface="Times New Roman"/>
              </a:rPr>
              <a:t>Types </a:t>
            </a:r>
            <a:r>
              <a:rPr sz="3600" dirty="0">
                <a:solidFill>
                  <a:srgbClr val="17375E"/>
                </a:solidFill>
                <a:latin typeface="Times New Roman"/>
                <a:cs typeface="Times New Roman"/>
              </a:rPr>
              <a:t>of Multiple –access</a:t>
            </a:r>
            <a:r>
              <a:rPr sz="3600" spc="-45" dirty="0">
                <a:solidFill>
                  <a:srgbClr val="17375E"/>
                </a:solidFill>
                <a:latin typeface="Times New Roman"/>
                <a:cs typeface="Times New Roman"/>
              </a:rPr>
              <a:t> </a:t>
            </a:r>
            <a:r>
              <a:rPr sz="3600" dirty="0">
                <a:solidFill>
                  <a:srgbClr val="17375E"/>
                </a:solidFill>
                <a:latin typeface="Times New Roman"/>
                <a:cs typeface="Times New Roman"/>
              </a:rPr>
              <a:t>protocol</a:t>
            </a:r>
            <a:endParaRPr sz="3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a:t>
            </a:r>
          </a:p>
        </p:txBody>
      </p:sp>
      <p:sp>
        <p:nvSpPr>
          <p:cNvPr id="3" name="Content Placeholder 2"/>
          <p:cNvSpPr>
            <a:spLocks noGrp="1"/>
          </p:cNvSpPr>
          <p:nvPr>
            <p:ph idx="1"/>
          </p:nvPr>
        </p:nvSpPr>
        <p:spPr/>
        <p:txBody>
          <a:bodyPr>
            <a:noAutofit/>
          </a:bodyPr>
          <a:lstStyle/>
          <a:p>
            <a:r>
              <a:rPr lang="en-US" sz="2800" spc="-114" dirty="0">
                <a:cs typeface="Arial"/>
              </a:rPr>
              <a:t>All stations have same superiority that is no station has more priority than another station. </a:t>
            </a:r>
          </a:p>
          <a:p>
            <a:pPr lvl="1"/>
            <a:r>
              <a:rPr lang="en-US" b="1" dirty="0" smtClean="0"/>
              <a:t>No station is superior</a:t>
            </a:r>
            <a:r>
              <a:rPr lang="en-US" dirty="0" smtClean="0"/>
              <a:t>.</a:t>
            </a:r>
          </a:p>
          <a:p>
            <a:pPr lvl="2"/>
            <a:r>
              <a:rPr lang="en-US" sz="2800" spc="-114" dirty="0" smtClean="0">
                <a:cs typeface="Arial"/>
              </a:rPr>
              <a:t> </a:t>
            </a:r>
            <a:r>
              <a:rPr lang="en-US" sz="2800" spc="-114" dirty="0">
                <a:cs typeface="Arial"/>
              </a:rPr>
              <a:t>Each station has the right to the medium with out being controlled by any other </a:t>
            </a:r>
            <a:r>
              <a:rPr lang="en-US" sz="2800" spc="-114" dirty="0" smtClean="0">
                <a:cs typeface="Arial"/>
              </a:rPr>
              <a:t>station.</a:t>
            </a:r>
            <a:r>
              <a:rPr lang="en-US" sz="2800" dirty="0"/>
              <a:t> No station assigned control over another</a:t>
            </a:r>
            <a:endParaRPr lang="en-US" sz="2800" dirty="0" smtClean="0"/>
          </a:p>
          <a:p>
            <a:pPr lvl="2"/>
            <a:r>
              <a:rPr lang="en-US" sz="2800" dirty="0" smtClean="0"/>
              <a:t>No station does permit/not permit another station to send.</a:t>
            </a:r>
          </a:p>
          <a:p>
            <a:pPr lvl="3"/>
            <a:r>
              <a:rPr lang="en-US" sz="2800" dirty="0" smtClean="0"/>
              <a:t>The decision is based on the state of the medium . </a:t>
            </a:r>
            <a:r>
              <a:rPr lang="en-US" sz="2800" spc="-114" dirty="0">
                <a:cs typeface="Arial"/>
              </a:rPr>
              <a:t>Any station can send data depending on medium’s state( </a:t>
            </a:r>
            <a:r>
              <a:rPr lang="en-US" sz="2800" b="1" spc="-114" dirty="0">
                <a:cs typeface="Arial"/>
              </a:rPr>
              <a:t>idle or busy</a:t>
            </a:r>
            <a:r>
              <a:rPr lang="en-US" sz="2800" spc="-114" dirty="0" smtClean="0">
                <a:cs typeface="Arial"/>
              </a:rPr>
              <a:t>)</a:t>
            </a:r>
            <a:endParaRPr lang="en-US" sz="2800" spc="-114" dirty="0">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Every station transmits whenever it feels like it.</a:t>
            </a:r>
          </a:p>
          <a:p>
            <a:r>
              <a:rPr lang="en-US" dirty="0"/>
              <a:t>There is no scheduled time for a station to transmit.</a:t>
            </a:r>
          </a:p>
          <a:p>
            <a:r>
              <a:rPr lang="en-US" dirty="0"/>
              <a:t>Stations compete (contention) on who takes the medium next.</a:t>
            </a:r>
          </a:p>
          <a:p>
            <a:r>
              <a:rPr lang="en-US" dirty="0"/>
              <a:t>There is no agreement on who transmits next.</a:t>
            </a:r>
            <a:br>
              <a:rPr lang="en-US" dirty="0"/>
            </a:br>
            <a:r>
              <a:rPr lang="en-US" spc="-35" dirty="0" smtClean="0">
                <a:cs typeface="Arial"/>
              </a:rPr>
              <a:t>If </a:t>
            </a:r>
            <a:r>
              <a:rPr lang="en-US" spc="-35" dirty="0">
                <a:cs typeface="Arial"/>
              </a:rPr>
              <a:t>more than one station tries to send at the same time there is an access conflict (collision) and that the frames will be either destroyed or modified.</a:t>
            </a:r>
            <a:endParaRPr lang="en-US" dirty="0">
              <a:cs typeface="Arial"/>
            </a:endParaRPr>
          </a:p>
          <a:p>
            <a:pPr marL="0" indent="0">
              <a:buNone/>
            </a:pPr>
            <a:endParaRPr lang="en-US" dirty="0"/>
          </a:p>
        </p:txBody>
      </p:sp>
    </p:spTree>
    <p:extLst>
      <p:ext uri="{BB962C8B-B14F-4D97-AF65-F5344CB8AC3E}">
        <p14:creationId xmlns:p14="http://schemas.microsoft.com/office/powerpoint/2010/main" val="36866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To avoid </a:t>
            </a:r>
            <a:r>
              <a:rPr lang="en-US" dirty="0" smtClean="0"/>
              <a:t>access conflict , </a:t>
            </a:r>
            <a:r>
              <a:rPr lang="en-US" dirty="0"/>
              <a:t>we need to follow a procedure.</a:t>
            </a:r>
          </a:p>
          <a:p>
            <a:r>
              <a:rPr lang="en-US" dirty="0"/>
              <a:t>Any procedure for multiple access must answer the following questions</a:t>
            </a:r>
            <a:endParaRPr lang="en-US" sz="2800" dirty="0"/>
          </a:p>
          <a:p>
            <a:pPr lvl="1"/>
            <a:r>
              <a:rPr lang="en-US" dirty="0"/>
              <a:t>WHO is going to use the channel ?</a:t>
            </a:r>
          </a:p>
          <a:p>
            <a:pPr lvl="1"/>
            <a:r>
              <a:rPr lang="en-US" sz="2600" dirty="0"/>
              <a:t>WHEN</a:t>
            </a:r>
            <a:r>
              <a:rPr lang="en-US" dirty="0"/>
              <a:t> can the station access the medium?</a:t>
            </a:r>
          </a:p>
          <a:p>
            <a:pPr lvl="1"/>
            <a:r>
              <a:rPr lang="en-US" dirty="0"/>
              <a:t>WHAT can the station do if the medium is busy?</a:t>
            </a:r>
          </a:p>
          <a:p>
            <a:pPr lvl="1"/>
            <a:r>
              <a:rPr lang="en-US" dirty="0"/>
              <a:t>HOW can the station determine the success for failure of the transmission?</a:t>
            </a:r>
          </a:p>
          <a:p>
            <a:pPr lvl="1"/>
            <a:r>
              <a:rPr lang="en-US" dirty="0"/>
              <a:t>WHAT can the station do if there is an access conflict?</a:t>
            </a:r>
          </a:p>
          <a:p>
            <a:pPr lvl="1"/>
            <a:r>
              <a:rPr lang="en-US" dirty="0"/>
              <a:t>For HOW much time the channel is used </a:t>
            </a:r>
            <a:r>
              <a:rPr lang="en-US" dirty="0" smtClean="0"/>
              <a:t>?</a:t>
            </a:r>
          </a:p>
          <a:p>
            <a:r>
              <a:rPr lang="en-US" spc="-120" dirty="0">
                <a:cs typeface="Arial"/>
              </a:rPr>
              <a:t>Examples: </a:t>
            </a:r>
            <a:r>
              <a:rPr lang="en-US" spc="-175" dirty="0">
                <a:cs typeface="Arial"/>
              </a:rPr>
              <a:t>ALOHA, </a:t>
            </a:r>
            <a:r>
              <a:rPr lang="en-US" spc="-180" dirty="0">
                <a:cs typeface="Arial"/>
              </a:rPr>
              <a:t>CSMA,</a:t>
            </a:r>
            <a:r>
              <a:rPr lang="en-US" spc="5" dirty="0">
                <a:cs typeface="Arial"/>
              </a:rPr>
              <a:t> </a:t>
            </a:r>
            <a:r>
              <a:rPr lang="en-US" spc="-175" dirty="0">
                <a:cs typeface="Arial"/>
              </a:rPr>
              <a:t>CSMA/CD</a:t>
            </a:r>
            <a:endParaRPr lang="en-US" dirty="0"/>
          </a:p>
          <a:p>
            <a:pPr marL="0" indent="0">
              <a:buNone/>
            </a:pPr>
            <a:endParaRPr lang="en-US" dirty="0"/>
          </a:p>
          <a:p>
            <a:endParaRPr lang="en-US" dirty="0"/>
          </a:p>
        </p:txBody>
      </p:sp>
    </p:spTree>
    <p:extLst>
      <p:ext uri="{BB962C8B-B14F-4D97-AF65-F5344CB8AC3E}">
        <p14:creationId xmlns:p14="http://schemas.microsoft.com/office/powerpoint/2010/main" val="82319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ALOHA </a:t>
            </a:r>
          </a:p>
        </p:txBody>
      </p:sp>
      <p:sp>
        <p:nvSpPr>
          <p:cNvPr id="28675" name="Content Placeholder 2"/>
          <p:cNvSpPr>
            <a:spLocks noGrp="1"/>
          </p:cNvSpPr>
          <p:nvPr>
            <p:ph idx="1"/>
          </p:nvPr>
        </p:nvSpPr>
        <p:spPr/>
        <p:txBody>
          <a:bodyPr>
            <a:normAutofit fontScale="85000" lnSpcReduction="20000"/>
          </a:bodyPr>
          <a:lstStyle/>
          <a:p>
            <a:r>
              <a:rPr lang="en-US" dirty="0" smtClean="0"/>
              <a:t>was developed at the University of Hawaii in early 1970. </a:t>
            </a:r>
          </a:p>
          <a:p>
            <a:r>
              <a:rPr lang="en-US" dirty="0" smtClean="0"/>
              <a:t>Is a random access protocol</a:t>
            </a:r>
          </a:p>
          <a:p>
            <a:r>
              <a:rPr lang="en-US" sz="3100" dirty="0"/>
              <a:t> Designed for a </a:t>
            </a:r>
            <a:r>
              <a:rPr lang="en-US" sz="3100" dirty="0" smtClean="0"/>
              <a:t>wireless LAN but it is also applicable for shared medium. </a:t>
            </a:r>
          </a:p>
          <a:p>
            <a:r>
              <a:rPr lang="en-US" sz="3100" dirty="0" smtClean="0"/>
              <a:t>In this, multiple stations can transmit data at the same time and can hence lead to collision and data being garbled.</a:t>
            </a:r>
            <a:endParaRPr lang="en-US" sz="3100" dirty="0"/>
          </a:p>
          <a:p>
            <a:pPr marL="68580" marR="5080">
              <a:lnSpc>
                <a:spcPct val="80000"/>
              </a:lnSpc>
            </a:pPr>
            <a:r>
              <a:rPr lang="en-US" sz="3100" dirty="0"/>
              <a:t>There are two versions of Aloha system which differ with respect </a:t>
            </a:r>
            <a:r>
              <a:rPr lang="en-US" sz="3100" dirty="0" smtClean="0"/>
              <a:t>to whether </a:t>
            </a:r>
            <a:r>
              <a:rPr lang="en-US" sz="3100" dirty="0"/>
              <a:t>or not time is divided up into discrete slots into which </a:t>
            </a:r>
            <a:r>
              <a:rPr lang="en-US" sz="3100" dirty="0" smtClean="0"/>
              <a:t>all frames </a:t>
            </a:r>
            <a:r>
              <a:rPr lang="en-US" sz="3100" dirty="0"/>
              <a:t>must fit. </a:t>
            </a:r>
          </a:p>
          <a:p>
            <a:pPr marL="468630" marR="5080" lvl="1">
              <a:lnSpc>
                <a:spcPct val="80000"/>
              </a:lnSpc>
            </a:pPr>
            <a:r>
              <a:rPr lang="en-US" sz="2700" dirty="0" smtClean="0"/>
              <a:t>PURE </a:t>
            </a:r>
            <a:r>
              <a:rPr lang="en-US" sz="2700" dirty="0"/>
              <a:t>ALOHA  </a:t>
            </a:r>
            <a:endParaRPr lang="en-US" sz="2700" dirty="0" smtClean="0"/>
          </a:p>
          <a:p>
            <a:pPr marL="468630" marR="5080" lvl="1">
              <a:lnSpc>
                <a:spcPct val="80000"/>
              </a:lnSpc>
            </a:pPr>
            <a:r>
              <a:rPr lang="en-US" sz="2700" dirty="0" smtClean="0"/>
              <a:t>SLOTTED ALOHA</a:t>
            </a:r>
            <a:endParaRPr lang="en-US" sz="2700" dirty="0"/>
          </a:p>
        </p:txBody>
      </p:sp>
      <p:sp>
        <p:nvSpPr>
          <p:cNvPr id="29700" name="Slide Number Placeholder 3"/>
          <p:cNvSpPr>
            <a:spLocks noGrp="1"/>
          </p:cNvSpPr>
          <p:nvPr>
            <p:ph type="sldNum" sz="quarter" idx="12"/>
          </p:nvPr>
        </p:nvSpPr>
        <p:spPr/>
        <p:txBody>
          <a:bodyPr/>
          <a:lstStyle/>
          <a:p>
            <a:pPr>
              <a:defRPr/>
            </a:pPr>
            <a:fld id="{D5866D01-845B-498E-94A0-0589C26EFF1F}"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Pure (unslotted) ALOHA</a:t>
            </a:r>
          </a:p>
        </p:txBody>
      </p:sp>
      <p:sp>
        <p:nvSpPr>
          <p:cNvPr id="29699" name="Content Placeholder 2"/>
          <p:cNvSpPr>
            <a:spLocks noGrp="1"/>
          </p:cNvSpPr>
          <p:nvPr>
            <p:ph idx="1"/>
          </p:nvPr>
        </p:nvSpPr>
        <p:spPr/>
        <p:txBody>
          <a:bodyPr>
            <a:normAutofit/>
          </a:bodyPr>
          <a:lstStyle/>
          <a:p>
            <a:endParaRPr lang="en-US" dirty="0" smtClean="0"/>
          </a:p>
          <a:p>
            <a:r>
              <a:rPr lang="en-US" dirty="0" smtClean="0"/>
              <a:t>Each </a:t>
            </a:r>
            <a:r>
              <a:rPr lang="en-US" dirty="0"/>
              <a:t>station sends a frame whenever it </a:t>
            </a:r>
            <a:r>
              <a:rPr lang="en-US" dirty="0" smtClean="0"/>
              <a:t>has </a:t>
            </a:r>
            <a:r>
              <a:rPr lang="en-US" dirty="0"/>
              <a:t>a frame to send.</a:t>
            </a:r>
          </a:p>
          <a:p>
            <a:r>
              <a:rPr lang="en-US" dirty="0" smtClean="0"/>
              <a:t>Since </a:t>
            </a:r>
            <a:r>
              <a:rPr lang="en-US" dirty="0"/>
              <a:t>there is only one channel, there is a </a:t>
            </a:r>
          </a:p>
          <a:p>
            <a:r>
              <a:rPr lang="en-US" dirty="0"/>
              <a:t>possibility of collisions</a:t>
            </a:r>
            <a:r>
              <a:rPr lang="en-US" dirty="0" smtClean="0"/>
              <a:t>.</a:t>
            </a:r>
          </a:p>
          <a:p>
            <a:r>
              <a:rPr lang="en-US" dirty="0" smtClean="0"/>
              <a:t>simpler, no synchronization </a:t>
            </a:r>
          </a:p>
        </p:txBody>
      </p:sp>
      <p:sp>
        <p:nvSpPr>
          <p:cNvPr id="30724" name="Slide Number Placeholder 3"/>
          <p:cNvSpPr>
            <a:spLocks noGrp="1"/>
          </p:cNvSpPr>
          <p:nvPr>
            <p:ph type="sldNum" sz="quarter" idx="12"/>
          </p:nvPr>
        </p:nvSpPr>
        <p:spPr/>
        <p:txBody>
          <a:bodyPr/>
          <a:lstStyle/>
          <a:p>
            <a:pPr>
              <a:defRPr/>
            </a:pPr>
            <a:fld id="{49A3468B-52E8-4E90-8068-01234E9EFE67}"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3773" y="172669"/>
            <a:ext cx="2811780" cy="697230"/>
          </a:xfrm>
          <a:prstGeom prst="rect">
            <a:avLst/>
          </a:prstGeom>
        </p:spPr>
        <p:txBody>
          <a:bodyPr vert="horz" wrap="square" lIns="0" tIns="13335" rIns="0" bIns="0" rtlCol="0">
            <a:spAutoFit/>
          </a:bodyPr>
          <a:lstStyle/>
          <a:p>
            <a:pPr marL="412115" indent="-399415">
              <a:lnSpc>
                <a:spcPct val="100000"/>
              </a:lnSpc>
              <a:spcBef>
                <a:spcPts val="105"/>
              </a:spcBef>
              <a:buSzPct val="97500"/>
              <a:tabLst>
                <a:tab pos="412750" algn="l"/>
              </a:tabLst>
            </a:pPr>
            <a:r>
              <a:rPr sz="4000" spc="-240" dirty="0">
                <a:latin typeface="Arial"/>
                <a:cs typeface="Arial"/>
              </a:rPr>
              <a:t>Pure</a:t>
            </a:r>
            <a:r>
              <a:rPr sz="4000" spc="-210" dirty="0">
                <a:latin typeface="Arial"/>
                <a:cs typeface="Arial"/>
              </a:rPr>
              <a:t> </a:t>
            </a:r>
            <a:r>
              <a:rPr sz="4400" spc="-190" dirty="0">
                <a:latin typeface="Arial"/>
                <a:cs typeface="Arial"/>
              </a:rPr>
              <a:t>Aloha</a:t>
            </a:r>
            <a:endParaRPr sz="4400" dirty="0">
              <a:latin typeface="Arial"/>
              <a:cs typeface="Arial"/>
            </a:endParaRPr>
          </a:p>
        </p:txBody>
      </p:sp>
      <p:sp>
        <p:nvSpPr>
          <p:cNvPr id="3" name="object 3"/>
          <p:cNvSpPr/>
          <p:nvPr/>
        </p:nvSpPr>
        <p:spPr>
          <a:xfrm>
            <a:off x="304800" y="1312709"/>
            <a:ext cx="8447600" cy="478329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143000" y="1371600"/>
            <a:ext cx="635000" cy="62547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143000" y="2438400"/>
            <a:ext cx="635000" cy="62547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143000" y="3505200"/>
            <a:ext cx="635000" cy="62547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143000" y="4572000"/>
            <a:ext cx="635000" cy="62547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886200" y="1752536"/>
            <a:ext cx="987425" cy="46037"/>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3891026" y="1477962"/>
            <a:ext cx="987425" cy="46037"/>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486400" y="2438336"/>
            <a:ext cx="987425" cy="4603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5519801" y="2727388"/>
            <a:ext cx="987425" cy="4603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2895600" y="3413061"/>
            <a:ext cx="987425" cy="46037"/>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2914650" y="3687763"/>
            <a:ext cx="987425" cy="46036"/>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3371850" y="4678363"/>
            <a:ext cx="987425" cy="46036"/>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3352800" y="4402138"/>
            <a:ext cx="987425" cy="46036"/>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7208901" y="3428936"/>
            <a:ext cx="987425" cy="46037"/>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242175" y="3703638"/>
            <a:ext cx="987425" cy="46036"/>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5943600" y="4708461"/>
            <a:ext cx="987425" cy="46037"/>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5943600" y="4419536"/>
            <a:ext cx="987425" cy="46037"/>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203575" y="2438336"/>
            <a:ext cx="987425" cy="46037"/>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203575" y="2727388"/>
            <a:ext cx="987425" cy="46037"/>
          </a:xfrm>
          <a:prstGeom prst="rect">
            <a:avLst/>
          </a:prstGeom>
          <a:blipFill>
            <a:blip r:embed="rId5" cstate="print"/>
            <a:stretch>
              <a:fillRect/>
            </a:stretch>
          </a:blipFill>
        </p:spPr>
        <p:txBody>
          <a:bodyPr wrap="square" lIns="0" tIns="0" rIns="0" bIns="0" rtlCol="0"/>
          <a:lstStyle/>
          <a:p>
            <a:endParaRPr/>
          </a:p>
        </p:txBody>
      </p:sp>
      <p:sp>
        <p:nvSpPr>
          <p:cNvPr id="22" name="object 22"/>
          <p:cNvSpPr/>
          <p:nvPr/>
        </p:nvSpPr>
        <p:spPr>
          <a:xfrm>
            <a:off x="1828800" y="1447863"/>
            <a:ext cx="987425" cy="46037"/>
          </a:xfrm>
          <a:prstGeom prst="rect">
            <a:avLst/>
          </a:prstGeom>
          <a:blipFill>
            <a:blip r:embed="rId5" cstate="print"/>
            <a:stretch>
              <a:fillRect/>
            </a:stretch>
          </a:blipFill>
        </p:spPr>
        <p:txBody>
          <a:bodyPr wrap="square" lIns="0" tIns="0" rIns="0" bIns="0" rtlCol="0"/>
          <a:lstStyle/>
          <a:p>
            <a:endParaRPr/>
          </a:p>
        </p:txBody>
      </p:sp>
      <p:sp>
        <p:nvSpPr>
          <p:cNvPr id="23" name="object 23"/>
          <p:cNvSpPr/>
          <p:nvPr/>
        </p:nvSpPr>
        <p:spPr>
          <a:xfrm>
            <a:off x="1828800" y="1722437"/>
            <a:ext cx="987425" cy="46037"/>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3582161" y="1524368"/>
            <a:ext cx="944702" cy="1210564"/>
          </a:xfrm>
          <a:prstGeom prst="rect">
            <a:avLst/>
          </a:prstGeom>
          <a:blipFill>
            <a:blip r:embed="rId6" cstate="print"/>
            <a:stretch>
              <a:fillRect/>
            </a:stretch>
          </a:blipFill>
        </p:spPr>
        <p:txBody>
          <a:bodyPr wrap="square" lIns="0" tIns="0" rIns="0" bIns="0" rtlCol="0"/>
          <a:lstStyle/>
          <a:p>
            <a:endParaRPr/>
          </a:p>
        </p:txBody>
      </p:sp>
      <p:sp>
        <p:nvSpPr>
          <p:cNvPr id="25" name="object 25"/>
          <p:cNvSpPr/>
          <p:nvPr/>
        </p:nvSpPr>
        <p:spPr>
          <a:xfrm>
            <a:off x="3352800" y="2743136"/>
            <a:ext cx="728662" cy="1077912"/>
          </a:xfrm>
          <a:prstGeom prst="rect">
            <a:avLst/>
          </a:prstGeom>
          <a:blipFill>
            <a:blip r:embed="rId7" cstate="print"/>
            <a:stretch>
              <a:fillRect/>
            </a:stretch>
          </a:blipFill>
        </p:spPr>
        <p:txBody>
          <a:bodyPr wrap="square" lIns="0" tIns="0" rIns="0" bIns="0" rtlCol="0"/>
          <a:lstStyle/>
          <a:p>
            <a:endParaRPr/>
          </a:p>
        </p:txBody>
      </p:sp>
      <p:sp>
        <p:nvSpPr>
          <p:cNvPr id="26" name="object 26"/>
          <p:cNvSpPr/>
          <p:nvPr/>
        </p:nvSpPr>
        <p:spPr>
          <a:xfrm>
            <a:off x="3513010" y="3580981"/>
            <a:ext cx="992505" cy="1235875"/>
          </a:xfrm>
          <a:prstGeom prst="rect">
            <a:avLst/>
          </a:prstGeom>
          <a:blipFill>
            <a:blip r:embed="rId8" cstate="print"/>
            <a:stretch>
              <a:fillRect/>
            </a:stretch>
          </a:blipFill>
        </p:spPr>
        <p:txBody>
          <a:bodyPr wrap="square" lIns="0" tIns="0" rIns="0" bIns="0" rtlCol="0"/>
          <a:lstStyle/>
          <a:p>
            <a:endParaRPr/>
          </a:p>
        </p:txBody>
      </p:sp>
      <p:sp>
        <p:nvSpPr>
          <p:cNvPr id="27" name="object 27"/>
          <p:cNvSpPr/>
          <p:nvPr/>
        </p:nvSpPr>
        <p:spPr>
          <a:xfrm>
            <a:off x="5791200" y="2435225"/>
            <a:ext cx="915987" cy="2295525"/>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Pure ALOHA allows the stations to transmit whenever they have the data to be sent. </a:t>
            </a:r>
            <a:endParaRPr lang="en-US" dirty="0" smtClean="0"/>
          </a:p>
          <a:p>
            <a:r>
              <a:rPr lang="en-US" dirty="0" smtClean="0"/>
              <a:t>Pure </a:t>
            </a:r>
            <a:r>
              <a:rPr lang="en-US" dirty="0"/>
              <a:t>ALOHA did not have a restriction on when stations can send. This means that stations could start spamming, sending just after/before another station has finished sending stuff.</a:t>
            </a:r>
          </a:p>
          <a:p>
            <a:pPr lvl="0"/>
            <a:r>
              <a:rPr lang="en-US" dirty="0" smtClean="0"/>
              <a:t>Whenever </a:t>
            </a:r>
            <a:r>
              <a:rPr lang="en-US" dirty="0"/>
              <a:t>two frames try to occupy the channel at the same time, there will be a </a:t>
            </a:r>
            <a:r>
              <a:rPr lang="en-US" b="1" dirty="0"/>
              <a:t>collision</a:t>
            </a:r>
            <a:r>
              <a:rPr lang="en-US" dirty="0"/>
              <a:t> and both will be garbled.</a:t>
            </a:r>
          </a:p>
          <a:p>
            <a:pPr lvl="0"/>
            <a:r>
              <a:rPr lang="en-US" dirty="0"/>
              <a:t>If the first bit of the frame overlaps with just the last bit of a frame almost finished, both frames will be totally destroyed and both will have to be retransmitted </a:t>
            </a:r>
            <a:r>
              <a:rPr lang="en-US" dirty="0" smtClean="0"/>
              <a:t>later.</a:t>
            </a:r>
            <a:endParaRPr lang="en-US" dirty="0"/>
          </a:p>
        </p:txBody>
      </p:sp>
    </p:spTree>
    <p:extLst>
      <p:ext uri="{BB962C8B-B14F-4D97-AF65-F5344CB8AC3E}">
        <p14:creationId xmlns:p14="http://schemas.microsoft.com/office/powerpoint/2010/main" val="196523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Sub layer</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00201"/>
            <a:ext cx="7391400" cy="379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0462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1309687" y="2448719"/>
            <a:ext cx="6524625" cy="2828925"/>
          </a:xfrm>
          <a:prstGeom prst="rect">
            <a:avLst/>
          </a:prstGeom>
          <a:noFill/>
          <a:ln w="9525">
            <a:noFill/>
            <a:miter lim="800000"/>
            <a:headEnd type="none" w="sm" len="sm"/>
            <a:tailEnd type="none" w="sm" len="sm"/>
          </a:ln>
        </p:spPr>
      </p:pic>
      <p:sp>
        <p:nvSpPr>
          <p:cNvPr id="5" name="Rectangle 4"/>
          <p:cNvSpPr/>
          <p:nvPr/>
        </p:nvSpPr>
        <p:spPr>
          <a:xfrm>
            <a:off x="1524000" y="5486400"/>
            <a:ext cx="6705600" cy="646331"/>
          </a:xfrm>
          <a:prstGeom prst="rect">
            <a:avLst/>
          </a:prstGeom>
        </p:spPr>
        <p:txBody>
          <a:bodyPr wrap="square">
            <a:spAutoFit/>
          </a:bodyPr>
          <a:lstStyle/>
          <a:p>
            <a:r>
              <a:rPr lang="en-US" dirty="0" smtClean="0"/>
              <a:t>collision probability:  frame sent at t0 collides with other frames sent in [t0-1,t0 ]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274638"/>
            <a:ext cx="8229600" cy="505908"/>
          </a:xfrm>
          <a:prstGeom prst="rect">
            <a:avLst/>
          </a:prstGeom>
        </p:spPr>
        <p:txBody>
          <a:bodyPr vert="horz" wrap="square" lIns="0" tIns="13335" rIns="0" bIns="0" rtlCol="0">
            <a:spAutoFit/>
          </a:bodyPr>
          <a:lstStyle/>
          <a:p>
            <a:pPr marL="12700">
              <a:lnSpc>
                <a:spcPct val="100000"/>
              </a:lnSpc>
              <a:spcBef>
                <a:spcPts val="105"/>
              </a:spcBef>
            </a:pPr>
            <a:r>
              <a:rPr sz="3200" spc="-10" dirty="0">
                <a:latin typeface="Times New Roman"/>
                <a:cs typeface="Times New Roman"/>
              </a:rPr>
              <a:t>Vulnerable </a:t>
            </a:r>
            <a:r>
              <a:rPr sz="3200" spc="-5" dirty="0">
                <a:latin typeface="Times New Roman"/>
                <a:cs typeface="Times New Roman"/>
              </a:rPr>
              <a:t>time </a:t>
            </a:r>
            <a:r>
              <a:rPr sz="3200">
                <a:latin typeface="Times New Roman"/>
                <a:cs typeface="Times New Roman"/>
              </a:rPr>
              <a:t>for </a:t>
            </a:r>
            <a:r>
              <a:rPr sz="3200" smtClean="0">
                <a:latin typeface="Times New Roman"/>
                <a:cs typeface="Times New Roman"/>
              </a:rPr>
              <a:t>ALOHA</a:t>
            </a:r>
            <a:r>
              <a:rPr sz="3200" spc="-320" smtClean="0">
                <a:latin typeface="Times New Roman"/>
                <a:cs typeface="Times New Roman"/>
              </a:rPr>
              <a:t> </a:t>
            </a:r>
            <a:r>
              <a:rPr sz="3200" dirty="0">
                <a:latin typeface="Times New Roman"/>
                <a:cs typeface="Times New Roman"/>
              </a:rPr>
              <a:t>protocol</a:t>
            </a:r>
            <a:endParaRPr sz="3200">
              <a:latin typeface="Times New Roman"/>
              <a:cs typeface="Times New Roman"/>
            </a:endParaRPr>
          </a:p>
        </p:txBody>
      </p:sp>
      <p:sp>
        <p:nvSpPr>
          <p:cNvPr id="7" name="Content Placeholder 6"/>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590550" y="990600"/>
            <a:ext cx="7962900" cy="4876800"/>
          </a:xfrm>
          <a:prstGeom prst="rect">
            <a:avLst/>
          </a:prstGeom>
          <a:noFill/>
          <a:ln w="9525">
            <a:noFill/>
            <a:miter lim="800000"/>
            <a:headEnd/>
            <a:tailEnd/>
          </a:ln>
          <a:effectLst/>
        </p:spPr>
      </p:pic>
      <p:sp>
        <p:nvSpPr>
          <p:cNvPr id="5" name="Rectangle 4"/>
          <p:cNvSpPr/>
          <p:nvPr/>
        </p:nvSpPr>
        <p:spPr>
          <a:xfrm>
            <a:off x="1447800" y="6257835"/>
            <a:ext cx="4572000" cy="369332"/>
          </a:xfrm>
          <a:prstGeom prst="rect">
            <a:avLst/>
          </a:prstGeom>
        </p:spPr>
        <p:txBody>
          <a:bodyPr wrap="square">
            <a:spAutoFit/>
          </a:bodyPr>
          <a:lstStyle/>
          <a:p>
            <a:r>
              <a:rPr lang="en-US" dirty="0"/>
              <a:t>frame transmission time </a:t>
            </a:r>
            <a:r>
              <a:rPr lang="en-US" dirty="0" smtClean="0"/>
              <a:t>(</a:t>
            </a:r>
            <a:r>
              <a:rPr lang="en-US" dirty="0" err="1" smtClean="0"/>
              <a:t>T</a:t>
            </a:r>
            <a:r>
              <a:rPr lang="en-US" baseline="-25000" dirty="0" err="1" smtClean="0"/>
              <a:t>fr</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4800" y="1066672"/>
            <a:ext cx="8610600" cy="36719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4648200"/>
            <a:ext cx="9144000" cy="1295400"/>
          </a:xfrm>
          <a:custGeom>
            <a:avLst/>
            <a:gdLst/>
            <a:ahLst/>
            <a:cxnLst/>
            <a:rect l="l" t="t" r="r" b="b"/>
            <a:pathLst>
              <a:path w="9144000" h="1295400">
                <a:moveTo>
                  <a:pt x="0" y="1295400"/>
                </a:moveTo>
                <a:lnTo>
                  <a:pt x="9144000" y="1295400"/>
                </a:lnTo>
                <a:lnTo>
                  <a:pt x="9144000" y="0"/>
                </a:lnTo>
                <a:lnTo>
                  <a:pt x="0" y="0"/>
                </a:lnTo>
                <a:lnTo>
                  <a:pt x="0" y="1295400"/>
                </a:lnTo>
                <a:close/>
              </a:path>
            </a:pathLst>
          </a:custGeom>
          <a:solidFill>
            <a:srgbClr val="FBD4B5"/>
          </a:solidFill>
        </p:spPr>
        <p:txBody>
          <a:bodyPr wrap="square" lIns="0" tIns="0" rIns="0" bIns="0" rtlCol="0"/>
          <a:lstStyle/>
          <a:p>
            <a:endParaRPr/>
          </a:p>
        </p:txBody>
      </p:sp>
      <p:sp>
        <p:nvSpPr>
          <p:cNvPr id="4" name="object 4"/>
          <p:cNvSpPr txBox="1"/>
          <p:nvPr/>
        </p:nvSpPr>
        <p:spPr>
          <a:xfrm>
            <a:off x="648716" y="4665345"/>
            <a:ext cx="7113905" cy="941069"/>
          </a:xfrm>
          <a:prstGeom prst="rect">
            <a:avLst/>
          </a:prstGeom>
        </p:spPr>
        <p:txBody>
          <a:bodyPr vert="horz" wrap="square" lIns="0" tIns="12700" rIns="0" bIns="0" rtlCol="0">
            <a:spAutoFit/>
          </a:bodyPr>
          <a:lstStyle/>
          <a:p>
            <a:pPr marL="12700" marR="5080" algn="just">
              <a:lnSpc>
                <a:spcPct val="100000"/>
              </a:lnSpc>
              <a:spcBef>
                <a:spcPts val="100"/>
              </a:spcBef>
            </a:pPr>
            <a:r>
              <a:rPr sz="2000" i="1" spc="-125" dirty="0">
                <a:latin typeface="Trebuchet MS"/>
                <a:cs typeface="Trebuchet MS"/>
              </a:rPr>
              <a:t>If</a:t>
            </a:r>
            <a:r>
              <a:rPr sz="2000" i="1" spc="-160" dirty="0">
                <a:latin typeface="Trebuchet MS"/>
                <a:cs typeface="Trebuchet MS"/>
              </a:rPr>
              <a:t> </a:t>
            </a:r>
            <a:r>
              <a:rPr sz="2000" i="1" spc="-125" dirty="0">
                <a:latin typeface="Trebuchet MS"/>
                <a:cs typeface="Trebuchet MS"/>
              </a:rPr>
              <a:t>the</a:t>
            </a:r>
            <a:r>
              <a:rPr sz="2000" i="1" spc="-150" dirty="0">
                <a:latin typeface="Trebuchet MS"/>
                <a:cs typeface="Trebuchet MS"/>
              </a:rPr>
              <a:t> first</a:t>
            </a:r>
            <a:r>
              <a:rPr sz="2000" i="1" spc="-145" dirty="0">
                <a:latin typeface="Trebuchet MS"/>
                <a:cs typeface="Trebuchet MS"/>
              </a:rPr>
              <a:t> </a:t>
            </a:r>
            <a:r>
              <a:rPr sz="2000" i="1" spc="-140" dirty="0">
                <a:latin typeface="Trebuchet MS"/>
                <a:cs typeface="Trebuchet MS"/>
              </a:rPr>
              <a:t>bit</a:t>
            </a:r>
            <a:r>
              <a:rPr sz="2000" i="1" spc="-155" dirty="0">
                <a:latin typeface="Trebuchet MS"/>
                <a:cs typeface="Trebuchet MS"/>
              </a:rPr>
              <a:t> </a:t>
            </a:r>
            <a:r>
              <a:rPr sz="2000" i="1" spc="-120" dirty="0">
                <a:latin typeface="Trebuchet MS"/>
                <a:cs typeface="Trebuchet MS"/>
              </a:rPr>
              <a:t>of</a:t>
            </a:r>
            <a:r>
              <a:rPr sz="2000" i="1" spc="-160" dirty="0">
                <a:latin typeface="Trebuchet MS"/>
                <a:cs typeface="Trebuchet MS"/>
              </a:rPr>
              <a:t> </a:t>
            </a:r>
            <a:r>
              <a:rPr sz="2000" i="1" spc="-25" dirty="0">
                <a:latin typeface="Trebuchet MS"/>
                <a:cs typeface="Trebuchet MS"/>
              </a:rPr>
              <a:t>a</a:t>
            </a:r>
            <a:r>
              <a:rPr sz="2000" i="1" spc="-165" dirty="0">
                <a:latin typeface="Trebuchet MS"/>
                <a:cs typeface="Trebuchet MS"/>
              </a:rPr>
              <a:t> </a:t>
            </a:r>
            <a:r>
              <a:rPr sz="2000" i="1" spc="-85" dirty="0">
                <a:latin typeface="Trebuchet MS"/>
                <a:cs typeface="Trebuchet MS"/>
              </a:rPr>
              <a:t>new</a:t>
            </a:r>
            <a:r>
              <a:rPr sz="2000" i="1" spc="-180" dirty="0">
                <a:latin typeface="Trebuchet MS"/>
                <a:cs typeface="Trebuchet MS"/>
              </a:rPr>
              <a:t> </a:t>
            </a:r>
            <a:r>
              <a:rPr sz="2000" i="1" spc="-114" dirty="0">
                <a:latin typeface="Trebuchet MS"/>
                <a:cs typeface="Trebuchet MS"/>
              </a:rPr>
              <a:t>frame</a:t>
            </a:r>
            <a:r>
              <a:rPr sz="2000" i="1" spc="-160" dirty="0">
                <a:latin typeface="Trebuchet MS"/>
                <a:cs typeface="Trebuchet MS"/>
              </a:rPr>
              <a:t> </a:t>
            </a:r>
            <a:r>
              <a:rPr sz="2000" i="1" spc="-95" dirty="0">
                <a:latin typeface="Trebuchet MS"/>
                <a:cs typeface="Trebuchet MS"/>
              </a:rPr>
              <a:t>overlaps</a:t>
            </a:r>
            <a:r>
              <a:rPr sz="2000" i="1" spc="-170" dirty="0">
                <a:latin typeface="Trebuchet MS"/>
                <a:cs typeface="Trebuchet MS"/>
              </a:rPr>
              <a:t> </a:t>
            </a:r>
            <a:r>
              <a:rPr sz="2000" i="1" spc="-120" dirty="0">
                <a:latin typeface="Trebuchet MS"/>
                <a:cs typeface="Trebuchet MS"/>
              </a:rPr>
              <a:t>with</a:t>
            </a:r>
            <a:r>
              <a:rPr sz="2000" i="1" spc="-160" dirty="0">
                <a:latin typeface="Trebuchet MS"/>
                <a:cs typeface="Trebuchet MS"/>
              </a:rPr>
              <a:t> </a:t>
            </a:r>
            <a:r>
              <a:rPr sz="2000" i="1" spc="-145" dirty="0">
                <a:latin typeface="Trebuchet MS"/>
                <a:cs typeface="Trebuchet MS"/>
              </a:rPr>
              <a:t>just</a:t>
            </a:r>
            <a:r>
              <a:rPr sz="2000" i="1" spc="-160" dirty="0">
                <a:latin typeface="Trebuchet MS"/>
                <a:cs typeface="Trebuchet MS"/>
              </a:rPr>
              <a:t> </a:t>
            </a:r>
            <a:r>
              <a:rPr sz="2000" i="1" spc="-125" dirty="0">
                <a:latin typeface="Trebuchet MS"/>
                <a:cs typeface="Trebuchet MS"/>
              </a:rPr>
              <a:t>the</a:t>
            </a:r>
            <a:r>
              <a:rPr sz="2000" i="1" spc="-165" dirty="0">
                <a:latin typeface="Trebuchet MS"/>
                <a:cs typeface="Trebuchet MS"/>
              </a:rPr>
              <a:t> </a:t>
            </a:r>
            <a:r>
              <a:rPr sz="2000" i="1" spc="-110" dirty="0">
                <a:latin typeface="Trebuchet MS"/>
                <a:cs typeface="Trebuchet MS"/>
              </a:rPr>
              <a:t>last</a:t>
            </a:r>
            <a:r>
              <a:rPr sz="2000" i="1" spc="-160" dirty="0">
                <a:latin typeface="Trebuchet MS"/>
                <a:cs typeface="Trebuchet MS"/>
              </a:rPr>
              <a:t> </a:t>
            </a:r>
            <a:r>
              <a:rPr sz="2000" i="1" spc="-140" dirty="0">
                <a:latin typeface="Trebuchet MS"/>
                <a:cs typeface="Trebuchet MS"/>
              </a:rPr>
              <a:t>bit</a:t>
            </a:r>
            <a:r>
              <a:rPr sz="2000" i="1" spc="-150" dirty="0">
                <a:latin typeface="Trebuchet MS"/>
                <a:cs typeface="Trebuchet MS"/>
              </a:rPr>
              <a:t> </a:t>
            </a:r>
            <a:r>
              <a:rPr sz="2000" i="1" spc="-125" dirty="0">
                <a:latin typeface="Trebuchet MS"/>
                <a:cs typeface="Trebuchet MS"/>
              </a:rPr>
              <a:t>of</a:t>
            </a:r>
            <a:r>
              <a:rPr sz="2000" i="1" spc="-155" dirty="0">
                <a:latin typeface="Trebuchet MS"/>
                <a:cs typeface="Trebuchet MS"/>
              </a:rPr>
              <a:t> </a:t>
            </a:r>
            <a:r>
              <a:rPr sz="2000" i="1" spc="-25" dirty="0">
                <a:latin typeface="Trebuchet MS"/>
                <a:cs typeface="Trebuchet MS"/>
              </a:rPr>
              <a:t>a</a:t>
            </a:r>
            <a:r>
              <a:rPr sz="2000" i="1" spc="-165" dirty="0">
                <a:latin typeface="Trebuchet MS"/>
                <a:cs typeface="Trebuchet MS"/>
              </a:rPr>
              <a:t> </a:t>
            </a:r>
            <a:r>
              <a:rPr sz="2000" i="1" spc="-114" dirty="0">
                <a:latin typeface="Trebuchet MS"/>
                <a:cs typeface="Trebuchet MS"/>
              </a:rPr>
              <a:t>frame  </a:t>
            </a:r>
            <a:r>
              <a:rPr sz="2000" i="1" spc="-95" dirty="0">
                <a:latin typeface="Trebuchet MS"/>
                <a:cs typeface="Trebuchet MS"/>
              </a:rPr>
              <a:t>almost </a:t>
            </a:r>
            <a:r>
              <a:rPr sz="2000" i="1" spc="-130" dirty="0">
                <a:latin typeface="Trebuchet MS"/>
                <a:cs typeface="Trebuchet MS"/>
              </a:rPr>
              <a:t>finished, </a:t>
            </a:r>
            <a:r>
              <a:rPr sz="2000" i="1" spc="-100" dirty="0">
                <a:latin typeface="Trebuchet MS"/>
                <a:cs typeface="Trebuchet MS"/>
              </a:rPr>
              <a:t>both </a:t>
            </a:r>
            <a:r>
              <a:rPr sz="2000" i="1" spc="-125" dirty="0">
                <a:latin typeface="Trebuchet MS"/>
                <a:cs typeface="Trebuchet MS"/>
              </a:rPr>
              <a:t>the </a:t>
            </a:r>
            <a:r>
              <a:rPr sz="2000" i="1" spc="-105" dirty="0">
                <a:latin typeface="Trebuchet MS"/>
                <a:cs typeface="Trebuchet MS"/>
              </a:rPr>
              <a:t>frames </a:t>
            </a:r>
            <a:r>
              <a:rPr sz="2000" i="1" spc="-150" dirty="0">
                <a:latin typeface="Trebuchet MS"/>
                <a:cs typeface="Trebuchet MS"/>
              </a:rPr>
              <a:t>will </a:t>
            </a:r>
            <a:r>
              <a:rPr sz="2000" i="1" spc="-105" dirty="0">
                <a:latin typeface="Trebuchet MS"/>
                <a:cs typeface="Trebuchet MS"/>
              </a:rPr>
              <a:t>be </a:t>
            </a:r>
            <a:r>
              <a:rPr sz="2000" i="1" spc="-135" dirty="0">
                <a:latin typeface="Trebuchet MS"/>
                <a:cs typeface="Trebuchet MS"/>
              </a:rPr>
              <a:t>totally </a:t>
            </a:r>
            <a:r>
              <a:rPr sz="2000" i="1" spc="-120" dirty="0">
                <a:latin typeface="Trebuchet MS"/>
                <a:cs typeface="Trebuchet MS"/>
              </a:rPr>
              <a:t>destroyed. </a:t>
            </a:r>
            <a:r>
              <a:rPr sz="2000" i="1" spc="-114" dirty="0">
                <a:latin typeface="Trebuchet MS"/>
                <a:cs typeface="Trebuchet MS"/>
              </a:rPr>
              <a:t>It </a:t>
            </a:r>
            <a:r>
              <a:rPr sz="2000" i="1" spc="-75" dirty="0">
                <a:latin typeface="Trebuchet MS"/>
                <a:cs typeface="Trebuchet MS"/>
              </a:rPr>
              <a:t>does </a:t>
            </a:r>
            <a:r>
              <a:rPr sz="2000" i="1" spc="-100" dirty="0">
                <a:latin typeface="Trebuchet MS"/>
                <a:cs typeface="Trebuchet MS"/>
              </a:rPr>
              <a:t>not  </a:t>
            </a:r>
            <a:r>
              <a:rPr sz="2000" i="1" spc="-95" dirty="0">
                <a:latin typeface="Trebuchet MS"/>
                <a:cs typeface="Trebuchet MS"/>
              </a:rPr>
              <a:t>distinguish</a:t>
            </a:r>
            <a:r>
              <a:rPr sz="2000" i="1" spc="-175" dirty="0">
                <a:latin typeface="Trebuchet MS"/>
                <a:cs typeface="Trebuchet MS"/>
              </a:rPr>
              <a:t> </a:t>
            </a:r>
            <a:r>
              <a:rPr sz="2000" i="1" spc="-110" dirty="0">
                <a:latin typeface="Trebuchet MS"/>
                <a:cs typeface="Trebuchet MS"/>
              </a:rPr>
              <a:t>between</a:t>
            </a:r>
            <a:r>
              <a:rPr sz="2000" i="1" spc="-190" dirty="0">
                <a:latin typeface="Trebuchet MS"/>
                <a:cs typeface="Trebuchet MS"/>
              </a:rPr>
              <a:t> </a:t>
            </a:r>
            <a:r>
              <a:rPr sz="2000" i="1" spc="-20" dirty="0">
                <a:latin typeface="Trebuchet MS"/>
                <a:cs typeface="Trebuchet MS"/>
              </a:rPr>
              <a:t>a</a:t>
            </a:r>
            <a:r>
              <a:rPr sz="2000" i="1" spc="-160" dirty="0">
                <a:latin typeface="Trebuchet MS"/>
                <a:cs typeface="Trebuchet MS"/>
              </a:rPr>
              <a:t> </a:t>
            </a:r>
            <a:r>
              <a:rPr sz="2000" i="1" spc="-130" dirty="0">
                <a:latin typeface="Trebuchet MS"/>
                <a:cs typeface="Trebuchet MS"/>
              </a:rPr>
              <a:t>total</a:t>
            </a:r>
            <a:r>
              <a:rPr sz="2000" i="1" spc="-165" dirty="0">
                <a:latin typeface="Trebuchet MS"/>
                <a:cs typeface="Trebuchet MS"/>
              </a:rPr>
              <a:t> </a:t>
            </a:r>
            <a:r>
              <a:rPr sz="2000" i="1" spc="-75" dirty="0">
                <a:latin typeface="Trebuchet MS"/>
                <a:cs typeface="Trebuchet MS"/>
              </a:rPr>
              <a:t>loss</a:t>
            </a:r>
            <a:r>
              <a:rPr sz="2000" i="1" spc="-175" dirty="0">
                <a:latin typeface="Trebuchet MS"/>
                <a:cs typeface="Trebuchet MS"/>
              </a:rPr>
              <a:t> </a:t>
            </a:r>
            <a:r>
              <a:rPr sz="2000" i="1" spc="-100" dirty="0">
                <a:latin typeface="Trebuchet MS"/>
                <a:cs typeface="Trebuchet MS"/>
              </a:rPr>
              <a:t>or</a:t>
            </a:r>
            <a:r>
              <a:rPr sz="2000" i="1" spc="-150" dirty="0">
                <a:latin typeface="Trebuchet MS"/>
                <a:cs typeface="Trebuchet MS"/>
              </a:rPr>
              <a:t> </a:t>
            </a:r>
            <a:r>
              <a:rPr sz="2000" i="1" spc="-20" dirty="0">
                <a:latin typeface="Trebuchet MS"/>
                <a:cs typeface="Trebuchet MS"/>
              </a:rPr>
              <a:t>a</a:t>
            </a:r>
            <a:r>
              <a:rPr sz="2000" i="1" spc="-170" dirty="0">
                <a:latin typeface="Trebuchet MS"/>
                <a:cs typeface="Trebuchet MS"/>
              </a:rPr>
              <a:t> </a:t>
            </a:r>
            <a:r>
              <a:rPr sz="2000" i="1" spc="-90" dirty="0">
                <a:latin typeface="Trebuchet MS"/>
                <a:cs typeface="Trebuchet MS"/>
              </a:rPr>
              <a:t>near</a:t>
            </a:r>
            <a:r>
              <a:rPr sz="2000" i="1" spc="-175" dirty="0">
                <a:latin typeface="Trebuchet MS"/>
                <a:cs typeface="Trebuchet MS"/>
              </a:rPr>
              <a:t> </a:t>
            </a:r>
            <a:r>
              <a:rPr sz="2000" i="1" spc="-110" dirty="0">
                <a:latin typeface="Trebuchet MS"/>
                <a:cs typeface="Trebuchet MS"/>
              </a:rPr>
              <a:t>miss.</a:t>
            </a:r>
            <a:endParaRPr sz="2000">
              <a:latin typeface="Trebuchet MS"/>
              <a:cs typeface="Trebuchet MS"/>
            </a:endParaRPr>
          </a:p>
        </p:txBody>
      </p:sp>
      <p:sp>
        <p:nvSpPr>
          <p:cNvPr id="5" name="object 5"/>
          <p:cNvSpPr/>
          <p:nvPr/>
        </p:nvSpPr>
        <p:spPr>
          <a:xfrm>
            <a:off x="3708400" y="2362200"/>
            <a:ext cx="787400" cy="107315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027801" y="2971800"/>
            <a:ext cx="787400" cy="10731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When a station sends data it waits for an ACK.</a:t>
            </a:r>
          </a:p>
          <a:p>
            <a:pPr lvl="0"/>
            <a:r>
              <a:rPr lang="en-US" dirty="0"/>
              <a:t>If the ACK does not arrive in a specific time period, then the sender just re-sends the frame.</a:t>
            </a:r>
          </a:p>
          <a:p>
            <a:pPr lvl="0"/>
            <a:r>
              <a:rPr lang="en-US" b="1" dirty="0"/>
              <a:t>Problem</a:t>
            </a:r>
            <a:r>
              <a:rPr lang="en-US" dirty="0"/>
              <a:t>: If two stations re-send frames at the exact same times on the same medium, both frames will be lost. (Hello Race Condition!)</a:t>
            </a:r>
          </a:p>
          <a:p>
            <a:pPr lvl="0"/>
            <a:r>
              <a:rPr lang="en-US" b="1" dirty="0"/>
              <a:t>Solution</a:t>
            </a:r>
            <a:r>
              <a:rPr lang="en-US" dirty="0"/>
              <a:t>: Pure ALOHA dictates that a sender, upon failing to get an ACK (ACK timed out), will wait a random amount of time before re-sending the frame. This is the back-off </a:t>
            </a:r>
            <a:r>
              <a:rPr lang="en-US" dirty="0" err="1" smtClean="0"/>
              <a:t>time,T</a:t>
            </a:r>
            <a:r>
              <a:rPr lang="en-US" baseline="-25000" dirty="0" err="1" smtClean="0"/>
              <a:t>B</a:t>
            </a:r>
            <a:endParaRPr lang="en-US" dirty="0"/>
          </a:p>
        </p:txBody>
      </p:sp>
    </p:spTree>
    <p:extLst>
      <p:ext uri="{BB962C8B-B14F-4D97-AF65-F5344CB8AC3E}">
        <p14:creationId xmlns:p14="http://schemas.microsoft.com/office/powerpoint/2010/main" val="1226498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dirty="0"/>
              <a:t>Since different stations wait for different amount of time, the probability of further collision decreases.</a:t>
            </a:r>
          </a:p>
          <a:p>
            <a:pPr lvl="0"/>
            <a:r>
              <a:rPr lang="en-US" dirty="0"/>
              <a:t>What if the channel is really crappy and it gets filled with re-sends? This creates congestion.</a:t>
            </a:r>
          </a:p>
          <a:p>
            <a:pPr lvl="1"/>
            <a:r>
              <a:rPr lang="en-US" dirty="0"/>
              <a:t>Pure ALOHA prevents congesting the channel with re-transmitted frames.</a:t>
            </a:r>
          </a:p>
          <a:p>
            <a:pPr lvl="2"/>
            <a:r>
              <a:rPr lang="en-US" dirty="0"/>
              <a:t>After a maximum number of re-transmission attempts (</a:t>
            </a:r>
            <a:r>
              <a:rPr lang="en-US" dirty="0" err="1"/>
              <a:t>K</a:t>
            </a:r>
            <a:r>
              <a:rPr lang="en-US" baseline="-25000" dirty="0" err="1"/>
              <a:t>max</a:t>
            </a:r>
            <a:r>
              <a:rPr lang="en-US" dirty="0"/>
              <a:t>), a station must give up and try again later.</a:t>
            </a:r>
          </a:p>
          <a:p>
            <a:pPr lvl="0"/>
            <a:r>
              <a:rPr lang="en-US" dirty="0"/>
              <a:t>The throughput of pure aloha is maximized when frames are of uniform length</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3677047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Procedure for Pure ALOHA Protocol</a:t>
            </a:r>
          </a:p>
        </p:txBody>
      </p:sp>
      <p:sp>
        <p:nvSpPr>
          <p:cNvPr id="31747" name="Slide Number Placeholder 3"/>
          <p:cNvSpPr>
            <a:spLocks noGrp="1"/>
          </p:cNvSpPr>
          <p:nvPr>
            <p:ph type="sldNum" sz="quarter" idx="12"/>
          </p:nvPr>
        </p:nvSpPr>
        <p:spPr/>
        <p:txBody>
          <a:bodyPr/>
          <a:lstStyle/>
          <a:p>
            <a:pPr>
              <a:defRPr/>
            </a:pPr>
            <a:fld id="{C72050C0-FA5E-4E13-8AD7-9A54A5E03CF6}" type="slidenum">
              <a:rPr lang="en-US"/>
              <a:pPr>
                <a:defRPr/>
              </a:pPr>
              <a:t>25</a:t>
            </a:fld>
            <a:endParaRPr lang="en-US"/>
          </a:p>
        </p:txBody>
      </p:sp>
      <p:sp>
        <p:nvSpPr>
          <p:cNvPr id="5" name="Content Placeholder 4"/>
          <p:cNvSpPr>
            <a:spLocks noGrp="1"/>
          </p:cNvSpPr>
          <p:nvPr>
            <p:ph idx="1"/>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228600" y="1066800"/>
            <a:ext cx="8915400" cy="5791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Vulnerable Time</a:t>
            </a:r>
            <a:r>
              <a:rPr lang="en-US" dirty="0" smtClean="0"/>
              <a:t>=2*</a:t>
            </a:r>
            <a:r>
              <a:rPr lang="en-US" dirty="0" err="1" smtClean="0"/>
              <a:t>T</a:t>
            </a:r>
            <a:r>
              <a:rPr lang="en-US" baseline="-25000" dirty="0" err="1" smtClean="0"/>
              <a:t>tr</a:t>
            </a:r>
            <a:endParaRPr lang="en-US" baseline="-25000" dirty="0"/>
          </a:p>
          <a:p>
            <a:r>
              <a:rPr lang="en-US" b="1" dirty="0" smtClean="0"/>
              <a:t>Throughput</a:t>
            </a:r>
            <a:r>
              <a:rPr lang="en-US" dirty="0" smtClean="0"/>
              <a:t>= G*e</a:t>
            </a:r>
            <a:r>
              <a:rPr lang="en-US" baseline="30000" dirty="0" smtClean="0"/>
              <a:t>-2g</a:t>
            </a:r>
            <a:r>
              <a:rPr lang="en-US" dirty="0" smtClean="0"/>
              <a:t> ;where G is the number of stations wish to transmit at the same time.</a:t>
            </a:r>
          </a:p>
          <a:p>
            <a:r>
              <a:rPr lang="en-US" b="1" dirty="0" smtClean="0"/>
              <a:t>The maximum throughput</a:t>
            </a:r>
            <a:r>
              <a:rPr lang="en-US" dirty="0" smtClean="0"/>
              <a:t>=0.184 for G=0.5(1/2)</a:t>
            </a:r>
          </a:p>
          <a:p>
            <a:endParaRPr lang="en-US" baseline="30000" dirty="0"/>
          </a:p>
        </p:txBody>
      </p:sp>
    </p:spTree>
    <p:extLst>
      <p:ext uri="{BB962C8B-B14F-4D97-AF65-F5344CB8AC3E}">
        <p14:creationId xmlns:p14="http://schemas.microsoft.com/office/powerpoint/2010/main" val="961505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Slotted ALOHA</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was developed to just improve the efficiency of pure aloha as the chances for collision in pure aloha are high.</a:t>
            </a:r>
          </a:p>
          <a:p>
            <a:r>
              <a:rPr lang="en-US" dirty="0" smtClean="0"/>
              <a:t>The time of the shared channel is divided in to discrete time intervals called </a:t>
            </a:r>
            <a:r>
              <a:rPr lang="en-US" b="1" dirty="0" smtClean="0"/>
              <a:t>slots </a:t>
            </a:r>
            <a:r>
              <a:rPr lang="en-US" dirty="0"/>
              <a:t>of size </a:t>
            </a:r>
            <a:r>
              <a:rPr lang="en-US" dirty="0" smtClean="0"/>
              <a:t>frame </a:t>
            </a:r>
            <a:r>
              <a:rPr lang="en-US" dirty="0"/>
              <a:t>transmission time </a:t>
            </a:r>
            <a:r>
              <a:rPr lang="en-US" dirty="0" smtClean="0"/>
              <a:t>(</a:t>
            </a:r>
            <a:r>
              <a:rPr lang="en-US" dirty="0" err="1" smtClean="0"/>
              <a:t>T</a:t>
            </a:r>
            <a:r>
              <a:rPr lang="en-US" baseline="-25000" dirty="0" err="1" smtClean="0"/>
              <a:t>fr</a:t>
            </a:r>
            <a:r>
              <a:rPr lang="en-US" dirty="0"/>
              <a:t>)</a:t>
            </a:r>
            <a:r>
              <a:rPr lang="en-US" baseline="-25000" dirty="0" smtClean="0"/>
              <a:t>,</a:t>
            </a:r>
            <a:r>
              <a:rPr lang="en-US" dirty="0" smtClean="0"/>
              <a:t> </a:t>
            </a:r>
            <a:r>
              <a:rPr lang="en-US" dirty="0"/>
              <a:t>each corresponding to one packet</a:t>
            </a:r>
            <a:r>
              <a:rPr lang="en-US" dirty="0" smtClean="0"/>
              <a:t>.</a:t>
            </a:r>
          </a:p>
          <a:p>
            <a:r>
              <a:rPr lang="en-US" dirty="0"/>
              <a:t>These timeslots are agreed upon by all stations.</a:t>
            </a:r>
          </a:p>
          <a:p>
            <a:r>
              <a:rPr lang="en-US" dirty="0" smtClean="0"/>
              <a:t>all </a:t>
            </a:r>
            <a:r>
              <a:rPr lang="en-US" dirty="0"/>
              <a:t>frames same size </a:t>
            </a:r>
            <a:endParaRPr lang="en-US" dirty="0" smtClean="0"/>
          </a:p>
          <a:p>
            <a:r>
              <a:rPr lang="en-US" dirty="0"/>
              <a:t>nodes are synchronized </a:t>
            </a:r>
          </a:p>
          <a:p>
            <a:r>
              <a:rPr lang="en-US" dirty="0" smtClean="0"/>
              <a:t> sending of data is allowed </a:t>
            </a:r>
            <a:r>
              <a:rPr lang="en-US" b="1" dirty="0" smtClean="0"/>
              <a:t>only </a:t>
            </a:r>
            <a:r>
              <a:rPr lang="en-US" b="1" dirty="0"/>
              <a:t>at the beginning </a:t>
            </a:r>
            <a:r>
              <a:rPr lang="en-US" dirty="0"/>
              <a:t>of the timeslot.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p:txBody>
          <a:bodyPr/>
          <a:lstStyle/>
          <a:p>
            <a:r>
              <a:rPr lang="en-US" smtClean="0"/>
              <a:t>Slotted ALOHA</a:t>
            </a:r>
          </a:p>
        </p:txBody>
      </p:sp>
      <p:sp>
        <p:nvSpPr>
          <p:cNvPr id="6" name="Content Placeholder 5"/>
          <p:cNvSpPr>
            <a:spLocks noGrp="1"/>
          </p:cNvSpPr>
          <p:nvPr>
            <p:ph idx="1"/>
          </p:nvPr>
        </p:nvSpPr>
        <p:spPr/>
        <p:txBody>
          <a:bodyPr rtlCol="0">
            <a:normAutofit/>
          </a:bodyPr>
          <a:lstStyle/>
          <a:p>
            <a:pPr>
              <a:defRPr/>
            </a:pPr>
            <a:r>
              <a:rPr lang="en-US" dirty="0"/>
              <a:t>if 2 or more nodes transmit in same slot, all nodes detect collision operation:</a:t>
            </a:r>
          </a:p>
          <a:p>
            <a:r>
              <a:rPr lang="en-US" dirty="0"/>
              <a:t>when node obtains fresh frame, transmits in next slot </a:t>
            </a:r>
          </a:p>
          <a:p>
            <a:r>
              <a:rPr lang="en-US" dirty="0"/>
              <a:t>if no collision: node can send new frame in next slot </a:t>
            </a:r>
          </a:p>
          <a:p>
            <a:r>
              <a:rPr lang="en-US" dirty="0"/>
              <a:t>if collision: node retransmits frame in each subsequent slot with </a:t>
            </a:r>
            <a:r>
              <a:rPr lang="en-US" dirty="0" err="1"/>
              <a:t>prob</a:t>
            </a:r>
            <a:r>
              <a:rPr lang="en-US" dirty="0"/>
              <a:t>= p until success</a:t>
            </a:r>
          </a:p>
          <a:p>
            <a:pPr marL="0" indent="0" fontAlgn="auto">
              <a:spcAft>
                <a:spcPts val="0"/>
              </a:spcAft>
              <a:buFontTx/>
              <a:buNone/>
              <a:defRPr/>
            </a:pPr>
            <a:endParaRPr lang="en-US" dirty="0"/>
          </a:p>
        </p:txBody>
      </p:sp>
      <p:sp>
        <p:nvSpPr>
          <p:cNvPr id="32773" name="Slide Number Placeholder 3"/>
          <p:cNvSpPr>
            <a:spLocks noGrp="1"/>
          </p:cNvSpPr>
          <p:nvPr>
            <p:ph type="sldNum" sz="quarter" idx="12"/>
          </p:nvPr>
        </p:nvSpPr>
        <p:spPr/>
        <p:txBody>
          <a:bodyPr/>
          <a:lstStyle/>
          <a:p>
            <a:pPr>
              <a:defRPr/>
            </a:pPr>
            <a:fld id="{B1A86E82-C739-4231-9EE6-442711512A79}" type="slidenum">
              <a:rPr lang="en-US"/>
              <a:pPr>
                <a:defRPr/>
              </a:pPr>
              <a:t>28</a:t>
            </a:fld>
            <a:endParaRPr lang="en-US"/>
          </a:p>
        </p:txBody>
      </p:sp>
    </p:spTree>
    <p:extLst>
      <p:ext uri="{BB962C8B-B14F-4D97-AF65-F5344CB8AC3E}">
        <p14:creationId xmlns:p14="http://schemas.microsoft.com/office/powerpoint/2010/main" val="20689216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1740" y="1295400"/>
            <a:ext cx="8447459" cy="46482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3276600" y="3505136"/>
            <a:ext cx="635000" cy="81756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191000" y="2743200"/>
            <a:ext cx="728662" cy="2425700"/>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295400" y="2133600"/>
            <a:ext cx="635000" cy="606425"/>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1295400" y="3200400"/>
            <a:ext cx="635000" cy="606425"/>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295400" y="4191000"/>
            <a:ext cx="635000" cy="60642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1295400" y="5257800"/>
            <a:ext cx="635000" cy="60642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We can consider the data link layer as two </a:t>
            </a:r>
            <a:r>
              <a:rPr lang="en-US" dirty="0" smtClean="0"/>
              <a:t>sub layers</a:t>
            </a:r>
            <a:r>
              <a:rPr lang="en-US" dirty="0"/>
              <a:t>. The upper </a:t>
            </a:r>
            <a:r>
              <a:rPr lang="en-US" dirty="0" smtClean="0"/>
              <a:t>sub layer </a:t>
            </a:r>
            <a:r>
              <a:rPr lang="en-US" dirty="0"/>
              <a:t>is responsible</a:t>
            </a:r>
            <a:br>
              <a:rPr lang="en-US" dirty="0"/>
            </a:br>
            <a:r>
              <a:rPr lang="en-US" dirty="0"/>
              <a:t>for data link control, and the lower </a:t>
            </a:r>
            <a:r>
              <a:rPr lang="en-US" dirty="0" smtClean="0"/>
              <a:t>sub layer </a:t>
            </a:r>
            <a:r>
              <a:rPr lang="en-US" dirty="0"/>
              <a:t>is responsible for resolving access to the</a:t>
            </a:r>
            <a:br>
              <a:rPr lang="en-US" dirty="0"/>
            </a:br>
            <a:r>
              <a:rPr lang="en-US" dirty="0"/>
              <a:t>shared media.</a:t>
            </a:r>
            <a:r>
              <a:rPr lang="en-US" dirty="0" smtClean="0"/>
              <a:t>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85000" lnSpcReduction="20000"/>
          </a:bodyPr>
          <a:lstStyle/>
          <a:p>
            <a:r>
              <a:rPr lang="en-US" dirty="0" smtClean="0"/>
              <a:t>A station is allowed to send at the beginning of a time slot. If it misses the start of the slot, it must wait until the beginning of the next time slot. This reduces the probability of collision.</a:t>
            </a:r>
          </a:p>
          <a:p>
            <a:r>
              <a:rPr lang="en-US" dirty="0" smtClean="0"/>
              <a:t>This implies the station which started at the beginning of the time slot has already finished sending the frame.</a:t>
            </a:r>
          </a:p>
          <a:p>
            <a:pPr lvl="1"/>
            <a:r>
              <a:rPr lang="en-US" dirty="0" smtClean="0"/>
              <a:t>This means that we no longer have a vulnerability as shown</a:t>
            </a:r>
          </a:p>
          <a:p>
            <a:endParaRPr lang="en-US" dirty="0"/>
          </a:p>
        </p:txBody>
      </p:sp>
      <p:sp>
        <p:nvSpPr>
          <p:cNvPr id="4" name="Content Placeholder 3"/>
          <p:cNvSpPr>
            <a:spLocks noGrp="1"/>
          </p:cNvSpPr>
          <p:nvPr>
            <p:ph sz="half" idx="2"/>
          </p:nvPr>
        </p:nvSpPr>
        <p:spPr/>
        <p:txBody>
          <a:bodyPr>
            <a:normAutofit fontScale="85000" lnSpcReduction="20000"/>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586" y="1524000"/>
            <a:ext cx="4249614"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6172199"/>
            <a:ext cx="2895600" cy="71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80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pc="-10" dirty="0" smtClean="0">
                <a:latin typeface="Times New Roman"/>
                <a:cs typeface="Times New Roman"/>
              </a:rPr>
              <a:t>Vulnerable </a:t>
            </a:r>
            <a:r>
              <a:rPr lang="en-US" spc="-5" dirty="0" smtClean="0">
                <a:latin typeface="Times New Roman"/>
                <a:cs typeface="Times New Roman"/>
              </a:rPr>
              <a:t>time </a:t>
            </a:r>
            <a:r>
              <a:rPr lang="en-US" dirty="0" smtClean="0">
                <a:latin typeface="Times New Roman"/>
                <a:cs typeface="Times New Roman"/>
              </a:rPr>
              <a:t>for slotted ALOHA</a:t>
            </a:r>
            <a:r>
              <a:rPr lang="en-US" spc="-320" dirty="0" smtClean="0">
                <a:latin typeface="Times New Roman"/>
                <a:cs typeface="Times New Roman"/>
              </a:rPr>
              <a:t> </a:t>
            </a:r>
            <a:r>
              <a:rPr lang="en-US" dirty="0" smtClean="0">
                <a:latin typeface="Times New Roman"/>
                <a:cs typeface="Times New Roman"/>
              </a:rPr>
              <a:t>protocol</a:t>
            </a:r>
            <a:endParaRPr lang="en-US" dirty="0"/>
          </a:p>
        </p:txBody>
      </p:sp>
      <p:sp>
        <p:nvSpPr>
          <p:cNvPr id="6" name="Content Placeholder 5"/>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2"/>
          <a:srcRect/>
          <a:stretch>
            <a:fillRect/>
          </a:stretch>
        </p:blipFill>
        <p:spPr bwMode="auto">
          <a:xfrm>
            <a:off x="838200" y="1371600"/>
            <a:ext cx="7924800" cy="4724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Vulnerable </a:t>
            </a:r>
            <a:r>
              <a:rPr lang="en-US" b="1" dirty="0" smtClean="0"/>
              <a:t>Time</a:t>
            </a:r>
            <a:r>
              <a:rPr lang="en-US" dirty="0" smtClean="0"/>
              <a:t>=</a:t>
            </a:r>
            <a:r>
              <a:rPr lang="en-US" dirty="0" err="1" smtClean="0"/>
              <a:t>T</a:t>
            </a:r>
            <a:r>
              <a:rPr lang="en-US" baseline="-25000" dirty="0" err="1" smtClean="0"/>
              <a:t>tr</a:t>
            </a:r>
            <a:endParaRPr lang="en-US" baseline="-25000" dirty="0"/>
          </a:p>
          <a:p>
            <a:r>
              <a:rPr lang="en-US" b="1" dirty="0"/>
              <a:t>Throughput</a:t>
            </a:r>
            <a:r>
              <a:rPr lang="en-US" dirty="0"/>
              <a:t>= </a:t>
            </a:r>
            <a:r>
              <a:rPr lang="en-US" dirty="0" smtClean="0"/>
              <a:t>G*e</a:t>
            </a:r>
            <a:r>
              <a:rPr lang="en-US" baseline="30000" dirty="0" smtClean="0"/>
              <a:t>-G</a:t>
            </a:r>
            <a:r>
              <a:rPr lang="en-US" dirty="0" smtClean="0"/>
              <a:t> </a:t>
            </a:r>
            <a:r>
              <a:rPr lang="en-US" dirty="0"/>
              <a:t>;where G is the number of stations wish to transmit at the same time.</a:t>
            </a:r>
          </a:p>
          <a:p>
            <a:r>
              <a:rPr lang="en-US" b="1" dirty="0"/>
              <a:t>The maximum </a:t>
            </a:r>
            <a:r>
              <a:rPr lang="en-US" b="1" dirty="0" smtClean="0"/>
              <a:t>throughput</a:t>
            </a:r>
            <a:r>
              <a:rPr lang="en-US" dirty="0" smtClean="0"/>
              <a:t>=0.368 </a:t>
            </a:r>
            <a:r>
              <a:rPr lang="en-US" dirty="0"/>
              <a:t>for </a:t>
            </a:r>
            <a:r>
              <a:rPr lang="en-US" dirty="0" smtClean="0"/>
              <a:t>G=1</a:t>
            </a:r>
            <a:endParaRPr lang="en-US" dirty="0"/>
          </a:p>
          <a:p>
            <a:endParaRPr lang="en-US" dirty="0"/>
          </a:p>
        </p:txBody>
      </p:sp>
    </p:spTree>
    <p:extLst>
      <p:ext uri="{BB962C8B-B14F-4D97-AF65-F5344CB8AC3E}">
        <p14:creationId xmlns:p14="http://schemas.microsoft.com/office/powerpoint/2010/main" val="3152842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5"/>
          <p:cNvSpPr>
            <a:spLocks noGrp="1"/>
          </p:cNvSpPr>
          <p:nvPr>
            <p:ph type="title"/>
          </p:nvPr>
        </p:nvSpPr>
        <p:spPr/>
        <p:txBody>
          <a:bodyPr/>
          <a:lstStyle/>
          <a:p>
            <a:endParaRPr lang="en-US" smtClean="0"/>
          </a:p>
        </p:txBody>
      </p:sp>
      <p:sp>
        <p:nvSpPr>
          <p:cNvPr id="7" name="Content Placeholder 6"/>
          <p:cNvSpPr>
            <a:spLocks noGrp="1"/>
          </p:cNvSpPr>
          <p:nvPr>
            <p:ph sz="half" idx="1"/>
          </p:nvPr>
        </p:nvSpPr>
        <p:spPr/>
        <p:txBody>
          <a:bodyPr rtlCol="0">
            <a:normAutofit/>
          </a:bodyPr>
          <a:lstStyle/>
          <a:p>
            <a:pPr marL="0" indent="0" fontAlgn="auto">
              <a:spcAft>
                <a:spcPts val="0"/>
              </a:spcAft>
              <a:buFontTx/>
              <a:buNone/>
              <a:defRPr/>
            </a:pPr>
            <a:r>
              <a:rPr lang="en-US" dirty="0" smtClean="0"/>
              <a:t>Pros</a:t>
            </a:r>
            <a:r>
              <a:rPr lang="en-US" dirty="0"/>
              <a:t>: </a:t>
            </a:r>
            <a:endParaRPr lang="en-US" dirty="0" smtClean="0"/>
          </a:p>
          <a:p>
            <a:pPr fontAlgn="auto">
              <a:spcAft>
                <a:spcPts val="0"/>
              </a:spcAft>
              <a:buFont typeface="Arial" pitchFamily="34" charset="0"/>
              <a:buChar char="•"/>
              <a:defRPr/>
            </a:pPr>
            <a:r>
              <a:rPr lang="en-US" dirty="0" smtClean="0"/>
              <a:t>single </a:t>
            </a:r>
            <a:r>
              <a:rPr lang="en-US" dirty="0"/>
              <a:t>active node can continuously transmit at full rate of channel </a:t>
            </a:r>
            <a:endParaRPr lang="en-US" dirty="0" smtClean="0"/>
          </a:p>
          <a:p>
            <a:pPr fontAlgn="auto">
              <a:spcAft>
                <a:spcPts val="0"/>
              </a:spcAft>
              <a:buFont typeface="Arial" pitchFamily="34" charset="0"/>
              <a:buChar char="•"/>
              <a:defRPr/>
            </a:pPr>
            <a:r>
              <a:rPr lang="en-US" dirty="0" smtClean="0"/>
              <a:t> </a:t>
            </a:r>
            <a:r>
              <a:rPr lang="en-US" dirty="0"/>
              <a:t>highly decentralized: only slots in nodes need to be in sync </a:t>
            </a:r>
            <a:endParaRPr lang="en-US" dirty="0" smtClean="0"/>
          </a:p>
          <a:p>
            <a:pPr fontAlgn="auto">
              <a:spcAft>
                <a:spcPts val="0"/>
              </a:spcAft>
              <a:buFont typeface="Arial" pitchFamily="34" charset="0"/>
              <a:buChar char="•"/>
              <a:defRPr/>
            </a:pPr>
            <a:r>
              <a:rPr lang="en-US" dirty="0" smtClean="0"/>
              <a:t>simple</a:t>
            </a:r>
            <a:endParaRPr lang="en-US" dirty="0"/>
          </a:p>
        </p:txBody>
      </p:sp>
      <p:sp>
        <p:nvSpPr>
          <p:cNvPr id="8" name="Content Placeholder 7"/>
          <p:cNvSpPr>
            <a:spLocks noGrp="1"/>
          </p:cNvSpPr>
          <p:nvPr>
            <p:ph sz="half" idx="2"/>
          </p:nvPr>
        </p:nvSpPr>
        <p:spPr/>
        <p:txBody>
          <a:bodyPr rtlCol="0">
            <a:normAutofit/>
          </a:bodyPr>
          <a:lstStyle/>
          <a:p>
            <a:pPr marL="0" indent="0" fontAlgn="auto">
              <a:spcAft>
                <a:spcPts val="0"/>
              </a:spcAft>
              <a:buFontTx/>
              <a:buNone/>
              <a:defRPr/>
            </a:pPr>
            <a:r>
              <a:rPr lang="en-US" dirty="0"/>
              <a:t>Cons: </a:t>
            </a:r>
            <a:endParaRPr lang="en-US" dirty="0" smtClean="0"/>
          </a:p>
          <a:p>
            <a:pPr fontAlgn="auto">
              <a:spcAft>
                <a:spcPts val="0"/>
              </a:spcAft>
              <a:buFont typeface="Arial" pitchFamily="34" charset="0"/>
              <a:buChar char="•"/>
              <a:defRPr/>
            </a:pPr>
            <a:r>
              <a:rPr lang="en-US" dirty="0" smtClean="0"/>
              <a:t>collisions</a:t>
            </a:r>
            <a:r>
              <a:rPr lang="en-US" dirty="0"/>
              <a:t>, wasting slots </a:t>
            </a:r>
            <a:endParaRPr lang="en-US" dirty="0" smtClean="0"/>
          </a:p>
          <a:p>
            <a:pPr fontAlgn="auto">
              <a:spcAft>
                <a:spcPts val="0"/>
              </a:spcAft>
              <a:buFont typeface="Arial" pitchFamily="34" charset="0"/>
              <a:buChar char="•"/>
              <a:defRPr/>
            </a:pPr>
            <a:r>
              <a:rPr lang="en-US" dirty="0" smtClean="0"/>
              <a:t> </a:t>
            </a:r>
            <a:r>
              <a:rPr lang="en-US" dirty="0"/>
              <a:t>idle slots </a:t>
            </a:r>
            <a:endParaRPr lang="en-US" dirty="0" smtClean="0"/>
          </a:p>
          <a:p>
            <a:pPr fontAlgn="auto">
              <a:spcAft>
                <a:spcPts val="0"/>
              </a:spcAft>
              <a:buFont typeface="Arial" pitchFamily="34" charset="0"/>
              <a:buChar char="•"/>
              <a:defRPr/>
            </a:pPr>
            <a:r>
              <a:rPr lang="en-US" dirty="0" smtClean="0"/>
              <a:t> </a:t>
            </a:r>
            <a:r>
              <a:rPr lang="en-US" dirty="0"/>
              <a:t>nodes may be able to detect collision in less than time to transmit packet </a:t>
            </a:r>
            <a:endParaRPr lang="en-US" dirty="0" smtClean="0"/>
          </a:p>
          <a:p>
            <a:pPr fontAlgn="auto">
              <a:spcAft>
                <a:spcPts val="0"/>
              </a:spcAft>
              <a:buFont typeface="Arial" pitchFamily="34" charset="0"/>
              <a:buChar char="•"/>
              <a:defRPr/>
            </a:pPr>
            <a:r>
              <a:rPr lang="en-US" dirty="0" smtClean="0"/>
              <a:t> </a:t>
            </a:r>
            <a:r>
              <a:rPr lang="en-US" dirty="0"/>
              <a:t>clock synchronization</a:t>
            </a:r>
          </a:p>
          <a:p>
            <a:pPr fontAlgn="auto">
              <a:spcAft>
                <a:spcPts val="0"/>
              </a:spcAft>
              <a:buFont typeface="Arial" pitchFamily="34" charset="0"/>
              <a:buChar char="•"/>
              <a:defRPr/>
            </a:pPr>
            <a:endParaRPr lang="en-US" dirty="0"/>
          </a:p>
        </p:txBody>
      </p:sp>
      <p:sp>
        <p:nvSpPr>
          <p:cNvPr id="34821" name="Slide Number Placeholder 3"/>
          <p:cNvSpPr>
            <a:spLocks noGrp="1"/>
          </p:cNvSpPr>
          <p:nvPr>
            <p:ph type="sldNum" sz="quarter" idx="12"/>
          </p:nvPr>
        </p:nvSpPr>
        <p:spPr/>
        <p:txBody>
          <a:bodyPr/>
          <a:lstStyle/>
          <a:p>
            <a:pPr>
              <a:defRPr/>
            </a:pPr>
            <a:fld id="{8EF8DFF7-D70C-4C56-A01A-6289E7EBDFE2}"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534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195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5"/>
          <p:cNvSpPr>
            <a:spLocks noGrp="1"/>
          </p:cNvSpPr>
          <p:nvPr>
            <p:ph type="title"/>
          </p:nvPr>
        </p:nvSpPr>
        <p:spPr/>
        <p:txBody>
          <a:bodyPr>
            <a:normAutofit fontScale="90000"/>
          </a:bodyPr>
          <a:lstStyle/>
          <a:p>
            <a:r>
              <a:rPr lang="en-US" dirty="0" smtClean="0"/>
              <a:t>Carrier </a:t>
            </a:r>
            <a:r>
              <a:rPr lang="en-US" dirty="0"/>
              <a:t>S</a:t>
            </a:r>
            <a:r>
              <a:rPr lang="en-US" dirty="0" smtClean="0"/>
              <a:t>ense Multiple Access(CSMA)</a:t>
            </a:r>
          </a:p>
        </p:txBody>
      </p:sp>
      <p:sp>
        <p:nvSpPr>
          <p:cNvPr id="34819" name="Content Placeholder 6"/>
          <p:cNvSpPr>
            <a:spLocks noGrp="1"/>
          </p:cNvSpPr>
          <p:nvPr>
            <p:ph idx="1"/>
          </p:nvPr>
        </p:nvSpPr>
        <p:spPr/>
        <p:txBody>
          <a:bodyPr>
            <a:normAutofit fontScale="92500" lnSpcReduction="20000"/>
          </a:bodyPr>
          <a:lstStyle/>
          <a:p>
            <a:r>
              <a:rPr lang="en-US" dirty="0"/>
              <a:t>The chance of collision can be reduced if a station senses </a:t>
            </a:r>
            <a:r>
              <a:rPr lang="en-US" dirty="0" smtClean="0"/>
              <a:t>the medium(Carrier) </a:t>
            </a:r>
            <a:r>
              <a:rPr lang="en-US" dirty="0"/>
              <a:t>before trying to use it</a:t>
            </a:r>
            <a:r>
              <a:rPr lang="en-US" dirty="0" smtClean="0"/>
              <a:t>.</a:t>
            </a:r>
            <a:endParaRPr lang="en-US" dirty="0"/>
          </a:p>
          <a:p>
            <a:r>
              <a:rPr lang="en-US" dirty="0" smtClean="0"/>
              <a:t>Principle of CSMA: </a:t>
            </a:r>
          </a:p>
          <a:p>
            <a:pPr lvl="1"/>
            <a:r>
              <a:rPr lang="en-US" dirty="0" smtClean="0"/>
              <a:t>Each station first listen to the medium (aka: check  the state) before sending</a:t>
            </a:r>
          </a:p>
          <a:p>
            <a:pPr lvl="1"/>
            <a:r>
              <a:rPr lang="en-US" dirty="0" smtClean="0"/>
              <a:t>"</a:t>
            </a:r>
            <a:r>
              <a:rPr lang="en-US" b="1" dirty="0" smtClean="0"/>
              <a:t>Sense before transmit</a:t>
            </a:r>
            <a:r>
              <a:rPr lang="en-US" dirty="0" smtClean="0"/>
              <a:t>" or  "</a:t>
            </a:r>
            <a:r>
              <a:rPr lang="en-US" b="1" dirty="0" smtClean="0"/>
              <a:t>Listen before talk</a:t>
            </a:r>
            <a:r>
              <a:rPr lang="en-US" dirty="0" smtClean="0"/>
              <a:t>“</a:t>
            </a:r>
          </a:p>
          <a:p>
            <a:pPr lvl="1"/>
            <a:r>
              <a:rPr lang="en-US" dirty="0" smtClean="0"/>
              <a:t>Carrier busy=Transmission is taking place</a:t>
            </a:r>
          </a:p>
          <a:p>
            <a:pPr lvl="1"/>
            <a:r>
              <a:rPr lang="en-US" dirty="0" smtClean="0"/>
              <a:t>Carrier idle=no transmission currently taking place.</a:t>
            </a:r>
            <a:endParaRPr lang="en-US" dirty="0"/>
          </a:p>
          <a:p>
            <a:r>
              <a:rPr lang="en-US" dirty="0"/>
              <a:t>CSMA can reduce possibility of collision, but </a:t>
            </a:r>
            <a:r>
              <a:rPr lang="en-US" dirty="0" smtClean="0"/>
              <a:t>not eliminate </a:t>
            </a:r>
            <a:r>
              <a:rPr lang="en-US" dirty="0"/>
              <a:t>it</a:t>
            </a:r>
            <a:r>
              <a:rPr lang="en-US" dirty="0" smtClean="0"/>
              <a:t>.</a:t>
            </a:r>
          </a:p>
          <a:p>
            <a:endParaRPr lang="en-US" dirty="0" smtClean="0"/>
          </a:p>
        </p:txBody>
      </p:sp>
      <p:sp>
        <p:nvSpPr>
          <p:cNvPr id="35844" name="Slide Number Placeholder 4"/>
          <p:cNvSpPr>
            <a:spLocks noGrp="1"/>
          </p:cNvSpPr>
          <p:nvPr>
            <p:ph type="sldNum" sz="quarter" idx="12"/>
          </p:nvPr>
        </p:nvSpPr>
        <p:spPr/>
        <p:txBody>
          <a:bodyPr/>
          <a:lstStyle/>
          <a:p>
            <a:pPr>
              <a:defRPr/>
            </a:pPr>
            <a:fld id="{998061C2-9630-41AC-B6DE-7B87AE584A64}"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possibility of collision still exists because of </a:t>
            </a:r>
            <a:r>
              <a:rPr lang="en-US" b="1" dirty="0"/>
              <a:t>propagation delay</a:t>
            </a:r>
            <a:r>
              <a:rPr lang="en-US" dirty="0"/>
              <a:t>. When a station sends a frame, it still takes time for the first bit to reach every station and for every station to sense it.</a:t>
            </a:r>
          </a:p>
          <a:p>
            <a:r>
              <a:rPr lang="en-US" dirty="0"/>
              <a:t>A station may sense the medium and find it idle, only because the first bit sent by another station had not been received (due to </a:t>
            </a:r>
            <a:r>
              <a:rPr lang="en-US" b="1" dirty="0"/>
              <a:t>propagation delay)</a:t>
            </a:r>
          </a:p>
          <a:p>
            <a:endParaRPr lang="en-US" b="1" dirty="0"/>
          </a:p>
        </p:txBody>
      </p:sp>
    </p:spTree>
    <p:extLst>
      <p:ext uri="{BB962C8B-B14F-4D97-AF65-F5344CB8AC3E}">
        <p14:creationId xmlns:p14="http://schemas.microsoft.com/office/powerpoint/2010/main" val="1297125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Types of CSMA</a:t>
            </a:r>
          </a:p>
          <a:p>
            <a:pPr lvl="1"/>
            <a:r>
              <a:rPr lang="en-US" dirty="0" smtClean="0"/>
              <a:t>1-Persistent CSMA</a:t>
            </a:r>
          </a:p>
          <a:p>
            <a:pPr lvl="1"/>
            <a:r>
              <a:rPr lang="en-US" dirty="0" smtClean="0"/>
              <a:t>P-Persistent CSMA</a:t>
            </a:r>
          </a:p>
          <a:p>
            <a:pPr lvl="1"/>
            <a:r>
              <a:rPr lang="en-US" dirty="0" smtClean="0"/>
              <a:t>Non-Persistent CSMA</a:t>
            </a:r>
          </a:p>
          <a:p>
            <a:pPr lvl="1"/>
            <a:r>
              <a:rPr lang="en-US" dirty="0" smtClean="0"/>
              <a:t>o-Persistent CSMA</a:t>
            </a:r>
          </a:p>
          <a:p>
            <a:r>
              <a:rPr lang="en-US" dirty="0" smtClean="0"/>
              <a:t>The modified version </a:t>
            </a:r>
          </a:p>
          <a:p>
            <a:pPr marL="742950" lvl="2" indent="-342900"/>
            <a:r>
              <a:rPr lang="en-US" dirty="0" smtClean="0"/>
              <a:t>CSMA/CD( CSMA with Collision Detection)</a:t>
            </a:r>
          </a:p>
          <a:p>
            <a:pPr marL="742950" lvl="2" indent="-342900"/>
            <a:r>
              <a:rPr lang="en-US" dirty="0" smtClean="0"/>
              <a:t>CSMA/</a:t>
            </a:r>
            <a:r>
              <a:rPr lang="en-US" dirty="0" err="1" smtClean="0"/>
              <a:t>Ca</a:t>
            </a:r>
            <a:r>
              <a:rPr lang="en-US" dirty="0" smtClean="0"/>
              <a:t>( </a:t>
            </a:r>
            <a:r>
              <a:rPr lang="en-US" dirty="0"/>
              <a:t>CSMA with Collision </a:t>
            </a:r>
            <a:r>
              <a:rPr lang="en-US" dirty="0" smtClean="0"/>
              <a:t>Avoidance)</a:t>
            </a:r>
            <a:endParaRPr lang="en-US" dirty="0"/>
          </a:p>
          <a:p>
            <a:pPr marL="342900" lvl="1" indent="-342900">
              <a:buFont typeface="Arial" pitchFamily="34" charset="0"/>
              <a:buChar char="•"/>
            </a:pPr>
            <a:endParaRPr lang="en-US" dirty="0" smtClean="0"/>
          </a:p>
          <a:p>
            <a:pPr marL="342900" lvl="1" indent="-342900">
              <a:buFont typeface="Arial" pitchFamily="34" charset="0"/>
              <a:buChar char="•"/>
            </a:pPr>
            <a:endParaRPr lang="en-US" dirty="0"/>
          </a:p>
          <a:p>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1926896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p:cNvSpPr>
            <a:spLocks noGrp="1"/>
          </p:cNvSpPr>
          <p:nvPr>
            <p:ph type="title"/>
          </p:nvPr>
        </p:nvSpPr>
        <p:spPr/>
        <p:txBody>
          <a:bodyPr/>
          <a:lstStyle/>
          <a:p>
            <a:endParaRPr lang="en-US" smtClean="0"/>
          </a:p>
        </p:txBody>
      </p:sp>
      <p:pic>
        <p:nvPicPr>
          <p:cNvPr id="35843" name="Picture 2"/>
          <p:cNvPicPr>
            <a:picLocks noGrp="1" noChangeAspect="1" noChangeArrowheads="1"/>
          </p:cNvPicPr>
          <p:nvPr>
            <p:ph sz="half" idx="1"/>
          </p:nvPr>
        </p:nvPicPr>
        <p:blipFill>
          <a:blip r:embed="rId2"/>
          <a:srcRect/>
          <a:stretch>
            <a:fillRect/>
          </a:stretch>
        </p:blipFill>
        <p:spPr>
          <a:xfrm>
            <a:off x="4876800" y="2743200"/>
            <a:ext cx="4013200" cy="1870075"/>
          </a:xfrm>
          <a:noFill/>
        </p:spPr>
      </p:pic>
      <p:sp>
        <p:nvSpPr>
          <p:cNvPr id="35844" name="Content Placeholder 5"/>
          <p:cNvSpPr>
            <a:spLocks noGrp="1"/>
          </p:cNvSpPr>
          <p:nvPr>
            <p:ph sz="half" idx="2"/>
          </p:nvPr>
        </p:nvSpPr>
        <p:spPr>
          <a:xfrm>
            <a:off x="762000" y="1600200"/>
            <a:ext cx="4013200" cy="4305300"/>
          </a:xfrm>
        </p:spPr>
        <p:txBody>
          <a:bodyPr>
            <a:normAutofit fontScale="92500" lnSpcReduction="20000"/>
          </a:bodyPr>
          <a:lstStyle/>
          <a:p>
            <a:endParaRPr lang="en-US" sz="2400" dirty="0" smtClean="0"/>
          </a:p>
          <a:p>
            <a:r>
              <a:rPr lang="en-US" sz="2400" dirty="0" smtClean="0"/>
              <a:t>at </a:t>
            </a:r>
            <a:r>
              <a:rPr lang="en-US" sz="2400" dirty="0"/>
              <a:t>time T1, station B senses the medium and </a:t>
            </a:r>
            <a:r>
              <a:rPr lang="en-US" sz="2400" dirty="0" smtClean="0"/>
              <a:t>finds </a:t>
            </a:r>
            <a:r>
              <a:rPr lang="en-US" sz="2400" dirty="0"/>
              <a:t>it idle, so it sends a frame</a:t>
            </a:r>
            <a:r>
              <a:rPr lang="en-US" sz="2400" dirty="0" smtClean="0"/>
              <a:t>.</a:t>
            </a:r>
            <a:endParaRPr lang="en-US" sz="2400" dirty="0"/>
          </a:p>
          <a:p>
            <a:r>
              <a:rPr lang="en-US" sz="2400" dirty="0"/>
              <a:t>At time T2 &gt; T1, station C senses the </a:t>
            </a:r>
          </a:p>
          <a:p>
            <a:r>
              <a:rPr lang="en-US" sz="2400" dirty="0"/>
              <a:t>medium and finds it idle, because at time T2, </a:t>
            </a:r>
            <a:r>
              <a:rPr lang="en-US" sz="2400" dirty="0" smtClean="0"/>
              <a:t>the </a:t>
            </a:r>
            <a:r>
              <a:rPr lang="en-US" sz="2400" dirty="0"/>
              <a:t>first bits from station B haven't made it </a:t>
            </a:r>
            <a:r>
              <a:rPr lang="en-US" sz="2400" dirty="0" smtClean="0"/>
              <a:t>to </a:t>
            </a:r>
            <a:r>
              <a:rPr lang="en-US" sz="2400" dirty="0"/>
              <a:t>station C.</a:t>
            </a:r>
          </a:p>
          <a:p>
            <a:r>
              <a:rPr lang="en-US" sz="2400" dirty="0" smtClean="0"/>
              <a:t>Both </a:t>
            </a:r>
            <a:r>
              <a:rPr lang="en-US" sz="2400" dirty="0"/>
              <a:t>stations have sent a frame at the </a:t>
            </a:r>
            <a:r>
              <a:rPr lang="en-US" sz="2400" dirty="0" smtClean="0"/>
              <a:t> "</a:t>
            </a:r>
            <a:r>
              <a:rPr lang="en-US" sz="2400" dirty="0"/>
              <a:t>same-enough" time. Both frames are </a:t>
            </a:r>
            <a:r>
              <a:rPr lang="en-US" sz="2400" dirty="0" smtClean="0"/>
              <a:t>destroyed.</a:t>
            </a:r>
            <a:endParaRPr lang="en-US" sz="2400" dirty="0"/>
          </a:p>
        </p:txBody>
      </p:sp>
      <p:sp>
        <p:nvSpPr>
          <p:cNvPr id="36869" name="Slide Number Placeholder 3"/>
          <p:cNvSpPr>
            <a:spLocks noGrp="1"/>
          </p:cNvSpPr>
          <p:nvPr>
            <p:ph type="sldNum" sz="quarter" idx="12"/>
          </p:nvPr>
        </p:nvSpPr>
        <p:spPr/>
        <p:txBody>
          <a:bodyPr/>
          <a:lstStyle/>
          <a:p>
            <a:pPr>
              <a:defRPr/>
            </a:pPr>
            <a:fld id="{C9F53A9F-D7B3-4BE5-BD70-A7F76D64A4DF}"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Vulnerable Time in CSMA</a:t>
            </a:r>
          </a:p>
        </p:txBody>
      </p:sp>
      <p:pic>
        <p:nvPicPr>
          <p:cNvPr id="5122" name="Picture 2"/>
          <p:cNvPicPr>
            <a:picLocks noGrp="1" noChangeAspect="1" noChangeArrowheads="1"/>
          </p:cNvPicPr>
          <p:nvPr>
            <p:ph idx="1"/>
          </p:nvPr>
        </p:nvPicPr>
        <p:blipFill>
          <a:blip r:embed="rId2"/>
          <a:srcRect/>
          <a:stretch>
            <a:fillRect/>
          </a:stretch>
        </p:blipFill>
        <p:spPr bwMode="auto">
          <a:xfrm>
            <a:off x="685800" y="1447801"/>
            <a:ext cx="7620000" cy="339169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marL="355600">
              <a:spcBef>
                <a:spcPts val="705"/>
              </a:spcBef>
              <a:tabLst>
                <a:tab pos="354965" algn="l"/>
                <a:tab pos="355600" algn="l"/>
              </a:tabLst>
            </a:pPr>
            <a:r>
              <a:rPr lang="en-US" dirty="0" smtClean="0"/>
              <a:t>Link Types </a:t>
            </a:r>
          </a:p>
          <a:p>
            <a:pPr marL="755650" lvl="1">
              <a:spcBef>
                <a:spcPts val="705"/>
              </a:spcBef>
              <a:tabLst>
                <a:tab pos="354965" algn="l"/>
                <a:tab pos="355600" algn="l"/>
              </a:tabLst>
            </a:pPr>
            <a:r>
              <a:rPr lang="en-US" dirty="0" smtClean="0"/>
              <a:t>Point-to-Point(PPP)</a:t>
            </a:r>
          </a:p>
          <a:p>
            <a:pPr marL="755650" lvl="1">
              <a:spcBef>
                <a:spcPts val="705"/>
              </a:spcBef>
              <a:tabLst>
                <a:tab pos="354965" algn="l"/>
                <a:tab pos="355600" algn="l"/>
              </a:tabLst>
            </a:pPr>
            <a:r>
              <a:rPr lang="en-US" dirty="0" smtClean="0"/>
              <a:t>Broadcast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7340" y="371347"/>
            <a:ext cx="8372475" cy="925894"/>
          </a:xfrm>
          <a:prstGeom prst="rect">
            <a:avLst/>
          </a:prstGeom>
        </p:spPr>
        <p:txBody>
          <a:bodyPr vert="horz" wrap="square" lIns="0" tIns="0" rIns="0" bIns="0" rtlCol="0">
            <a:spAutoFit/>
          </a:bodyPr>
          <a:lstStyle/>
          <a:p>
            <a:pPr marL="452755" indent="-363855">
              <a:lnSpc>
                <a:spcPts val="3220"/>
              </a:lnSpc>
              <a:buSzPct val="145833"/>
              <a:tabLst>
                <a:tab pos="453390" algn="l"/>
              </a:tabLst>
            </a:pPr>
            <a:endParaRPr sz="2400">
              <a:latin typeface="Times New Roman"/>
              <a:cs typeface="Times New Roman"/>
            </a:endParaRPr>
          </a:p>
          <a:p>
            <a:pPr>
              <a:lnSpc>
                <a:spcPct val="100000"/>
              </a:lnSpc>
              <a:spcBef>
                <a:spcPts val="35"/>
              </a:spcBef>
            </a:pPr>
            <a:endParaRPr sz="3350">
              <a:latin typeface="Times New Roman"/>
              <a:cs typeface="Times New Roman"/>
            </a:endParaRPr>
          </a:p>
        </p:txBody>
      </p:sp>
      <p:sp>
        <p:nvSpPr>
          <p:cNvPr id="3" name="Title 2"/>
          <p:cNvSpPr>
            <a:spLocks noGrp="1"/>
          </p:cNvSpPr>
          <p:nvPr>
            <p:ph type="title"/>
          </p:nvPr>
        </p:nvSpPr>
        <p:spPr>
          <a:xfrm>
            <a:off x="457200" y="228600"/>
            <a:ext cx="8229600" cy="1189038"/>
          </a:xfrm>
        </p:spPr>
        <p:txBody>
          <a:bodyPr>
            <a:normAutofit fontScale="90000"/>
          </a:bodyPr>
          <a:lstStyle/>
          <a:p>
            <a:r>
              <a:rPr lang="en-US" sz="4000" i="1" spc="-5" dirty="0" smtClean="0">
                <a:latin typeface="+mn-lt"/>
                <a:cs typeface="Times New Roman"/>
              </a:rPr>
              <a:t>Carrier sense </a:t>
            </a:r>
            <a:r>
              <a:rPr lang="en-US" sz="4000" i="1" dirty="0" smtClean="0">
                <a:latin typeface="+mn-lt"/>
                <a:cs typeface="Times New Roman"/>
              </a:rPr>
              <a:t>multiple </a:t>
            </a:r>
            <a:r>
              <a:rPr lang="en-US" sz="4000" i="1" spc="-5" dirty="0" smtClean="0">
                <a:latin typeface="+mn-lt"/>
                <a:cs typeface="Times New Roman"/>
              </a:rPr>
              <a:t>access </a:t>
            </a:r>
            <a:r>
              <a:rPr lang="en-US" sz="4000" i="1" dirty="0" smtClean="0">
                <a:latin typeface="+mn-lt"/>
                <a:cs typeface="Times New Roman"/>
              </a:rPr>
              <a:t>with collision</a:t>
            </a:r>
            <a:r>
              <a:rPr lang="en-US" sz="4000" i="1" spc="-110" dirty="0" smtClean="0">
                <a:latin typeface="+mn-lt"/>
                <a:cs typeface="Times New Roman"/>
              </a:rPr>
              <a:t> </a:t>
            </a:r>
            <a:r>
              <a:rPr lang="en-US" sz="4000" i="1" dirty="0" smtClean="0">
                <a:latin typeface="+mn-lt"/>
                <a:cs typeface="Times New Roman"/>
              </a:rPr>
              <a:t>detection(CSMA/CD</a:t>
            </a:r>
            <a:r>
              <a:rPr lang="en-US" b="1" i="1" dirty="0" smtClean="0">
                <a:latin typeface="Times New Roman"/>
                <a:cs typeface="Times New Roman"/>
              </a:rPr>
              <a:t>)</a:t>
            </a:r>
            <a:endParaRPr lang="en-US" dirty="0"/>
          </a:p>
        </p:txBody>
      </p:sp>
      <p:sp>
        <p:nvSpPr>
          <p:cNvPr id="4" name="Content Placeholder 3"/>
          <p:cNvSpPr>
            <a:spLocks noGrp="1"/>
          </p:cNvSpPr>
          <p:nvPr>
            <p:ph idx="1"/>
          </p:nvPr>
        </p:nvSpPr>
        <p:spPr/>
        <p:txBody>
          <a:bodyPr>
            <a:normAutofit fontScale="92500" lnSpcReduction="20000"/>
          </a:bodyPr>
          <a:lstStyle/>
          <a:p>
            <a:pPr marL="355600">
              <a:buFont typeface="Arial"/>
              <a:buChar char="•"/>
              <a:tabLst>
                <a:tab pos="354965" algn="l"/>
                <a:tab pos="355600" algn="l"/>
              </a:tabLst>
            </a:pPr>
            <a:r>
              <a:rPr lang="en-US" spc="-125" dirty="0" smtClean="0">
                <a:uFill>
                  <a:solidFill>
                    <a:srgbClr val="FF0000"/>
                  </a:solidFill>
                </a:uFill>
                <a:cs typeface="Trebuchet MS"/>
              </a:rPr>
              <a:t>If two stations sense the channel to be idle and begin transmitting simultaneously, they will detect the collision almost immediately.</a:t>
            </a:r>
          </a:p>
          <a:p>
            <a:r>
              <a:rPr lang="en-US" dirty="0" smtClean="0"/>
              <a:t>Rather than finish transmitting their frames, which are irretrievably garbled anyway, they should abruptly stop transmitting as soon ad the collision is detected.</a:t>
            </a:r>
          </a:p>
          <a:p>
            <a:r>
              <a:rPr lang="en-US" dirty="0" smtClean="0"/>
              <a:t>Quickly terminating damaged frames saves time and bandwidth.</a:t>
            </a:r>
          </a:p>
          <a:p>
            <a:r>
              <a:rPr lang="en-US" dirty="0" smtClean="0"/>
              <a:t>Is widely used on LANs in the MAC sub layer.</a:t>
            </a:r>
          </a:p>
          <a:p>
            <a:r>
              <a:rPr lang="en-US" dirty="0" smtClean="0"/>
              <a:t>Access method used by Ethernet: CSMA/CD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At time point marked t0, a station has finished  transmitting its frame.</a:t>
            </a:r>
          </a:p>
          <a:p>
            <a:r>
              <a:rPr lang="en-US" dirty="0" smtClean="0"/>
              <a:t>Any other station having a frame to send may now attempt to do so. If two or more stations decide to transmit simultaneously, there will be a collision.</a:t>
            </a:r>
          </a:p>
          <a:p>
            <a:r>
              <a:rPr lang="en-US" dirty="0" smtClean="0"/>
              <a:t>Collision can be detected by looking at the power of pulse width of the received signal and comparing it to the transmitted signal.</a:t>
            </a:r>
            <a:endParaRPr lang="en-US" dirty="0"/>
          </a:p>
        </p:txBody>
      </p:sp>
    </p:spTree>
    <p:extLst>
      <p:ext uri="{BB962C8B-B14F-4D97-AF65-F5344CB8AC3E}">
        <p14:creationId xmlns:p14="http://schemas.microsoft.com/office/powerpoint/2010/main" val="2492813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After the station detects a collision, it aborts its transmission, waits a random period of time, and then tries again, assuming that no other station has started transmitting in the meantime.</a:t>
            </a:r>
          </a:p>
          <a:p>
            <a:r>
              <a:rPr lang="en-US" dirty="0" smtClean="0"/>
              <a:t>Therefore, model for CSMA/CD will consist of alternating contention and transmission periods, with idle periods occurring when all stations are quiet.</a:t>
            </a:r>
            <a:endParaRPr lang="en-US" dirty="0"/>
          </a:p>
        </p:txBody>
      </p:sp>
    </p:spTree>
    <p:extLst>
      <p:ext uri="{BB962C8B-B14F-4D97-AF65-F5344CB8AC3E}">
        <p14:creationId xmlns:p14="http://schemas.microsoft.com/office/powerpoint/2010/main" val="4039818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normAutofit fontScale="90000"/>
          </a:bodyPr>
          <a:lstStyle/>
          <a:p>
            <a:r>
              <a:rPr lang="en-US" smtClean="0"/>
              <a:t>Collision of the first bits in CSMA/CD</a:t>
            </a:r>
          </a:p>
        </p:txBody>
      </p:sp>
      <p:pic>
        <p:nvPicPr>
          <p:cNvPr id="37891" name="Picture 2"/>
          <p:cNvPicPr>
            <a:picLocks noGrp="1" noChangeAspect="1" noChangeArrowheads="1"/>
          </p:cNvPicPr>
          <p:nvPr>
            <p:ph sz="half" idx="1"/>
          </p:nvPr>
        </p:nvPicPr>
        <p:blipFill>
          <a:blip r:embed="rId2"/>
          <a:stretch>
            <a:fillRect/>
          </a:stretch>
        </p:blipFill>
        <p:spPr>
          <a:xfrm>
            <a:off x="838200" y="1752600"/>
            <a:ext cx="7848600" cy="1905000"/>
          </a:xfrm>
          <a:noFill/>
        </p:spPr>
      </p:pic>
      <p:sp>
        <p:nvSpPr>
          <p:cNvPr id="5" name="Content Placeholder 4"/>
          <p:cNvSpPr>
            <a:spLocks noGrp="1"/>
          </p:cNvSpPr>
          <p:nvPr>
            <p:ph sz="half" idx="2"/>
          </p:nvPr>
        </p:nvSpPr>
        <p:spPr>
          <a:xfrm>
            <a:off x="457200" y="3886200"/>
            <a:ext cx="8001000" cy="2468563"/>
          </a:xfrm>
        </p:spPr>
        <p:txBody>
          <a:bodyPr>
            <a:normAutofit fontScale="47500" lnSpcReduction="20000"/>
          </a:bodyPr>
          <a:lstStyle/>
          <a:p>
            <a:pPr marL="514350" indent="-514350">
              <a:buFont typeface="+mj-lt"/>
              <a:buAutoNum type="arabicPeriod"/>
            </a:pPr>
            <a:r>
              <a:rPr lang="en-US" dirty="0" smtClean="0"/>
              <a:t>at time t1 A starts sending bits of  the frame</a:t>
            </a:r>
          </a:p>
          <a:p>
            <a:pPr marL="514350" indent="-514350">
              <a:buFont typeface="+mj-lt"/>
              <a:buAutoNum type="arabicPeriod"/>
            </a:pPr>
            <a:r>
              <a:rPr lang="en-US" dirty="0" smtClean="0"/>
              <a:t>At </a:t>
            </a:r>
            <a:r>
              <a:rPr lang="en-US" dirty="0"/>
              <a:t>time t2, C hasn't sensed the first bits from </a:t>
            </a:r>
            <a:r>
              <a:rPr lang="en-US" dirty="0" smtClean="0"/>
              <a:t>A.</a:t>
            </a:r>
          </a:p>
          <a:p>
            <a:pPr marL="514350" indent="-514350">
              <a:buFont typeface="+mj-lt"/>
              <a:buAutoNum type="arabicPeriod"/>
            </a:pPr>
            <a:r>
              <a:rPr lang="en-US" dirty="0" smtClean="0"/>
              <a:t>C </a:t>
            </a:r>
            <a:r>
              <a:rPr lang="en-US" dirty="0"/>
              <a:t>starts sending bits, which go left and </a:t>
            </a:r>
            <a:r>
              <a:rPr lang="en-US" dirty="0" smtClean="0"/>
              <a:t>right.</a:t>
            </a:r>
          </a:p>
          <a:p>
            <a:pPr marL="514350" indent="-514350">
              <a:buFont typeface="+mj-lt"/>
              <a:buAutoNum type="arabicPeriod"/>
            </a:pPr>
            <a:r>
              <a:rPr lang="en-US" dirty="0" smtClean="0"/>
              <a:t> Sometime </a:t>
            </a:r>
            <a:r>
              <a:rPr lang="en-US" dirty="0"/>
              <a:t>after t2, a collision </a:t>
            </a:r>
            <a:r>
              <a:rPr lang="en-US" dirty="0" smtClean="0"/>
              <a:t>occurs.</a:t>
            </a:r>
          </a:p>
          <a:p>
            <a:pPr marL="514350" indent="-514350">
              <a:buFont typeface="+mj-lt"/>
              <a:buAutoNum type="arabicPeriod"/>
            </a:pPr>
            <a:r>
              <a:rPr lang="en-US" dirty="0" smtClean="0"/>
              <a:t>At time t3, C detects a collision when it received part of A's frame.</a:t>
            </a:r>
          </a:p>
          <a:p>
            <a:pPr marL="914400" lvl="1" indent="-514350">
              <a:buFont typeface="+mj-lt"/>
              <a:buAutoNum type="alphaLcPeriod"/>
            </a:pPr>
            <a:r>
              <a:rPr lang="en-US" dirty="0" smtClean="0"/>
              <a:t> (</a:t>
            </a:r>
            <a:r>
              <a:rPr lang="en-US" dirty="0"/>
              <a:t>Sending things…. Oh shit! We have some of A's frame before mine should get anywhere</a:t>
            </a:r>
            <a:r>
              <a:rPr lang="en-US" dirty="0" smtClean="0"/>
              <a:t>!)</a:t>
            </a:r>
          </a:p>
          <a:p>
            <a:pPr marL="514350" indent="-514350">
              <a:buFont typeface="+mj-lt"/>
              <a:buAutoNum type="arabicPeriod"/>
            </a:pPr>
            <a:r>
              <a:rPr lang="en-US" dirty="0" smtClean="0"/>
              <a:t>C </a:t>
            </a:r>
            <a:r>
              <a:rPr lang="en-US" dirty="0"/>
              <a:t>immediately stops </a:t>
            </a:r>
            <a:r>
              <a:rPr lang="en-US" dirty="0" smtClean="0"/>
              <a:t>transmission.</a:t>
            </a:r>
          </a:p>
          <a:p>
            <a:pPr marL="514350" indent="-514350">
              <a:buFont typeface="+mj-lt"/>
              <a:buAutoNum type="arabicPeriod"/>
            </a:pPr>
            <a:r>
              <a:rPr lang="en-US" dirty="0" smtClean="0"/>
              <a:t>A </a:t>
            </a:r>
            <a:r>
              <a:rPr lang="en-US" dirty="0"/>
              <a:t>detects collision at time t4 when it gets part of C's frame. A immediately aborts transmission</a:t>
            </a:r>
            <a:r>
              <a:rPr lang="en-US" dirty="0" smtClean="0"/>
              <a:t>.</a:t>
            </a:r>
          </a:p>
          <a:p>
            <a:pPr marL="514350" indent="-514350">
              <a:buFont typeface="+mj-lt"/>
              <a:buAutoNum type="arabicPeriod"/>
            </a:pPr>
            <a:r>
              <a:rPr lang="en-US" dirty="0"/>
              <a:t>We see </a:t>
            </a:r>
            <a:r>
              <a:rPr lang="en-US" dirty="0" smtClean="0"/>
              <a:t>that</a:t>
            </a:r>
          </a:p>
          <a:p>
            <a:pPr marL="914400" lvl="1" indent="-514350">
              <a:buFont typeface="+mj-lt"/>
              <a:buAutoNum type="alphaLcPeriod"/>
            </a:pPr>
            <a:r>
              <a:rPr lang="en-US" dirty="0" smtClean="0"/>
              <a:t>A </a:t>
            </a:r>
            <a:r>
              <a:rPr lang="en-US" dirty="0"/>
              <a:t>was spamming for time t4 </a:t>
            </a:r>
            <a:r>
              <a:rPr lang="en-US" dirty="0" smtClean="0"/>
              <a:t>– t1</a:t>
            </a:r>
          </a:p>
          <a:p>
            <a:pPr marL="914400" lvl="1" indent="-514350">
              <a:buFont typeface="+mj-lt"/>
              <a:buAutoNum type="alphaLcPeriod"/>
            </a:pPr>
            <a:r>
              <a:rPr lang="en-US" dirty="0" smtClean="0"/>
              <a:t>A.C </a:t>
            </a:r>
            <a:r>
              <a:rPr lang="en-US" dirty="0"/>
              <a:t>was spamming for time t3 - t2</a:t>
            </a:r>
          </a:p>
          <a:p>
            <a:endParaRPr lang="en-US" dirty="0"/>
          </a:p>
        </p:txBody>
      </p:sp>
      <p:sp>
        <p:nvSpPr>
          <p:cNvPr id="38915" name="Slide Number Placeholder 3"/>
          <p:cNvSpPr>
            <a:spLocks noGrp="1"/>
          </p:cNvSpPr>
          <p:nvPr>
            <p:ph type="sldNum" sz="quarter" idx="12"/>
          </p:nvPr>
        </p:nvSpPr>
        <p:spPr/>
        <p:txBody>
          <a:bodyPr/>
          <a:lstStyle/>
          <a:p>
            <a:pPr>
              <a:defRPr/>
            </a:pPr>
            <a:fld id="{9B51427E-7B52-4F2A-942B-580E639E4F24}"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Flow Diagram for CSMA/CD</a:t>
            </a:r>
          </a:p>
        </p:txBody>
      </p:sp>
      <p:sp>
        <p:nvSpPr>
          <p:cNvPr id="6" name="Content Placeholder 5"/>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srcRect/>
          <a:stretch>
            <a:fillRect/>
          </a:stretch>
        </p:blipFill>
        <p:spPr bwMode="auto">
          <a:xfrm>
            <a:off x="533400" y="1371601"/>
            <a:ext cx="8229599" cy="4114800"/>
          </a:xfrm>
          <a:prstGeom prst="rect">
            <a:avLst/>
          </a:prstGeom>
          <a:noFill/>
          <a:ln w="9525">
            <a:noFill/>
            <a:miter lim="800000"/>
            <a:headEnd/>
            <a:tailEnd/>
          </a:ln>
          <a:effectLst/>
        </p:spPr>
      </p:pic>
      <p:sp>
        <p:nvSpPr>
          <p:cNvPr id="8" name="Rectangle 7"/>
          <p:cNvSpPr/>
          <p:nvPr/>
        </p:nvSpPr>
        <p:spPr>
          <a:xfrm>
            <a:off x="762000" y="5638800"/>
            <a:ext cx="7010400" cy="646331"/>
          </a:xfrm>
          <a:prstGeom prst="rect">
            <a:avLst/>
          </a:prstGeom>
        </p:spPr>
        <p:txBody>
          <a:bodyPr wrap="square">
            <a:spAutoFit/>
          </a:bodyPr>
          <a:lstStyle/>
          <a:p>
            <a:r>
              <a:rPr lang="en-US" dirty="0"/>
              <a:t>ALOHA: first send entire frame, then wait for </a:t>
            </a:r>
            <a:r>
              <a:rPr lang="en-US" dirty="0" smtClean="0"/>
              <a:t> ACK</a:t>
            </a:r>
            <a:endParaRPr lang="en-US" dirty="0"/>
          </a:p>
          <a:p>
            <a:r>
              <a:rPr lang="en-US" dirty="0"/>
              <a:t>CSMA/CD: send and detect simultaneously. No ACK is needed.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spc="-5" dirty="0">
                <a:latin typeface="Times New Roman"/>
                <a:cs typeface="Times New Roman"/>
              </a:rPr>
              <a:t>Carrier sense </a:t>
            </a:r>
            <a:r>
              <a:rPr lang="en-US" b="1" i="1" dirty="0">
                <a:latin typeface="Times New Roman"/>
                <a:cs typeface="Times New Roman"/>
              </a:rPr>
              <a:t>multiple </a:t>
            </a:r>
            <a:r>
              <a:rPr lang="en-US" b="1" i="1" spc="-5" dirty="0">
                <a:latin typeface="Times New Roman"/>
                <a:cs typeface="Times New Roman"/>
              </a:rPr>
              <a:t>access </a:t>
            </a:r>
            <a:r>
              <a:rPr lang="en-US" b="1" i="1" dirty="0">
                <a:latin typeface="Times New Roman"/>
                <a:cs typeface="Times New Roman"/>
              </a:rPr>
              <a:t>with collision</a:t>
            </a:r>
            <a:r>
              <a:rPr lang="en-US" b="1" i="1" spc="-25" dirty="0">
                <a:latin typeface="Times New Roman"/>
                <a:cs typeface="Times New Roman"/>
              </a:rPr>
              <a:t> </a:t>
            </a:r>
            <a:r>
              <a:rPr lang="en-US" b="1" i="1" spc="-5" dirty="0">
                <a:latin typeface="Times New Roman"/>
                <a:cs typeface="Times New Roman"/>
              </a:rPr>
              <a:t>avoidance(CSMA/CA)</a:t>
            </a:r>
            <a:r>
              <a:rPr lang="en-US" dirty="0">
                <a:latin typeface="Times New Roman"/>
                <a:cs typeface="Times New Roman"/>
              </a:rPr>
              <a:t/>
            </a:r>
            <a:br>
              <a:rPr lang="en-US" dirty="0">
                <a:latin typeface="Times New Roman"/>
                <a:cs typeface="Times New Roman"/>
              </a:rPr>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Is a multiple access method in which carrier sensing is used, but nodes attempting to avoid collisions by beginning transmission only after the channel is sensed to be “</a:t>
            </a:r>
            <a:r>
              <a:rPr lang="en-US" b="1" dirty="0" smtClean="0"/>
              <a:t>idle</a:t>
            </a:r>
            <a:r>
              <a:rPr lang="en-US" dirty="0" smtClean="0"/>
              <a:t>”.</a:t>
            </a:r>
          </a:p>
          <a:p>
            <a:r>
              <a:rPr lang="en-US" dirty="0" smtClean="0"/>
              <a:t>It is particularly important for wireless networks, where the collision detection for the alternative CSMA/CD is not possible due to wireless transmission </a:t>
            </a:r>
            <a:r>
              <a:rPr lang="en-US" dirty="0" err="1" smtClean="0"/>
              <a:t>desensing</a:t>
            </a:r>
            <a:r>
              <a:rPr lang="en-US" dirty="0" smtClean="0"/>
              <a:t> their receivers during packet transmission.</a:t>
            </a:r>
          </a:p>
          <a:p>
            <a:r>
              <a:rPr lang="en-US" dirty="0"/>
              <a:t>In a wireless network, the received signal has very little energy due  to energy loss in transmission  a collision may add only 5~10%  additional energy  not useful for effective collision detection</a:t>
            </a:r>
          </a:p>
        </p:txBody>
      </p:sp>
    </p:spTree>
    <p:extLst>
      <p:ext uri="{BB962C8B-B14F-4D97-AF65-F5344CB8AC3E}">
        <p14:creationId xmlns:p14="http://schemas.microsoft.com/office/powerpoint/2010/main" val="37269812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r>
              <a:rPr lang="en-US" dirty="0"/>
              <a:t>CSMA/CA is unreliable due to the hidden node problem and exposed terminal problem.</a:t>
            </a:r>
          </a:p>
          <a:p>
            <a:r>
              <a:rPr lang="en-US" dirty="0" err="1"/>
              <a:t>Soltion</a:t>
            </a:r>
            <a:r>
              <a:rPr lang="en-US" dirty="0"/>
              <a:t>: RTS/CTS exchange </a:t>
            </a:r>
            <a:r>
              <a:rPr lang="en-US" sz="2400" spc="-135" dirty="0" smtClean="0">
                <a:latin typeface="Arial"/>
                <a:cs typeface="Arial"/>
              </a:rPr>
              <a:t>Features</a:t>
            </a:r>
          </a:p>
          <a:p>
            <a:r>
              <a:rPr lang="en-US" dirty="0"/>
              <a:t>Operates at the data link layer (layer 2) of the OSI model</a:t>
            </a:r>
          </a:p>
          <a:p>
            <a:r>
              <a:rPr lang="en-US" dirty="0"/>
              <a:t>used in 802.11 </a:t>
            </a:r>
            <a:r>
              <a:rPr lang="en-US" dirty="0" err="1" smtClean="0"/>
              <a:t>wi-fi</a:t>
            </a:r>
            <a:r>
              <a:rPr lang="en-US" dirty="0" smtClean="0"/>
              <a:t> </a:t>
            </a:r>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52600" y="1092200"/>
            <a:ext cx="5076825" cy="48514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6832600" y="1955800"/>
            <a:ext cx="1244600" cy="336550"/>
          </a:xfrm>
          <a:prstGeom prst="rect">
            <a:avLst/>
          </a:prstGeom>
          <a:solidFill>
            <a:srgbClr val="4F81BC"/>
          </a:solidFill>
        </p:spPr>
        <p:txBody>
          <a:bodyPr vert="horz" wrap="square" lIns="0" tIns="62229" rIns="0" bIns="0" rtlCol="0">
            <a:spAutoFit/>
          </a:bodyPr>
          <a:lstStyle/>
          <a:p>
            <a:pPr marL="92075">
              <a:lnSpc>
                <a:spcPct val="100000"/>
              </a:lnSpc>
              <a:spcBef>
                <a:spcPts val="489"/>
              </a:spcBef>
            </a:pPr>
            <a:r>
              <a:rPr sz="1050" b="1" i="1" spc="5" dirty="0">
                <a:latin typeface="Times New Roman"/>
                <a:cs typeface="Times New Roman"/>
              </a:rPr>
              <a:t>1-persistent</a:t>
            </a:r>
            <a:endParaRPr sz="1050">
              <a:latin typeface="Times New Roman"/>
              <a:cs typeface="Times New Roman"/>
            </a:endParaRPr>
          </a:p>
        </p:txBody>
      </p:sp>
      <p:sp>
        <p:nvSpPr>
          <p:cNvPr id="4" name="object 4"/>
          <p:cNvSpPr/>
          <p:nvPr/>
        </p:nvSpPr>
        <p:spPr>
          <a:xfrm>
            <a:off x="6399148" y="2090927"/>
            <a:ext cx="362585" cy="103505"/>
          </a:xfrm>
          <a:custGeom>
            <a:avLst/>
            <a:gdLst/>
            <a:ahLst/>
            <a:cxnLst/>
            <a:rect l="l" t="t" r="r" b="b"/>
            <a:pathLst>
              <a:path w="362584" h="103505">
                <a:moveTo>
                  <a:pt x="67437" y="28575"/>
                </a:moveTo>
                <a:lnTo>
                  <a:pt x="0" y="80772"/>
                </a:lnTo>
                <a:lnTo>
                  <a:pt x="82168" y="103377"/>
                </a:lnTo>
                <a:lnTo>
                  <a:pt x="77116" y="77724"/>
                </a:lnTo>
                <a:lnTo>
                  <a:pt x="64262" y="77724"/>
                </a:lnTo>
                <a:lnTo>
                  <a:pt x="60451" y="59055"/>
                </a:lnTo>
                <a:lnTo>
                  <a:pt x="72952" y="56578"/>
                </a:lnTo>
                <a:lnTo>
                  <a:pt x="67437" y="28575"/>
                </a:lnTo>
                <a:close/>
              </a:path>
              <a:path w="362584" h="103505">
                <a:moveTo>
                  <a:pt x="72952" y="56578"/>
                </a:moveTo>
                <a:lnTo>
                  <a:pt x="60451" y="59055"/>
                </a:lnTo>
                <a:lnTo>
                  <a:pt x="64262" y="77724"/>
                </a:lnTo>
                <a:lnTo>
                  <a:pt x="76633" y="75272"/>
                </a:lnTo>
                <a:lnTo>
                  <a:pt x="72952" y="56578"/>
                </a:lnTo>
                <a:close/>
              </a:path>
              <a:path w="362584" h="103505">
                <a:moveTo>
                  <a:pt x="76633" y="75272"/>
                </a:moveTo>
                <a:lnTo>
                  <a:pt x="64262" y="77724"/>
                </a:lnTo>
                <a:lnTo>
                  <a:pt x="77116" y="77724"/>
                </a:lnTo>
                <a:lnTo>
                  <a:pt x="76633" y="75272"/>
                </a:lnTo>
                <a:close/>
              </a:path>
              <a:path w="362584" h="103505">
                <a:moveTo>
                  <a:pt x="358521" y="0"/>
                </a:moveTo>
                <a:lnTo>
                  <a:pt x="72952" y="56578"/>
                </a:lnTo>
                <a:lnTo>
                  <a:pt x="76633" y="75272"/>
                </a:lnTo>
                <a:lnTo>
                  <a:pt x="362330" y="18669"/>
                </a:lnTo>
                <a:lnTo>
                  <a:pt x="358521" y="0"/>
                </a:lnTo>
                <a:close/>
              </a:path>
            </a:pathLst>
          </a:custGeom>
          <a:solidFill>
            <a:srgbClr val="FF0066"/>
          </a:solidFill>
        </p:spPr>
        <p:txBody>
          <a:bodyPr wrap="square" lIns="0" tIns="0" rIns="0" bIns="0" rtlCol="0"/>
          <a:lstStyle/>
          <a:p>
            <a:endParaRPr/>
          </a:p>
        </p:txBody>
      </p:sp>
      <p:sp>
        <p:nvSpPr>
          <p:cNvPr id="5" name="object 5"/>
          <p:cNvSpPr/>
          <p:nvPr/>
        </p:nvSpPr>
        <p:spPr>
          <a:xfrm>
            <a:off x="6399148" y="2311526"/>
            <a:ext cx="368935" cy="652780"/>
          </a:xfrm>
          <a:custGeom>
            <a:avLst/>
            <a:gdLst/>
            <a:ahLst/>
            <a:cxnLst/>
            <a:rect l="l" t="t" r="r" b="b"/>
            <a:pathLst>
              <a:path w="368934" h="652780">
                <a:moveTo>
                  <a:pt x="3810" y="567182"/>
                </a:moveTo>
                <a:lnTo>
                  <a:pt x="0" y="652272"/>
                </a:lnTo>
                <a:lnTo>
                  <a:pt x="70358" y="604265"/>
                </a:lnTo>
                <a:lnTo>
                  <a:pt x="65344" y="601472"/>
                </a:lnTo>
                <a:lnTo>
                  <a:pt x="39242" y="601472"/>
                </a:lnTo>
                <a:lnTo>
                  <a:pt x="22605" y="592201"/>
                </a:lnTo>
                <a:lnTo>
                  <a:pt x="28782" y="581097"/>
                </a:lnTo>
                <a:lnTo>
                  <a:pt x="3810" y="567182"/>
                </a:lnTo>
                <a:close/>
              </a:path>
              <a:path w="368934" h="652780">
                <a:moveTo>
                  <a:pt x="28782" y="581097"/>
                </a:moveTo>
                <a:lnTo>
                  <a:pt x="22605" y="592201"/>
                </a:lnTo>
                <a:lnTo>
                  <a:pt x="39242" y="601472"/>
                </a:lnTo>
                <a:lnTo>
                  <a:pt x="45421" y="590370"/>
                </a:lnTo>
                <a:lnTo>
                  <a:pt x="28782" y="581097"/>
                </a:lnTo>
                <a:close/>
              </a:path>
              <a:path w="368934" h="652780">
                <a:moveTo>
                  <a:pt x="45421" y="590370"/>
                </a:moveTo>
                <a:lnTo>
                  <a:pt x="39242" y="601472"/>
                </a:lnTo>
                <a:lnTo>
                  <a:pt x="65344" y="601472"/>
                </a:lnTo>
                <a:lnTo>
                  <a:pt x="45421" y="590370"/>
                </a:lnTo>
                <a:close/>
              </a:path>
              <a:path w="368934" h="652780">
                <a:moveTo>
                  <a:pt x="352044" y="0"/>
                </a:moveTo>
                <a:lnTo>
                  <a:pt x="28782" y="581097"/>
                </a:lnTo>
                <a:lnTo>
                  <a:pt x="45421" y="590370"/>
                </a:lnTo>
                <a:lnTo>
                  <a:pt x="368807" y="9271"/>
                </a:lnTo>
                <a:lnTo>
                  <a:pt x="352044" y="0"/>
                </a:lnTo>
                <a:close/>
              </a:path>
            </a:pathLst>
          </a:custGeom>
          <a:solidFill>
            <a:srgbClr val="FF0066"/>
          </a:solidFill>
        </p:spPr>
        <p:txBody>
          <a:bodyPr wrap="square" lIns="0" tIns="0" rIns="0" bIns="0" rtlCol="0"/>
          <a:lstStyle/>
          <a:p>
            <a:endParaRPr/>
          </a:p>
        </p:txBody>
      </p:sp>
      <p:sp>
        <p:nvSpPr>
          <p:cNvPr id="6" name="Title 5"/>
          <p:cNvSpPr>
            <a:spLocks noGrp="1"/>
          </p:cNvSpPr>
          <p:nvPr>
            <p:ph type="title"/>
          </p:nvPr>
        </p:nvSpPr>
        <p:spPr/>
        <p:txBody>
          <a:bodyPr/>
          <a:lstStyle/>
          <a:p>
            <a:r>
              <a:rPr lang="en-US" dirty="0"/>
              <a:t>Flow Diagram for </a:t>
            </a:r>
            <a:r>
              <a:rPr lang="en-US" dirty="0" smtClean="0"/>
              <a:t>CSMA/CA</a:t>
            </a:r>
            <a:endParaRPr lang="en-US" dirty="0"/>
          </a:p>
        </p:txBody>
      </p:sp>
      <p:sp>
        <p:nvSpPr>
          <p:cNvPr id="7" name="Content Placeholder 6"/>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dirty="0" smtClean="0"/>
              <a:t/>
            </a:r>
            <a:br>
              <a:rPr lang="en-US" dirty="0" smtClean="0"/>
            </a:br>
            <a:r>
              <a:rPr lang="en-US" dirty="0" smtClean="0"/>
              <a:t>Controlled-Access </a:t>
            </a:r>
            <a:r>
              <a:rPr lang="en-US" dirty="0"/>
              <a:t>P</a:t>
            </a:r>
            <a:r>
              <a:rPr lang="en-US" dirty="0" smtClean="0"/>
              <a:t>rotocols</a:t>
            </a:r>
            <a:br>
              <a:rPr lang="en-US" dirty="0" smtClean="0"/>
            </a:br>
            <a:endParaRPr lang="en-US" dirty="0" smtClean="0"/>
          </a:p>
        </p:txBody>
      </p:sp>
      <p:sp>
        <p:nvSpPr>
          <p:cNvPr id="3" name="Content Placeholder 2"/>
          <p:cNvSpPr>
            <a:spLocks noGrp="1"/>
          </p:cNvSpPr>
          <p:nvPr>
            <p:ph idx="1"/>
          </p:nvPr>
        </p:nvSpPr>
        <p:spPr/>
        <p:txBody>
          <a:bodyPr rtlCol="0">
            <a:normAutofit fontScale="77500" lnSpcReduction="20000"/>
          </a:bodyPr>
          <a:lstStyle/>
          <a:p>
            <a:pPr fontAlgn="auto">
              <a:spcAft>
                <a:spcPts val="0"/>
              </a:spcAft>
              <a:buFont typeface="Arial" pitchFamily="34" charset="0"/>
              <a:buChar char="•"/>
              <a:defRPr/>
            </a:pPr>
            <a:r>
              <a:rPr lang="en-US" dirty="0" smtClean="0"/>
              <a:t>In controlled access, the stations consult on another to find which station has the right to send. </a:t>
            </a:r>
          </a:p>
          <a:p>
            <a:pPr fontAlgn="auto">
              <a:spcAft>
                <a:spcPts val="0"/>
              </a:spcAft>
              <a:buFont typeface="Arial" pitchFamily="34" charset="0"/>
              <a:buChar char="•"/>
              <a:defRPr/>
            </a:pPr>
            <a:r>
              <a:rPr lang="en-US" dirty="0" smtClean="0"/>
              <a:t>A station cannot send unless it has been authorized by other stations.</a:t>
            </a:r>
          </a:p>
          <a:p>
            <a:pPr marL="355600">
              <a:spcBef>
                <a:spcPts val="815"/>
              </a:spcBef>
              <a:tabLst>
                <a:tab pos="354965" algn="l"/>
                <a:tab pos="355600" algn="l"/>
              </a:tabLst>
            </a:pPr>
            <a:r>
              <a:rPr lang="en-US" sz="2800" dirty="0" smtClean="0">
                <a:cs typeface="Arial"/>
              </a:rPr>
              <a:t>Controlled access methods</a:t>
            </a:r>
          </a:p>
          <a:p>
            <a:pPr marL="756285" lvl="1" indent="-286385">
              <a:spcBef>
                <a:spcPts val="770"/>
              </a:spcBef>
              <a:tabLst>
                <a:tab pos="756285" algn="l"/>
                <a:tab pos="756920" algn="l"/>
              </a:tabLst>
            </a:pPr>
            <a:r>
              <a:rPr lang="en-US" b="1" dirty="0" smtClean="0">
                <a:cs typeface="Arial"/>
              </a:rPr>
              <a:t>Reservation</a:t>
            </a:r>
          </a:p>
          <a:p>
            <a:pPr marL="1155700" lvl="2">
              <a:spcBef>
                <a:spcPts val="680"/>
              </a:spcBef>
              <a:tabLst>
                <a:tab pos="1155700" algn="l"/>
                <a:tab pos="1156335" algn="l"/>
              </a:tabLst>
            </a:pPr>
            <a:r>
              <a:rPr lang="en-US" sz="2800" dirty="0" smtClean="0">
                <a:cs typeface="Arial"/>
              </a:rPr>
              <a:t>Ex. DQDB, Cable modem, …</a:t>
            </a:r>
          </a:p>
          <a:p>
            <a:pPr marL="756285" lvl="1" indent="-286385">
              <a:spcBef>
                <a:spcPts val="690"/>
              </a:spcBef>
              <a:tabLst>
                <a:tab pos="756285" algn="l"/>
                <a:tab pos="756920" algn="l"/>
              </a:tabLst>
            </a:pPr>
            <a:r>
              <a:rPr lang="en-US" b="1" dirty="0" smtClean="0">
                <a:cs typeface="Arial"/>
              </a:rPr>
              <a:t>Polling</a:t>
            </a:r>
          </a:p>
          <a:p>
            <a:pPr marL="1155700" lvl="2">
              <a:spcBef>
                <a:spcPts val="680"/>
              </a:spcBef>
              <a:tabLst>
                <a:tab pos="1155700" algn="l"/>
                <a:tab pos="1156335" algn="l"/>
              </a:tabLst>
            </a:pPr>
            <a:r>
              <a:rPr lang="en-US" sz="2800" dirty="0" smtClean="0">
                <a:cs typeface="Arial"/>
              </a:rPr>
              <a:t>Select and Poll</a:t>
            </a:r>
          </a:p>
          <a:p>
            <a:pPr marL="1155700" lvl="2">
              <a:spcBef>
                <a:spcPts val="650"/>
              </a:spcBef>
              <a:tabLst>
                <a:tab pos="1155700" algn="l"/>
                <a:tab pos="1156335" algn="l"/>
              </a:tabLst>
            </a:pPr>
            <a:r>
              <a:rPr lang="en-US" sz="2800" dirty="0" smtClean="0">
                <a:cs typeface="Arial"/>
              </a:rPr>
              <a:t>Ex. HDLC (normal response mode)</a:t>
            </a:r>
          </a:p>
          <a:p>
            <a:pPr marL="756285" lvl="1" indent="-286385">
              <a:spcBef>
                <a:spcPts val="690"/>
              </a:spcBef>
              <a:tabLst>
                <a:tab pos="756285" algn="l"/>
                <a:tab pos="756920" algn="l"/>
              </a:tabLst>
            </a:pPr>
            <a:r>
              <a:rPr lang="en-US" b="1" dirty="0" smtClean="0">
                <a:cs typeface="Arial"/>
              </a:rPr>
              <a:t>Token passing</a:t>
            </a:r>
          </a:p>
          <a:p>
            <a:pPr marL="1155700" lvl="2">
              <a:spcBef>
                <a:spcPts val="680"/>
              </a:spcBef>
              <a:tabLst>
                <a:tab pos="1155700" algn="l"/>
                <a:tab pos="1156335" algn="l"/>
              </a:tabLst>
            </a:pPr>
            <a:r>
              <a:rPr lang="en-US" sz="2800" dirty="0" smtClean="0">
                <a:cs typeface="Arial"/>
              </a:rPr>
              <a:t>Ex. Token ring (FDDI), token bus, …</a:t>
            </a:r>
            <a:endParaRPr lang="en-US" sz="2800" dirty="0">
              <a:cs typeface="Arial"/>
            </a:endParaRPr>
          </a:p>
        </p:txBody>
      </p:sp>
      <p:sp>
        <p:nvSpPr>
          <p:cNvPr id="40964" name="Slide Number Placeholder 3"/>
          <p:cNvSpPr>
            <a:spLocks noGrp="1"/>
          </p:cNvSpPr>
          <p:nvPr>
            <p:ph type="sldNum" sz="quarter" idx="12"/>
          </p:nvPr>
        </p:nvSpPr>
        <p:spPr/>
        <p:txBody>
          <a:bodyPr/>
          <a:lstStyle/>
          <a:p>
            <a:pPr>
              <a:defRPr/>
            </a:pPr>
            <a:fld id="{9C458211-9E5C-462C-9C5D-82DBD1DC8EE1}"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944562"/>
          </a:xfrm>
        </p:spPr>
        <p:txBody>
          <a:bodyPr>
            <a:normAutofit fontScale="90000"/>
          </a:bodyPr>
          <a:lstStyle/>
          <a:p>
            <a:r>
              <a:rPr lang="en-US" b="1" i="1" dirty="0" smtClean="0">
                <a:solidFill>
                  <a:srgbClr val="E36C09"/>
                </a:solidFill>
                <a:latin typeface="Times New Roman"/>
                <a:cs typeface="Times New Roman"/>
              </a:rPr>
              <a:t/>
            </a:r>
            <a:br>
              <a:rPr lang="en-US" b="1" i="1" dirty="0" smtClean="0">
                <a:solidFill>
                  <a:srgbClr val="E36C09"/>
                </a:solidFill>
                <a:latin typeface="Times New Roman"/>
                <a:cs typeface="Times New Roman"/>
              </a:rPr>
            </a:br>
            <a:r>
              <a:rPr lang="en-US" b="1" i="1" dirty="0" smtClean="0">
                <a:latin typeface="Times New Roman"/>
                <a:cs typeface="Times New Roman"/>
              </a:rPr>
              <a:t>Reservation</a:t>
            </a:r>
            <a:r>
              <a:rPr lang="en-US" dirty="0" smtClean="0">
                <a:latin typeface="Times New Roman"/>
                <a:cs typeface="Times New Roman"/>
              </a:rPr>
              <a:t/>
            </a:r>
            <a:br>
              <a:rPr lang="en-US" dirty="0" smtClean="0">
                <a:latin typeface="Times New Roman"/>
                <a:cs typeface="Times New Roman"/>
              </a:rPr>
            </a:br>
            <a:endParaRPr lang="en-US" dirty="0"/>
          </a:p>
        </p:txBody>
      </p:sp>
      <p:sp>
        <p:nvSpPr>
          <p:cNvPr id="9" name="Content Placeholder 8"/>
          <p:cNvSpPr>
            <a:spLocks noGrp="1"/>
          </p:cNvSpPr>
          <p:nvPr>
            <p:ph idx="1"/>
          </p:nvPr>
        </p:nvSpPr>
        <p:spPr/>
        <p:txBody>
          <a:bodyPr>
            <a:noAutofit/>
          </a:bodyPr>
          <a:lstStyle/>
          <a:p>
            <a:pPr marL="260350">
              <a:spcBef>
                <a:spcPts val="1860"/>
              </a:spcBef>
              <a:tabLst>
                <a:tab pos="660400" algn="l"/>
                <a:tab pos="661035" algn="l"/>
              </a:tabLst>
            </a:pPr>
            <a:r>
              <a:rPr lang="en-US" sz="2800" dirty="0" smtClean="0">
                <a:cs typeface="Arial"/>
              </a:rPr>
              <a:t>A station need to make a reservation before sending data.</a:t>
            </a:r>
          </a:p>
          <a:p>
            <a:pPr marL="260350">
              <a:spcBef>
                <a:spcPts val="1860"/>
              </a:spcBef>
              <a:tabLst>
                <a:tab pos="660400" algn="l"/>
                <a:tab pos="661035" algn="l"/>
              </a:tabLst>
            </a:pPr>
            <a:r>
              <a:rPr lang="en-US" sz="2800" dirty="0" smtClean="0">
                <a:cs typeface="Arial"/>
              </a:rPr>
              <a:t>Time </a:t>
            </a:r>
            <a:r>
              <a:rPr lang="en-US" sz="2800" dirty="0">
                <a:cs typeface="Arial"/>
              </a:rPr>
              <a:t>is divided into intervals</a:t>
            </a:r>
          </a:p>
          <a:p>
            <a:pPr marL="203200">
              <a:spcBef>
                <a:spcPts val="440"/>
              </a:spcBef>
              <a:tabLst>
                <a:tab pos="1460500" algn="l"/>
                <a:tab pos="1461135" algn="l"/>
              </a:tabLst>
            </a:pPr>
            <a:r>
              <a:rPr lang="en-US" sz="2800" dirty="0">
                <a:cs typeface="Arial"/>
              </a:rPr>
              <a:t>In each interval, a reservation frame precedes the data frames sent in that interval.</a:t>
            </a:r>
          </a:p>
          <a:p>
            <a:pPr marL="203200">
              <a:spcBef>
                <a:spcPts val="440"/>
              </a:spcBef>
              <a:tabLst>
                <a:tab pos="1460500" algn="l"/>
                <a:tab pos="1461135" algn="l"/>
              </a:tabLst>
            </a:pPr>
            <a:r>
              <a:rPr lang="en-US" sz="2800" dirty="0">
                <a:cs typeface="Arial"/>
              </a:rPr>
              <a:t>If there are N stations in the system, there are exactly N reservation mini slots in the reservation frame</a:t>
            </a:r>
          </a:p>
          <a:p>
            <a:pPr marL="203200">
              <a:spcBef>
                <a:spcPts val="440"/>
              </a:spcBef>
              <a:tabLst>
                <a:tab pos="1460500" algn="l"/>
                <a:tab pos="1461135" algn="l"/>
              </a:tabLst>
            </a:pPr>
            <a:r>
              <a:rPr lang="en-US" sz="2800" dirty="0">
                <a:cs typeface="Arial"/>
              </a:rPr>
              <a:t>Each </a:t>
            </a:r>
            <a:r>
              <a:rPr lang="en-US" sz="2800" dirty="0" err="1">
                <a:cs typeface="Arial"/>
              </a:rPr>
              <a:t>minislot</a:t>
            </a:r>
            <a:r>
              <a:rPr lang="en-US" sz="2800" dirty="0">
                <a:cs typeface="Arial"/>
              </a:rPr>
              <a:t> belongs to a </a:t>
            </a:r>
            <a:r>
              <a:rPr lang="en-US" sz="2800" dirty="0" smtClean="0">
                <a:cs typeface="Arial"/>
              </a:rPr>
              <a:t>station</a:t>
            </a:r>
            <a:endParaRPr lang="en-US" sz="2800" dirty="0">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091" y="375919"/>
            <a:ext cx="3325495" cy="431800"/>
          </a:xfrm>
          <a:prstGeom prst="rect">
            <a:avLst/>
          </a:prstGeom>
        </p:spPr>
        <p:txBody>
          <a:bodyPr vert="horz" wrap="square" lIns="0" tIns="13970" rIns="0" bIns="0" rtlCol="0">
            <a:spAutoFit/>
          </a:bodyPr>
          <a:lstStyle/>
          <a:p>
            <a:pPr marL="12700">
              <a:lnSpc>
                <a:spcPct val="100000"/>
              </a:lnSpc>
              <a:spcBef>
                <a:spcPts val="110"/>
              </a:spcBef>
            </a:pPr>
            <a:r>
              <a:rPr sz="2650" spc="5" dirty="0">
                <a:solidFill>
                  <a:srgbClr val="000000"/>
                </a:solidFill>
                <a:latin typeface="Times New Roman"/>
                <a:cs typeface="Times New Roman"/>
              </a:rPr>
              <a:t>Point-to-point</a:t>
            </a:r>
            <a:r>
              <a:rPr sz="2650" spc="-75" dirty="0">
                <a:solidFill>
                  <a:srgbClr val="000000"/>
                </a:solidFill>
                <a:latin typeface="Times New Roman"/>
                <a:cs typeface="Times New Roman"/>
              </a:rPr>
              <a:t> </a:t>
            </a:r>
            <a:r>
              <a:rPr sz="2650" spc="5" dirty="0">
                <a:solidFill>
                  <a:srgbClr val="000000"/>
                </a:solidFill>
                <a:latin typeface="Times New Roman"/>
                <a:cs typeface="Times New Roman"/>
              </a:rPr>
              <a:t>networks</a:t>
            </a:r>
            <a:endParaRPr sz="2650">
              <a:latin typeface="Times New Roman"/>
              <a:cs typeface="Times New Roman"/>
            </a:endParaRPr>
          </a:p>
        </p:txBody>
      </p:sp>
      <p:sp>
        <p:nvSpPr>
          <p:cNvPr id="3" name="object 3"/>
          <p:cNvSpPr txBox="1"/>
          <p:nvPr/>
        </p:nvSpPr>
        <p:spPr>
          <a:xfrm>
            <a:off x="535940" y="1199438"/>
            <a:ext cx="7312659" cy="2651303"/>
          </a:xfrm>
          <a:prstGeom prst="rect">
            <a:avLst/>
          </a:prstGeom>
        </p:spPr>
        <p:txBody>
          <a:bodyPr vert="horz" wrap="square" lIns="0" tIns="156845" rIns="0" bIns="0" rtlCol="0">
            <a:spAutoFit/>
          </a:bodyPr>
          <a:lstStyle/>
          <a:p>
            <a:pPr marL="12700">
              <a:lnSpc>
                <a:spcPct val="100000"/>
              </a:lnSpc>
              <a:spcBef>
                <a:spcPts val="1235"/>
              </a:spcBef>
              <a:tabLst>
                <a:tab pos="6343650" algn="l"/>
              </a:tabLst>
            </a:pPr>
            <a:r>
              <a:rPr sz="1850" i="1" spc="-100" dirty="0">
                <a:latin typeface="Trebuchet MS"/>
                <a:cs typeface="Trebuchet MS"/>
              </a:rPr>
              <a:t>Point-to-point</a:t>
            </a:r>
            <a:r>
              <a:rPr sz="1850" i="1" spc="114" dirty="0">
                <a:latin typeface="Trebuchet MS"/>
                <a:cs typeface="Trebuchet MS"/>
              </a:rPr>
              <a:t> </a:t>
            </a:r>
            <a:r>
              <a:rPr sz="1850" i="1" spc="-85" dirty="0">
                <a:latin typeface="Trebuchet MS"/>
                <a:cs typeface="Trebuchet MS"/>
              </a:rPr>
              <a:t>networks</a:t>
            </a:r>
            <a:r>
              <a:rPr sz="1850" i="1" spc="125" dirty="0">
                <a:latin typeface="Trebuchet MS"/>
                <a:cs typeface="Trebuchet MS"/>
              </a:rPr>
              <a:t> </a:t>
            </a:r>
            <a:r>
              <a:rPr sz="1850" i="1" spc="-90" dirty="0">
                <a:latin typeface="Trebuchet MS"/>
                <a:cs typeface="Trebuchet MS"/>
              </a:rPr>
              <a:t>are</a:t>
            </a:r>
            <a:r>
              <a:rPr sz="1850" i="1" spc="130" dirty="0">
                <a:latin typeface="Trebuchet MS"/>
                <a:cs typeface="Trebuchet MS"/>
              </a:rPr>
              <a:t> </a:t>
            </a:r>
            <a:r>
              <a:rPr sz="1850" i="1" spc="-80" dirty="0">
                <a:latin typeface="Trebuchet MS"/>
                <a:cs typeface="Trebuchet MS"/>
              </a:rPr>
              <a:t>those</a:t>
            </a:r>
            <a:r>
              <a:rPr sz="1850" i="1" spc="114" dirty="0">
                <a:latin typeface="Trebuchet MS"/>
                <a:cs typeface="Trebuchet MS"/>
              </a:rPr>
              <a:t> </a:t>
            </a:r>
            <a:r>
              <a:rPr sz="1850" i="1" spc="-95" dirty="0">
                <a:latin typeface="Trebuchet MS"/>
                <a:cs typeface="Trebuchet MS"/>
              </a:rPr>
              <a:t>in</a:t>
            </a:r>
            <a:r>
              <a:rPr sz="1850" i="1" spc="114" dirty="0">
                <a:latin typeface="Trebuchet MS"/>
                <a:cs typeface="Trebuchet MS"/>
              </a:rPr>
              <a:t> </a:t>
            </a:r>
            <a:r>
              <a:rPr sz="1850" i="1" spc="-90" dirty="0">
                <a:latin typeface="Trebuchet MS"/>
                <a:cs typeface="Trebuchet MS"/>
              </a:rPr>
              <a:t>which,when</a:t>
            </a:r>
            <a:r>
              <a:rPr sz="1850" i="1" spc="120" dirty="0">
                <a:latin typeface="Trebuchet MS"/>
                <a:cs typeface="Trebuchet MS"/>
              </a:rPr>
              <a:t> </a:t>
            </a:r>
            <a:r>
              <a:rPr sz="1850" i="1" spc="-10" dirty="0">
                <a:latin typeface="Trebuchet MS"/>
                <a:cs typeface="Trebuchet MS"/>
              </a:rPr>
              <a:t>a</a:t>
            </a:r>
            <a:r>
              <a:rPr sz="1850" i="1" spc="114" dirty="0">
                <a:latin typeface="Trebuchet MS"/>
                <a:cs typeface="Trebuchet MS"/>
              </a:rPr>
              <a:t> </a:t>
            </a:r>
            <a:r>
              <a:rPr sz="1850" i="1" spc="-45" dirty="0">
                <a:latin typeface="Trebuchet MS"/>
                <a:cs typeface="Trebuchet MS"/>
              </a:rPr>
              <a:t>message</a:t>
            </a:r>
            <a:r>
              <a:rPr sz="1850" i="1" spc="110" dirty="0">
                <a:latin typeface="Trebuchet MS"/>
                <a:cs typeface="Trebuchet MS"/>
              </a:rPr>
              <a:t> </a:t>
            </a:r>
            <a:r>
              <a:rPr sz="1850" i="1" spc="-80" dirty="0">
                <a:latin typeface="Trebuchet MS"/>
                <a:cs typeface="Trebuchet MS"/>
              </a:rPr>
              <a:t>is	</a:t>
            </a:r>
            <a:r>
              <a:rPr sz="1850" i="1" spc="-85" dirty="0">
                <a:latin typeface="Trebuchet MS"/>
                <a:cs typeface="Trebuchet MS"/>
              </a:rPr>
              <a:t>sent</a:t>
            </a:r>
            <a:r>
              <a:rPr sz="1850" i="1" spc="40" dirty="0">
                <a:latin typeface="Trebuchet MS"/>
                <a:cs typeface="Trebuchet MS"/>
              </a:rPr>
              <a:t> </a:t>
            </a:r>
            <a:r>
              <a:rPr sz="1850" i="1" spc="-105" dirty="0">
                <a:latin typeface="Trebuchet MS"/>
                <a:cs typeface="Trebuchet MS"/>
              </a:rPr>
              <a:t>from</a:t>
            </a:r>
            <a:endParaRPr sz="1850">
              <a:latin typeface="Trebuchet MS"/>
              <a:cs typeface="Trebuchet MS"/>
            </a:endParaRPr>
          </a:p>
          <a:p>
            <a:pPr marL="12700" marR="5080">
              <a:lnSpc>
                <a:spcPct val="112400"/>
              </a:lnSpc>
              <a:spcBef>
                <a:spcPts val="865"/>
              </a:spcBef>
              <a:tabLst>
                <a:tab pos="5441950" algn="l"/>
              </a:tabLst>
            </a:pPr>
            <a:r>
              <a:rPr sz="1850" i="1" spc="-65" dirty="0">
                <a:latin typeface="Trebuchet MS"/>
                <a:cs typeface="Trebuchet MS"/>
              </a:rPr>
              <a:t>one </a:t>
            </a:r>
            <a:r>
              <a:rPr sz="1850" i="1" spc="-95" dirty="0">
                <a:latin typeface="Trebuchet MS"/>
                <a:cs typeface="Trebuchet MS"/>
              </a:rPr>
              <a:t>computer </a:t>
            </a:r>
            <a:r>
              <a:rPr sz="1850" i="1" spc="-114" dirty="0">
                <a:latin typeface="Trebuchet MS"/>
                <a:cs typeface="Trebuchet MS"/>
              </a:rPr>
              <a:t>to </a:t>
            </a:r>
            <a:r>
              <a:rPr sz="1850" i="1" spc="-120" dirty="0">
                <a:latin typeface="Trebuchet MS"/>
                <a:cs typeface="Trebuchet MS"/>
              </a:rPr>
              <a:t>another,  </a:t>
            </a:r>
            <a:r>
              <a:rPr sz="1850" i="1" spc="-145" dirty="0">
                <a:latin typeface="Trebuchet MS"/>
                <a:cs typeface="Trebuchet MS"/>
              </a:rPr>
              <a:t>it  </a:t>
            </a:r>
            <a:r>
              <a:rPr sz="1850" i="1" spc="-90" dirty="0">
                <a:latin typeface="Trebuchet MS"/>
                <a:cs typeface="Trebuchet MS"/>
              </a:rPr>
              <a:t>usually </a:t>
            </a:r>
            <a:r>
              <a:rPr sz="1850" i="1" spc="-40" dirty="0">
                <a:latin typeface="Trebuchet MS"/>
                <a:cs typeface="Trebuchet MS"/>
              </a:rPr>
              <a:t>has </a:t>
            </a:r>
            <a:r>
              <a:rPr sz="1850" i="1" spc="-110" dirty="0">
                <a:latin typeface="Trebuchet MS"/>
                <a:cs typeface="Trebuchet MS"/>
              </a:rPr>
              <a:t>to </a:t>
            </a:r>
            <a:r>
              <a:rPr sz="1850" i="1" spc="-90" dirty="0">
                <a:latin typeface="Trebuchet MS"/>
                <a:cs typeface="Trebuchet MS"/>
              </a:rPr>
              <a:t>be</a:t>
            </a:r>
            <a:r>
              <a:rPr sz="1850" i="1" spc="285" dirty="0">
                <a:latin typeface="Trebuchet MS"/>
                <a:cs typeface="Trebuchet MS"/>
              </a:rPr>
              <a:t> </a:t>
            </a:r>
            <a:r>
              <a:rPr sz="1850" i="1" spc="-85" dirty="0">
                <a:latin typeface="Trebuchet MS"/>
                <a:cs typeface="Trebuchet MS"/>
              </a:rPr>
              <a:t>sent</a:t>
            </a:r>
            <a:r>
              <a:rPr sz="1850" i="1" spc="40" dirty="0">
                <a:latin typeface="Trebuchet MS"/>
                <a:cs typeface="Trebuchet MS"/>
              </a:rPr>
              <a:t> </a:t>
            </a:r>
            <a:r>
              <a:rPr sz="1850" i="1" spc="-75" dirty="0">
                <a:latin typeface="Trebuchet MS"/>
                <a:cs typeface="Trebuchet MS"/>
              </a:rPr>
              <a:t>via	</a:t>
            </a:r>
            <a:r>
              <a:rPr sz="1850" i="1" spc="-105" dirty="0">
                <a:latin typeface="Trebuchet MS"/>
                <a:cs typeface="Trebuchet MS"/>
              </a:rPr>
              <a:t>other </a:t>
            </a:r>
            <a:r>
              <a:rPr sz="1850" i="1" spc="-90" dirty="0">
                <a:latin typeface="Trebuchet MS"/>
                <a:cs typeface="Trebuchet MS"/>
              </a:rPr>
              <a:t>computers </a:t>
            </a:r>
            <a:r>
              <a:rPr sz="1850" i="1" spc="-95" dirty="0">
                <a:latin typeface="Trebuchet MS"/>
                <a:cs typeface="Trebuchet MS"/>
              </a:rPr>
              <a:t>in  </a:t>
            </a:r>
            <a:r>
              <a:rPr sz="1850" i="1" spc="-110" dirty="0">
                <a:latin typeface="Trebuchet MS"/>
                <a:cs typeface="Trebuchet MS"/>
              </a:rPr>
              <a:t>the</a:t>
            </a:r>
            <a:r>
              <a:rPr sz="1850" i="1" spc="-150" dirty="0">
                <a:latin typeface="Trebuchet MS"/>
                <a:cs typeface="Trebuchet MS"/>
              </a:rPr>
              <a:t> </a:t>
            </a:r>
            <a:r>
              <a:rPr sz="1850" i="1" spc="-105">
                <a:latin typeface="Trebuchet MS"/>
                <a:cs typeface="Trebuchet MS"/>
              </a:rPr>
              <a:t>network</a:t>
            </a:r>
            <a:r>
              <a:rPr sz="1850" i="1" spc="-105" smtClean="0">
                <a:latin typeface="Trebuchet MS"/>
                <a:cs typeface="Trebuchet MS"/>
              </a:rPr>
              <a:t>.</a:t>
            </a:r>
            <a:endParaRPr lang="en-US" sz="1850" i="1" spc="-105" dirty="0" smtClean="0">
              <a:latin typeface="Trebuchet MS"/>
              <a:cs typeface="Trebuchet MS"/>
            </a:endParaRPr>
          </a:p>
          <a:p>
            <a:pPr marL="756285" lvl="1" indent="-286385">
              <a:spcBef>
                <a:spcPts val="509"/>
              </a:spcBef>
              <a:tabLst>
                <a:tab pos="756285" algn="l"/>
                <a:tab pos="756920" algn="l"/>
              </a:tabLst>
            </a:pPr>
            <a:r>
              <a:rPr lang="en-US" sz="2000" dirty="0" smtClean="0">
                <a:latin typeface="Arial"/>
                <a:cs typeface="Arial"/>
              </a:rPr>
              <a:t>PPP for dial-up access</a:t>
            </a:r>
          </a:p>
          <a:p>
            <a:pPr marL="756285" lvl="1" indent="-286385">
              <a:spcBef>
                <a:spcPts val="480"/>
              </a:spcBef>
              <a:tabLst>
                <a:tab pos="756285" algn="l"/>
                <a:tab pos="756920" algn="l"/>
              </a:tabLst>
            </a:pPr>
            <a:r>
              <a:rPr lang="en-US" sz="2000" dirty="0" smtClean="0">
                <a:latin typeface="Arial"/>
                <a:cs typeface="Arial"/>
              </a:rPr>
              <a:t>point-to-point link between Ethernet switch and host</a:t>
            </a:r>
          </a:p>
          <a:p>
            <a:endParaRPr lang="en-US" dirty="0" smtClean="0"/>
          </a:p>
          <a:p>
            <a:pPr marL="12700" marR="5080">
              <a:lnSpc>
                <a:spcPct val="112400"/>
              </a:lnSpc>
              <a:spcBef>
                <a:spcPts val="865"/>
              </a:spcBef>
              <a:tabLst>
                <a:tab pos="5441950" algn="l"/>
              </a:tabLst>
            </a:pPr>
            <a:endParaRPr sz="1850">
              <a:latin typeface="Trebuchet MS"/>
              <a:cs typeface="Trebuchet MS"/>
            </a:endParaRPr>
          </a:p>
        </p:txBody>
      </p:sp>
      <p:sp>
        <p:nvSpPr>
          <p:cNvPr id="4" name="object 4"/>
          <p:cNvSpPr/>
          <p:nvPr/>
        </p:nvSpPr>
        <p:spPr>
          <a:xfrm>
            <a:off x="2514600" y="3429000"/>
            <a:ext cx="4749362" cy="298026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429000" y="2895600"/>
            <a:ext cx="2286000" cy="47625"/>
          </a:xfrm>
          <a:custGeom>
            <a:avLst/>
            <a:gdLst/>
            <a:ahLst/>
            <a:cxnLst/>
            <a:rect l="l" t="t" r="r" b="b"/>
            <a:pathLst>
              <a:path w="2286000" h="47625">
                <a:moveTo>
                  <a:pt x="0" y="0"/>
                </a:moveTo>
                <a:lnTo>
                  <a:pt x="2286000" y="47625"/>
                </a:lnTo>
              </a:path>
            </a:pathLst>
          </a:custGeom>
          <a:ln w="12700">
            <a:solidFill>
              <a:srgbClr val="0000FF"/>
            </a:solidFill>
          </a:ln>
        </p:spPr>
        <p:txBody>
          <a:bodyPr wrap="square" lIns="0" tIns="0" rIns="0" bIns="0" rtlCol="0"/>
          <a:lstStyle/>
          <a:p>
            <a:endParaRPr/>
          </a:p>
        </p:txBody>
      </p:sp>
      <p:sp>
        <p:nvSpPr>
          <p:cNvPr id="6" name="object 6"/>
          <p:cNvSpPr/>
          <p:nvPr/>
        </p:nvSpPr>
        <p:spPr>
          <a:xfrm>
            <a:off x="3505200" y="3505200"/>
            <a:ext cx="2286000" cy="47625"/>
          </a:xfrm>
          <a:custGeom>
            <a:avLst/>
            <a:gdLst/>
            <a:ahLst/>
            <a:cxnLst/>
            <a:rect l="l" t="t" r="r" b="b"/>
            <a:pathLst>
              <a:path w="2286000" h="47625">
                <a:moveTo>
                  <a:pt x="0" y="0"/>
                </a:moveTo>
                <a:lnTo>
                  <a:pt x="2286000" y="47625"/>
                </a:lnTo>
              </a:path>
            </a:pathLst>
          </a:custGeom>
          <a:ln w="12700">
            <a:solidFill>
              <a:srgbClr val="0000FF"/>
            </a:solidFill>
          </a:ln>
        </p:spPr>
        <p:txBody>
          <a:bodyPr wrap="square" lIns="0" tIns="0" rIns="0" bIns="0" rtlCol="0"/>
          <a:lstStyle/>
          <a:p>
            <a:endParaRPr/>
          </a:p>
        </p:txBody>
      </p:sp>
      <p:sp>
        <p:nvSpPr>
          <p:cNvPr id="7" name="object 7"/>
          <p:cNvSpPr/>
          <p:nvPr/>
        </p:nvSpPr>
        <p:spPr>
          <a:xfrm>
            <a:off x="5029200" y="3810000"/>
            <a:ext cx="838200" cy="713105"/>
          </a:xfrm>
          <a:custGeom>
            <a:avLst/>
            <a:gdLst/>
            <a:ahLst/>
            <a:cxnLst/>
            <a:rect l="l" t="t" r="r" b="b"/>
            <a:pathLst>
              <a:path w="838200" h="713104">
                <a:moveTo>
                  <a:pt x="838200" y="0"/>
                </a:moveTo>
                <a:lnTo>
                  <a:pt x="0" y="712724"/>
                </a:lnTo>
              </a:path>
            </a:pathLst>
          </a:custGeom>
          <a:ln w="12700">
            <a:solidFill>
              <a:srgbClr val="0000FF"/>
            </a:solidFill>
          </a:ln>
        </p:spPr>
        <p:txBody>
          <a:bodyPr wrap="square" lIns="0" tIns="0" rIns="0" bIns="0" rtlCol="0"/>
          <a:lstStyle/>
          <a:p>
            <a:endParaRPr/>
          </a:p>
        </p:txBody>
      </p:sp>
      <p:sp>
        <p:nvSpPr>
          <p:cNvPr id="8" name="object 8"/>
          <p:cNvSpPr/>
          <p:nvPr/>
        </p:nvSpPr>
        <p:spPr>
          <a:xfrm>
            <a:off x="5334000" y="3886200"/>
            <a:ext cx="1447800" cy="1355725"/>
          </a:xfrm>
          <a:custGeom>
            <a:avLst/>
            <a:gdLst/>
            <a:ahLst/>
            <a:cxnLst/>
            <a:rect l="l" t="t" r="r" b="b"/>
            <a:pathLst>
              <a:path w="1447800" h="1355725">
                <a:moveTo>
                  <a:pt x="1447800" y="0"/>
                </a:moveTo>
                <a:lnTo>
                  <a:pt x="0" y="1355725"/>
                </a:lnTo>
              </a:path>
            </a:pathLst>
          </a:custGeom>
          <a:ln w="12700">
            <a:solidFill>
              <a:srgbClr val="0000FF"/>
            </a:solidFill>
          </a:ln>
        </p:spPr>
        <p:txBody>
          <a:bodyPr wrap="square" lIns="0" tIns="0" rIns="0" bIns="0" rtlCol="0"/>
          <a:lstStyle/>
          <a:p>
            <a:endParaRPr/>
          </a:p>
        </p:txBody>
      </p:sp>
      <p:sp>
        <p:nvSpPr>
          <p:cNvPr id="9" name="object 9"/>
          <p:cNvSpPr/>
          <p:nvPr/>
        </p:nvSpPr>
        <p:spPr>
          <a:xfrm>
            <a:off x="3505200" y="3810000"/>
            <a:ext cx="838200" cy="713105"/>
          </a:xfrm>
          <a:custGeom>
            <a:avLst/>
            <a:gdLst/>
            <a:ahLst/>
            <a:cxnLst/>
            <a:rect l="l" t="t" r="r" b="b"/>
            <a:pathLst>
              <a:path w="838200" h="713104">
                <a:moveTo>
                  <a:pt x="0" y="0"/>
                </a:moveTo>
                <a:lnTo>
                  <a:pt x="838200" y="712724"/>
                </a:lnTo>
              </a:path>
            </a:pathLst>
          </a:custGeom>
          <a:ln w="12700">
            <a:solidFill>
              <a:srgbClr val="0000FF"/>
            </a:solidFill>
          </a:ln>
        </p:spPr>
        <p:txBody>
          <a:bodyPr wrap="square" lIns="0" tIns="0" rIns="0" bIns="0" rtlCol="0"/>
          <a:lstStyle/>
          <a:p>
            <a:endParaRPr/>
          </a:p>
        </p:txBody>
      </p:sp>
      <p:sp>
        <p:nvSpPr>
          <p:cNvPr id="10" name="object 10"/>
          <p:cNvSpPr/>
          <p:nvPr/>
        </p:nvSpPr>
        <p:spPr>
          <a:xfrm>
            <a:off x="2438400" y="3886200"/>
            <a:ext cx="1676400" cy="1498600"/>
          </a:xfrm>
          <a:custGeom>
            <a:avLst/>
            <a:gdLst/>
            <a:ahLst/>
            <a:cxnLst/>
            <a:rect l="l" t="t" r="r" b="b"/>
            <a:pathLst>
              <a:path w="1676400" h="1498600">
                <a:moveTo>
                  <a:pt x="0" y="0"/>
                </a:moveTo>
                <a:lnTo>
                  <a:pt x="1676400" y="1498600"/>
                </a:lnTo>
              </a:path>
            </a:pathLst>
          </a:custGeom>
          <a:ln w="12700">
            <a:solidFill>
              <a:srgbClr val="0000FF"/>
            </a:solidFill>
          </a:ln>
        </p:spPr>
        <p:txBody>
          <a:bodyPr wrap="square" lIns="0" tIns="0" rIns="0" bIns="0" rtlCol="0"/>
          <a:lstStyle/>
          <a:p>
            <a:endParaRPr/>
          </a:p>
        </p:txBody>
      </p:sp>
      <p:sp>
        <p:nvSpPr>
          <p:cNvPr id="11" name="object 11"/>
          <p:cNvSpPr/>
          <p:nvPr/>
        </p:nvSpPr>
        <p:spPr>
          <a:xfrm>
            <a:off x="3505200" y="2971736"/>
            <a:ext cx="2209800" cy="357187"/>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5045519" y="3764762"/>
            <a:ext cx="1399285" cy="136845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2921533" y="3847706"/>
            <a:ext cx="1411833" cy="1354874"/>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03200">
              <a:spcBef>
                <a:spcPts val="440"/>
              </a:spcBef>
              <a:tabLst>
                <a:tab pos="1460500" algn="l"/>
                <a:tab pos="1461135" algn="l"/>
              </a:tabLst>
            </a:pPr>
            <a:r>
              <a:rPr lang="en-US" dirty="0">
                <a:cs typeface="Arial"/>
              </a:rPr>
              <a:t>When a station needs to send a data frame it makes a reservation in its own </a:t>
            </a:r>
            <a:r>
              <a:rPr lang="en-US" dirty="0" err="1">
                <a:cs typeface="Arial"/>
              </a:rPr>
              <a:t>minislot</a:t>
            </a:r>
            <a:endParaRPr lang="en-US" dirty="0">
              <a:cs typeface="Arial"/>
            </a:endParaRPr>
          </a:p>
          <a:p>
            <a:r>
              <a:rPr lang="en-US" dirty="0" smtClean="0">
                <a:cs typeface="Arial"/>
              </a:rPr>
              <a:t>Stations </a:t>
            </a:r>
            <a:r>
              <a:rPr lang="en-US" dirty="0">
                <a:cs typeface="Arial"/>
              </a:rPr>
              <a:t>that have made reservation can send their data </a:t>
            </a:r>
            <a:r>
              <a:rPr lang="en-US" dirty="0" smtClean="0">
                <a:cs typeface="Arial"/>
              </a:rPr>
              <a:t>frames.</a:t>
            </a:r>
            <a:endParaRPr lang="en-US" dirty="0">
              <a:cs typeface="Arial"/>
            </a:endParaRPr>
          </a:p>
          <a:p>
            <a:endParaRPr lang="en-US" dirty="0"/>
          </a:p>
        </p:txBody>
      </p:sp>
    </p:spTree>
    <p:extLst>
      <p:ext uri="{BB962C8B-B14F-4D97-AF65-F5344CB8AC3E}">
        <p14:creationId xmlns:p14="http://schemas.microsoft.com/office/powerpoint/2010/main" val="24722780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r>
              <a:rPr lang="en-US" sz="2600" dirty="0" smtClean="0"/>
              <a:t>In </a:t>
            </a:r>
            <a:r>
              <a:rPr lang="en-US" sz="2600" dirty="0"/>
              <a:t>the diagram above, 5 stations, 5 </a:t>
            </a:r>
            <a:r>
              <a:rPr lang="en-US" sz="2600" dirty="0" err="1"/>
              <a:t>minislot</a:t>
            </a:r>
            <a:r>
              <a:rPr lang="en-US" sz="2600" dirty="0"/>
              <a:t> reservation </a:t>
            </a:r>
            <a:r>
              <a:rPr lang="en-US" sz="2600" dirty="0" smtClean="0"/>
              <a:t>frame</a:t>
            </a:r>
          </a:p>
          <a:p>
            <a:r>
              <a:rPr lang="en-US" sz="2600" dirty="0"/>
              <a:t>At first interval</a:t>
            </a:r>
            <a:r>
              <a:rPr lang="en-US" sz="2600" dirty="0" smtClean="0"/>
              <a:t>,</a:t>
            </a:r>
          </a:p>
          <a:p>
            <a:pPr lvl="1"/>
            <a:r>
              <a:rPr lang="en-US" sz="2600" dirty="0"/>
              <a:t>Only stations 1,3,4 have made reservation.</a:t>
            </a:r>
          </a:p>
          <a:p>
            <a:r>
              <a:rPr lang="en-US" sz="2600" dirty="0" smtClean="0"/>
              <a:t>In </a:t>
            </a:r>
            <a:r>
              <a:rPr lang="en-US" sz="2600" dirty="0"/>
              <a:t>second interval, </a:t>
            </a:r>
            <a:endParaRPr lang="en-US" sz="2600" dirty="0" smtClean="0"/>
          </a:p>
          <a:p>
            <a:pPr lvl="1"/>
            <a:r>
              <a:rPr lang="en-US" sz="2600" dirty="0"/>
              <a:t>only station 1 has made a reservation</a:t>
            </a:r>
          </a:p>
          <a:p>
            <a:endParaRPr lang="en-US" sz="2600" dirty="0"/>
          </a:p>
        </p:txBody>
      </p:sp>
      <p:pic>
        <p:nvPicPr>
          <p:cNvPr id="4" name="Picture 2"/>
          <p:cNvPicPr>
            <a:picLocks noChangeAspect="1" noChangeArrowheads="1"/>
          </p:cNvPicPr>
          <p:nvPr/>
        </p:nvPicPr>
        <p:blipFill>
          <a:blip r:embed="rId2"/>
          <a:srcRect/>
          <a:stretch>
            <a:fillRect/>
          </a:stretch>
        </p:blipFill>
        <p:spPr bwMode="auto">
          <a:xfrm>
            <a:off x="533400" y="914400"/>
            <a:ext cx="7934325" cy="2114550"/>
          </a:xfrm>
          <a:prstGeom prst="rect">
            <a:avLst/>
          </a:prstGeom>
          <a:noFill/>
          <a:ln w="9525">
            <a:noFill/>
            <a:miter lim="800000"/>
            <a:headEnd type="none" w="sm" len="sm"/>
            <a:tailEnd type="none" w="sm" len="sm"/>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 </a:t>
            </a:r>
            <a:endParaRPr lang="en-US" dirty="0"/>
          </a:p>
        </p:txBody>
      </p:sp>
      <p:sp>
        <p:nvSpPr>
          <p:cNvPr id="3" name="Content Placeholder 2"/>
          <p:cNvSpPr>
            <a:spLocks noGrp="1"/>
          </p:cNvSpPr>
          <p:nvPr>
            <p:ph idx="1"/>
          </p:nvPr>
        </p:nvSpPr>
        <p:spPr/>
        <p:txBody>
          <a:bodyPr>
            <a:noAutofit/>
          </a:bodyPr>
          <a:lstStyle/>
          <a:p>
            <a:r>
              <a:rPr lang="en-US" sz="2400" dirty="0" smtClean="0"/>
              <a:t>Requires  one of the nodes to be  </a:t>
            </a:r>
            <a:r>
              <a:rPr lang="en-US" sz="2400" dirty="0"/>
              <a:t>designated </a:t>
            </a:r>
            <a:r>
              <a:rPr lang="en-US" sz="2400" dirty="0" smtClean="0"/>
              <a:t>as a  </a:t>
            </a:r>
            <a:r>
              <a:rPr lang="en-US" sz="2400" dirty="0"/>
              <a:t>primary </a:t>
            </a:r>
            <a:r>
              <a:rPr lang="en-US" sz="2400" dirty="0" smtClean="0"/>
              <a:t>station ( Master node) , </a:t>
            </a:r>
            <a:r>
              <a:rPr lang="en-US" sz="2400" dirty="0"/>
              <a:t>and the others are secondary stations</a:t>
            </a:r>
            <a:r>
              <a:rPr lang="en-US" sz="2400" dirty="0" smtClean="0"/>
              <a:t>.</a:t>
            </a:r>
          </a:p>
          <a:p>
            <a:r>
              <a:rPr lang="en-US" sz="2400" dirty="0" smtClean="0"/>
              <a:t>The master node polls each of the nodes in a round-robin fashion.</a:t>
            </a:r>
          </a:p>
          <a:p>
            <a:r>
              <a:rPr lang="en-US" sz="2400" dirty="0" smtClean="0"/>
              <a:t>All data exchanges must be made through the primary device even when the ultimate destination is a secondary device.</a:t>
            </a:r>
          </a:p>
          <a:p>
            <a:pPr lvl="1"/>
            <a:r>
              <a:rPr lang="en-US" sz="2400" dirty="0" smtClean="0"/>
              <a:t>The </a:t>
            </a:r>
            <a:r>
              <a:rPr lang="en-US" sz="2400" dirty="0"/>
              <a:t>primary device controls the link, the secondary devices follow its </a:t>
            </a:r>
            <a:r>
              <a:rPr lang="en-US" sz="2400" dirty="0" smtClean="0"/>
              <a:t>instructions</a:t>
            </a:r>
            <a:r>
              <a:rPr lang="en-US" sz="2400" dirty="0"/>
              <a:t>.</a:t>
            </a:r>
          </a:p>
          <a:p>
            <a:pPr lvl="1"/>
            <a:r>
              <a:rPr lang="en-US" sz="2400" dirty="0" smtClean="0"/>
              <a:t>It </a:t>
            </a:r>
            <a:r>
              <a:rPr lang="en-US" sz="2400" dirty="0"/>
              <a:t>is up to the primary device to determine which device is allowed to </a:t>
            </a:r>
            <a:r>
              <a:rPr lang="en-US" sz="2400" dirty="0" smtClean="0"/>
              <a:t>use </a:t>
            </a:r>
            <a:r>
              <a:rPr lang="en-US" sz="2400" dirty="0"/>
              <a:t>the channel at a given time.</a:t>
            </a:r>
          </a:p>
          <a:p>
            <a:r>
              <a:rPr lang="en-US" sz="2400" dirty="0" smtClean="0"/>
              <a:t>The </a:t>
            </a:r>
            <a:r>
              <a:rPr lang="en-US" sz="2400" dirty="0"/>
              <a:t>primary device, therefore, is always the initiator of a session</a:t>
            </a:r>
          </a:p>
          <a:p>
            <a:endParaRPr lang="en-US"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master node first sends a message to node 1, saying that it can transmit up to some maximum number of frames.</a:t>
            </a:r>
          </a:p>
          <a:p>
            <a:r>
              <a:rPr lang="en-US" dirty="0" smtClean="0"/>
              <a:t>After node 1 transmits some frames, the master node 2 can transmits some frames to the maximum number of frames.</a:t>
            </a:r>
          </a:p>
          <a:p>
            <a:r>
              <a:rPr lang="en-US" dirty="0" smtClean="0"/>
              <a:t>The master node can determine when the nodes has finished sending its frame by observing the lack of a signal on the channel.</a:t>
            </a:r>
            <a:endParaRPr lang="en-US" dirty="0"/>
          </a:p>
        </p:txBody>
      </p:sp>
    </p:spTree>
    <p:extLst>
      <p:ext uri="{BB962C8B-B14F-4D97-AF65-F5344CB8AC3E}">
        <p14:creationId xmlns:p14="http://schemas.microsoft.com/office/powerpoint/2010/main" val="2487483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procedure continues in the manner, with the master node pooling each of the nodes in a cyclic manner.</a:t>
            </a:r>
          </a:p>
          <a:p>
            <a:r>
              <a:rPr lang="en-US" dirty="0" smtClean="0"/>
              <a:t>Eliminates collision</a:t>
            </a:r>
          </a:p>
          <a:p>
            <a:r>
              <a:rPr lang="en-US" dirty="0" smtClean="0"/>
              <a:t>This allows polling to achieve a much higher efficiency</a:t>
            </a:r>
          </a:p>
          <a:p>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a:t>
            </a:r>
            <a:endParaRPr lang="en-US" dirty="0"/>
          </a:p>
        </p:txBody>
      </p:sp>
      <p:sp>
        <p:nvSpPr>
          <p:cNvPr id="3" name="Content Placeholder 2"/>
          <p:cNvSpPr>
            <a:spLocks noGrp="1"/>
          </p:cNvSpPr>
          <p:nvPr>
            <p:ph idx="1"/>
          </p:nvPr>
        </p:nvSpPr>
        <p:spPr/>
        <p:txBody>
          <a:bodyPr/>
          <a:lstStyle/>
          <a:p>
            <a:r>
              <a:rPr lang="en-US" dirty="0" smtClean="0"/>
              <a:t>The protocol introduces a pooling delay-the amount of time required to notify a node that it can transmit.</a:t>
            </a:r>
          </a:p>
          <a:p>
            <a:r>
              <a:rPr lang="en-US" dirty="0" smtClean="0"/>
              <a:t>If the master node fails, the transmit entire </a:t>
            </a:r>
            <a:r>
              <a:rPr lang="en-US" dirty="0"/>
              <a:t>channel becomes </a:t>
            </a:r>
            <a:r>
              <a:rPr lang="en-US" dirty="0" smtClean="0"/>
              <a:t>inoperative.</a:t>
            </a:r>
            <a:endParaRPr lang="en-US" dirty="0"/>
          </a:p>
          <a:p>
            <a:endParaRPr lang="en-US" dirty="0"/>
          </a:p>
        </p:txBody>
      </p:sp>
    </p:spTree>
    <p:extLst>
      <p:ext uri="{BB962C8B-B14F-4D97-AF65-F5344CB8AC3E}">
        <p14:creationId xmlns:p14="http://schemas.microsoft.com/office/powerpoint/2010/main" val="1841766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Pooling –Functions </a:t>
            </a:r>
            <a:endParaRPr lang="en-US" dirty="0"/>
          </a:p>
        </p:txBody>
      </p:sp>
      <p:sp>
        <p:nvSpPr>
          <p:cNvPr id="3" name="Content Placeholder 2"/>
          <p:cNvSpPr>
            <a:spLocks noGrp="1"/>
          </p:cNvSpPr>
          <p:nvPr>
            <p:ph idx="1"/>
          </p:nvPr>
        </p:nvSpPr>
        <p:spPr/>
        <p:txBody>
          <a:bodyPr>
            <a:normAutofit fontScale="77500" lnSpcReduction="20000"/>
          </a:bodyPr>
          <a:lstStyle/>
          <a:p>
            <a:r>
              <a:rPr lang="en-US" dirty="0"/>
              <a:t>If the primary wants to receive </a:t>
            </a:r>
            <a:r>
              <a:rPr lang="en-US" dirty="0" smtClean="0"/>
              <a:t>data, ask </a:t>
            </a:r>
            <a:r>
              <a:rPr lang="en-US" dirty="0"/>
              <a:t>the </a:t>
            </a:r>
            <a:r>
              <a:rPr lang="en-US" dirty="0" smtClean="0"/>
              <a:t>secondary's </a:t>
            </a:r>
            <a:r>
              <a:rPr lang="en-US" dirty="0"/>
              <a:t>if they have anything to send </a:t>
            </a:r>
            <a:r>
              <a:rPr lang="en-US" dirty="0" smtClean="0"/>
              <a:t> </a:t>
            </a:r>
            <a:r>
              <a:rPr lang="en-US" b="1" dirty="0"/>
              <a:t>poll function</a:t>
            </a:r>
          </a:p>
          <a:p>
            <a:r>
              <a:rPr lang="en-US" dirty="0"/>
              <a:t>If the primary wants to send </a:t>
            </a:r>
            <a:r>
              <a:rPr lang="en-US" dirty="0" smtClean="0"/>
              <a:t>data, tells </a:t>
            </a:r>
            <a:r>
              <a:rPr lang="en-US" dirty="0"/>
              <a:t>the </a:t>
            </a:r>
            <a:r>
              <a:rPr lang="en-US" dirty="0" smtClean="0"/>
              <a:t>secondary's </a:t>
            </a:r>
            <a:r>
              <a:rPr lang="en-US" dirty="0"/>
              <a:t>to get ready to receive --&gt; </a:t>
            </a:r>
            <a:r>
              <a:rPr lang="en-US" b="1" dirty="0"/>
              <a:t>select function</a:t>
            </a:r>
            <a:r>
              <a:rPr lang="en-US" dirty="0"/>
              <a:t>.</a:t>
            </a:r>
          </a:p>
          <a:p>
            <a:r>
              <a:rPr lang="en-US" dirty="0"/>
              <a:t>Select</a:t>
            </a:r>
          </a:p>
          <a:p>
            <a:pPr lvl="1"/>
            <a:r>
              <a:rPr lang="en-US" dirty="0"/>
              <a:t>The primary alerts a secondary that data is coming.</a:t>
            </a:r>
          </a:p>
          <a:p>
            <a:pPr lvl="1"/>
            <a:r>
              <a:rPr lang="en-US" dirty="0"/>
              <a:t>Needs an ACK from the secondary so that the receiver is ready. (The ACK is in response to a SEL frame).</a:t>
            </a:r>
          </a:p>
          <a:p>
            <a:pPr lvl="1"/>
            <a:r>
              <a:rPr lang="en-US" dirty="0"/>
              <a:t>SEL is like "YOU'RE GONNA GET DATA WHEN YOU'RE READY. YOU READY BRO?" </a:t>
            </a:r>
          </a:p>
          <a:p>
            <a:r>
              <a:rPr lang="en-US" dirty="0"/>
              <a:t>POOL</a:t>
            </a:r>
          </a:p>
          <a:p>
            <a:pPr lvl="1"/>
            <a:r>
              <a:rPr lang="en-US" dirty="0"/>
              <a:t>Primary asks everyone in turn if they have something to send. If NAK, then ask the next station</a:t>
            </a:r>
          </a:p>
          <a:p>
            <a:endParaRPr lang="en-US" dirty="0"/>
          </a:p>
        </p:txBody>
      </p:sp>
    </p:spTree>
    <p:extLst>
      <p:ext uri="{BB962C8B-B14F-4D97-AF65-F5344CB8AC3E}">
        <p14:creationId xmlns:p14="http://schemas.microsoft.com/office/powerpoint/2010/main" val="52036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8" name="object 3"/>
          <p:cNvSpPr>
            <a:spLocks noGrp="1"/>
          </p:cNvSpPr>
          <p:nvPr>
            <p:ph idx="1"/>
          </p:nvPr>
        </p:nvSpPr>
        <p:spPr>
          <a:xfrm>
            <a:off x="457200" y="1676400"/>
            <a:ext cx="7696200" cy="4449763"/>
          </a:xfrm>
          <a:prstGeom prst="rect">
            <a:avLst/>
          </a:prstGeom>
          <a:blipFill>
            <a:blip r:embed="rId2" cstate="print"/>
            <a:stretch>
              <a:fillRect/>
            </a:stretch>
          </a:blipFill>
        </p:spPr>
        <p:txBody>
          <a:bodyPr wrap="square" lIns="0" tIns="0" rIns="0" bIns="0" rtlCol="0"/>
          <a:lstStyle/>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pooling</a:t>
            </a:r>
            <a:endParaRPr lang="en-US" dirty="0"/>
          </a:p>
        </p:txBody>
      </p:sp>
      <p:sp>
        <p:nvSpPr>
          <p:cNvPr id="3" name="Content Placeholder 2"/>
          <p:cNvSpPr>
            <a:spLocks noGrp="1"/>
          </p:cNvSpPr>
          <p:nvPr>
            <p:ph idx="1"/>
          </p:nvPr>
        </p:nvSpPr>
        <p:spPr/>
        <p:txBody>
          <a:bodyPr/>
          <a:lstStyle/>
          <a:p>
            <a:r>
              <a:rPr lang="en-US" dirty="0" smtClean="0"/>
              <a:t>Let </a:t>
            </a:r>
            <a:r>
              <a:rPr lang="en-US" dirty="0" err="1" smtClean="0"/>
              <a:t>T</a:t>
            </a:r>
            <a:r>
              <a:rPr lang="en-US" baseline="-25000" dirty="0" err="1" smtClean="0"/>
              <a:t>poll</a:t>
            </a:r>
            <a:r>
              <a:rPr lang="en-US" dirty="0" smtClean="0"/>
              <a:t>  be the time for polling and </a:t>
            </a:r>
            <a:r>
              <a:rPr lang="en-US" dirty="0" err="1"/>
              <a:t>T</a:t>
            </a:r>
            <a:r>
              <a:rPr lang="en-US" baseline="-25000" dirty="0" err="1" smtClean="0"/>
              <a:t>t</a:t>
            </a:r>
            <a:r>
              <a:rPr lang="en-US" baseline="-25000" dirty="0" smtClean="0"/>
              <a:t> </a:t>
            </a:r>
            <a:r>
              <a:rPr lang="en-US" dirty="0" smtClean="0"/>
              <a:t>be the time required for transmission of data. Than </a:t>
            </a:r>
          </a:p>
          <a:p>
            <a:r>
              <a:rPr lang="en-US" dirty="0" smtClean="0"/>
              <a:t>Efficiency=T</a:t>
            </a:r>
            <a:r>
              <a:rPr lang="en-US" baseline="-25000" dirty="0" smtClean="0"/>
              <a:t>i</a:t>
            </a:r>
            <a:r>
              <a:rPr lang="en-US" dirty="0" smtClean="0"/>
              <a:t>/(</a:t>
            </a:r>
            <a:r>
              <a:rPr lang="en-US" dirty="0" err="1" smtClean="0"/>
              <a:t>T</a:t>
            </a:r>
            <a:r>
              <a:rPr lang="en-US" baseline="-25000" dirty="0" err="1" smtClean="0"/>
              <a:t>t</a:t>
            </a:r>
            <a:r>
              <a:rPr lang="en-US" dirty="0" err="1" smtClean="0"/>
              <a:t>+T</a:t>
            </a:r>
            <a:r>
              <a:rPr lang="en-US" baseline="-25000" dirty="0" err="1" smtClean="0"/>
              <a:t>poll</a:t>
            </a:r>
            <a:r>
              <a:rPr lang="en-US" dirty="0" smtClean="0"/>
              <a:t>)</a:t>
            </a:r>
            <a:endParaRPr lang="en-US" dirty="0"/>
          </a:p>
        </p:txBody>
      </p:sp>
    </p:spTree>
    <p:extLst>
      <p:ext uri="{BB962C8B-B14F-4D97-AF65-F5344CB8AC3E}">
        <p14:creationId xmlns:p14="http://schemas.microsoft.com/office/powerpoint/2010/main" val="3412367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i="1" spc="-45" dirty="0" smtClean="0">
                <a:solidFill>
                  <a:srgbClr val="E36C09"/>
                </a:solidFill>
                <a:latin typeface="Times New Roman"/>
                <a:cs typeface="Times New Roman"/>
              </a:rPr>
              <a:t/>
            </a:r>
            <a:br>
              <a:rPr lang="en-US" b="1" i="1" spc="-45" dirty="0" smtClean="0">
                <a:solidFill>
                  <a:srgbClr val="E36C09"/>
                </a:solidFill>
                <a:latin typeface="Times New Roman"/>
                <a:cs typeface="Times New Roman"/>
              </a:rPr>
            </a:br>
            <a:r>
              <a:rPr lang="en-US" b="1" i="1" spc="-45" dirty="0" smtClean="0">
                <a:latin typeface="Times New Roman"/>
                <a:cs typeface="Times New Roman"/>
              </a:rPr>
              <a:t>Token</a:t>
            </a:r>
            <a:r>
              <a:rPr lang="en-US" b="1" i="1" spc="-30" dirty="0" smtClean="0">
                <a:latin typeface="Times New Roman"/>
                <a:cs typeface="Times New Roman"/>
              </a:rPr>
              <a:t> </a:t>
            </a:r>
            <a:r>
              <a:rPr lang="en-US" b="1" i="1" dirty="0">
                <a:latin typeface="Times New Roman"/>
                <a:cs typeface="Times New Roman"/>
              </a:rPr>
              <a:t>Passing</a:t>
            </a:r>
            <a:r>
              <a:rPr lang="en-US" dirty="0">
                <a:latin typeface="Times New Roman"/>
                <a:cs typeface="Times New Roman"/>
              </a:rPr>
              <a:t/>
            </a:r>
            <a:br>
              <a:rPr lang="en-US" dirty="0">
                <a:latin typeface="Times New Roman"/>
                <a:cs typeface="Times New Roman"/>
              </a:rPr>
            </a:br>
            <a:endParaRPr lang="en-US" dirty="0"/>
          </a:p>
        </p:txBody>
      </p:sp>
      <p:sp>
        <p:nvSpPr>
          <p:cNvPr id="4" name="Content Placeholder 3"/>
          <p:cNvSpPr>
            <a:spLocks noGrp="1"/>
          </p:cNvSpPr>
          <p:nvPr>
            <p:ph idx="1"/>
          </p:nvPr>
        </p:nvSpPr>
        <p:spPr/>
        <p:txBody>
          <a:bodyPr>
            <a:normAutofit fontScale="92500" lnSpcReduction="20000"/>
          </a:bodyPr>
          <a:lstStyle/>
          <a:p>
            <a:pPr marL="356235" marR="5080" indent="-286385">
              <a:spcBef>
                <a:spcPts val="440"/>
              </a:spcBef>
              <a:tabLst>
                <a:tab pos="756285" algn="l"/>
                <a:tab pos="756920" algn="l"/>
              </a:tabLst>
            </a:pPr>
            <a:r>
              <a:rPr lang="en-US" sz="3000" spc="-160" dirty="0" smtClean="0">
                <a:cs typeface="Arial"/>
              </a:rPr>
              <a:t>A </a:t>
            </a:r>
            <a:r>
              <a:rPr lang="en-US" sz="3000" spc="-45" dirty="0">
                <a:cs typeface="Arial"/>
              </a:rPr>
              <a:t>station </a:t>
            </a:r>
            <a:r>
              <a:rPr lang="en-US" sz="3000" spc="-95" dirty="0">
                <a:cs typeface="Arial"/>
              </a:rPr>
              <a:t>is </a:t>
            </a:r>
            <a:r>
              <a:rPr lang="en-US" sz="3000" spc="-60" dirty="0">
                <a:cs typeface="Arial"/>
              </a:rPr>
              <a:t>authorized </a:t>
            </a:r>
            <a:r>
              <a:rPr lang="en-US" sz="3000" spc="15" dirty="0">
                <a:cs typeface="Arial"/>
              </a:rPr>
              <a:t>to </a:t>
            </a:r>
            <a:r>
              <a:rPr lang="en-US" sz="3000" spc="-105" dirty="0">
                <a:cs typeface="Arial"/>
              </a:rPr>
              <a:t>send </a:t>
            </a:r>
            <a:r>
              <a:rPr lang="en-US" sz="3000" spc="-70" dirty="0">
                <a:cs typeface="Arial"/>
              </a:rPr>
              <a:t>data </a:t>
            </a:r>
            <a:r>
              <a:rPr lang="en-US" sz="3000" spc="-60" dirty="0">
                <a:cs typeface="Arial"/>
              </a:rPr>
              <a:t>when </a:t>
            </a:r>
            <a:r>
              <a:rPr lang="en-US" sz="3000" spc="55" dirty="0">
                <a:cs typeface="Arial"/>
              </a:rPr>
              <a:t>it </a:t>
            </a:r>
            <a:r>
              <a:rPr lang="en-US" sz="3000" spc="-95" dirty="0">
                <a:cs typeface="Arial"/>
              </a:rPr>
              <a:t>receives </a:t>
            </a:r>
            <a:r>
              <a:rPr lang="en-US" sz="3000" spc="-140" dirty="0">
                <a:cs typeface="Arial"/>
              </a:rPr>
              <a:t>a </a:t>
            </a:r>
            <a:r>
              <a:rPr lang="en-US" sz="3000" spc="-90" dirty="0">
                <a:cs typeface="Arial"/>
              </a:rPr>
              <a:t>special </a:t>
            </a:r>
            <a:r>
              <a:rPr lang="en-US" sz="3000" spc="-55" dirty="0">
                <a:cs typeface="Arial"/>
              </a:rPr>
              <a:t>frame</a:t>
            </a:r>
            <a:r>
              <a:rPr lang="en-US" sz="3000" spc="-310" dirty="0">
                <a:cs typeface="Arial"/>
              </a:rPr>
              <a:t> </a:t>
            </a:r>
            <a:r>
              <a:rPr lang="en-US" sz="3000" spc="-75" dirty="0">
                <a:cs typeface="Arial"/>
              </a:rPr>
              <a:t>called  </a:t>
            </a:r>
            <a:r>
              <a:rPr lang="en-US" sz="3000" spc="-140" dirty="0">
                <a:cs typeface="Arial"/>
              </a:rPr>
              <a:t>a</a:t>
            </a:r>
            <a:r>
              <a:rPr lang="en-US" sz="3000" spc="-110" dirty="0">
                <a:cs typeface="Arial"/>
              </a:rPr>
              <a:t> </a:t>
            </a:r>
            <a:r>
              <a:rPr lang="en-US" sz="3000" spc="-60" dirty="0" smtClean="0">
                <a:cs typeface="Arial"/>
              </a:rPr>
              <a:t>token</a:t>
            </a:r>
          </a:p>
          <a:p>
            <a:pPr marL="356235" marR="5080" indent="-286385">
              <a:spcBef>
                <a:spcPts val="440"/>
              </a:spcBef>
              <a:tabLst>
                <a:tab pos="756285" algn="l"/>
                <a:tab pos="756920" algn="l"/>
              </a:tabLst>
            </a:pPr>
            <a:r>
              <a:rPr lang="en-US" sz="3000" spc="-60" dirty="0" smtClean="0">
                <a:cs typeface="Arial"/>
              </a:rPr>
              <a:t>Here there is no mater node</a:t>
            </a:r>
          </a:p>
          <a:p>
            <a:pPr marL="356235" marR="5080" indent="-286385">
              <a:spcBef>
                <a:spcPts val="440"/>
              </a:spcBef>
              <a:tabLst>
                <a:tab pos="756285" algn="l"/>
                <a:tab pos="756920" algn="l"/>
              </a:tabLst>
            </a:pPr>
            <a:r>
              <a:rPr lang="en-US" sz="3000" spc="-60" dirty="0" smtClean="0">
                <a:cs typeface="Arial"/>
              </a:rPr>
              <a:t>A small, special-purpose frame known as a token is exchanged among the nodes in some fixed order</a:t>
            </a:r>
          </a:p>
          <a:p>
            <a:pPr marL="356235" indent="-286385">
              <a:spcBef>
                <a:spcPts val="434"/>
              </a:spcBef>
              <a:tabLst>
                <a:tab pos="756285" algn="l"/>
                <a:tab pos="756920" algn="l"/>
              </a:tabLst>
            </a:pPr>
            <a:r>
              <a:rPr lang="en-US" sz="3000" spc="-85" dirty="0">
                <a:cs typeface="Arial"/>
              </a:rPr>
              <a:t>Stations are </a:t>
            </a:r>
            <a:r>
              <a:rPr lang="en-US" sz="3000" spc="-80" dirty="0">
                <a:cs typeface="Arial"/>
              </a:rPr>
              <a:t>arranged </a:t>
            </a:r>
            <a:r>
              <a:rPr lang="en-US" sz="3000" spc="-65" dirty="0">
                <a:cs typeface="Arial"/>
              </a:rPr>
              <a:t>around </a:t>
            </a:r>
            <a:r>
              <a:rPr lang="en-US" sz="3000" spc="-140" dirty="0">
                <a:cs typeface="Arial"/>
              </a:rPr>
              <a:t>a </a:t>
            </a:r>
            <a:r>
              <a:rPr lang="en-US" sz="3000" spc="-50" dirty="0">
                <a:cs typeface="Arial"/>
              </a:rPr>
              <a:t>ring </a:t>
            </a:r>
            <a:r>
              <a:rPr lang="en-US" sz="3000" spc="-80" dirty="0">
                <a:cs typeface="Arial"/>
              </a:rPr>
              <a:t>(physically </a:t>
            </a:r>
            <a:r>
              <a:rPr lang="en-US" sz="3000" spc="-15" dirty="0">
                <a:cs typeface="Arial"/>
              </a:rPr>
              <a:t>or</a:t>
            </a:r>
            <a:r>
              <a:rPr lang="en-US" sz="3000" spc="-145" dirty="0">
                <a:cs typeface="Arial"/>
              </a:rPr>
              <a:t> </a:t>
            </a:r>
            <a:r>
              <a:rPr lang="en-US" sz="3000" spc="-65" dirty="0">
                <a:cs typeface="Arial"/>
              </a:rPr>
              <a:t>logically)</a:t>
            </a:r>
            <a:endParaRPr lang="en-US" sz="3000" dirty="0">
              <a:cs typeface="Arial"/>
            </a:endParaRPr>
          </a:p>
          <a:p>
            <a:pPr marL="1155700" lvl="2">
              <a:spcBef>
                <a:spcPts val="405"/>
              </a:spcBef>
              <a:tabLst>
                <a:tab pos="1155700" algn="l"/>
                <a:tab pos="1156335" algn="l"/>
              </a:tabLst>
            </a:pPr>
            <a:r>
              <a:rPr lang="en-US" sz="3000" spc="-145" dirty="0">
                <a:cs typeface="Arial"/>
              </a:rPr>
              <a:t>A </a:t>
            </a:r>
            <a:r>
              <a:rPr lang="en-US" sz="3000" spc="-55" dirty="0">
                <a:cs typeface="Arial"/>
              </a:rPr>
              <a:t>token </a:t>
            </a:r>
            <a:r>
              <a:rPr lang="en-US" sz="3000" spc="-65" dirty="0">
                <a:cs typeface="Arial"/>
              </a:rPr>
              <a:t>circulates </a:t>
            </a:r>
            <a:r>
              <a:rPr lang="en-US" sz="3000" spc="-60" dirty="0">
                <a:cs typeface="Arial"/>
              </a:rPr>
              <a:t>around </a:t>
            </a:r>
            <a:r>
              <a:rPr lang="en-US" sz="3000" spc="-20" dirty="0">
                <a:cs typeface="Arial"/>
              </a:rPr>
              <a:t>the</a:t>
            </a:r>
            <a:r>
              <a:rPr lang="en-US" sz="3000" spc="-105" dirty="0">
                <a:cs typeface="Arial"/>
              </a:rPr>
              <a:t> </a:t>
            </a:r>
            <a:r>
              <a:rPr lang="en-US" sz="3000" spc="-45" dirty="0">
                <a:cs typeface="Arial"/>
              </a:rPr>
              <a:t>ring</a:t>
            </a:r>
            <a:endParaRPr lang="en-US" sz="3000" dirty="0">
              <a:cs typeface="Arial"/>
            </a:endParaRPr>
          </a:p>
          <a:p>
            <a:pPr marL="356235" marR="5080" indent="-286385">
              <a:spcBef>
                <a:spcPts val="440"/>
              </a:spcBef>
              <a:tabLst>
                <a:tab pos="756285" algn="l"/>
                <a:tab pos="756920" algn="l"/>
              </a:tabLst>
            </a:pPr>
            <a:r>
              <a:rPr lang="en-US" sz="3000" spc="-60" dirty="0" smtClean="0">
                <a:cs typeface="Arial"/>
              </a:rPr>
              <a:t>When a node receives a token, it holds onto the token only if it has some frames to transmit; otherwise, it immediately forwards the token to the next node.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1066800" y="3048000"/>
            <a:ext cx="7162800" cy="3200400"/>
          </a:xfrm>
          <a:prstGeom prst="rect">
            <a:avLst/>
          </a:prstGeom>
          <a:noFill/>
          <a:ln w="9525">
            <a:noFill/>
            <a:miter lim="800000"/>
            <a:headEnd/>
            <a:tailEnd/>
          </a:ln>
          <a:effectLst/>
        </p:spPr>
      </p:pic>
      <p:sp>
        <p:nvSpPr>
          <p:cNvPr id="5" name="Rectangle 4"/>
          <p:cNvSpPr/>
          <p:nvPr/>
        </p:nvSpPr>
        <p:spPr>
          <a:xfrm>
            <a:off x="685800" y="1676400"/>
            <a:ext cx="7772400" cy="1113125"/>
          </a:xfrm>
          <a:prstGeom prst="rect">
            <a:avLst/>
          </a:prstGeom>
        </p:spPr>
        <p:txBody>
          <a:bodyPr wrap="square">
            <a:spAutoFit/>
          </a:bodyPr>
          <a:lstStyle/>
          <a:p>
            <a:pPr marL="355600">
              <a:spcBef>
                <a:spcPts val="545"/>
              </a:spcBef>
              <a:tabLst>
                <a:tab pos="354965" algn="l"/>
                <a:tab pos="355600" algn="l"/>
              </a:tabLst>
            </a:pPr>
            <a:r>
              <a:rPr lang="en-US" dirty="0">
                <a:solidFill>
                  <a:srgbClr val="FF0000"/>
                </a:solidFill>
              </a:rPr>
              <a:t>B</a:t>
            </a:r>
            <a:r>
              <a:rPr lang="en-US" dirty="0" smtClean="0">
                <a:solidFill>
                  <a:srgbClr val="FF0000"/>
                </a:solidFill>
              </a:rPr>
              <a:t>roadcast </a:t>
            </a:r>
            <a:r>
              <a:rPr lang="en-US" dirty="0" smtClean="0"/>
              <a:t>(shared wire or medium)</a:t>
            </a:r>
          </a:p>
          <a:p>
            <a:pPr marL="756285" lvl="1" indent="-286385">
              <a:spcBef>
                <a:spcPts val="509"/>
              </a:spcBef>
              <a:tabLst>
                <a:tab pos="756285" algn="l"/>
                <a:tab pos="756920" algn="l"/>
              </a:tabLst>
            </a:pPr>
            <a:r>
              <a:rPr lang="en-US" sz="2000" dirty="0" smtClean="0">
                <a:latin typeface="Arial"/>
                <a:cs typeface="Arial"/>
              </a:rPr>
              <a:t>old-fashioned Ethernet</a:t>
            </a:r>
          </a:p>
          <a:p>
            <a:pPr marL="756285" lvl="1" indent="-286385">
              <a:spcBef>
                <a:spcPts val="480"/>
              </a:spcBef>
              <a:tabLst>
                <a:tab pos="756285" algn="l"/>
                <a:tab pos="756920" algn="l"/>
              </a:tabLst>
            </a:pPr>
            <a:r>
              <a:rPr lang="en-US" sz="2000" dirty="0" smtClean="0">
                <a:latin typeface="Arial"/>
                <a:cs typeface="Arial"/>
              </a:rPr>
              <a:t>802.11 wireless LAN</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356235" marR="5080" indent="-286385">
              <a:spcBef>
                <a:spcPts val="440"/>
              </a:spcBef>
              <a:tabLst>
                <a:tab pos="756285" algn="l"/>
                <a:tab pos="756920" algn="l"/>
              </a:tabLst>
            </a:pPr>
            <a:r>
              <a:rPr lang="en-US" sz="3000" spc="-60" dirty="0">
                <a:cs typeface="Arial"/>
              </a:rPr>
              <a:t>If the node have frames to transmit </a:t>
            </a:r>
            <a:endParaRPr lang="en-US" sz="3000" dirty="0">
              <a:cs typeface="Arial"/>
            </a:endParaRPr>
          </a:p>
          <a:p>
            <a:pPr marL="756285" lvl="1" indent="-286385">
              <a:spcBef>
                <a:spcPts val="409"/>
              </a:spcBef>
              <a:tabLst>
                <a:tab pos="756285" algn="l"/>
                <a:tab pos="756920" algn="l"/>
              </a:tabLst>
            </a:pPr>
            <a:r>
              <a:rPr lang="en-US" sz="3000" spc="50" dirty="0">
                <a:cs typeface="Arial"/>
              </a:rPr>
              <a:t>it</a:t>
            </a:r>
            <a:r>
              <a:rPr lang="en-US" sz="3000" spc="-85" dirty="0">
                <a:cs typeface="Arial"/>
              </a:rPr>
              <a:t> </a:t>
            </a:r>
            <a:r>
              <a:rPr lang="en-US" sz="3000" spc="-55" dirty="0">
                <a:cs typeface="Arial"/>
              </a:rPr>
              <a:t>waits</a:t>
            </a:r>
            <a:r>
              <a:rPr lang="en-US" sz="3000" spc="-95" dirty="0">
                <a:cs typeface="Arial"/>
              </a:rPr>
              <a:t> </a:t>
            </a:r>
            <a:r>
              <a:rPr lang="en-US" sz="3000" spc="-5" dirty="0">
                <a:cs typeface="Arial"/>
              </a:rPr>
              <a:t>for</a:t>
            </a:r>
            <a:r>
              <a:rPr lang="en-US" sz="3000" spc="-90" dirty="0">
                <a:cs typeface="Arial"/>
              </a:rPr>
              <a:t> </a:t>
            </a:r>
            <a:r>
              <a:rPr lang="en-US" sz="3000" spc="-20" dirty="0">
                <a:cs typeface="Arial"/>
              </a:rPr>
              <a:t>the</a:t>
            </a:r>
            <a:r>
              <a:rPr lang="en-US" sz="3000" spc="-95" dirty="0">
                <a:cs typeface="Arial"/>
              </a:rPr>
              <a:t> </a:t>
            </a:r>
            <a:r>
              <a:rPr lang="en-US" sz="3000" spc="-60" dirty="0" smtClean="0">
                <a:cs typeface="Arial"/>
              </a:rPr>
              <a:t>token.</a:t>
            </a:r>
            <a:endParaRPr lang="en-US" sz="3000" dirty="0">
              <a:cs typeface="Arial"/>
            </a:endParaRPr>
          </a:p>
          <a:p>
            <a:pPr marL="756285" marR="217170" lvl="1" indent="-286385">
              <a:spcBef>
                <a:spcPts val="430"/>
              </a:spcBef>
              <a:tabLst>
                <a:tab pos="756285" algn="l"/>
                <a:tab pos="756920" algn="l"/>
              </a:tabLst>
            </a:pPr>
            <a:r>
              <a:rPr lang="en-US" sz="3000" spc="-135" dirty="0">
                <a:cs typeface="Arial"/>
              </a:rPr>
              <a:t>The </a:t>
            </a:r>
            <a:r>
              <a:rPr lang="en-US" sz="3000" spc="-45" dirty="0">
                <a:cs typeface="Arial"/>
              </a:rPr>
              <a:t>station </a:t>
            </a:r>
            <a:r>
              <a:rPr lang="en-US" sz="3000" spc="-80" dirty="0">
                <a:cs typeface="Arial"/>
              </a:rPr>
              <a:t>captures </a:t>
            </a:r>
            <a:r>
              <a:rPr lang="en-US" sz="3000" spc="-20" dirty="0">
                <a:cs typeface="Arial"/>
              </a:rPr>
              <a:t>the </a:t>
            </a:r>
            <a:r>
              <a:rPr lang="en-US" sz="3000" spc="-60" dirty="0">
                <a:cs typeface="Arial"/>
              </a:rPr>
              <a:t>token </a:t>
            </a:r>
            <a:r>
              <a:rPr lang="en-US" sz="3000" spc="-85" dirty="0">
                <a:cs typeface="Arial"/>
              </a:rPr>
              <a:t>and </a:t>
            </a:r>
            <a:r>
              <a:rPr lang="en-US" sz="3000" spc="-125" dirty="0">
                <a:cs typeface="Arial"/>
              </a:rPr>
              <a:t>sends </a:t>
            </a:r>
            <a:r>
              <a:rPr lang="en-US" sz="3000" spc="-75" dirty="0">
                <a:cs typeface="Arial"/>
              </a:rPr>
              <a:t>one </a:t>
            </a:r>
            <a:r>
              <a:rPr lang="en-US" sz="3000" spc="-15" dirty="0">
                <a:cs typeface="Arial"/>
              </a:rPr>
              <a:t>or </a:t>
            </a:r>
            <a:r>
              <a:rPr lang="en-US" sz="3000" spc="-60" dirty="0">
                <a:cs typeface="Arial"/>
              </a:rPr>
              <a:t>more </a:t>
            </a:r>
            <a:r>
              <a:rPr lang="en-US" sz="3000" spc="-80" dirty="0">
                <a:cs typeface="Arial"/>
              </a:rPr>
              <a:t>frames </a:t>
            </a:r>
            <a:r>
              <a:rPr lang="en-US" sz="3000" spc="-170" dirty="0">
                <a:cs typeface="Arial"/>
              </a:rPr>
              <a:t>as </a:t>
            </a:r>
            <a:r>
              <a:rPr lang="en-US" sz="3000" spc="-65" dirty="0">
                <a:cs typeface="Arial"/>
              </a:rPr>
              <a:t>long </a:t>
            </a:r>
            <a:r>
              <a:rPr lang="en-US" sz="3000" spc="-170" dirty="0" smtClean="0">
                <a:cs typeface="Arial"/>
              </a:rPr>
              <a:t>as   </a:t>
            </a:r>
            <a:r>
              <a:rPr lang="en-US" sz="3000" spc="-20" dirty="0">
                <a:cs typeface="Arial"/>
              </a:rPr>
              <a:t>the </a:t>
            </a:r>
            <a:r>
              <a:rPr lang="en-US" sz="3000" spc="-65" dirty="0">
                <a:cs typeface="Arial"/>
              </a:rPr>
              <a:t>allocated  </a:t>
            </a:r>
            <a:r>
              <a:rPr lang="en-US" sz="3000" spc="-20" dirty="0">
                <a:cs typeface="Arial"/>
              </a:rPr>
              <a:t>time </a:t>
            </a:r>
            <a:r>
              <a:rPr lang="en-US" sz="3000" spc="-135" dirty="0">
                <a:cs typeface="Arial"/>
              </a:rPr>
              <a:t>has </a:t>
            </a:r>
            <a:r>
              <a:rPr lang="en-US" sz="3000" spc="-5" dirty="0">
                <a:cs typeface="Arial"/>
              </a:rPr>
              <a:t>not</a:t>
            </a:r>
            <a:r>
              <a:rPr lang="en-US" sz="3000" spc="-204" dirty="0">
                <a:cs typeface="Arial"/>
              </a:rPr>
              <a:t> </a:t>
            </a:r>
            <a:r>
              <a:rPr lang="en-US" sz="3000" spc="-70" dirty="0" smtClean="0">
                <a:cs typeface="Arial"/>
              </a:rPr>
              <a:t>expired.</a:t>
            </a:r>
            <a:endParaRPr lang="en-US" sz="3000" dirty="0">
              <a:cs typeface="Arial"/>
            </a:endParaRPr>
          </a:p>
          <a:p>
            <a:pPr marL="756285" lvl="1" indent="-286385">
              <a:spcBef>
                <a:spcPts val="434"/>
              </a:spcBef>
              <a:tabLst>
                <a:tab pos="756285" algn="l"/>
                <a:tab pos="756920" algn="l"/>
              </a:tabLst>
            </a:pPr>
            <a:r>
              <a:rPr lang="en-US" sz="3000" spc="25" dirty="0">
                <a:cs typeface="Arial"/>
              </a:rPr>
              <a:t>It </a:t>
            </a:r>
            <a:r>
              <a:rPr lang="en-US" sz="3000" spc="-105" dirty="0">
                <a:cs typeface="Arial"/>
              </a:rPr>
              <a:t>releases </a:t>
            </a:r>
            <a:r>
              <a:rPr lang="en-US" sz="3000" spc="-20" dirty="0">
                <a:cs typeface="Arial"/>
              </a:rPr>
              <a:t>the </a:t>
            </a:r>
            <a:r>
              <a:rPr lang="en-US" sz="3000" spc="-60" dirty="0">
                <a:cs typeface="Arial"/>
              </a:rPr>
              <a:t>token </a:t>
            </a:r>
            <a:r>
              <a:rPr lang="en-US" sz="3000" spc="15" dirty="0">
                <a:cs typeface="Arial"/>
              </a:rPr>
              <a:t>to</a:t>
            </a:r>
            <a:r>
              <a:rPr lang="en-US" sz="3000" spc="-380" dirty="0">
                <a:cs typeface="Arial"/>
              </a:rPr>
              <a:t> </a:t>
            </a:r>
            <a:r>
              <a:rPr lang="en-US" sz="3000" spc="-85" dirty="0">
                <a:cs typeface="Arial"/>
              </a:rPr>
              <a:t>be </a:t>
            </a:r>
            <a:r>
              <a:rPr lang="en-US" sz="3000" spc="-105" dirty="0">
                <a:cs typeface="Arial"/>
              </a:rPr>
              <a:t>used </a:t>
            </a:r>
            <a:r>
              <a:rPr lang="en-US" sz="3000" spc="-75" dirty="0">
                <a:cs typeface="Arial"/>
              </a:rPr>
              <a:t>by </a:t>
            </a:r>
            <a:r>
              <a:rPr lang="en-US" sz="3000" spc="-20" dirty="0">
                <a:cs typeface="Arial"/>
              </a:rPr>
              <a:t>the </a:t>
            </a:r>
            <a:r>
              <a:rPr lang="en-US" sz="3000" spc="-120" dirty="0">
                <a:cs typeface="Arial"/>
              </a:rPr>
              <a:t>successor </a:t>
            </a:r>
            <a:r>
              <a:rPr lang="en-US" sz="3000" spc="-45" dirty="0" smtClean="0">
                <a:cs typeface="Arial"/>
              </a:rPr>
              <a:t>station</a:t>
            </a:r>
            <a:r>
              <a:rPr lang="en-US" dirty="0" smtClean="0"/>
              <a:t>.</a:t>
            </a:r>
          </a:p>
        </p:txBody>
      </p:sp>
    </p:spTree>
    <p:extLst>
      <p:ext uri="{BB962C8B-B14F-4D97-AF65-F5344CB8AC3E}">
        <p14:creationId xmlns:p14="http://schemas.microsoft.com/office/powerpoint/2010/main" val="2932861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609600" y="1319213"/>
            <a:ext cx="7848600" cy="4219575"/>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1153413"/>
            <a:ext cx="1850389" cy="452120"/>
          </a:xfrm>
          <a:prstGeom prst="rect">
            <a:avLst/>
          </a:prstGeom>
        </p:spPr>
        <p:txBody>
          <a:bodyPr vert="horz" wrap="square" lIns="0" tIns="12065" rIns="0" bIns="0" rtlCol="0">
            <a:spAutoFit/>
          </a:bodyPr>
          <a:lstStyle/>
          <a:p>
            <a:pPr marL="355600" indent="-342900">
              <a:lnSpc>
                <a:spcPct val="100000"/>
              </a:lnSpc>
              <a:spcBef>
                <a:spcPts val="95"/>
              </a:spcBef>
              <a:buChar char="•"/>
              <a:tabLst>
                <a:tab pos="354965" algn="l"/>
                <a:tab pos="355600" algn="l"/>
              </a:tabLst>
            </a:pPr>
            <a:r>
              <a:rPr sz="2800" spc="-145" dirty="0">
                <a:latin typeface="Arial"/>
                <a:cs typeface="Arial"/>
              </a:rPr>
              <a:t>Procedure</a:t>
            </a:r>
            <a:endParaRPr sz="2800">
              <a:latin typeface="Arial"/>
              <a:cs typeface="Arial"/>
            </a:endParaRPr>
          </a:p>
        </p:txBody>
      </p:sp>
      <p:sp>
        <p:nvSpPr>
          <p:cNvPr id="3" name="object 3"/>
          <p:cNvSpPr/>
          <p:nvPr/>
        </p:nvSpPr>
        <p:spPr>
          <a:xfrm>
            <a:off x="2484501" y="1295400"/>
            <a:ext cx="5135499" cy="4800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cs typeface="Arial"/>
              </a:rPr>
              <a:t>Token passing is decentralized and highly efficient</a:t>
            </a:r>
            <a:r>
              <a:rPr lang="en-US" dirty="0" smtClean="0">
                <a:cs typeface="Arial"/>
              </a:rPr>
              <a:t>. but </a:t>
            </a:r>
            <a:r>
              <a:rPr lang="en-US" dirty="0">
                <a:cs typeface="Arial"/>
              </a:rPr>
              <a:t>it has problems as </a:t>
            </a:r>
            <a:r>
              <a:rPr lang="en-US" dirty="0" smtClean="0">
                <a:cs typeface="Arial"/>
              </a:rPr>
              <a:t>well.</a:t>
            </a:r>
          </a:p>
          <a:p>
            <a:r>
              <a:rPr lang="en-US" dirty="0" smtClean="0">
                <a:cs typeface="Arial"/>
              </a:rPr>
              <a:t>For example, the failure of one node can crash the entire channel. Or if node accidentally neglects to release the token, then some recovery procedure must be invoked to get the token back in circulation</a:t>
            </a:r>
          </a:p>
          <a:p>
            <a:endParaRPr lang="en-US" dirty="0">
              <a:cs typeface="Arial"/>
            </a:endParaRPr>
          </a:p>
          <a:p>
            <a:endParaRPr lang="en-US" dirty="0"/>
          </a:p>
        </p:txBody>
      </p:sp>
    </p:spTree>
    <p:extLst>
      <p:ext uri="{BB962C8B-B14F-4D97-AF65-F5344CB8AC3E}">
        <p14:creationId xmlns:p14="http://schemas.microsoft.com/office/powerpoint/2010/main" val="7614758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dirty="0" smtClean="0"/>
              <a:t>Fixed Assignment /</a:t>
            </a:r>
            <a:r>
              <a:rPr lang="en-US" dirty="0"/>
              <a:t>Channelization</a:t>
            </a:r>
            <a:br>
              <a:rPr lang="en-US" dirty="0"/>
            </a:br>
            <a:r>
              <a:rPr lang="en-US" dirty="0" smtClean="0"/>
              <a:t> </a:t>
            </a:r>
          </a:p>
        </p:txBody>
      </p:sp>
      <p:sp>
        <p:nvSpPr>
          <p:cNvPr id="23555" name="Content Placeholder 2"/>
          <p:cNvSpPr>
            <a:spLocks noGrp="1"/>
          </p:cNvSpPr>
          <p:nvPr>
            <p:ph idx="1"/>
          </p:nvPr>
        </p:nvSpPr>
        <p:spPr/>
        <p:txBody>
          <a:bodyPr>
            <a:normAutofit/>
          </a:bodyPr>
          <a:lstStyle/>
          <a:p>
            <a:pPr marL="26035" marR="5080" indent="-286385">
              <a:lnSpc>
                <a:spcPct val="110100"/>
              </a:lnSpc>
              <a:spcBef>
                <a:spcPts val="475"/>
              </a:spcBef>
              <a:tabLst>
                <a:tab pos="826135" algn="l"/>
                <a:tab pos="826769" algn="l"/>
              </a:tabLst>
            </a:pPr>
            <a:r>
              <a:rPr lang="en-US" dirty="0"/>
              <a:t>A Multiple-access method in which the available BW of </a:t>
            </a:r>
            <a:r>
              <a:rPr lang="en-US" dirty="0" smtClean="0"/>
              <a:t>a link </a:t>
            </a:r>
            <a:r>
              <a:rPr lang="en-US" dirty="0"/>
              <a:t>is  shared in time, frequency, or through code, between different  </a:t>
            </a:r>
            <a:r>
              <a:rPr lang="en-US" dirty="0" smtClean="0"/>
              <a:t>stations.</a:t>
            </a:r>
            <a:endParaRPr lang="en-US" dirty="0"/>
          </a:p>
          <a:p>
            <a:r>
              <a:rPr lang="en-US" dirty="0" smtClean="0"/>
              <a:t>Allocate the channel in a static manner. This allocation scheme doesn’t depend on the demands of the nodes</a:t>
            </a:r>
            <a:endParaRPr lang="en-US" sz="2000" spc="-70" dirty="0" smtClean="0">
              <a:latin typeface="Arial"/>
              <a:cs typeface="Arial"/>
            </a:endParaRPr>
          </a:p>
        </p:txBody>
      </p:sp>
      <p:sp>
        <p:nvSpPr>
          <p:cNvPr id="24580" name="Slide Number Placeholder 2"/>
          <p:cNvSpPr>
            <a:spLocks noGrp="1"/>
          </p:cNvSpPr>
          <p:nvPr>
            <p:ph type="sldNum" sz="quarter" idx="12"/>
          </p:nvPr>
        </p:nvSpPr>
        <p:spPr/>
        <p:txBody>
          <a:bodyPr/>
          <a:lstStyle/>
          <a:p>
            <a:pPr>
              <a:defRPr/>
            </a:pPr>
            <a:fld id="{F8BC745E-A785-4CC8-9B90-04DB58E1C590}" type="slidenum">
              <a:rPr lang="en-US"/>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Multiplexing in a computer networking means multiple signals are combined together thus travel simultaneously in a shared medium.</a:t>
            </a:r>
          </a:p>
          <a:p>
            <a:r>
              <a:rPr lang="en-US" dirty="0" smtClean="0"/>
              <a:t>Multiplexing= </a:t>
            </a:r>
            <a:r>
              <a:rPr lang="en-US" dirty="0" err="1" smtClean="0"/>
              <a:t>sahring</a:t>
            </a:r>
            <a:r>
              <a:rPr lang="en-US" dirty="0" smtClean="0"/>
              <a:t> the bandwidth</a:t>
            </a:r>
          </a:p>
          <a:p>
            <a:r>
              <a:rPr lang="en-US" dirty="0"/>
              <a:t>Types </a:t>
            </a:r>
          </a:p>
          <a:p>
            <a:pPr lvl="1"/>
            <a:r>
              <a:rPr lang="en-US" dirty="0"/>
              <a:t>Frequency Division Multiplexing(FDMA)</a:t>
            </a:r>
          </a:p>
          <a:p>
            <a:pPr lvl="1"/>
            <a:r>
              <a:rPr lang="en-US" dirty="0"/>
              <a:t>Time Division Multiplexing(TDMA)</a:t>
            </a:r>
          </a:p>
          <a:p>
            <a:pPr lvl="1"/>
            <a:r>
              <a:rPr lang="en-US" dirty="0"/>
              <a:t>Code division Multiplexing (CDMA)</a:t>
            </a:r>
          </a:p>
          <a:p>
            <a:pPr marL="425450" lvl="1" indent="-343535">
              <a:lnSpc>
                <a:spcPct val="100000"/>
              </a:lnSpc>
              <a:spcBef>
                <a:spcPts val="720"/>
              </a:spcBef>
              <a:buChar char="•"/>
              <a:tabLst>
                <a:tab pos="425450" algn="l"/>
                <a:tab pos="426084" algn="l"/>
              </a:tabLst>
            </a:pPr>
            <a:r>
              <a:rPr lang="en-US" sz="2000" b="1" dirty="0">
                <a:latin typeface="Arial"/>
                <a:cs typeface="Arial"/>
              </a:rPr>
              <a:t>Features</a:t>
            </a:r>
          </a:p>
          <a:p>
            <a:pPr marL="826135" lvl="2" indent="-286385">
              <a:lnSpc>
                <a:spcPct val="100000"/>
              </a:lnSpc>
              <a:spcBef>
                <a:spcPts val="720"/>
              </a:spcBef>
              <a:buChar char="–"/>
              <a:tabLst>
                <a:tab pos="826135" algn="l"/>
                <a:tab pos="826769" algn="l"/>
              </a:tabLst>
            </a:pPr>
            <a:r>
              <a:rPr lang="en-US" sz="2000" spc="-140" dirty="0">
                <a:latin typeface="Arial"/>
                <a:cs typeface="Arial"/>
              </a:rPr>
              <a:t>FDMA, </a:t>
            </a:r>
            <a:r>
              <a:rPr lang="en-US" sz="2000" spc="-150" dirty="0">
                <a:latin typeface="Arial"/>
                <a:cs typeface="Arial"/>
              </a:rPr>
              <a:t>TDMA </a:t>
            </a:r>
            <a:r>
              <a:rPr lang="en-US" sz="2000" spc="-90" dirty="0">
                <a:latin typeface="Arial"/>
                <a:cs typeface="Arial"/>
              </a:rPr>
              <a:t>are </a:t>
            </a:r>
            <a:r>
              <a:rPr lang="en-US" sz="2000" spc="-125" dirty="0">
                <a:latin typeface="Arial"/>
                <a:cs typeface="Arial"/>
              </a:rPr>
              <a:t>based </a:t>
            </a:r>
            <a:r>
              <a:rPr lang="en-US" sz="2000" spc="-60" dirty="0">
                <a:latin typeface="Arial"/>
                <a:cs typeface="Arial"/>
              </a:rPr>
              <a:t>on </a:t>
            </a:r>
            <a:r>
              <a:rPr lang="en-US" sz="2000" spc="-155" dirty="0">
                <a:latin typeface="Arial"/>
                <a:cs typeface="Arial"/>
              </a:rPr>
              <a:t>FDM </a:t>
            </a:r>
            <a:r>
              <a:rPr lang="en-US" sz="2000" spc="-95" dirty="0">
                <a:latin typeface="Arial"/>
                <a:cs typeface="Arial"/>
              </a:rPr>
              <a:t>and </a:t>
            </a:r>
            <a:r>
              <a:rPr lang="en-US" sz="2000" spc="-140" dirty="0">
                <a:latin typeface="Arial"/>
                <a:cs typeface="Arial"/>
              </a:rPr>
              <a:t>TDM </a:t>
            </a:r>
            <a:r>
              <a:rPr lang="en-US" sz="2000" spc="-25" dirty="0">
                <a:latin typeface="Arial"/>
                <a:cs typeface="Arial"/>
              </a:rPr>
              <a:t>in </a:t>
            </a:r>
            <a:r>
              <a:rPr lang="en-US" sz="2000" spc="-20" dirty="0">
                <a:latin typeface="Arial"/>
                <a:cs typeface="Arial"/>
              </a:rPr>
              <a:t>the </a:t>
            </a:r>
            <a:r>
              <a:rPr lang="en-US" sz="2000" spc="-100" dirty="0">
                <a:latin typeface="Arial"/>
                <a:cs typeface="Arial"/>
              </a:rPr>
              <a:t>physical</a:t>
            </a:r>
            <a:r>
              <a:rPr lang="en-US" sz="2000" spc="-275" dirty="0">
                <a:latin typeface="Arial"/>
                <a:cs typeface="Arial"/>
              </a:rPr>
              <a:t> </a:t>
            </a:r>
            <a:r>
              <a:rPr lang="en-US" sz="2000" spc="-75" dirty="0">
                <a:latin typeface="Arial"/>
                <a:cs typeface="Arial"/>
              </a:rPr>
              <a:t>layer</a:t>
            </a:r>
            <a:endParaRPr lang="en-US" sz="2000" dirty="0">
              <a:latin typeface="Arial"/>
              <a:cs typeface="Arial"/>
            </a:endParaRPr>
          </a:p>
          <a:p>
            <a:pPr marL="826135" lvl="2" indent="-286385">
              <a:lnSpc>
                <a:spcPct val="100000"/>
              </a:lnSpc>
              <a:spcBef>
                <a:spcPts val="720"/>
              </a:spcBef>
              <a:buChar char="–"/>
              <a:tabLst>
                <a:tab pos="826135" algn="l"/>
                <a:tab pos="826769" algn="l"/>
              </a:tabLst>
            </a:pPr>
            <a:r>
              <a:rPr lang="en-US" sz="2000" spc="-185" dirty="0">
                <a:latin typeface="Arial"/>
                <a:cs typeface="Arial"/>
              </a:rPr>
              <a:t>CDMA </a:t>
            </a:r>
            <a:r>
              <a:rPr lang="en-US" sz="2000" spc="-105" dirty="0">
                <a:latin typeface="Arial"/>
                <a:cs typeface="Arial"/>
              </a:rPr>
              <a:t>is </a:t>
            </a:r>
            <a:r>
              <a:rPr lang="en-US" sz="2000" spc="-155" dirty="0">
                <a:latin typeface="Arial"/>
                <a:cs typeface="Arial"/>
              </a:rPr>
              <a:t>a </a:t>
            </a:r>
            <a:r>
              <a:rPr lang="en-US" sz="2000" spc="-80" dirty="0">
                <a:latin typeface="Arial"/>
                <a:cs typeface="Arial"/>
              </a:rPr>
              <a:t>data </a:t>
            </a:r>
            <a:r>
              <a:rPr lang="en-US" sz="2000" spc="-35" dirty="0">
                <a:latin typeface="Arial"/>
                <a:cs typeface="Arial"/>
              </a:rPr>
              <a:t>link </a:t>
            </a:r>
            <a:r>
              <a:rPr lang="en-US" sz="2000" spc="-85" dirty="0">
                <a:latin typeface="Arial"/>
                <a:cs typeface="Arial"/>
              </a:rPr>
              <a:t>multiple-access</a:t>
            </a:r>
            <a:r>
              <a:rPr lang="en-US" sz="2000" spc="-60" dirty="0">
                <a:latin typeface="Arial"/>
                <a:cs typeface="Arial"/>
              </a:rPr>
              <a:t> </a:t>
            </a:r>
            <a:r>
              <a:rPr lang="en-US" sz="2000" spc="-40" dirty="0">
                <a:latin typeface="Arial"/>
                <a:cs typeface="Arial"/>
              </a:rPr>
              <a:t>protocol</a:t>
            </a:r>
            <a:endParaRPr lang="en-US" sz="2000" dirty="0">
              <a:latin typeface="Arial"/>
              <a:cs typeface="Arial"/>
            </a:endParaRPr>
          </a:p>
          <a:p>
            <a:endParaRPr lang="en-US" dirty="0"/>
          </a:p>
        </p:txBody>
      </p:sp>
    </p:spTree>
    <p:extLst>
      <p:ext uri="{BB962C8B-B14F-4D97-AF65-F5344CB8AC3E}">
        <p14:creationId xmlns:p14="http://schemas.microsoft.com/office/powerpoint/2010/main" val="955367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Frequency-Division </a:t>
            </a:r>
            <a:r>
              <a:rPr lang="en-US" dirty="0"/>
              <a:t>Multiple Access (FDMA)</a:t>
            </a:r>
            <a:r>
              <a:rPr lang="en-US" dirty="0" smtClean="0"/>
              <a:t> </a:t>
            </a:r>
            <a:br>
              <a:rPr lang="en-US" dirty="0" smtClean="0"/>
            </a:br>
            <a:r>
              <a:rPr lang="en-US" dirty="0" smtClean="0"/>
              <a:t> </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idx="1"/>
          </p:nvPr>
        </p:nvSpPr>
        <p:spPr/>
        <p:txBody>
          <a:bodyPr/>
          <a:lstStyle/>
          <a:p>
            <a:pPr marL="32385" indent="-286385">
              <a:spcBef>
                <a:spcPts val="595"/>
              </a:spcBef>
              <a:tabLst>
                <a:tab pos="832485" algn="l"/>
                <a:tab pos="833119" algn="l"/>
              </a:tabLst>
            </a:pPr>
            <a:r>
              <a:rPr lang="en-US" sz="2400" spc="-145" dirty="0" smtClean="0">
                <a:latin typeface="Arial"/>
                <a:cs typeface="Arial"/>
              </a:rPr>
              <a:t>A </a:t>
            </a:r>
            <a:r>
              <a:rPr lang="en-US" sz="2400" spc="-65" dirty="0" smtClean="0">
                <a:latin typeface="Arial"/>
                <a:cs typeface="Arial"/>
              </a:rPr>
              <a:t>data </a:t>
            </a:r>
            <a:r>
              <a:rPr lang="en-US" sz="2400" spc="-30" dirty="0" smtClean="0">
                <a:latin typeface="Arial"/>
                <a:cs typeface="Arial"/>
              </a:rPr>
              <a:t>link </a:t>
            </a:r>
            <a:r>
              <a:rPr lang="en-US" sz="2400" spc="-65" dirty="0" smtClean="0">
                <a:latin typeface="Arial"/>
                <a:cs typeface="Arial"/>
              </a:rPr>
              <a:t>layer </a:t>
            </a:r>
            <a:r>
              <a:rPr lang="en-US" sz="2400" spc="-35" dirty="0" smtClean="0">
                <a:latin typeface="Arial"/>
                <a:cs typeface="Arial"/>
              </a:rPr>
              <a:t>protocol </a:t>
            </a:r>
            <a:r>
              <a:rPr lang="en-US" sz="2400" spc="-5" dirty="0" smtClean="0">
                <a:latin typeface="Arial"/>
                <a:cs typeface="Arial"/>
              </a:rPr>
              <a:t>that </a:t>
            </a:r>
            <a:r>
              <a:rPr lang="en-US" sz="2400" spc="-130" dirty="0" smtClean="0">
                <a:latin typeface="Arial"/>
                <a:cs typeface="Arial"/>
              </a:rPr>
              <a:t>uses </a:t>
            </a:r>
            <a:r>
              <a:rPr lang="en-US" sz="2400" spc="-135" dirty="0" smtClean="0">
                <a:latin typeface="Arial"/>
                <a:cs typeface="Arial"/>
              </a:rPr>
              <a:t>FDM </a:t>
            </a:r>
            <a:r>
              <a:rPr lang="en-US" sz="2400" spc="-25" dirty="0" smtClean="0">
                <a:latin typeface="Arial"/>
                <a:cs typeface="Arial"/>
              </a:rPr>
              <a:t>at </a:t>
            </a:r>
            <a:r>
              <a:rPr lang="en-US" sz="2400" spc="-20" dirty="0" smtClean="0">
                <a:latin typeface="Arial"/>
                <a:cs typeface="Arial"/>
              </a:rPr>
              <a:t>the </a:t>
            </a:r>
            <a:r>
              <a:rPr lang="en-US" sz="2400" spc="-85" dirty="0" smtClean="0">
                <a:latin typeface="Arial"/>
                <a:cs typeface="Arial"/>
              </a:rPr>
              <a:t>physical</a:t>
            </a:r>
            <a:r>
              <a:rPr lang="en-US" sz="2400" spc="-325" dirty="0" smtClean="0">
                <a:latin typeface="Arial"/>
                <a:cs typeface="Arial"/>
              </a:rPr>
              <a:t> </a:t>
            </a:r>
            <a:r>
              <a:rPr lang="en-US" sz="2400" spc="-65" dirty="0" smtClean="0">
                <a:latin typeface="Arial"/>
                <a:cs typeface="Arial"/>
              </a:rPr>
              <a:t>layer</a:t>
            </a:r>
            <a:endParaRPr lang="en-US" sz="2400" dirty="0" smtClean="0">
              <a:latin typeface="Arial"/>
              <a:cs typeface="Arial"/>
            </a:endParaRPr>
          </a:p>
          <a:p>
            <a:pPr marL="32385" indent="-286385">
              <a:spcBef>
                <a:spcPts val="575"/>
              </a:spcBef>
              <a:tabLst>
                <a:tab pos="832485" algn="l"/>
                <a:tab pos="833119" algn="l"/>
              </a:tabLst>
            </a:pPr>
            <a:r>
              <a:rPr lang="en-US" sz="2400" spc="-120" dirty="0" smtClean="0">
                <a:latin typeface="Arial"/>
                <a:cs typeface="Arial"/>
              </a:rPr>
              <a:t>The </a:t>
            </a:r>
            <a:r>
              <a:rPr lang="en-US" sz="2400" spc="-70" dirty="0" smtClean="0">
                <a:latin typeface="Arial"/>
                <a:cs typeface="Arial"/>
              </a:rPr>
              <a:t>available </a:t>
            </a:r>
            <a:r>
              <a:rPr lang="en-US" sz="2400" spc="-160" dirty="0" smtClean="0">
                <a:latin typeface="Arial"/>
                <a:cs typeface="Arial"/>
              </a:rPr>
              <a:t>BW </a:t>
            </a:r>
            <a:r>
              <a:rPr lang="en-US" sz="2400" spc="-85" dirty="0" smtClean="0">
                <a:latin typeface="Arial"/>
                <a:cs typeface="Arial"/>
              </a:rPr>
              <a:t>of the common channel is divided into bands that are separated by guard bands.</a:t>
            </a:r>
          </a:p>
          <a:p>
            <a:pPr marL="32385" indent="-286385">
              <a:spcBef>
                <a:spcPts val="575"/>
              </a:spcBef>
              <a:tabLst>
                <a:tab pos="832485" algn="l"/>
                <a:tab pos="833119" algn="l"/>
              </a:tabLst>
            </a:pPr>
            <a:r>
              <a:rPr lang="en-US" sz="2400" spc="-85" dirty="0" smtClean="0">
                <a:latin typeface="Arial"/>
                <a:cs typeface="Arial"/>
              </a:rPr>
              <a:t>The available bandwidth is shared by all stations.</a:t>
            </a:r>
            <a:endParaRPr lang="en-US" sz="2400" dirty="0" smtClean="0">
              <a:latin typeface="Arial"/>
              <a:cs typeface="Arial"/>
            </a:endParaRPr>
          </a:p>
          <a:p>
            <a:pPr marL="832485" lvl="2" indent="-286385">
              <a:lnSpc>
                <a:spcPct val="100000"/>
              </a:lnSpc>
              <a:spcBef>
                <a:spcPts val="580"/>
              </a:spcBef>
              <a:buChar char="–"/>
              <a:tabLst>
                <a:tab pos="832485" algn="l"/>
                <a:tab pos="833119" algn="l"/>
              </a:tabLst>
            </a:pPr>
            <a:r>
              <a:rPr lang="en-US" sz="1600" spc="-155" dirty="0" smtClean="0">
                <a:latin typeface="Arial"/>
                <a:cs typeface="Arial"/>
              </a:rPr>
              <a:t>Each </a:t>
            </a:r>
            <a:r>
              <a:rPr lang="en-US" sz="1600" spc="-55" dirty="0" smtClean="0">
                <a:latin typeface="Arial"/>
                <a:cs typeface="Arial"/>
              </a:rPr>
              <a:t>stations </a:t>
            </a:r>
            <a:r>
              <a:rPr lang="en-US" sz="1600" spc="-130" dirty="0" smtClean="0">
                <a:latin typeface="Arial"/>
                <a:cs typeface="Arial"/>
              </a:rPr>
              <a:t>uses </a:t>
            </a:r>
            <a:r>
              <a:rPr lang="en-US" sz="1600" spc="-25" dirty="0" smtClean="0">
                <a:latin typeface="Arial"/>
                <a:cs typeface="Arial"/>
              </a:rPr>
              <a:t>its </a:t>
            </a:r>
            <a:r>
              <a:rPr lang="en-US" sz="1600" spc="-55" dirty="0" smtClean="0">
                <a:latin typeface="Arial"/>
                <a:cs typeface="Arial"/>
              </a:rPr>
              <a:t>allocated </a:t>
            </a:r>
            <a:r>
              <a:rPr lang="en-US" sz="1600" spc="-75" dirty="0" smtClean="0">
                <a:latin typeface="Arial"/>
                <a:cs typeface="Arial"/>
              </a:rPr>
              <a:t>band </a:t>
            </a:r>
            <a:r>
              <a:rPr lang="en-US" sz="1600" spc="15" dirty="0" smtClean="0">
                <a:latin typeface="Arial"/>
                <a:cs typeface="Arial"/>
              </a:rPr>
              <a:t>to </a:t>
            </a:r>
            <a:r>
              <a:rPr lang="en-US" sz="1600" spc="-100" dirty="0" smtClean="0">
                <a:latin typeface="Arial"/>
                <a:cs typeface="Arial"/>
              </a:rPr>
              <a:t>send </a:t>
            </a:r>
            <a:r>
              <a:rPr lang="en-US" sz="1600" spc="-25" dirty="0" smtClean="0">
                <a:latin typeface="Arial"/>
                <a:cs typeface="Arial"/>
              </a:rPr>
              <a:t>its</a:t>
            </a:r>
            <a:r>
              <a:rPr lang="en-US" sz="1600" spc="-265" dirty="0" smtClean="0">
                <a:latin typeface="Arial"/>
                <a:cs typeface="Arial"/>
              </a:rPr>
              <a:t> </a:t>
            </a:r>
            <a:r>
              <a:rPr lang="en-US" sz="1600" spc="-65" dirty="0" smtClean="0">
                <a:latin typeface="Arial"/>
                <a:cs typeface="Arial"/>
              </a:rPr>
              <a:t>data</a:t>
            </a:r>
          </a:p>
          <a:p>
            <a:pPr marL="832485" lvl="2" indent="-286385">
              <a:lnSpc>
                <a:spcPct val="100000"/>
              </a:lnSpc>
              <a:spcBef>
                <a:spcPts val="580"/>
              </a:spcBef>
              <a:buChar char="–"/>
              <a:tabLst>
                <a:tab pos="832485" algn="l"/>
                <a:tab pos="833119" algn="l"/>
              </a:tabLst>
            </a:pPr>
            <a:r>
              <a:rPr lang="en-US" sz="1600" dirty="0"/>
              <a:t>To prevent station interferences, the allocated bands are separated from one another by </a:t>
            </a:r>
            <a:r>
              <a:rPr lang="en-US" sz="1600" dirty="0" smtClean="0"/>
              <a:t>small </a:t>
            </a:r>
            <a:r>
              <a:rPr lang="en-US" sz="1600" i="1" dirty="0" smtClean="0"/>
              <a:t>guard </a:t>
            </a:r>
            <a:r>
              <a:rPr lang="en-US" sz="1600" i="1" dirty="0"/>
              <a:t>bands.</a:t>
            </a:r>
            <a:r>
              <a:rPr lang="en-US" sz="1600" dirty="0" smtClean="0"/>
              <a:t> </a:t>
            </a:r>
            <a:br>
              <a:rPr lang="en-US" sz="1600" dirty="0" smtClean="0"/>
            </a:br>
            <a:r>
              <a:rPr lang="en-US" sz="1600" spc="-150" dirty="0" smtClean="0">
                <a:latin typeface="Arial"/>
                <a:cs typeface="Arial"/>
              </a:rPr>
              <a:t>Ex. </a:t>
            </a:r>
            <a:r>
              <a:rPr lang="en-US" sz="1600" spc="-175" dirty="0" smtClean="0">
                <a:latin typeface="Arial"/>
                <a:cs typeface="Arial"/>
              </a:rPr>
              <a:t>AMPS </a:t>
            </a:r>
            <a:r>
              <a:rPr lang="en-US" sz="1600" spc="-130" dirty="0" smtClean="0">
                <a:latin typeface="Arial"/>
                <a:cs typeface="Arial"/>
              </a:rPr>
              <a:t>(1G </a:t>
            </a:r>
            <a:r>
              <a:rPr lang="en-US" sz="1600" spc="-45" dirty="0" smtClean="0">
                <a:latin typeface="Arial"/>
                <a:cs typeface="Arial"/>
              </a:rPr>
              <a:t>cellular</a:t>
            </a:r>
            <a:r>
              <a:rPr lang="en-US" sz="1600" spc="-180" dirty="0" smtClean="0">
                <a:latin typeface="Arial"/>
                <a:cs typeface="Arial"/>
              </a:rPr>
              <a:t> </a:t>
            </a:r>
            <a:r>
              <a:rPr lang="en-US" sz="1600" spc="-55" dirty="0" smtClean="0">
                <a:latin typeface="Arial"/>
                <a:cs typeface="Arial"/>
              </a:rPr>
              <a:t>networks)</a:t>
            </a:r>
            <a:endParaRPr lang="en-US" sz="1600" dirty="0" smtClean="0">
              <a:latin typeface="Arial"/>
              <a:cs typeface="Arial"/>
            </a:endParaRP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object 3"/>
          <p:cNvSpPr>
            <a:spLocks noGrp="1"/>
          </p:cNvSpPr>
          <p:nvPr>
            <p:ph idx="1"/>
          </p:nvPr>
        </p:nvSpPr>
        <p:spPr>
          <a:prstGeom prst="rect">
            <a:avLst/>
          </a:prstGeom>
          <a:blipFill>
            <a:blip r:embed="rId2" cstate="print"/>
            <a:stretch>
              <a:fillRect/>
            </a:stretch>
          </a:blipFill>
        </p:spPr>
        <p:txBody>
          <a:bodyPr wrap="square" lIns="0" tIns="0" rIns="0" bIns="0" rtlCol="0"/>
          <a:lstStyle/>
          <a:p>
            <a:r>
              <a:rPr lang="en-US" dirty="0" smtClean="0"/>
              <a:t> </a:t>
            </a:r>
            <a:endParaRPr lang="en-US" dirty="0"/>
          </a:p>
        </p:txBody>
      </p:sp>
    </p:spTree>
    <p:extLst>
      <p:ext uri="{BB962C8B-B14F-4D97-AF65-F5344CB8AC3E}">
        <p14:creationId xmlns:p14="http://schemas.microsoft.com/office/powerpoint/2010/main" val="2272144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dirty="0" smtClean="0"/>
              <a:t>Time-Division </a:t>
            </a:r>
            <a:r>
              <a:rPr lang="en-US" dirty="0"/>
              <a:t>Multiple Access (TDMA)</a:t>
            </a:r>
            <a:r>
              <a:rPr lang="en-US" dirty="0" smtClean="0"/>
              <a:t> </a:t>
            </a:r>
            <a:br>
              <a:rPr lang="en-US" dirty="0" smtClean="0"/>
            </a:br>
            <a:r>
              <a:rPr lang="en-US" dirty="0" smtClean="0"/>
              <a:t> </a:t>
            </a:r>
            <a:r>
              <a:rPr lang="en-US" dirty="0" smtClean="0">
                <a:latin typeface="Times New Roman"/>
                <a:cs typeface="Times New Roman"/>
              </a:rPr>
              <a:t/>
            </a:r>
            <a:br>
              <a:rPr lang="en-US" dirty="0" smtClean="0">
                <a:latin typeface="Times New Roman"/>
                <a:cs typeface="Times New Roman"/>
              </a:rPr>
            </a:br>
            <a:endParaRPr lang="en-US" dirty="0"/>
          </a:p>
        </p:txBody>
      </p:sp>
      <p:sp>
        <p:nvSpPr>
          <p:cNvPr id="3" name="Content Placeholder 2"/>
          <p:cNvSpPr>
            <a:spLocks noGrp="1"/>
          </p:cNvSpPr>
          <p:nvPr>
            <p:ph idx="1"/>
          </p:nvPr>
        </p:nvSpPr>
        <p:spPr>
          <a:xfrm>
            <a:off x="457200" y="1371600"/>
            <a:ext cx="8229600" cy="4754563"/>
          </a:xfrm>
        </p:spPr>
        <p:txBody>
          <a:bodyPr/>
          <a:lstStyle/>
          <a:p>
            <a:pPr marL="355600">
              <a:spcBef>
                <a:spcPts val="2605"/>
              </a:spcBef>
              <a:tabLst>
                <a:tab pos="354965" algn="l"/>
                <a:tab pos="355600" algn="l"/>
              </a:tabLst>
            </a:pPr>
            <a:r>
              <a:rPr lang="en-US" sz="1600" spc="-145" dirty="0" smtClean="0">
                <a:latin typeface="Arial"/>
                <a:cs typeface="Arial"/>
              </a:rPr>
              <a:t>A </a:t>
            </a:r>
            <a:r>
              <a:rPr lang="en-US" sz="1600" spc="-65" dirty="0" smtClean="0">
                <a:latin typeface="Arial"/>
                <a:cs typeface="Arial"/>
              </a:rPr>
              <a:t>data </a:t>
            </a:r>
            <a:r>
              <a:rPr lang="en-US" sz="1600" spc="-30" dirty="0" smtClean="0">
                <a:latin typeface="Arial"/>
                <a:cs typeface="Arial"/>
              </a:rPr>
              <a:t>link </a:t>
            </a:r>
            <a:r>
              <a:rPr lang="en-US" sz="1600" spc="-65" dirty="0" smtClean="0">
                <a:latin typeface="Arial"/>
                <a:cs typeface="Arial"/>
              </a:rPr>
              <a:t>layer </a:t>
            </a:r>
            <a:r>
              <a:rPr lang="en-US" sz="1600" spc="-35" dirty="0" smtClean="0">
                <a:latin typeface="Arial"/>
                <a:cs typeface="Arial"/>
              </a:rPr>
              <a:t>protocol </a:t>
            </a:r>
            <a:r>
              <a:rPr lang="en-US" sz="1600" spc="-5" dirty="0" smtClean="0">
                <a:latin typeface="Arial"/>
                <a:cs typeface="Arial"/>
              </a:rPr>
              <a:t>that </a:t>
            </a:r>
            <a:r>
              <a:rPr lang="en-US" sz="1600" spc="-130" dirty="0" smtClean="0">
                <a:latin typeface="Arial"/>
                <a:cs typeface="Arial"/>
              </a:rPr>
              <a:t>uses </a:t>
            </a:r>
            <a:r>
              <a:rPr lang="en-US" sz="1600" spc="-120" dirty="0" smtClean="0">
                <a:latin typeface="Arial"/>
                <a:cs typeface="Arial"/>
              </a:rPr>
              <a:t>TDM </a:t>
            </a:r>
            <a:r>
              <a:rPr lang="en-US" sz="1600" spc="-25" dirty="0" smtClean="0">
                <a:latin typeface="Arial"/>
                <a:cs typeface="Arial"/>
              </a:rPr>
              <a:t>at </a:t>
            </a:r>
            <a:r>
              <a:rPr lang="en-US" sz="1600" spc="-20" dirty="0" smtClean="0">
                <a:latin typeface="Arial"/>
                <a:cs typeface="Arial"/>
              </a:rPr>
              <a:t>the</a:t>
            </a:r>
            <a:r>
              <a:rPr lang="en-US" sz="1600" spc="-285" dirty="0" smtClean="0">
                <a:latin typeface="Arial"/>
                <a:cs typeface="Arial"/>
              </a:rPr>
              <a:t> </a:t>
            </a:r>
            <a:r>
              <a:rPr lang="en-US" sz="1600" spc="-85" dirty="0" smtClean="0">
                <a:latin typeface="Arial"/>
                <a:cs typeface="Arial"/>
              </a:rPr>
              <a:t>physical </a:t>
            </a:r>
            <a:r>
              <a:rPr lang="en-US" sz="1600" spc="-65" dirty="0" smtClean="0">
                <a:latin typeface="Arial"/>
                <a:cs typeface="Arial"/>
              </a:rPr>
              <a:t>layer</a:t>
            </a:r>
            <a:endParaRPr lang="en-US" sz="1600" dirty="0" smtClean="0">
              <a:latin typeface="Arial"/>
              <a:cs typeface="Arial"/>
            </a:endParaRPr>
          </a:p>
          <a:p>
            <a:pPr marL="356235" indent="-286385">
              <a:spcBef>
                <a:spcPts val="575"/>
              </a:spcBef>
              <a:tabLst>
                <a:tab pos="756285" algn="l"/>
                <a:tab pos="756920" algn="l"/>
              </a:tabLst>
            </a:pPr>
            <a:r>
              <a:rPr lang="en-US" sz="2000" spc="-120" dirty="0" smtClean="0">
                <a:latin typeface="Arial"/>
                <a:cs typeface="Arial"/>
              </a:rPr>
              <a:t>The </a:t>
            </a:r>
            <a:r>
              <a:rPr lang="en-US" sz="2000" spc="-60" dirty="0" smtClean="0">
                <a:latin typeface="Arial"/>
                <a:cs typeface="Arial"/>
              </a:rPr>
              <a:t>stations </a:t>
            </a:r>
            <a:r>
              <a:rPr lang="en-US" sz="2000" spc="-95" dirty="0" smtClean="0">
                <a:latin typeface="Arial"/>
                <a:cs typeface="Arial"/>
              </a:rPr>
              <a:t>share </a:t>
            </a:r>
            <a:r>
              <a:rPr lang="en-US" sz="2000" spc="-25" dirty="0" smtClean="0">
                <a:latin typeface="Arial"/>
                <a:cs typeface="Arial"/>
              </a:rPr>
              <a:t>the </a:t>
            </a:r>
            <a:r>
              <a:rPr lang="en-US" sz="2000" spc="-70" dirty="0" smtClean="0">
                <a:latin typeface="Arial"/>
                <a:cs typeface="Arial"/>
              </a:rPr>
              <a:t>capacity </a:t>
            </a:r>
            <a:r>
              <a:rPr lang="en-US" sz="2000" spc="-10" dirty="0" smtClean="0">
                <a:latin typeface="Arial"/>
                <a:cs typeface="Arial"/>
              </a:rPr>
              <a:t>of </a:t>
            </a:r>
            <a:r>
              <a:rPr lang="en-US" sz="2000" spc="-25" dirty="0" smtClean="0">
                <a:latin typeface="Arial"/>
                <a:cs typeface="Arial"/>
              </a:rPr>
              <a:t>the </a:t>
            </a:r>
            <a:r>
              <a:rPr lang="en-US" sz="2000" spc="-70" dirty="0" smtClean="0">
                <a:latin typeface="Arial"/>
                <a:cs typeface="Arial"/>
              </a:rPr>
              <a:t>channel </a:t>
            </a:r>
            <a:r>
              <a:rPr lang="en-US" sz="2000" spc="-25" dirty="0" smtClean="0">
                <a:latin typeface="Arial"/>
                <a:cs typeface="Arial"/>
              </a:rPr>
              <a:t>in</a:t>
            </a:r>
            <a:r>
              <a:rPr lang="en-US" sz="2000" spc="-325" dirty="0" smtClean="0">
                <a:latin typeface="Arial"/>
                <a:cs typeface="Arial"/>
              </a:rPr>
              <a:t> </a:t>
            </a:r>
            <a:r>
              <a:rPr lang="en-US" sz="2000" spc="-15" dirty="0" smtClean="0">
                <a:latin typeface="Arial"/>
                <a:cs typeface="Arial"/>
              </a:rPr>
              <a:t>time</a:t>
            </a:r>
          </a:p>
          <a:p>
            <a:pPr marL="356235" indent="-286385">
              <a:spcBef>
                <a:spcPts val="575"/>
              </a:spcBef>
              <a:tabLst>
                <a:tab pos="756285" algn="l"/>
                <a:tab pos="756920" algn="l"/>
              </a:tabLst>
            </a:pPr>
            <a:r>
              <a:rPr lang="en-US" sz="2000" spc="-15" dirty="0" smtClean="0">
                <a:latin typeface="Arial"/>
                <a:cs typeface="Arial"/>
              </a:rPr>
              <a:t>The entire bandwidth is just one channel </a:t>
            </a:r>
            <a:endParaRPr lang="en-US" sz="2000" dirty="0" smtClean="0">
              <a:latin typeface="Arial"/>
              <a:cs typeface="Arial"/>
            </a:endParaRPr>
          </a:p>
          <a:p>
            <a:pPr marL="356235" indent="-286385">
              <a:spcBef>
                <a:spcPts val="580"/>
              </a:spcBef>
              <a:tabLst>
                <a:tab pos="756285" algn="l"/>
                <a:tab pos="756920" algn="l"/>
              </a:tabLst>
            </a:pPr>
            <a:r>
              <a:rPr lang="en-US" sz="2000" spc="-155" dirty="0" smtClean="0">
                <a:latin typeface="Arial"/>
                <a:cs typeface="Arial"/>
              </a:rPr>
              <a:t>Each </a:t>
            </a:r>
            <a:r>
              <a:rPr lang="en-US" sz="2000" spc="-40" dirty="0" smtClean="0">
                <a:latin typeface="Arial"/>
                <a:cs typeface="Arial"/>
              </a:rPr>
              <a:t>station </a:t>
            </a:r>
            <a:r>
              <a:rPr lang="en-US" sz="2000" spc="-85" dirty="0" smtClean="0">
                <a:latin typeface="Arial"/>
                <a:cs typeface="Arial"/>
              </a:rPr>
              <a:t>is </a:t>
            </a:r>
            <a:r>
              <a:rPr lang="en-US" sz="2000" spc="-55" dirty="0" smtClean="0">
                <a:latin typeface="Arial"/>
                <a:cs typeface="Arial"/>
              </a:rPr>
              <a:t>allocated </a:t>
            </a:r>
            <a:r>
              <a:rPr lang="en-US" sz="2000" spc="-125" dirty="0" smtClean="0">
                <a:latin typeface="Arial"/>
                <a:cs typeface="Arial"/>
              </a:rPr>
              <a:t>a </a:t>
            </a:r>
            <a:r>
              <a:rPr lang="en-US" sz="2000" spc="-15" dirty="0" smtClean="0">
                <a:latin typeface="Arial"/>
                <a:cs typeface="Arial"/>
              </a:rPr>
              <a:t>time </a:t>
            </a:r>
            <a:r>
              <a:rPr lang="en-US" sz="2000" spc="-35" dirty="0" smtClean="0">
                <a:latin typeface="Arial"/>
                <a:cs typeface="Arial"/>
              </a:rPr>
              <a:t>slot </a:t>
            </a:r>
            <a:r>
              <a:rPr lang="en-US" sz="2000" spc="-50" dirty="0" smtClean="0">
                <a:latin typeface="Arial"/>
                <a:cs typeface="Arial"/>
              </a:rPr>
              <a:t>during which </a:t>
            </a:r>
            <a:r>
              <a:rPr lang="en-US" sz="2000" spc="50" dirty="0" smtClean="0">
                <a:latin typeface="Arial"/>
                <a:cs typeface="Arial"/>
              </a:rPr>
              <a:t>it</a:t>
            </a:r>
            <a:r>
              <a:rPr lang="en-US" sz="2000" spc="-210" dirty="0" smtClean="0">
                <a:latin typeface="Arial"/>
                <a:cs typeface="Arial"/>
              </a:rPr>
              <a:t> </a:t>
            </a:r>
            <a:r>
              <a:rPr lang="en-US" sz="2000" spc="-110" dirty="0" smtClean="0">
                <a:latin typeface="Arial"/>
                <a:cs typeface="Arial"/>
              </a:rPr>
              <a:t>can </a:t>
            </a:r>
            <a:r>
              <a:rPr lang="en-US" sz="2000" spc="-100" dirty="0" smtClean="0">
                <a:latin typeface="Arial"/>
                <a:cs typeface="Arial"/>
              </a:rPr>
              <a:t>send </a:t>
            </a:r>
            <a:r>
              <a:rPr lang="en-US" sz="2000" spc="-65" dirty="0" smtClean="0">
                <a:latin typeface="Arial"/>
                <a:cs typeface="Arial"/>
              </a:rPr>
              <a:t>data</a:t>
            </a:r>
            <a:endParaRPr lang="en-US" sz="2000" dirty="0" smtClean="0">
              <a:latin typeface="Arial"/>
              <a:cs typeface="Arial"/>
            </a:endParaRPr>
          </a:p>
          <a:p>
            <a:pPr marL="756285" lvl="1" indent="-286385">
              <a:spcBef>
                <a:spcPts val="575"/>
              </a:spcBef>
              <a:tabLst>
                <a:tab pos="756285" algn="l"/>
                <a:tab pos="756920" algn="l"/>
              </a:tabLst>
            </a:pPr>
            <a:r>
              <a:rPr lang="en-US" sz="1600" spc="-150" dirty="0" smtClean="0">
                <a:latin typeface="Arial"/>
                <a:cs typeface="Arial"/>
              </a:rPr>
              <a:t>Ex. </a:t>
            </a:r>
            <a:r>
              <a:rPr lang="en-US" sz="1600" spc="-180" dirty="0" smtClean="0">
                <a:latin typeface="Arial"/>
                <a:cs typeface="Arial"/>
              </a:rPr>
              <a:t>GSM </a:t>
            </a:r>
            <a:r>
              <a:rPr lang="en-US" sz="1600" spc="-130" dirty="0" smtClean="0">
                <a:latin typeface="Arial"/>
                <a:cs typeface="Arial"/>
              </a:rPr>
              <a:t>(2G </a:t>
            </a:r>
            <a:r>
              <a:rPr lang="en-US" sz="1600" spc="-45" dirty="0" smtClean="0">
                <a:latin typeface="Arial"/>
                <a:cs typeface="Arial"/>
              </a:rPr>
              <a:t>cellular </a:t>
            </a:r>
            <a:r>
              <a:rPr lang="en-US" sz="1600" spc="-55" dirty="0" smtClean="0">
                <a:latin typeface="Arial"/>
                <a:cs typeface="Arial"/>
              </a:rPr>
              <a:t>networks </a:t>
            </a:r>
            <a:r>
              <a:rPr lang="en-US" sz="1600" spc="-45" dirty="0" smtClean="0">
                <a:latin typeface="Arial"/>
                <a:cs typeface="Arial"/>
              </a:rPr>
              <a:t>-</a:t>
            </a:r>
            <a:r>
              <a:rPr lang="en-US" sz="1600" spc="-175" dirty="0" smtClean="0">
                <a:latin typeface="Arial"/>
                <a:cs typeface="Arial"/>
              </a:rPr>
              <a:t> </a:t>
            </a:r>
            <a:r>
              <a:rPr lang="en-US" sz="1600" spc="-90" dirty="0" smtClean="0">
                <a:latin typeface="Arial"/>
                <a:cs typeface="Arial"/>
              </a:rPr>
              <a:t>Europe)</a:t>
            </a:r>
            <a:endParaRPr lang="en-US" sz="1600" dirty="0" smtClean="0">
              <a:latin typeface="Arial"/>
              <a:cs typeface="Arial"/>
            </a:endParaRPr>
          </a:p>
          <a:p>
            <a:endParaRPr lang="en-US" dirty="0"/>
          </a:p>
        </p:txBody>
      </p:sp>
      <p:sp>
        <p:nvSpPr>
          <p:cNvPr id="4" name="object 3"/>
          <p:cNvSpPr/>
          <p:nvPr/>
        </p:nvSpPr>
        <p:spPr>
          <a:xfrm>
            <a:off x="914400" y="3581400"/>
            <a:ext cx="7467600" cy="2590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14400" y="1066800"/>
            <a:ext cx="6843649" cy="2147951"/>
          </a:xfrm>
          <a:prstGeom prst="rect">
            <a:avLst/>
          </a:prstGeom>
          <a:blipFill>
            <a:blip r:embed="rId2" cstate="print"/>
            <a:stretch>
              <a:fillRect/>
            </a:stretch>
          </a:blipFill>
        </p:spPr>
        <p:txBody>
          <a:bodyPr wrap="square" lIns="0" tIns="0" rIns="0" bIns="0" rtlCol="0"/>
          <a:lstStyle/>
          <a:p>
            <a:endParaRPr/>
          </a:p>
        </p:txBody>
      </p:sp>
      <p:sp>
        <p:nvSpPr>
          <p:cNvPr id="3" name="Rectangle 2"/>
          <p:cNvSpPr/>
          <p:nvPr/>
        </p:nvSpPr>
        <p:spPr>
          <a:xfrm>
            <a:off x="685800" y="4267200"/>
            <a:ext cx="7848600" cy="2308324"/>
          </a:xfrm>
          <a:prstGeom prst="rect">
            <a:avLst/>
          </a:prstGeom>
        </p:spPr>
        <p:txBody>
          <a:bodyPr wrap="square">
            <a:spAutoFit/>
          </a:bodyPr>
          <a:lstStyle/>
          <a:p>
            <a:r>
              <a:rPr lang="en-US" dirty="0"/>
              <a:t>The main problem with TDMA lies in achieving synchronization between the </a:t>
            </a:r>
            <a:r>
              <a:rPr lang="en-US" dirty="0" smtClean="0"/>
              <a:t>different stations</a:t>
            </a:r>
            <a:r>
              <a:rPr lang="en-US" dirty="0"/>
              <a:t>. Each station needs to know the beginning of its slot and the location of its slot.</a:t>
            </a:r>
            <a:br>
              <a:rPr lang="en-US" dirty="0"/>
            </a:br>
            <a:r>
              <a:rPr lang="en-US" dirty="0"/>
              <a:t>This may be difficult because of propagation delays introduced in the system if the stations are spread over a large area. To compensate for the delays, we can insert </a:t>
            </a:r>
            <a:r>
              <a:rPr lang="en-US" i="1" dirty="0" smtClean="0"/>
              <a:t>guard times</a:t>
            </a:r>
            <a:r>
              <a:rPr lang="en-US" i="1" dirty="0"/>
              <a:t>. </a:t>
            </a:r>
            <a:r>
              <a:rPr lang="en-US" dirty="0"/>
              <a:t>Synchronization is normally accomplished by having some synchronization </a:t>
            </a:r>
            <a:r>
              <a:rPr lang="en-US" dirty="0" smtClean="0"/>
              <a:t>bits normally refined </a:t>
            </a:r>
            <a:r>
              <a:rPr lang="en-US" dirty="0"/>
              <a:t>to as preamble bits) at the beginning of each slot.</a:t>
            </a: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377393"/>
            <a:ext cx="2780665" cy="431800"/>
          </a:xfrm>
          <a:prstGeom prst="rect">
            <a:avLst/>
          </a:prstGeom>
        </p:spPr>
        <p:txBody>
          <a:bodyPr vert="horz" wrap="square" lIns="0" tIns="14604" rIns="0" bIns="0" rtlCol="0">
            <a:spAutoFit/>
          </a:bodyPr>
          <a:lstStyle/>
          <a:p>
            <a:pPr marL="12700">
              <a:lnSpc>
                <a:spcPct val="100000"/>
              </a:lnSpc>
              <a:spcBef>
                <a:spcPts val="114"/>
              </a:spcBef>
            </a:pPr>
            <a:r>
              <a:rPr sz="2650" b="1" i="1" spc="5" dirty="0">
                <a:latin typeface="Times New Roman"/>
                <a:cs typeface="Times New Roman"/>
              </a:rPr>
              <a:t>Broadcast</a:t>
            </a:r>
            <a:r>
              <a:rPr sz="2650" b="1" i="1" spc="-60" dirty="0">
                <a:latin typeface="Times New Roman"/>
                <a:cs typeface="Times New Roman"/>
              </a:rPr>
              <a:t> </a:t>
            </a:r>
            <a:r>
              <a:rPr sz="2650" b="1" i="1" spc="5" dirty="0">
                <a:latin typeface="Times New Roman"/>
                <a:cs typeface="Times New Roman"/>
              </a:rPr>
              <a:t>networks</a:t>
            </a:r>
            <a:endParaRPr sz="2650">
              <a:latin typeface="Times New Roman"/>
              <a:cs typeface="Times New Roman"/>
            </a:endParaRPr>
          </a:p>
        </p:txBody>
      </p:sp>
      <p:sp>
        <p:nvSpPr>
          <p:cNvPr id="3" name="object 3"/>
          <p:cNvSpPr txBox="1"/>
          <p:nvPr/>
        </p:nvSpPr>
        <p:spPr>
          <a:xfrm>
            <a:off x="307340" y="1257045"/>
            <a:ext cx="8426450" cy="635635"/>
          </a:xfrm>
          <a:prstGeom prst="rect">
            <a:avLst/>
          </a:prstGeom>
        </p:spPr>
        <p:txBody>
          <a:bodyPr vert="horz" wrap="square" lIns="0" tIns="13335" rIns="0" bIns="0" rtlCol="0">
            <a:spAutoFit/>
          </a:bodyPr>
          <a:lstStyle/>
          <a:p>
            <a:pPr marL="12700" marR="5080">
              <a:lnSpc>
                <a:spcPct val="100000"/>
              </a:lnSpc>
              <a:spcBef>
                <a:spcPts val="105"/>
              </a:spcBef>
            </a:pPr>
            <a:r>
              <a:rPr sz="2000" i="1" spc="-80" dirty="0">
                <a:latin typeface="Trebuchet MS"/>
                <a:cs typeface="Trebuchet MS"/>
              </a:rPr>
              <a:t>Broadcast</a:t>
            </a:r>
            <a:r>
              <a:rPr sz="2000" i="1" spc="-175" dirty="0">
                <a:latin typeface="Trebuchet MS"/>
                <a:cs typeface="Trebuchet MS"/>
              </a:rPr>
              <a:t> </a:t>
            </a:r>
            <a:r>
              <a:rPr sz="2000" i="1" spc="-100" dirty="0">
                <a:latin typeface="Trebuchet MS"/>
                <a:cs typeface="Trebuchet MS"/>
              </a:rPr>
              <a:t>networks</a:t>
            </a:r>
            <a:r>
              <a:rPr sz="2000" i="1" spc="-160" dirty="0">
                <a:latin typeface="Trebuchet MS"/>
                <a:cs typeface="Trebuchet MS"/>
              </a:rPr>
              <a:t> </a:t>
            </a:r>
            <a:r>
              <a:rPr sz="2000" i="1" spc="-85" dirty="0">
                <a:latin typeface="Trebuchet MS"/>
                <a:cs typeface="Trebuchet MS"/>
              </a:rPr>
              <a:t>have</a:t>
            </a:r>
            <a:r>
              <a:rPr sz="2000" i="1" spc="-180" dirty="0">
                <a:latin typeface="Trebuchet MS"/>
                <a:cs typeface="Trebuchet MS"/>
              </a:rPr>
              <a:t> </a:t>
            </a:r>
            <a:r>
              <a:rPr sz="2000" i="1" spc="-25" dirty="0">
                <a:latin typeface="Trebuchet MS"/>
                <a:cs typeface="Trebuchet MS"/>
              </a:rPr>
              <a:t>a</a:t>
            </a:r>
            <a:r>
              <a:rPr sz="2000" i="1" spc="-145" dirty="0">
                <a:latin typeface="Trebuchet MS"/>
                <a:cs typeface="Trebuchet MS"/>
              </a:rPr>
              <a:t> </a:t>
            </a:r>
            <a:r>
              <a:rPr sz="2000" i="1" spc="-95" dirty="0">
                <a:latin typeface="Trebuchet MS"/>
                <a:cs typeface="Trebuchet MS"/>
              </a:rPr>
              <a:t>single</a:t>
            </a:r>
            <a:r>
              <a:rPr sz="2000" i="1" spc="-170" dirty="0">
                <a:latin typeface="Trebuchet MS"/>
                <a:cs typeface="Trebuchet MS"/>
              </a:rPr>
              <a:t> </a:t>
            </a:r>
            <a:r>
              <a:rPr sz="2000" i="1" spc="-95" dirty="0">
                <a:latin typeface="Trebuchet MS"/>
                <a:cs typeface="Trebuchet MS"/>
              </a:rPr>
              <a:t>communication</a:t>
            </a:r>
            <a:r>
              <a:rPr sz="2000" i="1" spc="-140" dirty="0">
                <a:latin typeface="Trebuchet MS"/>
                <a:cs typeface="Trebuchet MS"/>
              </a:rPr>
              <a:t> </a:t>
            </a:r>
            <a:r>
              <a:rPr sz="2000" i="1" spc="-90" dirty="0">
                <a:latin typeface="Trebuchet MS"/>
                <a:cs typeface="Trebuchet MS"/>
              </a:rPr>
              <a:t>channel</a:t>
            </a:r>
            <a:r>
              <a:rPr sz="2000" i="1" spc="-165" dirty="0">
                <a:latin typeface="Trebuchet MS"/>
                <a:cs typeface="Trebuchet MS"/>
              </a:rPr>
              <a:t> </a:t>
            </a:r>
            <a:r>
              <a:rPr sz="2000" i="1" spc="-114" dirty="0">
                <a:latin typeface="Trebuchet MS"/>
                <a:cs typeface="Trebuchet MS"/>
              </a:rPr>
              <a:t>that</a:t>
            </a:r>
            <a:r>
              <a:rPr sz="2000" i="1" spc="-150" dirty="0">
                <a:latin typeface="Trebuchet MS"/>
                <a:cs typeface="Trebuchet MS"/>
              </a:rPr>
              <a:t> </a:t>
            </a:r>
            <a:r>
              <a:rPr sz="2000" i="1" spc="-95" dirty="0">
                <a:latin typeface="Trebuchet MS"/>
                <a:cs typeface="Trebuchet MS"/>
              </a:rPr>
              <a:t>is</a:t>
            </a:r>
            <a:r>
              <a:rPr sz="2000" i="1" spc="-140" dirty="0">
                <a:latin typeface="Trebuchet MS"/>
                <a:cs typeface="Trebuchet MS"/>
              </a:rPr>
              <a:t> </a:t>
            </a:r>
            <a:r>
              <a:rPr sz="2000" i="1" spc="-85" dirty="0">
                <a:latin typeface="Trebuchet MS"/>
                <a:cs typeface="Trebuchet MS"/>
              </a:rPr>
              <a:t>shared</a:t>
            </a:r>
            <a:r>
              <a:rPr sz="2000" i="1" spc="-175" dirty="0">
                <a:latin typeface="Trebuchet MS"/>
                <a:cs typeface="Trebuchet MS"/>
              </a:rPr>
              <a:t> </a:t>
            </a:r>
            <a:r>
              <a:rPr sz="2000" i="1" spc="-95" dirty="0">
                <a:latin typeface="Trebuchet MS"/>
                <a:cs typeface="Trebuchet MS"/>
              </a:rPr>
              <a:t>by</a:t>
            </a:r>
            <a:r>
              <a:rPr sz="2000" i="1" spc="-150" dirty="0">
                <a:latin typeface="Trebuchet MS"/>
                <a:cs typeface="Trebuchet MS"/>
              </a:rPr>
              <a:t> </a:t>
            </a:r>
            <a:r>
              <a:rPr sz="2000" i="1" spc="-135" dirty="0">
                <a:latin typeface="Trebuchet MS"/>
                <a:cs typeface="Trebuchet MS"/>
              </a:rPr>
              <a:t>all</a:t>
            </a:r>
            <a:r>
              <a:rPr sz="2000" i="1" spc="-145" dirty="0">
                <a:latin typeface="Trebuchet MS"/>
                <a:cs typeface="Trebuchet MS"/>
              </a:rPr>
              <a:t> </a:t>
            </a:r>
            <a:r>
              <a:rPr sz="2000" i="1" spc="-125" dirty="0">
                <a:latin typeface="Trebuchet MS"/>
                <a:cs typeface="Trebuchet MS"/>
              </a:rPr>
              <a:t>the  </a:t>
            </a:r>
            <a:r>
              <a:rPr sz="2000" i="1" spc="-85" dirty="0">
                <a:latin typeface="Trebuchet MS"/>
                <a:cs typeface="Trebuchet MS"/>
              </a:rPr>
              <a:t>machines </a:t>
            </a:r>
            <a:r>
              <a:rPr sz="2000" i="1" spc="-55" dirty="0">
                <a:latin typeface="Trebuchet MS"/>
                <a:cs typeface="Trebuchet MS"/>
              </a:rPr>
              <a:t>on </a:t>
            </a:r>
            <a:r>
              <a:rPr sz="2000" i="1" spc="-125" dirty="0">
                <a:latin typeface="Trebuchet MS"/>
                <a:cs typeface="Trebuchet MS"/>
              </a:rPr>
              <a:t>the</a:t>
            </a:r>
            <a:r>
              <a:rPr sz="2000" i="1" spc="-365" dirty="0">
                <a:latin typeface="Trebuchet MS"/>
                <a:cs typeface="Trebuchet MS"/>
              </a:rPr>
              <a:t> </a:t>
            </a:r>
            <a:r>
              <a:rPr sz="2000" i="1" spc="-120" dirty="0">
                <a:latin typeface="Trebuchet MS"/>
                <a:cs typeface="Trebuchet MS"/>
              </a:rPr>
              <a:t>network.</a:t>
            </a:r>
            <a:endParaRPr sz="2000">
              <a:latin typeface="Trebuchet MS"/>
              <a:cs typeface="Trebuchet MS"/>
            </a:endParaRPr>
          </a:p>
        </p:txBody>
      </p:sp>
      <p:sp>
        <p:nvSpPr>
          <p:cNvPr id="4" name="object 4"/>
          <p:cNvSpPr/>
          <p:nvPr/>
        </p:nvSpPr>
        <p:spPr>
          <a:xfrm>
            <a:off x="999796" y="3410160"/>
            <a:ext cx="6060527" cy="65965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38200" y="4876736"/>
            <a:ext cx="6248400" cy="18256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519555" y="5105400"/>
            <a:ext cx="385445" cy="385445"/>
          </a:xfrm>
          <a:custGeom>
            <a:avLst/>
            <a:gdLst/>
            <a:ahLst/>
            <a:cxnLst/>
            <a:rect l="l" t="t" r="r" b="b"/>
            <a:pathLst>
              <a:path w="385444" h="385445">
                <a:moveTo>
                  <a:pt x="327090" y="49341"/>
                </a:moveTo>
                <a:lnTo>
                  <a:pt x="0" y="376555"/>
                </a:lnTo>
                <a:lnTo>
                  <a:pt x="8889" y="385444"/>
                </a:lnTo>
                <a:lnTo>
                  <a:pt x="336103" y="58354"/>
                </a:lnTo>
                <a:lnTo>
                  <a:pt x="327090" y="49341"/>
                </a:lnTo>
                <a:close/>
              </a:path>
              <a:path w="385444" h="385445">
                <a:moveTo>
                  <a:pt x="371982" y="40386"/>
                </a:moveTo>
                <a:lnTo>
                  <a:pt x="336042" y="40386"/>
                </a:lnTo>
                <a:lnTo>
                  <a:pt x="345058" y="49402"/>
                </a:lnTo>
                <a:lnTo>
                  <a:pt x="336103" y="58354"/>
                </a:lnTo>
                <a:lnTo>
                  <a:pt x="358520" y="80772"/>
                </a:lnTo>
                <a:lnTo>
                  <a:pt x="371982" y="40386"/>
                </a:lnTo>
                <a:close/>
              </a:path>
              <a:path w="385444" h="385445">
                <a:moveTo>
                  <a:pt x="336042" y="40386"/>
                </a:moveTo>
                <a:lnTo>
                  <a:pt x="327090" y="49341"/>
                </a:lnTo>
                <a:lnTo>
                  <a:pt x="336103" y="58354"/>
                </a:lnTo>
                <a:lnTo>
                  <a:pt x="345058" y="49402"/>
                </a:lnTo>
                <a:lnTo>
                  <a:pt x="336042" y="40386"/>
                </a:lnTo>
                <a:close/>
              </a:path>
              <a:path w="385444" h="385445">
                <a:moveTo>
                  <a:pt x="385444" y="0"/>
                </a:moveTo>
                <a:lnTo>
                  <a:pt x="304672" y="26924"/>
                </a:lnTo>
                <a:lnTo>
                  <a:pt x="327090" y="49341"/>
                </a:lnTo>
                <a:lnTo>
                  <a:pt x="336042" y="40386"/>
                </a:lnTo>
                <a:lnTo>
                  <a:pt x="371982" y="40386"/>
                </a:lnTo>
                <a:lnTo>
                  <a:pt x="385444" y="0"/>
                </a:lnTo>
                <a:close/>
              </a:path>
            </a:pathLst>
          </a:custGeom>
          <a:solidFill>
            <a:srgbClr val="000000"/>
          </a:solidFill>
        </p:spPr>
        <p:txBody>
          <a:bodyPr wrap="square" lIns="0" tIns="0" rIns="0" bIns="0" rtlCol="0"/>
          <a:lstStyle/>
          <a:p>
            <a:endParaRPr/>
          </a:p>
        </p:txBody>
      </p:sp>
      <p:sp>
        <p:nvSpPr>
          <p:cNvPr id="7" name="object 7"/>
          <p:cNvSpPr txBox="1"/>
          <p:nvPr/>
        </p:nvSpPr>
        <p:spPr>
          <a:xfrm>
            <a:off x="840739" y="5532831"/>
            <a:ext cx="798830" cy="168275"/>
          </a:xfrm>
          <a:prstGeom prst="rect">
            <a:avLst/>
          </a:prstGeom>
        </p:spPr>
        <p:txBody>
          <a:bodyPr vert="horz" wrap="square" lIns="0" tIns="17145" rIns="0" bIns="0" rtlCol="0">
            <a:spAutoFit/>
          </a:bodyPr>
          <a:lstStyle/>
          <a:p>
            <a:pPr marL="12700">
              <a:lnSpc>
                <a:spcPct val="100000"/>
              </a:lnSpc>
              <a:spcBef>
                <a:spcPts val="135"/>
              </a:spcBef>
            </a:pPr>
            <a:r>
              <a:rPr sz="900" b="1" i="1" spc="15" dirty="0">
                <a:latin typeface="Times New Roman"/>
                <a:cs typeface="Times New Roman"/>
              </a:rPr>
              <a:t>Shared</a:t>
            </a:r>
            <a:r>
              <a:rPr sz="900" b="1" i="1" spc="-45" dirty="0">
                <a:latin typeface="Times New Roman"/>
                <a:cs typeface="Times New Roman"/>
              </a:rPr>
              <a:t> </a:t>
            </a:r>
            <a:r>
              <a:rPr sz="900" b="1" i="1" spc="10" dirty="0">
                <a:latin typeface="Times New Roman"/>
                <a:cs typeface="Times New Roman"/>
              </a:rPr>
              <a:t>channel</a:t>
            </a:r>
            <a:endParaRPr sz="900">
              <a:latin typeface="Times New Roman"/>
              <a:cs typeface="Times New Roman"/>
            </a:endParaRPr>
          </a:p>
        </p:txBody>
      </p:sp>
      <p:sp>
        <p:nvSpPr>
          <p:cNvPr id="8" name="object 8"/>
          <p:cNvSpPr/>
          <p:nvPr/>
        </p:nvSpPr>
        <p:spPr>
          <a:xfrm>
            <a:off x="1371600" y="4114800"/>
            <a:ext cx="409575" cy="6858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895600" y="4114800"/>
            <a:ext cx="409575" cy="6858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572000" y="4114800"/>
            <a:ext cx="409575" cy="685800"/>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172200" y="4114800"/>
            <a:ext cx="409575" cy="6858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76555" indent="-363855">
              <a:lnSpc>
                <a:spcPts val="3220"/>
              </a:lnSpc>
              <a:tabLst>
                <a:tab pos="377190" algn="l"/>
              </a:tabLst>
            </a:pPr>
            <a:r>
              <a:rPr lang="fr-FR" b="1" i="1" dirty="0" smtClean="0">
                <a:latin typeface="Times New Roman"/>
                <a:cs typeface="Times New Roman"/>
              </a:rPr>
              <a:t>Code </a:t>
            </a:r>
            <a:r>
              <a:rPr lang="fr-FR" b="1" i="1" spc="-5" dirty="0" smtClean="0">
                <a:latin typeface="Times New Roman"/>
                <a:cs typeface="Times New Roman"/>
              </a:rPr>
              <a:t>Division </a:t>
            </a:r>
            <a:r>
              <a:rPr lang="fr-FR" b="1" i="1" dirty="0" smtClean="0">
                <a:latin typeface="Times New Roman"/>
                <a:cs typeface="Times New Roman"/>
              </a:rPr>
              <a:t>Multiple </a:t>
            </a:r>
            <a:r>
              <a:rPr lang="fr-FR" b="1" i="1" spc="-5" dirty="0" smtClean="0">
                <a:latin typeface="Times New Roman"/>
                <a:cs typeface="Times New Roman"/>
              </a:rPr>
              <a:t>Access</a:t>
            </a:r>
            <a:r>
              <a:rPr lang="fr-FR" b="1" i="1" spc="-155" dirty="0" smtClean="0">
                <a:latin typeface="Times New Roman"/>
                <a:cs typeface="Times New Roman"/>
              </a:rPr>
              <a:t> </a:t>
            </a:r>
            <a:r>
              <a:rPr lang="fr-FR" b="1" i="1" spc="-5" dirty="0" smtClean="0">
                <a:latin typeface="Times New Roman"/>
                <a:cs typeface="Times New Roman"/>
              </a:rPr>
              <a:t>(CDMA)</a:t>
            </a:r>
            <a:endParaRPr lang="fr-FR" dirty="0">
              <a:latin typeface="Times New Roman"/>
              <a:cs typeface="Times New Roman"/>
            </a:endParaRPr>
          </a:p>
        </p:txBody>
      </p:sp>
      <p:sp>
        <p:nvSpPr>
          <p:cNvPr id="3" name="Content Placeholder 2"/>
          <p:cNvSpPr>
            <a:spLocks noGrp="1"/>
          </p:cNvSpPr>
          <p:nvPr>
            <p:ph idx="1"/>
          </p:nvPr>
        </p:nvSpPr>
        <p:spPr/>
        <p:txBody>
          <a:bodyPr>
            <a:normAutofit fontScale="92500"/>
          </a:bodyPr>
          <a:lstStyle/>
          <a:p>
            <a:pPr marL="431800" marR="397510" lvl="1" indent="-342900">
              <a:lnSpc>
                <a:spcPct val="80000"/>
              </a:lnSpc>
              <a:spcBef>
                <a:spcPts val="3130"/>
              </a:spcBef>
              <a:buChar char="•"/>
              <a:tabLst>
                <a:tab pos="431165" algn="l"/>
                <a:tab pos="431800" algn="l"/>
              </a:tabLst>
            </a:pPr>
            <a:r>
              <a:rPr lang="en-US" sz="2600" spc="-15" dirty="0">
                <a:latin typeface="Arial"/>
                <a:cs typeface="Arial"/>
              </a:rPr>
              <a:t>In CDMA, one channel carries all the transmissions </a:t>
            </a:r>
            <a:r>
              <a:rPr lang="en-US" sz="2600" spc="-15" dirty="0" smtClean="0">
                <a:latin typeface="Arial"/>
                <a:cs typeface="Arial"/>
              </a:rPr>
              <a:t>simultaneously.</a:t>
            </a:r>
          </a:p>
          <a:p>
            <a:pPr marL="431800" marR="397510" lvl="1" indent="-342900">
              <a:lnSpc>
                <a:spcPct val="80000"/>
              </a:lnSpc>
              <a:spcBef>
                <a:spcPts val="3130"/>
              </a:spcBef>
              <a:buChar char="•"/>
              <a:tabLst>
                <a:tab pos="431165" algn="l"/>
                <a:tab pos="431800" algn="l"/>
              </a:tabLst>
            </a:pPr>
            <a:r>
              <a:rPr lang="en-US" sz="2600" spc="-15" dirty="0" smtClean="0">
                <a:latin typeface="Arial"/>
                <a:cs typeface="Arial"/>
              </a:rPr>
              <a:t>It </a:t>
            </a:r>
            <a:r>
              <a:rPr lang="en-US" sz="2600" spc="-15" dirty="0">
                <a:latin typeface="Arial"/>
                <a:cs typeface="Arial"/>
              </a:rPr>
              <a:t>differs from FDMA because only one channel occupies the entire bandwidth of the link</a:t>
            </a:r>
          </a:p>
          <a:p>
            <a:pPr marL="431800" marR="397510" lvl="1" indent="-342900">
              <a:lnSpc>
                <a:spcPct val="80000"/>
              </a:lnSpc>
              <a:spcBef>
                <a:spcPts val="3130"/>
              </a:spcBef>
              <a:buChar char="•"/>
              <a:tabLst>
                <a:tab pos="431165" algn="l"/>
                <a:tab pos="431800" algn="l"/>
              </a:tabLst>
            </a:pPr>
            <a:r>
              <a:rPr lang="en-US" sz="2600" spc="-15" dirty="0">
                <a:latin typeface="Arial"/>
                <a:cs typeface="Arial"/>
              </a:rPr>
              <a:t>It differs from FDMA because all the stations can send data simultaneously there is no time sharing.</a:t>
            </a:r>
          </a:p>
          <a:p>
            <a:pPr marL="431800" marR="397510" lvl="1" indent="-342900">
              <a:lnSpc>
                <a:spcPct val="80000"/>
              </a:lnSpc>
              <a:spcBef>
                <a:spcPts val="3130"/>
              </a:spcBef>
              <a:buChar char="•"/>
              <a:tabLst>
                <a:tab pos="431165" algn="l"/>
                <a:tab pos="431800" algn="l"/>
              </a:tabLst>
            </a:pPr>
            <a:r>
              <a:rPr lang="en-US" sz="2600" spc="-15" dirty="0">
                <a:latin typeface="Arial"/>
                <a:cs typeface="Arial"/>
              </a:rPr>
              <a:t>used in several wireless broadcast channels (cellular, satellite,  etc) standards</a:t>
            </a:r>
          </a:p>
          <a:p>
            <a:pPr marL="431800" lvl="1" indent="-342900">
              <a:lnSpc>
                <a:spcPct val="100000"/>
              </a:lnSpc>
              <a:buChar char="•"/>
              <a:tabLst>
                <a:tab pos="431165" algn="l"/>
                <a:tab pos="431800" algn="l"/>
              </a:tabLst>
            </a:pPr>
            <a:r>
              <a:rPr lang="en-US" sz="2600" spc="-15" dirty="0">
                <a:latin typeface="Arial"/>
                <a:cs typeface="Arial"/>
              </a:rPr>
              <a:t>unique “code” assigned to each user; i.e., code set partitioning</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43050"/>
            <a:ext cx="56769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3557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assigned code have two properties</a:t>
            </a:r>
          </a:p>
          <a:p>
            <a:pPr lvl="1"/>
            <a:r>
              <a:rPr lang="en-US" dirty="0" smtClean="0"/>
              <a:t>If we multiply each code by another we get 0</a:t>
            </a:r>
          </a:p>
          <a:p>
            <a:pPr lvl="1"/>
            <a:r>
              <a:rPr lang="en-US" dirty="0" smtClean="0"/>
              <a:t>If we multiply each code by itself, we get 4 (the number of stations)</a:t>
            </a:r>
          </a:p>
          <a:p>
            <a:pPr lvl="1"/>
            <a:r>
              <a:rPr lang="en-US" dirty="0" smtClean="0"/>
              <a:t>Example </a:t>
            </a:r>
          </a:p>
          <a:p>
            <a:pPr lvl="2"/>
            <a:r>
              <a:rPr lang="en-US" dirty="0" smtClean="0"/>
              <a:t>Data=(d</a:t>
            </a:r>
            <a:r>
              <a:rPr lang="en-US" baseline="-25000" dirty="0" smtClean="0"/>
              <a:t>1</a:t>
            </a:r>
            <a:r>
              <a:rPr lang="en-US" dirty="0" smtClean="0"/>
              <a:t>c</a:t>
            </a:r>
            <a:r>
              <a:rPr lang="en-US" baseline="-25000" dirty="0"/>
              <a:t>1</a:t>
            </a:r>
            <a:r>
              <a:rPr lang="en-US" dirty="0" smtClean="0"/>
              <a:t>+d</a:t>
            </a:r>
            <a:r>
              <a:rPr lang="en-US" baseline="-25000" dirty="0"/>
              <a:t>2</a:t>
            </a:r>
            <a:r>
              <a:rPr lang="en-US" dirty="0" smtClean="0"/>
              <a:t>c</a:t>
            </a:r>
            <a:r>
              <a:rPr lang="en-US" baseline="-25000" dirty="0"/>
              <a:t>2</a:t>
            </a:r>
            <a:r>
              <a:rPr lang="en-US" dirty="0" smtClean="0"/>
              <a:t>+d</a:t>
            </a:r>
            <a:r>
              <a:rPr lang="en-US" baseline="-25000" dirty="0"/>
              <a:t>3</a:t>
            </a:r>
            <a:r>
              <a:rPr lang="en-US" dirty="0" smtClean="0"/>
              <a:t>c</a:t>
            </a:r>
            <a:r>
              <a:rPr lang="en-US" baseline="-25000" dirty="0"/>
              <a:t>3</a:t>
            </a:r>
            <a:r>
              <a:rPr lang="en-US" dirty="0" smtClean="0"/>
              <a:t>+d</a:t>
            </a:r>
            <a:r>
              <a:rPr lang="en-US" baseline="-25000" dirty="0"/>
              <a:t>4</a:t>
            </a:r>
            <a:r>
              <a:rPr lang="en-US" dirty="0" smtClean="0"/>
              <a:t>c</a:t>
            </a:r>
            <a:r>
              <a:rPr lang="en-US" baseline="-25000" dirty="0"/>
              <a:t>4</a:t>
            </a:r>
          </a:p>
        </p:txBody>
      </p:sp>
    </p:spTree>
    <p:extLst>
      <p:ext uri="{BB962C8B-B14F-4D97-AF65-F5344CB8AC3E}">
        <p14:creationId xmlns:p14="http://schemas.microsoft.com/office/powerpoint/2010/main" val="865976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Multiple Access Protocol ?</a:t>
            </a:r>
            <a:endParaRPr lang="en-US" dirty="0"/>
          </a:p>
        </p:txBody>
      </p:sp>
      <p:sp>
        <p:nvSpPr>
          <p:cNvPr id="3" name="Content Placeholder 2"/>
          <p:cNvSpPr>
            <a:spLocks noGrp="1"/>
          </p:cNvSpPr>
          <p:nvPr>
            <p:ph idx="1"/>
          </p:nvPr>
        </p:nvSpPr>
        <p:spPr/>
        <p:txBody>
          <a:bodyPr/>
          <a:lstStyle/>
          <a:p>
            <a:r>
              <a:rPr lang="en-US" dirty="0" smtClean="0"/>
              <a:t>If there is a dedicated link between the </a:t>
            </a:r>
            <a:r>
              <a:rPr lang="en-US" dirty="0"/>
              <a:t>s</a:t>
            </a:r>
            <a:r>
              <a:rPr lang="en-US" dirty="0" smtClean="0"/>
              <a:t>ender and the receiver then data link control layer is sufficient. How ever if there is </a:t>
            </a:r>
            <a:r>
              <a:rPr lang="en-US" b="1" dirty="0" smtClean="0"/>
              <a:t>no</a:t>
            </a:r>
            <a:r>
              <a:rPr lang="en-US" dirty="0" smtClean="0"/>
              <a:t> dedicated link present then multiple stations can access the channel simultaneously. This leads to </a:t>
            </a:r>
            <a:r>
              <a:rPr lang="en-US" b="1" dirty="0" smtClean="0"/>
              <a:t>collision.</a:t>
            </a:r>
          </a:p>
          <a:p>
            <a:r>
              <a:rPr lang="en-US" dirty="0" smtClean="0"/>
              <a:t>Hence multiple access protocols are required to decrease </a:t>
            </a:r>
            <a:r>
              <a:rPr lang="en-US" b="1" dirty="0" smtClean="0"/>
              <a:t>collision</a:t>
            </a:r>
            <a:r>
              <a:rPr lang="en-US" dirty="0" smtClean="0"/>
              <a:t> and avoid </a:t>
            </a:r>
            <a:r>
              <a:rPr lang="en-US" b="1" dirty="0" smtClean="0"/>
              <a:t>crosstalk</a:t>
            </a:r>
            <a:r>
              <a:rPr lang="en-US" dirty="0" smtClean="0"/>
              <a:t>.</a:t>
            </a:r>
          </a:p>
          <a:p>
            <a:endParaRPr lang="en-US" dirty="0"/>
          </a:p>
        </p:txBody>
      </p:sp>
    </p:spTree>
    <p:extLst>
      <p:ext uri="{BB962C8B-B14F-4D97-AF65-F5344CB8AC3E}">
        <p14:creationId xmlns:p14="http://schemas.microsoft.com/office/powerpoint/2010/main" val="129723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Medium Access Control</a:t>
            </a:r>
          </a:p>
        </p:txBody>
      </p:sp>
      <p:pic>
        <p:nvPicPr>
          <p:cNvPr id="20483" name="Picture 4"/>
          <p:cNvPicPr>
            <a:picLocks noGrp="1" noChangeAspect="1" noChangeArrowheads="1"/>
          </p:cNvPicPr>
          <p:nvPr>
            <p:ph idx="1"/>
          </p:nvPr>
        </p:nvPicPr>
        <p:blipFill>
          <a:blip r:embed="rId2"/>
          <a:srcRect/>
          <a:stretch>
            <a:fillRect/>
          </a:stretch>
        </p:blipFill>
        <p:spPr>
          <a:xfrm>
            <a:off x="457200" y="2260600"/>
            <a:ext cx="8229600" cy="3205163"/>
          </a:xfrm>
          <a:noFill/>
        </p:spPr>
      </p:pic>
      <p:sp>
        <p:nvSpPr>
          <p:cNvPr id="21507" name="Slide Number Placeholder 2"/>
          <p:cNvSpPr>
            <a:spLocks noGrp="1"/>
          </p:cNvSpPr>
          <p:nvPr>
            <p:ph type="sldNum" sz="quarter" idx="12"/>
          </p:nvPr>
        </p:nvSpPr>
        <p:spPr/>
        <p:txBody>
          <a:bodyPr/>
          <a:lstStyle/>
          <a:p>
            <a:pPr>
              <a:defRPr/>
            </a:pPr>
            <a:fld id="{9A4B1A46-49EC-4ED9-AC9A-A6FDB510BABD}" type="slidenum">
              <a:rPr lang="en-US"/>
              <a:pPr>
                <a:defRPr/>
              </a:pPr>
              <a:t>9</a:t>
            </a:fld>
            <a:endParaRPr lang="en-US"/>
          </a:p>
        </p:txBody>
      </p:sp>
      <p:sp>
        <p:nvSpPr>
          <p:cNvPr id="2" name="TextBox 1"/>
          <p:cNvSpPr txBox="1"/>
          <p:nvPr/>
        </p:nvSpPr>
        <p:spPr>
          <a:xfrm>
            <a:off x="762000" y="5715000"/>
            <a:ext cx="8153400" cy="923330"/>
          </a:xfrm>
          <a:prstGeom prst="rect">
            <a:avLst/>
          </a:prstGeom>
          <a:noFill/>
        </p:spPr>
        <p:txBody>
          <a:bodyPr wrap="square" rtlCol="0">
            <a:spAutoFit/>
          </a:bodyPr>
          <a:lstStyle/>
          <a:p>
            <a:r>
              <a:rPr lang="en-US" b="1" dirty="0" smtClean="0"/>
              <a:t> if two or more devices are sending data at the same time  with out checking the status of the  channel status weather the channel is  busy or idle </a:t>
            </a:r>
            <a:r>
              <a:rPr lang="en-US" dirty="0" smtClean="0"/>
              <a:t> </a:t>
            </a:r>
            <a:r>
              <a:rPr lang="en-US" b="1" dirty="0" smtClean="0"/>
              <a:t>the data will collide with each other and become unusable </a:t>
            </a:r>
            <a:endParaRPr lang="en-US" b="1" dirty="0"/>
          </a:p>
        </p:txBody>
      </p:sp>
    </p:spTree>
    <p:extLst>
      <p:ext uri="{BB962C8B-B14F-4D97-AF65-F5344CB8AC3E}">
        <p14:creationId xmlns:p14="http://schemas.microsoft.com/office/powerpoint/2010/main" val="38019987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3219</Words>
  <Application>Microsoft Office PowerPoint</Application>
  <PresentationFormat>On-screen Show (4:3)</PresentationFormat>
  <Paragraphs>306</Paragraphs>
  <Slides>72</Slides>
  <Notes>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Chapter 3-part two </vt:lpstr>
      <vt:lpstr>Data link Sub layer</vt:lpstr>
      <vt:lpstr>PowerPoint Presentation</vt:lpstr>
      <vt:lpstr>PowerPoint Presentation</vt:lpstr>
      <vt:lpstr>Point-to-point networks</vt:lpstr>
      <vt:lpstr>PowerPoint Presentation</vt:lpstr>
      <vt:lpstr>PowerPoint Presentation</vt:lpstr>
      <vt:lpstr>Why Multiple Access Protocol ?</vt:lpstr>
      <vt:lpstr>Medium Access Control</vt:lpstr>
      <vt:lpstr>Multiple Access protocols</vt:lpstr>
      <vt:lpstr>PowerPoint Presentation</vt:lpstr>
      <vt:lpstr>Types of Multiple –access protocol</vt:lpstr>
      <vt:lpstr>Random Access </vt:lpstr>
      <vt:lpstr>PowerPoint Presentation</vt:lpstr>
      <vt:lpstr>PowerPoint Presentation</vt:lpstr>
      <vt:lpstr>ALOHA </vt:lpstr>
      <vt:lpstr>Pure (unslotted) ALOHA</vt:lpstr>
      <vt:lpstr>PowerPoint Presentation</vt:lpstr>
      <vt:lpstr>PowerPoint Presentation</vt:lpstr>
      <vt:lpstr>PowerPoint Presentation</vt:lpstr>
      <vt:lpstr>Vulnerable time for ALOHA protocol</vt:lpstr>
      <vt:lpstr>PowerPoint Presentation</vt:lpstr>
      <vt:lpstr>PowerPoint Presentation</vt:lpstr>
      <vt:lpstr>PowerPoint Presentation</vt:lpstr>
      <vt:lpstr>Procedure for Pure ALOHA Protocol</vt:lpstr>
      <vt:lpstr>PowerPoint Presentation</vt:lpstr>
      <vt:lpstr>Slotted ALOHA</vt:lpstr>
      <vt:lpstr>Slotted ALOHA</vt:lpstr>
      <vt:lpstr>PowerPoint Presentation</vt:lpstr>
      <vt:lpstr>PowerPoint Presentation</vt:lpstr>
      <vt:lpstr>Vulnerable time for slotted ALOHA protocol</vt:lpstr>
      <vt:lpstr>PowerPoint Presentation</vt:lpstr>
      <vt:lpstr>PowerPoint Presentation</vt:lpstr>
      <vt:lpstr>PowerPoint Presentation</vt:lpstr>
      <vt:lpstr>Carrier Sense Multiple Access(CSMA)</vt:lpstr>
      <vt:lpstr>PowerPoint Presentation</vt:lpstr>
      <vt:lpstr>PowerPoint Presentation</vt:lpstr>
      <vt:lpstr>PowerPoint Presentation</vt:lpstr>
      <vt:lpstr>Vulnerable Time in CSMA</vt:lpstr>
      <vt:lpstr>Carrier sense multiple access with collision detection(CSMA/CD)</vt:lpstr>
      <vt:lpstr>PowerPoint Presentation</vt:lpstr>
      <vt:lpstr>PowerPoint Presentation</vt:lpstr>
      <vt:lpstr>Collision of the first bits in CSMA/CD</vt:lpstr>
      <vt:lpstr>Flow Diagram for CSMA/CD</vt:lpstr>
      <vt:lpstr>Carrier sense multiple access with collision avoidance(CSMA/CA) </vt:lpstr>
      <vt:lpstr>PowerPoint Presentation</vt:lpstr>
      <vt:lpstr>Flow Diagram for CSMA/CA</vt:lpstr>
      <vt:lpstr> Controlled-Access Protocols </vt:lpstr>
      <vt:lpstr> Reservation </vt:lpstr>
      <vt:lpstr>PowerPoint Presentation</vt:lpstr>
      <vt:lpstr>PowerPoint Presentation</vt:lpstr>
      <vt:lpstr>Pooling </vt:lpstr>
      <vt:lpstr>PowerPoint Presentation</vt:lpstr>
      <vt:lpstr>PowerPoint Presentation</vt:lpstr>
      <vt:lpstr>drawback</vt:lpstr>
      <vt:lpstr>Pooling –Functions </vt:lpstr>
      <vt:lpstr>PowerPoint Presentation</vt:lpstr>
      <vt:lpstr>Efficiency of pooling</vt:lpstr>
      <vt:lpstr> Token Passing </vt:lpstr>
      <vt:lpstr>PowerPoint Presentation</vt:lpstr>
      <vt:lpstr>PowerPoint Presentation</vt:lpstr>
      <vt:lpstr>PowerPoint Presentation</vt:lpstr>
      <vt:lpstr>PowerPoint Presentation</vt:lpstr>
      <vt:lpstr>Fixed Assignment /Channelization  </vt:lpstr>
      <vt:lpstr>Multiplexing</vt:lpstr>
      <vt:lpstr>   Frequency-Division Multiple Access (FDMA)    </vt:lpstr>
      <vt:lpstr>PowerPoint Presentation</vt:lpstr>
      <vt:lpstr> Time-Division Multiple Access (TDMA)    </vt:lpstr>
      <vt:lpstr>PowerPoint Presentation</vt:lpstr>
      <vt:lpstr>Code Division Multiple Access (CDMA)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Medium Access Controll</dc:title>
  <dc:creator>adina</dc:creator>
  <cp:lastModifiedBy>Lula</cp:lastModifiedBy>
  <cp:revision>63</cp:revision>
  <dcterms:created xsi:type="dcterms:W3CDTF">2019-05-31T09:48:23Z</dcterms:created>
  <dcterms:modified xsi:type="dcterms:W3CDTF">2022-12-30T05:31:21Z</dcterms:modified>
</cp:coreProperties>
</file>