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347" r:id="rId3"/>
    <p:sldId id="259" r:id="rId4"/>
    <p:sldId id="260" r:id="rId5"/>
    <p:sldId id="340" r:id="rId6"/>
    <p:sldId id="341" r:id="rId7"/>
    <p:sldId id="342" r:id="rId8"/>
    <p:sldId id="344" r:id="rId9"/>
    <p:sldId id="345" r:id="rId10"/>
    <p:sldId id="343" r:id="rId11"/>
    <p:sldId id="346" r:id="rId12"/>
    <p:sldId id="261" r:id="rId13"/>
    <p:sldId id="262" r:id="rId14"/>
    <p:sldId id="348" r:id="rId15"/>
    <p:sldId id="349" r:id="rId16"/>
    <p:sldId id="350" r:id="rId17"/>
    <p:sldId id="351" r:id="rId18"/>
    <p:sldId id="352" r:id="rId19"/>
    <p:sldId id="357" r:id="rId20"/>
    <p:sldId id="353" r:id="rId21"/>
    <p:sldId id="358" r:id="rId22"/>
    <p:sldId id="354" r:id="rId23"/>
    <p:sldId id="359" r:id="rId24"/>
    <p:sldId id="360" r:id="rId25"/>
    <p:sldId id="329" r:id="rId26"/>
    <p:sldId id="373" r:id="rId27"/>
    <p:sldId id="269" r:id="rId28"/>
    <p:sldId id="279" r:id="rId29"/>
    <p:sldId id="280" r:id="rId30"/>
    <p:sldId id="278" r:id="rId31"/>
    <p:sldId id="281" r:id="rId32"/>
    <p:sldId id="330" r:id="rId33"/>
    <p:sldId id="282" r:id="rId34"/>
    <p:sldId id="374" r:id="rId35"/>
    <p:sldId id="375" r:id="rId36"/>
    <p:sldId id="376" r:id="rId37"/>
    <p:sldId id="283" r:id="rId38"/>
    <p:sldId id="285" r:id="rId39"/>
    <p:sldId id="284" r:id="rId40"/>
    <p:sldId id="391" r:id="rId41"/>
    <p:sldId id="392" r:id="rId42"/>
    <p:sldId id="394" r:id="rId43"/>
    <p:sldId id="395" r:id="rId44"/>
    <p:sldId id="396" r:id="rId45"/>
    <p:sldId id="397" r:id="rId46"/>
    <p:sldId id="398" r:id="rId47"/>
    <p:sldId id="384" r:id="rId48"/>
    <p:sldId id="399" r:id="rId49"/>
    <p:sldId id="400" r:id="rId50"/>
    <p:sldId id="332" r:id="rId51"/>
    <p:sldId id="362" r:id="rId52"/>
    <p:sldId id="401" r:id="rId53"/>
    <p:sldId id="287" r:id="rId54"/>
    <p:sldId id="331" r:id="rId55"/>
    <p:sldId id="288" r:id="rId56"/>
    <p:sldId id="333" r:id="rId57"/>
    <p:sldId id="334" r:id="rId58"/>
    <p:sldId id="335" r:id="rId59"/>
    <p:sldId id="402" r:id="rId60"/>
    <p:sldId id="363" r:id="rId61"/>
    <p:sldId id="364" r:id="rId62"/>
    <p:sldId id="289" r:id="rId63"/>
    <p:sldId id="338" r:id="rId64"/>
    <p:sldId id="290" r:id="rId65"/>
    <p:sldId id="291" r:id="rId66"/>
    <p:sldId id="292" r:id="rId67"/>
    <p:sldId id="293" r:id="rId68"/>
    <p:sldId id="365" r:id="rId69"/>
    <p:sldId id="295" r:id="rId70"/>
    <p:sldId id="339" r:id="rId71"/>
    <p:sldId id="366" r:id="rId72"/>
    <p:sldId id="367" r:id="rId73"/>
    <p:sldId id="296" r:id="rId74"/>
    <p:sldId id="368" r:id="rId75"/>
    <p:sldId id="297" r:id="rId76"/>
    <p:sldId id="299" r:id="rId77"/>
    <p:sldId id="300" r:id="rId78"/>
    <p:sldId id="370" r:id="rId79"/>
    <p:sldId id="369" r:id="rId80"/>
    <p:sldId id="372" r:id="rId81"/>
    <p:sldId id="371" r:id="rId82"/>
    <p:sldId id="303" r:id="rId83"/>
    <p:sldId id="304" r:id="rId84"/>
    <p:sldId id="403" r:id="rId85"/>
    <p:sldId id="404" r:id="rId86"/>
    <p:sldId id="405" r:id="rId87"/>
    <p:sldId id="307" r:id="rId88"/>
    <p:sldId id="308" r:id="rId89"/>
    <p:sldId id="406" r:id="rId90"/>
    <p:sldId id="407" r:id="rId91"/>
    <p:sldId id="408" r:id="rId92"/>
    <p:sldId id="409" r:id="rId93"/>
    <p:sldId id="410" r:id="rId94"/>
    <p:sldId id="411" r:id="rId95"/>
    <p:sldId id="412" r:id="rId96"/>
    <p:sldId id="413" r:id="rId97"/>
    <p:sldId id="414" r:id="rId98"/>
    <p:sldId id="415" r:id="rId99"/>
    <p:sldId id="416" r:id="rId100"/>
    <p:sldId id="417" r:id="rId101"/>
    <p:sldId id="309" r:id="rId102"/>
    <p:sldId id="310" r:id="rId103"/>
    <p:sldId id="311"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4555" autoAdjust="0"/>
  </p:normalViewPr>
  <p:slideViewPr>
    <p:cSldViewPr>
      <p:cViewPr varScale="1">
        <p:scale>
          <a:sx n="54" d="100"/>
          <a:sy n="54" d="100"/>
        </p:scale>
        <p:origin x="-157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B6C8B5-7E6A-4DBD-BEA5-A24AFD071A77}" type="datetimeFigureOut">
              <a:rPr lang="en-US" smtClean="0"/>
              <a:t>12/28/2022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32EEA6-5C73-49F8-9EC1-765CBEC92FB9}" type="slidenum">
              <a:rPr lang="en-US" smtClean="0"/>
              <a:t>‹#›</a:t>
            </a:fld>
            <a:endParaRPr lang="en-US"/>
          </a:p>
        </p:txBody>
      </p:sp>
    </p:spTree>
    <p:extLst>
      <p:ext uri="{BB962C8B-B14F-4D97-AF65-F5344CB8AC3E}">
        <p14:creationId xmlns:p14="http://schemas.microsoft.com/office/powerpoint/2010/main" val="247949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AFC41-5975-4A1A-B895-E524D55D8027}" type="slidenum">
              <a:rPr lang="zh-TW" altLang="en-US"/>
              <a:pPr/>
              <a:t>27</a:t>
            </a:fld>
            <a:endParaRPr lang="en-US" altLang="zh-TW"/>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ltLang="zh-TW" dirty="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645034A-E6D6-4FB9-9CB6-B00155509010}" type="slidenum">
              <a:rPr lang="en-US" sz="1200">
                <a:latin typeface="Arial" charset="0"/>
              </a:rPr>
              <a:pPr/>
              <a:t>77</a:t>
            </a:fld>
            <a:endParaRPr lang="en-US" sz="120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C63624-A79B-4001-8576-CD53AA25330A}"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F15BE-9A02-44B7-B6E3-8A661EE1F5FD}" type="slidenum">
              <a:rPr lang="en-US" smtClean="0"/>
              <a:t>‹#›</a:t>
            </a:fld>
            <a:endParaRPr lang="en-US"/>
          </a:p>
        </p:txBody>
      </p:sp>
    </p:spTree>
    <p:extLst>
      <p:ext uri="{BB962C8B-B14F-4D97-AF65-F5344CB8AC3E}">
        <p14:creationId xmlns:p14="http://schemas.microsoft.com/office/powerpoint/2010/main" val="1765671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63624-A79B-4001-8576-CD53AA25330A}"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F15BE-9A02-44B7-B6E3-8A661EE1F5FD}" type="slidenum">
              <a:rPr lang="en-US" smtClean="0"/>
              <a:t>‹#›</a:t>
            </a:fld>
            <a:endParaRPr lang="en-US"/>
          </a:p>
        </p:txBody>
      </p:sp>
    </p:spTree>
    <p:extLst>
      <p:ext uri="{BB962C8B-B14F-4D97-AF65-F5344CB8AC3E}">
        <p14:creationId xmlns:p14="http://schemas.microsoft.com/office/powerpoint/2010/main" val="358347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63624-A79B-4001-8576-CD53AA25330A}"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F15BE-9A02-44B7-B6E3-8A661EE1F5FD}" type="slidenum">
              <a:rPr lang="en-US" smtClean="0"/>
              <a:t>‹#›</a:t>
            </a:fld>
            <a:endParaRPr lang="en-US"/>
          </a:p>
        </p:txBody>
      </p:sp>
    </p:spTree>
    <p:extLst>
      <p:ext uri="{BB962C8B-B14F-4D97-AF65-F5344CB8AC3E}">
        <p14:creationId xmlns:p14="http://schemas.microsoft.com/office/powerpoint/2010/main" val="3743631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C63624-A79B-4001-8576-CD53AA25330A}"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F15BE-9A02-44B7-B6E3-8A661EE1F5FD}" type="slidenum">
              <a:rPr lang="en-US" smtClean="0"/>
              <a:t>‹#›</a:t>
            </a:fld>
            <a:endParaRPr lang="en-US"/>
          </a:p>
        </p:txBody>
      </p:sp>
    </p:spTree>
    <p:extLst>
      <p:ext uri="{BB962C8B-B14F-4D97-AF65-F5344CB8AC3E}">
        <p14:creationId xmlns:p14="http://schemas.microsoft.com/office/powerpoint/2010/main" val="364221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C63624-A79B-4001-8576-CD53AA25330A}"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2F15BE-9A02-44B7-B6E3-8A661EE1F5FD}" type="slidenum">
              <a:rPr lang="en-US" smtClean="0"/>
              <a:t>‹#›</a:t>
            </a:fld>
            <a:endParaRPr lang="en-US"/>
          </a:p>
        </p:txBody>
      </p:sp>
    </p:spTree>
    <p:extLst>
      <p:ext uri="{BB962C8B-B14F-4D97-AF65-F5344CB8AC3E}">
        <p14:creationId xmlns:p14="http://schemas.microsoft.com/office/powerpoint/2010/main" val="3682262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C63624-A79B-4001-8576-CD53AA25330A}"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F15BE-9A02-44B7-B6E3-8A661EE1F5FD}" type="slidenum">
              <a:rPr lang="en-US" smtClean="0"/>
              <a:t>‹#›</a:t>
            </a:fld>
            <a:endParaRPr lang="en-US"/>
          </a:p>
        </p:txBody>
      </p:sp>
    </p:spTree>
    <p:extLst>
      <p:ext uri="{BB962C8B-B14F-4D97-AF65-F5344CB8AC3E}">
        <p14:creationId xmlns:p14="http://schemas.microsoft.com/office/powerpoint/2010/main" val="3532298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C63624-A79B-4001-8576-CD53AA25330A}"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2F15BE-9A02-44B7-B6E3-8A661EE1F5FD}" type="slidenum">
              <a:rPr lang="en-US" smtClean="0"/>
              <a:t>‹#›</a:t>
            </a:fld>
            <a:endParaRPr lang="en-US"/>
          </a:p>
        </p:txBody>
      </p:sp>
    </p:spTree>
    <p:extLst>
      <p:ext uri="{BB962C8B-B14F-4D97-AF65-F5344CB8AC3E}">
        <p14:creationId xmlns:p14="http://schemas.microsoft.com/office/powerpoint/2010/main" val="198961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C63624-A79B-4001-8576-CD53AA25330A}"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2F15BE-9A02-44B7-B6E3-8A661EE1F5FD}" type="slidenum">
              <a:rPr lang="en-US" smtClean="0"/>
              <a:t>‹#›</a:t>
            </a:fld>
            <a:endParaRPr lang="en-US"/>
          </a:p>
        </p:txBody>
      </p:sp>
    </p:spTree>
    <p:extLst>
      <p:ext uri="{BB962C8B-B14F-4D97-AF65-F5344CB8AC3E}">
        <p14:creationId xmlns:p14="http://schemas.microsoft.com/office/powerpoint/2010/main" val="404651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63624-A79B-4001-8576-CD53AA25330A}"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2F15BE-9A02-44B7-B6E3-8A661EE1F5FD}" type="slidenum">
              <a:rPr lang="en-US" smtClean="0"/>
              <a:t>‹#›</a:t>
            </a:fld>
            <a:endParaRPr lang="en-US"/>
          </a:p>
        </p:txBody>
      </p:sp>
    </p:spTree>
    <p:extLst>
      <p:ext uri="{BB962C8B-B14F-4D97-AF65-F5344CB8AC3E}">
        <p14:creationId xmlns:p14="http://schemas.microsoft.com/office/powerpoint/2010/main" val="412561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C63624-A79B-4001-8576-CD53AA25330A}"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F15BE-9A02-44B7-B6E3-8A661EE1F5FD}" type="slidenum">
              <a:rPr lang="en-US" smtClean="0"/>
              <a:t>‹#›</a:t>
            </a:fld>
            <a:endParaRPr lang="en-US"/>
          </a:p>
        </p:txBody>
      </p:sp>
    </p:spTree>
    <p:extLst>
      <p:ext uri="{BB962C8B-B14F-4D97-AF65-F5344CB8AC3E}">
        <p14:creationId xmlns:p14="http://schemas.microsoft.com/office/powerpoint/2010/main" val="347977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C63624-A79B-4001-8576-CD53AA25330A}"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2F15BE-9A02-44B7-B6E3-8A661EE1F5FD}" type="slidenum">
              <a:rPr lang="en-US" smtClean="0"/>
              <a:t>‹#›</a:t>
            </a:fld>
            <a:endParaRPr lang="en-US"/>
          </a:p>
        </p:txBody>
      </p:sp>
    </p:spTree>
    <p:extLst>
      <p:ext uri="{BB962C8B-B14F-4D97-AF65-F5344CB8AC3E}">
        <p14:creationId xmlns:p14="http://schemas.microsoft.com/office/powerpoint/2010/main" val="3279167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63624-A79B-4001-8576-CD53AA25330A}" type="datetimeFigureOut">
              <a:rPr lang="en-US" smtClean="0"/>
              <a:t>12/28/2022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F15BE-9A02-44B7-B6E3-8A661EE1F5FD}" type="slidenum">
              <a:rPr lang="en-US" smtClean="0"/>
              <a:t>‹#›</a:t>
            </a:fld>
            <a:endParaRPr lang="en-US"/>
          </a:p>
        </p:txBody>
      </p:sp>
    </p:spTree>
    <p:extLst>
      <p:ext uri="{BB962C8B-B14F-4D97-AF65-F5344CB8AC3E}">
        <p14:creationId xmlns:p14="http://schemas.microsoft.com/office/powerpoint/2010/main" val="3583823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3</a:t>
            </a:r>
            <a:endParaRPr lang="en-US" dirty="0"/>
          </a:p>
        </p:txBody>
      </p:sp>
      <p:sp>
        <p:nvSpPr>
          <p:cNvPr id="3" name="Subtitle 2"/>
          <p:cNvSpPr>
            <a:spLocks noGrp="1"/>
          </p:cNvSpPr>
          <p:nvPr>
            <p:ph type="subTitle" idx="1"/>
          </p:nvPr>
        </p:nvSpPr>
        <p:spPr/>
        <p:txBody>
          <a:bodyPr/>
          <a:lstStyle/>
          <a:p>
            <a:r>
              <a:rPr lang="en-US" dirty="0"/>
              <a:t>Data Link Layer </a:t>
            </a:r>
            <a:r>
              <a:rPr lang="en-US" dirty="0" smtClean="0"/>
              <a:t>–Part 1</a:t>
            </a:r>
            <a:endParaRPr lang="en-US" dirty="0"/>
          </a:p>
        </p:txBody>
      </p:sp>
    </p:spTree>
    <p:extLst>
      <p:ext uri="{BB962C8B-B14F-4D97-AF65-F5344CB8AC3E}">
        <p14:creationId xmlns:p14="http://schemas.microsoft.com/office/powerpoint/2010/main" val="1056097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Synchronization</a:t>
            </a:r>
            <a:endParaRPr lang="en-US" dirty="0"/>
          </a:p>
        </p:txBody>
      </p:sp>
      <p:sp>
        <p:nvSpPr>
          <p:cNvPr id="3" name="Content Placeholder 2"/>
          <p:cNvSpPr>
            <a:spLocks noGrp="1"/>
          </p:cNvSpPr>
          <p:nvPr>
            <p:ph idx="1"/>
          </p:nvPr>
        </p:nvSpPr>
        <p:spPr/>
        <p:txBody>
          <a:bodyPr>
            <a:normAutofit/>
          </a:bodyPr>
          <a:lstStyle/>
          <a:p>
            <a:r>
              <a:rPr lang="en-US" dirty="0" smtClean="0"/>
              <a:t>When data frames are sent on the link, both machines must be synchronized in order to transfer to take place. </a:t>
            </a:r>
          </a:p>
        </p:txBody>
      </p:sp>
    </p:spTree>
    <p:extLst>
      <p:ext uri="{BB962C8B-B14F-4D97-AF65-F5344CB8AC3E}">
        <p14:creationId xmlns:p14="http://schemas.microsoft.com/office/powerpoint/2010/main" val="149135943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P</a:t>
            </a:r>
            <a:r>
              <a:rPr lang="en-US" dirty="0" smtClean="0"/>
              <a:t>3 </a:t>
            </a:r>
            <a:r>
              <a:rPr lang="en-US" dirty="0"/>
              <a:t>bit</a:t>
            </a:r>
          </a:p>
          <a:p>
            <a:r>
              <a:rPr lang="en-US" dirty="0"/>
              <a:t>The bit positions of </a:t>
            </a:r>
            <a:r>
              <a:rPr lang="en-US" dirty="0" smtClean="0"/>
              <a:t>P3 </a:t>
            </a:r>
            <a:r>
              <a:rPr lang="en-US" dirty="0"/>
              <a:t>bit are 4,5,6,7.</a:t>
            </a:r>
          </a:p>
          <a:p>
            <a:r>
              <a:rPr lang="en-US" dirty="0"/>
              <a:t>We observe from the above figure that the binary representation of </a:t>
            </a:r>
            <a:r>
              <a:rPr lang="en-US" dirty="0" smtClean="0"/>
              <a:t>P3 </a:t>
            </a:r>
            <a:r>
              <a:rPr lang="en-US" dirty="0"/>
              <a:t>is 1011. Now, we perform the even-parity check, the total number of 1s appearing in the </a:t>
            </a:r>
            <a:r>
              <a:rPr lang="en-US" dirty="0" smtClean="0"/>
              <a:t>P4 </a:t>
            </a:r>
            <a:r>
              <a:rPr lang="en-US" dirty="0"/>
              <a:t>bit is an odd number. Therefore, the value of </a:t>
            </a:r>
            <a:r>
              <a:rPr lang="en-US" dirty="0" smtClean="0"/>
              <a:t>P4 </a:t>
            </a:r>
            <a:r>
              <a:rPr lang="en-US" dirty="0"/>
              <a:t>is 1</a:t>
            </a:r>
            <a:r>
              <a:rPr lang="en-US" dirty="0" smtClean="0"/>
              <a:t>.</a:t>
            </a:r>
          </a:p>
          <a:p>
            <a:r>
              <a:rPr lang="en-US" i="1" dirty="0"/>
              <a:t>The binary representation of redundant bits, i.e., </a:t>
            </a:r>
            <a:r>
              <a:rPr lang="en-US" i="1" dirty="0" smtClean="0"/>
              <a:t>P3P2P1 </a:t>
            </a:r>
            <a:r>
              <a:rPr lang="en-US" i="1" dirty="0"/>
              <a:t>is 100, and its corresponding decimal value is 4. Therefore, the error occurs in a 4</a:t>
            </a:r>
            <a:r>
              <a:rPr lang="en-US" i="1" baseline="30000" dirty="0"/>
              <a:t>th</a:t>
            </a:r>
            <a:r>
              <a:rPr lang="en-US" i="1" dirty="0"/>
              <a:t> bit position. The bit value must be changed from 1 to 0 to correct the error.</a:t>
            </a:r>
            <a:endParaRPr lang="en-US" dirty="0"/>
          </a:p>
          <a:p>
            <a:endParaRPr lang="en-US" dirty="0"/>
          </a:p>
          <a:p>
            <a:endParaRPr lang="en-US" dirty="0"/>
          </a:p>
        </p:txBody>
      </p:sp>
    </p:spTree>
    <p:extLst>
      <p:ext uri="{BB962C8B-B14F-4D97-AF65-F5344CB8AC3E}">
        <p14:creationId xmlns:p14="http://schemas.microsoft.com/office/powerpoint/2010/main" val="372469558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smtClean="0"/>
              <a:t>Backward Error ontrol</a:t>
            </a:r>
          </a:p>
        </p:txBody>
      </p:sp>
      <p:sp>
        <p:nvSpPr>
          <p:cNvPr id="38915" name="Content Placeholder 2"/>
          <p:cNvSpPr>
            <a:spLocks noGrp="1"/>
          </p:cNvSpPr>
          <p:nvPr>
            <p:ph idx="1"/>
          </p:nvPr>
        </p:nvSpPr>
        <p:spPr/>
        <p:txBody>
          <a:bodyPr>
            <a:normAutofit fontScale="85000" lnSpcReduction="20000"/>
          </a:bodyPr>
          <a:lstStyle/>
          <a:p>
            <a:r>
              <a:rPr lang="en-US" dirty="0" smtClean="0"/>
              <a:t>Model of frame transmission</a:t>
            </a:r>
          </a:p>
          <a:p>
            <a:pPr lvl="1"/>
            <a:r>
              <a:rPr lang="en-US" dirty="0" smtClean="0"/>
              <a:t>Data are sent as a sequence of frames. </a:t>
            </a:r>
          </a:p>
          <a:p>
            <a:pPr lvl="1"/>
            <a:r>
              <a:rPr lang="en-US" dirty="0" smtClean="0"/>
              <a:t>Frames arrive at </a:t>
            </a:r>
            <a:r>
              <a:rPr lang="en-US" dirty="0" smtClean="0"/>
              <a:t>the </a:t>
            </a:r>
            <a:r>
              <a:rPr lang="en-US" dirty="0" smtClean="0"/>
              <a:t>same order as they are sent. </a:t>
            </a:r>
          </a:p>
          <a:p>
            <a:pPr lvl="1"/>
            <a:r>
              <a:rPr lang="en-US" dirty="0" smtClean="0"/>
              <a:t> Each transmitted frame suffers an arbitrary and variable amount of delay before reception. </a:t>
            </a:r>
          </a:p>
          <a:p>
            <a:r>
              <a:rPr lang="en-US" dirty="0" smtClean="0"/>
              <a:t>In addition to above, following two types of errors may occur: </a:t>
            </a:r>
          </a:p>
          <a:p>
            <a:r>
              <a:rPr lang="en-US" dirty="0" smtClean="0"/>
              <a:t>Lost frame: A frame fails to arrive at the other side. </a:t>
            </a:r>
          </a:p>
          <a:p>
            <a:pPr lvl="1"/>
            <a:r>
              <a:rPr lang="en-US" dirty="0" smtClean="0"/>
              <a:t>A noise burst may damage a frame to such an extent that it is not recognizable at the receiving end </a:t>
            </a:r>
          </a:p>
          <a:p>
            <a:r>
              <a:rPr lang="en-US" dirty="0" smtClean="0"/>
              <a:t>Damaged frame: A recognizable frame does arrive, but some of the bits are In error.</a:t>
            </a:r>
          </a:p>
        </p:txBody>
      </p:sp>
    </p:spTree>
    <p:extLst>
      <p:ext uri="{BB962C8B-B14F-4D97-AF65-F5344CB8AC3E}">
        <p14:creationId xmlns:p14="http://schemas.microsoft.com/office/powerpoint/2010/main" val="374024627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r>
              <a:rPr lang="en-US" smtClean="0"/>
              <a:t>Backward Error Control </a:t>
            </a:r>
            <a:br>
              <a:rPr lang="en-US" smtClean="0"/>
            </a:br>
            <a:endParaRPr lang="en-US" smtClean="0"/>
          </a:p>
        </p:txBody>
      </p:sp>
      <p:sp>
        <p:nvSpPr>
          <p:cNvPr id="39939" name="Content Placeholder 2"/>
          <p:cNvSpPr>
            <a:spLocks noGrp="1"/>
          </p:cNvSpPr>
          <p:nvPr>
            <p:ph idx="1"/>
          </p:nvPr>
        </p:nvSpPr>
        <p:spPr/>
        <p:txBody>
          <a:bodyPr>
            <a:normAutofit fontScale="85000" lnSpcReduction="20000"/>
          </a:bodyPr>
          <a:lstStyle/>
          <a:p>
            <a:r>
              <a:rPr lang="en-US" smtClean="0"/>
              <a:t> Most common techniques for error control are based on some or all of the following: </a:t>
            </a:r>
          </a:p>
          <a:p>
            <a:pPr marL="457200" lvl="1" indent="0">
              <a:buFontTx/>
              <a:buNone/>
            </a:pPr>
            <a:r>
              <a:rPr lang="en-US" smtClean="0"/>
              <a:t> Error detection: We have already discussed. </a:t>
            </a:r>
          </a:p>
          <a:p>
            <a:pPr marL="457200" lvl="1" indent="0">
              <a:buFontTx/>
              <a:buChar char="-"/>
            </a:pPr>
            <a:r>
              <a:rPr lang="en-US" smtClean="0"/>
              <a:t>Positive acknowledgement: The destination returns a positive acknowledgement to successfully received errorfree frames. </a:t>
            </a:r>
          </a:p>
          <a:p>
            <a:pPr marL="457200" lvl="1" indent="0">
              <a:buFontTx/>
              <a:buChar char="-"/>
            </a:pPr>
            <a:r>
              <a:rPr lang="en-US" smtClean="0"/>
              <a:t>- Retransmission after timeout: The source retransmits a frame that has not been acknowledged after a predetermined amount of time. </a:t>
            </a:r>
          </a:p>
          <a:p>
            <a:pPr marL="457200" lvl="1" indent="0">
              <a:buFontTx/>
              <a:buChar char="-"/>
            </a:pPr>
            <a:r>
              <a:rPr lang="en-US" smtClean="0"/>
              <a:t>- Negative acknowledgement and retransmission: The destination returns a negative acknowledgement to frames in which an error is detected. The source retransmits such frames. </a:t>
            </a:r>
          </a:p>
          <a:p>
            <a:endParaRPr lang="en-US" smtClean="0"/>
          </a:p>
        </p:txBody>
      </p:sp>
    </p:spTree>
    <p:extLst>
      <p:ext uri="{BB962C8B-B14F-4D97-AF65-F5344CB8AC3E}">
        <p14:creationId xmlns:p14="http://schemas.microsoft.com/office/powerpoint/2010/main" val="70895376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smtClean="0"/>
          </a:p>
        </p:txBody>
      </p:sp>
      <p:sp>
        <p:nvSpPr>
          <p:cNvPr id="40963" name="Content Placeholder 2"/>
          <p:cNvSpPr>
            <a:spLocks noGrp="1"/>
          </p:cNvSpPr>
          <p:nvPr>
            <p:ph idx="1"/>
          </p:nvPr>
        </p:nvSpPr>
        <p:spPr/>
        <p:txBody>
          <a:bodyPr>
            <a:normAutofit lnSpcReduction="10000"/>
          </a:bodyPr>
          <a:lstStyle/>
          <a:p>
            <a:r>
              <a:rPr lang="en-US" dirty="0" smtClean="0"/>
              <a:t>Error Control Techniques Collectively, the mechanisms are referred to as Automatic Repeat Request (ARQ).</a:t>
            </a:r>
          </a:p>
          <a:p>
            <a:r>
              <a:rPr lang="en-US" dirty="0" smtClean="0"/>
              <a:t> </a:t>
            </a:r>
            <a:r>
              <a:rPr lang="en-US" dirty="0" smtClean="0"/>
              <a:t>Objective </a:t>
            </a:r>
            <a:r>
              <a:rPr lang="en-US" dirty="0" smtClean="0"/>
              <a:t>is to turn an unreliable data link into a reliable one. </a:t>
            </a:r>
            <a:endParaRPr lang="en-US" dirty="0" smtClean="0"/>
          </a:p>
          <a:p>
            <a:r>
              <a:rPr lang="en-US" dirty="0" smtClean="0"/>
              <a:t>Three </a:t>
            </a:r>
            <a:r>
              <a:rPr lang="en-US" dirty="0" smtClean="0"/>
              <a:t>versions of ARQ are: </a:t>
            </a:r>
          </a:p>
          <a:p>
            <a:pPr lvl="1"/>
            <a:r>
              <a:rPr lang="en-US" dirty="0" smtClean="0"/>
              <a:t>Stop-and-wait </a:t>
            </a:r>
          </a:p>
          <a:p>
            <a:pPr lvl="1"/>
            <a:r>
              <a:rPr lang="en-US" dirty="0" smtClean="0"/>
              <a:t>Go-back-N Selective-repeat </a:t>
            </a:r>
          </a:p>
          <a:p>
            <a:pPr lvl="1"/>
            <a:r>
              <a:rPr lang="en-US" altLang="tr-TR" dirty="0" smtClean="0"/>
              <a:t>Selective-reject (selective retransmission) ARQ</a:t>
            </a:r>
          </a:p>
          <a:p>
            <a:endParaRPr lang="en-US" dirty="0" smtClean="0"/>
          </a:p>
          <a:p>
            <a:endParaRPr lang="en-US" dirty="0" smtClean="0"/>
          </a:p>
        </p:txBody>
      </p:sp>
    </p:spTree>
    <p:extLst>
      <p:ext uri="{BB962C8B-B14F-4D97-AF65-F5344CB8AC3E}">
        <p14:creationId xmlns:p14="http://schemas.microsoft.com/office/powerpoint/2010/main" val="3417828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Control</a:t>
            </a:r>
            <a:endParaRPr lang="en-US" dirty="0"/>
          </a:p>
        </p:txBody>
      </p:sp>
      <p:sp>
        <p:nvSpPr>
          <p:cNvPr id="3" name="Content Placeholder 2"/>
          <p:cNvSpPr>
            <a:spLocks noGrp="1"/>
          </p:cNvSpPr>
          <p:nvPr>
            <p:ph idx="1"/>
          </p:nvPr>
        </p:nvSpPr>
        <p:spPr/>
        <p:txBody>
          <a:bodyPr/>
          <a:lstStyle/>
          <a:p>
            <a:r>
              <a:rPr lang="en-US" dirty="0" smtClean="0"/>
              <a:t>Sometimes </a:t>
            </a:r>
            <a:r>
              <a:rPr lang="en-US" dirty="0"/>
              <a:t>signals may have encountered problem in transition and the bits are flipped. </a:t>
            </a:r>
            <a:endParaRPr lang="en-US" dirty="0" smtClean="0"/>
          </a:p>
          <a:p>
            <a:r>
              <a:rPr lang="en-US" dirty="0" smtClean="0"/>
              <a:t>Approaches</a:t>
            </a:r>
          </a:p>
          <a:p>
            <a:pPr lvl="1"/>
            <a:r>
              <a:rPr lang="en-US" dirty="0" smtClean="0"/>
              <a:t>Error correction</a:t>
            </a:r>
          </a:p>
          <a:p>
            <a:pPr lvl="1"/>
            <a:r>
              <a:rPr lang="en-US" dirty="0" smtClean="0"/>
              <a:t>Error correction  </a:t>
            </a:r>
            <a:endParaRPr lang="en-US" dirty="0"/>
          </a:p>
          <a:p>
            <a:endParaRPr lang="en-US" dirty="0"/>
          </a:p>
        </p:txBody>
      </p:sp>
    </p:spTree>
    <p:extLst>
      <p:ext uri="{BB962C8B-B14F-4D97-AF65-F5344CB8AC3E}">
        <p14:creationId xmlns:p14="http://schemas.microsoft.com/office/powerpoint/2010/main" val="1874903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link layer has two sub-layers: </a:t>
            </a:r>
          </a:p>
          <a:p>
            <a:pPr lvl="1"/>
            <a:r>
              <a:rPr lang="en-US" b="1" dirty="0" smtClean="0"/>
              <a:t>Logical Link Control</a:t>
            </a:r>
            <a:r>
              <a:rPr lang="en-US" dirty="0" smtClean="0"/>
              <a:t>: It deals with protocols, flow-control, and error control. </a:t>
            </a:r>
          </a:p>
          <a:p>
            <a:pPr lvl="1"/>
            <a:r>
              <a:rPr lang="en-US" b="1" dirty="0" smtClean="0"/>
              <a:t>Media Access Control</a:t>
            </a:r>
            <a:r>
              <a:rPr lang="en-US" dirty="0" smtClean="0"/>
              <a:t>: It deals with actual control of media.</a:t>
            </a:r>
          </a:p>
          <a:p>
            <a:endParaRPr lang="en-US" dirty="0"/>
          </a:p>
        </p:txBody>
      </p:sp>
    </p:spTree>
    <p:extLst>
      <p:ext uri="{BB962C8B-B14F-4D97-AF65-F5344CB8AC3E}">
        <p14:creationId xmlns:p14="http://schemas.microsoft.com/office/powerpoint/2010/main" val="441796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 sub layer </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1900238"/>
            <a:ext cx="45910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281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LLC </a:t>
            </a:r>
            <a:r>
              <a:rPr lang="en-US" dirty="0"/>
              <a:t>or DLC</a:t>
            </a:r>
            <a:br>
              <a:rPr lang="en-US" dirty="0"/>
            </a:br>
            <a:endParaRPr lang="en-US" dirty="0"/>
          </a:p>
        </p:txBody>
      </p:sp>
      <p:sp>
        <p:nvSpPr>
          <p:cNvPr id="3" name="Content Placeholder 2"/>
          <p:cNvSpPr>
            <a:spLocks noGrp="1"/>
          </p:cNvSpPr>
          <p:nvPr>
            <p:ph idx="1"/>
          </p:nvPr>
        </p:nvSpPr>
        <p:spPr/>
        <p:txBody>
          <a:bodyPr/>
          <a:lstStyle/>
          <a:p>
            <a:r>
              <a:rPr lang="en-US" dirty="0" smtClean="0"/>
              <a:t>Handles </a:t>
            </a:r>
            <a:r>
              <a:rPr lang="en-US" dirty="0" smtClean="0"/>
              <a:t>communication between the upper layer </a:t>
            </a:r>
            <a:r>
              <a:rPr lang="en-US" dirty="0" smtClean="0"/>
              <a:t>and </a:t>
            </a:r>
            <a:r>
              <a:rPr lang="en-US" dirty="0" smtClean="0"/>
              <a:t>lower later</a:t>
            </a:r>
          </a:p>
          <a:p>
            <a:r>
              <a:rPr lang="en-US" dirty="0" smtClean="0"/>
              <a:t>Takes the network protocol data and adds control information to help deliver the packet to the destination.(flow control)</a:t>
            </a:r>
            <a:endParaRPr lang="en-US" dirty="0"/>
          </a:p>
        </p:txBody>
      </p:sp>
    </p:spTree>
    <p:extLst>
      <p:ext uri="{BB962C8B-B14F-4D97-AF65-F5344CB8AC3E}">
        <p14:creationId xmlns:p14="http://schemas.microsoft.com/office/powerpoint/2010/main" val="4271978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MAC </a:t>
            </a:r>
            <a:r>
              <a:rPr lang="en-US" dirty="0"/>
              <a:t>sub layer </a:t>
            </a:r>
            <a:br>
              <a:rPr lang="en-US" dirty="0"/>
            </a:br>
            <a:endParaRPr lang="en-US" dirty="0"/>
          </a:p>
        </p:txBody>
      </p:sp>
      <p:sp>
        <p:nvSpPr>
          <p:cNvPr id="3" name="Content Placeholder 2"/>
          <p:cNvSpPr>
            <a:spLocks noGrp="1"/>
          </p:cNvSpPr>
          <p:nvPr>
            <p:ph idx="1"/>
          </p:nvPr>
        </p:nvSpPr>
        <p:spPr/>
        <p:txBody>
          <a:bodyPr/>
          <a:lstStyle/>
          <a:p>
            <a:r>
              <a:rPr lang="en-US" dirty="0" smtClean="0"/>
              <a:t>Constitutes the lower sub layer of the data link layer. </a:t>
            </a:r>
          </a:p>
          <a:p>
            <a:r>
              <a:rPr lang="en-US" dirty="0" smtClean="0"/>
              <a:t>Implemented by hardware, typically in the computer NIC</a:t>
            </a:r>
          </a:p>
          <a:p>
            <a:r>
              <a:rPr lang="en-US" dirty="0" smtClean="0"/>
              <a:t>Two primary responsibilities </a:t>
            </a:r>
          </a:p>
          <a:p>
            <a:pPr lvl="2"/>
            <a:r>
              <a:rPr lang="en-US" dirty="0" smtClean="0"/>
              <a:t>Data encapsulation </a:t>
            </a:r>
          </a:p>
          <a:p>
            <a:pPr lvl="2"/>
            <a:r>
              <a:rPr lang="en-US" dirty="0" smtClean="0"/>
              <a:t>Media access control</a:t>
            </a:r>
            <a:endParaRPr lang="en-US" dirty="0"/>
          </a:p>
        </p:txBody>
      </p:sp>
    </p:spTree>
    <p:extLst>
      <p:ext uri="{BB962C8B-B14F-4D97-AF65-F5344CB8AC3E}">
        <p14:creationId xmlns:p14="http://schemas.microsoft.com/office/powerpoint/2010/main" val="30844093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Data encapsulation </a:t>
            </a:r>
          </a:p>
          <a:p>
            <a:pPr lvl="1"/>
            <a:r>
              <a:rPr lang="en-US" dirty="0" smtClean="0"/>
              <a:t>Frame assembly before transmission and frame disassembly upon reception of a frame</a:t>
            </a:r>
          </a:p>
          <a:p>
            <a:pPr lvl="1"/>
            <a:r>
              <a:rPr lang="en-US" dirty="0" smtClean="0"/>
              <a:t>MAC layer adds a header and a trailer to the network layer PDU.</a:t>
            </a:r>
          </a:p>
          <a:p>
            <a:r>
              <a:rPr lang="en-US" dirty="0" smtClean="0"/>
              <a:t>Provides three primary functions</a:t>
            </a:r>
          </a:p>
          <a:p>
            <a:pPr lvl="1"/>
            <a:r>
              <a:rPr lang="en-US" dirty="0" smtClean="0"/>
              <a:t>Framing</a:t>
            </a:r>
          </a:p>
          <a:p>
            <a:pPr lvl="1"/>
            <a:r>
              <a:rPr lang="en-US" dirty="0" smtClean="0"/>
              <a:t>Physical addressing or MAC addressing</a:t>
            </a:r>
          </a:p>
          <a:p>
            <a:pPr lvl="1"/>
            <a:r>
              <a:rPr lang="en-US" dirty="0" smtClean="0"/>
              <a:t>Error Control</a:t>
            </a:r>
          </a:p>
          <a:p>
            <a:pPr lvl="1"/>
            <a:r>
              <a:rPr lang="en-US" dirty="0" smtClean="0"/>
              <a:t>Access control </a:t>
            </a:r>
            <a:endParaRPr lang="en-US" dirty="0"/>
          </a:p>
        </p:txBody>
      </p:sp>
    </p:spTree>
    <p:extLst>
      <p:ext uri="{BB962C8B-B14F-4D97-AF65-F5344CB8AC3E}">
        <p14:creationId xmlns:p14="http://schemas.microsoft.com/office/powerpoint/2010/main" val="8153344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Responsible for the placement of frames on the media and the removal of frames from the media</a:t>
            </a:r>
          </a:p>
          <a:p>
            <a:r>
              <a:rPr lang="en-US" dirty="0" smtClean="0"/>
              <a:t>Directly communicate with the physical layer</a:t>
            </a:r>
            <a:endParaRPr lang="en-US" dirty="0"/>
          </a:p>
        </p:txBody>
      </p:sp>
    </p:spTree>
    <p:extLst>
      <p:ext uri="{BB962C8B-B14F-4D97-AF65-F5344CB8AC3E}">
        <p14:creationId xmlns:p14="http://schemas.microsoft.com/office/powerpoint/2010/main" val="39393195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Framing I the data link layer separates a frame distinguishable from another frame</a:t>
            </a:r>
          </a:p>
          <a:p>
            <a:r>
              <a:rPr lang="en-US" dirty="0" smtClean="0"/>
              <a:t>frame=Header+ Network layer PDU + trailer.</a:t>
            </a:r>
          </a:p>
          <a:p>
            <a:r>
              <a:rPr lang="en-US" dirty="0" smtClean="0"/>
              <a:t>When node A wishes to transmit a frame to node b, it tells its adapter to transmit a frame from the nodes memory</a:t>
            </a:r>
          </a:p>
          <a:p>
            <a:r>
              <a:rPr lang="en-US" dirty="0" smtClean="0"/>
              <a:t>This results in a sequence of bits being sent over the link</a:t>
            </a:r>
          </a:p>
          <a:p>
            <a:r>
              <a:rPr lang="en-US" dirty="0" smtClean="0"/>
              <a:t>The adapter on node B then collects together the sequence of bits arriving on the link and deposits the corresponding frame in to B’s memory.</a:t>
            </a:r>
          </a:p>
          <a:p>
            <a:r>
              <a:rPr lang="en-US" b="1" dirty="0" smtClean="0"/>
              <a:t>Challenge</a:t>
            </a:r>
            <a:r>
              <a:rPr lang="en-US" dirty="0" smtClean="0"/>
              <a:t>: what set of bits constitute a frame ? </a:t>
            </a:r>
            <a:endParaRPr lang="en-US" dirty="0"/>
          </a:p>
        </p:txBody>
      </p:sp>
    </p:spTree>
    <p:extLst>
      <p:ext uri="{BB962C8B-B14F-4D97-AF65-F5344CB8AC3E}">
        <p14:creationId xmlns:p14="http://schemas.microsoft.com/office/powerpoint/2010/main" val="136520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framing </a:t>
            </a:r>
            <a:endParaRPr lang="en-US" dirty="0"/>
          </a:p>
        </p:txBody>
      </p:sp>
      <p:sp>
        <p:nvSpPr>
          <p:cNvPr id="3" name="Content Placeholder 2"/>
          <p:cNvSpPr>
            <a:spLocks noGrp="1"/>
          </p:cNvSpPr>
          <p:nvPr>
            <p:ph idx="1"/>
          </p:nvPr>
        </p:nvSpPr>
        <p:spPr/>
        <p:txBody>
          <a:bodyPr/>
          <a:lstStyle/>
          <a:p>
            <a:r>
              <a:rPr lang="en-US" dirty="0" smtClean="0"/>
              <a:t>Fixed-size of the framing</a:t>
            </a:r>
          </a:p>
          <a:p>
            <a:r>
              <a:rPr lang="en-US" dirty="0" smtClean="0"/>
              <a:t>Variable size framing </a:t>
            </a:r>
          </a:p>
          <a:p>
            <a:endParaRPr lang="en-US" dirty="0"/>
          </a:p>
        </p:txBody>
      </p:sp>
    </p:spTree>
    <p:extLst>
      <p:ext uri="{BB962C8B-B14F-4D97-AF65-F5344CB8AC3E}">
        <p14:creationId xmlns:p14="http://schemas.microsoft.com/office/powerpoint/2010/main" val="3466391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 </a:t>
            </a:r>
            <a:endParaRPr lang="en-US" dirty="0"/>
          </a:p>
        </p:txBody>
      </p:sp>
      <p:sp>
        <p:nvSpPr>
          <p:cNvPr id="3" name="Content Placeholder 2"/>
          <p:cNvSpPr>
            <a:spLocks noGrp="1"/>
          </p:cNvSpPr>
          <p:nvPr>
            <p:ph idx="1"/>
          </p:nvPr>
        </p:nvSpPr>
        <p:spPr/>
        <p:txBody>
          <a:bodyPr/>
          <a:lstStyle/>
          <a:p>
            <a:r>
              <a:rPr lang="en-US" dirty="0" smtClean="0"/>
              <a:t>Upon completion of this chapter learner will be able to </a:t>
            </a:r>
          </a:p>
          <a:p>
            <a:pPr lvl="1"/>
            <a:r>
              <a:rPr lang="en-US" dirty="0" smtClean="0"/>
              <a:t>Know  and understand the various services offered by data link layer </a:t>
            </a:r>
          </a:p>
          <a:p>
            <a:pPr lvl="1"/>
            <a:r>
              <a:rPr lang="en-US" dirty="0" smtClean="0"/>
              <a:t>Understand the sub layers of data link layer </a:t>
            </a:r>
          </a:p>
          <a:p>
            <a:pPr lvl="1"/>
            <a:r>
              <a:rPr lang="en-US" dirty="0" smtClean="0"/>
              <a:t>Know the responsibilities of LLC or DLC and MAC sub layer </a:t>
            </a:r>
          </a:p>
          <a:p>
            <a:pPr lvl="1"/>
            <a:r>
              <a:rPr lang="en-US" dirty="0" smtClean="0"/>
              <a:t>Understand framing ,framing errors , types of framing and various framing approaches.</a:t>
            </a:r>
          </a:p>
          <a:p>
            <a:pPr lvl="1"/>
            <a:endParaRPr lang="en-US" dirty="0"/>
          </a:p>
        </p:txBody>
      </p:sp>
    </p:spTree>
    <p:extLst>
      <p:ext uri="{BB962C8B-B14F-4D97-AF65-F5344CB8AC3E}">
        <p14:creationId xmlns:p14="http://schemas.microsoft.com/office/powerpoint/2010/main" val="36763958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Fixed-size framing</a:t>
            </a:r>
            <a:endParaRPr lang="en-US" b="1" dirty="0"/>
          </a:p>
          <a:p>
            <a:pPr lvl="1"/>
            <a:r>
              <a:rPr lang="en-US" dirty="0" smtClean="0"/>
              <a:t>Here the size of the frame is fixed and so the frame length acts as a delimiter of the frame</a:t>
            </a:r>
          </a:p>
          <a:p>
            <a:pPr lvl="1"/>
            <a:r>
              <a:rPr lang="en-US" dirty="0" smtClean="0"/>
              <a:t>Consequently, it does not require additional boundary bits to identify the start and end of the frame.</a:t>
            </a:r>
            <a:endParaRPr lang="en-US" dirty="0"/>
          </a:p>
        </p:txBody>
      </p:sp>
    </p:spTree>
    <p:extLst>
      <p:ext uri="{BB962C8B-B14F-4D97-AF65-F5344CB8AC3E}">
        <p14:creationId xmlns:p14="http://schemas.microsoft.com/office/powerpoint/2010/main" val="1466074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Variable-size framing</a:t>
            </a:r>
          </a:p>
          <a:p>
            <a:pPr lvl="1"/>
            <a:r>
              <a:rPr lang="en-US" dirty="0" smtClean="0"/>
              <a:t>Here the size of each frame to be transmitted may  be different.</a:t>
            </a:r>
          </a:p>
          <a:p>
            <a:pPr lvl="1"/>
            <a:r>
              <a:rPr lang="en-US" dirty="0" smtClean="0"/>
              <a:t>So additional mechanism are kept to </a:t>
            </a:r>
            <a:r>
              <a:rPr lang="en-US" b="1" dirty="0" smtClean="0"/>
              <a:t>mark</a:t>
            </a:r>
            <a:r>
              <a:rPr lang="en-US" dirty="0" smtClean="0"/>
              <a:t> the end of the frame and the beginning of the next frame and this will help us to construct the frame with out the framing error.</a:t>
            </a:r>
            <a:endParaRPr lang="en-US" dirty="0"/>
          </a:p>
        </p:txBody>
      </p:sp>
    </p:spTree>
    <p:extLst>
      <p:ext uri="{BB962C8B-B14F-4D97-AF65-F5344CB8AC3E}">
        <p14:creationId xmlns:p14="http://schemas.microsoft.com/office/powerpoint/2010/main" val="261883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Framing approaches </a:t>
            </a:r>
            <a:endParaRPr lang="en-US" dirty="0"/>
          </a:p>
        </p:txBody>
      </p:sp>
      <p:sp>
        <p:nvSpPr>
          <p:cNvPr id="3" name="Content Placeholder 2"/>
          <p:cNvSpPr>
            <a:spLocks noGrp="1"/>
          </p:cNvSpPr>
          <p:nvPr>
            <p:ph idx="1"/>
          </p:nvPr>
        </p:nvSpPr>
        <p:spPr/>
        <p:txBody>
          <a:bodyPr/>
          <a:lstStyle/>
          <a:p>
            <a:r>
              <a:rPr lang="en-US" b="1" dirty="0" smtClean="0"/>
              <a:t>Framing </a:t>
            </a:r>
          </a:p>
          <a:p>
            <a:pPr lvl="1"/>
            <a:r>
              <a:rPr lang="en-US" b="1" dirty="0" smtClean="0"/>
              <a:t>Bit oriented </a:t>
            </a:r>
          </a:p>
          <a:p>
            <a:pPr lvl="2"/>
            <a:r>
              <a:rPr lang="en-US" dirty="0" smtClean="0"/>
              <a:t>It simply view the frame as a collection of bits </a:t>
            </a:r>
          </a:p>
          <a:p>
            <a:pPr lvl="2"/>
            <a:r>
              <a:rPr lang="en-US" dirty="0" smtClean="0"/>
              <a:t>Data is transmitted as a sequence of bits that can be interpreted in the upper layer both as a text as well as multimedia.</a:t>
            </a:r>
          </a:p>
          <a:p>
            <a:pPr lvl="2"/>
            <a:r>
              <a:rPr lang="en-US" dirty="0" smtClean="0"/>
              <a:t>Bit oriented protocol</a:t>
            </a:r>
          </a:p>
          <a:p>
            <a:pPr lvl="3"/>
            <a:r>
              <a:rPr lang="en-US" dirty="0" smtClean="0"/>
              <a:t>HDLC-High-Level Data link Control</a:t>
            </a:r>
          </a:p>
        </p:txBody>
      </p:sp>
    </p:spTree>
    <p:extLst>
      <p:ext uri="{BB962C8B-B14F-4D97-AF65-F5344CB8AC3E}">
        <p14:creationId xmlns:p14="http://schemas.microsoft.com/office/powerpoint/2010/main" val="2551589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42900" lvl="1" indent="-342900">
              <a:buFont typeface="Arial" pitchFamily="34" charset="0"/>
              <a:buChar char="•"/>
            </a:pPr>
            <a:r>
              <a:rPr lang="en-US" b="1" dirty="0"/>
              <a:t>Byte oriented </a:t>
            </a:r>
          </a:p>
          <a:p>
            <a:pPr lvl="1"/>
            <a:r>
              <a:rPr lang="en-US" dirty="0" smtClean="0"/>
              <a:t>One of the oldest approach to framing</a:t>
            </a:r>
          </a:p>
          <a:p>
            <a:pPr lvl="1"/>
            <a:r>
              <a:rPr lang="en-US" dirty="0" smtClean="0"/>
              <a:t>Here each frame is viewed as a collection of byte(characters) rather than bits.</a:t>
            </a:r>
          </a:p>
          <a:p>
            <a:pPr lvl="1"/>
            <a:r>
              <a:rPr lang="en-US" dirty="0" err="1" smtClean="0"/>
              <a:t>a.k.a</a:t>
            </a:r>
            <a:r>
              <a:rPr lang="en-US" dirty="0" smtClean="0"/>
              <a:t> character oriented approach </a:t>
            </a:r>
          </a:p>
          <a:p>
            <a:pPr lvl="1"/>
            <a:r>
              <a:rPr lang="en-US" dirty="0" smtClean="0"/>
              <a:t>Protocols </a:t>
            </a:r>
          </a:p>
          <a:p>
            <a:pPr lvl="2"/>
            <a:r>
              <a:rPr lang="en-US" dirty="0" smtClean="0"/>
              <a:t>BISYNC-binary synchronous communication protocol</a:t>
            </a:r>
          </a:p>
          <a:p>
            <a:pPr lvl="2"/>
            <a:r>
              <a:rPr lang="en-US" dirty="0" smtClean="0"/>
              <a:t>DDCMP– digital data communication message protocol</a:t>
            </a:r>
          </a:p>
          <a:p>
            <a:pPr lvl="2"/>
            <a:r>
              <a:rPr lang="en-US" dirty="0" smtClean="0"/>
              <a:t>PPP-Point to point Protocol</a:t>
            </a:r>
            <a:endParaRPr lang="en-US" dirty="0"/>
          </a:p>
        </p:txBody>
      </p:sp>
    </p:spTree>
    <p:extLst>
      <p:ext uri="{BB962C8B-B14F-4D97-AF65-F5344CB8AC3E}">
        <p14:creationId xmlns:p14="http://schemas.microsoft.com/office/powerpoint/2010/main" val="19055505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Clock based framing</a:t>
            </a:r>
          </a:p>
          <a:p>
            <a:pPr lvl="1"/>
            <a:r>
              <a:rPr lang="en-US" dirty="0" smtClean="0"/>
              <a:t>The third approach to framing is the clock based framing</a:t>
            </a:r>
          </a:p>
          <a:p>
            <a:pPr lvl="1"/>
            <a:r>
              <a:rPr lang="en-US" dirty="0" smtClean="0"/>
              <a:t>Example: SONET-synchronous Optical Network</a:t>
            </a:r>
            <a:endParaRPr lang="en-US" dirty="0"/>
          </a:p>
        </p:txBody>
      </p:sp>
    </p:spTree>
    <p:extLst>
      <p:ext uri="{BB962C8B-B14F-4D97-AF65-F5344CB8AC3E}">
        <p14:creationId xmlns:p14="http://schemas.microsoft.com/office/powerpoint/2010/main" val="633559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981200"/>
            <a:ext cx="8382000" cy="1362075"/>
          </a:xfrm>
        </p:spPr>
        <p:txBody>
          <a:bodyPr/>
          <a:lstStyle/>
          <a:p>
            <a:pPr algn="ctr"/>
            <a:r>
              <a:rPr lang="en-US" dirty="0" smtClean="0"/>
              <a:t>Flow control Protocols </a:t>
            </a:r>
            <a:endParaRPr lang="en-US" dirty="0"/>
          </a:p>
        </p:txBody>
      </p:sp>
    </p:spTree>
    <p:extLst>
      <p:ext uri="{BB962C8B-B14F-4D97-AF65-F5344CB8AC3E}">
        <p14:creationId xmlns:p14="http://schemas.microsoft.com/office/powerpoint/2010/main" val="1797590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Outcomes </a:t>
            </a:r>
            <a:endParaRPr lang="en-US" dirty="0"/>
          </a:p>
        </p:txBody>
      </p:sp>
      <p:sp>
        <p:nvSpPr>
          <p:cNvPr id="5" name="Content Placeholder 4"/>
          <p:cNvSpPr>
            <a:spLocks noGrp="1"/>
          </p:cNvSpPr>
          <p:nvPr>
            <p:ph idx="1"/>
          </p:nvPr>
        </p:nvSpPr>
        <p:spPr/>
        <p:txBody>
          <a:bodyPr/>
          <a:lstStyle/>
          <a:p>
            <a:r>
              <a:rPr lang="en-US" dirty="0"/>
              <a:t>Upon completion of this chapter learner will be able to </a:t>
            </a:r>
          </a:p>
          <a:p>
            <a:pPr lvl="1"/>
            <a:r>
              <a:rPr lang="en-US" dirty="0" smtClean="0"/>
              <a:t>Understand flow control </a:t>
            </a:r>
          </a:p>
          <a:p>
            <a:pPr lvl="1"/>
            <a:r>
              <a:rPr lang="en-US" dirty="0" smtClean="0"/>
              <a:t>Know flow control protocols.</a:t>
            </a:r>
          </a:p>
          <a:p>
            <a:pPr lvl="1"/>
            <a:r>
              <a:rPr lang="en-US" dirty="0" smtClean="0"/>
              <a:t>Understand the stop-and –wait protocol </a:t>
            </a:r>
          </a:p>
          <a:p>
            <a:pPr lvl="1"/>
            <a:r>
              <a:rPr lang="en-US" dirty="0"/>
              <a:t>Understand the stop-and –wait protocol </a:t>
            </a:r>
            <a:r>
              <a:rPr lang="en-US" dirty="0" smtClean="0"/>
              <a:t>ARQ</a:t>
            </a:r>
          </a:p>
          <a:p>
            <a:pPr lvl="1"/>
            <a:r>
              <a:rPr lang="en-US" dirty="0" smtClean="0"/>
              <a:t>Understand the sliding window protocol (Go-back-N ARQ)</a:t>
            </a:r>
            <a:endParaRPr lang="en-US" dirty="0"/>
          </a:p>
          <a:p>
            <a:pPr lvl="1"/>
            <a:endParaRPr lang="en-US" b="1" dirty="0" smtClean="0"/>
          </a:p>
          <a:p>
            <a:pPr lvl="1"/>
            <a:endParaRPr lang="en-US" dirty="0" smtClean="0"/>
          </a:p>
          <a:p>
            <a:pPr lvl="1"/>
            <a:endParaRPr lang="en-US" dirty="0"/>
          </a:p>
        </p:txBody>
      </p:sp>
    </p:spTree>
    <p:extLst>
      <p:ext uri="{BB962C8B-B14F-4D97-AF65-F5344CB8AC3E}">
        <p14:creationId xmlns:p14="http://schemas.microsoft.com/office/powerpoint/2010/main" val="20593780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kumimoji="1" lang="en-US" altLang="zh-TW" dirty="0">
                <a:ea typeface="新細明體" pitchFamily="18" charset="-120"/>
              </a:rPr>
              <a:t>Flow Control</a:t>
            </a:r>
          </a:p>
        </p:txBody>
      </p:sp>
      <p:sp>
        <p:nvSpPr>
          <p:cNvPr id="43011" name="Rectangle 3"/>
          <p:cNvSpPr>
            <a:spLocks noGrp="1" noChangeArrowheads="1"/>
          </p:cNvSpPr>
          <p:nvPr>
            <p:ph type="body" idx="1"/>
          </p:nvPr>
        </p:nvSpPr>
        <p:spPr>
          <a:xfrm>
            <a:off x="457200" y="1676400"/>
            <a:ext cx="8229600" cy="4800600"/>
          </a:xfrm>
        </p:spPr>
        <p:txBody>
          <a:bodyPr>
            <a:normAutofit fontScale="85000" lnSpcReduction="10000"/>
          </a:bodyPr>
          <a:lstStyle/>
          <a:p>
            <a:pPr>
              <a:lnSpc>
                <a:spcPct val="90000"/>
              </a:lnSpc>
            </a:pPr>
            <a:r>
              <a:rPr kumimoji="1" lang="en-US" altLang="zh-TW" dirty="0" smtClean="0">
                <a:ea typeface="新細明體" pitchFamily="18" charset="-120"/>
              </a:rPr>
              <a:t>Speed matching </a:t>
            </a:r>
          </a:p>
          <a:p>
            <a:pPr>
              <a:lnSpc>
                <a:spcPct val="90000"/>
              </a:lnSpc>
            </a:pPr>
            <a:r>
              <a:rPr kumimoji="1" lang="en-US" altLang="zh-TW" dirty="0" smtClean="0">
                <a:ea typeface="新細明體" pitchFamily="18" charset="-120"/>
              </a:rPr>
              <a:t>Flow control coordinates the amount of data that can be sent before receiving an acknowledgement</a:t>
            </a:r>
          </a:p>
          <a:p>
            <a:pPr>
              <a:lnSpc>
                <a:spcPct val="90000"/>
              </a:lnSpc>
            </a:pPr>
            <a:r>
              <a:rPr kumimoji="1" lang="en-US" altLang="zh-TW" dirty="0" smtClean="0">
                <a:ea typeface="新細明體" pitchFamily="18" charset="-120"/>
              </a:rPr>
              <a:t>Flow control is a set of procedures that tells the sender how much data it can transmit before it must wait for an acknowledgement from the receiver.</a:t>
            </a:r>
          </a:p>
          <a:p>
            <a:pPr>
              <a:lnSpc>
                <a:spcPct val="90000"/>
              </a:lnSpc>
            </a:pPr>
            <a:r>
              <a:rPr kumimoji="1" lang="en-US" altLang="zh-TW" dirty="0" smtClean="0">
                <a:ea typeface="新細明體" pitchFamily="18" charset="-120"/>
              </a:rPr>
              <a:t>Receiver has a limited seed at which it can process incoming data and a limited amount of memory in which to store incoming data</a:t>
            </a:r>
          </a:p>
          <a:p>
            <a:pPr>
              <a:lnSpc>
                <a:spcPct val="90000"/>
              </a:lnSpc>
            </a:pPr>
            <a:r>
              <a:rPr kumimoji="1" lang="en-US" altLang="zh-TW" dirty="0" smtClean="0">
                <a:ea typeface="新細明體" pitchFamily="18" charset="-120"/>
              </a:rPr>
              <a:t>The receiver must inform the sender before the limits are reached and request that the transmitter to send fewer frames or stop temporarily </a:t>
            </a:r>
            <a:endParaRPr kumimoji="1" lang="zh-TW" altLang="en-US" dirty="0">
              <a:ea typeface="新細明體" pitchFamily="18" charset="-120"/>
            </a:endParaRPr>
          </a:p>
        </p:txBody>
      </p:sp>
    </p:spTree>
    <p:extLst>
      <p:ext uri="{BB962C8B-B14F-4D97-AF65-F5344CB8AC3E}">
        <p14:creationId xmlns:p14="http://schemas.microsoft.com/office/powerpoint/2010/main" val="30977486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074"/>
          <p:cNvSpPr>
            <a:spLocks noGrp="1" noChangeArrowheads="1"/>
          </p:cNvSpPr>
          <p:nvPr>
            <p:ph type="title"/>
          </p:nvPr>
        </p:nvSpPr>
        <p:spPr/>
        <p:txBody>
          <a:bodyPr/>
          <a:lstStyle/>
          <a:p>
            <a:r>
              <a:rPr lang="en-US" altLang="tr-TR" smtClean="0"/>
              <a:t>Performance Metrics and Delays </a:t>
            </a:r>
          </a:p>
        </p:txBody>
      </p:sp>
      <p:sp>
        <p:nvSpPr>
          <p:cNvPr id="8195" name="Rectangle 3075"/>
          <p:cNvSpPr>
            <a:spLocks noGrp="1" noChangeArrowheads="1"/>
          </p:cNvSpPr>
          <p:nvPr>
            <p:ph type="body" idx="1"/>
          </p:nvPr>
        </p:nvSpPr>
        <p:spPr>
          <a:xfrm>
            <a:off x="473075" y="1419225"/>
            <a:ext cx="8178800" cy="4686300"/>
          </a:xfrm>
        </p:spPr>
        <p:txBody>
          <a:bodyPr>
            <a:normAutofit lnSpcReduction="10000"/>
          </a:bodyPr>
          <a:lstStyle/>
          <a:p>
            <a:r>
              <a:rPr lang="en-US" altLang="tr-TR" smtClean="0"/>
              <a:t>Transmission time (delay)</a:t>
            </a:r>
          </a:p>
          <a:p>
            <a:pPr lvl="1"/>
            <a:r>
              <a:rPr lang="en-US" altLang="tr-TR" smtClean="0"/>
              <a:t>Time taken to emit all bits into medium</a:t>
            </a:r>
          </a:p>
          <a:p>
            <a:r>
              <a:rPr lang="en-US" altLang="tr-TR" smtClean="0"/>
              <a:t>Propagation time (delay)</a:t>
            </a:r>
          </a:p>
          <a:p>
            <a:pPr lvl="1"/>
            <a:r>
              <a:rPr lang="en-US" altLang="tr-TR" smtClean="0"/>
              <a:t>Time for a bit to traverse the link</a:t>
            </a:r>
          </a:p>
          <a:p>
            <a:r>
              <a:rPr lang="en-US" altLang="tr-TR" smtClean="0"/>
              <a:t>Processing time (delay)</a:t>
            </a:r>
          </a:p>
          <a:p>
            <a:pPr lvl="1"/>
            <a:r>
              <a:rPr lang="en-US" altLang="tr-TR" smtClean="0"/>
              <a:t>time spent at the recipient </a:t>
            </a:r>
            <a:r>
              <a:rPr lang="tr-TR" altLang="tr-TR" smtClean="0"/>
              <a:t>or intermediate node </a:t>
            </a:r>
            <a:r>
              <a:rPr lang="en-US" altLang="tr-TR" smtClean="0"/>
              <a:t>for processing</a:t>
            </a:r>
          </a:p>
          <a:p>
            <a:r>
              <a:rPr lang="en-US" altLang="tr-TR" smtClean="0"/>
              <a:t>Queuing time (delay)</a:t>
            </a:r>
          </a:p>
          <a:p>
            <a:pPr lvl="1"/>
            <a:r>
              <a:rPr lang="en-US" altLang="tr-TR" smtClean="0"/>
              <a:t>waiting time at the queue to be sent out</a:t>
            </a:r>
          </a:p>
          <a:p>
            <a:pPr lvl="1"/>
            <a:endParaRPr lang="en-US" altLang="tr-TR" smtClean="0"/>
          </a:p>
        </p:txBody>
      </p:sp>
    </p:spTree>
    <p:extLst>
      <p:ext uri="{BB962C8B-B14F-4D97-AF65-F5344CB8AC3E}">
        <p14:creationId xmlns:p14="http://schemas.microsoft.com/office/powerpoint/2010/main" val="1116836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r>
              <a:rPr lang="en-GB" altLang="tr-TR" smtClean="0"/>
              <a:t>Model of Frame Transmission</a:t>
            </a:r>
          </a:p>
        </p:txBody>
      </p:sp>
      <p:pic>
        <p:nvPicPr>
          <p:cNvPr id="9219" name="Picture 1027" descr="Model of Frame Xmit"/>
          <p:cNvPicPr>
            <a:picLocks noChangeAspect="1" noChangeArrowheads="1"/>
          </p:cNvPicPr>
          <p:nvPr/>
        </p:nvPicPr>
        <p:blipFill>
          <a:blip r:embed="rId2">
            <a:extLst>
              <a:ext uri="{28A0092B-C50C-407E-A947-70E740481C1C}">
                <a14:useLocalDpi xmlns:a14="http://schemas.microsoft.com/office/drawing/2010/main" val="0"/>
              </a:ext>
            </a:extLst>
          </a:blip>
          <a:srcRect t="16568" b="12131"/>
          <a:stretch>
            <a:fillRect/>
          </a:stretch>
        </p:blipFill>
        <p:spPr bwMode="auto">
          <a:xfrm>
            <a:off x="1905000" y="1371600"/>
            <a:ext cx="571500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AutoShape 1028" descr="Light upward diagonal"/>
          <p:cNvSpPr>
            <a:spLocks noChangeArrowheads="1"/>
          </p:cNvSpPr>
          <p:nvPr/>
        </p:nvSpPr>
        <p:spPr bwMode="auto">
          <a:xfrm rot="5396164">
            <a:off x="2802731" y="1813719"/>
            <a:ext cx="687388" cy="1168400"/>
          </a:xfrm>
          <a:prstGeom prst="parallelogram">
            <a:avLst>
              <a:gd name="adj" fmla="val 58009"/>
            </a:avLst>
          </a:prstGeom>
          <a:pattFill prst="ltUpDiag">
            <a:fgClr>
              <a:schemeClr val="tx1"/>
            </a:fgClr>
            <a:bgClr>
              <a:schemeClr val="bg1"/>
            </a:bgClr>
          </a:pattFill>
          <a:ln w="22225">
            <a:solidFill>
              <a:schemeClr val="tx1"/>
            </a:solidFill>
            <a:miter lim="800000"/>
            <a:headEnd/>
            <a:tailEnd/>
          </a:ln>
        </p:spPr>
        <p:txBody>
          <a:bodyPr wrap="none" lIns="90000" tIns="46800" rIns="90000" bIns="46800" anchor="ctr"/>
          <a:lstStyle/>
          <a:p>
            <a:endParaRPr lang="tr-TR" altLang="tr-TR"/>
          </a:p>
        </p:txBody>
      </p:sp>
      <p:sp>
        <p:nvSpPr>
          <p:cNvPr id="9221" name="AutoShape 1029" descr="Light upward diagonal"/>
          <p:cNvSpPr>
            <a:spLocks noChangeArrowheads="1"/>
          </p:cNvSpPr>
          <p:nvPr/>
        </p:nvSpPr>
        <p:spPr bwMode="auto">
          <a:xfrm rot="5396164">
            <a:off x="2797969" y="2609057"/>
            <a:ext cx="687387" cy="1168400"/>
          </a:xfrm>
          <a:prstGeom prst="parallelogram">
            <a:avLst>
              <a:gd name="adj" fmla="val 58009"/>
            </a:avLst>
          </a:prstGeom>
          <a:pattFill prst="ltUpDiag">
            <a:fgClr>
              <a:schemeClr val="tx1"/>
            </a:fgClr>
            <a:bgClr>
              <a:schemeClr val="bg1"/>
            </a:bgClr>
          </a:pattFill>
          <a:ln w="22225">
            <a:solidFill>
              <a:schemeClr val="tx1"/>
            </a:solidFill>
            <a:miter lim="800000"/>
            <a:headEnd/>
            <a:tailEnd/>
          </a:ln>
        </p:spPr>
        <p:txBody>
          <a:bodyPr wrap="none" lIns="90000" tIns="46800" rIns="90000" bIns="46800" anchor="ctr"/>
          <a:lstStyle/>
          <a:p>
            <a:endParaRPr lang="tr-TR" altLang="tr-TR"/>
          </a:p>
        </p:txBody>
      </p:sp>
      <p:sp>
        <p:nvSpPr>
          <p:cNvPr id="9222" name="AutoShape 1030" descr="Light upward diagonal"/>
          <p:cNvSpPr>
            <a:spLocks noChangeArrowheads="1"/>
          </p:cNvSpPr>
          <p:nvPr/>
        </p:nvSpPr>
        <p:spPr bwMode="auto">
          <a:xfrm rot="5396164">
            <a:off x="2797969" y="3066257"/>
            <a:ext cx="687387" cy="1168400"/>
          </a:xfrm>
          <a:prstGeom prst="parallelogram">
            <a:avLst>
              <a:gd name="adj" fmla="val 58009"/>
            </a:avLst>
          </a:prstGeom>
          <a:pattFill prst="ltUpDiag">
            <a:fgClr>
              <a:schemeClr val="tx1"/>
            </a:fgClr>
            <a:bgClr>
              <a:schemeClr val="bg1"/>
            </a:bgClr>
          </a:pattFill>
          <a:ln w="22225">
            <a:solidFill>
              <a:schemeClr val="tx1"/>
            </a:solidFill>
            <a:miter lim="800000"/>
            <a:headEnd/>
            <a:tailEnd/>
          </a:ln>
        </p:spPr>
        <p:txBody>
          <a:bodyPr wrap="none" lIns="90000" tIns="46800" rIns="90000" bIns="46800" anchor="ctr"/>
          <a:lstStyle/>
          <a:p>
            <a:endParaRPr lang="tr-TR" altLang="tr-TR"/>
          </a:p>
        </p:txBody>
      </p:sp>
      <p:sp>
        <p:nvSpPr>
          <p:cNvPr id="9223" name="AutoShape 1031" descr="Light upward diagonal"/>
          <p:cNvSpPr>
            <a:spLocks noChangeArrowheads="1"/>
          </p:cNvSpPr>
          <p:nvPr/>
        </p:nvSpPr>
        <p:spPr bwMode="auto">
          <a:xfrm rot="5396164">
            <a:off x="2797969" y="3552032"/>
            <a:ext cx="687387" cy="1168400"/>
          </a:xfrm>
          <a:prstGeom prst="parallelogram">
            <a:avLst>
              <a:gd name="adj" fmla="val 58009"/>
            </a:avLst>
          </a:prstGeom>
          <a:pattFill prst="ltUpDiag">
            <a:fgClr>
              <a:schemeClr val="tx1"/>
            </a:fgClr>
            <a:bgClr>
              <a:schemeClr val="bg1"/>
            </a:bgClr>
          </a:pattFill>
          <a:ln w="22225">
            <a:solidFill>
              <a:schemeClr val="tx1"/>
            </a:solidFill>
            <a:miter lim="800000"/>
            <a:headEnd/>
            <a:tailEnd/>
          </a:ln>
        </p:spPr>
        <p:txBody>
          <a:bodyPr wrap="none" lIns="90000" tIns="46800" rIns="90000" bIns="46800" anchor="ctr"/>
          <a:lstStyle/>
          <a:p>
            <a:endParaRPr lang="tr-TR" altLang="tr-TR"/>
          </a:p>
        </p:txBody>
      </p:sp>
      <p:sp>
        <p:nvSpPr>
          <p:cNvPr id="9224" name="AutoShape 1032" descr="Light upward diagonal"/>
          <p:cNvSpPr>
            <a:spLocks noChangeArrowheads="1"/>
          </p:cNvSpPr>
          <p:nvPr/>
        </p:nvSpPr>
        <p:spPr bwMode="auto">
          <a:xfrm rot="5396164">
            <a:off x="2812256" y="4723607"/>
            <a:ext cx="687387" cy="1168400"/>
          </a:xfrm>
          <a:prstGeom prst="parallelogram">
            <a:avLst>
              <a:gd name="adj" fmla="val 58009"/>
            </a:avLst>
          </a:prstGeom>
          <a:pattFill prst="ltUpDiag">
            <a:fgClr>
              <a:schemeClr val="tx1"/>
            </a:fgClr>
            <a:bgClr>
              <a:schemeClr val="bg1"/>
            </a:bgClr>
          </a:pattFill>
          <a:ln w="22225">
            <a:solidFill>
              <a:schemeClr val="tx1"/>
            </a:solidFill>
            <a:miter lim="800000"/>
            <a:headEnd/>
            <a:tailEnd/>
          </a:ln>
        </p:spPr>
        <p:txBody>
          <a:bodyPr wrap="none" lIns="90000" tIns="46800" rIns="90000" bIns="46800" anchor="ctr"/>
          <a:lstStyle/>
          <a:p>
            <a:endParaRPr lang="tr-TR" altLang="tr-TR"/>
          </a:p>
        </p:txBody>
      </p:sp>
      <p:sp>
        <p:nvSpPr>
          <p:cNvPr id="9225" name="AutoShape 1033"/>
          <p:cNvSpPr>
            <a:spLocks/>
          </p:cNvSpPr>
          <p:nvPr/>
        </p:nvSpPr>
        <p:spPr bwMode="auto">
          <a:xfrm>
            <a:off x="2397125" y="2085975"/>
            <a:ext cx="88900" cy="257175"/>
          </a:xfrm>
          <a:prstGeom prst="leftBrace">
            <a:avLst>
              <a:gd name="adj1" fmla="val 2410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tr-TR" altLang="tr-TR"/>
          </a:p>
        </p:txBody>
      </p:sp>
      <p:sp>
        <p:nvSpPr>
          <p:cNvPr id="9226" name="AutoShape 1034"/>
          <p:cNvSpPr>
            <a:spLocks noChangeArrowheads="1"/>
          </p:cNvSpPr>
          <p:nvPr/>
        </p:nvSpPr>
        <p:spPr bwMode="auto">
          <a:xfrm>
            <a:off x="300038" y="2185988"/>
            <a:ext cx="1428750" cy="614362"/>
          </a:xfrm>
          <a:prstGeom prst="wedgeRoundRectCallout">
            <a:avLst>
              <a:gd name="adj1" fmla="val 89778"/>
              <a:gd name="adj2" fmla="val -4199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46800" rIns="18000" bIns="46800"/>
          <a:lstStyle/>
          <a:p>
            <a:pPr algn="ctr"/>
            <a:r>
              <a:rPr lang="en-US" altLang="tr-TR" sz="1600" b="1">
                <a:latin typeface="Arial" charset="0"/>
              </a:rPr>
              <a:t>transmission time</a:t>
            </a:r>
          </a:p>
        </p:txBody>
      </p:sp>
      <p:sp>
        <p:nvSpPr>
          <p:cNvPr id="9227" name="Line 1035"/>
          <p:cNvSpPr>
            <a:spLocks noChangeShapeType="1"/>
          </p:cNvSpPr>
          <p:nvPr/>
        </p:nvSpPr>
        <p:spPr bwMode="auto">
          <a:xfrm>
            <a:off x="2557463" y="2043113"/>
            <a:ext cx="1185862"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9228" name="AutoShape 1036"/>
          <p:cNvSpPr>
            <a:spLocks/>
          </p:cNvSpPr>
          <p:nvPr/>
        </p:nvSpPr>
        <p:spPr bwMode="auto">
          <a:xfrm>
            <a:off x="3797300" y="2043113"/>
            <a:ext cx="74613" cy="400050"/>
          </a:xfrm>
          <a:prstGeom prst="rightBrace">
            <a:avLst>
              <a:gd name="adj1" fmla="val 4468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tr-TR" altLang="tr-TR"/>
          </a:p>
        </p:txBody>
      </p:sp>
      <p:sp>
        <p:nvSpPr>
          <p:cNvPr id="9229" name="AutoShape 1037"/>
          <p:cNvSpPr>
            <a:spLocks noChangeArrowheads="1"/>
          </p:cNvSpPr>
          <p:nvPr/>
        </p:nvSpPr>
        <p:spPr bwMode="auto">
          <a:xfrm>
            <a:off x="4057650" y="1585913"/>
            <a:ext cx="1471613" cy="442912"/>
          </a:xfrm>
          <a:prstGeom prst="wedgeRoundRectCallout">
            <a:avLst>
              <a:gd name="adj1" fmla="val -57333"/>
              <a:gd name="adj2" fmla="val 92653"/>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lstStyle/>
          <a:p>
            <a:pPr algn="ctr"/>
            <a:r>
              <a:rPr lang="en-US" altLang="tr-TR" sz="1400" b="1">
                <a:latin typeface="Arial" charset="0"/>
              </a:rPr>
              <a:t>propagation time</a:t>
            </a:r>
          </a:p>
        </p:txBody>
      </p:sp>
      <p:sp>
        <p:nvSpPr>
          <p:cNvPr id="9230" name="Rectangle 1038"/>
          <p:cNvSpPr>
            <a:spLocks noChangeArrowheads="1"/>
          </p:cNvSpPr>
          <p:nvPr/>
        </p:nvSpPr>
        <p:spPr bwMode="auto">
          <a:xfrm>
            <a:off x="6200775" y="3743325"/>
            <a:ext cx="300038" cy="1571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endParaRPr lang="tr-TR" altLang="tr-TR"/>
          </a:p>
        </p:txBody>
      </p:sp>
      <p:sp>
        <p:nvSpPr>
          <p:cNvPr id="9231" name="Line 1039"/>
          <p:cNvSpPr>
            <a:spLocks noChangeShapeType="1"/>
          </p:cNvSpPr>
          <p:nvPr/>
        </p:nvSpPr>
        <p:spPr bwMode="auto">
          <a:xfrm flipH="1">
            <a:off x="6272213" y="3871913"/>
            <a:ext cx="185737" cy="1714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9232" name="Line 1042"/>
          <p:cNvSpPr>
            <a:spLocks noChangeShapeType="1"/>
          </p:cNvSpPr>
          <p:nvPr/>
        </p:nvSpPr>
        <p:spPr bwMode="auto">
          <a:xfrm>
            <a:off x="6257925" y="3843338"/>
            <a:ext cx="200025" cy="2428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Tree>
    <p:extLst>
      <p:ext uri="{BB962C8B-B14F-4D97-AF65-F5344CB8AC3E}">
        <p14:creationId xmlns:p14="http://schemas.microsoft.com/office/powerpoint/2010/main" val="3719119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Link Layer</a:t>
            </a:r>
            <a:endParaRPr lang="en-US" dirty="0"/>
          </a:p>
        </p:txBody>
      </p:sp>
      <p:sp>
        <p:nvSpPr>
          <p:cNvPr id="3" name="Content Placeholder 2"/>
          <p:cNvSpPr>
            <a:spLocks noGrp="1"/>
          </p:cNvSpPr>
          <p:nvPr>
            <p:ph idx="1"/>
          </p:nvPr>
        </p:nvSpPr>
        <p:spPr/>
        <p:txBody>
          <a:bodyPr>
            <a:normAutofit/>
          </a:bodyPr>
          <a:lstStyle/>
          <a:p>
            <a:r>
              <a:rPr lang="en-US" dirty="0" smtClean="0"/>
              <a:t>is second layer of OSI Layered Model.</a:t>
            </a:r>
          </a:p>
          <a:p>
            <a:r>
              <a:rPr lang="en-US" dirty="0" smtClean="0"/>
              <a:t>Also known as link layer. </a:t>
            </a:r>
          </a:p>
          <a:p>
            <a:r>
              <a:rPr lang="en-US" dirty="0" smtClean="0"/>
              <a:t>Is responsible for moving data (Frames) from one node to another– node-to-node communication</a:t>
            </a:r>
          </a:p>
          <a:p>
            <a:r>
              <a:rPr lang="en-US" dirty="0" smtClean="0"/>
              <a:t>This direct connection could be </a:t>
            </a:r>
            <a:r>
              <a:rPr lang="en-US" b="1" dirty="0" smtClean="0"/>
              <a:t>point to point </a:t>
            </a:r>
            <a:r>
              <a:rPr lang="en-US" dirty="0" smtClean="0"/>
              <a:t>or </a:t>
            </a:r>
            <a:r>
              <a:rPr lang="en-US" b="1" dirty="0" smtClean="0"/>
              <a:t>broadcast</a:t>
            </a:r>
            <a:r>
              <a:rPr lang="en-US" dirty="0" smtClean="0"/>
              <a:t>. Systems on broadcast network are said to be on same link. </a:t>
            </a:r>
            <a:endParaRPr lang="en-US" dirty="0"/>
          </a:p>
        </p:txBody>
      </p:sp>
    </p:spTree>
    <p:extLst>
      <p:ext uri="{BB962C8B-B14F-4D97-AF65-F5344CB8AC3E}">
        <p14:creationId xmlns:p14="http://schemas.microsoft.com/office/powerpoint/2010/main" val="8296101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2"/>
          </p:nvPr>
        </p:nvSpPr>
        <p:spPr>
          <a:xfrm>
            <a:off x="431800" y="62293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l"/>
            <a:fld id="{A2703114-E577-4BD2-897F-4E5F5E96DB85}" type="slidenum">
              <a:rPr lang="en-US" sz="1400">
                <a:solidFill>
                  <a:schemeClr val="bg2"/>
                </a:solidFill>
                <a:latin typeface="Arial" charset="0"/>
              </a:rPr>
              <a:pPr algn="l"/>
              <a:t>30</a:t>
            </a:fld>
            <a:endParaRPr lang="en-US" sz="1400">
              <a:solidFill>
                <a:schemeClr val="bg2"/>
              </a:solidFill>
              <a:latin typeface="Arial"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8" y="1462088"/>
            <a:ext cx="804862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63781201"/>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tr-TR" dirty="0" smtClean="0"/>
              <a:t>Stop-and- Wait Flow Control</a:t>
            </a:r>
          </a:p>
        </p:txBody>
      </p:sp>
      <p:sp>
        <p:nvSpPr>
          <p:cNvPr id="10243" name="Rectangle 3"/>
          <p:cNvSpPr>
            <a:spLocks noGrp="1" noChangeArrowheads="1"/>
          </p:cNvSpPr>
          <p:nvPr>
            <p:ph type="body" idx="1"/>
          </p:nvPr>
        </p:nvSpPr>
        <p:spPr/>
        <p:txBody>
          <a:bodyPr>
            <a:normAutofit lnSpcReduction="10000"/>
          </a:bodyPr>
          <a:lstStyle/>
          <a:p>
            <a:r>
              <a:rPr lang="en-US" altLang="tr-TR" dirty="0" smtClean="0"/>
              <a:t>Stop-and –wait protocol is data link layer protocol for transmission of frames over </a:t>
            </a:r>
            <a:r>
              <a:rPr lang="en-US" altLang="tr-TR" b="1" dirty="0" smtClean="0"/>
              <a:t>noiseless</a:t>
            </a:r>
            <a:r>
              <a:rPr lang="en-US" altLang="tr-TR" dirty="0" smtClean="0"/>
              <a:t> channels</a:t>
            </a:r>
          </a:p>
          <a:p>
            <a:r>
              <a:rPr lang="en-US" altLang="tr-TR" dirty="0" smtClean="0"/>
              <a:t>It provides </a:t>
            </a:r>
            <a:r>
              <a:rPr lang="en-US" altLang="tr-TR" b="1" dirty="0" smtClean="0"/>
              <a:t>unidirectional </a:t>
            </a:r>
            <a:r>
              <a:rPr lang="en-US" altLang="tr-TR" dirty="0" smtClean="0"/>
              <a:t>data transmission with </a:t>
            </a:r>
            <a:r>
              <a:rPr lang="en-US" altLang="tr-TR" b="1" dirty="0" smtClean="0"/>
              <a:t>flow control </a:t>
            </a:r>
            <a:r>
              <a:rPr lang="en-US" altLang="tr-TR" dirty="0" smtClean="0"/>
              <a:t>facilities but with </a:t>
            </a:r>
            <a:r>
              <a:rPr lang="en-US" altLang="tr-TR" b="1" dirty="0" smtClean="0"/>
              <a:t>out error control facilities </a:t>
            </a:r>
          </a:p>
          <a:p>
            <a:r>
              <a:rPr lang="en-US" altLang="tr-TR" dirty="0" smtClean="0"/>
              <a:t>After transmitting one frame, the sender waits for an acknowledgement before transmitting the next frame.</a:t>
            </a:r>
          </a:p>
          <a:p>
            <a:pPr>
              <a:buFontTx/>
              <a:buNone/>
            </a:pPr>
            <a:endParaRPr lang="en-US" altLang="tr-TR" dirty="0" smtClean="0"/>
          </a:p>
        </p:txBody>
      </p:sp>
    </p:spTree>
    <p:extLst>
      <p:ext uri="{BB962C8B-B14F-4D97-AF65-F5344CB8AC3E}">
        <p14:creationId xmlns:p14="http://schemas.microsoft.com/office/powerpoint/2010/main" val="30229792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sz="half" idx="1"/>
          </p:nvPr>
        </p:nvSpPr>
        <p:spPr/>
        <p:txBody>
          <a:bodyPr>
            <a:normAutofit fontScale="92500" lnSpcReduction="10000"/>
          </a:bodyPr>
          <a:lstStyle/>
          <a:p>
            <a:r>
              <a:rPr lang="en-US" b="1" dirty="0" smtClean="0"/>
              <a:t>Sender side</a:t>
            </a:r>
          </a:p>
          <a:p>
            <a:pPr lvl="1"/>
            <a:r>
              <a:rPr lang="en-US" b="1" dirty="0" smtClean="0"/>
              <a:t>Rule:1 </a:t>
            </a:r>
            <a:r>
              <a:rPr lang="en-US" dirty="0" smtClean="0"/>
              <a:t>Send one data packet at a time</a:t>
            </a:r>
          </a:p>
          <a:p>
            <a:pPr lvl="1"/>
            <a:r>
              <a:rPr lang="en-US" b="1" dirty="0" smtClean="0"/>
              <a:t>Rule:2 </a:t>
            </a:r>
            <a:r>
              <a:rPr lang="en-US" dirty="0" smtClean="0"/>
              <a:t>Send the next packet only after receiving ACL for the previous  </a:t>
            </a:r>
          </a:p>
          <a:p>
            <a:r>
              <a:rPr lang="en-US" b="1" dirty="0" smtClean="0"/>
              <a:t>Receiver side</a:t>
            </a:r>
          </a:p>
          <a:p>
            <a:pPr lvl="1"/>
            <a:r>
              <a:rPr lang="en-US" b="1" dirty="0"/>
              <a:t>Rule:1 </a:t>
            </a:r>
            <a:r>
              <a:rPr lang="en-US" dirty="0" smtClean="0"/>
              <a:t>Receive and consume data packet</a:t>
            </a:r>
          </a:p>
          <a:p>
            <a:pPr lvl="1"/>
            <a:r>
              <a:rPr lang="en-US" b="1" dirty="0" smtClean="0"/>
              <a:t>Rule:2 </a:t>
            </a:r>
            <a:r>
              <a:rPr lang="en-US" dirty="0" smtClean="0"/>
              <a:t>After consuming packet, ACK need to be sent (Flow control)</a:t>
            </a:r>
            <a:endParaRPr lang="en-US" dirty="0"/>
          </a:p>
        </p:txBody>
      </p:sp>
      <p:sp>
        <p:nvSpPr>
          <p:cNvPr id="6" name="Content Placeholder 5"/>
          <p:cNvSpPr>
            <a:spLocks noGrp="1"/>
          </p:cNvSpPr>
          <p:nvPr>
            <p:ph sz="half" idx="2"/>
          </p:nvPr>
        </p:nvSpPr>
        <p:spPr/>
        <p:txBody>
          <a:bodyPr>
            <a:normAutofit fontScale="92500" lnSpcReduction="10000"/>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981200"/>
            <a:ext cx="3219450"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03108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US" altLang="tr-TR" dirty="0" smtClean="0"/>
              <a:t>Problems of Stop-and-Wait Flow Control</a:t>
            </a:r>
          </a:p>
        </p:txBody>
      </p:sp>
      <p:sp>
        <p:nvSpPr>
          <p:cNvPr id="46083" name="Rectangle 3"/>
          <p:cNvSpPr>
            <a:spLocks noGrp="1" noChangeArrowheads="1"/>
          </p:cNvSpPr>
          <p:nvPr>
            <p:ph type="body" idx="1"/>
          </p:nvPr>
        </p:nvSpPr>
        <p:spPr>
          <a:xfrm>
            <a:off x="242888" y="1314450"/>
            <a:ext cx="8680450" cy="5257800"/>
          </a:xfrm>
        </p:spPr>
        <p:txBody>
          <a:bodyPr>
            <a:normAutofit/>
          </a:bodyPr>
          <a:lstStyle/>
          <a:p>
            <a:pPr>
              <a:lnSpc>
                <a:spcPct val="90000"/>
              </a:lnSpc>
            </a:pPr>
            <a:r>
              <a:rPr lang="en-US" altLang="tr-TR" dirty="0" smtClean="0"/>
              <a:t>Problems of </a:t>
            </a:r>
            <a:r>
              <a:rPr lang="en-US" altLang="tr-TR" b="1" dirty="0" smtClean="0"/>
              <a:t>data lost</a:t>
            </a:r>
          </a:p>
          <a:p>
            <a:pPr lvl="1">
              <a:lnSpc>
                <a:spcPct val="90000"/>
              </a:lnSpc>
            </a:pPr>
            <a:r>
              <a:rPr lang="en-US" altLang="tr-TR" dirty="0" smtClean="0"/>
              <a:t>Sender waits for ACK for an infinite amount of time </a:t>
            </a:r>
          </a:p>
          <a:p>
            <a:pPr lvl="1">
              <a:lnSpc>
                <a:spcPct val="90000"/>
              </a:lnSpc>
            </a:pPr>
            <a:r>
              <a:rPr lang="en-US" altLang="tr-TR" dirty="0" smtClean="0"/>
              <a:t>Receiver waits </a:t>
            </a:r>
            <a:r>
              <a:rPr lang="en-US" altLang="tr-TR" dirty="0"/>
              <a:t>for an infinite amount of time </a:t>
            </a:r>
            <a:r>
              <a:rPr lang="en-US" altLang="tr-TR" dirty="0" smtClean="0"/>
              <a:t>for the data </a:t>
            </a:r>
          </a:p>
          <a:p>
            <a:pPr>
              <a:lnSpc>
                <a:spcPct val="90000"/>
              </a:lnSpc>
            </a:pPr>
            <a:r>
              <a:rPr lang="en-US" altLang="tr-TR" dirty="0" smtClean="0"/>
              <a:t>Problems due to </a:t>
            </a:r>
            <a:r>
              <a:rPr lang="en-US" altLang="tr-TR" b="1" dirty="0" smtClean="0"/>
              <a:t>lost ACK</a:t>
            </a:r>
          </a:p>
          <a:p>
            <a:pPr lvl="1">
              <a:lnSpc>
                <a:spcPct val="90000"/>
              </a:lnSpc>
            </a:pPr>
            <a:r>
              <a:rPr lang="en-US" altLang="tr-TR" dirty="0" smtClean="0"/>
              <a:t>Sender waits for an infinite amount of time for ACK.</a:t>
            </a:r>
          </a:p>
          <a:p>
            <a:pPr>
              <a:lnSpc>
                <a:spcPct val="90000"/>
              </a:lnSpc>
            </a:pPr>
            <a:r>
              <a:rPr lang="en-US" altLang="tr-TR" dirty="0" smtClean="0"/>
              <a:t>Problem due to </a:t>
            </a:r>
            <a:r>
              <a:rPr lang="en-US" altLang="tr-TR" b="1" dirty="0" smtClean="0"/>
              <a:t>delay ACK/data</a:t>
            </a:r>
          </a:p>
          <a:p>
            <a:pPr lvl="1">
              <a:lnSpc>
                <a:spcPct val="90000"/>
              </a:lnSpc>
            </a:pPr>
            <a:r>
              <a:rPr lang="en-US" altLang="tr-TR" dirty="0" smtClean="0"/>
              <a:t>After timeout on the sender side, a delayed ACK might be wrongly considered as ACK of some other data packet.</a:t>
            </a:r>
          </a:p>
        </p:txBody>
      </p:sp>
    </p:spTree>
    <p:extLst>
      <p:ext uri="{BB962C8B-B14F-4D97-AF65-F5344CB8AC3E}">
        <p14:creationId xmlns:p14="http://schemas.microsoft.com/office/powerpoint/2010/main" val="1822185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6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608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60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ltLang="tr-TR" dirty="0" smtClean="0"/>
              <a:t>Stop and Wait ARQ(Automatic Repeat Request)</a:t>
            </a:r>
          </a:p>
        </p:txBody>
      </p:sp>
      <p:sp>
        <p:nvSpPr>
          <p:cNvPr id="41987" name="Rectangle 3"/>
          <p:cNvSpPr>
            <a:spLocks noGrp="1" noChangeArrowheads="1"/>
          </p:cNvSpPr>
          <p:nvPr>
            <p:ph type="body" idx="1"/>
          </p:nvPr>
        </p:nvSpPr>
        <p:spPr/>
        <p:txBody>
          <a:bodyPr>
            <a:normAutofit fontScale="92500" lnSpcReduction="10000"/>
          </a:bodyPr>
          <a:lstStyle/>
          <a:p>
            <a:pPr>
              <a:lnSpc>
                <a:spcPct val="90000"/>
              </a:lnSpc>
            </a:pPr>
            <a:r>
              <a:rPr lang="en-US" altLang="tr-TR" dirty="0" smtClean="0"/>
              <a:t>Idea of stop and wait protocol is straight forward </a:t>
            </a:r>
          </a:p>
          <a:p>
            <a:pPr>
              <a:lnSpc>
                <a:spcPct val="90000"/>
              </a:lnSpc>
            </a:pPr>
            <a:r>
              <a:rPr lang="en-US" altLang="tr-TR" dirty="0" smtClean="0"/>
              <a:t>After transmitting one frame the sender waits for an acknowledgement before transmitting the next frame.</a:t>
            </a:r>
          </a:p>
          <a:p>
            <a:pPr>
              <a:lnSpc>
                <a:spcPct val="90000"/>
              </a:lnSpc>
            </a:pPr>
            <a:r>
              <a:rPr lang="en-US" altLang="tr-TR" dirty="0" smtClean="0"/>
              <a:t>If the ACK does not arrive after a certain period of time, the sender </a:t>
            </a:r>
            <a:r>
              <a:rPr lang="en-US" altLang="tr-TR" b="1" dirty="0" smtClean="0"/>
              <a:t>times out </a:t>
            </a:r>
            <a:r>
              <a:rPr lang="en-US" altLang="tr-TR" dirty="0" smtClean="0"/>
              <a:t>and retransmits the original frame.</a:t>
            </a:r>
          </a:p>
          <a:p>
            <a:pPr>
              <a:lnSpc>
                <a:spcPct val="90000"/>
              </a:lnSpc>
            </a:pPr>
            <a:r>
              <a:rPr lang="en-US" altLang="tr-TR" dirty="0" smtClean="0"/>
              <a:t>It is a protocol for the noisy channel</a:t>
            </a:r>
          </a:p>
          <a:p>
            <a:pPr>
              <a:lnSpc>
                <a:spcPct val="90000"/>
              </a:lnSpc>
            </a:pPr>
            <a:r>
              <a:rPr lang="en-US" altLang="tr-TR" dirty="0" smtClean="0"/>
              <a:t>Stop-and-wait ARQ=Stop-and-Wait + Timeout Timer + Sequence number</a:t>
            </a:r>
          </a:p>
        </p:txBody>
      </p:sp>
    </p:spTree>
    <p:extLst>
      <p:ext uri="{BB962C8B-B14F-4D97-AF65-F5344CB8AC3E}">
        <p14:creationId xmlns:p14="http://schemas.microsoft.com/office/powerpoint/2010/main" val="38669357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7696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88492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tr-TR" dirty="0" smtClean="0"/>
              <a:t>Stop and Wait ARQ drawback</a:t>
            </a:r>
          </a:p>
        </p:txBody>
      </p:sp>
      <p:sp>
        <p:nvSpPr>
          <p:cNvPr id="44035" name="Rectangle 3"/>
          <p:cNvSpPr>
            <a:spLocks noGrp="1" noChangeArrowheads="1"/>
          </p:cNvSpPr>
          <p:nvPr>
            <p:ph type="body" idx="1"/>
          </p:nvPr>
        </p:nvSpPr>
        <p:spPr/>
        <p:txBody>
          <a:bodyPr/>
          <a:lstStyle/>
          <a:p>
            <a:r>
              <a:rPr lang="en-US" altLang="tr-TR" dirty="0" smtClean="0"/>
              <a:t>One frame at a time</a:t>
            </a:r>
          </a:p>
          <a:p>
            <a:r>
              <a:rPr lang="en-US" altLang="tr-TR" dirty="0" smtClean="0"/>
              <a:t>Poor utilization of bandwidth </a:t>
            </a:r>
          </a:p>
          <a:p>
            <a:r>
              <a:rPr lang="en-US" altLang="tr-TR" dirty="0" smtClean="0"/>
              <a:t>Poor performance </a:t>
            </a:r>
          </a:p>
          <a:p>
            <a:endParaRPr lang="en-US" altLang="tr-TR" dirty="0" smtClean="0"/>
          </a:p>
        </p:txBody>
      </p:sp>
    </p:spTree>
    <p:extLst>
      <p:ext uri="{BB962C8B-B14F-4D97-AF65-F5344CB8AC3E}">
        <p14:creationId xmlns:p14="http://schemas.microsoft.com/office/powerpoint/2010/main" val="2956026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tr-TR" dirty="0" smtClean="0"/>
              <a:t>Sliding Window protocol</a:t>
            </a:r>
          </a:p>
        </p:txBody>
      </p:sp>
      <p:sp>
        <p:nvSpPr>
          <p:cNvPr id="12291" name="Rectangle 3"/>
          <p:cNvSpPr>
            <a:spLocks noGrp="1" noChangeArrowheads="1"/>
          </p:cNvSpPr>
          <p:nvPr>
            <p:ph type="body" idx="1"/>
          </p:nvPr>
        </p:nvSpPr>
        <p:spPr/>
        <p:txBody>
          <a:bodyPr>
            <a:normAutofit/>
          </a:bodyPr>
          <a:lstStyle/>
          <a:p>
            <a:r>
              <a:rPr lang="en-US" altLang="tr-TR" dirty="0" smtClean="0"/>
              <a:t>Send multiple frames at a time</a:t>
            </a:r>
          </a:p>
          <a:p>
            <a:r>
              <a:rPr lang="en-US" altLang="tr-TR" dirty="0" smtClean="0"/>
              <a:t>Number of frames to be sent is based on </a:t>
            </a:r>
            <a:r>
              <a:rPr lang="en-US" altLang="tr-TR" b="1" dirty="0" smtClean="0"/>
              <a:t>Window size</a:t>
            </a:r>
          </a:p>
          <a:p>
            <a:r>
              <a:rPr lang="en-US" altLang="tr-TR" dirty="0" smtClean="0"/>
              <a:t>Each frame is numbered</a:t>
            </a:r>
            <a:r>
              <a:rPr lang="en-US" altLang="tr-TR" dirty="0" smtClean="0">
                <a:sym typeface="Wingdings" pitchFamily="2" charset="2"/>
              </a:rPr>
              <a:t> sequence number</a:t>
            </a:r>
            <a:endParaRPr lang="en-US" altLang="tr-TR" dirty="0" smtClean="0"/>
          </a:p>
        </p:txBody>
      </p:sp>
    </p:spTree>
    <p:extLst>
      <p:ext uri="{BB962C8B-B14F-4D97-AF65-F5344CB8AC3E}">
        <p14:creationId xmlns:p14="http://schemas.microsoft.com/office/powerpoint/2010/main" val="28143268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lang="en-GB" altLang="tr-TR" smtClean="0"/>
              <a:t>Example of a Sliding Window Protocol (W = 7)</a:t>
            </a:r>
          </a:p>
        </p:txBody>
      </p:sp>
      <p:pic>
        <p:nvPicPr>
          <p:cNvPr id="14339" name="Picture 3" descr="Sliding-Win Example"/>
          <p:cNvPicPr>
            <a:picLocks noChangeAspect="1" noChangeArrowheads="1"/>
          </p:cNvPicPr>
          <p:nvPr/>
        </p:nvPicPr>
        <p:blipFill>
          <a:blip r:embed="rId2">
            <a:extLst>
              <a:ext uri="{28A0092B-C50C-407E-A947-70E740481C1C}">
                <a14:useLocalDpi xmlns:a14="http://schemas.microsoft.com/office/drawing/2010/main" val="0"/>
              </a:ext>
            </a:extLst>
          </a:blip>
          <a:srcRect b="9456"/>
          <a:stretch>
            <a:fillRect/>
          </a:stretch>
        </p:blipFill>
        <p:spPr bwMode="auto">
          <a:xfrm>
            <a:off x="838200" y="1447800"/>
            <a:ext cx="7543800"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516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r>
              <a:rPr lang="en-US" altLang="tr-TR" smtClean="0"/>
              <a:t>Sliding Window Flow Control</a:t>
            </a:r>
            <a:br>
              <a:rPr lang="en-US" altLang="tr-TR" smtClean="0"/>
            </a:br>
            <a:r>
              <a:rPr lang="en-US" altLang="tr-TR" smtClean="0"/>
              <a:t>(W = 7)</a:t>
            </a:r>
            <a:endParaRPr lang="en-GB" altLang="tr-TR" smtClean="0"/>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b="6026"/>
          <a:stretch>
            <a:fillRect/>
          </a:stretch>
        </p:blipFill>
        <p:spPr bwMode="auto">
          <a:xfrm>
            <a:off x="752475" y="1354138"/>
            <a:ext cx="7439025" cy="550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547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Data link layer is responsible for converting data stream to signals bit by bit and to send that over the underlying hardware. At the receiving end, Data link layer picks up data from hardware which are in the form of electrical signals, assembles them in a recognizable frame format, and hands over to upper layer. </a:t>
            </a:r>
          </a:p>
          <a:p>
            <a:endParaRPr lang="en-US" dirty="0"/>
          </a:p>
        </p:txBody>
      </p:sp>
    </p:spTree>
    <p:extLst>
      <p:ext uri="{BB962C8B-B14F-4D97-AF65-F5344CB8AC3E}">
        <p14:creationId xmlns:p14="http://schemas.microsoft.com/office/powerpoint/2010/main" val="7591735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tr-TR" dirty="0"/>
              <a:t>Go-Back-N ARQ</a:t>
            </a:r>
            <a:endParaRPr lang="en-US" dirty="0"/>
          </a:p>
        </p:txBody>
      </p:sp>
      <p:sp>
        <p:nvSpPr>
          <p:cNvPr id="3" name="Content Placeholder 2"/>
          <p:cNvSpPr>
            <a:spLocks noGrp="1"/>
          </p:cNvSpPr>
          <p:nvPr>
            <p:ph idx="1"/>
          </p:nvPr>
        </p:nvSpPr>
        <p:spPr/>
        <p:txBody>
          <a:bodyPr>
            <a:normAutofit fontScale="92500" lnSpcReduction="10000"/>
          </a:bodyPr>
          <a:lstStyle/>
          <a:p>
            <a:r>
              <a:rPr lang="en-US" altLang="tr-TR" dirty="0"/>
              <a:t>Based on sliding window</a:t>
            </a:r>
          </a:p>
          <a:p>
            <a:r>
              <a:rPr lang="en-US" altLang="tr-TR" dirty="0" smtClean="0"/>
              <a:t>Go-Back-N ARQ uses the concept of protocol pipelining i.e. the sender can send multiple frames before receiving the acknowledgement for the first frame.</a:t>
            </a:r>
          </a:p>
          <a:p>
            <a:r>
              <a:rPr lang="en-US" dirty="0" smtClean="0"/>
              <a:t>There are finite number of frames and the frames are numbered in a sequential manner.</a:t>
            </a:r>
          </a:p>
          <a:p>
            <a:r>
              <a:rPr lang="en-US" dirty="0" smtClean="0"/>
              <a:t>The number of frames that can be sent depends on the window size of the sender.</a:t>
            </a:r>
          </a:p>
          <a:p>
            <a:pPr lvl="1"/>
            <a:r>
              <a:rPr lang="en-US" altLang="tr-TR" dirty="0"/>
              <a:t>N- the sender window size.</a:t>
            </a:r>
          </a:p>
          <a:p>
            <a:pPr lvl="1"/>
            <a:endParaRPr lang="en-US" dirty="0"/>
          </a:p>
        </p:txBody>
      </p:sp>
    </p:spTree>
    <p:extLst>
      <p:ext uri="{BB962C8B-B14F-4D97-AF65-F5344CB8AC3E}">
        <p14:creationId xmlns:p14="http://schemas.microsoft.com/office/powerpoint/2010/main" val="38493255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the acknowledgement of a frame is not received within an agreed upon time period, </a:t>
            </a:r>
            <a:r>
              <a:rPr lang="en-US" b="1" dirty="0" smtClean="0"/>
              <a:t>all frames </a:t>
            </a:r>
            <a:r>
              <a:rPr lang="en-US" dirty="0" smtClean="0"/>
              <a:t>in the current window are transmitted.</a:t>
            </a:r>
            <a:endParaRPr lang="en-US" dirty="0"/>
          </a:p>
        </p:txBody>
      </p:sp>
    </p:spTree>
    <p:extLst>
      <p:ext uri="{BB962C8B-B14F-4D97-AF65-F5344CB8AC3E}">
        <p14:creationId xmlns:p14="http://schemas.microsoft.com/office/powerpoint/2010/main" val="1600423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Go-Back-ARQ protocol</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62163"/>
            <a:ext cx="6500813"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921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work </a:t>
            </a: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smtClean="0"/>
              <a:t>1. Station </a:t>
            </a:r>
            <a:r>
              <a:rPr lang="en-US" dirty="0"/>
              <a:t>A needs to send a message consisting of 9 packets to station B using a sliding window (window size 3) and </a:t>
            </a:r>
            <a:r>
              <a:rPr lang="en-US" dirty="0" smtClean="0"/>
              <a:t>go-back-n- </a:t>
            </a:r>
            <a:r>
              <a:rPr lang="en-US" dirty="0"/>
              <a:t>error control strategy. </a:t>
            </a:r>
            <a:r>
              <a:rPr lang="en-US" dirty="0" smtClean="0"/>
              <a:t> All </a:t>
            </a:r>
            <a:r>
              <a:rPr lang="en-US" dirty="0"/>
              <a:t>packets are ready and immediately available for </a:t>
            </a:r>
            <a:r>
              <a:rPr lang="en-US" dirty="0" smtClean="0"/>
              <a:t>transmission. If </a:t>
            </a:r>
            <a:r>
              <a:rPr lang="en-US" dirty="0"/>
              <a:t>every 5th packet that A transmits gets lost (but no ACKs from B ever get lost), then what is the number of packets that A will transmit for sending the message to B?</a:t>
            </a:r>
          </a:p>
          <a:p>
            <a:endParaRPr lang="en-US" dirty="0"/>
          </a:p>
        </p:txBody>
      </p:sp>
    </p:spTree>
    <p:extLst>
      <p:ext uri="{BB962C8B-B14F-4D97-AF65-F5344CB8AC3E}">
        <p14:creationId xmlns:p14="http://schemas.microsoft.com/office/powerpoint/2010/main" val="1499431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fontAlgn="base">
              <a:buNone/>
            </a:pPr>
            <a:r>
              <a:rPr lang="en-US" dirty="0" smtClean="0"/>
              <a:t>2.</a:t>
            </a:r>
            <a:r>
              <a:rPr lang="en-US" dirty="0"/>
              <a:t> In Go back 4, if every 6th packet that is being transmitted is lost and if total number of packets to be sent is 10, then how many transmissions will be required?</a:t>
            </a:r>
          </a:p>
          <a:p>
            <a:pPr fontAlgn="base"/>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3725300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Selective Repeat ARQ</a:t>
            </a:r>
            <a:endParaRPr lang="en-US" dirty="0"/>
          </a:p>
        </p:txBody>
      </p:sp>
      <p:sp>
        <p:nvSpPr>
          <p:cNvPr id="3" name="Content Placeholder 2"/>
          <p:cNvSpPr>
            <a:spLocks noGrp="1"/>
          </p:cNvSpPr>
          <p:nvPr>
            <p:ph idx="1"/>
          </p:nvPr>
        </p:nvSpPr>
        <p:spPr/>
        <p:txBody>
          <a:bodyPr>
            <a:normAutofit lnSpcReduction="10000"/>
          </a:bodyPr>
          <a:lstStyle/>
          <a:p>
            <a:r>
              <a:rPr lang="en-US" dirty="0" smtClean="0"/>
              <a:t>In selective Repeat ARQ, </a:t>
            </a:r>
            <a:r>
              <a:rPr lang="en-US" b="1" dirty="0" smtClean="0"/>
              <a:t>only the erroneous or lost frames</a:t>
            </a:r>
            <a:r>
              <a:rPr lang="en-US" dirty="0" smtClean="0"/>
              <a:t> are retransmitted, while correct frames are received and buffered.</a:t>
            </a:r>
          </a:p>
          <a:p>
            <a:r>
              <a:rPr lang="en-US" dirty="0" smtClean="0"/>
              <a:t>The receiver while keeping track of sequence numbers, buffers the frames in memory and sends NACK for only frame which is missing or damaged.</a:t>
            </a:r>
          </a:p>
          <a:p>
            <a:r>
              <a:rPr lang="en-US" dirty="0" smtClean="0"/>
              <a:t>The sender will send/retransmit packet for which NACK is received</a:t>
            </a:r>
            <a:endParaRPr lang="en-US" dirty="0"/>
          </a:p>
        </p:txBody>
      </p:sp>
    </p:spTree>
    <p:extLst>
      <p:ext uri="{BB962C8B-B14F-4D97-AF65-F5344CB8AC3E}">
        <p14:creationId xmlns:p14="http://schemas.microsoft.com/office/powerpoint/2010/main" val="3908431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7863" y="1890713"/>
            <a:ext cx="5248275"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0364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endParaRPr lang="en-US" altLang="tr-TR" dirty="0" smtClean="0"/>
          </a:p>
        </p:txBody>
      </p:sp>
      <p:sp>
        <p:nvSpPr>
          <p:cNvPr id="52227" name="Rectangle 3"/>
          <p:cNvSpPr>
            <a:spLocks noGrp="1" noChangeArrowheads="1"/>
          </p:cNvSpPr>
          <p:nvPr>
            <p:ph type="body" idx="1"/>
          </p:nvPr>
        </p:nvSpPr>
        <p:spPr/>
        <p:txBody>
          <a:bodyPr/>
          <a:lstStyle/>
          <a:p>
            <a:r>
              <a:rPr lang="en-US" altLang="tr-TR" dirty="0" smtClean="0"/>
              <a:t>Minimizes </a:t>
            </a:r>
            <a:r>
              <a:rPr lang="en-US" altLang="tr-TR" dirty="0" smtClean="0"/>
              <a:t>retransmission</a:t>
            </a:r>
            <a:r>
              <a:rPr lang="tr-TR" altLang="tr-TR" dirty="0" smtClean="0"/>
              <a:t>s</a:t>
            </a:r>
            <a:endParaRPr lang="en-US" altLang="tr-TR" dirty="0" smtClean="0"/>
          </a:p>
          <a:p>
            <a:r>
              <a:rPr lang="en-US" altLang="tr-TR" dirty="0" smtClean="0"/>
              <a:t>Receiver must maintain large enough buffer</a:t>
            </a:r>
          </a:p>
          <a:p>
            <a:r>
              <a:rPr lang="en-US" altLang="tr-TR" dirty="0" smtClean="0"/>
              <a:t>Complex </a:t>
            </a:r>
            <a:r>
              <a:rPr lang="tr-TR" altLang="tr-TR" dirty="0" smtClean="0"/>
              <a:t>implementation</a:t>
            </a:r>
            <a:endParaRPr lang="en-US" altLang="tr-TR" dirty="0" smtClean="0"/>
          </a:p>
          <a:p>
            <a:endParaRPr lang="en-US" altLang="tr-TR" dirty="0" smtClean="0"/>
          </a:p>
        </p:txBody>
      </p:sp>
    </p:spTree>
    <p:extLst>
      <p:ext uri="{BB962C8B-B14F-4D97-AF65-F5344CB8AC3E}">
        <p14:creationId xmlns:p14="http://schemas.microsoft.com/office/powerpoint/2010/main" val="26939281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lstStyle/>
          <a:p>
            <a:r>
              <a:rPr lang="en-US" dirty="0" smtClean="0"/>
              <a:t>Ex 1. In SR protocol frames through 0 to 4 have been transmitted. Now, imagine that 0 times out, 5( a new frame) is transmitted, I times out, 2 times out and 6( another new frame) is transmitted. At this point, what will be the outstanding packets in sender’s window ?</a:t>
            </a:r>
            <a:endParaRPr lang="en-US" dirty="0"/>
          </a:p>
        </p:txBody>
      </p:sp>
    </p:spTree>
    <p:extLst>
      <p:ext uri="{BB962C8B-B14F-4D97-AF65-F5344CB8AC3E}">
        <p14:creationId xmlns:p14="http://schemas.microsoft.com/office/powerpoint/2010/main" val="1972616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Host A wants to send 10 frames to Host B. the hosts agreed to go with SR ARQ. How may number of frames are transmitted by Host A if every 6</a:t>
            </a:r>
            <a:r>
              <a:rPr lang="en-US" baseline="30000" dirty="0" smtClean="0"/>
              <a:t>th</a:t>
            </a:r>
            <a:r>
              <a:rPr lang="en-US" dirty="0" smtClean="0"/>
              <a:t> frame that is transmitted by host A is either corrupted of lost ? Also compare the number of transmissions of SRARQ with Go-Back-$ ARQ.</a:t>
            </a:r>
            <a:endParaRPr lang="en-US" dirty="0"/>
          </a:p>
        </p:txBody>
      </p:sp>
    </p:spTree>
    <p:extLst>
      <p:ext uri="{BB962C8B-B14F-4D97-AF65-F5344CB8AC3E}">
        <p14:creationId xmlns:p14="http://schemas.microsoft.com/office/powerpoint/2010/main" val="174943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LINK LAYER FUNCTIONS (SERVICES)</a:t>
            </a:r>
            <a:endParaRPr lang="en-US" dirty="0"/>
          </a:p>
        </p:txBody>
      </p:sp>
      <p:sp>
        <p:nvSpPr>
          <p:cNvPr id="3" name="Content Placeholder 2"/>
          <p:cNvSpPr>
            <a:spLocks noGrp="1"/>
          </p:cNvSpPr>
          <p:nvPr>
            <p:ph idx="1"/>
          </p:nvPr>
        </p:nvSpPr>
        <p:spPr/>
        <p:txBody>
          <a:bodyPr>
            <a:normAutofit/>
          </a:bodyPr>
          <a:lstStyle/>
          <a:p>
            <a:r>
              <a:rPr lang="en-US" b="1" dirty="0" smtClean="0"/>
              <a:t>Framing</a:t>
            </a:r>
            <a:endParaRPr lang="en-US" b="1" dirty="0"/>
          </a:p>
          <a:p>
            <a:r>
              <a:rPr lang="en-US" b="1" dirty="0" smtClean="0"/>
              <a:t>Physical Addressing</a:t>
            </a:r>
          </a:p>
          <a:p>
            <a:r>
              <a:rPr lang="en-US" b="1" dirty="0" smtClean="0"/>
              <a:t>Flow Control</a:t>
            </a:r>
          </a:p>
          <a:p>
            <a:r>
              <a:rPr lang="en-US" b="1" dirty="0" smtClean="0"/>
              <a:t>Error Control</a:t>
            </a:r>
          </a:p>
          <a:p>
            <a:r>
              <a:rPr lang="en-US" b="1" dirty="0" smtClean="0"/>
              <a:t>Access Control</a:t>
            </a:r>
          </a:p>
        </p:txBody>
      </p:sp>
    </p:spTree>
    <p:extLst>
      <p:ext uri="{BB962C8B-B14F-4D97-AF65-F5344CB8AC3E}">
        <p14:creationId xmlns:p14="http://schemas.microsoft.com/office/powerpoint/2010/main" val="1025392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4600"/>
            <a:ext cx="8229600" cy="1362075"/>
          </a:xfrm>
        </p:spPr>
        <p:txBody>
          <a:bodyPr/>
          <a:lstStyle/>
          <a:p>
            <a:r>
              <a:rPr lang="en-US" dirty="0" smtClean="0"/>
              <a:t>ERROR DETECTION AND CORRECTION</a:t>
            </a:r>
            <a:endParaRPr lang="en-US" dirty="0"/>
          </a:p>
        </p:txBody>
      </p:sp>
    </p:spTree>
    <p:extLst>
      <p:ext uri="{BB962C8B-B14F-4D97-AF65-F5344CB8AC3E}">
        <p14:creationId xmlns:p14="http://schemas.microsoft.com/office/powerpoint/2010/main" val="25464450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Outcomes </a:t>
            </a:r>
            <a:endParaRPr lang="en-US" dirty="0"/>
          </a:p>
        </p:txBody>
      </p:sp>
      <p:sp>
        <p:nvSpPr>
          <p:cNvPr id="5" name="Content Placeholder 4"/>
          <p:cNvSpPr>
            <a:spLocks noGrp="1"/>
          </p:cNvSpPr>
          <p:nvPr>
            <p:ph idx="1"/>
          </p:nvPr>
        </p:nvSpPr>
        <p:spPr/>
        <p:txBody>
          <a:bodyPr/>
          <a:lstStyle/>
          <a:p>
            <a:r>
              <a:rPr lang="en-US" dirty="0"/>
              <a:t>Upon completion of this chapter learner will be able to </a:t>
            </a:r>
          </a:p>
          <a:p>
            <a:pPr lvl="1"/>
            <a:r>
              <a:rPr lang="en-US" dirty="0" smtClean="0"/>
              <a:t>Understand transmission errors</a:t>
            </a:r>
          </a:p>
          <a:p>
            <a:pPr lvl="1"/>
            <a:r>
              <a:rPr lang="en-US" dirty="0" smtClean="0"/>
              <a:t>Know the type of errors</a:t>
            </a:r>
          </a:p>
          <a:p>
            <a:pPr lvl="1"/>
            <a:r>
              <a:rPr lang="en-US" dirty="0" smtClean="0"/>
              <a:t>Understand error detection and correction</a:t>
            </a:r>
          </a:p>
          <a:p>
            <a:pPr lvl="1"/>
            <a:r>
              <a:rPr lang="en-US" dirty="0" smtClean="0"/>
              <a:t>Know the various error detection techniques </a:t>
            </a:r>
            <a:endParaRPr lang="en-US" dirty="0"/>
          </a:p>
        </p:txBody>
      </p:sp>
    </p:spTree>
    <p:extLst>
      <p:ext uri="{BB962C8B-B14F-4D97-AF65-F5344CB8AC3E}">
        <p14:creationId xmlns:p14="http://schemas.microsoft.com/office/powerpoint/2010/main" val="28470537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Error control</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a:t>Error control mechanisms are techniques (e.g., Checksum, CRC) that enable reliable delivery of data over unreliable communication channels Error Control</a:t>
            </a:r>
            <a:endParaRPr lang="en-US" dirty="0"/>
          </a:p>
        </p:txBody>
      </p:sp>
    </p:spTree>
    <p:extLst>
      <p:ext uri="{BB962C8B-B14F-4D97-AF65-F5344CB8AC3E}">
        <p14:creationId xmlns:p14="http://schemas.microsoft.com/office/powerpoint/2010/main" val="3565341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ltLang="tr-TR" dirty="0" smtClean="0"/>
              <a:t>Error</a:t>
            </a:r>
          </a:p>
        </p:txBody>
      </p:sp>
      <p:sp>
        <p:nvSpPr>
          <p:cNvPr id="16387" name="Rectangle 3"/>
          <p:cNvSpPr>
            <a:spLocks noGrp="1" noChangeArrowheads="1"/>
          </p:cNvSpPr>
          <p:nvPr>
            <p:ph type="body" idx="1"/>
          </p:nvPr>
        </p:nvSpPr>
        <p:spPr/>
        <p:txBody>
          <a:bodyPr>
            <a:normAutofit lnSpcReduction="10000"/>
          </a:bodyPr>
          <a:lstStyle/>
          <a:p>
            <a:r>
              <a:rPr lang="en-GB" altLang="tr-TR" dirty="0" smtClean="0"/>
              <a:t>data being transmitted over the network can be corrupted during transmission. </a:t>
            </a:r>
          </a:p>
          <a:p>
            <a:r>
              <a:rPr lang="en-GB" altLang="tr-TR" dirty="0" smtClean="0"/>
              <a:t>The errors that are caused due to this transmission is known as  </a:t>
            </a:r>
            <a:r>
              <a:rPr lang="en-GB" altLang="tr-TR" b="1" dirty="0" smtClean="0"/>
              <a:t>transmission error.</a:t>
            </a:r>
          </a:p>
          <a:p>
            <a:r>
              <a:rPr lang="en-GB" altLang="tr-TR" dirty="0" smtClean="0"/>
              <a:t>for reliable communication, errors must be detected and corrected.</a:t>
            </a:r>
          </a:p>
          <a:p>
            <a:r>
              <a:rPr lang="en-GB" altLang="tr-TR" dirty="0" smtClean="0"/>
              <a:t>Error detection and correction are implemented either at the </a:t>
            </a:r>
            <a:r>
              <a:rPr lang="en-GB" altLang="tr-TR" b="1" dirty="0" smtClean="0"/>
              <a:t>data link layer </a:t>
            </a:r>
            <a:r>
              <a:rPr lang="en-GB" altLang="tr-TR" dirty="0" smtClean="0"/>
              <a:t>or at the </a:t>
            </a:r>
            <a:r>
              <a:rPr lang="en-GB" altLang="tr-TR" b="1" dirty="0" smtClean="0"/>
              <a:t>transport layer </a:t>
            </a:r>
            <a:r>
              <a:rPr lang="en-GB" altLang="tr-TR" dirty="0" smtClean="0"/>
              <a:t>of the OSI model</a:t>
            </a:r>
          </a:p>
        </p:txBody>
      </p:sp>
    </p:spTree>
    <p:extLst>
      <p:ext uri="{BB962C8B-B14F-4D97-AF65-F5344CB8AC3E}">
        <p14:creationId xmlns:p14="http://schemas.microsoft.com/office/powerpoint/2010/main" val="13995601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GB" altLang="tr-TR" dirty="0" smtClean="0"/>
              <a:t>So we have to </a:t>
            </a:r>
          </a:p>
          <a:p>
            <a:pPr lvl="1"/>
            <a:r>
              <a:rPr lang="en-GB" altLang="tr-TR" dirty="0" smtClean="0"/>
              <a:t>detect errors</a:t>
            </a:r>
          </a:p>
          <a:p>
            <a:pPr lvl="1"/>
            <a:r>
              <a:rPr lang="en-GB" altLang="tr-TR" dirty="0" smtClean="0"/>
              <a:t>if possible, correct errors</a:t>
            </a:r>
          </a:p>
          <a:p>
            <a:pPr lvl="1"/>
            <a:r>
              <a:rPr lang="en-GB" altLang="tr-TR" dirty="0" smtClean="0"/>
              <a:t>adopt flow control algorithms such that erroneous frames are retransmitted</a:t>
            </a:r>
          </a:p>
          <a:p>
            <a:pPr marL="0" indent="0">
              <a:buNone/>
            </a:pPr>
            <a:endParaRPr lang="en-US" dirty="0" smtClean="0"/>
          </a:p>
        </p:txBody>
      </p:sp>
    </p:spTree>
    <p:extLst>
      <p:ext uri="{BB962C8B-B14F-4D97-AF65-F5344CB8AC3E}">
        <p14:creationId xmlns:p14="http://schemas.microsoft.com/office/powerpoint/2010/main" val="24245627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050"/>
          <p:cNvSpPr>
            <a:spLocks noGrp="1" noChangeArrowheads="1"/>
          </p:cNvSpPr>
          <p:nvPr>
            <p:ph type="title"/>
          </p:nvPr>
        </p:nvSpPr>
        <p:spPr/>
        <p:txBody>
          <a:bodyPr/>
          <a:lstStyle/>
          <a:p>
            <a:r>
              <a:rPr lang="en-US" altLang="tr-TR" dirty="0" smtClean="0"/>
              <a:t>Types of Errors</a:t>
            </a:r>
          </a:p>
        </p:txBody>
      </p:sp>
      <p:sp>
        <p:nvSpPr>
          <p:cNvPr id="17411" name="Rectangle 2051"/>
          <p:cNvSpPr>
            <a:spLocks noGrp="1" noChangeArrowheads="1"/>
          </p:cNvSpPr>
          <p:nvPr>
            <p:ph type="body" idx="1"/>
          </p:nvPr>
        </p:nvSpPr>
        <p:spPr/>
        <p:txBody>
          <a:bodyPr>
            <a:normAutofit/>
          </a:bodyPr>
          <a:lstStyle/>
          <a:p>
            <a:pPr>
              <a:lnSpc>
                <a:spcPct val="90000"/>
              </a:lnSpc>
            </a:pPr>
            <a:r>
              <a:rPr lang="en-US" dirty="0" smtClean="0"/>
              <a:t>Data-link layer uses some error control mechanism to ensure that frames (data bit streams) are transmitted with certain level of accuracy. But to understand how errors is controlled, it is essential to know what types of errors may occur.</a:t>
            </a:r>
          </a:p>
          <a:p>
            <a:pPr>
              <a:lnSpc>
                <a:spcPct val="90000"/>
              </a:lnSpc>
            </a:pPr>
            <a:r>
              <a:rPr lang="en-US" altLang="tr-TR" dirty="0" smtClean="0"/>
              <a:t>There are three types of errors </a:t>
            </a:r>
          </a:p>
          <a:p>
            <a:pPr lvl="1">
              <a:lnSpc>
                <a:spcPct val="90000"/>
              </a:lnSpc>
            </a:pPr>
            <a:r>
              <a:rPr lang="en-US" dirty="0" smtClean="0"/>
              <a:t>bit error </a:t>
            </a:r>
          </a:p>
          <a:p>
            <a:pPr lvl="1">
              <a:lnSpc>
                <a:spcPct val="90000"/>
              </a:lnSpc>
            </a:pPr>
            <a:r>
              <a:rPr lang="en-US" dirty="0" smtClean="0"/>
              <a:t>Burst error</a:t>
            </a:r>
            <a:endParaRPr lang="en-GB" altLang="tr-TR" dirty="0" smtClean="0"/>
          </a:p>
        </p:txBody>
      </p:sp>
    </p:spTree>
    <p:extLst>
      <p:ext uri="{BB962C8B-B14F-4D97-AF65-F5344CB8AC3E}">
        <p14:creationId xmlns:p14="http://schemas.microsoft.com/office/powerpoint/2010/main" val="22274333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nSpc>
                <a:spcPct val="90000"/>
              </a:lnSpc>
            </a:pPr>
            <a:r>
              <a:rPr lang="en-GB" altLang="tr-TR" b="1" dirty="0" smtClean="0"/>
              <a:t>Single bit errors</a:t>
            </a:r>
          </a:p>
          <a:p>
            <a:pPr lvl="1">
              <a:lnSpc>
                <a:spcPct val="90000"/>
              </a:lnSpc>
            </a:pPr>
            <a:r>
              <a:rPr lang="en-US" dirty="0" err="1" smtClean="0"/>
              <a:t>a.k.a</a:t>
            </a:r>
            <a:r>
              <a:rPr lang="en-US" dirty="0" smtClean="0"/>
              <a:t> single bit error</a:t>
            </a:r>
          </a:p>
          <a:p>
            <a:pPr lvl="1">
              <a:lnSpc>
                <a:spcPct val="90000"/>
              </a:lnSpc>
            </a:pPr>
            <a:r>
              <a:rPr lang="en-US" dirty="0" smtClean="0"/>
              <a:t>only </a:t>
            </a:r>
            <a:r>
              <a:rPr lang="en-US" dirty="0"/>
              <a:t>1 bit in the data unit </a:t>
            </a:r>
            <a:r>
              <a:rPr lang="en-US" dirty="0" smtClean="0"/>
              <a:t>has been changed</a:t>
            </a:r>
          </a:p>
          <a:p>
            <a:pPr lvl="1">
              <a:lnSpc>
                <a:spcPct val="90000"/>
              </a:lnSpc>
            </a:pPr>
            <a:r>
              <a:rPr lang="en-GB" altLang="tr-TR" dirty="0" smtClean="0"/>
              <a:t>not so common in real life</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 y="4238625"/>
            <a:ext cx="861060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7154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nSpc>
                <a:spcPct val="90000"/>
              </a:lnSpc>
            </a:pPr>
            <a:r>
              <a:rPr lang="en-GB" altLang="tr-TR" b="1" dirty="0" smtClean="0"/>
              <a:t>Burst errors</a:t>
            </a:r>
          </a:p>
          <a:p>
            <a:pPr lvl="1">
              <a:lnSpc>
                <a:spcPct val="90000"/>
              </a:lnSpc>
            </a:pPr>
            <a:r>
              <a:rPr lang="en-US" dirty="0" smtClean="0"/>
              <a:t>two </a:t>
            </a:r>
            <a:r>
              <a:rPr lang="en-US" dirty="0"/>
              <a:t>or more bits in the data unit have changed </a:t>
            </a:r>
            <a:endParaRPr lang="en-US" dirty="0" smtClean="0"/>
          </a:p>
          <a:p>
            <a:pPr lvl="1">
              <a:lnSpc>
                <a:spcPct val="90000"/>
              </a:lnSpc>
            </a:pPr>
            <a:r>
              <a:rPr lang="en-GB" altLang="tr-TR" dirty="0" smtClean="0"/>
              <a:t>most common case</a:t>
            </a:r>
          </a:p>
          <a:p>
            <a:pPr lvl="1">
              <a:lnSpc>
                <a:spcPct val="90000"/>
              </a:lnSpc>
            </a:pPr>
            <a:r>
              <a:rPr lang="en-GB" altLang="tr-TR" dirty="0" smtClean="0"/>
              <a:t>a burst error of length </a:t>
            </a:r>
            <a:r>
              <a:rPr lang="en-GB" altLang="tr-TR" i="1" dirty="0" smtClean="0"/>
              <a:t>B</a:t>
            </a:r>
            <a:r>
              <a:rPr lang="en-GB" altLang="tr-TR" dirty="0" smtClean="0"/>
              <a:t> is a contiguous sequence of </a:t>
            </a:r>
            <a:r>
              <a:rPr lang="en-GB" altLang="tr-TR" i="1" dirty="0" smtClean="0"/>
              <a:t>B</a:t>
            </a:r>
            <a:r>
              <a:rPr lang="en-GB" altLang="tr-TR" dirty="0" smtClean="0"/>
              <a:t> bits in which the first and the last and some intermediate bits are erroneously flipped.</a:t>
            </a:r>
          </a:p>
          <a:p>
            <a:pPr lvl="2">
              <a:lnSpc>
                <a:spcPct val="90000"/>
              </a:lnSpc>
            </a:pPr>
            <a:r>
              <a:rPr lang="en-GB" altLang="tr-TR" dirty="0" smtClean="0"/>
              <a:t>not necessarily all bits between the first and the last one.</a:t>
            </a:r>
            <a:endParaRPr lang="en-US" altLang="tr-TR" dirty="0" smtClean="0"/>
          </a:p>
          <a:p>
            <a:pPr marL="0" indent="0">
              <a:buNone/>
            </a:pPr>
            <a:endParaRPr lang="en-US" dirty="0"/>
          </a:p>
        </p:txBody>
      </p:sp>
    </p:spTree>
    <p:extLst>
      <p:ext uri="{BB962C8B-B14F-4D97-AF65-F5344CB8AC3E}">
        <p14:creationId xmlns:p14="http://schemas.microsoft.com/office/powerpoint/2010/main" val="22947897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14851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Detection and Correction</a:t>
            </a:r>
          </a:p>
        </p:txBody>
      </p:sp>
      <p:sp>
        <p:nvSpPr>
          <p:cNvPr id="3" name="Content Placeholder 2"/>
          <p:cNvSpPr>
            <a:spLocks noGrp="1"/>
          </p:cNvSpPr>
          <p:nvPr>
            <p:ph idx="1"/>
          </p:nvPr>
        </p:nvSpPr>
        <p:spPr/>
        <p:txBody>
          <a:bodyPr>
            <a:normAutofit lnSpcReduction="10000"/>
          </a:bodyPr>
          <a:lstStyle/>
          <a:p>
            <a:r>
              <a:rPr lang="en-US" dirty="0" smtClean="0"/>
              <a:t> </a:t>
            </a:r>
            <a:r>
              <a:rPr lang="en-US" b="1" dirty="0"/>
              <a:t>Error detection </a:t>
            </a:r>
            <a:r>
              <a:rPr lang="en-US" dirty="0"/>
              <a:t>refers to a class of techniques for detecting garbled messages </a:t>
            </a:r>
            <a:endParaRPr lang="en-US" dirty="0" smtClean="0"/>
          </a:p>
          <a:p>
            <a:pPr lvl="1"/>
            <a:r>
              <a:rPr lang="en-US" dirty="0" smtClean="0"/>
              <a:t> </a:t>
            </a:r>
            <a:r>
              <a:rPr lang="en-US" dirty="0"/>
              <a:t>Adding some Extra bits to detect </a:t>
            </a:r>
            <a:r>
              <a:rPr lang="en-US" dirty="0" smtClean="0"/>
              <a:t>Occurrence </a:t>
            </a:r>
            <a:r>
              <a:rPr lang="en-US" dirty="0"/>
              <a:t>of error </a:t>
            </a:r>
            <a:endParaRPr lang="en-US" dirty="0" smtClean="0"/>
          </a:p>
          <a:p>
            <a:pPr lvl="1"/>
            <a:r>
              <a:rPr lang="en-US" dirty="0" smtClean="0"/>
              <a:t> </a:t>
            </a:r>
            <a:r>
              <a:rPr lang="en-US" dirty="0"/>
              <a:t>Not enough to detect the position of errors </a:t>
            </a:r>
            <a:r>
              <a:rPr lang="en-US" dirty="0" smtClean="0"/>
              <a:t>	</a:t>
            </a:r>
          </a:p>
          <a:p>
            <a:r>
              <a:rPr lang="en-US" b="1" dirty="0" smtClean="0"/>
              <a:t>Error </a:t>
            </a:r>
            <a:r>
              <a:rPr lang="en-US" b="1" dirty="0"/>
              <a:t>correction </a:t>
            </a:r>
            <a:endParaRPr lang="en-US" b="1" dirty="0" smtClean="0"/>
          </a:p>
          <a:p>
            <a:pPr lvl="1"/>
            <a:r>
              <a:rPr lang="en-US" dirty="0" smtClean="0"/>
              <a:t> </a:t>
            </a:r>
            <a:r>
              <a:rPr lang="en-US" dirty="0"/>
              <a:t>Adding enough redundant bits to deduce what the correct bits are </a:t>
            </a:r>
            <a:endParaRPr lang="en-US" dirty="0" smtClean="0"/>
          </a:p>
          <a:p>
            <a:pPr lvl="1"/>
            <a:r>
              <a:rPr lang="en-US" dirty="0" smtClean="0"/>
              <a:t>Error </a:t>
            </a:r>
            <a:r>
              <a:rPr lang="en-US" dirty="0"/>
              <a:t>Correction are too expensive and </a:t>
            </a:r>
            <a:r>
              <a:rPr lang="en-US" dirty="0" smtClean="0"/>
              <a:t>hard</a:t>
            </a:r>
            <a:endParaRPr lang="en-US" dirty="0"/>
          </a:p>
        </p:txBody>
      </p:sp>
    </p:spTree>
    <p:extLst>
      <p:ext uri="{BB962C8B-B14F-4D97-AF65-F5344CB8AC3E}">
        <p14:creationId xmlns:p14="http://schemas.microsoft.com/office/powerpoint/2010/main" val="346095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Framing</a:t>
            </a:r>
            <a:endParaRPr lang="en-US" dirty="0"/>
          </a:p>
        </p:txBody>
      </p:sp>
      <p:sp>
        <p:nvSpPr>
          <p:cNvPr id="3" name="Content Placeholder 2"/>
          <p:cNvSpPr>
            <a:spLocks noGrp="1"/>
          </p:cNvSpPr>
          <p:nvPr>
            <p:ph idx="1"/>
          </p:nvPr>
        </p:nvSpPr>
        <p:spPr/>
        <p:txBody>
          <a:bodyPr>
            <a:normAutofit/>
          </a:bodyPr>
          <a:lstStyle/>
          <a:p>
            <a:r>
              <a:rPr lang="en-US" dirty="0" smtClean="0"/>
              <a:t>The data link layer needs to pack bits in to frames, so that each frame is distinguishable fro another.</a:t>
            </a:r>
          </a:p>
          <a:p>
            <a:r>
              <a:rPr lang="en-US" dirty="0" smtClean="0"/>
              <a:t>Our postal system practices a type of framing</a:t>
            </a:r>
          </a:p>
          <a:p>
            <a:r>
              <a:rPr lang="en-US" dirty="0" smtClean="0"/>
              <a:t>The simplest act of inserting a letter into an envelop separates one piece of information from other; the envelop serves as the delimiter.</a:t>
            </a:r>
          </a:p>
        </p:txBody>
      </p:sp>
    </p:spTree>
    <p:extLst>
      <p:ext uri="{BB962C8B-B14F-4D97-AF65-F5344CB8AC3E}">
        <p14:creationId xmlns:p14="http://schemas.microsoft.com/office/powerpoint/2010/main" val="20998292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ltLang="tr-TR" dirty="0" smtClean="0"/>
              <a:t/>
            </a:r>
            <a:br>
              <a:rPr lang="en-US" altLang="tr-TR" dirty="0" smtClean="0"/>
            </a:br>
            <a:r>
              <a:rPr lang="en-US" altLang="tr-TR" dirty="0" smtClean="0"/>
              <a:t>How </a:t>
            </a:r>
            <a:r>
              <a:rPr lang="en-US" altLang="tr-TR" dirty="0"/>
              <a:t>to detect the errors ?</a:t>
            </a:r>
            <a:r>
              <a:rPr lang="en-US" dirty="0"/>
              <a:t/>
            </a:r>
            <a:br>
              <a:rPr lang="en-US" dirty="0"/>
            </a:br>
            <a:endParaRPr lang="en-US" altLang="tr-TR" dirty="0" smtClean="0"/>
          </a:p>
        </p:txBody>
      </p:sp>
      <p:sp>
        <p:nvSpPr>
          <p:cNvPr id="18435" name="Rectangle 3"/>
          <p:cNvSpPr>
            <a:spLocks noGrp="1" noChangeArrowheads="1"/>
          </p:cNvSpPr>
          <p:nvPr>
            <p:ph type="body" idx="1"/>
          </p:nvPr>
        </p:nvSpPr>
        <p:spPr/>
        <p:txBody>
          <a:bodyPr>
            <a:normAutofit/>
          </a:bodyPr>
          <a:lstStyle/>
          <a:p>
            <a:r>
              <a:rPr lang="en-US" altLang="tr-TR" b="1" dirty="0"/>
              <a:t>Redundancy </a:t>
            </a:r>
            <a:endParaRPr lang="en-US" altLang="tr-TR" b="1" dirty="0" smtClean="0"/>
          </a:p>
          <a:p>
            <a:pPr lvl="1"/>
            <a:r>
              <a:rPr lang="en-US" dirty="0" smtClean="0"/>
              <a:t>Error detection means to decide whether the received data is correct or not without having a copy of the original data.</a:t>
            </a:r>
          </a:p>
          <a:p>
            <a:pPr lvl="1"/>
            <a:r>
              <a:rPr lang="en-US" altLang="tr-TR" dirty="0" smtClean="0"/>
              <a:t>To detect or correct errors, we need to send some extra bits with the data . This extra bits are called </a:t>
            </a:r>
            <a:r>
              <a:rPr lang="en-US" altLang="tr-TR" b="1" dirty="0" smtClean="0"/>
              <a:t>redundant bits</a:t>
            </a:r>
            <a:r>
              <a:rPr lang="en-US" altLang="tr-TR" dirty="0" smtClean="0"/>
              <a:t>.</a:t>
            </a:r>
          </a:p>
          <a:p>
            <a:pPr lvl="1"/>
            <a:r>
              <a:rPr lang="en-US" dirty="0"/>
              <a:t>These redundant bits are added by the sender and removed by the receiver.</a:t>
            </a:r>
            <a:endParaRPr lang="en-US" altLang="tr-TR" dirty="0" smtClean="0"/>
          </a:p>
        </p:txBody>
      </p:sp>
    </p:spTree>
    <p:extLst>
      <p:ext uri="{BB962C8B-B14F-4D97-AF65-F5344CB8AC3E}">
        <p14:creationId xmlns:p14="http://schemas.microsoft.com/office/powerpoint/2010/main" val="15934416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correction </a:t>
            </a:r>
            <a:endParaRPr lang="en-US" dirty="0"/>
          </a:p>
        </p:txBody>
      </p:sp>
      <p:sp>
        <p:nvSpPr>
          <p:cNvPr id="3" name="Content Placeholder 2"/>
          <p:cNvSpPr>
            <a:spLocks noGrp="1"/>
          </p:cNvSpPr>
          <p:nvPr>
            <p:ph idx="1"/>
          </p:nvPr>
        </p:nvSpPr>
        <p:spPr/>
        <p:txBody>
          <a:bodyPr/>
          <a:lstStyle/>
          <a:p>
            <a:r>
              <a:rPr lang="en-US" dirty="0" smtClean="0"/>
              <a:t>Can be handled in two ways</a:t>
            </a:r>
          </a:p>
          <a:p>
            <a:pPr lvl="1"/>
            <a:r>
              <a:rPr lang="en-US" dirty="0" smtClean="0"/>
              <a:t>Receiver can have the sender retransmit the entire data unit.</a:t>
            </a:r>
          </a:p>
          <a:p>
            <a:pPr lvl="1"/>
            <a:r>
              <a:rPr lang="en-US" dirty="0" smtClean="0"/>
              <a:t>The receiver can use an error-correcting code, which automatically corrects certain errors </a:t>
            </a:r>
          </a:p>
          <a:p>
            <a:endParaRPr lang="en-US" dirty="0"/>
          </a:p>
        </p:txBody>
      </p:sp>
    </p:spTree>
    <p:extLst>
      <p:ext uri="{BB962C8B-B14F-4D97-AF65-F5344CB8AC3E}">
        <p14:creationId xmlns:p14="http://schemas.microsoft.com/office/powerpoint/2010/main" val="40458422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tr-TR" dirty="0" smtClean="0"/>
              <a:t>Error detection/correction </a:t>
            </a:r>
          </a:p>
        </p:txBody>
      </p:sp>
      <p:sp>
        <p:nvSpPr>
          <p:cNvPr id="18435" name="Rectangle 3"/>
          <p:cNvSpPr>
            <a:spLocks noGrp="1" noChangeArrowheads="1"/>
          </p:cNvSpPr>
          <p:nvPr>
            <p:ph type="body" idx="1"/>
          </p:nvPr>
        </p:nvSpPr>
        <p:spPr/>
        <p:txBody>
          <a:bodyPr>
            <a:normAutofit/>
          </a:bodyPr>
          <a:lstStyle/>
          <a:p>
            <a:endParaRPr lang="en-US" altLang="tr-TR"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7905750" cy="324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0582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Error Detecting Codes techniques</a:t>
            </a:r>
            <a:r>
              <a:rPr lang="en-US" altLang="tr-TR" dirty="0"/>
              <a:t> </a:t>
            </a:r>
            <a:br>
              <a:rPr lang="en-US" altLang="tr-TR" dirty="0"/>
            </a:br>
            <a:endParaRPr lang="en-US" dirty="0"/>
          </a:p>
        </p:txBody>
      </p:sp>
      <p:sp>
        <p:nvSpPr>
          <p:cNvPr id="3" name="Content Placeholder 2"/>
          <p:cNvSpPr>
            <a:spLocks noGrp="1"/>
          </p:cNvSpPr>
          <p:nvPr>
            <p:ph idx="1"/>
          </p:nvPr>
        </p:nvSpPr>
        <p:spPr/>
        <p:txBody>
          <a:bodyPr/>
          <a:lstStyle/>
          <a:p>
            <a:r>
              <a:rPr lang="en-US" dirty="0" smtClean="0"/>
              <a:t>Simple </a:t>
            </a:r>
            <a:r>
              <a:rPr lang="en-US" dirty="0"/>
              <a:t>Parity check or </a:t>
            </a:r>
            <a:r>
              <a:rPr lang="en-US" altLang="tr-TR" dirty="0"/>
              <a:t>Vertical  redundancy check (</a:t>
            </a:r>
            <a:r>
              <a:rPr lang="en-US" altLang="tr-TR" dirty="0" smtClean="0"/>
              <a:t>VRC)</a:t>
            </a:r>
          </a:p>
          <a:p>
            <a:r>
              <a:rPr lang="en-US" dirty="0" smtClean="0"/>
              <a:t>Two-dimensional </a:t>
            </a:r>
            <a:r>
              <a:rPr lang="en-US" dirty="0"/>
              <a:t>Parity check or </a:t>
            </a:r>
            <a:r>
              <a:rPr lang="en-US" altLang="tr-TR" dirty="0"/>
              <a:t>Longitudinal Redundancy </a:t>
            </a:r>
            <a:r>
              <a:rPr lang="en-US" altLang="tr-TR" dirty="0" smtClean="0"/>
              <a:t>Check(LRC)</a:t>
            </a:r>
          </a:p>
          <a:p>
            <a:r>
              <a:rPr lang="en-US" altLang="tr-TR" dirty="0" smtClean="0"/>
              <a:t>Cyclic </a:t>
            </a:r>
            <a:r>
              <a:rPr lang="en-US" altLang="tr-TR" dirty="0"/>
              <a:t>redundancy check (</a:t>
            </a:r>
            <a:r>
              <a:rPr lang="en-US" altLang="tr-TR" dirty="0" smtClean="0"/>
              <a:t>CRC)</a:t>
            </a:r>
          </a:p>
          <a:p>
            <a:r>
              <a:rPr lang="en-US" altLang="tr-TR" dirty="0" smtClean="0"/>
              <a:t>Check </a:t>
            </a:r>
            <a:r>
              <a:rPr lang="en-US" altLang="tr-TR" dirty="0"/>
              <a:t>Sum</a:t>
            </a:r>
          </a:p>
          <a:p>
            <a:endParaRPr lang="en-US" dirty="0"/>
          </a:p>
        </p:txBody>
      </p:sp>
    </p:spTree>
    <p:extLst>
      <p:ext uri="{BB962C8B-B14F-4D97-AF65-F5344CB8AC3E}">
        <p14:creationId xmlns:p14="http://schemas.microsoft.com/office/powerpoint/2010/main" val="27639285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b="1" dirty="0" smtClean="0"/>
              <a:t/>
            </a:r>
            <a:br>
              <a:rPr lang="en-US" b="1" dirty="0" smtClean="0"/>
            </a:br>
            <a:r>
              <a:rPr lang="en-US" b="1" dirty="0" smtClean="0"/>
              <a:t>Simple </a:t>
            </a:r>
            <a:r>
              <a:rPr lang="en-US" b="1" dirty="0"/>
              <a:t>Parity Checking or One-dimension Parity Check</a:t>
            </a:r>
            <a:br>
              <a:rPr lang="en-US" b="1" dirty="0"/>
            </a:br>
            <a:endParaRPr lang="en-US" dirty="0" smtClean="0"/>
          </a:p>
        </p:txBody>
      </p:sp>
      <p:sp>
        <p:nvSpPr>
          <p:cNvPr id="19459" name="Content Placeholder 2"/>
          <p:cNvSpPr>
            <a:spLocks noGrp="1"/>
          </p:cNvSpPr>
          <p:nvPr>
            <p:ph idx="1"/>
          </p:nvPr>
        </p:nvSpPr>
        <p:spPr/>
        <p:txBody>
          <a:bodyPr>
            <a:normAutofit/>
          </a:bodyPr>
          <a:lstStyle/>
          <a:p>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657350"/>
            <a:ext cx="822007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7191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b="1" dirty="0"/>
              <a:t>Even-parity checking scheme</a:t>
            </a:r>
            <a:endParaRPr lang="en-US" dirty="0" smtClean="0"/>
          </a:p>
        </p:txBody>
      </p:sp>
      <p:sp>
        <p:nvSpPr>
          <p:cNvPr id="2" name="Content Placeholder 1"/>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9800"/>
            <a:ext cx="4791075"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30342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r>
              <a:rPr lang="en-US" dirty="0" smtClean="0"/>
              <a:t>Performance of Simple Parity Checks </a:t>
            </a:r>
          </a:p>
        </p:txBody>
      </p:sp>
      <p:sp>
        <p:nvSpPr>
          <p:cNvPr id="21507" name="Content Placeholder 2"/>
          <p:cNvSpPr>
            <a:spLocks noGrp="1"/>
          </p:cNvSpPr>
          <p:nvPr>
            <p:ph idx="1"/>
          </p:nvPr>
        </p:nvSpPr>
        <p:spPr/>
        <p:txBody>
          <a:bodyPr>
            <a:normAutofit lnSpcReduction="10000"/>
          </a:bodyPr>
          <a:lstStyle/>
          <a:p>
            <a:r>
              <a:rPr lang="en-US" b="1" dirty="0" smtClean="0"/>
              <a:t>can detect </a:t>
            </a:r>
            <a:r>
              <a:rPr lang="en-US" dirty="0" smtClean="0"/>
              <a:t>all single bit errors.</a:t>
            </a:r>
          </a:p>
          <a:p>
            <a:r>
              <a:rPr lang="en-US" dirty="0" smtClean="0"/>
              <a:t>It can also detect </a:t>
            </a:r>
            <a:r>
              <a:rPr lang="en-US" b="1" dirty="0" smtClean="0"/>
              <a:t>burst error only </a:t>
            </a:r>
            <a:r>
              <a:rPr lang="en-US" dirty="0" smtClean="0"/>
              <a:t>if the number of bits in the error is </a:t>
            </a:r>
            <a:r>
              <a:rPr lang="en-US" b="1" dirty="0" smtClean="0"/>
              <a:t>odd</a:t>
            </a:r>
            <a:r>
              <a:rPr lang="en-US" dirty="0" smtClean="0"/>
              <a:t>.</a:t>
            </a:r>
          </a:p>
          <a:p>
            <a:r>
              <a:rPr lang="en-US" dirty="0" smtClean="0"/>
              <a:t>Sender:11100001</a:t>
            </a:r>
            <a:r>
              <a:rPr lang="en-US" dirty="0" smtClean="0">
                <a:sym typeface="Wingdings" pitchFamily="2" charset="2"/>
              </a:rPr>
              <a:t>transmission error 1</a:t>
            </a:r>
            <a:r>
              <a:rPr lang="en-US" dirty="0" smtClean="0">
                <a:solidFill>
                  <a:srgbClr val="FF0000"/>
                </a:solidFill>
                <a:sym typeface="Wingdings" pitchFamily="2" charset="2"/>
              </a:rPr>
              <a:t>0</a:t>
            </a:r>
            <a:r>
              <a:rPr lang="en-US" dirty="0" smtClean="0">
                <a:sym typeface="Wingdings" pitchFamily="2" charset="2"/>
              </a:rPr>
              <a:t>100001 Receiver rejects the data</a:t>
            </a:r>
          </a:p>
          <a:p>
            <a:r>
              <a:rPr lang="en-US" dirty="0"/>
              <a:t>Sender:11100001</a:t>
            </a:r>
            <a:r>
              <a:rPr lang="en-US" dirty="0">
                <a:sym typeface="Wingdings" pitchFamily="2" charset="2"/>
              </a:rPr>
              <a:t>transmission error </a:t>
            </a:r>
            <a:r>
              <a:rPr lang="en-US" dirty="0" smtClean="0">
                <a:sym typeface="Wingdings" pitchFamily="2" charset="2"/>
              </a:rPr>
              <a:t>1</a:t>
            </a:r>
            <a:r>
              <a:rPr lang="en-US" dirty="0" smtClean="0">
                <a:solidFill>
                  <a:srgbClr val="FF0000"/>
                </a:solidFill>
                <a:sym typeface="Wingdings" pitchFamily="2" charset="2"/>
              </a:rPr>
              <a:t>0</a:t>
            </a:r>
            <a:r>
              <a:rPr lang="en-US" dirty="0" smtClean="0">
                <a:sym typeface="Wingdings" pitchFamily="2" charset="2"/>
              </a:rPr>
              <a:t>100</a:t>
            </a:r>
            <a:r>
              <a:rPr lang="en-US" dirty="0" smtClean="0">
                <a:solidFill>
                  <a:srgbClr val="FF0000"/>
                </a:solidFill>
                <a:sym typeface="Wingdings" pitchFamily="2" charset="2"/>
              </a:rPr>
              <a:t>1</a:t>
            </a:r>
            <a:r>
              <a:rPr lang="en-US" dirty="0" smtClean="0">
                <a:sym typeface="Wingdings" pitchFamily="2" charset="2"/>
              </a:rPr>
              <a:t>01</a:t>
            </a:r>
            <a:r>
              <a:rPr lang="en-US" dirty="0">
                <a:sym typeface="Wingdings" pitchFamily="2" charset="2"/>
              </a:rPr>
              <a:t> </a:t>
            </a:r>
            <a:r>
              <a:rPr lang="en-US" dirty="0" smtClean="0">
                <a:sym typeface="Wingdings" pitchFamily="2" charset="2"/>
              </a:rPr>
              <a:t>Receiver accepts the data</a:t>
            </a:r>
            <a:endParaRPr lang="en-US" dirty="0">
              <a:sym typeface="Wingdings" pitchFamily="2" charset="2"/>
            </a:endParaRPr>
          </a:p>
          <a:p>
            <a:pPr lvl="1"/>
            <a:r>
              <a:rPr lang="en-US" altLang="tr-TR" dirty="0" smtClean="0"/>
              <a:t>Even number of bit errors goes undetected</a:t>
            </a:r>
          </a:p>
          <a:p>
            <a:pPr lvl="2"/>
            <a:r>
              <a:rPr lang="en-US" altLang="tr-TR" dirty="0" smtClean="0"/>
              <a:t>thus not so useful</a:t>
            </a:r>
          </a:p>
          <a:p>
            <a:endParaRPr lang="en-US" dirty="0" smtClean="0"/>
          </a:p>
        </p:txBody>
      </p:sp>
    </p:spTree>
    <p:extLst>
      <p:ext uri="{BB962C8B-B14F-4D97-AF65-F5344CB8AC3E}">
        <p14:creationId xmlns:p14="http://schemas.microsoft.com/office/powerpoint/2010/main" val="39033262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fontScale="90000"/>
          </a:bodyPr>
          <a:lstStyle/>
          <a:p>
            <a:r>
              <a:rPr lang="en-US" dirty="0" smtClean="0"/>
              <a:t>Longitudinal redundancy check(LRC)</a:t>
            </a:r>
          </a:p>
        </p:txBody>
      </p:sp>
      <p:sp>
        <p:nvSpPr>
          <p:cNvPr id="22531" name="Content Placeholder 2"/>
          <p:cNvSpPr>
            <a:spLocks noGrp="1"/>
          </p:cNvSpPr>
          <p:nvPr>
            <p:ph idx="1"/>
          </p:nvPr>
        </p:nvSpPr>
        <p:spPr/>
        <p:txBody>
          <a:bodyPr>
            <a:normAutofit/>
          </a:bodyPr>
          <a:lstStyle/>
          <a:p>
            <a:r>
              <a:rPr lang="en-US" dirty="0" smtClean="0"/>
              <a:t>In LRC, a block of bits is organized in to rows and columns </a:t>
            </a:r>
          </a:p>
          <a:p>
            <a:r>
              <a:rPr lang="en-US" dirty="0" err="1" smtClean="0"/>
              <a:t>a.k.a</a:t>
            </a:r>
            <a:r>
              <a:rPr lang="en-US" dirty="0" smtClean="0"/>
              <a:t> Two dimensional parity</a:t>
            </a:r>
          </a:p>
          <a:p>
            <a:r>
              <a:rPr lang="en-US" dirty="0" smtClean="0"/>
              <a:t>The parity bit is calculated for each column and sent along with the data </a:t>
            </a:r>
          </a:p>
          <a:p>
            <a:r>
              <a:rPr lang="en-US" dirty="0" smtClean="0"/>
              <a:t>The block of parity acts as the redundant bits  </a:t>
            </a:r>
          </a:p>
          <a:p>
            <a:endParaRPr lang="en-US" dirty="0" smtClean="0"/>
          </a:p>
        </p:txBody>
      </p:sp>
    </p:spTree>
    <p:extLst>
      <p:ext uri="{BB962C8B-B14F-4D97-AF65-F5344CB8AC3E}">
        <p14:creationId xmlns:p14="http://schemas.microsoft.com/office/powerpoint/2010/main" val="13147514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LRC-Example</a:t>
            </a:r>
            <a:endParaRPr lang="en-US" dirty="0"/>
          </a:p>
        </p:txBody>
      </p:sp>
      <p:sp>
        <p:nvSpPr>
          <p:cNvPr id="3" name="Content Placeholder 2"/>
          <p:cNvSpPr>
            <a:spLocks noGrp="1"/>
          </p:cNvSpPr>
          <p:nvPr>
            <p:ph idx="1"/>
          </p:nvPr>
        </p:nvSpPr>
        <p:spPr/>
        <p:txBody>
          <a:bodyPr/>
          <a:lstStyle/>
          <a:p>
            <a:r>
              <a:rPr lang="en-US" dirty="0" smtClean="0"/>
              <a:t>Find the LRC for the data blocks 111000111 11011101 00111001 01010101</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91" y="2819400"/>
            <a:ext cx="5486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2161894421"/>
              </p:ext>
            </p:extLst>
          </p:nvPr>
        </p:nvGraphicFramePr>
        <p:xfrm>
          <a:off x="609600" y="2819400"/>
          <a:ext cx="1981200" cy="850669"/>
        </p:xfrm>
        <a:graphic>
          <a:graphicData uri="http://schemas.openxmlformats.org/drawingml/2006/table">
            <a:tbl>
              <a:tblPr firstRow="1" bandRow="1">
                <a:tableStyleId>{5C22544A-7EE6-4342-B048-85BDC9FD1C3A}</a:tableStyleId>
              </a:tblPr>
              <a:tblGrid>
                <a:gridCol w="1409700"/>
                <a:gridCol w="571500"/>
              </a:tblGrid>
              <a:tr h="277091">
                <a:tc>
                  <a:txBody>
                    <a:bodyPr/>
                    <a:lstStyle/>
                    <a:p>
                      <a:r>
                        <a:rPr lang="en-US" b="1" dirty="0" smtClean="0">
                          <a:solidFill>
                            <a:schemeClr val="tx1"/>
                          </a:solidFill>
                        </a:rPr>
                        <a:t>Odd</a:t>
                      </a:r>
                      <a:r>
                        <a:rPr lang="en-US" b="1" baseline="0" dirty="0" smtClean="0">
                          <a:solidFill>
                            <a:schemeClr val="tx1"/>
                          </a:solidFill>
                        </a:rPr>
                        <a:t> no. 1s</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smtClean="0">
                          <a:solidFill>
                            <a:schemeClr val="tx1"/>
                          </a:solidFill>
                        </a:rPr>
                        <a:t>1</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484909">
                <a:tc>
                  <a:txBody>
                    <a:bodyPr/>
                    <a:lstStyle/>
                    <a:p>
                      <a:r>
                        <a:rPr lang="en-US" b="1" dirty="0" smtClean="0"/>
                        <a:t>Even no. 1</a:t>
                      </a:r>
                      <a:r>
                        <a:rPr lang="en-US" b="1" baseline="0" dirty="0" smtClean="0"/>
                        <a:t> s</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smtClean="0"/>
                        <a:t>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7398467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dirty="0" smtClean="0"/>
              <a:t>Two Dimensional Parity Check ...Performance</a:t>
            </a:r>
          </a:p>
        </p:txBody>
      </p:sp>
      <p:sp>
        <p:nvSpPr>
          <p:cNvPr id="24579" name="Content Placeholder 2"/>
          <p:cNvSpPr>
            <a:spLocks noGrp="1"/>
          </p:cNvSpPr>
          <p:nvPr>
            <p:ph idx="1"/>
          </p:nvPr>
        </p:nvSpPr>
        <p:spPr/>
        <p:txBody>
          <a:bodyPr>
            <a:normAutofit/>
          </a:bodyPr>
          <a:lstStyle/>
          <a:p>
            <a:r>
              <a:rPr lang="en-US" dirty="0" smtClean="0"/>
              <a:t>improves </a:t>
            </a:r>
            <a:r>
              <a:rPr lang="en-US" dirty="0"/>
              <a:t>error detection capability compared to simple parity check . </a:t>
            </a:r>
          </a:p>
          <a:p>
            <a:r>
              <a:rPr lang="en-US" dirty="0" smtClean="0"/>
              <a:t>Increases </a:t>
            </a:r>
            <a:r>
              <a:rPr lang="en-US" dirty="0"/>
              <a:t>the likelihood of detecting burst errors. </a:t>
            </a:r>
          </a:p>
          <a:p>
            <a:r>
              <a:rPr lang="en-US" dirty="0" smtClean="0"/>
              <a:t>It can detect many burst errors, but not all.</a:t>
            </a:r>
          </a:p>
          <a:p>
            <a:pPr algn="ctr">
              <a:buFontTx/>
              <a:buNone/>
            </a:pPr>
            <a:endParaRPr lang="en-US" dirty="0" smtClean="0"/>
          </a:p>
        </p:txBody>
      </p:sp>
    </p:spTree>
    <p:extLst>
      <p:ext uri="{BB962C8B-B14F-4D97-AF65-F5344CB8AC3E}">
        <p14:creationId xmlns:p14="http://schemas.microsoft.com/office/powerpoint/2010/main" val="37364066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Physical </a:t>
            </a:r>
            <a:r>
              <a:rPr lang="en-US" b="1" dirty="0" smtClean="0"/>
              <a:t>addressing </a:t>
            </a:r>
            <a:endParaRPr lang="en-US" b="1" dirty="0"/>
          </a:p>
        </p:txBody>
      </p:sp>
      <p:sp>
        <p:nvSpPr>
          <p:cNvPr id="3" name="Content Placeholder 2"/>
          <p:cNvSpPr>
            <a:spLocks noGrp="1"/>
          </p:cNvSpPr>
          <p:nvPr>
            <p:ph idx="1"/>
          </p:nvPr>
        </p:nvSpPr>
        <p:spPr/>
        <p:txBody>
          <a:bodyPr>
            <a:normAutofit/>
          </a:bodyPr>
          <a:lstStyle/>
          <a:p>
            <a:r>
              <a:rPr lang="en-US" dirty="0" smtClean="0"/>
              <a:t>A frame is the encapsulation of header and trailer information with the packet.</a:t>
            </a:r>
          </a:p>
          <a:p>
            <a:r>
              <a:rPr lang="en-US" dirty="0" smtClean="0"/>
              <a:t>In the header the source and the destination MAC address( hardware address)  are dealt</a:t>
            </a:r>
          </a:p>
          <a:p>
            <a:r>
              <a:rPr lang="en-US" dirty="0" smtClean="0"/>
              <a:t>Hardware address is assumed to be unique on the link. </a:t>
            </a:r>
          </a:p>
          <a:p>
            <a:r>
              <a:rPr lang="en-US" dirty="0" smtClean="0"/>
              <a:t>It is encoded into hardware at the time of manufacturing.</a:t>
            </a:r>
            <a:endParaRPr lang="en-US" dirty="0"/>
          </a:p>
        </p:txBody>
      </p:sp>
    </p:spTree>
    <p:extLst>
      <p:ext uri="{BB962C8B-B14F-4D97-AF65-F5344CB8AC3E}">
        <p14:creationId xmlns:p14="http://schemas.microsoft.com/office/powerpoint/2010/main" val="39330100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t>
            </a:r>
            <a:r>
              <a:rPr lang="en-US" dirty="0"/>
              <a:t>is, however, one pattern of error that remains elusive. If two bits in one data unit are damaged and two bits in exactly same position in another data unit are also damaged, </a:t>
            </a:r>
            <a:r>
              <a:rPr lang="en-US" dirty="0" smtClean="0"/>
              <a:t>the LRC checker will not detect an error.</a:t>
            </a:r>
            <a:r>
              <a:rPr lang="en-US" dirty="0"/>
              <a:t/>
            </a:r>
            <a:br>
              <a:rPr lang="en-US" dirty="0"/>
            </a:br>
            <a:r>
              <a:rPr lang="en-US" dirty="0"/>
              <a:t>Example, if two data units: 11001100 and 10101100. If first and second from last bits in each of them is changed, making the data units as </a:t>
            </a:r>
            <a:r>
              <a:rPr lang="en-US" dirty="0">
                <a:solidFill>
                  <a:srgbClr val="FF0000"/>
                </a:solidFill>
              </a:rPr>
              <a:t>0</a:t>
            </a:r>
            <a:r>
              <a:rPr lang="en-US" dirty="0"/>
              <a:t>10011</a:t>
            </a:r>
            <a:r>
              <a:rPr lang="en-US" dirty="0">
                <a:solidFill>
                  <a:srgbClr val="FF0000"/>
                </a:solidFill>
              </a:rPr>
              <a:t>1</a:t>
            </a:r>
            <a:r>
              <a:rPr lang="en-US" dirty="0"/>
              <a:t>0 and </a:t>
            </a:r>
            <a:r>
              <a:rPr lang="en-US" dirty="0">
                <a:solidFill>
                  <a:srgbClr val="FF0000"/>
                </a:solidFill>
              </a:rPr>
              <a:t>0</a:t>
            </a:r>
            <a:r>
              <a:rPr lang="en-US" dirty="0"/>
              <a:t>01011</a:t>
            </a:r>
            <a:r>
              <a:rPr lang="en-US" dirty="0">
                <a:solidFill>
                  <a:srgbClr val="FF0000"/>
                </a:solidFill>
              </a:rPr>
              <a:t>1</a:t>
            </a:r>
            <a:r>
              <a:rPr lang="en-US" dirty="0"/>
              <a:t>0, the error cannot be detected by </a:t>
            </a:r>
            <a:r>
              <a:rPr lang="en-US" dirty="0" smtClean="0"/>
              <a:t>LRC Parity </a:t>
            </a:r>
            <a:r>
              <a:rPr lang="en-US" dirty="0"/>
              <a:t>check.</a:t>
            </a:r>
          </a:p>
        </p:txBody>
      </p:sp>
    </p:spTree>
    <p:extLst>
      <p:ext uri="{BB962C8B-B14F-4D97-AF65-F5344CB8AC3E}">
        <p14:creationId xmlns:p14="http://schemas.microsoft.com/office/powerpoint/2010/main" val="37053809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Home work </a:t>
            </a:r>
          </a:p>
          <a:p>
            <a:pPr lvl="1"/>
            <a:r>
              <a:rPr lang="en-US" dirty="0" smtClean="0"/>
              <a:t>Find the LRC for the data blocks 01110111 10101001  01101001  10101010 and determine the data that is transmitted ?</a:t>
            </a:r>
            <a:endParaRPr lang="en-US" dirty="0"/>
          </a:p>
        </p:txBody>
      </p:sp>
    </p:spTree>
    <p:extLst>
      <p:ext uri="{BB962C8B-B14F-4D97-AF65-F5344CB8AC3E}">
        <p14:creationId xmlns:p14="http://schemas.microsoft.com/office/powerpoint/2010/main" val="142109610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Checksum</a:t>
            </a:r>
            <a:endParaRPr lang="en-US" dirty="0"/>
          </a:p>
        </p:txBody>
      </p:sp>
      <p:sp>
        <p:nvSpPr>
          <p:cNvPr id="3" name="Content Placeholder 2"/>
          <p:cNvSpPr>
            <a:spLocks noGrp="1"/>
          </p:cNvSpPr>
          <p:nvPr>
            <p:ph idx="1"/>
          </p:nvPr>
        </p:nvSpPr>
        <p:spPr/>
        <p:txBody>
          <a:bodyPr/>
          <a:lstStyle/>
          <a:p>
            <a:r>
              <a:rPr lang="en-US" dirty="0" smtClean="0"/>
              <a:t>Checksum=</a:t>
            </a:r>
            <a:r>
              <a:rPr lang="en-US" dirty="0" err="1" smtClean="0"/>
              <a:t>Check+sum</a:t>
            </a:r>
            <a:endParaRPr lang="en-US" dirty="0" smtClean="0"/>
          </a:p>
          <a:p>
            <a:r>
              <a:rPr lang="en-US" dirty="0" smtClean="0"/>
              <a:t>Sender side</a:t>
            </a:r>
            <a:r>
              <a:rPr lang="en-US" dirty="0" smtClean="0">
                <a:sym typeface="Wingdings" pitchFamily="2" charset="2"/>
              </a:rPr>
              <a:t> </a:t>
            </a:r>
            <a:r>
              <a:rPr lang="en-US" dirty="0">
                <a:sym typeface="Wingdings" pitchFamily="2" charset="2"/>
              </a:rPr>
              <a:t>C</a:t>
            </a:r>
            <a:r>
              <a:rPr lang="en-US" dirty="0" smtClean="0"/>
              <a:t>heck sum creation</a:t>
            </a:r>
          </a:p>
          <a:p>
            <a:r>
              <a:rPr lang="en-US" dirty="0" smtClean="0"/>
              <a:t>Receiver side</a:t>
            </a:r>
            <a:r>
              <a:rPr lang="en-US" dirty="0" smtClean="0">
                <a:sym typeface="Wingdings" pitchFamily="2" charset="2"/>
              </a:rPr>
              <a:t> </a:t>
            </a:r>
            <a:r>
              <a:rPr lang="en-US" dirty="0" smtClean="0"/>
              <a:t>Check sum validation</a:t>
            </a:r>
            <a:endParaRPr lang="en-US" dirty="0"/>
          </a:p>
        </p:txBody>
      </p:sp>
    </p:spTree>
    <p:extLst>
      <p:ext uri="{BB962C8B-B14F-4D97-AF65-F5344CB8AC3E}">
        <p14:creationId xmlns:p14="http://schemas.microsoft.com/office/powerpoint/2010/main" val="30212048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p:txBody>
          <a:bodyPr>
            <a:normAutofit fontScale="90000"/>
          </a:bodyPr>
          <a:lstStyle/>
          <a:p>
            <a:r>
              <a:rPr lang="en-US" b="1" dirty="0" smtClean="0"/>
              <a:t>Checksum-operation at the sender side</a:t>
            </a:r>
            <a:endParaRPr lang="en-US" dirty="0" smtClean="0"/>
          </a:p>
        </p:txBody>
      </p:sp>
      <p:sp>
        <p:nvSpPr>
          <p:cNvPr id="25603" name="Text Placeholder 4"/>
          <p:cNvSpPr>
            <a:spLocks noGrp="1"/>
          </p:cNvSpPr>
          <p:nvPr>
            <p:ph type="body" idx="1"/>
          </p:nvPr>
        </p:nvSpPr>
        <p:spPr/>
        <p:txBody>
          <a:bodyPr/>
          <a:lstStyle/>
          <a:p>
            <a:r>
              <a:rPr lang="en-US" dirty="0" smtClean="0"/>
              <a:t>The sender's end:</a:t>
            </a:r>
          </a:p>
        </p:txBody>
      </p:sp>
      <p:sp>
        <p:nvSpPr>
          <p:cNvPr id="25604" name="Content Placeholder 5"/>
          <p:cNvSpPr>
            <a:spLocks noGrp="1"/>
          </p:cNvSpPr>
          <p:nvPr>
            <p:ph sz="half" idx="2"/>
          </p:nvPr>
        </p:nvSpPr>
        <p:spPr/>
        <p:txBody>
          <a:bodyPr>
            <a:normAutofit fontScale="92500"/>
          </a:bodyPr>
          <a:lstStyle/>
          <a:p>
            <a:r>
              <a:rPr lang="en-US" dirty="0" smtClean="0"/>
              <a:t>break the original message into ‘k’ number of blocks with ‘n’ bits in each block.</a:t>
            </a:r>
          </a:p>
          <a:p>
            <a:r>
              <a:rPr lang="en-US" dirty="0" smtClean="0"/>
              <a:t>Sum all the ‘k’ data blocks.</a:t>
            </a:r>
          </a:p>
          <a:p>
            <a:r>
              <a:rPr lang="en-US" dirty="0" smtClean="0"/>
              <a:t>Add the carry to the sum if any.</a:t>
            </a:r>
          </a:p>
          <a:p>
            <a:r>
              <a:rPr lang="en-US" dirty="0" smtClean="0"/>
              <a:t>Do the 1’s complement to the sum= checksum </a:t>
            </a:r>
          </a:p>
          <a:p>
            <a:r>
              <a:rPr lang="en-US" dirty="0" smtClean="0"/>
              <a:t>The checksum segment is sent along with the data segments. </a:t>
            </a:r>
          </a:p>
          <a:p>
            <a:endParaRPr lang="en-US" dirty="0" smtClean="0"/>
          </a:p>
        </p:txBody>
      </p:sp>
      <p:sp>
        <p:nvSpPr>
          <p:cNvPr id="25605" name="Text Placeholder 6"/>
          <p:cNvSpPr>
            <a:spLocks noGrp="1"/>
          </p:cNvSpPr>
          <p:nvPr>
            <p:ph type="body" sz="quarter" idx="3"/>
          </p:nvPr>
        </p:nvSpPr>
        <p:spPr/>
        <p:txBody>
          <a:bodyPr>
            <a:normAutofit/>
          </a:bodyPr>
          <a:lstStyle/>
          <a:p>
            <a:endParaRPr lang="en-US" dirty="0" smtClean="0"/>
          </a:p>
        </p:txBody>
      </p:sp>
      <p:sp>
        <p:nvSpPr>
          <p:cNvPr id="2" name="Content Placeholder 1"/>
          <p:cNvSpPr>
            <a:spLocks noGrp="1"/>
          </p:cNvSpPr>
          <p:nvPr>
            <p:ph sz="quarter" idx="4"/>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447800"/>
            <a:ext cx="4648199" cy="472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0362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Checksum-example</a:t>
            </a:r>
            <a:endParaRPr lang="en-US" dirty="0"/>
          </a:p>
        </p:txBody>
      </p:sp>
      <p:sp>
        <p:nvSpPr>
          <p:cNvPr id="8" name="Content Placeholder 7"/>
          <p:cNvSpPr>
            <a:spLocks noGrp="1"/>
          </p:cNvSpPr>
          <p:nvPr>
            <p:ph idx="1"/>
          </p:nvPr>
        </p:nvSpPr>
        <p:spPr/>
        <p:txBody>
          <a:bodyPr/>
          <a:lstStyle/>
          <a:p>
            <a:r>
              <a:rPr lang="en-US" dirty="0" smtClean="0"/>
              <a:t>Consider the data unit to be transmitted is 10011001111000100010010010000100</a:t>
            </a:r>
          </a:p>
          <a:p>
            <a:pPr marL="0" indent="0">
              <a:buNone/>
            </a:pPr>
            <a:r>
              <a:rPr lang="en-US" dirty="0" smtClean="0"/>
              <a:t> </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743200"/>
            <a:ext cx="6857999" cy="385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8053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6628" name="Content Placeholder 3"/>
          <p:cNvSpPr>
            <a:spLocks noGrp="1"/>
          </p:cNvSpPr>
          <p:nvPr>
            <p:ph idx="1"/>
          </p:nvPr>
        </p:nvSpPr>
        <p:spPr/>
        <p:txBody>
          <a:bodyPr/>
          <a:lstStyle/>
          <a:p>
            <a:r>
              <a:rPr lang="en-US" dirty="0" smtClean="0"/>
              <a:t>Collect all the data blocks including the checksum</a:t>
            </a:r>
          </a:p>
          <a:p>
            <a:r>
              <a:rPr lang="en-US" dirty="0" smtClean="0"/>
              <a:t>Sum the data blocks and checksum</a:t>
            </a:r>
          </a:p>
          <a:p>
            <a:r>
              <a:rPr lang="en-US" dirty="0" smtClean="0"/>
              <a:t>If the result is all 1’s, accept; else, reject</a:t>
            </a:r>
          </a:p>
        </p:txBody>
      </p:sp>
    </p:spTree>
    <p:extLst>
      <p:ext uri="{BB962C8B-B14F-4D97-AF65-F5344CB8AC3E}">
        <p14:creationId xmlns:p14="http://schemas.microsoft.com/office/powerpoint/2010/main" val="368076163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6"/>
          <p:cNvSpPr>
            <a:spLocks noGrp="1"/>
          </p:cNvSpPr>
          <p:nvPr>
            <p:ph type="title"/>
          </p:nvPr>
        </p:nvSpPr>
        <p:spPr/>
        <p:txBody>
          <a:bodyPr>
            <a:normAutofit/>
          </a:bodyPr>
          <a:lstStyle/>
          <a:p>
            <a:r>
              <a:rPr lang="en-US" dirty="0" smtClean="0"/>
              <a:t>Performance of Checksum </a:t>
            </a:r>
          </a:p>
        </p:txBody>
      </p:sp>
      <p:sp>
        <p:nvSpPr>
          <p:cNvPr id="28675" name="Content Placeholder 7"/>
          <p:cNvSpPr>
            <a:spLocks noGrp="1"/>
          </p:cNvSpPr>
          <p:nvPr>
            <p:ph idx="1"/>
          </p:nvPr>
        </p:nvSpPr>
        <p:spPr/>
        <p:txBody>
          <a:bodyPr>
            <a:normAutofit fontScale="92500" lnSpcReduction="10000"/>
          </a:bodyPr>
          <a:lstStyle/>
          <a:p>
            <a:r>
              <a:rPr lang="en-US" dirty="0"/>
              <a:t>Less overhead than two dimensional</a:t>
            </a:r>
          </a:p>
          <a:p>
            <a:r>
              <a:rPr lang="en-US" dirty="0" smtClean="0"/>
              <a:t>The checksum detects all errors involving an </a:t>
            </a:r>
            <a:r>
              <a:rPr lang="en-US" b="1" dirty="0" smtClean="0"/>
              <a:t>odd </a:t>
            </a:r>
            <a:r>
              <a:rPr lang="en-US" dirty="0" smtClean="0"/>
              <a:t>number of bits. </a:t>
            </a:r>
          </a:p>
          <a:p>
            <a:r>
              <a:rPr lang="en-US" dirty="0" smtClean="0"/>
              <a:t>At also detects most errors involving </a:t>
            </a:r>
            <a:r>
              <a:rPr lang="en-US" b="1" dirty="0" smtClean="0"/>
              <a:t>even </a:t>
            </a:r>
            <a:r>
              <a:rPr lang="en-US" dirty="0" smtClean="0"/>
              <a:t>number of bits. </a:t>
            </a:r>
          </a:p>
          <a:p>
            <a:r>
              <a:rPr lang="en-US" dirty="0" smtClean="0"/>
              <a:t>If one or more bits of a segment are damaged and the corresponding bit or bits of opposite value in a second segment are also damaged, the sum of those columns will not change and the receiver will not detect the error(S)</a:t>
            </a:r>
          </a:p>
          <a:p>
            <a:endParaRPr lang="en-US" dirty="0" smtClean="0"/>
          </a:p>
        </p:txBody>
      </p:sp>
    </p:spTree>
    <p:extLst>
      <p:ext uri="{BB962C8B-B14F-4D97-AF65-F5344CB8AC3E}">
        <p14:creationId xmlns:p14="http://schemas.microsoft.com/office/powerpoint/2010/main" val="3872407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Cyclic Redundancy Check (CRC)</a:t>
            </a:r>
          </a:p>
        </p:txBody>
      </p:sp>
      <p:sp>
        <p:nvSpPr>
          <p:cNvPr id="29699" name="Content Placeholder 2"/>
          <p:cNvSpPr>
            <a:spLocks noGrp="1"/>
          </p:cNvSpPr>
          <p:nvPr>
            <p:ph idx="1"/>
          </p:nvPr>
        </p:nvSpPr>
        <p:spPr/>
        <p:txBody>
          <a:bodyPr>
            <a:normAutofit/>
          </a:bodyPr>
          <a:lstStyle/>
          <a:p>
            <a:r>
              <a:rPr lang="en-US" dirty="0" smtClean="0"/>
              <a:t>One of the most powerful and commonly used error detecting codes. </a:t>
            </a:r>
          </a:p>
          <a:p>
            <a:r>
              <a:rPr lang="en-US" dirty="0"/>
              <a:t>Find the CRC for the data blocks 100100 with the divisor 1101 ?</a:t>
            </a:r>
          </a:p>
        </p:txBody>
      </p:sp>
    </p:spTree>
    <p:extLst>
      <p:ext uri="{BB962C8B-B14F-4D97-AF65-F5344CB8AC3E}">
        <p14:creationId xmlns:p14="http://schemas.microsoft.com/office/powerpoint/2010/main" val="3217847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 generation at the sender side</a:t>
            </a:r>
            <a:endParaRPr lang="en-US" dirty="0"/>
          </a:p>
        </p:txBody>
      </p:sp>
      <p:sp>
        <p:nvSpPr>
          <p:cNvPr id="3" name="Content Placeholder 2"/>
          <p:cNvSpPr>
            <a:spLocks noGrp="1"/>
          </p:cNvSpPr>
          <p:nvPr>
            <p:ph idx="1"/>
          </p:nvPr>
        </p:nvSpPr>
        <p:spPr/>
        <p:txBody>
          <a:bodyPr/>
          <a:lstStyle/>
          <a:p>
            <a:pPr marL="0" indent="0">
              <a:buNone/>
            </a:pPr>
            <a:r>
              <a:rPr lang="en-US" dirty="0" smtClean="0"/>
              <a:t>1. find the length of the divisor ‘L’</a:t>
            </a:r>
          </a:p>
          <a:p>
            <a:pPr marL="0" indent="0">
              <a:buNone/>
            </a:pPr>
            <a:r>
              <a:rPr lang="en-US" dirty="0" smtClean="0"/>
              <a:t>2. Append “L-1” bits to the original message</a:t>
            </a:r>
          </a:p>
          <a:p>
            <a:pPr marL="0" indent="0">
              <a:buNone/>
            </a:pPr>
            <a:r>
              <a:rPr lang="en-US" dirty="0" smtClean="0"/>
              <a:t> 3. Perform binary division operation</a:t>
            </a:r>
          </a:p>
          <a:p>
            <a:pPr marL="0" indent="0">
              <a:buNone/>
            </a:pPr>
            <a:r>
              <a:rPr lang="en-US" dirty="0" smtClean="0"/>
              <a:t>4. Reminder of the division </a:t>
            </a:r>
            <a:r>
              <a:rPr lang="en-US" dirty="0" smtClean="0">
                <a:sym typeface="Wingdings" pitchFamily="2" charset="2"/>
              </a:rPr>
              <a:t>CRC</a:t>
            </a:r>
            <a:endParaRPr lang="en-US" dirty="0"/>
          </a:p>
        </p:txBody>
      </p:sp>
    </p:spTree>
    <p:extLst>
      <p:ext uri="{BB962C8B-B14F-4D97-AF65-F5344CB8AC3E}">
        <p14:creationId xmlns:p14="http://schemas.microsoft.com/office/powerpoint/2010/main" val="115354268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Sender side ?</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76400"/>
            <a:ext cx="6324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00200" y="6096000"/>
            <a:ext cx="7239000" cy="584775"/>
          </a:xfrm>
          <a:prstGeom prst="rect">
            <a:avLst/>
          </a:prstGeom>
          <a:noFill/>
        </p:spPr>
        <p:txBody>
          <a:bodyPr wrap="square" rtlCol="0">
            <a:spAutoFit/>
          </a:bodyPr>
          <a:lstStyle/>
          <a:p>
            <a:r>
              <a:rPr lang="en-US" sz="3200" b="1" dirty="0" smtClean="0"/>
              <a:t>Data Transmitted: 100100</a:t>
            </a:r>
            <a:r>
              <a:rPr lang="en-US" sz="3200" b="1" dirty="0" smtClean="0">
                <a:solidFill>
                  <a:srgbClr val="FF0000"/>
                </a:solidFill>
              </a:rPr>
              <a:t>001</a:t>
            </a:r>
            <a:endParaRPr lang="en-US" sz="3200" b="1" dirty="0">
              <a:solidFill>
                <a:srgbClr val="FF0000"/>
              </a:solidFill>
            </a:endParaRPr>
          </a:p>
        </p:txBody>
      </p:sp>
    </p:spTree>
    <p:extLst>
      <p:ext uri="{BB962C8B-B14F-4D97-AF65-F5344CB8AC3E}">
        <p14:creationId xmlns:p14="http://schemas.microsoft.com/office/powerpoint/2010/main" val="253270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 Control</a:t>
            </a:r>
            <a:endParaRPr lang="en-US" dirty="0"/>
          </a:p>
        </p:txBody>
      </p:sp>
      <p:sp>
        <p:nvSpPr>
          <p:cNvPr id="3" name="Content Placeholder 2"/>
          <p:cNvSpPr>
            <a:spLocks noGrp="1"/>
          </p:cNvSpPr>
          <p:nvPr>
            <p:ph idx="1"/>
          </p:nvPr>
        </p:nvSpPr>
        <p:spPr/>
        <p:txBody>
          <a:bodyPr>
            <a:normAutofit lnSpcReduction="10000"/>
          </a:bodyPr>
          <a:lstStyle/>
          <a:p>
            <a:r>
              <a:rPr lang="en-US" dirty="0" smtClean="0"/>
              <a:t>One of the duties of </a:t>
            </a:r>
            <a:r>
              <a:rPr lang="en-US" b="1" dirty="0" smtClean="0"/>
              <a:t>data link control sub layer</a:t>
            </a:r>
          </a:p>
          <a:p>
            <a:r>
              <a:rPr lang="en-US" dirty="0" smtClean="0"/>
              <a:t>The flow control in the data link layer is </a:t>
            </a:r>
            <a:r>
              <a:rPr lang="en-US" b="1" dirty="0" smtClean="0"/>
              <a:t>end to end</a:t>
            </a:r>
            <a:r>
              <a:rPr lang="en-US" dirty="0" smtClean="0"/>
              <a:t> flow control </a:t>
            </a:r>
          </a:p>
          <a:p>
            <a:r>
              <a:rPr lang="en-US" dirty="0" smtClean="0"/>
              <a:t>Stations on same link may have different speed or capacity.</a:t>
            </a:r>
          </a:p>
          <a:p>
            <a:r>
              <a:rPr lang="en-US" dirty="0" smtClean="0"/>
              <a:t>Speed matching mechanism </a:t>
            </a:r>
          </a:p>
          <a:p>
            <a:r>
              <a:rPr lang="en-US" dirty="0" smtClean="0"/>
              <a:t> coordinates the amount of data that can be sent before receiving device acknowledges .</a:t>
            </a:r>
          </a:p>
        </p:txBody>
      </p:sp>
    </p:spTree>
    <p:extLst>
      <p:ext uri="{BB962C8B-B14F-4D97-AF65-F5344CB8AC3E}">
        <p14:creationId xmlns:p14="http://schemas.microsoft.com/office/powerpoint/2010/main" val="39201720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CRC-at the receiver side</a:t>
            </a:r>
            <a:endParaRPr lang="en-US"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93419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32205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idx="1"/>
          </p:nvPr>
        </p:nvSpPr>
        <p:spPr/>
        <p:txBody>
          <a:bodyPr>
            <a:normAutofit/>
          </a:bodyPr>
          <a:lstStyle/>
          <a:p>
            <a:pPr marL="971550" lvl="1" indent="-514350">
              <a:buAutoNum type="arabicPeriod"/>
            </a:pPr>
            <a:r>
              <a:rPr lang="en-US" dirty="0" smtClean="0"/>
              <a:t>Find </a:t>
            </a:r>
            <a:r>
              <a:rPr lang="en-US" dirty="0" smtClean="0"/>
              <a:t>the CRC for 1110010101 with the divisor x</a:t>
            </a:r>
            <a:r>
              <a:rPr lang="en-US" baseline="30000" dirty="0" smtClean="0"/>
              <a:t>3</a:t>
            </a:r>
            <a:r>
              <a:rPr lang="en-US" dirty="0" smtClean="0"/>
              <a:t>+x</a:t>
            </a:r>
            <a:r>
              <a:rPr lang="en-US" baseline="30000" dirty="0" smtClean="0"/>
              <a:t>2</a:t>
            </a:r>
            <a:r>
              <a:rPr lang="en-US" dirty="0" smtClean="0"/>
              <a:t>+1 </a:t>
            </a:r>
            <a:r>
              <a:rPr lang="en-US" dirty="0" smtClean="0"/>
              <a:t>?</a:t>
            </a:r>
          </a:p>
          <a:p>
            <a:pPr marL="971550" lvl="1" indent="-514350">
              <a:buAutoNum type="arabicPeriod"/>
            </a:pPr>
            <a:r>
              <a:rPr lang="en-US" dirty="0" smtClean="0"/>
              <a:t>2</a:t>
            </a:r>
            <a:r>
              <a:rPr lang="en-US" dirty="0" smtClean="0"/>
              <a:t>. suppose we want to transmit the message 11001001 and protect it from errors using the CRC polynomial x3+1 use polynomial long division to determine the message that should be transmitted. Corrupt the left-most third bit of the transmitted message and show that the error is created by the receiver using CRC technique </a:t>
            </a:r>
            <a:endParaRPr lang="en-US" dirty="0"/>
          </a:p>
        </p:txBody>
      </p:sp>
    </p:spTree>
    <p:extLst>
      <p:ext uri="{BB962C8B-B14F-4D97-AF65-F5344CB8AC3E}">
        <p14:creationId xmlns:p14="http://schemas.microsoft.com/office/powerpoint/2010/main" val="158387195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smtClean="0"/>
          </a:p>
        </p:txBody>
      </p:sp>
      <p:sp>
        <p:nvSpPr>
          <p:cNvPr id="32771" name="Content Placeholder 2"/>
          <p:cNvSpPr>
            <a:spLocks noGrp="1"/>
          </p:cNvSpPr>
          <p:nvPr>
            <p:ph idx="1"/>
          </p:nvPr>
        </p:nvSpPr>
        <p:spPr/>
        <p:txBody>
          <a:bodyPr>
            <a:normAutofit/>
          </a:bodyPr>
          <a:lstStyle/>
          <a:p>
            <a:r>
              <a:rPr lang="en-US" dirty="0" smtClean="0"/>
              <a:t>Performance </a:t>
            </a:r>
          </a:p>
          <a:p>
            <a:pPr marL="400050" lvl="1" indent="0"/>
            <a:r>
              <a:rPr lang="en-US" dirty="0" smtClean="0"/>
              <a:t>CRC can detect all single-bit errors </a:t>
            </a:r>
          </a:p>
          <a:p>
            <a:pPr marL="400050" lvl="1" indent="0"/>
            <a:r>
              <a:rPr lang="en-US" dirty="0" smtClean="0"/>
              <a:t>CRC can detect all double-bit errors (three l's) </a:t>
            </a:r>
          </a:p>
          <a:p>
            <a:pPr marL="400050" lvl="1" indent="0"/>
            <a:r>
              <a:rPr lang="en-US" dirty="0" smtClean="0"/>
              <a:t>CRC can detect any odd number of errors (X+1) </a:t>
            </a:r>
          </a:p>
          <a:p>
            <a:pPr marL="400050" lvl="1" indent="0"/>
            <a:r>
              <a:rPr lang="en-US" dirty="0" smtClean="0"/>
              <a:t>CRC can detect all burst errors of less than the degree of the polynomial. </a:t>
            </a:r>
          </a:p>
          <a:p>
            <a:pPr marL="400050" lvl="1" indent="0"/>
            <a:r>
              <a:rPr lang="en-US" dirty="0" smtClean="0"/>
              <a:t>CRC detects most of the larger burst errors with a high probability. .For example CRC-12 detects 99.97% of errors with a length 12 or more. </a:t>
            </a:r>
          </a:p>
          <a:p>
            <a:pPr marL="0" indent="0"/>
            <a:endParaRPr lang="en-US" dirty="0" smtClean="0"/>
          </a:p>
        </p:txBody>
      </p:sp>
    </p:spTree>
    <p:extLst>
      <p:ext uri="{BB962C8B-B14F-4D97-AF65-F5344CB8AC3E}">
        <p14:creationId xmlns:p14="http://schemas.microsoft.com/office/powerpoint/2010/main" val="282172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tr-TR" dirty="0" smtClean="0"/>
              <a:t>Error </a:t>
            </a:r>
            <a:r>
              <a:rPr lang="en-US" altLang="tr-TR" dirty="0" smtClean="0"/>
              <a:t>Correction </a:t>
            </a:r>
            <a:endParaRPr lang="en-US" altLang="tr-TR" dirty="0" smtClean="0"/>
          </a:p>
        </p:txBody>
      </p:sp>
      <p:sp>
        <p:nvSpPr>
          <p:cNvPr id="33795" name="Rectangle 3"/>
          <p:cNvSpPr>
            <a:spLocks noGrp="1" noChangeArrowheads="1"/>
          </p:cNvSpPr>
          <p:nvPr>
            <p:ph type="body" idx="1"/>
          </p:nvPr>
        </p:nvSpPr>
        <p:spPr/>
        <p:txBody>
          <a:bodyPr>
            <a:normAutofit fontScale="77500" lnSpcReduction="20000"/>
          </a:bodyPr>
          <a:lstStyle/>
          <a:p>
            <a:r>
              <a:rPr lang="en-US" altLang="tr-TR" dirty="0" smtClean="0"/>
              <a:t>Actions to be taken against</a:t>
            </a:r>
          </a:p>
          <a:p>
            <a:pPr lvl="1"/>
            <a:r>
              <a:rPr lang="en-US" altLang="tr-TR" dirty="0" smtClean="0"/>
              <a:t>Lost frames</a:t>
            </a:r>
          </a:p>
          <a:p>
            <a:pPr lvl="1"/>
            <a:r>
              <a:rPr lang="en-US" altLang="tr-TR" dirty="0" smtClean="0"/>
              <a:t>Damaged </a:t>
            </a:r>
            <a:r>
              <a:rPr lang="en-US" altLang="tr-TR" dirty="0" smtClean="0"/>
              <a:t>frames</a:t>
            </a:r>
          </a:p>
          <a:p>
            <a:r>
              <a:rPr lang="en-US" dirty="0"/>
              <a:t>Error Correction codes are used to detect and repair mistakes that occur during data transmission from the transmitter to the receiver.</a:t>
            </a:r>
            <a:endParaRPr lang="en-US" altLang="tr-TR" dirty="0" smtClean="0"/>
          </a:p>
          <a:p>
            <a:r>
              <a:rPr lang="en-US" altLang="tr-TR" dirty="0" smtClean="0"/>
              <a:t>Two Basic Approaches: </a:t>
            </a:r>
          </a:p>
          <a:p>
            <a:pPr lvl="1"/>
            <a:r>
              <a:rPr lang="en-US" altLang="tr-TR" b="1" dirty="0" smtClean="0"/>
              <a:t>Backward error correction</a:t>
            </a:r>
            <a:r>
              <a:rPr lang="en-US" altLang="tr-TR" dirty="0" smtClean="0"/>
              <a:t>: When an error is detected in a frame, the sender is asked to retransmit the data/frame. This approach is known as Automatic Repeat Request (ARQ) technique. </a:t>
            </a:r>
          </a:p>
          <a:p>
            <a:pPr lvl="1"/>
            <a:r>
              <a:rPr lang="en-US" altLang="tr-TR" dirty="0" smtClean="0"/>
              <a:t> </a:t>
            </a:r>
            <a:r>
              <a:rPr lang="en-US" altLang="tr-TR" b="1" dirty="0" smtClean="0"/>
              <a:t>Forward error correction</a:t>
            </a:r>
            <a:r>
              <a:rPr lang="en-US" altLang="tr-TR" dirty="0" smtClean="0"/>
              <a:t>: </a:t>
            </a:r>
            <a:r>
              <a:rPr lang="en-US" dirty="0"/>
              <a:t>In this case, the receiver uses the error-correcting code which automatically corrects the errors.</a:t>
            </a:r>
            <a:endParaRPr lang="en-US" altLang="tr-TR" dirty="0" smtClean="0"/>
          </a:p>
        </p:txBody>
      </p:sp>
    </p:spTree>
    <p:extLst>
      <p:ext uri="{BB962C8B-B14F-4D97-AF65-F5344CB8AC3E}">
        <p14:creationId xmlns:p14="http://schemas.microsoft.com/office/powerpoint/2010/main" val="41524270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single additional bit can detect the error, but cannot correct it.</a:t>
            </a:r>
          </a:p>
          <a:p>
            <a:r>
              <a:rPr lang="en-US" dirty="0"/>
              <a:t>For correcting the errors, one has to know the </a:t>
            </a:r>
            <a:r>
              <a:rPr lang="en-US" b="1" dirty="0"/>
              <a:t>exact position </a:t>
            </a:r>
            <a:r>
              <a:rPr lang="en-US" dirty="0"/>
              <a:t>of the error. For example, If we want to calculate a single-bit error, the error correction code will determine which one of seven bits is in error. To achieve this, we have to add some additional redundant bits.</a:t>
            </a:r>
          </a:p>
          <a:p>
            <a:endParaRPr lang="en-US" dirty="0"/>
          </a:p>
        </p:txBody>
      </p:sp>
    </p:spTree>
    <p:extLst>
      <p:ext uri="{BB962C8B-B14F-4D97-AF65-F5344CB8AC3E}">
        <p14:creationId xmlns:p14="http://schemas.microsoft.com/office/powerpoint/2010/main" val="31984532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Suppose </a:t>
            </a:r>
            <a:r>
              <a:rPr lang="en-US" b="1" dirty="0"/>
              <a:t>r</a:t>
            </a:r>
            <a:r>
              <a:rPr lang="en-US" dirty="0"/>
              <a:t> is the number of redundant bits and </a:t>
            </a:r>
            <a:r>
              <a:rPr lang="en-US" b="1" dirty="0"/>
              <a:t>d</a:t>
            </a:r>
            <a:r>
              <a:rPr lang="en-US" dirty="0"/>
              <a:t> is the total number of the data bits. The number of redundant bits </a:t>
            </a:r>
            <a:r>
              <a:rPr lang="en-US" b="1" dirty="0"/>
              <a:t>r</a:t>
            </a:r>
            <a:r>
              <a:rPr lang="en-US" dirty="0"/>
              <a:t> can be calculated by using the </a:t>
            </a:r>
            <a:r>
              <a:rPr lang="en-US" dirty="0" smtClean="0"/>
              <a:t>formula:   2</a:t>
            </a:r>
            <a:r>
              <a:rPr lang="en-US" baseline="30000" dirty="0" smtClean="0"/>
              <a:t>r</a:t>
            </a:r>
            <a:r>
              <a:rPr lang="en-US" dirty="0"/>
              <a:t>&gt;=d+r+1 </a:t>
            </a:r>
          </a:p>
          <a:p>
            <a:r>
              <a:rPr lang="en-US" dirty="0"/>
              <a:t>The value of r is calculated by using the above formula. For example, if the value of d is 4, then the possible smallest value that satisfies the above relation would be 3.</a:t>
            </a:r>
          </a:p>
          <a:p>
            <a:r>
              <a:rPr lang="en-US" dirty="0"/>
              <a:t>To determine the position of the bit which is in error, a technique developed by </a:t>
            </a:r>
            <a:r>
              <a:rPr lang="en-US" b="1" dirty="0"/>
              <a:t>R.W Hamming </a:t>
            </a:r>
            <a:r>
              <a:rPr lang="en-US" dirty="0"/>
              <a:t>is Hamming code which can be applied to any length of the data unit and uses the relationship between data units and redundant units.</a:t>
            </a:r>
          </a:p>
          <a:p>
            <a:endParaRPr lang="en-US" dirty="0"/>
          </a:p>
        </p:txBody>
      </p:sp>
    </p:spTree>
    <p:extLst>
      <p:ext uri="{BB962C8B-B14F-4D97-AF65-F5344CB8AC3E}">
        <p14:creationId xmlns:p14="http://schemas.microsoft.com/office/powerpoint/2010/main" val="7104503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Hamming Code </a:t>
            </a:r>
          </a:p>
        </p:txBody>
      </p:sp>
      <p:sp>
        <p:nvSpPr>
          <p:cNvPr id="3" name="Content Placeholder 2"/>
          <p:cNvSpPr>
            <a:spLocks noGrp="1"/>
          </p:cNvSpPr>
          <p:nvPr>
            <p:ph idx="1"/>
          </p:nvPr>
        </p:nvSpPr>
        <p:spPr/>
        <p:txBody>
          <a:bodyPr>
            <a:normAutofit fontScale="85000" lnSpcReduction="20000"/>
          </a:bodyPr>
          <a:lstStyle/>
          <a:p>
            <a:r>
              <a:rPr lang="en-US" b="1" dirty="0" smtClean="0"/>
              <a:t>Data Bits: </a:t>
            </a:r>
            <a:r>
              <a:rPr lang="en-US" dirty="0" smtClean="0"/>
              <a:t>the data you want to transmit</a:t>
            </a:r>
          </a:p>
          <a:p>
            <a:r>
              <a:rPr lang="en-US" b="1" dirty="0" smtClean="0"/>
              <a:t>Parity </a:t>
            </a:r>
            <a:r>
              <a:rPr lang="en-US" b="1" dirty="0"/>
              <a:t>bits:</a:t>
            </a:r>
            <a:r>
              <a:rPr lang="en-US" dirty="0"/>
              <a:t> The bit which is appended to the original data of binary bits so that the total number of 1s is even or odd.</a:t>
            </a:r>
          </a:p>
          <a:p>
            <a:r>
              <a:rPr lang="en-US" b="1" dirty="0"/>
              <a:t>Even parity:</a:t>
            </a:r>
            <a:r>
              <a:rPr lang="en-US" dirty="0"/>
              <a:t> To check for even parity, if the total number of 1s is even, then the value of the parity bit is 0. If the total number of 1s occurrences is odd, then the value of the parity bit is 1.</a:t>
            </a:r>
          </a:p>
          <a:p>
            <a:r>
              <a:rPr lang="en-US" b="1" dirty="0"/>
              <a:t>Odd Parity:</a:t>
            </a:r>
            <a:r>
              <a:rPr lang="en-US" dirty="0"/>
              <a:t> To check for odd parity, if the total number of 1s is even, then the value of parity bit is 1. If the total number of 1s is odd, then the value of parity bit is 0.</a:t>
            </a:r>
          </a:p>
          <a:p>
            <a:endParaRPr lang="en-US" dirty="0"/>
          </a:p>
        </p:txBody>
      </p:sp>
    </p:spTree>
    <p:extLst>
      <p:ext uri="{BB962C8B-B14F-4D97-AF65-F5344CB8AC3E}">
        <p14:creationId xmlns:p14="http://schemas.microsoft.com/office/powerpoint/2010/main" val="33489710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dirty="0"/>
              <a:t>Algorithm of Hamming code</a:t>
            </a:r>
            <a:endParaRPr lang="en-US" dirty="0" smtClean="0"/>
          </a:p>
        </p:txBody>
      </p:sp>
      <p:sp>
        <p:nvSpPr>
          <p:cNvPr id="36867" name="Content Placeholder 2"/>
          <p:cNvSpPr>
            <a:spLocks noGrp="1"/>
          </p:cNvSpPr>
          <p:nvPr>
            <p:ph idx="1"/>
          </p:nvPr>
        </p:nvSpPr>
        <p:spPr/>
        <p:txBody>
          <a:bodyPr>
            <a:normAutofit fontScale="92500"/>
          </a:bodyPr>
          <a:lstStyle/>
          <a:p>
            <a:r>
              <a:rPr lang="en-US" dirty="0" smtClean="0"/>
              <a:t>An </a:t>
            </a:r>
            <a:r>
              <a:rPr lang="en-US" dirty="0"/>
              <a:t>information of 'd' bits are added to the redundant bits </a:t>
            </a:r>
            <a:r>
              <a:rPr lang="en-US" dirty="0" smtClean="0"/>
              <a:t>‘p' </a:t>
            </a:r>
            <a:r>
              <a:rPr lang="en-US" dirty="0"/>
              <a:t>to form </a:t>
            </a:r>
            <a:r>
              <a:rPr lang="en-US" dirty="0" err="1" smtClean="0"/>
              <a:t>d+p</a:t>
            </a:r>
            <a:r>
              <a:rPr lang="en-US" dirty="0" smtClean="0"/>
              <a:t>.</a:t>
            </a:r>
            <a:endParaRPr lang="en-US" dirty="0"/>
          </a:p>
          <a:p>
            <a:r>
              <a:rPr lang="en-US" dirty="0"/>
              <a:t>The location of each of the (</a:t>
            </a:r>
            <a:r>
              <a:rPr lang="en-US" dirty="0" err="1" smtClean="0"/>
              <a:t>d+p</a:t>
            </a:r>
            <a:r>
              <a:rPr lang="en-US" dirty="0" smtClean="0"/>
              <a:t>) </a:t>
            </a:r>
            <a:r>
              <a:rPr lang="en-US" dirty="0"/>
              <a:t>digits is assigned a decimal value.</a:t>
            </a:r>
          </a:p>
          <a:p>
            <a:r>
              <a:rPr lang="en-US" dirty="0" smtClean="0"/>
              <a:t>The ‘p’ </a:t>
            </a:r>
            <a:r>
              <a:rPr lang="en-US" dirty="0"/>
              <a:t>parity bits are placed in positions  2</a:t>
            </a:r>
            <a:r>
              <a:rPr lang="en-US" baseline="30000" dirty="0"/>
              <a:t>n</a:t>
            </a:r>
            <a:r>
              <a:rPr lang="en-US" dirty="0"/>
              <a:t> where n=0,1, 2,….n  positions. </a:t>
            </a:r>
            <a:r>
              <a:rPr lang="en-US" dirty="0" smtClean="0">
                <a:sym typeface="Wingdings" pitchFamily="2" charset="2"/>
              </a:rPr>
              <a:t>1,2,…</a:t>
            </a:r>
            <a:r>
              <a:rPr lang="en-US" dirty="0"/>
              <a:t>1,2,.....</a:t>
            </a:r>
            <a:r>
              <a:rPr lang="en-US" dirty="0" smtClean="0"/>
              <a:t>2</a:t>
            </a:r>
            <a:r>
              <a:rPr lang="en-US" baseline="30000" dirty="0" smtClean="0"/>
              <a:t>r-1</a:t>
            </a:r>
            <a:r>
              <a:rPr lang="en-US" dirty="0"/>
              <a:t>.</a:t>
            </a:r>
          </a:p>
          <a:p>
            <a:r>
              <a:rPr lang="en-US" dirty="0" smtClean="0"/>
              <a:t>At </a:t>
            </a:r>
            <a:r>
              <a:rPr lang="en-US" dirty="0"/>
              <a:t>the receiving end, the parity bits are recalculated. The decimal value of the parity bits determines the position of an error.</a:t>
            </a:r>
          </a:p>
          <a:p>
            <a:endParaRPr lang="en-US" dirty="0" smtClean="0"/>
          </a:p>
        </p:txBody>
      </p:sp>
    </p:spTree>
    <p:extLst>
      <p:ext uri="{BB962C8B-B14F-4D97-AF65-F5344CB8AC3E}">
        <p14:creationId xmlns:p14="http://schemas.microsoft.com/office/powerpoint/2010/main" val="396894992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endParaRPr lang="en-US" smtClean="0"/>
          </a:p>
        </p:txBody>
      </p:sp>
      <p:pic>
        <p:nvPicPr>
          <p:cNvPr id="378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42975" y="1785938"/>
            <a:ext cx="7097713" cy="4310062"/>
          </a:xfrm>
          <a:noFill/>
        </p:spPr>
      </p:pic>
    </p:spTree>
    <p:extLst>
      <p:ext uri="{BB962C8B-B14F-4D97-AF65-F5344CB8AC3E}">
        <p14:creationId xmlns:p14="http://schemas.microsoft.com/office/powerpoint/2010/main" val="41582608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Let's understand the concept of Hamming code through an example:</a:t>
            </a:r>
          </a:p>
          <a:p>
            <a:r>
              <a:rPr lang="en-US" dirty="0"/>
              <a:t>Suppose the original data is 1010 which is to be sent.</a:t>
            </a:r>
          </a:p>
          <a:p>
            <a:pPr marL="0" indent="0">
              <a:buNone/>
            </a:pPr>
            <a:r>
              <a:rPr lang="en-US" b="1" dirty="0"/>
              <a:t>Total number of data bits 'd'</a:t>
            </a:r>
            <a:r>
              <a:rPr lang="en-US" dirty="0"/>
              <a:t> = 4 </a:t>
            </a:r>
            <a:endParaRPr lang="en-US" dirty="0" smtClean="0"/>
          </a:p>
          <a:p>
            <a:pPr marL="0" indent="0">
              <a:buNone/>
            </a:pPr>
            <a:r>
              <a:rPr lang="en-US" b="1" dirty="0" smtClean="0"/>
              <a:t>Number </a:t>
            </a:r>
            <a:r>
              <a:rPr lang="en-US" b="1" dirty="0"/>
              <a:t>of redundant bits r :</a:t>
            </a:r>
            <a:r>
              <a:rPr lang="en-US" dirty="0"/>
              <a:t> </a:t>
            </a:r>
            <a:r>
              <a:rPr lang="en-US" dirty="0" smtClean="0"/>
              <a:t>2</a:t>
            </a:r>
            <a:r>
              <a:rPr lang="en-US" baseline="30000" dirty="0" smtClean="0"/>
              <a:t>p</a:t>
            </a:r>
            <a:r>
              <a:rPr lang="en-US" dirty="0" smtClean="0"/>
              <a:t> </a:t>
            </a:r>
            <a:r>
              <a:rPr lang="en-US" dirty="0"/>
              <a:t>&gt;= </a:t>
            </a:r>
            <a:r>
              <a:rPr lang="en-US" dirty="0" smtClean="0"/>
              <a:t>d+p+1 </a:t>
            </a:r>
          </a:p>
          <a:p>
            <a:pPr marL="0" indent="0">
              <a:buNone/>
            </a:pPr>
            <a:r>
              <a:rPr lang="en-US" dirty="0"/>
              <a:t> </a:t>
            </a:r>
            <a:r>
              <a:rPr lang="en-US" dirty="0" smtClean="0"/>
              <a:t>                                                     2</a:t>
            </a:r>
            <a:r>
              <a:rPr lang="en-US" baseline="30000" dirty="0" smtClean="0"/>
              <a:t>p</a:t>
            </a:r>
            <a:r>
              <a:rPr lang="en-US" dirty="0" smtClean="0"/>
              <a:t>&gt;= </a:t>
            </a:r>
            <a:r>
              <a:rPr lang="en-US" dirty="0"/>
              <a:t>4+r+1 </a:t>
            </a:r>
            <a:endParaRPr lang="en-US" dirty="0" smtClean="0"/>
          </a:p>
          <a:p>
            <a:pPr marL="0" indent="0">
              <a:buNone/>
            </a:pPr>
            <a:r>
              <a:rPr lang="en-US" dirty="0" smtClean="0"/>
              <a:t>Therefore</a:t>
            </a:r>
            <a:r>
              <a:rPr lang="en-US" dirty="0"/>
              <a:t>, the value of r is 3 that satisfies the above relation. </a:t>
            </a:r>
            <a:r>
              <a:rPr lang="en-US" b="1" dirty="0"/>
              <a:t>Total number of bits = </a:t>
            </a:r>
            <a:r>
              <a:rPr lang="en-US" b="1" dirty="0" err="1" smtClean="0"/>
              <a:t>d+p</a:t>
            </a:r>
            <a:r>
              <a:rPr lang="en-US" b="1" dirty="0" smtClean="0"/>
              <a:t> </a:t>
            </a:r>
            <a:r>
              <a:rPr lang="en-US" b="1" dirty="0"/>
              <a:t>= 4+3 = 7;</a:t>
            </a:r>
            <a:endParaRPr lang="en-US" dirty="0"/>
          </a:p>
        </p:txBody>
      </p:sp>
    </p:spTree>
    <p:extLst>
      <p:ext uri="{BB962C8B-B14F-4D97-AF65-F5344CB8AC3E}">
        <p14:creationId xmlns:p14="http://schemas.microsoft.com/office/powerpoint/2010/main" val="188741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Access control </a:t>
            </a:r>
            <a:endParaRPr lang="en-US" b="1" dirty="0"/>
          </a:p>
        </p:txBody>
      </p:sp>
      <p:sp>
        <p:nvSpPr>
          <p:cNvPr id="3" name="Content Placeholder 2"/>
          <p:cNvSpPr>
            <a:spLocks noGrp="1"/>
          </p:cNvSpPr>
          <p:nvPr>
            <p:ph idx="1"/>
          </p:nvPr>
        </p:nvSpPr>
        <p:spPr/>
        <p:txBody>
          <a:bodyPr/>
          <a:lstStyle/>
          <a:p>
            <a:r>
              <a:rPr lang="en-US" dirty="0" smtClean="0"/>
              <a:t>Media access control </a:t>
            </a:r>
          </a:p>
          <a:p>
            <a:r>
              <a:rPr lang="en-US" dirty="0"/>
              <a:t>w</a:t>
            </a:r>
            <a:r>
              <a:rPr lang="en-US" dirty="0" smtClean="0"/>
              <a:t>hen </a:t>
            </a:r>
            <a:r>
              <a:rPr lang="en-US" dirty="0"/>
              <a:t>host on the shared link tries to transfer the data, it has a high probability of collision. </a:t>
            </a:r>
            <a:endParaRPr lang="en-US" dirty="0" smtClean="0"/>
          </a:p>
          <a:p>
            <a:r>
              <a:rPr lang="en-US" dirty="0" smtClean="0"/>
              <a:t>Data-link </a:t>
            </a:r>
            <a:r>
              <a:rPr lang="en-US" dirty="0"/>
              <a:t>layer provides mechanism </a:t>
            </a:r>
            <a:r>
              <a:rPr lang="en-US" dirty="0" smtClean="0"/>
              <a:t>to </a:t>
            </a:r>
            <a:r>
              <a:rPr lang="en-US" dirty="0"/>
              <a:t>equip capability of accessing a shared media among multiple Systems. </a:t>
            </a:r>
          </a:p>
          <a:p>
            <a:endParaRPr lang="en-US" dirty="0"/>
          </a:p>
        </p:txBody>
      </p:sp>
    </p:spTree>
    <p:extLst>
      <p:ext uri="{BB962C8B-B14F-4D97-AF65-F5344CB8AC3E}">
        <p14:creationId xmlns:p14="http://schemas.microsoft.com/office/powerpoint/2010/main" val="308435325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Determining </a:t>
            </a:r>
            <a:r>
              <a:rPr lang="en-US" dirty="0"/>
              <a:t>the position of the redundant bits</a:t>
            </a:r>
            <a:br>
              <a:rPr lang="en-US" dirty="0"/>
            </a:b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number of redundant </a:t>
            </a:r>
            <a:r>
              <a:rPr lang="en-US" dirty="0" smtClean="0"/>
              <a:t>bits </a:t>
            </a:r>
            <a:r>
              <a:rPr lang="en-US" dirty="0"/>
              <a:t>is 3. The three bits are represented by </a:t>
            </a:r>
            <a:r>
              <a:rPr lang="en-US" dirty="0" smtClean="0"/>
              <a:t>p1</a:t>
            </a:r>
            <a:r>
              <a:rPr lang="en-US" dirty="0"/>
              <a:t>, </a:t>
            </a:r>
            <a:r>
              <a:rPr lang="en-US" dirty="0" smtClean="0"/>
              <a:t>p2</a:t>
            </a:r>
            <a:r>
              <a:rPr lang="en-US" dirty="0"/>
              <a:t>, </a:t>
            </a:r>
            <a:r>
              <a:rPr lang="en-US" dirty="0" smtClean="0"/>
              <a:t>p3. </a:t>
            </a:r>
          </a:p>
          <a:p>
            <a:r>
              <a:rPr lang="en-US" dirty="0" smtClean="0"/>
              <a:t>The </a:t>
            </a:r>
            <a:r>
              <a:rPr lang="en-US" dirty="0"/>
              <a:t>position of the redundant bits is calculated with corresponds to the raised power of 2. Therefore, their corresponding positions are </a:t>
            </a:r>
            <a:r>
              <a:rPr lang="en-US" b="1" dirty="0" smtClean="0"/>
              <a:t>2</a:t>
            </a:r>
            <a:r>
              <a:rPr lang="en-US" b="1" baseline="30000" dirty="0" smtClean="0"/>
              <a:t>0</a:t>
            </a:r>
            <a:r>
              <a:rPr lang="en-US" b="1" dirty="0" smtClean="0"/>
              <a:t>, </a:t>
            </a:r>
            <a:r>
              <a:rPr lang="en-US" b="1" dirty="0"/>
              <a:t>2</a:t>
            </a:r>
            <a:r>
              <a:rPr lang="en-US" b="1" baseline="30000" dirty="0"/>
              <a:t>1</a:t>
            </a:r>
            <a:r>
              <a:rPr lang="en-US" b="1" dirty="0"/>
              <a:t>, 2</a:t>
            </a:r>
            <a:r>
              <a:rPr lang="en-US" b="1" baseline="30000" dirty="0"/>
              <a:t>2</a:t>
            </a:r>
            <a:r>
              <a:rPr lang="en-US" dirty="0"/>
              <a:t>.</a:t>
            </a:r>
          </a:p>
          <a:p>
            <a:r>
              <a:rPr lang="en-US" dirty="0"/>
              <a:t>The position of </a:t>
            </a:r>
            <a:r>
              <a:rPr lang="en-US" dirty="0" smtClean="0"/>
              <a:t>p1</a:t>
            </a:r>
            <a:r>
              <a:rPr lang="en-US" dirty="0"/>
              <a:t> = 1  </a:t>
            </a:r>
          </a:p>
          <a:p>
            <a:r>
              <a:rPr lang="en-US" dirty="0"/>
              <a:t>The position of </a:t>
            </a:r>
            <a:r>
              <a:rPr lang="en-US" dirty="0" smtClean="0"/>
              <a:t>p2</a:t>
            </a:r>
            <a:r>
              <a:rPr lang="en-US" dirty="0"/>
              <a:t> = 2  </a:t>
            </a:r>
          </a:p>
          <a:p>
            <a:r>
              <a:rPr lang="en-US" dirty="0"/>
              <a:t>The position of </a:t>
            </a:r>
            <a:r>
              <a:rPr lang="en-US" dirty="0" smtClean="0"/>
              <a:t>p</a:t>
            </a:r>
            <a:r>
              <a:rPr lang="en-US" dirty="0"/>
              <a:t>3</a:t>
            </a:r>
            <a:r>
              <a:rPr lang="en-US" dirty="0"/>
              <a:t> = </a:t>
            </a:r>
            <a:r>
              <a:rPr lang="en-US" dirty="0" smtClean="0"/>
              <a:t>4 </a:t>
            </a:r>
          </a:p>
          <a:p>
            <a:pPr marL="0" indent="0">
              <a:buNone/>
            </a:pPr>
            <a:r>
              <a:rPr lang="en-US" dirty="0"/>
              <a:t>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50383547"/>
              </p:ext>
            </p:extLst>
          </p:nvPr>
        </p:nvGraphicFramePr>
        <p:xfrm>
          <a:off x="1447800" y="5638800"/>
          <a:ext cx="6095999" cy="74168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solidFill>
                            <a:schemeClr val="tx1"/>
                          </a:solidFill>
                        </a:rPr>
                        <a:t>7</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2224951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the Parity bits</a:t>
            </a:r>
            <a:br>
              <a:rPr lang="en-US" dirty="0"/>
            </a:br>
            <a:endParaRPr lang="en-US" dirty="0"/>
          </a:p>
        </p:txBody>
      </p:sp>
      <p:sp>
        <p:nvSpPr>
          <p:cNvPr id="3" name="Content Placeholder 2"/>
          <p:cNvSpPr>
            <a:spLocks noGrp="1"/>
          </p:cNvSpPr>
          <p:nvPr>
            <p:ph idx="1"/>
          </p:nvPr>
        </p:nvSpPr>
        <p:spPr/>
        <p:txBody>
          <a:bodyPr/>
          <a:lstStyle/>
          <a:p>
            <a:r>
              <a:rPr lang="en-US" dirty="0" smtClean="0"/>
              <a:t>Determining </a:t>
            </a:r>
            <a:r>
              <a:rPr lang="en-US" dirty="0"/>
              <a:t>the </a:t>
            </a:r>
            <a:r>
              <a:rPr lang="en-US" dirty="0" smtClean="0"/>
              <a:t>p1 </a:t>
            </a:r>
            <a:r>
              <a:rPr lang="en-US" dirty="0"/>
              <a:t>bit</a:t>
            </a:r>
          </a:p>
          <a:p>
            <a:r>
              <a:rPr lang="en-US" dirty="0"/>
              <a:t>The </a:t>
            </a:r>
            <a:r>
              <a:rPr lang="en-US" dirty="0" smtClean="0"/>
              <a:t>p1 </a:t>
            </a:r>
            <a:r>
              <a:rPr lang="en-US" dirty="0"/>
              <a:t>bit is calculated by performing a parity check on the bit positions whose binary representation includes 1 in the first position.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1708551"/>
              </p:ext>
            </p:extLst>
          </p:nvPr>
        </p:nvGraphicFramePr>
        <p:xfrm>
          <a:off x="1295400" y="5334000"/>
          <a:ext cx="6095999" cy="111252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solidFill>
                            <a:schemeClr val="tx1"/>
                          </a:solidFill>
                        </a:rPr>
                        <a:t>0111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0110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0101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0100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0011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0010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0001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r>
                        <a:rPr lang="en-US" dirty="0" smtClean="0">
                          <a:solidFill>
                            <a:schemeClr val="tx1"/>
                          </a:solidFill>
                        </a:rPr>
                        <a:t>7</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6" name="Straight Connector 5"/>
          <p:cNvCxnSpPr/>
          <p:nvPr/>
        </p:nvCxnSpPr>
        <p:spPr>
          <a:xfrm>
            <a:off x="1617785" y="4859215"/>
            <a:ext cx="524021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617785" y="4859215"/>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352800" y="4859215"/>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5181600" y="4859215"/>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858000" y="48006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114800" y="4343400"/>
            <a:ext cx="0" cy="515815"/>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237892" y="4038600"/>
            <a:ext cx="943708" cy="369332"/>
          </a:xfrm>
          <a:prstGeom prst="rect">
            <a:avLst/>
          </a:prstGeom>
          <a:noFill/>
        </p:spPr>
        <p:txBody>
          <a:bodyPr wrap="square" rtlCol="0">
            <a:spAutoFit/>
          </a:bodyPr>
          <a:lstStyle/>
          <a:p>
            <a:r>
              <a:rPr lang="en-US" b="1" dirty="0" smtClean="0"/>
              <a:t>p1</a:t>
            </a:r>
            <a:endParaRPr lang="en-US" b="1" dirty="0"/>
          </a:p>
        </p:txBody>
      </p:sp>
    </p:spTree>
    <p:extLst>
      <p:ext uri="{BB962C8B-B14F-4D97-AF65-F5344CB8AC3E}">
        <p14:creationId xmlns:p14="http://schemas.microsoft.com/office/powerpoint/2010/main" val="18706633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observe from the above figure that the bit positions that includes 1 in the first position are 1, 3, 5, 7. </a:t>
            </a:r>
            <a:endParaRPr lang="en-US" dirty="0" smtClean="0"/>
          </a:p>
          <a:p>
            <a:r>
              <a:rPr lang="en-US" dirty="0" smtClean="0"/>
              <a:t>Now</a:t>
            </a:r>
            <a:r>
              <a:rPr lang="en-US" dirty="0"/>
              <a:t>, we perform the even-parity check at these bit positions. The total number of 1 at these bit positions corresponding to </a:t>
            </a:r>
            <a:r>
              <a:rPr lang="en-US" dirty="0" smtClean="0"/>
              <a:t>p1 </a:t>
            </a:r>
            <a:r>
              <a:rPr lang="en-US" dirty="0"/>
              <a:t>is </a:t>
            </a:r>
            <a:r>
              <a:rPr lang="en-US" b="1" dirty="0"/>
              <a:t>even, therefore, the value of the </a:t>
            </a:r>
            <a:r>
              <a:rPr lang="en-US" b="1" dirty="0" smtClean="0"/>
              <a:t>p1 </a:t>
            </a:r>
            <a:r>
              <a:rPr lang="en-US" b="1" dirty="0"/>
              <a:t>bit is 0</a:t>
            </a:r>
            <a:r>
              <a:rPr lang="en-US" dirty="0"/>
              <a:t>.</a:t>
            </a:r>
            <a:endParaRPr lang="en-US" dirty="0"/>
          </a:p>
        </p:txBody>
      </p:sp>
    </p:spTree>
    <p:extLst>
      <p:ext uri="{BB962C8B-B14F-4D97-AF65-F5344CB8AC3E}">
        <p14:creationId xmlns:p14="http://schemas.microsoft.com/office/powerpoint/2010/main" val="8614195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a:t>
            </a:r>
            <a:r>
              <a:rPr lang="en-US" dirty="0" smtClean="0"/>
              <a:t>p2 </a:t>
            </a:r>
            <a:r>
              <a:rPr lang="en-US" dirty="0"/>
              <a:t>bit</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p</a:t>
            </a:r>
            <a:r>
              <a:rPr lang="en-US" dirty="0" smtClean="0"/>
              <a:t>2 </a:t>
            </a:r>
            <a:r>
              <a:rPr lang="en-US" dirty="0"/>
              <a:t>bit is calculated by performing a parity check on the bit positions whose binary representation includes 1 in the second position.</a:t>
            </a:r>
            <a:endParaRPr lang="en-US" dirty="0"/>
          </a:p>
          <a:p>
            <a:pPr marL="0" indent="0">
              <a:buNone/>
            </a:pP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692615"/>
              </p:ext>
            </p:extLst>
          </p:nvPr>
        </p:nvGraphicFramePr>
        <p:xfrm>
          <a:off x="1295400" y="5334000"/>
          <a:ext cx="6095999" cy="111252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solidFill>
                            <a:schemeClr val="tx1"/>
                          </a:solidFill>
                        </a:rPr>
                        <a:t>0111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0110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0101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0100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0011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0010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0001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r>
                        <a:rPr lang="en-US" dirty="0" smtClean="0">
                          <a:solidFill>
                            <a:schemeClr val="tx1"/>
                          </a:solidFill>
                        </a:rPr>
                        <a:t>7</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5" name="Straight Connector 4"/>
          <p:cNvCxnSpPr/>
          <p:nvPr/>
        </p:nvCxnSpPr>
        <p:spPr>
          <a:xfrm>
            <a:off x="1617785" y="4859215"/>
            <a:ext cx="4360984" cy="11723"/>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1617785" y="4859215"/>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590800" y="4859215"/>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5181600" y="4859215"/>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5943600" y="4859215"/>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114800" y="4343400"/>
            <a:ext cx="0" cy="51581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237892" y="4038600"/>
            <a:ext cx="943708" cy="369332"/>
          </a:xfrm>
          <a:prstGeom prst="rect">
            <a:avLst/>
          </a:prstGeom>
          <a:noFill/>
        </p:spPr>
        <p:txBody>
          <a:bodyPr wrap="square" rtlCol="0">
            <a:spAutoFit/>
          </a:bodyPr>
          <a:lstStyle/>
          <a:p>
            <a:r>
              <a:rPr lang="en-US" b="1" dirty="0" smtClean="0"/>
              <a:t>p2</a:t>
            </a:r>
            <a:endParaRPr lang="en-US" b="1" dirty="0"/>
          </a:p>
        </p:txBody>
      </p:sp>
    </p:spTree>
    <p:extLst>
      <p:ext uri="{BB962C8B-B14F-4D97-AF65-F5344CB8AC3E}">
        <p14:creationId xmlns:p14="http://schemas.microsoft.com/office/powerpoint/2010/main" val="45101488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observe from the above figure that the bit positions that includes 1 in the second position are </a:t>
            </a:r>
            <a:r>
              <a:rPr lang="en-US" b="1" dirty="0"/>
              <a:t>2, 3, 6, 7</a:t>
            </a:r>
            <a:r>
              <a:rPr lang="en-US" dirty="0"/>
              <a:t>. </a:t>
            </a:r>
            <a:endParaRPr lang="en-US" dirty="0" smtClean="0"/>
          </a:p>
          <a:p>
            <a:r>
              <a:rPr lang="en-US" dirty="0" smtClean="0"/>
              <a:t>Now</a:t>
            </a:r>
            <a:r>
              <a:rPr lang="en-US" dirty="0"/>
              <a:t>, we perform the even-parity check at these bit positions. The total number of 1 at these bit positions corresponding to </a:t>
            </a:r>
            <a:r>
              <a:rPr lang="en-US" dirty="0" smtClean="0"/>
              <a:t>p2 </a:t>
            </a:r>
            <a:r>
              <a:rPr lang="en-US" dirty="0"/>
              <a:t>is </a:t>
            </a:r>
            <a:r>
              <a:rPr lang="en-US" b="1" dirty="0"/>
              <a:t>odd, therefore, the value of the </a:t>
            </a:r>
            <a:r>
              <a:rPr lang="en-US" b="1" dirty="0" smtClean="0"/>
              <a:t>p2 </a:t>
            </a:r>
            <a:r>
              <a:rPr lang="en-US" b="1" dirty="0"/>
              <a:t>bit is 1</a:t>
            </a:r>
            <a:r>
              <a:rPr lang="en-US" dirty="0"/>
              <a:t>.</a:t>
            </a:r>
            <a:endParaRPr lang="en-US" dirty="0"/>
          </a:p>
        </p:txBody>
      </p:sp>
    </p:spTree>
    <p:extLst>
      <p:ext uri="{BB962C8B-B14F-4D97-AF65-F5344CB8AC3E}">
        <p14:creationId xmlns:p14="http://schemas.microsoft.com/office/powerpoint/2010/main" val="31700934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a:t>
            </a:r>
            <a:r>
              <a:rPr lang="en-US" dirty="0" smtClean="0"/>
              <a:t>p3 </a:t>
            </a:r>
            <a:r>
              <a:rPr lang="en-US" dirty="0"/>
              <a:t>bit</a:t>
            </a:r>
            <a:br>
              <a:rPr lang="en-US" dirty="0"/>
            </a:br>
            <a:endParaRPr lang="en-US" dirty="0"/>
          </a:p>
        </p:txBody>
      </p:sp>
      <p:sp>
        <p:nvSpPr>
          <p:cNvPr id="3" name="Content Placeholder 2"/>
          <p:cNvSpPr>
            <a:spLocks noGrp="1"/>
          </p:cNvSpPr>
          <p:nvPr>
            <p:ph idx="1"/>
          </p:nvPr>
        </p:nvSpPr>
        <p:spPr/>
        <p:txBody>
          <a:bodyPr/>
          <a:lstStyle/>
          <a:p>
            <a:r>
              <a:rPr lang="en-US" dirty="0" smtClean="0"/>
              <a:t>The p</a:t>
            </a:r>
            <a:r>
              <a:rPr lang="en-US" dirty="0"/>
              <a:t>3</a:t>
            </a:r>
            <a:r>
              <a:rPr lang="en-US" dirty="0" smtClean="0"/>
              <a:t> </a:t>
            </a:r>
            <a:r>
              <a:rPr lang="en-US" dirty="0"/>
              <a:t>bit is calculated by performing a parity check on the bit positions whose binary representation includes 1 in the third position.</a:t>
            </a:r>
          </a:p>
          <a:p>
            <a:pPr marL="0" indent="0">
              <a:buNone/>
            </a:pPr>
            <a:r>
              <a:rPr lang="en-US" dirty="0"/>
              <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66590651"/>
              </p:ext>
            </p:extLst>
          </p:nvPr>
        </p:nvGraphicFramePr>
        <p:xfrm>
          <a:off x="1295400" y="4964668"/>
          <a:ext cx="6095999" cy="111252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r>
                        <a:rPr lang="en-US" dirty="0" smtClean="0">
                          <a:solidFill>
                            <a:schemeClr val="tx1"/>
                          </a:solidFill>
                        </a:rPr>
                        <a:t>0111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0110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0101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0100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0011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0010</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dirty="0" smtClean="0">
                          <a:solidFill>
                            <a:schemeClr val="tx1"/>
                          </a:solidFill>
                        </a:rPr>
                        <a:t>0001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r h="370840">
                <a:tc>
                  <a:txBody>
                    <a:bodyPr/>
                    <a:lstStyle/>
                    <a:p>
                      <a:r>
                        <a:rPr lang="en-US" dirty="0" smtClean="0">
                          <a:solidFill>
                            <a:schemeClr val="tx1"/>
                          </a:solidFill>
                        </a:rPr>
                        <a:t>7</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6</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5</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4</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3</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2</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rPr>
                        <a:t>1</a:t>
                      </a:r>
                      <a:endParaRPr lang="en-US"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t>p1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cxnSp>
        <p:nvCxnSpPr>
          <p:cNvPr id="5" name="Straight Connector 4"/>
          <p:cNvCxnSpPr/>
          <p:nvPr/>
        </p:nvCxnSpPr>
        <p:spPr>
          <a:xfrm>
            <a:off x="1617785" y="4489883"/>
            <a:ext cx="2497015"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1617785" y="4489883"/>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590800" y="4489883"/>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4114800" y="3974068"/>
            <a:ext cx="0" cy="515815"/>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237892" y="3669268"/>
            <a:ext cx="943708" cy="369332"/>
          </a:xfrm>
          <a:prstGeom prst="rect">
            <a:avLst/>
          </a:prstGeom>
          <a:noFill/>
        </p:spPr>
        <p:txBody>
          <a:bodyPr wrap="square" rtlCol="0">
            <a:spAutoFit/>
          </a:bodyPr>
          <a:lstStyle/>
          <a:p>
            <a:r>
              <a:rPr lang="en-US" b="1" dirty="0" smtClean="0"/>
              <a:t>p3</a:t>
            </a:r>
            <a:endParaRPr lang="en-US" b="1" dirty="0"/>
          </a:p>
        </p:txBody>
      </p:sp>
      <p:cxnSp>
        <p:nvCxnSpPr>
          <p:cNvPr id="13" name="Straight Connector 12"/>
          <p:cNvCxnSpPr/>
          <p:nvPr/>
        </p:nvCxnSpPr>
        <p:spPr>
          <a:xfrm>
            <a:off x="4114800" y="4554304"/>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3399692" y="4554304"/>
            <a:ext cx="0" cy="5334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527535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observe from the above figure that the bit positions that includes 1 in the third position are </a:t>
            </a:r>
            <a:r>
              <a:rPr lang="en-US" b="1" dirty="0"/>
              <a:t>4, 5, 6, 7</a:t>
            </a:r>
            <a:r>
              <a:rPr lang="en-US" dirty="0"/>
              <a:t>. </a:t>
            </a:r>
            <a:endParaRPr lang="en-US" dirty="0" smtClean="0"/>
          </a:p>
          <a:p>
            <a:r>
              <a:rPr lang="en-US" dirty="0" smtClean="0"/>
              <a:t>Now</a:t>
            </a:r>
            <a:r>
              <a:rPr lang="en-US" dirty="0"/>
              <a:t>, we perform the even-parity check at these bit positions. The total number of 1 at these bit positions corresponding to </a:t>
            </a:r>
            <a:r>
              <a:rPr lang="en-US" dirty="0" smtClean="0"/>
              <a:t>p3 </a:t>
            </a:r>
            <a:r>
              <a:rPr lang="en-US" dirty="0"/>
              <a:t>is </a:t>
            </a:r>
            <a:r>
              <a:rPr lang="en-US" b="1" dirty="0"/>
              <a:t>even, therefore, the value of the </a:t>
            </a:r>
            <a:r>
              <a:rPr lang="en-US" b="1" dirty="0" smtClean="0"/>
              <a:t>p3 </a:t>
            </a:r>
            <a:r>
              <a:rPr lang="en-US" b="1" dirty="0"/>
              <a:t>bit is 0</a:t>
            </a:r>
            <a:r>
              <a:rPr lang="en-US" dirty="0"/>
              <a:t>.</a:t>
            </a:r>
            <a:endParaRPr lang="en-US" dirty="0"/>
          </a:p>
        </p:txBody>
      </p:sp>
    </p:spTree>
    <p:extLst>
      <p:ext uri="{BB962C8B-B14F-4D97-AF65-F5344CB8AC3E}">
        <p14:creationId xmlns:p14="http://schemas.microsoft.com/office/powerpoint/2010/main" val="417321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Data transferred is given below</a:t>
            </a:r>
            <a:r>
              <a:rPr lang="en-US" b="1" dirty="0" smtClean="0"/>
              <a:t>:</a:t>
            </a:r>
          </a:p>
          <a:p>
            <a:endParaRPr lang="en-US" b="1" dirty="0"/>
          </a:p>
          <a:p>
            <a:endParaRPr lang="en-US" b="1" dirty="0" smtClean="0"/>
          </a:p>
          <a:p>
            <a:r>
              <a:rPr lang="en-US" dirty="0"/>
              <a:t>Suppose the 4</a:t>
            </a:r>
            <a:r>
              <a:rPr lang="en-US" baseline="30000" dirty="0"/>
              <a:t>th</a:t>
            </a:r>
            <a:r>
              <a:rPr lang="en-US" dirty="0"/>
              <a:t> bit is changed from 0 to 1 at the receiving end, then parity bits are recalculated.</a:t>
            </a:r>
          </a:p>
          <a:p>
            <a:pPr marL="0" indent="0">
              <a:buNone/>
            </a:pP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338754"/>
            <a:ext cx="36004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20583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a:t>P</a:t>
            </a:r>
            <a:r>
              <a:rPr lang="en-US" dirty="0" smtClean="0"/>
              <a:t>1 bit</a:t>
            </a:r>
          </a:p>
          <a:p>
            <a:r>
              <a:rPr lang="en-US" dirty="0" smtClean="0"/>
              <a:t>The </a:t>
            </a:r>
            <a:r>
              <a:rPr lang="en-US" dirty="0"/>
              <a:t>bit positions of the </a:t>
            </a:r>
            <a:r>
              <a:rPr lang="en-US" dirty="0" smtClean="0"/>
              <a:t>P1 </a:t>
            </a:r>
            <a:r>
              <a:rPr lang="en-US" dirty="0"/>
              <a:t>bit are </a:t>
            </a:r>
            <a:r>
              <a:rPr lang="en-US" dirty="0" smtClean="0"/>
              <a:t>1,3,5,7</a:t>
            </a:r>
          </a:p>
          <a:p>
            <a:endParaRPr lang="en-US" dirty="0"/>
          </a:p>
          <a:p>
            <a:endParaRPr lang="en-US" dirty="0" smtClean="0"/>
          </a:p>
          <a:p>
            <a:endParaRPr lang="en-US" dirty="0"/>
          </a:p>
          <a:p>
            <a:endParaRPr lang="en-US" dirty="0" smtClean="0"/>
          </a:p>
          <a:p>
            <a:r>
              <a:rPr lang="en-US" dirty="0" smtClean="0"/>
              <a:t>We </a:t>
            </a:r>
            <a:r>
              <a:rPr lang="en-US" dirty="0"/>
              <a:t>observe from the above figure that the binary representation of r1 is 1100. Now, we perform the even-parity check, the total number of 1s appearing in the r1 bit is an even number. Therefore, the value of r1 is 0.</a:t>
            </a:r>
            <a:endParaRPr lang="en-US" b="1" dirty="0" smtClean="0"/>
          </a:p>
          <a:p>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446" y="2438400"/>
            <a:ext cx="3476625"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62697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P</a:t>
            </a:r>
            <a:r>
              <a:rPr lang="en-US" dirty="0" smtClean="0"/>
              <a:t>2 </a:t>
            </a:r>
            <a:r>
              <a:rPr lang="en-US" dirty="0"/>
              <a:t>bit</a:t>
            </a:r>
          </a:p>
          <a:p>
            <a:r>
              <a:rPr lang="en-US" dirty="0"/>
              <a:t>The bit positions of </a:t>
            </a:r>
            <a:r>
              <a:rPr lang="en-US" dirty="0" smtClean="0"/>
              <a:t>P2 </a:t>
            </a:r>
            <a:r>
              <a:rPr lang="en-US" dirty="0"/>
              <a:t>bit are 2,3,6,7</a:t>
            </a:r>
            <a:r>
              <a:rPr lang="en-US" dirty="0" smtClean="0"/>
              <a:t>.</a:t>
            </a:r>
          </a:p>
          <a:p>
            <a:endParaRPr lang="en-US" dirty="0"/>
          </a:p>
          <a:p>
            <a:endParaRPr lang="en-US" dirty="0" smtClean="0"/>
          </a:p>
          <a:p>
            <a:endParaRPr lang="en-US" dirty="0"/>
          </a:p>
          <a:p>
            <a:endParaRPr lang="en-US" dirty="0"/>
          </a:p>
          <a:p>
            <a:endParaRPr lang="en-US" dirty="0" smtClean="0"/>
          </a:p>
          <a:p>
            <a:endParaRPr lang="en-US" dirty="0"/>
          </a:p>
          <a:p>
            <a:r>
              <a:rPr lang="en-US" dirty="0" smtClean="0"/>
              <a:t>We </a:t>
            </a:r>
            <a:r>
              <a:rPr lang="en-US" dirty="0"/>
              <a:t>observe from the above figure that the binary representation of </a:t>
            </a:r>
            <a:r>
              <a:rPr lang="en-US" dirty="0" smtClean="0"/>
              <a:t>P2 </a:t>
            </a:r>
            <a:r>
              <a:rPr lang="en-US" dirty="0"/>
              <a:t>is 1001. Now, we perform the even-parity check, the total number of 1s appearing in the r2 bit is an even number. Therefore, the value of r2 is 0.</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638" y="2528888"/>
            <a:ext cx="35147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4530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TotalTime>
  <Words>4120</Words>
  <Application>Microsoft Office PowerPoint</Application>
  <PresentationFormat>On-screen Show (4:3)</PresentationFormat>
  <Paragraphs>489</Paragraphs>
  <Slides>103</Slides>
  <Notes>2</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Office Theme</vt:lpstr>
      <vt:lpstr>Chapter 3</vt:lpstr>
      <vt:lpstr>Outcomes </vt:lpstr>
      <vt:lpstr>Data Link Layer</vt:lpstr>
      <vt:lpstr>PowerPoint Presentation</vt:lpstr>
      <vt:lpstr>DATA LINK LAYER FUNCTIONS (SERVICES)</vt:lpstr>
      <vt:lpstr>Framing</vt:lpstr>
      <vt:lpstr>Physical addressing </vt:lpstr>
      <vt:lpstr>Flow Control</vt:lpstr>
      <vt:lpstr>Access control </vt:lpstr>
      <vt:lpstr>Synchronization</vt:lpstr>
      <vt:lpstr>Error Control</vt:lpstr>
      <vt:lpstr>PowerPoint Presentation</vt:lpstr>
      <vt:lpstr>Data link sub layer </vt:lpstr>
      <vt:lpstr> LLC or DLC </vt:lpstr>
      <vt:lpstr> MAC sub layer  </vt:lpstr>
      <vt:lpstr>PowerPoint Presentation</vt:lpstr>
      <vt:lpstr>PowerPoint Presentation</vt:lpstr>
      <vt:lpstr>Framing </vt:lpstr>
      <vt:lpstr>Types of framing </vt:lpstr>
      <vt:lpstr>PowerPoint Presentation</vt:lpstr>
      <vt:lpstr>PowerPoint Presentation</vt:lpstr>
      <vt:lpstr>Framing approaches </vt:lpstr>
      <vt:lpstr>PowerPoint Presentation</vt:lpstr>
      <vt:lpstr>PowerPoint Presentation</vt:lpstr>
      <vt:lpstr>Flow control Protocols </vt:lpstr>
      <vt:lpstr>Outcomes </vt:lpstr>
      <vt:lpstr>Flow Control</vt:lpstr>
      <vt:lpstr>Performance Metrics and Delays </vt:lpstr>
      <vt:lpstr>Model of Frame Transmission</vt:lpstr>
      <vt:lpstr>PowerPoint Presentation</vt:lpstr>
      <vt:lpstr>Stop-and- Wait Flow Control</vt:lpstr>
      <vt:lpstr>PowerPoint Presentation</vt:lpstr>
      <vt:lpstr>Problems of Stop-and-Wait Flow Control</vt:lpstr>
      <vt:lpstr>Stop and Wait ARQ(Automatic Repeat Request)</vt:lpstr>
      <vt:lpstr>PowerPoint Presentation</vt:lpstr>
      <vt:lpstr>Stop and Wait ARQ drawback</vt:lpstr>
      <vt:lpstr>Sliding Window protocol</vt:lpstr>
      <vt:lpstr>Example of a Sliding Window Protocol (W = 7)</vt:lpstr>
      <vt:lpstr>Sliding Window Flow Control (W = 7)</vt:lpstr>
      <vt:lpstr>Go-Back-N ARQ</vt:lpstr>
      <vt:lpstr>PowerPoint Presentation</vt:lpstr>
      <vt:lpstr>Working of Go-Back-ARQ protocol</vt:lpstr>
      <vt:lpstr>Home work </vt:lpstr>
      <vt:lpstr>PowerPoint Presentation</vt:lpstr>
      <vt:lpstr>Selective Repeat ARQ</vt:lpstr>
      <vt:lpstr>PowerPoint Presentation</vt:lpstr>
      <vt:lpstr>PowerPoint Presentation</vt:lpstr>
      <vt:lpstr>Exercise </vt:lpstr>
      <vt:lpstr>PowerPoint Presentation</vt:lpstr>
      <vt:lpstr>ERROR DETECTION AND CORRECTION</vt:lpstr>
      <vt:lpstr>Outcomes </vt:lpstr>
      <vt:lpstr>Error control</vt:lpstr>
      <vt:lpstr>Error</vt:lpstr>
      <vt:lpstr>PowerPoint Presentation</vt:lpstr>
      <vt:lpstr>Types of Errors</vt:lpstr>
      <vt:lpstr>PowerPoint Presentation</vt:lpstr>
      <vt:lpstr>PowerPoint Presentation</vt:lpstr>
      <vt:lpstr>PowerPoint Presentation</vt:lpstr>
      <vt:lpstr>Error Detection and Correction</vt:lpstr>
      <vt:lpstr> How to detect the errors ? </vt:lpstr>
      <vt:lpstr>Error correction </vt:lpstr>
      <vt:lpstr>Error detection/correction </vt:lpstr>
      <vt:lpstr>Error Detecting Codes techniques  </vt:lpstr>
      <vt:lpstr> Simple Parity Checking or One-dimension Parity Check </vt:lpstr>
      <vt:lpstr>Even-parity checking scheme</vt:lpstr>
      <vt:lpstr>Performance of Simple Parity Checks </vt:lpstr>
      <vt:lpstr>Longitudinal redundancy check(LRC)</vt:lpstr>
      <vt:lpstr>LRC-Example</vt:lpstr>
      <vt:lpstr>Two Dimensional Parity Check ...Performance</vt:lpstr>
      <vt:lpstr>PowerPoint Presentation</vt:lpstr>
      <vt:lpstr>PowerPoint Presentation</vt:lpstr>
      <vt:lpstr>Checksum</vt:lpstr>
      <vt:lpstr>Checksum-operation at the sender side</vt:lpstr>
      <vt:lpstr>Checksum-example</vt:lpstr>
      <vt:lpstr>PowerPoint Presentation</vt:lpstr>
      <vt:lpstr>Performance of Checksum </vt:lpstr>
      <vt:lpstr>Cyclic Redundancy Check (CRC)</vt:lpstr>
      <vt:lpstr>CRC generation at the sender side</vt:lpstr>
      <vt:lpstr>Sender side ?</vt:lpstr>
      <vt:lpstr>CRC-at the receiver side</vt:lpstr>
      <vt:lpstr>Exercise </vt:lpstr>
      <vt:lpstr>PowerPoint Presentation</vt:lpstr>
      <vt:lpstr>Error Correction </vt:lpstr>
      <vt:lpstr>PowerPoint Presentation</vt:lpstr>
      <vt:lpstr>PowerPoint Presentation</vt:lpstr>
      <vt:lpstr>Hamming Code </vt:lpstr>
      <vt:lpstr>Algorithm of Hamming code</vt:lpstr>
      <vt:lpstr>PowerPoint Presentation</vt:lpstr>
      <vt:lpstr>PowerPoint Presentation</vt:lpstr>
      <vt:lpstr> Determining the position of the redundant bits </vt:lpstr>
      <vt:lpstr>Determining the Parity bits </vt:lpstr>
      <vt:lpstr>PowerPoint Presentation</vt:lpstr>
      <vt:lpstr>Determining p2 bit </vt:lpstr>
      <vt:lpstr>PowerPoint Presentation</vt:lpstr>
      <vt:lpstr>Determining p3 bit </vt:lpstr>
      <vt:lpstr>PowerPoint Presentation</vt:lpstr>
      <vt:lpstr>PowerPoint Presentation</vt:lpstr>
      <vt:lpstr>PowerPoint Presentation</vt:lpstr>
      <vt:lpstr>PowerPoint Presentation</vt:lpstr>
      <vt:lpstr>PowerPoint Presentation</vt:lpstr>
      <vt:lpstr>Backward Error ontrol</vt:lpstr>
      <vt:lpstr>Backward Error Control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 Layer</dc:title>
  <dc:creator>Lula</dc:creator>
  <cp:lastModifiedBy>Lula</cp:lastModifiedBy>
  <cp:revision>68</cp:revision>
  <dcterms:created xsi:type="dcterms:W3CDTF">2022-12-20T12:39:19Z</dcterms:created>
  <dcterms:modified xsi:type="dcterms:W3CDTF">2022-12-28T09:57:07Z</dcterms:modified>
</cp:coreProperties>
</file>