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4" r:id="rId4"/>
    <p:sldId id="274" r:id="rId5"/>
    <p:sldId id="280" r:id="rId6"/>
    <p:sldId id="272" r:id="rId7"/>
    <p:sldId id="275" r:id="rId8"/>
    <p:sldId id="276" r:id="rId9"/>
    <p:sldId id="277" r:id="rId10"/>
    <p:sldId id="278" r:id="rId11"/>
    <p:sldId id="281" r:id="rId12"/>
    <p:sldId id="279" r:id="rId13"/>
    <p:sldId id="283" r:id="rId14"/>
    <p:sldId id="284" r:id="rId15"/>
    <p:sldId id="287" r:id="rId16"/>
    <p:sldId id="288" r:id="rId17"/>
    <p:sldId id="289" r:id="rId18"/>
    <p:sldId id="290" r:id="rId19"/>
    <p:sldId id="292" r:id="rId20"/>
    <p:sldId id="291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228C7-2071-4E71-8109-08A1CA25E6A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22F39-DD74-4342-A6CA-BD3430D231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1FF77-B30D-4A64-A537-3E810577E022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95D3A-D873-4C0A-A0B3-B778C49584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Network Topologies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3100" lvl="1" indent="-3175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Every node on the network is connected through a central device </a:t>
            </a:r>
            <a:r>
              <a:rPr lang="en-GB" sz="2400" dirty="0" smtClean="0"/>
              <a:t>called </a:t>
            </a:r>
            <a:r>
              <a:rPr lang="en-GB" sz="2400" b="1" dirty="0" smtClean="0"/>
              <a:t>hub or switch</a:t>
            </a:r>
            <a:r>
              <a:rPr lang="en-GB" sz="2400" dirty="0" smtClean="0"/>
              <a:t>. </a:t>
            </a:r>
            <a:endParaRPr lang="en-US" alt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673100" lvl="1" indent="-3175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Is the most common Physical topology in Ethernet (LANs)</a:t>
            </a:r>
          </a:p>
          <a:p>
            <a:endParaRPr lang="en-US" dirty="0"/>
          </a:p>
        </p:txBody>
      </p:sp>
      <p:pic>
        <p:nvPicPr>
          <p:cNvPr id="4" name="Picture 4" descr="Fig05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3657600"/>
            <a:ext cx="46863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Any single cable connects only two devices</a:t>
            </a:r>
          </a:p>
          <a:p>
            <a:pPr lvl="1"/>
            <a:r>
              <a:rPr lang="en-US" dirty="0" smtClean="0"/>
              <a:t>Cabling problems affect two nodes at most</a:t>
            </a:r>
          </a:p>
          <a:p>
            <a:r>
              <a:rPr lang="en-US" sz="2800" dirty="0" smtClean="0"/>
              <a:t>Requires more cabling than ring or bus networks</a:t>
            </a:r>
          </a:p>
          <a:p>
            <a:pPr lvl="1"/>
            <a:r>
              <a:rPr lang="en-US" dirty="0" smtClean="0"/>
              <a:t>More fault-tolerant</a:t>
            </a:r>
          </a:p>
          <a:p>
            <a:r>
              <a:rPr lang="en-US" sz="2800" dirty="0" smtClean="0"/>
              <a:t>Easily moved, isolated, or interconnected with other networks</a:t>
            </a:r>
          </a:p>
          <a:p>
            <a:pPr lvl="1"/>
            <a:r>
              <a:rPr lang="en-US" dirty="0" smtClean="0"/>
              <a:t>Scalable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273050" indent="-317500" algn="just">
              <a:buClr>
                <a:schemeClr val="tx2"/>
              </a:buClr>
              <a:buSzPct val="120000"/>
            </a:pPr>
            <a:r>
              <a:rPr lang="en-US" altLang="en-US" sz="3600" dirty="0"/>
              <a:t>Advantages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Good option for modern networks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Easy to manage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/>
              <a:t>Robust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a failure of a link has no effect on others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/>
              <a:t>devices can be added, removed, and modified without taking the entire network offline. Offers opportunities for expansion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fault identification and isolation are easy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less expensive than mesh (but more expensive than others)</a:t>
            </a:r>
          </a:p>
          <a:p>
            <a:pPr marL="927100" lvl="2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endParaRPr lang="en-US" altLang="en-US" sz="23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Disadvantages 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Single point of failure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Requires more cable length than a linear topology (Bus or Ring)</a:t>
            </a:r>
          </a:p>
          <a:p>
            <a:pPr marL="527050" lvl="1" indent="-241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More expensive than linear bus topologies because of the cost of the concentrators.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Ring topology </a:t>
            </a:r>
            <a:endParaRPr lang="en-US" dirty="0"/>
          </a:p>
        </p:txBody>
      </p:sp>
      <p:pic>
        <p:nvPicPr>
          <p:cNvPr id="4" name="Picture 4" descr="Fig06-0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36091" y="1600200"/>
            <a:ext cx="7071817" cy="452596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4688" lvl="1" indent="-342900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each device has a dedicated point-to-point connection with only the two devices on either side of it</a:t>
            </a:r>
            <a:r>
              <a:rPr lang="en-US" sz="2400" dirty="0" smtClean="0"/>
              <a:t> (either physically or logically) and forms a circle.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74688" lvl="1" indent="-342900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 signal is passed along the ring in </a:t>
            </a: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</a:rPr>
              <a:t>one direction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from device to device, until it reaches its destination</a:t>
            </a:r>
          </a:p>
          <a:p>
            <a:pPr marL="674688" lvl="1" indent="-342900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each device incorporates a repeater (to regenerate bits received before passing it)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 l="56400" t="55515" r="5800" b="21362"/>
          <a:stretch>
            <a:fillRect/>
          </a:stretch>
        </p:blipFill>
        <p:spPr bwMode="auto">
          <a:xfrm>
            <a:off x="685800" y="4495800"/>
            <a:ext cx="8078788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404813" indent="-284163">
              <a:buFont typeface="Wingdings" pitchFamily="2" charset="2"/>
              <a:buChar char="§"/>
            </a:pPr>
            <a:r>
              <a:rPr lang="en-US" sz="2400" b="1" dirty="0" smtClean="0"/>
              <a:t>Advantages</a:t>
            </a:r>
          </a:p>
          <a:p>
            <a:pPr marL="695325" lvl="1" indent="-284163">
              <a:buFont typeface="Wingdings" pitchFamily="2" charset="2"/>
              <a:buChar char="§"/>
            </a:pPr>
            <a:r>
              <a:rPr lang="en-GB" dirty="0" smtClean="0"/>
              <a:t>Ring networks are moderately easy to install</a:t>
            </a:r>
            <a:endParaRPr lang="en-US" dirty="0" smtClean="0"/>
          </a:p>
          <a:p>
            <a:pPr marL="695325" lvl="1" indent="-284163">
              <a:buFont typeface="Wingdings" pitchFamily="2" charset="2"/>
              <a:buChar char="§"/>
            </a:pPr>
            <a:r>
              <a:rPr lang="en-US" dirty="0" smtClean="0"/>
              <a:t>Equal access for all users</a:t>
            </a:r>
          </a:p>
          <a:p>
            <a:pPr marL="695325" lvl="1" indent="-284163">
              <a:buFont typeface="Wingdings" pitchFamily="2" charset="2"/>
              <a:buChar char="§"/>
            </a:pPr>
            <a:r>
              <a:rPr lang="en-US" dirty="0" smtClean="0"/>
              <a:t>Each workstation has full access speed to the ring</a:t>
            </a:r>
          </a:p>
          <a:p>
            <a:pPr marL="695325" lvl="1" indent="-284163">
              <a:buFont typeface="Wingdings" pitchFamily="2" charset="2"/>
              <a:buChar char="§"/>
            </a:pPr>
            <a:r>
              <a:rPr lang="en-US" dirty="0" smtClean="0"/>
              <a:t>As workstation numbers increase performance diminishes slightly</a:t>
            </a:r>
          </a:p>
          <a:p>
            <a:pPr marL="695325" lvl="1" indent="-284163">
              <a:buFont typeface="Wingdings" pitchFamily="2" charset="2"/>
              <a:buChar char="§"/>
            </a:pPr>
            <a:r>
              <a:rPr lang="en-GB" dirty="0" smtClean="0"/>
              <a:t>Cable faults are easily located, making troubleshooting easier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295275" indent="-284163">
              <a:buFont typeface="Wingdings" pitchFamily="2" charset="2"/>
              <a:buChar char="§"/>
            </a:pPr>
            <a:r>
              <a:rPr lang="en-US" dirty="0" smtClean="0"/>
              <a:t>Disadvantages </a:t>
            </a:r>
          </a:p>
          <a:p>
            <a:pPr marL="695325" lvl="1" indent="-284163"/>
            <a:r>
              <a:rPr lang="en-US" dirty="0" smtClean="0"/>
              <a:t>In a simple ring, a break in the ring (such as a disabled station) can disable the entire network.</a:t>
            </a:r>
          </a:p>
          <a:p>
            <a:pPr marL="804863" lvl="1" indent="-284163"/>
            <a:r>
              <a:rPr lang="en-US" dirty="0" smtClean="0"/>
              <a:t>Difficult Connections.</a:t>
            </a:r>
          </a:p>
          <a:p>
            <a:pPr lvl="1"/>
            <a:r>
              <a:rPr lang="en-US" dirty="0" smtClean="0"/>
              <a:t>Expensive.</a:t>
            </a:r>
          </a:p>
          <a:p>
            <a:pPr lvl="1"/>
            <a:r>
              <a:rPr lang="en-US" dirty="0" smtClean="0"/>
              <a:t>Requires more cable and network equipment at the start.</a:t>
            </a:r>
          </a:p>
          <a:p>
            <a:pPr lvl="1"/>
            <a:r>
              <a:rPr lang="en-GB" dirty="0" smtClean="0"/>
              <a:t>Expansion to the network can cause network disruption.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Mesh Topology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58813" lvl="1" indent="-3429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every device has a dedicated point-to-point link to every other device</a:t>
            </a:r>
          </a:p>
          <a:p>
            <a:pPr marL="658813" lvl="1" indent="-3429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every device must have n-1 I/O ports</a:t>
            </a:r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5410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Physical Topologies</a:t>
            </a:r>
            <a:endParaRPr lang="en-GB" dirty="0" smtClean="0"/>
          </a:p>
        </p:txBody>
      </p:sp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/>
          <a:p>
            <a:r>
              <a:rPr lang="en-US">
                <a:latin typeface="Arial" pitchFamily="34" charset="0"/>
                <a:cs typeface="Arial" pitchFamily="34" charset="0"/>
              </a:rPr>
              <a:t>CSC1202-2013 (c) Nouf AlJaffan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 algn="l" rtl="0"/>
            <a:r>
              <a:rPr lang="en-GB" dirty="0" smtClean="0"/>
              <a:t>Mesh Topology: Each computer connects to every other. </a:t>
            </a:r>
          </a:p>
          <a:p>
            <a:pPr algn="l" rtl="0"/>
            <a:r>
              <a:rPr lang="en-GB" dirty="0" smtClean="0"/>
              <a:t>High level of redundancy</a:t>
            </a:r>
            <a:r>
              <a:rPr lang="en-GB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en-US" sz="3200" dirty="0"/>
              <a:t>every device must have n-1 I/O ports</a:t>
            </a:r>
          </a:p>
          <a:p>
            <a:pPr algn="l" rtl="0"/>
            <a:r>
              <a:rPr lang="en-GB" dirty="0" smtClean="0"/>
              <a:t>Rarely </a:t>
            </a:r>
            <a:r>
              <a:rPr lang="en-GB" dirty="0" smtClean="0"/>
              <a:t>used.</a:t>
            </a:r>
          </a:p>
          <a:p>
            <a:pPr lvl="1" algn="l" rtl="0"/>
            <a:r>
              <a:rPr lang="en-GB" dirty="0" smtClean="0"/>
              <a:t> Wiring is very complicated</a:t>
            </a:r>
          </a:p>
          <a:p>
            <a:pPr lvl="1" algn="l" rtl="0"/>
            <a:r>
              <a:rPr lang="en-GB" dirty="0" smtClean="0"/>
              <a:t> Cabling cost is high</a:t>
            </a:r>
          </a:p>
          <a:p>
            <a:pPr lvl="1" algn="l" rtl="0"/>
            <a:r>
              <a:rPr lang="en-GB" dirty="0" smtClean="0"/>
              <a:t> Troubleshooting a failed cable is tricky</a:t>
            </a:r>
          </a:p>
          <a:p>
            <a:pPr lvl="1" algn="l" rtl="0"/>
            <a:r>
              <a:rPr lang="en-GB" dirty="0" smtClean="0"/>
              <a:t> A variation hybrid mesh – create point to point </a:t>
            </a:r>
          </a:p>
          <a:p>
            <a:pPr algn="l" rtl="0"/>
            <a:r>
              <a:rPr lang="en-GB" dirty="0" smtClean="0"/>
              <a:t>connection between specific network devices, often </a:t>
            </a:r>
          </a:p>
          <a:p>
            <a:pPr algn="l" rtl="0"/>
            <a:r>
              <a:rPr lang="en-GB" dirty="0" smtClean="0"/>
              <a:t>seen in WAN implementation.</a:t>
            </a:r>
          </a:p>
          <a:p>
            <a:pPr algn="l" rtl="0"/>
            <a:endParaRPr lang="en-GB" dirty="0" smtClean="0"/>
          </a:p>
        </p:txBody>
      </p:sp>
      <p:sp>
        <p:nvSpPr>
          <p:cNvPr id="31748" name="Shape 193"/>
          <p:cNvSpPr>
            <a:spLocks noChangeArrowheads="1"/>
          </p:cNvSpPr>
          <p:nvPr/>
        </p:nvSpPr>
        <p:spPr bwMode="auto">
          <a:xfrm>
            <a:off x="6400800" y="5176838"/>
            <a:ext cx="2438400" cy="13573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258763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Advantages</a:t>
            </a:r>
          </a:p>
          <a:p>
            <a:pPr marL="628650" lvl="1" indent="-368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no traffic problem</a:t>
            </a:r>
          </a:p>
          <a:p>
            <a:pPr marL="628650" lvl="1" indent="-368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robust; a failure of a link has no effect on others</a:t>
            </a:r>
          </a:p>
          <a:p>
            <a:pPr marL="628650" lvl="1" indent="-368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GB" altLang="en-US" sz="27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GB" altLang="en-US" sz="2700" dirty="0">
                <a:latin typeface="Times New Roman" pitchFamily="18" charset="0"/>
                <a:cs typeface="Times New Roman" pitchFamily="18" charset="0"/>
              </a:rPr>
              <a:t>is the advantage of privacy or </a:t>
            </a:r>
            <a:r>
              <a:rPr lang="en-GB" altLang="en-US" sz="2700" dirty="0" smtClean="0">
                <a:latin typeface="Times New Roman" pitchFamily="18" charset="0"/>
                <a:cs typeface="Times New Roman" pitchFamily="18" charset="0"/>
              </a:rPr>
              <a:t>security</a:t>
            </a:r>
          </a:p>
          <a:p>
            <a:pPr marL="628650" lvl="1" indent="-368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GB" altLang="en-US" sz="2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GB" altLang="en-US" sz="2700" dirty="0">
                <a:latin typeface="Times New Roman" pitchFamily="18" charset="0"/>
                <a:cs typeface="Times New Roman" pitchFamily="18" charset="0"/>
              </a:rPr>
              <a:t>network can be expanded  without disruption to current </a:t>
            </a:r>
            <a:r>
              <a:rPr lang="en-GB" altLang="en-US" sz="2700" dirty="0" smtClean="0">
                <a:latin typeface="Times New Roman" pitchFamily="18" charset="0"/>
                <a:cs typeface="Times New Roman" pitchFamily="18" charset="0"/>
              </a:rPr>
              <a:t>uses</a:t>
            </a:r>
          </a:p>
          <a:p>
            <a:pPr marL="628650" lvl="1" indent="-3683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GB" altLang="en-US" sz="2700" dirty="0" smtClean="0">
                <a:latin typeface="Times New Roman" pitchFamily="18" charset="0"/>
                <a:cs typeface="Times New Roman" pitchFamily="18" charset="0"/>
              </a:rPr>
              <a:t>Point </a:t>
            </a:r>
            <a:r>
              <a:rPr lang="en-GB" altLang="en-US" sz="2700" dirty="0">
                <a:latin typeface="Times New Roman" pitchFamily="18" charset="0"/>
                <a:cs typeface="Times New Roman" pitchFamily="18" charset="0"/>
              </a:rPr>
              <a:t>to point links make fault identification and fault isolation easy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658813" lvl="1" indent="-342900" algn="just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628650" lvl="1" indent="-368300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GB" sz="2800" dirty="0" smtClean="0"/>
              <a:t>Requires more cable than the other LAN topologies</a:t>
            </a:r>
          </a:p>
          <a:p>
            <a:pPr marL="628650" lvl="1" indent="-368300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sz="2800" dirty="0" smtClean="0"/>
              <a:t>Complicated implementation</a:t>
            </a:r>
          </a:p>
          <a:p>
            <a:pPr marL="1028700" lvl="2" indent="-368300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GB" dirty="0" smtClean="0"/>
              <a:t>Installation and reconnection are difficult.</a:t>
            </a:r>
          </a:p>
          <a:p>
            <a:pPr marL="1028700" lvl="2" indent="-368300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Sheer bulk of wiring can be greater than the available space can accommodate</a:t>
            </a:r>
          </a:p>
          <a:p>
            <a:pPr marL="1028700" lvl="2" indent="-368300"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GB" sz="2400" dirty="0" smtClean="0"/>
              <a:t>Expensive</a:t>
            </a:r>
            <a:endParaRPr lang="en-US" alt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Topologies</a:t>
            </a:r>
            <a:endParaRPr lang="en-US" dirty="0"/>
          </a:p>
        </p:txBody>
      </p:sp>
      <p:sp>
        <p:nvSpPr>
          <p:cNvPr id="4" name="Shape 186"/>
          <p:cNvSpPr>
            <a:spLocks noGrp="1" noChangeArrowheads="1"/>
          </p:cNvSpPr>
          <p:nvPr>
            <p:ph idx="1"/>
          </p:nvPr>
        </p:nvSpPr>
        <p:spPr bwMode="auto">
          <a:xfrm>
            <a:off x="457200" y="2057400"/>
            <a:ext cx="5715000" cy="40687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/>
          <a:lstStyle/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Network Topologies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Refers </a:t>
            </a:r>
            <a:r>
              <a:rPr lang="en-US" dirty="0"/>
              <a:t>to how various </a:t>
            </a:r>
            <a:r>
              <a:rPr lang="en-US" b="1" dirty="0"/>
              <a:t>nodes</a:t>
            </a:r>
            <a:r>
              <a:rPr lang="en-US" dirty="0"/>
              <a:t>, </a:t>
            </a:r>
            <a:r>
              <a:rPr lang="en-US" b="1" dirty="0"/>
              <a:t>devices</a:t>
            </a:r>
            <a:r>
              <a:rPr lang="en-US" dirty="0"/>
              <a:t>, and connections on your network are </a:t>
            </a:r>
            <a:r>
              <a:rPr lang="en-US" b="1" dirty="0"/>
              <a:t>physically</a:t>
            </a:r>
            <a:r>
              <a:rPr lang="en-US" dirty="0"/>
              <a:t> or </a:t>
            </a:r>
            <a:r>
              <a:rPr lang="en-US" b="1" dirty="0"/>
              <a:t>logically</a:t>
            </a:r>
            <a:r>
              <a:rPr lang="en-US" dirty="0"/>
              <a:t> arranged in relation to each other. 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physical topology </a:t>
            </a:r>
            <a:r>
              <a:rPr lang="en-US" dirty="0" smtClean="0"/>
              <a:t>of a network refers to the physical layout of the devices, but mostly the cabling and cabling layout.</a:t>
            </a:r>
          </a:p>
          <a:p>
            <a:pPr lvl="2"/>
            <a:r>
              <a:rPr lang="en-US" dirty="0" smtClean="0"/>
              <a:t>The primary physical topology categories are </a:t>
            </a:r>
            <a:r>
              <a:rPr lang="en-US" b="1" dirty="0" smtClean="0"/>
              <a:t>bus, ring</a:t>
            </a:r>
            <a:r>
              <a:rPr lang="en-US" dirty="0" smtClean="0"/>
              <a:t>, </a:t>
            </a:r>
            <a:r>
              <a:rPr lang="en-US" b="1" dirty="0" smtClean="0"/>
              <a:t>star</a:t>
            </a:r>
            <a:r>
              <a:rPr lang="en-US" dirty="0" smtClean="0"/>
              <a:t>, and </a:t>
            </a:r>
            <a:r>
              <a:rPr lang="en-US" b="1" dirty="0" smtClean="0"/>
              <a:t>mesh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You must match the physical topology to the type of cabling (twisted pair, coaxial, fiber and so on) that will be installed.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b="1" dirty="0" smtClean="0"/>
              <a:t>logical topology </a:t>
            </a:r>
            <a:r>
              <a:rPr lang="en-US" dirty="0" smtClean="0"/>
              <a:t>defines the logical path on which the signal will travel from on the physical topology.</a:t>
            </a:r>
          </a:p>
          <a:p>
            <a:pPr lvl="2"/>
            <a:r>
              <a:rPr lang="en-US" dirty="0" smtClean="0"/>
              <a:t>that is the way in which data accesses the network media and transmits packets across it. </a:t>
            </a:r>
          </a:p>
          <a:p>
            <a:pPr lvl="2"/>
            <a:r>
              <a:rPr lang="en-US" dirty="0">
                <a:latin typeface="Times New Roman" pitchFamily="18" charset="0"/>
                <a:cs typeface="Times New Roman" pitchFamily="18" charset="0"/>
              </a:rPr>
              <a:t>is bound to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network protocols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describe how data is moved across the network</a:t>
            </a:r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Topologies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125" indent="-263525">
              <a:spcBef>
                <a:spcPts val="400"/>
              </a:spcBef>
              <a:buSzPct val="67000"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One example of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Hybrid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rgbClr val="696464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Topology is  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Tree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topology</a:t>
            </a:r>
          </a:p>
          <a:p>
            <a:pPr marL="365125" indent="-263525">
              <a:spcBef>
                <a:spcPts val="400"/>
              </a:spcBef>
              <a:buSzPct val="67000"/>
            </a:pP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Tree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</a:t>
            </a:r>
            <a:r>
              <a:rPr lang="en-US" sz="30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topology</a:t>
            </a: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 is a combination of Bus and Star topology.</a:t>
            </a:r>
          </a:p>
          <a:p>
            <a:pPr marL="365125" indent="-263525">
              <a:spcBef>
                <a:spcPts val="400"/>
              </a:spcBef>
              <a:buSzPct val="67000"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It consists of groups of star-configured workstations connected to a linear bus backbone cable.</a:t>
            </a:r>
          </a:p>
          <a:p>
            <a:pPr marL="365125" indent="-263525">
              <a:spcBef>
                <a:spcPts val="400"/>
              </a:spcBef>
              <a:buSzPct val="67000"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If the backbone line breaks, the entire segment goes down</a:t>
            </a:r>
          </a:p>
          <a:p>
            <a:pPr marL="365125" indent="-263525">
              <a:spcBef>
                <a:spcPts val="400"/>
              </a:spcBef>
              <a:buSzPct val="67000"/>
            </a:pPr>
            <a:r>
              <a:rPr lang="en-US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Arial" pitchFamily="34" charset="0"/>
              </a:rPr>
              <a:t>An example of this network could be cable TV technology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Topology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BUS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network is small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will not be frequently reconfigured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least expensive solution is required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is not expected to grow much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STAR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it must be easy to add/remove PCs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it must be easy to troubleshoot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is large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is expected to grow in the future</a:t>
            </a:r>
          </a:p>
          <a:p>
            <a:pPr>
              <a:lnSpc>
                <a:spcPct val="90000"/>
              </a:lnSpc>
            </a:pPr>
            <a:r>
              <a:rPr lang="en-US" sz="2400" b="1" dirty="0" smtClean="0"/>
              <a:t>RING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must operate reasonably under heavy load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higher speed network is required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network will not be frequently reconfigured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we need a topology ?</a:t>
            </a:r>
            <a:endParaRPr lang="en-US" dirty="0"/>
          </a:p>
        </p:txBody>
      </p:sp>
      <p:sp>
        <p:nvSpPr>
          <p:cNvPr id="58370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38188" lvl="1" indent="-395288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GB" altLang="en-US" dirty="0" smtClean="0"/>
              <a:t>A </a:t>
            </a:r>
            <a:r>
              <a:rPr lang="en-GB" altLang="en-US" dirty="0" smtClean="0"/>
              <a:t>network's topology affects its capabilities</a:t>
            </a:r>
            <a:r>
              <a:rPr lang="en-US" altLang="en-US" dirty="0" smtClean="0"/>
              <a:t> </a:t>
            </a:r>
          </a:p>
          <a:p>
            <a:pPr marL="673100" lvl="1" indent="-328613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en-US" dirty="0" smtClean="0"/>
              <a:t>The choice of one topology over another will have an impact on the </a:t>
            </a:r>
          </a:p>
          <a:p>
            <a:pPr marL="1793875" lvl="3" indent="-457200">
              <a:lnSpc>
                <a:spcPct val="120000"/>
              </a:lnSpc>
              <a:buClr>
                <a:schemeClr val="tx1"/>
              </a:buClr>
            </a:pPr>
            <a:r>
              <a:rPr lang="en-US" altLang="en-US" dirty="0" smtClean="0"/>
              <a:t>Types of equipment that the network needs</a:t>
            </a:r>
          </a:p>
          <a:p>
            <a:pPr marL="1793875" lvl="3" indent="-457200">
              <a:lnSpc>
                <a:spcPct val="120000"/>
              </a:lnSpc>
              <a:buClr>
                <a:schemeClr val="tx1"/>
              </a:buClr>
            </a:pPr>
            <a:r>
              <a:rPr lang="en-US" altLang="en-US" dirty="0" smtClean="0"/>
              <a:t>Growth of the network – scalability </a:t>
            </a:r>
          </a:p>
          <a:p>
            <a:pPr marL="1793875" lvl="3" indent="-457200">
              <a:lnSpc>
                <a:spcPct val="120000"/>
              </a:lnSpc>
              <a:buClr>
                <a:schemeClr val="tx1"/>
              </a:buClr>
            </a:pPr>
            <a:r>
              <a:rPr lang="en-US" altLang="en-US" dirty="0" smtClean="0"/>
              <a:t>Way the network </a:t>
            </a:r>
            <a:r>
              <a:rPr lang="en-US" altLang="en-US" dirty="0" smtClean="0"/>
              <a:t>managed</a:t>
            </a:r>
          </a:p>
          <a:p>
            <a:pPr marL="673100" lvl="1" indent="-328613">
              <a:lnSpc>
                <a:spcPct val="120000"/>
              </a:lnSpc>
              <a:buClr>
                <a:schemeClr val="tx1"/>
              </a:buClr>
              <a:buNone/>
            </a:pPr>
            <a:endParaRPr lang="en-US" altLang="en-US" b="1" i="1" dirty="0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F29A0B-EC29-4735-AC85-1F82E6BCCEBC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6462712" cy="4663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Fig06-01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1600200"/>
            <a:ext cx="7581900" cy="3476625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Topology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/>
          </a:bodyPr>
          <a:lstStyle/>
          <a:p>
            <a:pPr marL="673100" lvl="1" indent="-317500" algn="just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b="1" dirty="0" smtClean="0"/>
              <a:t>Bus topology</a:t>
            </a:r>
            <a:r>
              <a:rPr lang="en-US" sz="2400" dirty="0" smtClean="0"/>
              <a:t> consists of a single cable—called a </a:t>
            </a:r>
            <a:r>
              <a:rPr lang="en-US" sz="2400" b="1" dirty="0" smtClean="0"/>
              <a:t>backbone</a:t>
            </a:r>
            <a:r>
              <a:rPr lang="en-US" sz="2400" dirty="0" smtClean="0"/>
              <a:t>— connecting all nodes on a network without intervening connectivity devices</a:t>
            </a:r>
          </a:p>
          <a:p>
            <a:pPr marL="673100" lvl="1" indent="-317500" algn="just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Linear bus </a:t>
            </a:r>
          </a:p>
          <a:p>
            <a:pPr marL="673100" lvl="1" indent="-317500" algn="just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one long cable acts as a backbone to link all the devices in the network</a:t>
            </a:r>
          </a:p>
          <a:p>
            <a:pPr marL="673100" lvl="1" indent="-317500" algn="just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All the device receive the signal.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673100" lvl="1" indent="-317500" algn="just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It describes a multipoint connections </a:t>
            </a:r>
          </a:p>
          <a:p>
            <a:pPr marL="673100" lvl="1" indent="-317500" algn="just">
              <a:buClr>
                <a:schemeClr val="tx2"/>
              </a:buClr>
              <a:buSzPct val="120000"/>
              <a:buFont typeface="Arial" pitchFamily="34" charset="0"/>
              <a:buChar char="•"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Cable must end with a terminator that absorbs the signal when it reaches the end of the line wire.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Advantages </a:t>
            </a:r>
          </a:p>
          <a:p>
            <a:pPr lvl="1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ease of installation; less cabling</a:t>
            </a:r>
          </a:p>
          <a:p>
            <a:pPr lvl="1" fontAlgn="base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less cabling ; </a:t>
            </a:r>
            <a:r>
              <a:rPr lang="en-US" dirty="0" smtClean="0"/>
              <a:t>If </a:t>
            </a:r>
            <a:r>
              <a:rPr lang="en-US" dirty="0"/>
              <a:t>N devices are connected to each other in a bus topology, then the number of cables required to connect them is 1, known as backbone cable, and N drop lines are required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Bus topologies are a good, cost-effective choice for </a:t>
            </a:r>
            <a:r>
              <a:rPr lang="en-US" b="1" dirty="0" smtClean="0"/>
              <a:t>smaller networks </a:t>
            </a:r>
            <a:r>
              <a:rPr lang="en-US" dirty="0" smtClean="0"/>
              <a:t>because the layout is simple, allowing all devices to be connected via a single </a:t>
            </a:r>
            <a:r>
              <a:rPr lang="en-US" b="1" dirty="0" smtClean="0"/>
              <a:t>coaxial</a:t>
            </a:r>
            <a:r>
              <a:rPr lang="en-US" dirty="0" smtClean="0"/>
              <a:t> or </a:t>
            </a:r>
            <a:r>
              <a:rPr lang="en-US" b="1" dirty="0" smtClean="0"/>
              <a:t>RJ45</a:t>
            </a:r>
            <a:r>
              <a:rPr lang="en-US" dirty="0" smtClean="0"/>
              <a:t> cable. </a:t>
            </a:r>
          </a:p>
          <a:p>
            <a:pPr lvl="1" fontAlgn="base"/>
            <a:r>
              <a:rPr lang="en-US" dirty="0" smtClean="0"/>
              <a:t>Coaxial </a:t>
            </a:r>
            <a:r>
              <a:rPr lang="en-US" dirty="0"/>
              <a:t>or twisted pair cables are mainly used in bus-based networks that support up to 10 Mbps.</a:t>
            </a:r>
          </a:p>
          <a:p>
            <a:pPr lvl="1" fontAlgn="base"/>
            <a:r>
              <a:rPr lang="en-US" dirty="0"/>
              <a:t>The cost of the cable is less compared to other topologies, but it is used to build small networks.</a:t>
            </a:r>
          </a:p>
          <a:p>
            <a:pPr lvl="1" fontAlgn="base"/>
            <a:r>
              <a:rPr lang="en-US" dirty="0"/>
              <a:t>Bus topology is familiar technology as installation and troubleshooting techniques are well known.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needed, more nodes can be easily added to the network by joining additional cables.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73050" indent="-317500" algn="just">
              <a:buClr>
                <a:schemeClr val="tx2"/>
              </a:buClr>
              <a:buSzPct val="120000"/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527050" lvl="1" indent="-241300" algn="just">
              <a:buClr>
                <a:schemeClr val="tx2"/>
              </a:buClr>
              <a:buSzPct val="120000"/>
            </a:pPr>
            <a:r>
              <a:rPr lang="en-US" dirty="0" smtClean="0"/>
              <a:t>A bus topology is quite simpler, but still, it requires a lot of cabling.</a:t>
            </a:r>
          </a:p>
          <a:p>
            <a:pPr marL="527050" lvl="1" indent="-241300" algn="just">
              <a:buClr>
                <a:schemeClr val="tx2"/>
              </a:buClr>
              <a:buSzPct val="120000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signal reflection at the taps can cause degradation in quality </a:t>
            </a:r>
          </a:p>
          <a:p>
            <a:pPr marL="927100" lvl="2" indent="-241300" algn="just">
              <a:buClr>
                <a:schemeClr val="tx2"/>
              </a:buClr>
              <a:buSzPct val="120000"/>
            </a:pP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sol</a:t>
            </a:r>
            <a:r>
              <a:rPr lang="en-US" altLang="en-US" b="1" u="sng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: limit the number and spacing of devices connected to a given length of cable</a:t>
            </a:r>
          </a:p>
          <a:p>
            <a:pPr marL="527050" lvl="1" indent="-241300" algn="just">
              <a:buClr>
                <a:schemeClr val="tx2"/>
              </a:buClr>
              <a:buSzPct val="120000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difficult reconnection (adding new devices) and fault isolation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the cable experiences a failure, the whole network goes down, which can be time-consuming and expensive to </a:t>
            </a:r>
            <a:r>
              <a:rPr lang="en-US" dirty="0" smtClean="0"/>
              <a:t>restore</a:t>
            </a:r>
            <a:endParaRPr lang="en-US" dirty="0"/>
          </a:p>
          <a:p>
            <a:pPr lvl="1"/>
            <a:r>
              <a:rPr lang="en-US" dirty="0"/>
              <a:t>Bus topologies are best suited for small networks because there’s only so much bandwidth, and every additional node will slow transmission speeds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the network traffic is heavy, it increases collisions in the network. To avoid this, various protocols are used in the MAC layer known as Pure Aloha, Slotted Aloha, CSMA/CD, etc.</a:t>
            </a:r>
          </a:p>
          <a:p>
            <a:pPr lvl="1"/>
            <a:r>
              <a:rPr lang="en-US" dirty="0" smtClean="0"/>
              <a:t>Furthermore</a:t>
            </a:r>
            <a:r>
              <a:rPr lang="en-US" dirty="0"/>
              <a:t>, data is “half-duplex,” which means it can’t be sent in two opposite directions at the same time, so this layout is not the ideal choice for networks with huge amounts of traffic.</a:t>
            </a:r>
          </a:p>
          <a:p>
            <a:pPr lvl="1" fontAlgn="base"/>
            <a:r>
              <a:rPr lang="en-US" dirty="0" smtClean="0"/>
              <a:t>Security </a:t>
            </a:r>
            <a:r>
              <a:rPr lang="en-US" dirty="0"/>
              <a:t>is very low.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Topology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4" descr="Fig06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914400" y="1295400"/>
            <a:ext cx="73787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1072</Words>
  <Application>Microsoft Office PowerPoint</Application>
  <PresentationFormat>On-screen Show (4:3)</PresentationFormat>
  <Paragraphs>127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Network Topologies </vt:lpstr>
      <vt:lpstr>Network Topologies  </vt:lpstr>
      <vt:lpstr>Why we need a topology ?</vt:lpstr>
      <vt:lpstr>Slide 4</vt:lpstr>
      <vt:lpstr>Slide 5</vt:lpstr>
      <vt:lpstr>Bus Topology </vt:lpstr>
      <vt:lpstr>Slide 7</vt:lpstr>
      <vt:lpstr>Slide 8</vt:lpstr>
      <vt:lpstr>Star Topology </vt:lpstr>
      <vt:lpstr>Slide 10</vt:lpstr>
      <vt:lpstr>Slide 11</vt:lpstr>
      <vt:lpstr>Slide 12</vt:lpstr>
      <vt:lpstr>Ring topology </vt:lpstr>
      <vt:lpstr>Slide 14</vt:lpstr>
      <vt:lpstr>Slide 15</vt:lpstr>
      <vt:lpstr>Mesh Topology </vt:lpstr>
      <vt:lpstr>Simple Physical Topologies</vt:lpstr>
      <vt:lpstr>Slide 18</vt:lpstr>
      <vt:lpstr>Hybrid Topologies</vt:lpstr>
      <vt:lpstr>Hybrid Topologies</vt:lpstr>
      <vt:lpstr>Choosing a Topology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Topologies</dc:title>
  <dc:creator>lula</dc:creator>
  <cp:lastModifiedBy>lula</cp:lastModifiedBy>
  <cp:revision>13</cp:revision>
  <dcterms:created xsi:type="dcterms:W3CDTF">2022-11-23T20:04:21Z</dcterms:created>
  <dcterms:modified xsi:type="dcterms:W3CDTF">2022-11-23T22:06:50Z</dcterms:modified>
</cp:coreProperties>
</file>