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93" r:id="rId3"/>
    <p:sldId id="301" r:id="rId4"/>
    <p:sldId id="302" r:id="rId5"/>
    <p:sldId id="294" r:id="rId6"/>
    <p:sldId id="257" r:id="rId7"/>
    <p:sldId id="258" r:id="rId8"/>
    <p:sldId id="295" r:id="rId9"/>
    <p:sldId id="307" r:id="rId10"/>
    <p:sldId id="296" r:id="rId11"/>
    <p:sldId id="308" r:id="rId12"/>
    <p:sldId id="309" r:id="rId13"/>
    <p:sldId id="310" r:id="rId14"/>
    <p:sldId id="260" r:id="rId15"/>
    <p:sldId id="261" r:id="rId16"/>
    <p:sldId id="262" r:id="rId17"/>
    <p:sldId id="263" r:id="rId18"/>
    <p:sldId id="264" r:id="rId19"/>
    <p:sldId id="265" r:id="rId20"/>
    <p:sldId id="266" r:id="rId21"/>
    <p:sldId id="267" r:id="rId22"/>
    <p:sldId id="268" r:id="rId23"/>
    <p:sldId id="269" r:id="rId24"/>
    <p:sldId id="271" r:id="rId25"/>
    <p:sldId id="270" r:id="rId26"/>
    <p:sldId id="272" r:id="rId27"/>
    <p:sldId id="273" r:id="rId28"/>
    <p:sldId id="274" r:id="rId29"/>
    <p:sldId id="275" r:id="rId30"/>
    <p:sldId id="276" r:id="rId31"/>
    <p:sldId id="297" r:id="rId32"/>
    <p:sldId id="277" r:id="rId33"/>
    <p:sldId id="278" r:id="rId34"/>
    <p:sldId id="279" r:id="rId35"/>
    <p:sldId id="280" r:id="rId36"/>
    <p:sldId id="281" r:id="rId37"/>
    <p:sldId id="282" r:id="rId38"/>
    <p:sldId id="298" r:id="rId39"/>
    <p:sldId id="283" r:id="rId40"/>
    <p:sldId id="285" r:id="rId41"/>
    <p:sldId id="286" r:id="rId42"/>
    <p:sldId id="287" r:id="rId43"/>
    <p:sldId id="288" r:id="rId44"/>
    <p:sldId id="289" r:id="rId45"/>
    <p:sldId id="290" r:id="rId46"/>
    <p:sldId id="291" r:id="rId47"/>
    <p:sldId id="292" r:id="rId48"/>
    <p:sldId id="299" r:id="rId49"/>
    <p:sldId id="300" r:id="rId50"/>
    <p:sldId id="319" r:id="rId51"/>
    <p:sldId id="320" r:id="rId52"/>
    <p:sldId id="321" r:id="rId53"/>
    <p:sldId id="322" r:id="rId54"/>
    <p:sldId id="336" r:id="rId55"/>
    <p:sldId id="323" r:id="rId56"/>
    <p:sldId id="324" r:id="rId57"/>
    <p:sldId id="325" r:id="rId58"/>
    <p:sldId id="327" r:id="rId59"/>
    <p:sldId id="328" r:id="rId60"/>
    <p:sldId id="329" r:id="rId61"/>
    <p:sldId id="337" r:id="rId62"/>
    <p:sldId id="339" r:id="rId63"/>
    <p:sldId id="340" r:id="rId64"/>
    <p:sldId id="341" r:id="rId65"/>
    <p:sldId id="342" r:id="rId66"/>
    <p:sldId id="343" r:id="rId67"/>
    <p:sldId id="344" r:id="rId68"/>
    <p:sldId id="345" r:id="rId69"/>
    <p:sldId id="346" r:id="rId70"/>
    <p:sldId id="347" r:id="rId71"/>
    <p:sldId id="348" r:id="rId72"/>
    <p:sldId id="349" r:id="rId73"/>
    <p:sldId id="350" r:id="rId74"/>
    <p:sldId id="351"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7CC940-E283-4AD3-9CF1-377C47AA3FA3}" type="datetimeFigureOut">
              <a:rPr lang="en-US" smtClean="0"/>
              <a:pPr/>
              <a:t>12/16/2022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00C0FA-49DD-4B02-AF04-0735897F1493}" type="slidenum">
              <a:rPr lang="en-US" smtClean="0"/>
              <a:pPr/>
              <a:t>‹#›</a:t>
            </a:fld>
            <a:endParaRPr lang="en-US"/>
          </a:p>
        </p:txBody>
      </p:sp>
    </p:spTree>
    <p:extLst>
      <p:ext uri="{BB962C8B-B14F-4D97-AF65-F5344CB8AC3E}">
        <p14:creationId xmlns:p14="http://schemas.microsoft.com/office/powerpoint/2010/main" val="3477519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12A5B097-3F63-41B9-9E0D-7D018A0954A3}" type="slidenum">
              <a:rPr lang="ar-SA" altLang="en-US" smtClean="0"/>
              <a:pPr/>
              <a:t>3</a:t>
            </a:fld>
            <a:endParaRPr lang="en-US" alt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9A2E044A-AC5B-43CB-87B4-9D8E0955060A}" type="slidenum">
              <a:rPr lang="ar-SA" altLang="en-US" smtClean="0"/>
              <a:pPr/>
              <a:t>4</a:t>
            </a:fld>
            <a:endParaRPr lang="en-US" alt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380E51A3-BA54-433C-8D19-052556221AD6}" type="slidenum">
              <a:rPr lang="ar-SA" altLang="en-US" smtClean="0"/>
              <a:pPr/>
              <a:t>13</a:t>
            </a:fld>
            <a:endParaRPr lang="en-US" alt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If </a:t>
            </a:r>
            <a:r>
              <a:rPr lang="en-US" b="1" i="1" dirty="0" smtClean="0"/>
              <a:t>K</a:t>
            </a:r>
            <a:r>
              <a:rPr lang="en-US" dirty="0" smtClean="0"/>
              <a:t> different kinds of information sources have to communicate with </a:t>
            </a:r>
            <a:r>
              <a:rPr lang="en-US" b="1" i="1" dirty="0" smtClean="0"/>
              <a:t>L</a:t>
            </a:r>
            <a:r>
              <a:rPr lang="en-US" dirty="0" smtClean="0"/>
              <a:t> types of information receivers, as many as </a:t>
            </a:r>
            <a:r>
              <a:rPr lang="en-US" b="1" i="1" dirty="0" smtClean="0"/>
              <a:t>K x L</a:t>
            </a:r>
            <a:r>
              <a:rPr lang="en-US" dirty="0" smtClean="0"/>
              <a:t> different protocols are needed without standards and a total of </a:t>
            </a:r>
            <a:r>
              <a:rPr lang="en-US" b="1" i="1" dirty="0" smtClean="0"/>
              <a:t>2 x K x L</a:t>
            </a:r>
            <a:r>
              <a:rPr lang="en-US" dirty="0" smtClean="0"/>
              <a:t> implementations are required</a:t>
            </a:r>
          </a:p>
          <a:p>
            <a:pPr>
              <a:buFontTx/>
              <a:buNone/>
            </a:pPr>
            <a:r>
              <a:rPr lang="en-US" dirty="0" smtClean="0"/>
              <a:t>	If all systems shared a common protocol, only </a:t>
            </a:r>
            <a:r>
              <a:rPr lang="en-US" b="1" i="1" dirty="0" smtClean="0"/>
              <a:t>K+L</a:t>
            </a:r>
            <a:r>
              <a:rPr lang="en-US" dirty="0" smtClean="0"/>
              <a:t> implementations would be needed.</a:t>
            </a:r>
          </a:p>
          <a:p>
            <a:endParaRPr lang="en-US" dirty="0"/>
          </a:p>
        </p:txBody>
      </p:sp>
      <p:sp>
        <p:nvSpPr>
          <p:cNvPr id="4" name="Slide Number Placeholder 3"/>
          <p:cNvSpPr>
            <a:spLocks noGrp="1"/>
          </p:cNvSpPr>
          <p:nvPr>
            <p:ph type="sldNum" sz="quarter" idx="10"/>
          </p:nvPr>
        </p:nvSpPr>
        <p:spPr/>
        <p:txBody>
          <a:bodyPr/>
          <a:lstStyle/>
          <a:p>
            <a:fld id="{EF00C0FA-49DD-4B02-AF04-0735897F1493}" type="slidenum">
              <a:rPr lang="en-US" smtClean="0"/>
              <a:pPr/>
              <a:t>59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5D8852-16D2-404C-8535-710C6F254A60}" type="datetimeFigureOut">
              <a:rPr lang="en-US" smtClean="0"/>
              <a:pPr/>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C7570-1787-4023-B390-2520149C159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5D8852-16D2-404C-8535-710C6F254A60}" type="datetimeFigureOut">
              <a:rPr lang="en-US" smtClean="0"/>
              <a:pPr/>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C7570-1787-4023-B390-2520149C159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5D8852-16D2-404C-8535-710C6F254A60}" type="datetimeFigureOut">
              <a:rPr lang="en-US" smtClean="0"/>
              <a:pPr/>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C7570-1787-4023-B390-2520149C159F}"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3144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456113"/>
          </a:xfrm>
        </p:spPr>
        <p:txBody>
          <a:bodyPr/>
          <a:lstStyle/>
          <a:p>
            <a:endParaRPr lang="en-US"/>
          </a:p>
        </p:txBody>
      </p:sp>
      <p:sp>
        <p:nvSpPr>
          <p:cNvPr id="4" name="Date Placeholder 3"/>
          <p:cNvSpPr>
            <a:spLocks noGrp="1"/>
          </p:cNvSpPr>
          <p:nvPr>
            <p:ph type="dt" sz="half" idx="10"/>
          </p:nvPr>
        </p:nvSpPr>
        <p:spPr>
          <a:xfrm>
            <a:off x="457200" y="6243638"/>
            <a:ext cx="21336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fld id="{6871DADC-5B9F-4491-AB1D-230825307F4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5D8852-16D2-404C-8535-710C6F254A60}" type="datetimeFigureOut">
              <a:rPr lang="en-US" smtClean="0"/>
              <a:pPr/>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C7570-1787-4023-B390-2520149C159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5D8852-16D2-404C-8535-710C6F254A60}" type="datetimeFigureOut">
              <a:rPr lang="en-US" smtClean="0"/>
              <a:pPr/>
              <a:t>12/16/2022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5C7570-1787-4023-B390-2520149C159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5D8852-16D2-404C-8535-710C6F254A60}" type="datetimeFigureOut">
              <a:rPr lang="en-US" smtClean="0"/>
              <a:pPr/>
              <a:t>12/16/2022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5C7570-1787-4023-B390-2520149C159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5D8852-16D2-404C-8535-710C6F254A60}" type="datetimeFigureOut">
              <a:rPr lang="en-US" smtClean="0"/>
              <a:pPr/>
              <a:t>12/16/2022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65C7570-1787-4023-B390-2520149C159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5D8852-16D2-404C-8535-710C6F254A60}" type="datetimeFigureOut">
              <a:rPr lang="en-US" smtClean="0"/>
              <a:pPr/>
              <a:t>12/16/2022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65C7570-1787-4023-B390-2520149C159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5D8852-16D2-404C-8535-710C6F254A60}" type="datetimeFigureOut">
              <a:rPr lang="en-US" smtClean="0"/>
              <a:pPr/>
              <a:t>12/16/2022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65C7570-1787-4023-B390-2520149C159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5D8852-16D2-404C-8535-710C6F254A60}" type="datetimeFigureOut">
              <a:rPr lang="en-US" smtClean="0"/>
              <a:pPr/>
              <a:t>12/16/2022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5C7570-1787-4023-B390-2520149C159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5D8852-16D2-404C-8535-710C6F254A60}" type="datetimeFigureOut">
              <a:rPr lang="en-US" smtClean="0"/>
              <a:pPr/>
              <a:t>12/16/2022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5C7570-1787-4023-B390-2520149C159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D8852-16D2-404C-8535-710C6F254A60}" type="datetimeFigureOut">
              <a:rPr lang="en-US" smtClean="0"/>
              <a:pPr/>
              <a:t>12/16/2022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C7570-1787-4023-B390-2520149C159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a:t>
            </a:r>
            <a:endParaRPr lang="en-US" dirty="0"/>
          </a:p>
        </p:txBody>
      </p:sp>
      <p:sp>
        <p:nvSpPr>
          <p:cNvPr id="3" name="Subtitle 2"/>
          <p:cNvSpPr>
            <a:spLocks noGrp="1"/>
          </p:cNvSpPr>
          <p:nvPr>
            <p:ph type="subTitle" idx="1"/>
          </p:nvPr>
        </p:nvSpPr>
        <p:spPr/>
        <p:txBody>
          <a:bodyPr/>
          <a:lstStyle/>
          <a:p>
            <a:r>
              <a:rPr lang="en-US" dirty="0" smtClean="0"/>
              <a:t>Network Models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Layer organization</a:t>
            </a:r>
          </a:p>
          <a:p>
            <a:r>
              <a:rPr lang="en-US" b="1" dirty="0" smtClean="0"/>
              <a:t>Network support layers </a:t>
            </a:r>
            <a:r>
              <a:rPr lang="en-US" dirty="0" smtClean="0"/>
              <a:t>:layer 1,2,3</a:t>
            </a:r>
          </a:p>
          <a:p>
            <a:pPr lvl="1"/>
            <a:r>
              <a:rPr lang="en-US" dirty="0" smtClean="0"/>
              <a:t>Deals with physical aspect of moving data from one device to the other.</a:t>
            </a:r>
          </a:p>
          <a:p>
            <a:pPr lvl="2"/>
            <a:r>
              <a:rPr lang="en-US" dirty="0" smtClean="0"/>
              <a:t>Ex: electrical specifications, physical connections, physical addressing, </a:t>
            </a:r>
          </a:p>
          <a:p>
            <a:r>
              <a:rPr lang="en-US" b="1" dirty="0" smtClean="0"/>
              <a:t>User support layers :</a:t>
            </a:r>
          </a:p>
          <a:p>
            <a:pPr lvl="1"/>
            <a:r>
              <a:rPr lang="en-US" dirty="0" smtClean="0"/>
              <a:t>Allow interoperability among unrelated software systems.</a:t>
            </a:r>
          </a:p>
          <a:p>
            <a:r>
              <a:rPr lang="en-US" dirty="0" smtClean="0"/>
              <a:t> </a:t>
            </a:r>
            <a:r>
              <a:rPr lang="en-US" b="1" dirty="0" smtClean="0"/>
              <a:t>Layer 4: the transport layer </a:t>
            </a:r>
          </a:p>
          <a:p>
            <a:pPr lvl="1"/>
            <a:r>
              <a:rPr lang="en-US" dirty="0" smtClean="0"/>
              <a:t>Links the two subgroups and ensures that what the lower layers have transmitted is in a form that upper layers can use.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381000" y="0"/>
            <a:ext cx="7924800" cy="715963"/>
          </a:xfrm>
          <a:noFill/>
          <a:ln>
            <a:miter lim="800000"/>
            <a:headEnd/>
            <a:tailEnd/>
          </a:ln>
        </p:spPr>
        <p:txBody>
          <a:bodyPr vert="horz" wrap="square" lIns="91440" tIns="45720" rIns="91440" bIns="45720" numCol="1" anchor="t" anchorCtr="0" compatLnSpc="1">
            <a:prstTxWarp prst="textNoShape">
              <a:avLst/>
            </a:prstTxWarp>
          </a:bodyPr>
          <a:lstStyle/>
          <a:p>
            <a:pPr algn="ctr" eaLnBrk="1" hangingPunct="1"/>
            <a:r>
              <a:rPr lang="en-US" altLang="en-US" sz="4000" b="1" smtClean="0">
                <a:solidFill>
                  <a:schemeClr val="folHlink"/>
                </a:solidFill>
              </a:rPr>
              <a:t>	  </a:t>
            </a:r>
            <a:r>
              <a:rPr lang="en-US" altLang="en-US" sz="2000" b="1" smtClean="0">
                <a:solidFill>
                  <a:schemeClr val="tx1"/>
                </a:solidFill>
              </a:rPr>
              <a:t>The interaction between layers in the OSI model</a:t>
            </a:r>
            <a:endParaRPr lang="en-US" altLang="en-US" sz="4000" b="1" smtClean="0">
              <a:solidFill>
                <a:schemeClr val="tx1"/>
              </a:solidFill>
            </a:endParaRPr>
          </a:p>
        </p:txBody>
      </p:sp>
      <p:sp>
        <p:nvSpPr>
          <p:cNvPr id="10243" name="Rectangle 3"/>
          <p:cNvSpPr>
            <a:spLocks noGrp="1" noChangeArrowheads="1"/>
          </p:cNvSpPr>
          <p:nvPr>
            <p:ph type="body" idx="1"/>
          </p:nvPr>
        </p:nvSpPr>
        <p:spPr bwMode="auto">
          <a:xfrm>
            <a:off x="152400" y="762000"/>
            <a:ext cx="8839200" cy="3810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98000"/>
              </a:lnSpc>
            </a:pPr>
            <a:r>
              <a:rPr lang="en-US" altLang="en-US" sz="2200" smtClean="0"/>
              <a:t>Communication between peer layers is “virtual”</a:t>
            </a:r>
          </a:p>
          <a:p>
            <a:pPr lvl="1" eaLnBrk="1" hangingPunct="1">
              <a:lnSpc>
                <a:spcPct val="98000"/>
              </a:lnSpc>
            </a:pPr>
            <a:r>
              <a:rPr lang="en-US" altLang="en-US" sz="1800" smtClean="0"/>
              <a:t>In reality, communications pass up and down the protocol stacks on both machines</a:t>
            </a:r>
          </a:p>
          <a:p>
            <a:pPr lvl="1" eaLnBrk="1" hangingPunct="1">
              <a:lnSpc>
                <a:spcPct val="98000"/>
              </a:lnSpc>
            </a:pPr>
            <a:r>
              <a:rPr lang="en-US" altLang="en-US" sz="1800" smtClean="0"/>
              <a:t>As data gets passed from layer to layer, it’s divided into data units appropriate for the layer</a:t>
            </a:r>
          </a:p>
          <a:p>
            <a:pPr lvl="2" eaLnBrk="1" hangingPunct="1">
              <a:lnSpc>
                <a:spcPct val="98000"/>
              </a:lnSpc>
            </a:pPr>
            <a:r>
              <a:rPr lang="en-US" altLang="en-US" sz="1600" b="1" smtClean="0"/>
              <a:t>Protocol data units (PDUs)</a:t>
            </a:r>
            <a:r>
              <a:rPr lang="en-US" altLang="en-US" sz="1600" smtClean="0"/>
              <a:t> are passed as a self-contained data structure from layer to layer</a:t>
            </a:r>
          </a:p>
          <a:p>
            <a:pPr lvl="2" eaLnBrk="1" hangingPunct="1">
              <a:lnSpc>
                <a:spcPct val="98000"/>
              </a:lnSpc>
            </a:pPr>
            <a:r>
              <a:rPr lang="en-US" altLang="en-US" sz="1600" b="1" smtClean="0"/>
              <a:t>Encapsulation </a:t>
            </a:r>
            <a:r>
              <a:rPr lang="en-US" altLang="en-US" sz="1600" smtClean="0"/>
              <a:t>process adds “headers” to allow successful delivery of each layer’s payload</a:t>
            </a:r>
          </a:p>
          <a:p>
            <a:pPr lvl="3" eaLnBrk="1" hangingPunct="1">
              <a:lnSpc>
                <a:spcPct val="98000"/>
              </a:lnSpc>
            </a:pPr>
            <a:r>
              <a:rPr lang="en-US" altLang="en-US" sz="1300" b="1" smtClean="0"/>
              <a:t>Decapsulation</a:t>
            </a:r>
            <a:r>
              <a:rPr lang="en-US" altLang="en-US" sz="1300" b="1" i="1" smtClean="0"/>
              <a:t> </a:t>
            </a:r>
            <a:r>
              <a:rPr lang="en-US" altLang="en-US" sz="1300" smtClean="0"/>
              <a:t>strips header information on way up</a:t>
            </a:r>
            <a:endParaRPr lang="en-US" altLang="en-US" sz="1300" b="1" smtClean="0"/>
          </a:p>
          <a:p>
            <a:pPr lvl="1" eaLnBrk="1" hangingPunct="1">
              <a:lnSpc>
                <a:spcPct val="98000"/>
              </a:lnSpc>
            </a:pPr>
            <a:r>
              <a:rPr lang="en-US" altLang="en-US" sz="1800" smtClean="0"/>
              <a:t>No layer can pass information directly to its peer counterpart except for the Physical layer</a:t>
            </a:r>
          </a:p>
        </p:txBody>
      </p:sp>
      <p:pic>
        <p:nvPicPr>
          <p:cNvPr id="10244" name="Picture 4"/>
          <p:cNvPicPr>
            <a:picLocks noChangeAspect="1" noChangeArrowheads="1"/>
          </p:cNvPicPr>
          <p:nvPr/>
        </p:nvPicPr>
        <p:blipFill>
          <a:blip r:embed="rId2"/>
          <a:srcRect/>
          <a:stretch>
            <a:fillRect/>
          </a:stretch>
        </p:blipFill>
        <p:spPr bwMode="auto">
          <a:xfrm>
            <a:off x="685800" y="3581400"/>
            <a:ext cx="696595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sz="3200" b="1" dirty="0" smtClean="0">
                <a:effectLst>
                  <a:outerShdw blurRad="38100" dist="38100" dir="2700000" algn="tl">
                    <a:srgbClr val="000000">
                      <a:alpha val="43137"/>
                    </a:srgbClr>
                  </a:outerShdw>
                </a:effectLst>
              </a:rPr>
              <a:t>Encapsulation Process</a:t>
            </a:r>
            <a:endParaRPr lang="en-US" sz="3200" b="1" dirty="0">
              <a:effectLst>
                <a:outerShdw blurRad="38100" dist="38100" dir="2700000" algn="tl">
                  <a:srgbClr val="000000">
                    <a:alpha val="43137"/>
                  </a:srgbClr>
                </a:outerShdw>
              </a:effectLst>
            </a:endParaRPr>
          </a:p>
        </p:txBody>
      </p:sp>
      <p:pic>
        <p:nvPicPr>
          <p:cNvPr id="11267" name="Picture 2"/>
          <p:cNvPicPr>
            <a:picLocks noChangeAspect="1" noChangeArrowheads="1"/>
          </p:cNvPicPr>
          <p:nvPr/>
        </p:nvPicPr>
        <p:blipFill>
          <a:blip r:embed="rId2"/>
          <a:srcRect/>
          <a:stretch>
            <a:fillRect/>
          </a:stretch>
        </p:blipFill>
        <p:spPr bwMode="auto">
          <a:xfrm>
            <a:off x="1371600" y="1130300"/>
            <a:ext cx="7086600" cy="4813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6"/>
          <p:cNvPicPr>
            <a:picLocks noChangeAspect="1" noChangeArrowheads="1"/>
          </p:cNvPicPr>
          <p:nvPr/>
        </p:nvPicPr>
        <p:blipFill>
          <a:blip r:embed="rId3"/>
          <a:srcRect/>
          <a:stretch>
            <a:fillRect/>
          </a:stretch>
        </p:blipFill>
        <p:spPr bwMode="auto">
          <a:xfrm>
            <a:off x="554038" y="1200150"/>
            <a:ext cx="7523162" cy="4819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Layer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physical layer coordinates the functions required to carry a bit stream over a physical medium. </a:t>
            </a:r>
          </a:p>
          <a:p>
            <a:r>
              <a:rPr lang="en-US" dirty="0" smtClean="0"/>
              <a:t>It deals with the mechanical and electrical specifications of the interface and transmission medium. </a:t>
            </a:r>
          </a:p>
          <a:p>
            <a:r>
              <a:rPr lang="en-US" dirty="0" smtClean="0"/>
              <a:t>It also defines the procedures and functions that physical devices and interfaces have to perform for transmission to occur.</a:t>
            </a:r>
          </a:p>
          <a:p>
            <a:r>
              <a:rPr lang="en-US" dirty="0" smtClean="0"/>
              <a:t>Moves individual bits from one node to the next.</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990600" y="2133600"/>
            <a:ext cx="6105525" cy="27432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Other concerns </a:t>
            </a:r>
          </a:p>
          <a:p>
            <a:r>
              <a:rPr lang="en-US" dirty="0" smtClean="0"/>
              <a:t>Physical characteristics of interfaces and medium.</a:t>
            </a:r>
          </a:p>
          <a:p>
            <a:r>
              <a:rPr lang="en-US" b="1" dirty="0" smtClean="0"/>
              <a:t>Representation of bits </a:t>
            </a:r>
            <a:endParaRPr lang="en-US" b="1" dirty="0"/>
          </a:p>
          <a:p>
            <a:pPr lvl="1"/>
            <a:r>
              <a:rPr lang="en-US" dirty="0" smtClean="0"/>
              <a:t>Physical </a:t>
            </a:r>
            <a:r>
              <a:rPr lang="en-US" dirty="0"/>
              <a:t>Layer Data consists of a stream of bits (0's or 1's) with no interpretation.</a:t>
            </a:r>
          </a:p>
          <a:p>
            <a:pPr lvl="1"/>
            <a:r>
              <a:rPr lang="en-US" dirty="0" smtClean="0"/>
              <a:t>Physical defines type of encoding (how 0's/1's are changed to signals) -- electrical or optical.</a:t>
            </a:r>
          </a:p>
          <a:p>
            <a:pPr lvl="2"/>
            <a:r>
              <a:rPr lang="en-US" dirty="0" smtClean="0"/>
              <a:t>To </a:t>
            </a:r>
            <a:r>
              <a:rPr lang="en-US" dirty="0"/>
              <a:t>be transmitted, buts must be encoded into </a:t>
            </a:r>
            <a:r>
              <a:rPr lang="en-US" dirty="0" smtClean="0"/>
              <a:t>signals. The physical layer defines the type of encoding </a:t>
            </a:r>
            <a:endParaRPr lang="en-US" dirty="0"/>
          </a:p>
          <a:p>
            <a:r>
              <a:rPr lang="en-US" b="1" dirty="0" smtClean="0"/>
              <a:t>Data rate.</a:t>
            </a:r>
          </a:p>
          <a:p>
            <a:pPr lvl="1"/>
            <a:r>
              <a:rPr lang="en-US" dirty="0" smtClean="0"/>
              <a:t>Transmission </a:t>
            </a:r>
            <a:r>
              <a:rPr lang="en-US" dirty="0"/>
              <a:t>rate: Number of bits sent per second</a:t>
            </a:r>
            <a:r>
              <a:rPr lang="en-US" dirty="0" smtClean="0"/>
              <a:t>.</a:t>
            </a:r>
          </a:p>
          <a:p>
            <a:pPr lvl="2"/>
            <a:r>
              <a:rPr lang="en-US" dirty="0" smtClean="0"/>
              <a:t>Implies PHY defines the duration of a bit. which is how long it lasts.</a:t>
            </a:r>
          </a:p>
          <a:p>
            <a:r>
              <a:rPr lang="en-US" b="1" dirty="0" smtClean="0"/>
              <a:t>Synchronization of bits.</a:t>
            </a:r>
          </a:p>
          <a:p>
            <a:pPr lvl="1"/>
            <a:r>
              <a:rPr lang="en-US" dirty="0" smtClean="0"/>
              <a:t>The </a:t>
            </a:r>
            <a:r>
              <a:rPr lang="en-US" dirty="0"/>
              <a:t>sender and receiver clocks must be synchronized.</a:t>
            </a:r>
          </a:p>
          <a:p>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lnSpcReduction="10000"/>
          </a:bodyPr>
          <a:lstStyle/>
          <a:p>
            <a:r>
              <a:rPr lang="en-US" b="1" dirty="0" smtClean="0"/>
              <a:t>Line Configuration</a:t>
            </a:r>
            <a:r>
              <a:rPr lang="en-US" dirty="0" smtClean="0"/>
              <a:t>.</a:t>
            </a:r>
          </a:p>
          <a:p>
            <a:pPr lvl="1"/>
            <a:r>
              <a:rPr lang="en-US" dirty="0" smtClean="0"/>
              <a:t>The Physical Layer is concerned with the connection of devices to the media. (Point-to-point </a:t>
            </a:r>
            <a:r>
              <a:rPr lang="en-US" dirty="0" err="1" smtClean="0"/>
              <a:t>vs</a:t>
            </a:r>
            <a:r>
              <a:rPr lang="en-US" dirty="0" smtClean="0"/>
              <a:t> multipoint.)</a:t>
            </a:r>
          </a:p>
          <a:p>
            <a:r>
              <a:rPr lang="en-US" b="1" dirty="0" smtClean="0"/>
              <a:t>Physical topology</a:t>
            </a:r>
          </a:p>
          <a:p>
            <a:r>
              <a:rPr lang="en-US" b="1" dirty="0" smtClean="0"/>
              <a:t>Transmission mode </a:t>
            </a:r>
          </a:p>
          <a:p>
            <a:pPr lvl="1"/>
            <a:r>
              <a:rPr lang="en-US" dirty="0" smtClean="0"/>
              <a:t>Simplex, Half-duplex, full-duplex</a:t>
            </a:r>
          </a:p>
          <a:p>
            <a:r>
              <a:rPr lang="en-US" b="1" dirty="0" smtClean="0"/>
              <a:t>Multiplexing </a:t>
            </a:r>
          </a:p>
          <a:p>
            <a:r>
              <a:rPr lang="en-US" b="1" dirty="0" smtClean="0"/>
              <a:t>Switching </a:t>
            </a: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link Layer</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838200" y="1524000"/>
            <a:ext cx="7315200" cy="2929731"/>
          </a:xfrm>
          <a:prstGeom prst="rect">
            <a:avLst/>
          </a:prstGeom>
          <a:noFill/>
          <a:ln w="9525">
            <a:noFill/>
            <a:miter lim="800000"/>
            <a:headEnd/>
            <a:tailEnd/>
          </a:ln>
          <a:effectLst/>
        </p:spPr>
      </p:pic>
      <p:sp>
        <p:nvSpPr>
          <p:cNvPr id="5" name="TextBox 4"/>
          <p:cNvSpPr txBox="1"/>
          <p:nvPr/>
        </p:nvSpPr>
        <p:spPr>
          <a:xfrm>
            <a:off x="609600" y="4303455"/>
            <a:ext cx="7924800" cy="2308324"/>
          </a:xfrm>
          <a:prstGeom prst="rect">
            <a:avLst/>
          </a:prstGeom>
          <a:noFill/>
        </p:spPr>
        <p:txBody>
          <a:bodyPr wrap="square" rtlCol="0">
            <a:spAutoFit/>
          </a:bodyPr>
          <a:lstStyle/>
          <a:p>
            <a:pPr>
              <a:buFont typeface="Arial" pitchFamily="34" charset="0"/>
              <a:buChar char="•"/>
            </a:pPr>
            <a:r>
              <a:rPr lang="en-US" sz="2800" dirty="0" smtClean="0"/>
              <a:t>Transforms the Physical layer into a reliable link. Makes Physical layer appear error-free to the upper layer.</a:t>
            </a:r>
          </a:p>
          <a:p>
            <a:pPr>
              <a:buFont typeface="Arial" pitchFamily="34" charset="0"/>
              <a:buChar char="•"/>
            </a:pPr>
            <a:r>
              <a:rPr lang="en-US" sz="2800" dirty="0" smtClean="0"/>
              <a:t>Moves frames from one node to the next</a:t>
            </a:r>
          </a:p>
          <a:p>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Framing</a:t>
            </a:r>
          </a:p>
          <a:p>
            <a:pPr lvl="1"/>
            <a:r>
              <a:rPr lang="en-US" dirty="0" smtClean="0"/>
              <a:t>Divides </a:t>
            </a:r>
            <a:r>
              <a:rPr lang="en-US" dirty="0"/>
              <a:t>the stream of bits received from network layer into manageable data units called </a:t>
            </a:r>
            <a:r>
              <a:rPr lang="en-US" dirty="0" smtClean="0"/>
              <a:t> frames</a:t>
            </a:r>
            <a:r>
              <a:rPr lang="en-US" dirty="0"/>
              <a:t>.</a:t>
            </a:r>
          </a:p>
          <a:p>
            <a:pPr>
              <a:buNone/>
            </a:pPr>
            <a:r>
              <a:rPr lang="en-US" b="1" dirty="0" smtClean="0"/>
              <a:t>Physical addressing.</a:t>
            </a:r>
          </a:p>
          <a:p>
            <a:pPr lvl="1"/>
            <a:r>
              <a:rPr lang="en-US" dirty="0" smtClean="0"/>
              <a:t>If frame going to somewhere in same network:</a:t>
            </a:r>
          </a:p>
          <a:p>
            <a:pPr lvl="2"/>
            <a:r>
              <a:rPr lang="en-US" dirty="0" smtClean="0"/>
              <a:t>Adds a header to the frame to define sender/receiver of the frame.</a:t>
            </a:r>
          </a:p>
          <a:p>
            <a:pPr lvl="1"/>
            <a:r>
              <a:rPr lang="en-US" sz="2500" dirty="0" smtClean="0"/>
              <a:t>If  </a:t>
            </a:r>
            <a:r>
              <a:rPr lang="en-US" sz="2500" dirty="0"/>
              <a:t>frame intended for outside the current network,</a:t>
            </a:r>
          </a:p>
          <a:p>
            <a:pPr lvl="2"/>
            <a:r>
              <a:rPr lang="en-US" dirty="0" smtClean="0"/>
              <a:t>Receiver </a:t>
            </a:r>
            <a:r>
              <a:rPr lang="en-US" dirty="0"/>
              <a:t>address is the one that connects this network to the next one.</a:t>
            </a:r>
          </a:p>
          <a:p>
            <a:pPr>
              <a:buNone/>
            </a:pPr>
            <a:r>
              <a:rPr lang="en-US" b="1" dirty="0" smtClean="0"/>
              <a:t>Flow control.</a:t>
            </a:r>
          </a:p>
          <a:p>
            <a:pPr lvl="1"/>
            <a:r>
              <a:rPr lang="en-US" dirty="0" smtClean="0"/>
              <a:t>Try to avoid overwhelming the receiver</a:t>
            </a:r>
          </a:p>
          <a:p>
            <a:pPr lvl="2"/>
            <a:r>
              <a:rPr lang="en-US" dirty="0" smtClean="0"/>
              <a:t>If </a:t>
            </a:r>
            <a:r>
              <a:rPr lang="en-US" dirty="0"/>
              <a:t>rate(receiver data absorption) &lt; rate(sender data produced)</a:t>
            </a:r>
          </a:p>
          <a:p>
            <a:pPr lvl="1">
              <a:buNone/>
            </a:pPr>
            <a:endParaRPr lang="en-US" dirty="0"/>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t>
            </a:r>
            <a:endParaRPr lang="en-US" dirty="0"/>
          </a:p>
        </p:txBody>
      </p:sp>
      <p:sp>
        <p:nvSpPr>
          <p:cNvPr id="3" name="Content Placeholder 2"/>
          <p:cNvSpPr>
            <a:spLocks noGrp="1"/>
          </p:cNvSpPr>
          <p:nvPr>
            <p:ph idx="1"/>
          </p:nvPr>
        </p:nvSpPr>
        <p:spPr/>
        <p:txBody>
          <a:bodyPr/>
          <a:lstStyle/>
          <a:p>
            <a:r>
              <a:rPr lang="en-US" dirty="0" smtClean="0"/>
              <a:t>To discuss the OSI models and its architecture and to show the interface between the layers </a:t>
            </a:r>
          </a:p>
          <a:p>
            <a:r>
              <a:rPr lang="en-US" dirty="0" smtClean="0"/>
              <a:t>Briefly discuss the function of each layers </a:t>
            </a:r>
          </a:p>
          <a:p>
            <a:r>
              <a:rPr lang="en-US" dirty="0" smtClean="0"/>
              <a:t>Introduce TCP/IP protocol</a:t>
            </a:r>
          </a:p>
          <a:p>
            <a:r>
              <a:rPr lang="en-US" dirty="0" smtClean="0"/>
              <a:t>Similarities and comparison between OSI and TCP/IP model </a:t>
            </a:r>
          </a:p>
          <a:p>
            <a:r>
              <a:rPr lang="en-US" dirty="0" smtClean="0"/>
              <a:t> encapsulation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Error Control.</a:t>
            </a:r>
          </a:p>
          <a:p>
            <a:pPr lvl="1"/>
            <a:r>
              <a:rPr lang="en-US" dirty="0" smtClean="0"/>
              <a:t>Add mechanisms to detect and retransmit damaged or lost frames</a:t>
            </a:r>
            <a:endParaRPr lang="en-US" b="1" dirty="0" smtClean="0"/>
          </a:p>
          <a:p>
            <a:pPr lvl="1"/>
            <a:r>
              <a:rPr lang="en-US" dirty="0" smtClean="0"/>
              <a:t>Typically achieved through trailer added to end of frame.</a:t>
            </a:r>
          </a:p>
          <a:p>
            <a:pPr lvl="1"/>
            <a:r>
              <a:rPr lang="en-US" dirty="0" smtClean="0"/>
              <a:t>Recognizes duplicate frames.</a:t>
            </a:r>
          </a:p>
          <a:p>
            <a:pPr>
              <a:buNone/>
            </a:pPr>
            <a:r>
              <a:rPr lang="en-US" b="1" dirty="0" smtClean="0"/>
              <a:t>Access Control</a:t>
            </a:r>
          </a:p>
          <a:p>
            <a:r>
              <a:rPr lang="en-US" dirty="0" smtClean="0"/>
              <a:t>When two or more devices connected to the same link, data link layer determines which device has control over the link at any time.</a:t>
            </a:r>
          </a:p>
          <a:p>
            <a:r>
              <a:rPr lang="en-US" b="1" dirty="0" smtClean="0"/>
              <a:t>Feedback </a:t>
            </a:r>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1143000" y="2029619"/>
            <a:ext cx="6781800" cy="366712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Layer</a:t>
            </a:r>
            <a:endParaRPr lang="en-US" dirty="0"/>
          </a:p>
        </p:txBody>
      </p:sp>
      <p:sp>
        <p:nvSpPr>
          <p:cNvPr id="4" name="TextBox 3"/>
          <p:cNvSpPr txBox="1"/>
          <p:nvPr/>
        </p:nvSpPr>
        <p:spPr>
          <a:xfrm>
            <a:off x="685800" y="4648200"/>
            <a:ext cx="8153400" cy="2092881"/>
          </a:xfrm>
          <a:prstGeom prst="rect">
            <a:avLst/>
          </a:prstGeom>
          <a:noFill/>
        </p:spPr>
        <p:txBody>
          <a:bodyPr wrap="square" rtlCol="0">
            <a:spAutoFit/>
          </a:bodyPr>
          <a:lstStyle/>
          <a:p>
            <a:pPr>
              <a:buFont typeface="Arial" pitchFamily="34" charset="0"/>
              <a:buChar char="•"/>
            </a:pPr>
            <a:r>
              <a:rPr lang="en-US" sz="2800" dirty="0"/>
              <a:t>Responsible for source-to-destination delivery of packets, </a:t>
            </a:r>
            <a:r>
              <a:rPr lang="en-US" sz="2800" dirty="0" smtClean="0"/>
              <a:t>across </a:t>
            </a:r>
            <a:r>
              <a:rPr lang="en-US" sz="2800" dirty="0"/>
              <a:t>multiple networks. </a:t>
            </a:r>
          </a:p>
          <a:p>
            <a:pPr>
              <a:buFont typeface="Arial" pitchFamily="34" charset="0"/>
              <a:buChar char="•"/>
            </a:pPr>
            <a:r>
              <a:rPr lang="en-US" sz="2800" dirty="0"/>
              <a:t>Data Link can only deliver the packet within a network.</a:t>
            </a:r>
          </a:p>
          <a:p>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762000" y="1600200"/>
            <a:ext cx="7467600" cy="21145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pPr>
              <a:buNone/>
            </a:pPr>
            <a:r>
              <a:rPr lang="en-US" b="1" dirty="0" smtClean="0"/>
              <a:t>Logical Addressing</a:t>
            </a:r>
          </a:p>
          <a:p>
            <a:pPr lvl="1"/>
            <a:r>
              <a:rPr lang="en-US" dirty="0" smtClean="0"/>
              <a:t>If </a:t>
            </a:r>
            <a:r>
              <a:rPr lang="en-US" dirty="0"/>
              <a:t>a packet passes the network boundary, need another addressing system to help </a:t>
            </a:r>
            <a:r>
              <a:rPr lang="en-US" dirty="0" smtClean="0"/>
              <a:t> distinguish </a:t>
            </a:r>
            <a:r>
              <a:rPr lang="en-US" dirty="0"/>
              <a:t>the source and destination systems</a:t>
            </a:r>
            <a:r>
              <a:rPr lang="en-US" dirty="0" smtClean="0"/>
              <a:t>.</a:t>
            </a:r>
            <a:endParaRPr lang="en-US" dirty="0"/>
          </a:p>
          <a:p>
            <a:pPr lvl="1"/>
            <a:r>
              <a:rPr lang="en-US" dirty="0"/>
              <a:t>Network layer adds a header to the packet coming from the upper layer that contains the </a:t>
            </a:r>
            <a:r>
              <a:rPr lang="en-US" dirty="0" smtClean="0"/>
              <a:t>logical </a:t>
            </a:r>
            <a:r>
              <a:rPr lang="en-US" dirty="0"/>
              <a:t>address of the sender and receiver.</a:t>
            </a:r>
          </a:p>
          <a:p>
            <a:pPr>
              <a:buNone/>
            </a:pPr>
            <a:r>
              <a:rPr lang="en-US" b="1" dirty="0" smtClean="0"/>
              <a:t>Routing</a:t>
            </a:r>
          </a:p>
          <a:p>
            <a:pPr lvl="1"/>
            <a:r>
              <a:rPr lang="en-US" dirty="0" smtClean="0"/>
              <a:t>When </a:t>
            </a:r>
            <a:r>
              <a:rPr lang="en-US" dirty="0"/>
              <a:t>independent networks are connected to create internetworks, the routers/switches </a:t>
            </a:r>
            <a:r>
              <a:rPr lang="en-US" dirty="0" smtClean="0"/>
              <a:t> send </a:t>
            </a:r>
            <a:r>
              <a:rPr lang="en-US" dirty="0"/>
              <a:t>packets to their final destination. The network layer does this.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152400" y="1600200"/>
            <a:ext cx="8534400" cy="4525963"/>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Layer </a:t>
            </a:r>
            <a:endParaRPr lang="en-US" dirty="0"/>
          </a:p>
        </p:txBody>
      </p:sp>
      <p:sp>
        <p:nvSpPr>
          <p:cNvPr id="4" name="TextBox 3"/>
          <p:cNvSpPr txBox="1"/>
          <p:nvPr/>
        </p:nvSpPr>
        <p:spPr>
          <a:xfrm>
            <a:off x="762000" y="4038600"/>
            <a:ext cx="7924800" cy="2585323"/>
          </a:xfrm>
          <a:prstGeom prst="rect">
            <a:avLst/>
          </a:prstGeom>
          <a:noFill/>
        </p:spPr>
        <p:txBody>
          <a:bodyPr wrap="square" rtlCol="0">
            <a:spAutoFit/>
          </a:bodyPr>
          <a:lstStyle/>
          <a:p>
            <a:pPr>
              <a:buFont typeface="Arial" pitchFamily="34" charset="0"/>
              <a:buChar char="•"/>
            </a:pPr>
            <a:r>
              <a:rPr lang="en-US" sz="2400" dirty="0" smtClean="0"/>
              <a:t>The network layer does not recognize any relationship between packets.</a:t>
            </a:r>
          </a:p>
          <a:p>
            <a:pPr>
              <a:buFont typeface="Arial" pitchFamily="34" charset="0"/>
              <a:buChar char="•"/>
            </a:pPr>
            <a:r>
              <a:rPr lang="en-US" sz="2400" dirty="0" smtClean="0"/>
              <a:t>The Transport layer ensures the whole message (group of packets) arrives in tact and in order.</a:t>
            </a:r>
          </a:p>
          <a:p>
            <a:pPr>
              <a:buFont typeface="Arial" pitchFamily="34" charset="0"/>
              <a:buChar char="•"/>
            </a:pPr>
            <a:r>
              <a:rPr lang="en-US" sz="2400" dirty="0" smtClean="0"/>
              <a:t>The transport layer also is responsible for delivery of a message from one process to another.</a:t>
            </a:r>
          </a:p>
          <a:p>
            <a:endParaRPr lang="en-US" dirty="0"/>
          </a:p>
        </p:txBody>
      </p:sp>
      <p:pic>
        <p:nvPicPr>
          <p:cNvPr id="8195" name="Picture 3"/>
          <p:cNvPicPr>
            <a:picLocks noGrp="1" noChangeAspect="1" noChangeArrowheads="1"/>
          </p:cNvPicPr>
          <p:nvPr>
            <p:ph idx="1"/>
          </p:nvPr>
        </p:nvPicPr>
        <p:blipFill>
          <a:blip r:embed="rId2"/>
          <a:srcRect/>
          <a:stretch>
            <a:fillRect/>
          </a:stretch>
        </p:blipFill>
        <p:spPr bwMode="auto">
          <a:xfrm>
            <a:off x="990600" y="1676400"/>
            <a:ext cx="6781799" cy="172402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Service-point addressing.</a:t>
            </a:r>
          </a:p>
          <a:p>
            <a:r>
              <a:rPr lang="en-US" dirty="0" smtClean="0"/>
              <a:t>"Computer addresses" have ports (22, 80, etc.). </a:t>
            </a:r>
          </a:p>
          <a:p>
            <a:r>
              <a:rPr lang="en-US" dirty="0" smtClean="0"/>
              <a:t>The Transport Layer Header defines a service-point address (port address).</a:t>
            </a:r>
          </a:p>
          <a:p>
            <a:r>
              <a:rPr lang="en-US" dirty="0" smtClean="0"/>
              <a:t>The transport layer make sure that the message is delivered to the correct process on the destination machine </a:t>
            </a:r>
          </a:p>
          <a:p>
            <a:pPr>
              <a:buNone/>
            </a:pPr>
            <a:r>
              <a:rPr lang="en-US" b="1" dirty="0" smtClean="0"/>
              <a:t>Segmentation and re-assembly</a:t>
            </a:r>
            <a:r>
              <a:rPr lang="en-US" dirty="0" smtClean="0"/>
              <a:t>.</a:t>
            </a:r>
          </a:p>
          <a:p>
            <a:r>
              <a:rPr lang="en-US" dirty="0" smtClean="0"/>
              <a:t>message is divided into transmittable segments, each containing a sequence number. On receipt, assemble message in order, replace lost packets.</a:t>
            </a:r>
          </a:p>
          <a:p>
            <a:endParaRPr 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ont’d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Connection control.</a:t>
            </a:r>
          </a:p>
          <a:p>
            <a:pPr lvl="1"/>
            <a:r>
              <a:rPr lang="en-US" dirty="0" smtClean="0"/>
              <a:t>Can be connectionless or connection-oriented.</a:t>
            </a:r>
          </a:p>
          <a:p>
            <a:pPr lvl="2"/>
            <a:r>
              <a:rPr lang="en-US" b="1" dirty="0" smtClean="0"/>
              <a:t>Connectionless</a:t>
            </a:r>
            <a:r>
              <a:rPr lang="en-US" dirty="0" smtClean="0"/>
              <a:t>: Treats each segment as an independent packet. the receiver doesn’t acknowledges the receipt of  a packet.</a:t>
            </a:r>
          </a:p>
          <a:p>
            <a:pPr lvl="2"/>
            <a:r>
              <a:rPr lang="en-US" b="1" dirty="0" smtClean="0"/>
              <a:t>Connection-oriented</a:t>
            </a:r>
            <a:r>
              <a:rPr lang="en-US" dirty="0" smtClean="0"/>
              <a:t>: Makes a connection with the transport layer at the destination machine first before delivering packets. After all data transferred, connection is terminated. the receiver acknowledges the receipt of  a packet.</a:t>
            </a:r>
          </a:p>
          <a:p>
            <a:pPr>
              <a:buNone/>
            </a:pPr>
            <a:r>
              <a:rPr lang="en-US" b="1" dirty="0" smtClean="0"/>
              <a:t>Flow control.</a:t>
            </a:r>
          </a:p>
          <a:p>
            <a:r>
              <a:rPr lang="en-US" dirty="0" smtClean="0"/>
              <a:t>Like the Data Link Layer, Transport is also responsible for flow control.</a:t>
            </a:r>
          </a:p>
          <a:p>
            <a:r>
              <a:rPr lang="en-US" dirty="0" smtClean="0"/>
              <a:t>Flow control at this layer is performed end-to-end rather than link-to-link.</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lstStyle/>
          <a:p>
            <a:pPr>
              <a:buNone/>
            </a:pPr>
            <a:r>
              <a:rPr lang="en-US" b="1" dirty="0" smtClean="0"/>
              <a:t>Error Control</a:t>
            </a:r>
          </a:p>
          <a:p>
            <a:r>
              <a:rPr lang="en-US" dirty="0" smtClean="0"/>
              <a:t>Performed process-to-process rather than across a single link.</a:t>
            </a:r>
          </a:p>
          <a:p>
            <a:r>
              <a:rPr lang="en-US" dirty="0" smtClean="0"/>
              <a:t>Sending transport layer makes sure entire message arrives at receiving transport layer </a:t>
            </a:r>
          </a:p>
          <a:p>
            <a:r>
              <a:rPr lang="en-US" dirty="0" smtClean="0"/>
              <a:t>without error.</a:t>
            </a:r>
          </a:p>
          <a:p>
            <a:r>
              <a:rPr lang="en-US" dirty="0" smtClean="0"/>
              <a:t>Error Correction typically achieved through retransmission.</a:t>
            </a:r>
          </a:p>
          <a:p>
            <a:endParaRPr lang="en-US" dirty="0" smtClean="0"/>
          </a:p>
          <a:p>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609600" y="1828800"/>
            <a:ext cx="8001000" cy="4038599"/>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1" name="Text Box 3"/>
          <p:cNvSpPr txBox="1">
            <a:spLocks noChangeArrowheads="1"/>
          </p:cNvSpPr>
          <p:nvPr/>
        </p:nvSpPr>
        <p:spPr bwMode="auto">
          <a:xfrm>
            <a:off x="381000" y="457200"/>
            <a:ext cx="8382000" cy="579438"/>
          </a:xfrm>
          <a:prstGeom prst="rect">
            <a:avLst/>
          </a:prstGeom>
          <a:noFill/>
          <a:ln w="9525">
            <a:noFill/>
            <a:miter lim="800000"/>
            <a:headEnd/>
            <a:tailEnd/>
          </a:ln>
          <a:effectLst/>
        </p:spPr>
        <p:txBody>
          <a:bodyPr wrap="square">
            <a:spAutoFit/>
          </a:bodyPr>
          <a:lstStyle/>
          <a:p>
            <a:pPr algn="ctr">
              <a:defRPr/>
            </a:pPr>
            <a:r>
              <a:rPr lang="en-US" sz="3200" dirty="0" smtClean="0">
                <a:latin typeface="Times" pitchFamily="18" charset="0"/>
              </a:rPr>
              <a:t>Layered tasks </a:t>
            </a:r>
            <a:endParaRPr lang="en-US" sz="3200" dirty="0">
              <a:latin typeface="Times" pitchFamily="18" charset="0"/>
            </a:endParaRPr>
          </a:p>
        </p:txBody>
      </p:sp>
      <p:sp>
        <p:nvSpPr>
          <p:cNvPr id="3076"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tLang="en-US">
              <a:latin typeface="Times New Roman" pitchFamily="18" charset="0"/>
            </a:endParaRPr>
          </a:p>
        </p:txBody>
      </p:sp>
      <p:sp>
        <p:nvSpPr>
          <p:cNvPr id="565277" name="Rectangle 29"/>
          <p:cNvSpPr>
            <a:spLocks noChangeArrowheads="1"/>
          </p:cNvSpPr>
          <p:nvPr/>
        </p:nvSpPr>
        <p:spPr bwMode="auto">
          <a:xfrm>
            <a:off x="88900" y="1063625"/>
            <a:ext cx="8897938" cy="4893647"/>
          </a:xfrm>
          <a:prstGeom prst="rect">
            <a:avLst/>
          </a:prstGeom>
          <a:noFill/>
          <a:ln w="9525">
            <a:noFill/>
            <a:miter lim="800000"/>
            <a:headEnd/>
            <a:tailEnd/>
          </a:ln>
          <a:effectLst/>
        </p:spPr>
        <p:txBody>
          <a:bodyPr anchor="ctr">
            <a:spAutoFit/>
          </a:bodyPr>
          <a:lstStyle/>
          <a:p>
            <a:pPr marL="457200" indent="-457200" algn="just" eaLnBrk="1" hangingPunct="1">
              <a:buFont typeface="Arial" pitchFamily="34" charset="0"/>
              <a:buChar char="•"/>
              <a:defRPr/>
            </a:pPr>
            <a:r>
              <a:rPr lang="en-US" sz="2800" dirty="0">
                <a:latin typeface="+mj-lt"/>
              </a:rPr>
              <a:t>We use the concept of </a:t>
            </a:r>
            <a:r>
              <a:rPr lang="en-US" sz="2800" dirty="0">
                <a:solidFill>
                  <a:schemeClr val="hlink"/>
                </a:solidFill>
                <a:latin typeface="+mj-lt"/>
              </a:rPr>
              <a:t>layers</a:t>
            </a:r>
            <a:r>
              <a:rPr lang="en-US" sz="2800" dirty="0">
                <a:latin typeface="+mj-lt"/>
              </a:rPr>
              <a:t> in our daily life</a:t>
            </a:r>
          </a:p>
          <a:p>
            <a:pPr marL="457200" indent="-457200" algn="just" eaLnBrk="1" hangingPunct="1">
              <a:buFont typeface="Arial" pitchFamily="34" charset="0"/>
              <a:buChar char="•"/>
              <a:defRPr/>
            </a:pPr>
            <a:r>
              <a:rPr lang="en-US" sz="2800" dirty="0">
                <a:latin typeface="+mj-lt"/>
              </a:rPr>
              <a:t>As an example, let us consider 2 friends who communicate through postal mail. </a:t>
            </a:r>
          </a:p>
          <a:p>
            <a:pPr marL="457200" indent="-457200" algn="just" eaLnBrk="1" hangingPunct="1">
              <a:buFont typeface="Arial" pitchFamily="34" charset="0"/>
              <a:buChar char="•"/>
              <a:defRPr/>
            </a:pPr>
            <a:r>
              <a:rPr lang="en-US" sz="2800" dirty="0">
                <a:latin typeface="+mj-lt"/>
              </a:rPr>
              <a:t>The process of sending a letter to a friend would be complex if there were no services available from the post office. </a:t>
            </a:r>
            <a:endParaRPr lang="en-US" sz="2800" dirty="0">
              <a:effectLst>
                <a:outerShdw blurRad="38100" dist="38100" dir="2700000" algn="tl">
                  <a:srgbClr val="C0C0C0"/>
                </a:outerShdw>
              </a:effectLst>
              <a:latin typeface="Arial Narrow" pitchFamily="34" charset="0"/>
            </a:endParaRPr>
          </a:p>
          <a:p>
            <a:pPr algn="just" eaLnBrk="1" hangingPunct="1">
              <a:defRPr/>
            </a:pPr>
            <a:r>
              <a:rPr lang="en-US" sz="2400" u="sng" dirty="0">
                <a:solidFill>
                  <a:srgbClr val="FF0000"/>
                </a:solidFill>
                <a:latin typeface="Arial Narrow" pitchFamily="34" charset="0"/>
              </a:rPr>
              <a:t>Process of sending a letter</a:t>
            </a:r>
          </a:p>
          <a:p>
            <a:pPr marL="342900" indent="-342900">
              <a:buFont typeface="Arial" pitchFamily="34" charset="0"/>
              <a:buChar char="•"/>
              <a:defRPr/>
            </a:pPr>
            <a:r>
              <a:rPr lang="en-US" sz="2400" b="0" dirty="0" smtClean="0">
                <a:latin typeface="Arial Narrow" pitchFamily="34" charset="0"/>
              </a:rPr>
              <a:t>Sender</a:t>
            </a:r>
            <a:r>
              <a:rPr lang="en-US" sz="2400" b="0" dirty="0">
                <a:latin typeface="Arial Narrow" pitchFamily="34" charset="0"/>
              </a:rPr>
              <a:t>, Receiver, and Carrier</a:t>
            </a:r>
          </a:p>
          <a:p>
            <a:pPr marL="342900" indent="-342900">
              <a:buFont typeface="Arial" pitchFamily="34" charset="0"/>
              <a:buChar char="•"/>
              <a:defRPr/>
            </a:pPr>
            <a:r>
              <a:rPr lang="en-US" sz="2400" b="0" dirty="0">
                <a:latin typeface="Arial Narrow" pitchFamily="34" charset="0"/>
              </a:rPr>
              <a:t>Hierarchy</a:t>
            </a:r>
          </a:p>
          <a:p>
            <a:pPr marL="800100" lvl="1" indent="-342900">
              <a:buFont typeface="Arial" pitchFamily="34" charset="0"/>
              <a:buChar char="•"/>
              <a:defRPr/>
            </a:pPr>
            <a:r>
              <a:rPr lang="en-US" sz="2400" b="0" dirty="0">
                <a:latin typeface="Arial Narrow" pitchFamily="34" charset="0"/>
              </a:rPr>
              <a:t>Tasks must be done in order given in hierarchy</a:t>
            </a:r>
          </a:p>
          <a:p>
            <a:pPr marL="342900" indent="-342900">
              <a:buFont typeface="Arial" pitchFamily="34" charset="0"/>
              <a:buChar char="•"/>
              <a:defRPr/>
            </a:pPr>
            <a:r>
              <a:rPr lang="en-US" sz="2400" b="0" dirty="0">
                <a:latin typeface="Arial Narrow" pitchFamily="34" charset="0"/>
              </a:rPr>
              <a:t>Services </a:t>
            </a:r>
          </a:p>
          <a:p>
            <a:pPr marL="800100" lvl="1" indent="-342900">
              <a:buFont typeface="Arial" pitchFamily="34" charset="0"/>
              <a:buChar char="•"/>
              <a:defRPr/>
            </a:pPr>
            <a:r>
              <a:rPr lang="en-US" sz="2400" b="0" dirty="0">
                <a:latin typeface="Arial Narrow" pitchFamily="34" charset="0"/>
              </a:rPr>
              <a:t>each layer at the sending site uses the services of the layer below it.</a:t>
            </a:r>
            <a:endParaRPr lang="en-US" sz="2400" dirty="0">
              <a:latin typeface="Arial Narrow"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Layer</a:t>
            </a:r>
            <a:endParaRPr lang="en-US" dirty="0"/>
          </a:p>
        </p:txBody>
      </p:sp>
      <p:pic>
        <p:nvPicPr>
          <p:cNvPr id="9219" name="Picture 3"/>
          <p:cNvPicPr>
            <a:picLocks noGrp="1" noChangeAspect="1" noChangeArrowheads="1"/>
          </p:cNvPicPr>
          <p:nvPr>
            <p:ph idx="1"/>
          </p:nvPr>
        </p:nvPicPr>
        <p:blipFill>
          <a:blip r:embed="rId2"/>
          <a:srcRect/>
          <a:stretch>
            <a:fillRect/>
          </a:stretch>
        </p:blipFill>
        <p:spPr bwMode="auto">
          <a:xfrm>
            <a:off x="1600200" y="1524000"/>
            <a:ext cx="5772150" cy="2457450"/>
          </a:xfrm>
          <a:prstGeom prst="rect">
            <a:avLst/>
          </a:prstGeom>
          <a:noFill/>
          <a:ln w="9525">
            <a:noFill/>
            <a:miter lim="800000"/>
            <a:headEnd/>
            <a:tailEnd/>
          </a:ln>
          <a:effectLst/>
        </p:spPr>
      </p:pic>
      <p:sp>
        <p:nvSpPr>
          <p:cNvPr id="7" name="TextBox 6"/>
          <p:cNvSpPr txBox="1"/>
          <p:nvPr/>
        </p:nvSpPr>
        <p:spPr>
          <a:xfrm>
            <a:off x="685800" y="4953000"/>
            <a:ext cx="7620000" cy="923330"/>
          </a:xfrm>
          <a:prstGeom prst="rect">
            <a:avLst/>
          </a:prstGeom>
          <a:noFill/>
        </p:spPr>
        <p:txBody>
          <a:bodyPr wrap="square" rtlCol="0">
            <a:spAutoFit/>
          </a:bodyPr>
          <a:lstStyle/>
          <a:p>
            <a:r>
              <a:rPr lang="en-US" dirty="0"/>
              <a:t>he session layer is the network </a:t>
            </a:r>
            <a:r>
              <a:rPr lang="en-US" b="1" dirty="0"/>
              <a:t>dialog controller</a:t>
            </a:r>
            <a:r>
              <a:rPr lang="en-US" dirty="0"/>
              <a:t>. It establishes, maintains, and synchronizes the </a:t>
            </a:r>
            <a:r>
              <a:rPr lang="en-US" dirty="0" smtClean="0"/>
              <a:t>interaction </a:t>
            </a:r>
            <a:r>
              <a:rPr lang="en-US" dirty="0"/>
              <a:t>among communicating </a:t>
            </a:r>
            <a:r>
              <a:rPr lang="en-US" dirty="0" smtClean="0"/>
              <a:t>systems which is called a </a:t>
            </a:r>
            <a:r>
              <a:rPr lang="en-US" b="1" dirty="0" smtClean="0"/>
              <a:t>sessio</a:t>
            </a:r>
            <a:r>
              <a:rPr lang="en-US" b="1" dirty="0"/>
              <a:t>n</a:t>
            </a:r>
            <a:r>
              <a:rPr lang="en-US" dirty="0" smtClean="0"/>
              <a: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6" name="Content Placeholder 5"/>
          <p:cNvSpPr>
            <a:spLocks noGrp="1"/>
          </p:cNvSpPr>
          <p:nvPr>
            <p:ph idx="1"/>
          </p:nvPr>
        </p:nvSpPr>
        <p:spPr>
          <a:xfrm>
            <a:off x="457200" y="1600200"/>
            <a:ext cx="8229600" cy="4495800"/>
          </a:xfrm>
        </p:spPr>
        <p:txBody>
          <a:bodyPr>
            <a:normAutofit/>
          </a:bodyPr>
          <a:lstStyle/>
          <a:p>
            <a:r>
              <a:rPr lang="en-US" b="1" dirty="0" smtClean="0"/>
              <a:t>Establishment, maintaining and ending a secession:</a:t>
            </a:r>
          </a:p>
          <a:p>
            <a:pPr lvl="1"/>
            <a:r>
              <a:rPr lang="en-US" dirty="0" smtClean="0"/>
              <a:t>Send SYN packet– establishment request</a:t>
            </a:r>
          </a:p>
          <a:p>
            <a:pPr lvl="1"/>
            <a:r>
              <a:rPr lang="en-US" dirty="0" smtClean="0"/>
              <a:t>Receive ACK and </a:t>
            </a:r>
            <a:r>
              <a:rPr lang="en-US" dirty="0" smtClean="0"/>
              <a:t>SYN--established</a:t>
            </a:r>
            <a:endParaRPr lang="en-US" dirty="0" smtClean="0"/>
          </a:p>
          <a:p>
            <a:pPr lvl="1"/>
            <a:r>
              <a:rPr lang="en-US" dirty="0" smtClean="0"/>
              <a:t>To end –sender sends ACK</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a:t>Dialog Control:</a:t>
            </a:r>
          </a:p>
          <a:p>
            <a:r>
              <a:rPr lang="en-US" dirty="0"/>
              <a:t>Allow two systems to enter into a dialog. Allows communication between two processes to </a:t>
            </a:r>
            <a:r>
              <a:rPr lang="en-US" dirty="0" smtClean="0"/>
              <a:t>be </a:t>
            </a:r>
            <a:r>
              <a:rPr lang="en-US" dirty="0"/>
              <a:t>half-duplex or </a:t>
            </a:r>
            <a:r>
              <a:rPr lang="en-US" dirty="0" smtClean="0"/>
              <a:t>full-duplex.</a:t>
            </a:r>
          </a:p>
          <a:p>
            <a:pPr>
              <a:buNone/>
            </a:pPr>
            <a:r>
              <a:rPr lang="en-US" b="1" dirty="0" smtClean="0"/>
              <a:t>Synchronization:</a:t>
            </a:r>
          </a:p>
          <a:p>
            <a:r>
              <a:rPr lang="en-US" dirty="0" smtClean="0"/>
              <a:t>Session </a:t>
            </a:r>
            <a:r>
              <a:rPr lang="en-US" dirty="0"/>
              <a:t>layer allows a process to add checkpoints, or synchronization points to a stream of </a:t>
            </a:r>
            <a:r>
              <a:rPr lang="en-US" dirty="0" smtClean="0"/>
              <a:t>data</a:t>
            </a:r>
            <a:r>
              <a:rPr lang="en-US" dirty="0"/>
              <a:t>.</a:t>
            </a:r>
          </a:p>
          <a:p>
            <a:r>
              <a:rPr lang="en-US" dirty="0" smtClean="0"/>
              <a:t>Example</a:t>
            </a:r>
            <a:r>
              <a:rPr lang="en-US" dirty="0"/>
              <a:t>: If sending a 2000 page file, add checkpoints every 100 pages to make sure that </a:t>
            </a:r>
            <a:r>
              <a:rPr lang="en-US" dirty="0" smtClean="0"/>
              <a:t>each </a:t>
            </a:r>
            <a:r>
              <a:rPr lang="en-US" dirty="0"/>
              <a:t>100-page unit is received and acknowledged independently. If a single 100-page </a:t>
            </a:r>
            <a:r>
              <a:rPr lang="en-US" dirty="0" smtClean="0"/>
              <a:t>section </a:t>
            </a:r>
            <a:r>
              <a:rPr lang="en-US" dirty="0"/>
              <a:t>transmission fails, no need to resend the whole file, just that </a:t>
            </a:r>
            <a:r>
              <a:rPr lang="en-US" dirty="0" smtClean="0"/>
              <a:t>section.</a:t>
            </a:r>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Layer</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1219200" y="1752600"/>
            <a:ext cx="6143625" cy="28956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lnSpcReduction="10000"/>
          </a:bodyPr>
          <a:lstStyle/>
          <a:p>
            <a:r>
              <a:rPr lang="en-US" b="1" dirty="0" smtClean="0"/>
              <a:t>Translation</a:t>
            </a:r>
          </a:p>
          <a:p>
            <a:pPr lvl="1"/>
            <a:r>
              <a:rPr lang="en-US" dirty="0" smtClean="0"/>
              <a:t>  Changes sender-dependent format into common format. /vise-versa.</a:t>
            </a:r>
          </a:p>
          <a:p>
            <a:pPr lvl="2"/>
            <a:r>
              <a:rPr lang="en-US" dirty="0" smtClean="0"/>
              <a:t>Example</a:t>
            </a:r>
            <a:r>
              <a:rPr lang="en-US" dirty="0"/>
              <a:t>: Character encodings.</a:t>
            </a:r>
          </a:p>
          <a:p>
            <a:r>
              <a:rPr lang="en-US" b="1" dirty="0" smtClean="0"/>
              <a:t>Encryption--</a:t>
            </a:r>
            <a:r>
              <a:rPr lang="en-US" dirty="0" smtClean="0"/>
              <a:t>for security and privacy purpose</a:t>
            </a:r>
            <a:endParaRPr lang="en-US" dirty="0"/>
          </a:p>
          <a:p>
            <a:r>
              <a:rPr lang="en-US" b="1" dirty="0" smtClean="0"/>
              <a:t>Compression</a:t>
            </a:r>
            <a:r>
              <a:rPr lang="en-US" dirty="0" smtClean="0"/>
              <a:t>—reduce the number of bits contained in the information</a:t>
            </a:r>
          </a:p>
          <a:p>
            <a:pPr>
              <a:buNone/>
            </a:pPr>
            <a:r>
              <a:rPr lang="en-US" dirty="0"/>
              <a:t/>
            </a:r>
            <a:br>
              <a:rPr lang="en-US" dirty="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application layer</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1219200" y="1524000"/>
            <a:ext cx="7010400" cy="41148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application layer</a:t>
            </a:r>
            <a:endParaRPr lang="en-US" dirty="0"/>
          </a:p>
        </p:txBody>
      </p:sp>
      <p:sp>
        <p:nvSpPr>
          <p:cNvPr id="3" name="Content Placeholder 2"/>
          <p:cNvSpPr>
            <a:spLocks noGrp="1"/>
          </p:cNvSpPr>
          <p:nvPr>
            <p:ph idx="1"/>
          </p:nvPr>
        </p:nvSpPr>
        <p:spPr/>
        <p:txBody>
          <a:bodyPr>
            <a:normAutofit/>
          </a:bodyPr>
          <a:lstStyle/>
          <a:p>
            <a:r>
              <a:rPr lang="en-US" dirty="0" smtClean="0"/>
              <a:t>The application layer enables the user, whether human or software, to access the network.</a:t>
            </a:r>
          </a:p>
          <a:p>
            <a:r>
              <a:rPr lang="en-US" dirty="0" smtClean="0"/>
              <a:t> It provides user interfaces and support for services such as electronic mail, remote file access and transfer, shared database management, and other types of distributed information services.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a:xfrm>
            <a:off x="457200" y="1600201"/>
            <a:ext cx="8229600" cy="4038600"/>
          </a:xfrm>
        </p:spPr>
        <p:txBody>
          <a:bodyPr>
            <a:normAutofit fontScale="92500" lnSpcReduction="20000"/>
          </a:bodyPr>
          <a:lstStyle/>
          <a:p>
            <a:pPr>
              <a:buNone/>
            </a:pPr>
            <a:r>
              <a:rPr lang="en-US" dirty="0" smtClean="0"/>
              <a:t>Specific services provided by the application layer include the following: </a:t>
            </a:r>
          </a:p>
          <a:p>
            <a:pPr lvl="1"/>
            <a:r>
              <a:rPr lang="en-US" dirty="0" smtClean="0"/>
              <a:t>Network virtual terminal: this application allows a user to access files on a remote host.</a:t>
            </a:r>
          </a:p>
          <a:p>
            <a:pPr lvl="1"/>
            <a:r>
              <a:rPr lang="en-US" dirty="0" smtClean="0"/>
              <a:t> File transfer, access, and management</a:t>
            </a:r>
          </a:p>
          <a:p>
            <a:pPr lvl="1"/>
            <a:r>
              <a:rPr lang="en-US" dirty="0" smtClean="0"/>
              <a:t>Mail services: this application provides various e-mail services</a:t>
            </a:r>
          </a:p>
          <a:p>
            <a:pPr lvl="1"/>
            <a:r>
              <a:rPr lang="en-US" dirty="0" smtClean="0"/>
              <a:t> Directory services: this application provides the distributed database sources and access for global information about various objects and services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TCP/IP Model</a:t>
            </a:r>
            <a:endParaRPr lang="en-US" dirty="0"/>
          </a:p>
        </p:txBody>
      </p:sp>
      <p:sp>
        <p:nvSpPr>
          <p:cNvPr id="3" name="Content Placeholder 2"/>
          <p:cNvSpPr>
            <a:spLocks noGrp="1"/>
          </p:cNvSpPr>
          <p:nvPr>
            <p:ph idx="1"/>
          </p:nvPr>
        </p:nvSpPr>
        <p:spPr/>
        <p:txBody>
          <a:bodyPr>
            <a:normAutofit/>
          </a:bodyPr>
          <a:lstStyle/>
          <a:p>
            <a:r>
              <a:rPr lang="en-US" dirty="0" smtClean="0"/>
              <a:t>The TCPIIP protocol suite was developed prior to the OSI model. </a:t>
            </a:r>
          </a:p>
          <a:p>
            <a:r>
              <a:rPr lang="en-US" dirty="0" smtClean="0"/>
              <a:t>TCP/IP forms the base of preset day internet</a:t>
            </a:r>
          </a:p>
          <a:p>
            <a:r>
              <a:rPr lang="en-US" dirty="0" smtClean="0"/>
              <a:t>TCP and IP are two protocols of this model.</a:t>
            </a:r>
          </a:p>
          <a:p>
            <a:r>
              <a:rPr lang="en-US" dirty="0" smtClean="0"/>
              <a:t>This model was </a:t>
            </a:r>
            <a:r>
              <a:rPr lang="en-US" dirty="0" err="1" smtClean="0"/>
              <a:t>initialy</a:t>
            </a:r>
            <a:r>
              <a:rPr lang="en-US" dirty="0" smtClean="0"/>
              <a:t> used by ARPNET</a:t>
            </a:r>
          </a:p>
          <a:p>
            <a:r>
              <a:rPr lang="en-US" dirty="0" smtClean="0"/>
              <a:t>The original TCP/IP protocol suite was defined as having four layers: host-to-network, internet, transport, and application.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TCP/IP protocol Suite</a:t>
            </a:r>
            <a:endParaRPr lang="en-US" dirty="0"/>
          </a:p>
        </p:txBody>
      </p:sp>
      <p:pic>
        <p:nvPicPr>
          <p:cNvPr id="12290" name="Picture 2"/>
          <p:cNvPicPr>
            <a:picLocks noGrp="1" noChangeAspect="1" noChangeArrowheads="1"/>
          </p:cNvPicPr>
          <p:nvPr>
            <p:ph idx="1"/>
          </p:nvPr>
        </p:nvPicPr>
        <p:blipFill>
          <a:blip r:embed="rId2"/>
          <a:srcRect/>
          <a:stretch>
            <a:fillRect/>
          </a:stretch>
        </p:blipFill>
        <p:spPr bwMode="auto">
          <a:xfrm>
            <a:off x="1524000" y="1752600"/>
            <a:ext cx="5029200" cy="2971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304800" y="330200"/>
            <a:ext cx="4878388" cy="523875"/>
          </a:xfrm>
          <a:prstGeom prst="rect">
            <a:avLst/>
          </a:prstGeom>
          <a:noFill/>
          <a:ln w="9525">
            <a:noFill/>
            <a:miter lim="800000"/>
            <a:headEnd/>
            <a:tailEnd/>
          </a:ln>
        </p:spPr>
        <p:txBody>
          <a:bodyPr wrap="none">
            <a:spAutoFit/>
          </a:bodyPr>
          <a:lstStyle/>
          <a:p>
            <a:r>
              <a:rPr lang="en-US" altLang="en-US" sz="2400">
                <a:latin typeface="Times New Roman" pitchFamily="18" charset="0"/>
                <a:cs typeface="Times New Roman" pitchFamily="18" charset="0"/>
              </a:rPr>
              <a:t>Tasks involved in </a:t>
            </a:r>
            <a:r>
              <a:rPr lang="en-US" altLang="en-US" sz="2800">
                <a:latin typeface="Times New Roman" pitchFamily="18" charset="0"/>
                <a:cs typeface="Times New Roman" pitchFamily="18" charset="0"/>
              </a:rPr>
              <a:t>sending a letter</a:t>
            </a:r>
            <a:endParaRPr lang="en-US" altLang="en-US" sz="3200" i="1">
              <a:latin typeface="Times New Roman" pitchFamily="18" charset="0"/>
              <a:cs typeface="Times New Roman" pitchFamily="18" charset="0"/>
            </a:endParaRPr>
          </a:p>
        </p:txBody>
      </p:sp>
      <p:pic>
        <p:nvPicPr>
          <p:cNvPr id="4099" name="Picture 6"/>
          <p:cNvPicPr>
            <a:picLocks noChangeAspect="1" noChangeArrowheads="1"/>
          </p:cNvPicPr>
          <p:nvPr/>
        </p:nvPicPr>
        <p:blipFill>
          <a:blip r:embed="rId3"/>
          <a:srcRect/>
          <a:stretch>
            <a:fillRect/>
          </a:stretch>
        </p:blipFill>
        <p:spPr bwMode="auto">
          <a:xfrm>
            <a:off x="5816600" y="127000"/>
            <a:ext cx="3327400" cy="3344863"/>
          </a:xfrm>
          <a:prstGeom prst="rect">
            <a:avLst/>
          </a:prstGeom>
          <a:noFill/>
          <a:ln w="9525">
            <a:noFill/>
            <a:miter lim="800000"/>
            <a:headEnd/>
            <a:tailEnd/>
          </a:ln>
        </p:spPr>
      </p:pic>
      <p:sp>
        <p:nvSpPr>
          <p:cNvPr id="4100" name="Rectangle 9"/>
          <p:cNvSpPr>
            <a:spLocks noChangeArrowheads="1"/>
          </p:cNvSpPr>
          <p:nvPr/>
        </p:nvSpPr>
        <p:spPr bwMode="auto">
          <a:xfrm>
            <a:off x="0" y="1255713"/>
            <a:ext cx="7556500" cy="4840287"/>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folHlink"/>
              </a:buClr>
              <a:buSzPct val="60000"/>
              <a:buFont typeface="Wingdings" pitchFamily="2" charset="2"/>
              <a:buChar char="n"/>
            </a:pPr>
            <a:r>
              <a:rPr lang="en-US" altLang="en-US" sz="2400" b="0">
                <a:latin typeface="Times New Roman" pitchFamily="18" charset="0"/>
                <a:cs typeface="Times New Roman" pitchFamily="18" charset="0"/>
              </a:rPr>
              <a:t>A network model is a layered architecture</a:t>
            </a:r>
          </a:p>
          <a:p>
            <a:pPr marL="742950" lvl="1" indent="-285750" eaLnBrk="1" hangingPunct="1">
              <a:lnSpc>
                <a:spcPct val="90000"/>
              </a:lnSpc>
              <a:spcBef>
                <a:spcPct val="20000"/>
              </a:spcBef>
              <a:buClr>
                <a:schemeClr val="hlink"/>
              </a:buClr>
              <a:buSzPct val="55000"/>
              <a:buFont typeface="Wingdings" pitchFamily="2" charset="2"/>
              <a:buChar char="n"/>
            </a:pPr>
            <a:r>
              <a:rPr lang="en-US" altLang="zh-CN" sz="2000" b="0">
                <a:latin typeface="Times New Roman" pitchFamily="18" charset="0"/>
                <a:ea typeface="SimSun" pitchFamily="2" charset="-122"/>
                <a:cs typeface="Times New Roman" pitchFamily="18" charset="0"/>
              </a:rPr>
              <a:t>Task broken into subtasks</a:t>
            </a:r>
          </a:p>
          <a:p>
            <a:pPr marL="742950" lvl="1" indent="-285750" eaLnBrk="1" hangingPunct="1">
              <a:lnSpc>
                <a:spcPct val="90000"/>
              </a:lnSpc>
              <a:spcBef>
                <a:spcPct val="20000"/>
              </a:spcBef>
              <a:buClr>
                <a:schemeClr val="hlink"/>
              </a:buClr>
              <a:buSzPct val="55000"/>
              <a:buFont typeface="Wingdings" pitchFamily="2" charset="2"/>
              <a:buChar char="n"/>
            </a:pPr>
            <a:r>
              <a:rPr lang="en-US" altLang="zh-CN" sz="2000" b="0">
                <a:latin typeface="Times New Roman" pitchFamily="18" charset="0"/>
                <a:ea typeface="SimSun" pitchFamily="2" charset="-122"/>
                <a:cs typeface="Times New Roman" pitchFamily="18" charset="0"/>
              </a:rPr>
              <a:t>Implemented separately in layers in stack</a:t>
            </a:r>
          </a:p>
          <a:p>
            <a:pPr marL="742950" lvl="1" indent="-285750" eaLnBrk="1" hangingPunct="1">
              <a:lnSpc>
                <a:spcPct val="90000"/>
              </a:lnSpc>
              <a:spcBef>
                <a:spcPct val="20000"/>
              </a:spcBef>
              <a:buClr>
                <a:schemeClr val="hlink"/>
              </a:buClr>
              <a:buSzPct val="55000"/>
              <a:buFont typeface="Wingdings" pitchFamily="2" charset="2"/>
              <a:buChar char="n"/>
            </a:pPr>
            <a:r>
              <a:rPr lang="en-US" altLang="zh-CN" sz="2000" b="0">
                <a:latin typeface="Times New Roman" pitchFamily="18" charset="0"/>
                <a:ea typeface="SimSun" pitchFamily="2" charset="-122"/>
                <a:cs typeface="Times New Roman" pitchFamily="18" charset="0"/>
              </a:rPr>
              <a:t>Functions need in both systems</a:t>
            </a:r>
          </a:p>
          <a:p>
            <a:pPr marL="742950" lvl="1" indent="-285750" eaLnBrk="1" hangingPunct="1">
              <a:lnSpc>
                <a:spcPct val="90000"/>
              </a:lnSpc>
              <a:spcBef>
                <a:spcPct val="20000"/>
              </a:spcBef>
              <a:buClr>
                <a:schemeClr val="hlink"/>
              </a:buClr>
              <a:buSzPct val="55000"/>
              <a:buFont typeface="Wingdings" pitchFamily="2" charset="2"/>
              <a:buChar char="n"/>
            </a:pPr>
            <a:r>
              <a:rPr lang="en-US" altLang="zh-CN" sz="2000" b="0">
                <a:latin typeface="Times New Roman" pitchFamily="18" charset="0"/>
                <a:ea typeface="SimSun" pitchFamily="2" charset="-122"/>
                <a:cs typeface="Times New Roman" pitchFamily="18" charset="0"/>
              </a:rPr>
              <a:t>Peer layers communicate</a:t>
            </a:r>
          </a:p>
          <a:p>
            <a:pPr marL="342900" indent="-342900" eaLnBrk="1" hangingPunct="1">
              <a:lnSpc>
                <a:spcPct val="90000"/>
              </a:lnSpc>
              <a:spcBef>
                <a:spcPct val="20000"/>
              </a:spcBef>
              <a:buClr>
                <a:schemeClr val="folHlink"/>
              </a:buClr>
              <a:buSzPct val="60000"/>
              <a:buFont typeface="Wingdings" pitchFamily="2" charset="2"/>
              <a:buChar char="n"/>
            </a:pPr>
            <a:r>
              <a:rPr lang="en-US" altLang="zh-CN" sz="2400" b="0">
                <a:latin typeface="Times New Roman" pitchFamily="18" charset="0"/>
                <a:ea typeface="SimSun" pitchFamily="2" charset="-122"/>
                <a:cs typeface="Times New Roman" pitchFamily="18" charset="0"/>
              </a:rPr>
              <a:t>Protocol </a:t>
            </a:r>
          </a:p>
          <a:p>
            <a:pPr marL="742950" lvl="1" indent="-285750" eaLnBrk="1" hangingPunct="1">
              <a:lnSpc>
                <a:spcPct val="90000"/>
              </a:lnSpc>
              <a:spcBef>
                <a:spcPct val="20000"/>
              </a:spcBef>
              <a:buClr>
                <a:schemeClr val="hlink"/>
              </a:buClr>
              <a:buSzPct val="55000"/>
              <a:buFont typeface="Wingdings" pitchFamily="2" charset="2"/>
              <a:buChar char="n"/>
            </a:pPr>
            <a:r>
              <a:rPr lang="en-US" altLang="zh-CN" sz="2000" b="0">
                <a:latin typeface="Times New Roman" pitchFamily="18" charset="0"/>
                <a:ea typeface="SimSun" pitchFamily="2" charset="-122"/>
                <a:cs typeface="Times New Roman" pitchFamily="18" charset="0"/>
              </a:rPr>
              <a:t>A set of rules that governs data communication</a:t>
            </a:r>
          </a:p>
          <a:p>
            <a:pPr marL="742950" lvl="1" indent="-285750" eaLnBrk="1" hangingPunct="1">
              <a:lnSpc>
                <a:spcPct val="90000"/>
              </a:lnSpc>
              <a:spcBef>
                <a:spcPct val="20000"/>
              </a:spcBef>
              <a:buClr>
                <a:schemeClr val="hlink"/>
              </a:buClr>
              <a:buSzPct val="55000"/>
              <a:buFont typeface="Wingdings" pitchFamily="2" charset="2"/>
              <a:buChar char="n"/>
            </a:pPr>
            <a:r>
              <a:rPr lang="en-US" altLang="zh-CN" sz="2000" b="0">
                <a:latin typeface="Times New Roman" pitchFamily="18" charset="0"/>
                <a:ea typeface="SimSun" pitchFamily="2" charset="-122"/>
                <a:cs typeface="Times New Roman" pitchFamily="18" charset="0"/>
              </a:rPr>
              <a:t>It represents an agreement between the communicating devices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TCP/IP is compared to OSI, we can say that the </a:t>
            </a:r>
          </a:p>
          <a:p>
            <a:r>
              <a:rPr lang="en-US" b="1" dirty="0" smtClean="0"/>
              <a:t>host-to-network layer </a:t>
            </a:r>
            <a:r>
              <a:rPr lang="en-US" dirty="0" smtClean="0"/>
              <a:t>is equivalent to the combination of the physical and data link layers. </a:t>
            </a:r>
          </a:p>
          <a:p>
            <a:r>
              <a:rPr lang="en-US" b="1" dirty="0" smtClean="0"/>
              <a:t> internet </a:t>
            </a:r>
            <a:r>
              <a:rPr lang="en-US" dirty="0" smtClean="0"/>
              <a:t>layer is equivalent to the network layer, and the </a:t>
            </a:r>
          </a:p>
          <a:p>
            <a:r>
              <a:rPr lang="en-US" b="1" dirty="0" smtClean="0"/>
              <a:t>transport layer </a:t>
            </a:r>
            <a:r>
              <a:rPr lang="en-US" dirty="0" smtClean="0"/>
              <a:t>in TCP/IP taking care of part of the duties of the session layer.</a:t>
            </a:r>
          </a:p>
          <a:p>
            <a:r>
              <a:rPr lang="en-US" b="1" dirty="0" smtClean="0"/>
              <a:t>application layer </a:t>
            </a:r>
            <a:r>
              <a:rPr lang="en-US" dirty="0" smtClean="0"/>
              <a:t>is roughly doing the job of the session, presentation, and application layers </a:t>
            </a:r>
          </a:p>
          <a:p>
            <a:endParaRPr lang="en-US" dirty="0" smtClean="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TCP/IP is a hierarchical protocol made up of interactive modules, each of which provides a specific functionality; however, the modules are not necessarily interdependent. </a:t>
            </a:r>
          </a:p>
          <a:p>
            <a:r>
              <a:rPr lang="en-US" dirty="0" smtClean="0"/>
              <a:t>Whereas the OSI model specifies which functions belong to each of its layers, </a:t>
            </a:r>
          </a:p>
          <a:p>
            <a:r>
              <a:rPr lang="en-US" dirty="0" smtClean="0"/>
              <a:t>the layers of the TCP/IP protocol suite contain relatively independent protocols that can be mixed and matched depending on the needs of the system. </a:t>
            </a:r>
          </a:p>
          <a:p>
            <a:r>
              <a:rPr lang="en-US" dirty="0" smtClean="0"/>
              <a:t>The term hierarchical means that each upper-level protocol is supported by one or more lower-level protocols.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TCP/IP Protocols</a:t>
            </a:r>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609600" y="1524000"/>
            <a:ext cx="8077200" cy="50292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Layer</a:t>
            </a:r>
            <a:endParaRPr lang="en-US" dirty="0"/>
          </a:p>
        </p:txBody>
      </p:sp>
      <p:sp>
        <p:nvSpPr>
          <p:cNvPr id="3" name="Content Placeholder 2"/>
          <p:cNvSpPr>
            <a:spLocks noGrp="1"/>
          </p:cNvSpPr>
          <p:nvPr>
            <p:ph idx="1"/>
          </p:nvPr>
        </p:nvSpPr>
        <p:spPr/>
        <p:txBody>
          <a:bodyPr/>
          <a:lstStyle/>
          <a:p>
            <a:r>
              <a:rPr lang="en-US" dirty="0" smtClean="0"/>
              <a:t>This layer is comparable to the application, presentation, and session layers of the OSI model all combined into one.</a:t>
            </a:r>
          </a:p>
          <a:p>
            <a:r>
              <a:rPr lang="en-US" dirty="0" smtClean="0"/>
              <a:t> It provides a way for applications to have access to networked services. </a:t>
            </a:r>
          </a:p>
          <a:p>
            <a:r>
              <a:rPr lang="en-US" dirty="0" smtClean="0"/>
              <a:t>This layer also contains the high level protocols. The main issue with this layer is the ability to use both TCP and UDP protocols.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Layer</a:t>
            </a:r>
            <a:endParaRPr lang="en-US" dirty="0"/>
          </a:p>
        </p:txBody>
      </p:sp>
      <p:sp>
        <p:nvSpPr>
          <p:cNvPr id="3" name="Content Placeholder 2"/>
          <p:cNvSpPr>
            <a:spLocks noGrp="1"/>
          </p:cNvSpPr>
          <p:nvPr>
            <p:ph idx="1"/>
          </p:nvPr>
        </p:nvSpPr>
        <p:spPr/>
        <p:txBody>
          <a:bodyPr>
            <a:normAutofit/>
          </a:bodyPr>
          <a:lstStyle/>
          <a:p>
            <a:r>
              <a:rPr lang="en-US" dirty="0" smtClean="0"/>
              <a:t>It is similar in functionality with the OSI model transport layer.</a:t>
            </a:r>
          </a:p>
          <a:p>
            <a:r>
              <a:rPr lang="en-US" dirty="0" smtClean="0"/>
              <a:t>Provides connectionless and connection oriented services </a:t>
            </a:r>
          </a:p>
          <a:p>
            <a:pPr lvl="1"/>
            <a:r>
              <a:rPr lang="en-US" dirty="0" smtClean="0"/>
              <a:t>Connection oriented-- TCP</a:t>
            </a:r>
          </a:p>
          <a:p>
            <a:pPr lvl="1"/>
            <a:r>
              <a:rPr lang="en-US" dirty="0" smtClean="0"/>
              <a:t>Connection less --UDP</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Layer</a:t>
            </a:r>
            <a:endParaRPr lang="en-US" dirty="0"/>
          </a:p>
        </p:txBody>
      </p:sp>
      <p:sp>
        <p:nvSpPr>
          <p:cNvPr id="3" name="Content Placeholder 2"/>
          <p:cNvSpPr>
            <a:spLocks noGrp="1"/>
          </p:cNvSpPr>
          <p:nvPr>
            <p:ph idx="1"/>
          </p:nvPr>
        </p:nvSpPr>
        <p:spPr/>
        <p:txBody>
          <a:bodyPr/>
          <a:lstStyle/>
          <a:p>
            <a:r>
              <a:rPr lang="en-US" dirty="0" smtClean="0"/>
              <a:t>Similar to the Network layer of the OSI model.</a:t>
            </a:r>
          </a:p>
          <a:p>
            <a:r>
              <a:rPr lang="en-US" dirty="0" smtClean="0"/>
              <a:t>The main purpose of this layer deliver IP packet to their destination.</a:t>
            </a:r>
          </a:p>
          <a:p>
            <a:r>
              <a:rPr lang="en-US" dirty="0" smtClean="0"/>
              <a:t>The main protocol used at this layer is IP. While ICMP(used by popular ‘ping’ command) and IGMP are also used at this layer.</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 to Network Layer</a:t>
            </a:r>
            <a:endParaRPr lang="en-US" dirty="0"/>
          </a:p>
        </p:txBody>
      </p:sp>
      <p:sp>
        <p:nvSpPr>
          <p:cNvPr id="3" name="Content Placeholder 2"/>
          <p:cNvSpPr>
            <a:spLocks noGrp="1"/>
          </p:cNvSpPr>
          <p:nvPr>
            <p:ph idx="1"/>
          </p:nvPr>
        </p:nvSpPr>
        <p:spPr/>
        <p:txBody>
          <a:bodyPr>
            <a:normAutofit/>
          </a:bodyPr>
          <a:lstStyle/>
          <a:p>
            <a:r>
              <a:rPr lang="en-US" dirty="0" smtClean="0"/>
              <a:t>This layer is also known as network interface layer </a:t>
            </a:r>
          </a:p>
          <a:p>
            <a:r>
              <a:rPr lang="en-US" dirty="0" smtClean="0"/>
              <a:t>The purpose of this layer is to connect the host to the network.</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Similarities of  OSI and TCP/IP</a:t>
            </a:r>
            <a:endParaRPr lang="en-US" dirty="0"/>
          </a:p>
        </p:txBody>
      </p:sp>
      <p:sp>
        <p:nvSpPr>
          <p:cNvPr id="3" name="Content Placeholder 2"/>
          <p:cNvSpPr>
            <a:spLocks noGrp="1"/>
          </p:cNvSpPr>
          <p:nvPr>
            <p:ph idx="1"/>
          </p:nvPr>
        </p:nvSpPr>
        <p:spPr/>
        <p:txBody>
          <a:bodyPr/>
          <a:lstStyle/>
          <a:p>
            <a:r>
              <a:rPr lang="en-US" dirty="0" smtClean="0"/>
              <a:t>Both are based on the concept of stack of independent protocols</a:t>
            </a:r>
          </a:p>
          <a:p>
            <a:r>
              <a:rPr lang="en-US" dirty="0" smtClean="0"/>
              <a:t>Functionality of layers id roughly similar</a:t>
            </a:r>
          </a:p>
          <a:p>
            <a:r>
              <a:rPr lang="en-US" dirty="0" smtClean="0"/>
              <a:t>Up to transport –network oriented</a:t>
            </a:r>
          </a:p>
          <a:p>
            <a:r>
              <a:rPr lang="en-US" dirty="0" smtClean="0"/>
              <a:t>Above--- user oriented</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OSI and TCP/IP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OSI model has seven layers and TCP/IP has four layers. </a:t>
            </a:r>
          </a:p>
          <a:p>
            <a:pPr lvl="0"/>
            <a:r>
              <a:rPr lang="en-US" dirty="0"/>
              <a:t>OSI </a:t>
            </a:r>
            <a:r>
              <a:rPr lang="en-US" dirty="0" smtClean="0"/>
              <a:t>model</a:t>
            </a:r>
            <a:r>
              <a:rPr lang="en-US" dirty="0"/>
              <a:t> </a:t>
            </a:r>
            <a:r>
              <a:rPr lang="en-US" dirty="0" smtClean="0"/>
              <a:t>provides clear distinction between Services, Interfaces, and </a:t>
            </a:r>
            <a:r>
              <a:rPr lang="en-US" dirty="0"/>
              <a:t>Protocols. </a:t>
            </a:r>
            <a:endParaRPr lang="en-US" dirty="0" smtClean="0"/>
          </a:p>
          <a:p>
            <a:r>
              <a:rPr lang="en-US" dirty="0" smtClean="0"/>
              <a:t>TCP/IP doesn’t provides clear distinction between Services, Interfaces, and Protocols. </a:t>
            </a:r>
          </a:p>
          <a:p>
            <a:r>
              <a:rPr lang="en-US" dirty="0" smtClean="0"/>
              <a:t>The OSI model transport layer is connection oriented.</a:t>
            </a:r>
          </a:p>
          <a:p>
            <a:r>
              <a:rPr lang="en-US" dirty="0" smtClean="0"/>
              <a:t>The TCP/IP transport layer is both connection oriented and connectionless.</a:t>
            </a:r>
          </a:p>
          <a:p>
            <a:pPr lvl="0"/>
            <a:endParaRPr lang="en-US" dirty="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lstStyle/>
          <a:p>
            <a:r>
              <a:rPr lang="en-US" dirty="0" smtClean="0"/>
              <a:t>The protocols do not fit well into the OSI model</a:t>
            </a:r>
          </a:p>
          <a:p>
            <a:r>
              <a:rPr lang="en-US" dirty="0" smtClean="0"/>
              <a:t>Protocols fit well in the TCP/IP model</a:t>
            </a:r>
          </a:p>
          <a:p>
            <a:r>
              <a:rPr lang="en-US" dirty="0" smtClean="0"/>
              <a:t>The minimum size of the OSI header is 5 byte in TCP/IP it is 20 bytes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Model</a:t>
            </a:r>
            <a:endParaRPr lang="en-US" dirty="0"/>
          </a:p>
        </p:txBody>
      </p:sp>
      <p:sp>
        <p:nvSpPr>
          <p:cNvPr id="3" name="Content Placeholder 2"/>
          <p:cNvSpPr>
            <a:spLocks noGrp="1"/>
          </p:cNvSpPr>
          <p:nvPr>
            <p:ph idx="1"/>
          </p:nvPr>
        </p:nvSpPr>
        <p:spPr/>
        <p:txBody>
          <a:bodyPr/>
          <a:lstStyle/>
          <a:p>
            <a:r>
              <a:rPr lang="en-US" dirty="0" smtClean="0"/>
              <a:t>Network model is a method of describing and analyzing data communication networks by breaking the entire set of communication process into a number of layers </a:t>
            </a:r>
          </a:p>
          <a:p>
            <a:r>
              <a:rPr lang="en-US" dirty="0" smtClean="0"/>
              <a:t>Each layer has a specific function </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42913" y="103188"/>
            <a:ext cx="8243887" cy="963612"/>
          </a:xfrm>
        </p:spPr>
        <p:txBody>
          <a:bodyPr/>
          <a:lstStyle/>
          <a:p>
            <a:r>
              <a:rPr lang="en-US" sz="4000" dirty="0" smtClean="0"/>
              <a:t>Communication </a:t>
            </a:r>
            <a:r>
              <a:rPr lang="en-US" sz="4000" dirty="0"/>
              <a:t>Protocols</a:t>
            </a:r>
          </a:p>
        </p:txBody>
      </p:sp>
      <p:sp>
        <p:nvSpPr>
          <p:cNvPr id="16387" name="Rectangle 3"/>
          <p:cNvSpPr>
            <a:spLocks noGrp="1" noChangeArrowheads="1"/>
          </p:cNvSpPr>
          <p:nvPr>
            <p:ph type="body" idx="1"/>
          </p:nvPr>
        </p:nvSpPr>
        <p:spPr>
          <a:xfrm>
            <a:off x="533400" y="1219200"/>
            <a:ext cx="8229600" cy="5638800"/>
          </a:xfrm>
        </p:spPr>
        <p:txBody>
          <a:bodyPr/>
          <a:lstStyle/>
          <a:p>
            <a:pPr>
              <a:lnSpc>
                <a:spcPct val="80000"/>
              </a:lnSpc>
              <a:buFontTx/>
              <a:buNone/>
            </a:pPr>
            <a:r>
              <a:rPr lang="en-US" sz="2400" b="1"/>
              <a:t>Definition</a:t>
            </a:r>
          </a:p>
          <a:p>
            <a:pPr>
              <a:lnSpc>
                <a:spcPct val="80000"/>
              </a:lnSpc>
              <a:buFontTx/>
              <a:buChar char="-"/>
            </a:pPr>
            <a:r>
              <a:rPr lang="en-US" sz="2000"/>
              <a:t>Protocol is a set of rules that govern all aspect of data communication between computers on a network. </a:t>
            </a:r>
          </a:p>
          <a:p>
            <a:pPr>
              <a:lnSpc>
                <a:spcPct val="80000"/>
              </a:lnSpc>
              <a:buFontTx/>
              <a:buNone/>
            </a:pPr>
            <a:endParaRPr lang="en-US" sz="2000"/>
          </a:p>
          <a:p>
            <a:pPr>
              <a:lnSpc>
                <a:spcPct val="80000"/>
              </a:lnSpc>
              <a:buFontTx/>
              <a:buChar char="-"/>
            </a:pPr>
            <a:r>
              <a:rPr lang="en-US" sz="2000"/>
              <a:t>These rules include guidelines that regulate the following characteristics of a network: access method, allowed physical topologies, types of cabling, and speed of data transfer. </a:t>
            </a:r>
            <a:br>
              <a:rPr lang="en-US" sz="2000"/>
            </a:br>
            <a:endParaRPr lang="en-US" sz="2000"/>
          </a:p>
          <a:p>
            <a:pPr>
              <a:lnSpc>
                <a:spcPct val="80000"/>
              </a:lnSpc>
              <a:buFontTx/>
              <a:buChar char="-"/>
            </a:pPr>
            <a:r>
              <a:rPr lang="en-US" sz="2000"/>
              <a:t>A protocol defines what, how, when it communicated.</a:t>
            </a:r>
          </a:p>
          <a:p>
            <a:pPr>
              <a:lnSpc>
                <a:spcPct val="80000"/>
              </a:lnSpc>
              <a:buFontTx/>
              <a:buChar char="-"/>
            </a:pPr>
            <a:r>
              <a:rPr lang="en-US" sz="2000"/>
              <a:t>The key elements of a protocol are syntax, semantics and timing.</a:t>
            </a:r>
          </a:p>
          <a:p>
            <a:pPr>
              <a:lnSpc>
                <a:spcPct val="80000"/>
              </a:lnSpc>
              <a:buFontTx/>
              <a:buNone/>
            </a:pPr>
            <a:endParaRPr lang="en-US" sz="2000"/>
          </a:p>
          <a:p>
            <a:pPr>
              <a:lnSpc>
                <a:spcPct val="80000"/>
              </a:lnSpc>
              <a:buFontTx/>
              <a:buChar char="-"/>
            </a:pPr>
            <a:r>
              <a:rPr lang="en-US" sz="2000"/>
              <a:t> Protocols are to computers what </a:t>
            </a:r>
            <a:r>
              <a:rPr lang="en-US" sz="2000" b="1"/>
              <a:t>language</a:t>
            </a:r>
            <a:r>
              <a:rPr lang="en-US" sz="2000"/>
              <a:t> is to humans. Since this article is in English, to understand it you must be able to read English. Similarly, for two devices on a network to successfully communicate, they </a:t>
            </a:r>
            <a:r>
              <a:rPr lang="en-US" sz="2000" b="1"/>
              <a:t>must both understand</a:t>
            </a:r>
            <a:r>
              <a:rPr lang="en-US" sz="2000"/>
              <a:t> the same </a:t>
            </a:r>
            <a:r>
              <a:rPr lang="en-US" sz="2000" b="1"/>
              <a:t>protocols.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42913" y="103188"/>
            <a:ext cx="8243887" cy="887412"/>
          </a:xfrm>
        </p:spPr>
        <p:txBody>
          <a:bodyPr/>
          <a:lstStyle/>
          <a:p>
            <a:pPr algn="l"/>
            <a:r>
              <a:rPr lang="en-US" sz="3600"/>
              <a:t>Elements of protocol</a:t>
            </a:r>
          </a:p>
        </p:txBody>
      </p:sp>
      <p:sp>
        <p:nvSpPr>
          <p:cNvPr id="17411" name="Rectangle 3"/>
          <p:cNvSpPr>
            <a:spLocks noGrp="1" noChangeArrowheads="1"/>
          </p:cNvSpPr>
          <p:nvPr>
            <p:ph type="body" idx="1"/>
          </p:nvPr>
        </p:nvSpPr>
        <p:spPr>
          <a:xfrm>
            <a:off x="457200" y="1066800"/>
            <a:ext cx="8229600" cy="4989513"/>
          </a:xfrm>
        </p:spPr>
        <p:txBody>
          <a:bodyPr/>
          <a:lstStyle/>
          <a:p>
            <a:pPr marL="660400" indent="-660400">
              <a:buFontTx/>
              <a:buAutoNum type="romanLcParenR"/>
            </a:pPr>
            <a:r>
              <a:rPr lang="en-US" b="1"/>
              <a:t>Syntax</a:t>
            </a:r>
          </a:p>
          <a:p>
            <a:pPr marL="660400" indent="-660400">
              <a:buFontTx/>
              <a:buNone/>
            </a:pPr>
            <a:r>
              <a:rPr lang="en-US"/>
              <a:t>The structure or format of the data.</a:t>
            </a:r>
          </a:p>
          <a:p>
            <a:pPr marL="660400" indent="-660400">
              <a:buFontTx/>
              <a:buNone/>
            </a:pPr>
            <a:r>
              <a:rPr lang="en-US"/>
              <a:t>Eg. A simple protocol; </a:t>
            </a:r>
          </a:p>
        </p:txBody>
      </p:sp>
      <p:sp>
        <p:nvSpPr>
          <p:cNvPr id="17412" name="Rectangle 4"/>
          <p:cNvSpPr>
            <a:spLocks noChangeArrowheads="1"/>
          </p:cNvSpPr>
          <p:nvPr/>
        </p:nvSpPr>
        <p:spPr bwMode="auto">
          <a:xfrm>
            <a:off x="685800" y="3124200"/>
            <a:ext cx="7467600" cy="990600"/>
          </a:xfrm>
          <a:prstGeom prst="rect">
            <a:avLst/>
          </a:prstGeom>
          <a:solidFill>
            <a:schemeClr val="accent1"/>
          </a:solidFill>
          <a:ln w="9525">
            <a:solidFill>
              <a:schemeClr val="tx1"/>
            </a:solidFill>
            <a:miter lim="800000"/>
            <a:headEnd/>
            <a:tailEnd/>
          </a:ln>
          <a:effectLst/>
        </p:spPr>
        <p:txBody>
          <a:bodyPr wrap="none" anchor="ctr"/>
          <a:lstStyle/>
          <a:p>
            <a:pPr algn="ctr"/>
            <a:endParaRPr lang="en-US" b="0"/>
          </a:p>
        </p:txBody>
      </p:sp>
      <p:sp>
        <p:nvSpPr>
          <p:cNvPr id="17413" name="Line 5"/>
          <p:cNvSpPr>
            <a:spLocks noChangeShapeType="1"/>
          </p:cNvSpPr>
          <p:nvPr/>
        </p:nvSpPr>
        <p:spPr bwMode="auto">
          <a:xfrm>
            <a:off x="2362200" y="3124200"/>
            <a:ext cx="0" cy="990600"/>
          </a:xfrm>
          <a:prstGeom prst="line">
            <a:avLst/>
          </a:prstGeom>
          <a:noFill/>
          <a:ln w="9525">
            <a:solidFill>
              <a:schemeClr val="tx1"/>
            </a:solidFill>
            <a:round/>
            <a:headEnd/>
            <a:tailEnd/>
          </a:ln>
          <a:effectLst/>
        </p:spPr>
        <p:txBody>
          <a:bodyPr/>
          <a:lstStyle/>
          <a:p>
            <a:endParaRPr lang="en-US"/>
          </a:p>
        </p:txBody>
      </p:sp>
      <p:sp>
        <p:nvSpPr>
          <p:cNvPr id="17414" name="Line 6"/>
          <p:cNvSpPr>
            <a:spLocks noChangeShapeType="1"/>
          </p:cNvSpPr>
          <p:nvPr/>
        </p:nvSpPr>
        <p:spPr bwMode="auto">
          <a:xfrm>
            <a:off x="4114800" y="3124200"/>
            <a:ext cx="0" cy="990600"/>
          </a:xfrm>
          <a:prstGeom prst="line">
            <a:avLst/>
          </a:prstGeom>
          <a:noFill/>
          <a:ln w="9525">
            <a:solidFill>
              <a:schemeClr val="tx1"/>
            </a:solidFill>
            <a:round/>
            <a:headEnd/>
            <a:tailEnd/>
          </a:ln>
          <a:effectLst/>
        </p:spPr>
        <p:txBody>
          <a:bodyPr/>
          <a:lstStyle/>
          <a:p>
            <a:endParaRPr lang="en-US"/>
          </a:p>
        </p:txBody>
      </p:sp>
      <p:sp>
        <p:nvSpPr>
          <p:cNvPr id="17415" name="Line 7"/>
          <p:cNvSpPr>
            <a:spLocks noChangeShapeType="1"/>
          </p:cNvSpPr>
          <p:nvPr/>
        </p:nvSpPr>
        <p:spPr bwMode="auto">
          <a:xfrm>
            <a:off x="1524000" y="4419600"/>
            <a:ext cx="6248400" cy="38100"/>
          </a:xfrm>
          <a:prstGeom prst="line">
            <a:avLst/>
          </a:prstGeom>
          <a:noFill/>
          <a:ln w="9525">
            <a:solidFill>
              <a:schemeClr val="tx1"/>
            </a:solidFill>
            <a:round/>
            <a:headEnd/>
            <a:tailEnd type="triangle" w="med" len="med"/>
          </a:ln>
          <a:effectLst/>
        </p:spPr>
        <p:txBody>
          <a:bodyPr/>
          <a:lstStyle/>
          <a:p>
            <a:endParaRPr lang="en-US"/>
          </a:p>
        </p:txBody>
      </p:sp>
      <p:sp>
        <p:nvSpPr>
          <p:cNvPr id="17416" name="Line 8"/>
          <p:cNvSpPr>
            <a:spLocks noChangeShapeType="1"/>
          </p:cNvSpPr>
          <p:nvPr/>
        </p:nvSpPr>
        <p:spPr bwMode="auto">
          <a:xfrm flipH="1">
            <a:off x="1295400" y="4457700"/>
            <a:ext cx="762000" cy="0"/>
          </a:xfrm>
          <a:prstGeom prst="line">
            <a:avLst/>
          </a:prstGeom>
          <a:noFill/>
          <a:ln w="9525">
            <a:solidFill>
              <a:schemeClr val="tx1"/>
            </a:solidFill>
            <a:round/>
            <a:headEnd/>
            <a:tailEnd type="triangle" w="med" len="med"/>
          </a:ln>
          <a:effectLst/>
        </p:spPr>
        <p:txBody>
          <a:bodyPr/>
          <a:lstStyle/>
          <a:p>
            <a:endParaRPr lang="en-US"/>
          </a:p>
        </p:txBody>
      </p:sp>
      <p:sp>
        <p:nvSpPr>
          <p:cNvPr id="17417" name="Text Box 9"/>
          <p:cNvSpPr txBox="1">
            <a:spLocks noChangeArrowheads="1"/>
          </p:cNvSpPr>
          <p:nvPr/>
        </p:nvSpPr>
        <p:spPr bwMode="auto">
          <a:xfrm>
            <a:off x="3810000" y="4572000"/>
            <a:ext cx="1111250" cy="579438"/>
          </a:xfrm>
          <a:prstGeom prst="rect">
            <a:avLst/>
          </a:prstGeom>
          <a:noFill/>
          <a:ln w="9525">
            <a:noFill/>
            <a:miter lim="800000"/>
            <a:headEnd/>
            <a:tailEnd/>
          </a:ln>
          <a:effectLst/>
        </p:spPr>
        <p:txBody>
          <a:bodyPr wrap="none">
            <a:spAutoFit/>
          </a:bodyPr>
          <a:lstStyle/>
          <a:p>
            <a:r>
              <a:rPr lang="en-US" sz="2000" b="0" dirty="0"/>
              <a:t>64</a:t>
            </a:r>
            <a:r>
              <a:rPr lang="en-US" b="0" dirty="0"/>
              <a:t> </a:t>
            </a:r>
            <a:r>
              <a:rPr lang="en-US" sz="2000" b="0" dirty="0"/>
              <a:t>bits</a:t>
            </a:r>
          </a:p>
        </p:txBody>
      </p:sp>
      <p:sp>
        <p:nvSpPr>
          <p:cNvPr id="17418" name="Text Box 10"/>
          <p:cNvSpPr txBox="1">
            <a:spLocks noChangeArrowheads="1"/>
          </p:cNvSpPr>
          <p:nvPr/>
        </p:nvSpPr>
        <p:spPr bwMode="auto">
          <a:xfrm>
            <a:off x="1295400" y="4086225"/>
            <a:ext cx="827088" cy="366713"/>
          </a:xfrm>
          <a:prstGeom prst="rect">
            <a:avLst/>
          </a:prstGeom>
          <a:noFill/>
          <a:ln w="9525">
            <a:noFill/>
            <a:miter lim="800000"/>
            <a:headEnd/>
            <a:tailEnd/>
          </a:ln>
          <a:effectLst/>
        </p:spPr>
        <p:txBody>
          <a:bodyPr wrap="none">
            <a:spAutoFit/>
          </a:bodyPr>
          <a:lstStyle/>
          <a:p>
            <a:r>
              <a:rPr lang="en-US" sz="1800" b="0"/>
              <a:t>8 bits</a:t>
            </a:r>
          </a:p>
        </p:txBody>
      </p:sp>
      <p:sp>
        <p:nvSpPr>
          <p:cNvPr id="17419" name="Text Box 11"/>
          <p:cNvSpPr txBox="1">
            <a:spLocks noChangeArrowheads="1"/>
          </p:cNvSpPr>
          <p:nvPr/>
        </p:nvSpPr>
        <p:spPr bwMode="auto">
          <a:xfrm>
            <a:off x="2438400" y="4076700"/>
            <a:ext cx="827088" cy="366713"/>
          </a:xfrm>
          <a:prstGeom prst="rect">
            <a:avLst/>
          </a:prstGeom>
          <a:noFill/>
          <a:ln w="9525">
            <a:noFill/>
            <a:miter lim="800000"/>
            <a:headEnd/>
            <a:tailEnd/>
          </a:ln>
          <a:effectLst/>
        </p:spPr>
        <p:txBody>
          <a:bodyPr wrap="none">
            <a:spAutoFit/>
          </a:bodyPr>
          <a:lstStyle/>
          <a:p>
            <a:r>
              <a:rPr lang="en-US" sz="1800" b="0"/>
              <a:t>8 bits</a:t>
            </a:r>
          </a:p>
        </p:txBody>
      </p:sp>
      <p:sp>
        <p:nvSpPr>
          <p:cNvPr id="17421" name="Text Box 13"/>
          <p:cNvSpPr txBox="1">
            <a:spLocks noChangeArrowheads="1"/>
          </p:cNvSpPr>
          <p:nvPr/>
        </p:nvSpPr>
        <p:spPr bwMode="auto">
          <a:xfrm>
            <a:off x="838200" y="3200400"/>
            <a:ext cx="1447800" cy="701675"/>
          </a:xfrm>
          <a:prstGeom prst="rect">
            <a:avLst/>
          </a:prstGeom>
          <a:noFill/>
          <a:ln w="9525">
            <a:noFill/>
            <a:miter lim="800000"/>
            <a:headEnd/>
            <a:tailEnd/>
          </a:ln>
          <a:effectLst/>
        </p:spPr>
        <p:txBody>
          <a:bodyPr>
            <a:spAutoFit/>
          </a:bodyPr>
          <a:lstStyle/>
          <a:p>
            <a:r>
              <a:rPr lang="en-US" sz="2000" b="0"/>
              <a:t>Sender address</a:t>
            </a:r>
          </a:p>
        </p:txBody>
      </p:sp>
      <p:sp>
        <p:nvSpPr>
          <p:cNvPr id="17422" name="Text Box 14"/>
          <p:cNvSpPr txBox="1">
            <a:spLocks noChangeArrowheads="1"/>
          </p:cNvSpPr>
          <p:nvPr/>
        </p:nvSpPr>
        <p:spPr bwMode="auto">
          <a:xfrm>
            <a:off x="2514600" y="3200400"/>
            <a:ext cx="1371600" cy="701675"/>
          </a:xfrm>
          <a:prstGeom prst="rect">
            <a:avLst/>
          </a:prstGeom>
          <a:noFill/>
          <a:ln w="9525">
            <a:noFill/>
            <a:miter lim="800000"/>
            <a:headEnd/>
            <a:tailEnd/>
          </a:ln>
          <a:effectLst/>
        </p:spPr>
        <p:txBody>
          <a:bodyPr>
            <a:spAutoFit/>
          </a:bodyPr>
          <a:lstStyle/>
          <a:p>
            <a:r>
              <a:rPr lang="en-US" sz="2000" b="0"/>
              <a:t>Receiver address</a:t>
            </a:r>
          </a:p>
        </p:txBody>
      </p:sp>
      <p:sp>
        <p:nvSpPr>
          <p:cNvPr id="17423" name="Text Box 15"/>
          <p:cNvSpPr txBox="1">
            <a:spLocks noChangeArrowheads="1"/>
          </p:cNvSpPr>
          <p:nvPr/>
        </p:nvSpPr>
        <p:spPr bwMode="auto">
          <a:xfrm>
            <a:off x="5410200" y="3352800"/>
            <a:ext cx="747713" cy="396875"/>
          </a:xfrm>
          <a:prstGeom prst="rect">
            <a:avLst/>
          </a:prstGeom>
          <a:noFill/>
          <a:ln w="9525">
            <a:noFill/>
            <a:miter lim="800000"/>
            <a:headEnd/>
            <a:tailEnd/>
          </a:ln>
          <a:effectLst/>
        </p:spPr>
        <p:txBody>
          <a:bodyPr wrap="none">
            <a:spAutoFit/>
          </a:bodyPr>
          <a:lstStyle/>
          <a:p>
            <a:r>
              <a:rPr lang="en-US" sz="2000" b="0"/>
              <a:t>data</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457200" y="381000"/>
            <a:ext cx="8229600" cy="5675313"/>
          </a:xfrm>
        </p:spPr>
        <p:txBody>
          <a:bodyPr/>
          <a:lstStyle/>
          <a:p>
            <a:pPr>
              <a:buFontTx/>
              <a:buNone/>
            </a:pPr>
            <a:r>
              <a:rPr lang="en-US" b="1" dirty="0"/>
              <a:t>ii)</a:t>
            </a:r>
            <a:r>
              <a:rPr lang="en-US" dirty="0"/>
              <a:t> </a:t>
            </a:r>
            <a:r>
              <a:rPr lang="en-US" b="1" dirty="0"/>
              <a:t>Semantics</a:t>
            </a:r>
          </a:p>
          <a:p>
            <a:pPr>
              <a:buFontTx/>
              <a:buNone/>
            </a:pPr>
            <a:r>
              <a:rPr lang="en-US" dirty="0"/>
              <a:t>  - Refers to the meaning of </a:t>
            </a:r>
            <a:r>
              <a:rPr lang="en-US" dirty="0" smtClean="0"/>
              <a:t>each section </a:t>
            </a:r>
            <a:r>
              <a:rPr lang="en-US" dirty="0"/>
              <a:t>of bits.</a:t>
            </a:r>
          </a:p>
          <a:p>
            <a:pPr>
              <a:buFontTx/>
              <a:buNone/>
            </a:pPr>
            <a:r>
              <a:rPr lang="en-US" dirty="0"/>
              <a:t>	- how is a particular pattern to be interpreted, and what action is to be taken based on that interpretation.</a:t>
            </a:r>
          </a:p>
          <a:p>
            <a:pPr>
              <a:buFontTx/>
              <a:buNone/>
            </a:pPr>
            <a:r>
              <a:rPr lang="en-US" dirty="0" err="1"/>
              <a:t>Eg</a:t>
            </a:r>
            <a:r>
              <a:rPr lang="en-US" dirty="0"/>
              <a:t>. Does an address identify the route to be taken or the final of the message?</a:t>
            </a:r>
          </a:p>
          <a:p>
            <a:pPr>
              <a:buFontTx/>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457200" y="304800"/>
            <a:ext cx="8229600" cy="5751513"/>
          </a:xfrm>
        </p:spPr>
        <p:txBody>
          <a:bodyPr/>
          <a:lstStyle/>
          <a:p>
            <a:pPr marL="609600" indent="-609600">
              <a:buFontTx/>
              <a:buNone/>
            </a:pPr>
            <a:r>
              <a:rPr lang="en-US" b="1"/>
              <a:t>iii) Timing</a:t>
            </a:r>
          </a:p>
          <a:p>
            <a:pPr marL="609600" indent="-609600">
              <a:buFontTx/>
              <a:buNone/>
            </a:pPr>
            <a:r>
              <a:rPr lang="en-US"/>
              <a:t>Refers to two characteristics:</a:t>
            </a:r>
          </a:p>
          <a:p>
            <a:pPr marL="609600" indent="-609600">
              <a:buFontTx/>
              <a:buAutoNum type="alphaLcPeriod"/>
            </a:pPr>
            <a:r>
              <a:rPr lang="en-US"/>
              <a:t>When data to be sent</a:t>
            </a:r>
          </a:p>
          <a:p>
            <a:pPr marL="609600" indent="-609600">
              <a:buFontTx/>
              <a:buAutoNum type="alphaLcPeriod"/>
            </a:pPr>
            <a:r>
              <a:rPr lang="en-US"/>
              <a:t>How fast it can be sent</a:t>
            </a:r>
          </a:p>
          <a:p>
            <a:pPr marL="609600" indent="-609600">
              <a:buFontTx/>
              <a:buNone/>
            </a:pPr>
            <a:r>
              <a:rPr lang="en-US"/>
              <a:t>Eg. If a sender produces data at 100 Mbps but the receiver can process data at only 1 Mbps, the transmission will overload the receiver and data will be largely lost.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 protocol</a:t>
            </a:r>
            <a:endParaRPr lang="en-US" dirty="0"/>
          </a:p>
        </p:txBody>
      </p:sp>
      <p:sp>
        <p:nvSpPr>
          <p:cNvPr id="3" name="Content Placeholder 2"/>
          <p:cNvSpPr>
            <a:spLocks noGrp="1"/>
          </p:cNvSpPr>
          <p:nvPr>
            <p:ph idx="1"/>
          </p:nvPr>
        </p:nvSpPr>
        <p:spPr/>
        <p:txBody>
          <a:bodyPr/>
          <a:lstStyle/>
          <a:p>
            <a:r>
              <a:rPr lang="en-US" dirty="0" smtClean="0"/>
              <a:t>Direct/indirect</a:t>
            </a:r>
          </a:p>
          <a:p>
            <a:r>
              <a:rPr lang="en-US" dirty="0" smtClean="0"/>
              <a:t>Monolithic or structure </a:t>
            </a:r>
          </a:p>
          <a:p>
            <a:r>
              <a:rPr lang="en-US" dirty="0" smtClean="0"/>
              <a:t>Symmetric or Asymmetric</a:t>
            </a:r>
          </a:p>
          <a:p>
            <a:r>
              <a:rPr lang="en-US" dirty="0" smtClean="0"/>
              <a:t>Standard Propriety and De </a:t>
            </a:r>
            <a:r>
              <a:rPr lang="en-US" dirty="0" err="1" smtClean="0"/>
              <a:t>fecto</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42913" y="103188"/>
            <a:ext cx="8243887" cy="811212"/>
          </a:xfrm>
        </p:spPr>
        <p:txBody>
          <a:bodyPr/>
          <a:lstStyle/>
          <a:p>
            <a:pPr algn="l"/>
            <a:endParaRPr lang="en-US" sz="3600" dirty="0"/>
          </a:p>
        </p:txBody>
      </p:sp>
      <p:sp>
        <p:nvSpPr>
          <p:cNvPr id="20483" name="Rectangle 3"/>
          <p:cNvSpPr>
            <a:spLocks noGrp="1" noChangeArrowheads="1"/>
          </p:cNvSpPr>
          <p:nvPr>
            <p:ph type="body" idx="1"/>
          </p:nvPr>
        </p:nvSpPr>
        <p:spPr>
          <a:xfrm>
            <a:off x="457200" y="3048000"/>
            <a:ext cx="8229600" cy="3008313"/>
          </a:xfrm>
        </p:spPr>
        <p:txBody>
          <a:bodyPr>
            <a:normAutofit fontScale="85000" lnSpcReduction="10000"/>
          </a:bodyPr>
          <a:lstStyle/>
          <a:p>
            <a:pPr marL="609600" indent="-609600">
              <a:lnSpc>
                <a:spcPct val="80000"/>
              </a:lnSpc>
              <a:buFontTx/>
              <a:buAutoNum type="alphaLcParenR"/>
            </a:pPr>
            <a:r>
              <a:rPr lang="en-US" b="1" dirty="0" smtClean="0"/>
              <a:t>Direct / indirect</a:t>
            </a:r>
          </a:p>
          <a:p>
            <a:pPr marL="609600" indent="-609600">
              <a:lnSpc>
                <a:spcPct val="80000"/>
              </a:lnSpc>
              <a:buFontTx/>
              <a:buChar char="-"/>
            </a:pPr>
            <a:r>
              <a:rPr lang="en-US" sz="2800" dirty="0" smtClean="0"/>
              <a:t>communication </a:t>
            </a:r>
            <a:r>
              <a:rPr lang="en-US" sz="2800" dirty="0"/>
              <a:t>between two entities maybe direct or indirect</a:t>
            </a:r>
            <a:r>
              <a:rPr lang="en-US" dirty="0"/>
              <a:t>.</a:t>
            </a:r>
          </a:p>
          <a:p>
            <a:pPr marL="609600" indent="-609600">
              <a:lnSpc>
                <a:spcPct val="80000"/>
              </a:lnSpc>
              <a:buFontTx/>
              <a:buNone/>
            </a:pPr>
            <a:r>
              <a:rPr lang="en-US" dirty="0"/>
              <a:t>	</a:t>
            </a:r>
            <a:r>
              <a:rPr lang="en-US" sz="2800" b="1" dirty="0" err="1"/>
              <a:t>i</a:t>
            </a:r>
            <a:r>
              <a:rPr lang="en-US" sz="2800" b="1" dirty="0"/>
              <a:t>) </a:t>
            </a:r>
            <a:r>
              <a:rPr lang="en-US" sz="2800" b="1" dirty="0" smtClean="0"/>
              <a:t>point-to-point link</a:t>
            </a:r>
            <a:r>
              <a:rPr lang="en-US" dirty="0" smtClean="0"/>
              <a:t> </a:t>
            </a:r>
            <a:endParaRPr lang="en-US" dirty="0"/>
          </a:p>
          <a:p>
            <a:pPr marL="609600" indent="-609600">
              <a:lnSpc>
                <a:spcPct val="80000"/>
              </a:lnSpc>
              <a:buFontTx/>
              <a:buNone/>
            </a:pPr>
            <a:r>
              <a:rPr lang="en-US" dirty="0"/>
              <a:t>	- </a:t>
            </a:r>
            <a:r>
              <a:rPr lang="en-US" sz="2800" dirty="0"/>
              <a:t>connection provides a dedicated </a:t>
            </a:r>
            <a:r>
              <a:rPr lang="en-US" sz="2800" dirty="0" smtClean="0"/>
              <a:t>link between </a:t>
            </a:r>
            <a:r>
              <a:rPr lang="en-US" sz="2800" dirty="0"/>
              <a:t>two devices</a:t>
            </a:r>
          </a:p>
          <a:p>
            <a:pPr marL="609600" indent="-609600">
              <a:lnSpc>
                <a:spcPct val="80000"/>
              </a:lnSpc>
              <a:buFontTx/>
              <a:buNone/>
            </a:pPr>
            <a:r>
              <a:rPr lang="en-US" sz="2800" dirty="0"/>
              <a:t>	-	the entities in these systems </a:t>
            </a:r>
            <a:r>
              <a:rPr lang="en-US" sz="2800" dirty="0" smtClean="0"/>
              <a:t>may communicate </a:t>
            </a:r>
            <a:r>
              <a:rPr lang="en-US" sz="2800" dirty="0"/>
              <a:t>directly that is data </a:t>
            </a:r>
            <a:r>
              <a:rPr lang="en-US" sz="2800" dirty="0" smtClean="0"/>
              <a:t>and control </a:t>
            </a:r>
            <a:r>
              <a:rPr lang="en-US" sz="2800" dirty="0"/>
              <a:t>information pass </a:t>
            </a:r>
            <a:r>
              <a:rPr lang="en-US" sz="2800" dirty="0" smtClean="0"/>
              <a:t>directly between </a:t>
            </a:r>
            <a:r>
              <a:rPr lang="en-US" sz="2800" dirty="0"/>
              <a:t>entities with no intervening </a:t>
            </a:r>
          </a:p>
          <a:p>
            <a:pPr marL="609600" indent="-609600">
              <a:lnSpc>
                <a:spcPct val="80000"/>
              </a:lnSpc>
              <a:buFontTx/>
              <a:buNone/>
            </a:pPr>
            <a:r>
              <a:rPr lang="en-US" sz="2800" dirty="0"/>
              <a:t>       active agent.</a:t>
            </a:r>
            <a:endParaRPr lang="en-US" sz="2800" b="1" dirty="0"/>
          </a:p>
        </p:txBody>
      </p:sp>
      <p:pic>
        <p:nvPicPr>
          <p:cNvPr id="4" name="Picture 6" descr="Scan0011"/>
          <p:cNvPicPr>
            <a:picLocks noChangeAspect="1" noChangeArrowheads="1"/>
          </p:cNvPicPr>
          <p:nvPr/>
        </p:nvPicPr>
        <p:blipFill>
          <a:blip r:embed="rId2"/>
          <a:srcRect/>
          <a:stretch>
            <a:fillRect/>
          </a:stretch>
        </p:blipFill>
        <p:spPr bwMode="auto">
          <a:xfrm>
            <a:off x="1219200" y="685800"/>
            <a:ext cx="6934200" cy="2286000"/>
          </a:xfrm>
          <a:prstGeom prst="rect">
            <a:avLst/>
          </a:prstGeom>
          <a:noFill/>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457200" y="3200400"/>
            <a:ext cx="8229600" cy="2925763"/>
          </a:xfrm>
        </p:spPr>
        <p:txBody>
          <a:bodyPr/>
          <a:lstStyle/>
          <a:p>
            <a:pPr marL="609600" indent="-609600">
              <a:buFontTx/>
              <a:buNone/>
            </a:pPr>
            <a:endParaRPr lang="en-US" dirty="0"/>
          </a:p>
          <a:p>
            <a:pPr marL="609600" indent="-609600">
              <a:buFontTx/>
              <a:buNone/>
            </a:pPr>
            <a:endParaRPr lang="en-US" dirty="0"/>
          </a:p>
        </p:txBody>
      </p:sp>
      <p:sp>
        <p:nvSpPr>
          <p:cNvPr id="21508" name="Rectangle 4"/>
          <p:cNvSpPr>
            <a:spLocks noChangeArrowheads="1"/>
          </p:cNvSpPr>
          <p:nvPr/>
        </p:nvSpPr>
        <p:spPr bwMode="auto">
          <a:xfrm>
            <a:off x="-838200" y="4895850"/>
            <a:ext cx="8229600" cy="3922713"/>
          </a:xfrm>
          <a:prstGeom prst="rect">
            <a:avLst/>
          </a:prstGeom>
          <a:noFill/>
          <a:ln w="9525">
            <a:noFill/>
            <a:miter lim="800000"/>
            <a:headEnd/>
            <a:tailEnd/>
          </a:ln>
        </p:spPr>
        <p:txBody>
          <a:bodyPr/>
          <a:lstStyle/>
          <a:p>
            <a:pPr marL="609600" indent="-609600" eaLnBrk="1" hangingPunct="1">
              <a:spcBef>
                <a:spcPct val="20000"/>
              </a:spcBef>
            </a:pPr>
            <a:endParaRPr lang="en-US" b="0"/>
          </a:p>
        </p:txBody>
      </p:sp>
      <p:sp>
        <p:nvSpPr>
          <p:cNvPr id="21509" name="Rectangle 5"/>
          <p:cNvSpPr>
            <a:spLocks noChangeArrowheads="1"/>
          </p:cNvSpPr>
          <p:nvPr/>
        </p:nvSpPr>
        <p:spPr bwMode="auto">
          <a:xfrm>
            <a:off x="381000" y="381000"/>
            <a:ext cx="8229600" cy="5903913"/>
          </a:xfrm>
          <a:prstGeom prst="rect">
            <a:avLst/>
          </a:prstGeom>
          <a:noFill/>
          <a:ln w="9525">
            <a:noFill/>
            <a:miter lim="800000"/>
            <a:headEnd/>
            <a:tailEnd/>
          </a:ln>
        </p:spPr>
        <p:txBody>
          <a:bodyPr/>
          <a:lstStyle/>
          <a:p>
            <a:pPr marL="609600" indent="-609600" eaLnBrk="1" hangingPunct="1">
              <a:spcBef>
                <a:spcPct val="20000"/>
              </a:spcBef>
            </a:pPr>
            <a:endParaRPr lang="en-US" b="0"/>
          </a:p>
        </p:txBody>
      </p:sp>
      <p:sp>
        <p:nvSpPr>
          <p:cNvPr id="21511" name="Rectangle 7"/>
          <p:cNvSpPr>
            <a:spLocks noChangeArrowheads="1"/>
          </p:cNvSpPr>
          <p:nvPr/>
        </p:nvSpPr>
        <p:spPr bwMode="auto">
          <a:xfrm>
            <a:off x="381000" y="3429000"/>
            <a:ext cx="8229600" cy="3008313"/>
          </a:xfrm>
          <a:prstGeom prst="rect">
            <a:avLst/>
          </a:prstGeom>
          <a:noFill/>
          <a:ln w="9525">
            <a:noFill/>
            <a:miter lim="800000"/>
            <a:headEnd/>
            <a:tailEnd/>
          </a:ln>
        </p:spPr>
        <p:txBody>
          <a:bodyPr/>
          <a:lstStyle/>
          <a:p>
            <a:pPr marL="609600" indent="-609600" eaLnBrk="1" hangingPunct="1">
              <a:spcBef>
                <a:spcPct val="20000"/>
              </a:spcBef>
            </a:pPr>
            <a:r>
              <a:rPr lang="en-US" sz="2800" b="1" dirty="0"/>
              <a:t>ii) multipoint </a:t>
            </a:r>
            <a:r>
              <a:rPr lang="en-US" sz="2800" b="1" dirty="0" smtClean="0"/>
              <a:t>link/</a:t>
            </a:r>
            <a:endParaRPr lang="en-US" sz="2800" b="1" dirty="0"/>
          </a:p>
          <a:p>
            <a:pPr marL="609600" indent="-609600" eaLnBrk="1" hangingPunct="1">
              <a:spcBef>
                <a:spcPct val="20000"/>
              </a:spcBef>
              <a:buFont typeface="Arial" pitchFamily="34" charset="0"/>
              <a:buChar char="•"/>
            </a:pPr>
            <a:r>
              <a:rPr lang="en-US" sz="2400" b="0" dirty="0" smtClean="0"/>
              <a:t>more </a:t>
            </a:r>
            <a:r>
              <a:rPr lang="en-US" sz="2400" b="0" dirty="0"/>
              <a:t>than two devices can share a </a:t>
            </a:r>
            <a:r>
              <a:rPr lang="en-US" sz="2400" b="0" dirty="0" smtClean="0"/>
              <a:t>single link</a:t>
            </a:r>
          </a:p>
          <a:p>
            <a:pPr marL="609600" indent="-609600">
              <a:spcBef>
                <a:spcPct val="20000"/>
              </a:spcBef>
              <a:buFont typeface="Arial" pitchFamily="34" charset="0"/>
              <a:buChar char="•"/>
            </a:pPr>
            <a:r>
              <a:rPr lang="en-US" sz="2400" dirty="0" smtClean="0"/>
              <a:t>Entities depend on other entities for data exchange · </a:t>
            </a:r>
          </a:p>
          <a:p>
            <a:pPr marL="609600" indent="-609600">
              <a:spcBef>
                <a:spcPct val="20000"/>
              </a:spcBef>
              <a:buFont typeface="Arial" pitchFamily="34" charset="0"/>
              <a:buChar char="•"/>
            </a:pPr>
            <a:r>
              <a:rPr lang="en-US" sz="2400" dirty="0" smtClean="0"/>
              <a:t>Entities may be connected over local network (Ethernet) or may belong to different networks (internet) , Switched networks</a:t>
            </a:r>
            <a:endParaRPr lang="en-US" sz="2400" b="0" dirty="0"/>
          </a:p>
          <a:p>
            <a:pPr marL="609600" indent="-609600" eaLnBrk="1" hangingPunct="1">
              <a:spcBef>
                <a:spcPct val="20000"/>
              </a:spcBef>
              <a:buFont typeface="Arial" pitchFamily="34" charset="0"/>
              <a:buChar char="•"/>
            </a:pPr>
            <a:r>
              <a:rPr lang="en-US" sz="2400" b="0" dirty="0"/>
              <a:t> </a:t>
            </a:r>
            <a:r>
              <a:rPr lang="en-US" sz="2400" b="0" dirty="0" smtClean="0"/>
              <a:t>The </a:t>
            </a:r>
            <a:r>
              <a:rPr lang="en-US" sz="2400" b="0" dirty="0"/>
              <a:t>entities must be concerned with the issue of access control and making the protocol more </a:t>
            </a:r>
            <a:r>
              <a:rPr lang="en-US" sz="2400" b="0" dirty="0" smtClean="0"/>
              <a:t>complex.</a:t>
            </a:r>
          </a:p>
        </p:txBody>
      </p:sp>
      <p:pic>
        <p:nvPicPr>
          <p:cNvPr id="7" name="Picture 5" descr="Scan0012"/>
          <p:cNvPicPr>
            <a:picLocks noChangeAspect="1" noChangeArrowheads="1"/>
          </p:cNvPicPr>
          <p:nvPr/>
        </p:nvPicPr>
        <p:blipFill>
          <a:blip r:embed="rId2"/>
          <a:srcRect/>
          <a:stretch>
            <a:fillRect/>
          </a:stretch>
        </p:blipFill>
        <p:spPr bwMode="auto">
          <a:xfrm>
            <a:off x="762000" y="685800"/>
            <a:ext cx="7315200" cy="2362200"/>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22531" name="Rectangle 3"/>
          <p:cNvSpPr>
            <a:spLocks noGrp="1" noChangeArrowheads="1"/>
          </p:cNvSpPr>
          <p:nvPr>
            <p:ph idx="1"/>
          </p:nvPr>
        </p:nvSpPr>
        <p:spPr/>
        <p:txBody>
          <a:bodyPr>
            <a:normAutofit fontScale="77500" lnSpcReduction="20000"/>
          </a:bodyPr>
          <a:lstStyle/>
          <a:p>
            <a:pPr marL="609600" indent="-609600">
              <a:buFontTx/>
              <a:buNone/>
            </a:pPr>
            <a:r>
              <a:rPr lang="en-US" dirty="0" smtClean="0"/>
              <a:t>Monolithic/structured protocol </a:t>
            </a:r>
          </a:p>
          <a:p>
            <a:pPr marL="609600" indent="-609600"/>
            <a:r>
              <a:rPr lang="en-US" dirty="0" smtClean="0"/>
              <a:t>Monolithic protocol </a:t>
            </a:r>
          </a:p>
          <a:p>
            <a:pPr marL="1009650" lvl="1" indent="-609600"/>
            <a:r>
              <a:rPr lang="en-US" dirty="0" smtClean="0"/>
              <a:t>All protocol logic (for every layer) is combined into one unit · </a:t>
            </a:r>
          </a:p>
          <a:p>
            <a:pPr marL="1009650" lvl="1" indent="-609600"/>
            <a:r>
              <a:rPr lang="en-US" dirty="0" smtClean="0"/>
              <a:t>Problem in changing any aspect of the protocol (such as virtual circuit request) </a:t>
            </a:r>
          </a:p>
          <a:p>
            <a:pPr marL="609600" indent="-609600"/>
            <a:r>
              <a:rPr lang="en-US" dirty="0" smtClean="0"/>
              <a:t>Structured protocol </a:t>
            </a:r>
          </a:p>
          <a:p>
            <a:pPr marL="1009650" lvl="1" indent="-609600"/>
            <a:r>
              <a:rPr lang="en-US" dirty="0" smtClean="0"/>
              <a:t>Set of protocols with hierarchical/layered structure · Clearly shows the distinction between different layers of logic</a:t>
            </a:r>
          </a:p>
          <a:p>
            <a:pPr marL="609600" indent="-609600"/>
            <a:r>
              <a:rPr lang="en-US" dirty="0" smtClean="0"/>
              <a:t> Communications architecture </a:t>
            </a:r>
          </a:p>
          <a:p>
            <a:pPr marL="1009650" lvl="1" indent="-609600"/>
            <a:r>
              <a:rPr lang="en-US" dirty="0" smtClean="0"/>
              <a:t>Hardware/software used to implement communications with structured protocol </a:t>
            </a:r>
            <a:endParaRPr lang="en-US" b="1" dirty="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3555" name="Rectangle 3"/>
          <p:cNvSpPr>
            <a:spLocks noGrp="1" noChangeArrowheads="1"/>
          </p:cNvSpPr>
          <p:nvPr>
            <p:ph idx="1"/>
          </p:nvPr>
        </p:nvSpPr>
        <p:spPr/>
        <p:txBody>
          <a:bodyPr/>
          <a:lstStyle/>
          <a:p>
            <a:pPr>
              <a:buFontTx/>
              <a:buNone/>
            </a:pPr>
            <a:r>
              <a:rPr lang="en-US" b="1" dirty="0"/>
              <a:t>c) Symmetric / asymmetric</a:t>
            </a:r>
          </a:p>
          <a:p>
            <a:pPr>
              <a:buFontTx/>
              <a:buNone/>
            </a:pPr>
            <a:r>
              <a:rPr lang="en-US" dirty="0"/>
              <a:t>  - </a:t>
            </a:r>
            <a:r>
              <a:rPr lang="en-US" b="1" dirty="0"/>
              <a:t>Symmetric</a:t>
            </a:r>
            <a:r>
              <a:rPr lang="en-US" dirty="0"/>
              <a:t> is the most use </a:t>
            </a:r>
            <a:r>
              <a:rPr lang="en-US" dirty="0" smtClean="0"/>
              <a:t>in protocol </a:t>
            </a:r>
            <a:r>
              <a:rPr lang="en-US" dirty="0"/>
              <a:t>and involve </a:t>
            </a:r>
            <a:r>
              <a:rPr lang="en-US" dirty="0" smtClean="0"/>
              <a:t>communication between </a:t>
            </a:r>
            <a:r>
              <a:rPr lang="en-US" dirty="0"/>
              <a:t>peer entities.</a:t>
            </a:r>
          </a:p>
          <a:p>
            <a:pPr>
              <a:buFontTx/>
              <a:buNone/>
            </a:pPr>
            <a:r>
              <a:rPr lang="en-US" dirty="0"/>
              <a:t> -  </a:t>
            </a:r>
            <a:r>
              <a:rPr lang="en-US" b="1" dirty="0"/>
              <a:t>Asymmetry</a:t>
            </a:r>
            <a:r>
              <a:rPr lang="en-US" dirty="0"/>
              <a:t> may be dictated by </a:t>
            </a:r>
            <a:r>
              <a:rPr lang="en-US" dirty="0" smtClean="0"/>
              <a:t>the logic </a:t>
            </a:r>
            <a:r>
              <a:rPr lang="en-US" dirty="0"/>
              <a:t>of an exchange (</a:t>
            </a:r>
            <a:r>
              <a:rPr lang="en-US" dirty="0" err="1"/>
              <a:t>eg</a:t>
            </a:r>
            <a:r>
              <a:rPr lang="en-US" dirty="0"/>
              <a:t>; client </a:t>
            </a:r>
            <a:r>
              <a:rPr lang="en-US" dirty="0" smtClean="0"/>
              <a:t>and a </a:t>
            </a:r>
            <a:r>
              <a:rPr lang="en-US" dirty="0"/>
              <a:t>server process) the desire to </a:t>
            </a:r>
            <a:r>
              <a:rPr lang="en-US" dirty="0" smtClean="0"/>
              <a:t>keep one </a:t>
            </a:r>
            <a:r>
              <a:rPr lang="en-US" dirty="0"/>
              <a:t>of the entities or systems </a:t>
            </a:r>
            <a:r>
              <a:rPr lang="en-US" dirty="0" smtClean="0"/>
              <a:t>as simple </a:t>
            </a:r>
            <a:r>
              <a:rPr lang="en-US" dirty="0"/>
              <a:t>as possible.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4579" name="Rectangle 3"/>
          <p:cNvSpPr>
            <a:spLocks noGrp="1" noChangeArrowheads="1"/>
          </p:cNvSpPr>
          <p:nvPr>
            <p:ph idx="1"/>
          </p:nvPr>
        </p:nvSpPr>
        <p:spPr/>
        <p:txBody>
          <a:bodyPr/>
          <a:lstStyle/>
          <a:p>
            <a:pPr>
              <a:buFontTx/>
              <a:buNone/>
            </a:pPr>
            <a:r>
              <a:rPr lang="en-US" b="1" dirty="0"/>
              <a:t>d) Standard / </a:t>
            </a:r>
            <a:r>
              <a:rPr lang="en-US" b="1" dirty="0" smtClean="0"/>
              <a:t>nonstandard</a:t>
            </a:r>
          </a:p>
          <a:p>
            <a:pPr>
              <a:buFontTx/>
              <a:buNone/>
            </a:pPr>
            <a:r>
              <a:rPr lang="en-US" b="1" dirty="0" smtClean="0"/>
              <a:t>Standard protocol :</a:t>
            </a:r>
            <a:r>
              <a:rPr lang="en-US" dirty="0" smtClean="0"/>
              <a:t> Commonly accepted protocols that have been agreed on by a standards body </a:t>
            </a:r>
          </a:p>
          <a:p>
            <a:pPr>
              <a:buFontTx/>
              <a:buNone/>
            </a:pPr>
            <a:r>
              <a:rPr lang="en-US" dirty="0" smtClean="0"/>
              <a:t> </a:t>
            </a:r>
            <a:r>
              <a:rPr lang="en-US" b="1" dirty="0" smtClean="0"/>
              <a:t>Nonstandard protocol </a:t>
            </a:r>
            <a:r>
              <a:rPr lang="en-US" dirty="0" smtClean="0"/>
              <a:t>:Built for specific communications situation</a:t>
            </a:r>
            <a:endParaRPr lang="en-US" dirty="0"/>
          </a:p>
          <a:p>
            <a:pPr>
              <a:buFontTx/>
              <a:buNone/>
            </a:pPr>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OSI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OSI model is based on a proposal developed by the International Standards Organization (ISO) as a first step toward international standardization of the protocols used in the various layers (Day and Zimmermann, 1983). It was revised in 1995(Day, 1995). </a:t>
            </a:r>
          </a:p>
          <a:p>
            <a:r>
              <a:rPr lang="en-US" dirty="0" smtClean="0"/>
              <a:t>The model is called the ISO-OSI (Open Systems Interconnection) Reference Model because it deals with connecting open systems—that is, systems that are open for communication with other systems. </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3400" y="0"/>
            <a:ext cx="8229600" cy="838200"/>
          </a:xfrm>
        </p:spPr>
        <p:txBody>
          <a:bodyPr/>
          <a:lstStyle/>
          <a:p>
            <a:pPr algn="l"/>
            <a:r>
              <a:rPr lang="en-US" sz="4000"/>
              <a:t>Common protocol used</a:t>
            </a:r>
          </a:p>
        </p:txBody>
      </p:sp>
      <p:graphicFrame>
        <p:nvGraphicFramePr>
          <p:cNvPr id="27727" name="Group 79"/>
          <p:cNvGraphicFramePr>
            <a:graphicFrameLocks noGrp="1"/>
          </p:cNvGraphicFramePr>
          <p:nvPr>
            <p:ph idx="1"/>
          </p:nvPr>
        </p:nvGraphicFramePr>
        <p:xfrm>
          <a:off x="152400" y="838200"/>
          <a:ext cx="8991600" cy="6055995"/>
        </p:xfrm>
        <a:graphic>
          <a:graphicData uri="http://schemas.openxmlformats.org/drawingml/2006/table">
            <a:tbl>
              <a:tblPr/>
              <a:tblGrid>
                <a:gridCol w="4495800"/>
                <a:gridCol w="2082800"/>
                <a:gridCol w="2413000"/>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Verdana" pitchFamily="34" charset="0"/>
                        </a:rPr>
                        <a:t>Protocol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Verdana" pitchFamily="34" charset="0"/>
                        </a:rPr>
                        <a:t>Acronym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Verdana" pitchFamily="34" charset="0"/>
                        </a:rPr>
                        <a:t>Remarks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701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Point To Point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PPP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Verdana" pitchFamily="34" charset="0"/>
                        </a:rPr>
                        <a:t>Used to manage network communication over a modem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Transfer/Transmission Control Protocol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TCP / IP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Verdana" pitchFamily="34" charset="0"/>
                        </a:rPr>
                        <a:t>Backbone protocol. The most widely used protocol.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3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Internetwork package exchange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IPX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Verdana" pitchFamily="34" charset="0"/>
                        </a:rPr>
                        <a:t>Standard protocol for Novell NOS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NetBIOS extended user interface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NetBEUI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Verdana" pitchFamily="34" charset="0"/>
                        </a:rPr>
                        <a:t>Microsoft protocol that doesn’t support routing to other network. Running only Windows-based clients.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File transfer Protocol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FTP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Verdana" pitchFamily="34" charset="0"/>
                        </a:rPr>
                        <a:t>used to send and received file from a remote host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1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Simple mail Transfer protocol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SMTP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Verdana" pitchFamily="34" charset="0"/>
                        </a:rPr>
                        <a:t>Used to send Email over a network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0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Hyper text transfer protocol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HTTP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Verdana" pitchFamily="34" charset="0"/>
                        </a:rPr>
                        <a:t>Used for Internet to send document that encoded in HTML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0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Apple Talk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Apple Talk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Verdana" pitchFamily="34" charset="0"/>
                        </a:rPr>
                        <a:t>Protocol suite to network Macintosh computer and a peer-to-peer network protocol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OSI Model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rPr>
                        <a:t>OSI Layers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Verdana" pitchFamily="34" charset="0"/>
                        </a:rPr>
                        <a:t>A way of illustrating how information functions travels through network of its 7 layers.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a:bodyPr>
          <a:lstStyle/>
          <a:p>
            <a:pPr>
              <a:buNone/>
            </a:pPr>
            <a:r>
              <a:rPr lang="en-US" b="1" dirty="0" smtClean="0"/>
              <a:t>Encapsulation </a:t>
            </a:r>
          </a:p>
          <a:p>
            <a:r>
              <a:rPr lang="en-US" dirty="0" smtClean="0"/>
              <a:t> Data as well as control information in each </a:t>
            </a:r>
            <a:r>
              <a:rPr lang="en-US" dirty="0" err="1" smtClean="0"/>
              <a:t>pdu</a:t>
            </a:r>
            <a:r>
              <a:rPr lang="en-US" dirty="0" smtClean="0"/>
              <a:t> Protocols and Architecture </a:t>
            </a:r>
          </a:p>
          <a:p>
            <a:r>
              <a:rPr lang="en-US" dirty="0" smtClean="0"/>
              <a:t> Control information is divided into the following categories: </a:t>
            </a:r>
          </a:p>
          <a:p>
            <a:pPr lvl="1"/>
            <a:r>
              <a:rPr lang="en-US" dirty="0" smtClean="0"/>
              <a:t> Address of the sender and receiver</a:t>
            </a:r>
          </a:p>
          <a:p>
            <a:pPr lvl="1"/>
            <a:r>
              <a:rPr lang="en-US" dirty="0" smtClean="0"/>
              <a:t> Error detection code or frame check sequence </a:t>
            </a:r>
          </a:p>
          <a:p>
            <a:pPr lvl="1"/>
            <a:r>
              <a:rPr lang="en-US" dirty="0" smtClean="0"/>
              <a:t> Protocol control for other protocol functions </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b="1" dirty="0" smtClean="0"/>
              <a:t>Segmentation and reassembly </a:t>
            </a:r>
          </a:p>
          <a:p>
            <a:r>
              <a:rPr lang="en-US" dirty="0" smtClean="0"/>
              <a:t>Segment the data stream into small bounded size blocks or </a:t>
            </a:r>
            <a:r>
              <a:rPr lang="en-US" dirty="0" err="1" smtClean="0"/>
              <a:t>pdus</a:t>
            </a:r>
            <a:endParaRPr lang="en-US" dirty="0" smtClean="0"/>
          </a:p>
          <a:p>
            <a:r>
              <a:rPr lang="en-US" dirty="0" smtClean="0"/>
              <a:t> Reasons for segmentation</a:t>
            </a:r>
          </a:p>
          <a:p>
            <a:pPr lvl="1"/>
            <a:r>
              <a:rPr lang="en-US" dirty="0" smtClean="0"/>
              <a:t> Communications network may accept data blocks only up to a certain size (53 octets for </a:t>
            </a:r>
            <a:r>
              <a:rPr lang="en-US" dirty="0" err="1" smtClean="0"/>
              <a:t>atm</a:t>
            </a:r>
            <a:r>
              <a:rPr lang="en-US" dirty="0" smtClean="0"/>
              <a:t>, 1526 octets for Ethernet) </a:t>
            </a:r>
          </a:p>
          <a:p>
            <a:pPr lvl="1"/>
            <a:r>
              <a:rPr lang="en-US" dirty="0" smtClean="0"/>
              <a:t> Efficient error control with smaller </a:t>
            </a:r>
            <a:r>
              <a:rPr lang="en-US" dirty="0" err="1" smtClean="0"/>
              <a:t>pdu</a:t>
            </a:r>
            <a:r>
              <a:rPr lang="en-US" dirty="0" smtClean="0"/>
              <a:t> size; fewer bits retransmitted in the event of failure </a:t>
            </a:r>
          </a:p>
          <a:p>
            <a:pPr lvl="1"/>
            <a:r>
              <a:rPr lang="en-US" dirty="0" smtClean="0"/>
              <a:t> Better access to shared transmission facilities, with shorter delay; nobody can monopolize the network · </a:t>
            </a:r>
          </a:p>
          <a:p>
            <a:pPr lvl="1"/>
            <a:r>
              <a:rPr lang="en-US" dirty="0" smtClean="0"/>
              <a:t>Smaller buffers at receiver stations </a:t>
            </a:r>
          </a:p>
          <a:p>
            <a:pPr lvl="1"/>
            <a:r>
              <a:rPr lang="en-US" dirty="0" smtClean="0"/>
              <a:t> Can pause transfer for checkpoint and recovery</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Disadvantages with segmentation </a:t>
            </a:r>
          </a:p>
          <a:p>
            <a:r>
              <a:rPr lang="en-US" dirty="0" smtClean="0"/>
              <a:t>Larger overhead with smaller </a:t>
            </a:r>
            <a:r>
              <a:rPr lang="en-US" dirty="0" err="1" smtClean="0"/>
              <a:t>pdu</a:t>
            </a:r>
            <a:r>
              <a:rPr lang="en-US" dirty="0" smtClean="0"/>
              <a:t> size · </a:t>
            </a:r>
          </a:p>
          <a:p>
            <a:r>
              <a:rPr lang="en-US" dirty="0" smtClean="0"/>
              <a:t>More interrupts as </a:t>
            </a:r>
            <a:r>
              <a:rPr lang="en-US" dirty="0" err="1" smtClean="0"/>
              <a:t>pdus</a:t>
            </a:r>
            <a:r>
              <a:rPr lang="en-US" dirty="0" smtClean="0"/>
              <a:t> announce their arrival</a:t>
            </a:r>
          </a:p>
          <a:p>
            <a:r>
              <a:rPr lang="en-US" dirty="0" smtClean="0"/>
              <a:t>  More time spent to process smaller </a:t>
            </a:r>
            <a:r>
              <a:rPr lang="en-US" dirty="0" err="1" smtClean="0"/>
              <a:t>pdus</a:t>
            </a:r>
            <a:r>
              <a:rPr lang="en-US" dirty="0" smtClean="0"/>
              <a:t> </a:t>
            </a:r>
          </a:p>
          <a:p>
            <a:pPr>
              <a:buNone/>
            </a:pPr>
            <a:r>
              <a:rPr lang="en-US" dirty="0" smtClean="0"/>
              <a:t>∗ Segmented data is reassembled into messages appropriate for application level</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smtClean="0"/>
              <a:t> Connection control </a:t>
            </a:r>
          </a:p>
          <a:p>
            <a:r>
              <a:rPr lang="en-US" dirty="0" smtClean="0"/>
              <a:t> Connectionless data transfer ·</a:t>
            </a:r>
          </a:p>
          <a:p>
            <a:pPr lvl="1"/>
            <a:r>
              <a:rPr lang="en-US" dirty="0" smtClean="0"/>
              <a:t> Each </a:t>
            </a:r>
            <a:r>
              <a:rPr lang="en-US" dirty="0" err="1" smtClean="0"/>
              <a:t>pdu</a:t>
            </a:r>
            <a:r>
              <a:rPr lang="en-US" dirty="0" smtClean="0"/>
              <a:t> is independent of other </a:t>
            </a:r>
            <a:r>
              <a:rPr lang="en-US" dirty="0" err="1" smtClean="0"/>
              <a:t>pdus</a:t>
            </a:r>
            <a:endParaRPr lang="en-US" dirty="0" smtClean="0"/>
          </a:p>
          <a:p>
            <a:r>
              <a:rPr lang="en-US" dirty="0" smtClean="0"/>
              <a:t> Connection-oriented data transfer · </a:t>
            </a:r>
          </a:p>
          <a:p>
            <a:pPr lvl="1"/>
            <a:r>
              <a:rPr lang="en-US" dirty="0" smtClean="0"/>
              <a:t>Used if stations are to be connected for long time or protocol details are to be worked out dynamically · </a:t>
            </a:r>
          </a:p>
          <a:p>
            <a:pPr lvl="1"/>
            <a:r>
              <a:rPr lang="en-US" dirty="0" smtClean="0"/>
              <a:t>Also known as logical association, or virtual circuit, with three phases </a:t>
            </a:r>
          </a:p>
          <a:p>
            <a:pPr marL="1314450" lvl="2" indent="-514350">
              <a:buAutoNum type="arabicPeriod"/>
            </a:pPr>
            <a:r>
              <a:rPr lang="en-US" dirty="0" smtClean="0"/>
              <a:t>Establish connection </a:t>
            </a:r>
          </a:p>
          <a:p>
            <a:pPr marL="1314450" lvl="2" indent="-514350">
              <a:buAutoNum type="arabicPeriod"/>
            </a:pPr>
            <a:r>
              <a:rPr lang="en-US" dirty="0" smtClean="0"/>
              <a:t>Transfer data </a:t>
            </a:r>
          </a:p>
          <a:p>
            <a:pPr marL="1314450" lvl="2" indent="-514350">
              <a:buAutoNum type="arabicPeriod"/>
            </a:pPr>
            <a:r>
              <a:rPr lang="en-US" dirty="0" smtClean="0"/>
              <a:t>Terminate connection </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b="1" dirty="0" smtClean="0"/>
              <a:t>Establish connection </a:t>
            </a:r>
          </a:p>
          <a:p>
            <a:r>
              <a:rPr lang="en-US" dirty="0" smtClean="0"/>
              <a:t> One station issues a connection request to the other, with or without involving a central authority </a:t>
            </a:r>
          </a:p>
          <a:p>
            <a:r>
              <a:rPr lang="en-US" dirty="0" smtClean="0"/>
              <a:t> Receiver may accept or reject the connection ·</a:t>
            </a:r>
          </a:p>
          <a:p>
            <a:r>
              <a:rPr lang="en-US" dirty="0" smtClean="0"/>
              <a:t> Request may include negotiating syntax, semantics, and timing of protocol</a:t>
            </a:r>
          </a:p>
          <a:p>
            <a:r>
              <a:rPr lang="en-US" dirty="0" smtClean="0"/>
              <a:t> Protocol may have some options to be negotiated at connection time, such as </a:t>
            </a:r>
            <a:r>
              <a:rPr lang="en-US" dirty="0" err="1" smtClean="0"/>
              <a:t>pdu</a:t>
            </a:r>
            <a:r>
              <a:rPr lang="en-US" dirty="0" smtClean="0"/>
              <a:t> size</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Transfer data </a:t>
            </a:r>
          </a:p>
          <a:p>
            <a:pPr lvl="1"/>
            <a:r>
              <a:rPr lang="en-US" dirty="0" smtClean="0"/>
              <a:t>Exchange data and control information (flow control, error control) · </a:t>
            </a:r>
          </a:p>
          <a:p>
            <a:pPr lvl="1"/>
            <a:r>
              <a:rPr lang="en-US" dirty="0" smtClean="0"/>
              <a:t>Data flows in one direction while acknowledgements flow in the other </a:t>
            </a:r>
          </a:p>
          <a:p>
            <a:r>
              <a:rPr lang="en-US" dirty="0" smtClean="0"/>
              <a:t> Terminate connection </a:t>
            </a:r>
          </a:p>
          <a:p>
            <a:pPr lvl="1"/>
            <a:r>
              <a:rPr lang="en-US" dirty="0" smtClean="0"/>
              <a:t>Either side may terminate connection by sending a request · </a:t>
            </a:r>
          </a:p>
          <a:p>
            <a:pPr lvl="1"/>
            <a:r>
              <a:rPr lang="en-US" dirty="0" smtClean="0"/>
              <a:t>Connection may be terminated by a central authority</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Sequencing </a:t>
            </a:r>
          </a:p>
          <a:p>
            <a:r>
              <a:rPr lang="en-US" dirty="0" err="1" smtClean="0"/>
              <a:t>pdus</a:t>
            </a:r>
            <a:r>
              <a:rPr lang="en-US" dirty="0" smtClean="0"/>
              <a:t> are sequentially numbered as they are sent · </a:t>
            </a:r>
          </a:p>
          <a:p>
            <a:r>
              <a:rPr lang="en-US" dirty="0" smtClean="0"/>
              <a:t>Each side keeps track of outgoing numbers (generated locally), and incoming numbers (generated by other host) </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US" b="1" dirty="0" smtClean="0"/>
              <a:t> Ordered delivery </a:t>
            </a:r>
          </a:p>
          <a:p>
            <a:r>
              <a:rPr lang="en-US" dirty="0" smtClean="0"/>
              <a:t> </a:t>
            </a:r>
            <a:r>
              <a:rPr lang="en-US" dirty="0" err="1" smtClean="0"/>
              <a:t>pdus</a:t>
            </a:r>
            <a:r>
              <a:rPr lang="en-US" dirty="0" smtClean="0"/>
              <a:t> may not arrive in order in which they are sent </a:t>
            </a:r>
          </a:p>
          <a:p>
            <a:r>
              <a:rPr lang="en-US" dirty="0" smtClean="0"/>
              <a:t>Connection-oriented protocols require the </a:t>
            </a:r>
            <a:r>
              <a:rPr lang="en-US" dirty="0" err="1" smtClean="0"/>
              <a:t>pdu</a:t>
            </a:r>
            <a:r>
              <a:rPr lang="en-US" dirty="0" smtClean="0"/>
              <a:t> order to be maintained Protocols and Architecture 12 </a:t>
            </a:r>
          </a:p>
          <a:p>
            <a:r>
              <a:rPr lang="en-US" dirty="0" smtClean="0"/>
              <a:t>Number the </a:t>
            </a:r>
            <a:r>
              <a:rPr lang="en-US" dirty="0" err="1" smtClean="0"/>
              <a:t>pdus</a:t>
            </a:r>
            <a:r>
              <a:rPr lang="en-US" dirty="0" smtClean="0"/>
              <a:t> sequentially as they are generated</a:t>
            </a:r>
          </a:p>
          <a:p>
            <a:r>
              <a:rPr lang="en-US" dirty="0" smtClean="0"/>
              <a:t> Problem if sequence numbers repeat after overflow </a:t>
            </a:r>
          </a:p>
          <a:p>
            <a:r>
              <a:rPr lang="en-US" dirty="0" smtClean="0"/>
              <a:t>Preferable to have the maximum number </a:t>
            </a:r>
            <a:r>
              <a:rPr lang="en-US" dirty="0" err="1" smtClean="0"/>
              <a:t>pdu</a:t>
            </a:r>
            <a:r>
              <a:rPr lang="en-US" dirty="0" smtClean="0"/>
              <a:t> to be twice the maximum number of outstanding </a:t>
            </a:r>
            <a:r>
              <a:rPr lang="en-US" dirty="0" err="1" smtClean="0"/>
              <a:t>pdus</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b="1" dirty="0" smtClean="0"/>
              <a:t>Flow control</a:t>
            </a:r>
          </a:p>
          <a:p>
            <a:r>
              <a:rPr lang="en-US" dirty="0" smtClean="0"/>
              <a:t>  Function of receiving entity to limit the amount of data sent by transmitter </a:t>
            </a:r>
          </a:p>
          <a:p>
            <a:r>
              <a:rPr lang="en-US" dirty="0" smtClean="0"/>
              <a:t> Stop-and-wait · Each </a:t>
            </a:r>
            <a:r>
              <a:rPr lang="en-US" dirty="0" err="1" smtClean="0"/>
              <a:t>pdu</a:t>
            </a:r>
            <a:r>
              <a:rPr lang="en-US" dirty="0" smtClean="0"/>
              <a:t> must be acknowledged before next one can be sent </a:t>
            </a:r>
          </a:p>
          <a:p>
            <a:r>
              <a:rPr lang="en-US" dirty="0" smtClean="0"/>
              <a:t> Efficiency requires the transmission of a fixed number of </a:t>
            </a:r>
            <a:r>
              <a:rPr lang="en-US" dirty="0" err="1" smtClean="0"/>
              <a:t>pdus</a:t>
            </a:r>
            <a:r>
              <a:rPr lang="en-US" dirty="0" smtClean="0"/>
              <a:t> without acknowledgement</a:t>
            </a:r>
          </a:p>
          <a:p>
            <a:r>
              <a:rPr lang="en-US" dirty="0" smtClean="0"/>
              <a:t> Implemented in several protocols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 is not a protocol: it is a model for understanding and designing a network architecture that is flexible and robust</a:t>
            </a:r>
          </a:p>
          <a:p>
            <a:r>
              <a:rPr lang="en-US" dirty="0" smtClean="0"/>
              <a:t>The OSI model is a layered framework for the design of network systems that allows communication between all types of computer systems. </a:t>
            </a:r>
          </a:p>
          <a:p>
            <a:r>
              <a:rPr lang="en-US" dirty="0" smtClean="0"/>
              <a:t>It consists of seven separate but related layers, each of which defines a part of the process of moving information across a network.</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b="1" dirty="0" smtClean="0"/>
              <a:t>Error control</a:t>
            </a:r>
          </a:p>
          <a:p>
            <a:r>
              <a:rPr lang="en-US" dirty="0" smtClean="0"/>
              <a:t> Guard against loss or damage of data and control information </a:t>
            </a:r>
          </a:p>
          <a:p>
            <a:r>
              <a:rPr lang="en-US" dirty="0" smtClean="0"/>
              <a:t> Implemented as error detection and retransmission </a:t>
            </a:r>
          </a:p>
          <a:p>
            <a:r>
              <a:rPr lang="en-US" dirty="0" smtClean="0"/>
              <a:t> Detection of error by receiver makes him discard the </a:t>
            </a:r>
            <a:r>
              <a:rPr lang="en-US" dirty="0" err="1" smtClean="0"/>
              <a:t>pdu</a:t>
            </a:r>
            <a:r>
              <a:rPr lang="en-US" dirty="0" smtClean="0"/>
              <a:t> </a:t>
            </a:r>
          </a:p>
          <a:p>
            <a:r>
              <a:rPr lang="en-US" dirty="0" smtClean="0"/>
              <a:t> No acknowledgement makes the sender retransmit the </a:t>
            </a:r>
            <a:r>
              <a:rPr lang="en-US" dirty="0" err="1" smtClean="0"/>
              <a:t>pdu</a:t>
            </a:r>
            <a:r>
              <a:rPr lang="en-US" dirty="0" smtClean="0"/>
              <a:t> </a:t>
            </a:r>
          </a:p>
          <a:p>
            <a:r>
              <a:rPr lang="en-US" dirty="0" smtClean="0"/>
              <a:t> With error correction code, the receiver may be able to correct the error at destination</a:t>
            </a:r>
          </a:p>
          <a:p>
            <a:r>
              <a:rPr lang="en-US" dirty="0" smtClean="0"/>
              <a:t>  Implemented in several protocols </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b="1" dirty="0" smtClean="0"/>
              <a:t> Addressing </a:t>
            </a:r>
          </a:p>
          <a:p>
            <a:pPr lvl="1"/>
            <a:r>
              <a:rPr lang="en-US" dirty="0" smtClean="0"/>
              <a:t> </a:t>
            </a:r>
            <a:r>
              <a:rPr lang="en-US" b="1" dirty="0" smtClean="0"/>
              <a:t>Addressing level </a:t>
            </a:r>
            <a:r>
              <a:rPr lang="en-US" dirty="0" smtClean="0"/>
              <a:t>· Level in the communications architecture at which an entity is named · Network-level address or </a:t>
            </a:r>
            <a:r>
              <a:rPr lang="en-US" dirty="0" err="1" smtClean="0"/>
              <a:t>ip</a:t>
            </a:r>
            <a:r>
              <a:rPr lang="en-US" dirty="0" smtClean="0"/>
              <a:t> address used to route a </a:t>
            </a:r>
            <a:r>
              <a:rPr lang="en-US" dirty="0" err="1" smtClean="0"/>
              <a:t>pdu</a:t>
            </a:r>
            <a:r>
              <a:rPr lang="en-US" dirty="0" smtClean="0"/>
              <a:t> through network (also called Network Service Access Point or </a:t>
            </a:r>
            <a:r>
              <a:rPr lang="en-US" dirty="0" err="1" smtClean="0"/>
              <a:t>nsap</a:t>
            </a:r>
            <a:r>
              <a:rPr lang="en-US" dirty="0" smtClean="0"/>
              <a:t> in </a:t>
            </a:r>
            <a:r>
              <a:rPr lang="en-US" dirty="0" err="1" smtClean="0"/>
              <a:t>osi</a:t>
            </a:r>
            <a:r>
              <a:rPr lang="en-US" dirty="0" smtClean="0"/>
              <a:t> terminology) · Upon arrival at destination, the </a:t>
            </a:r>
            <a:r>
              <a:rPr lang="en-US" dirty="0" err="1" smtClean="0"/>
              <a:t>pdu</a:t>
            </a:r>
            <a:r>
              <a:rPr lang="en-US" dirty="0" smtClean="0"/>
              <a:t> must be routed to port or Service Access Point (sap) for the application</a:t>
            </a:r>
          </a:p>
          <a:p>
            <a:pPr lvl="1"/>
            <a:r>
              <a:rPr lang="en-US" dirty="0" smtClean="0"/>
              <a:t> </a:t>
            </a:r>
            <a:r>
              <a:rPr lang="en-US" b="1" dirty="0" smtClean="0"/>
              <a:t>Addressing scope </a:t>
            </a:r>
            <a:r>
              <a:rPr lang="en-US" dirty="0" smtClean="0"/>
              <a:t>· Global address Global </a:t>
            </a:r>
            <a:r>
              <a:rPr lang="en-US" dirty="0" err="1" smtClean="0"/>
              <a:t>nonambiguity</a:t>
            </a:r>
            <a:r>
              <a:rPr lang="en-US" dirty="0" smtClean="0"/>
              <a:t> One system to one address but possible to have more then one address for the system Global applicability Any system can be identified from anywhere · A port may not be unique in the network unless attached to a system (think of </a:t>
            </a:r>
            <a:r>
              <a:rPr lang="en-US" dirty="0" err="1" smtClean="0"/>
              <a:t>smtp</a:t>
            </a:r>
            <a:r>
              <a:rPr lang="en-US" dirty="0" smtClean="0"/>
              <a:t> port on every system in a network)</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US" b="1" dirty="0" smtClean="0"/>
              <a:t>Connection identifiers </a:t>
            </a:r>
          </a:p>
          <a:p>
            <a:r>
              <a:rPr lang="en-US" dirty="0" smtClean="0"/>
              <a:t> Useful for connection-oriented data transfer (virtual circuit) but meaningless for connectionless data transfer (datagram) ·</a:t>
            </a:r>
          </a:p>
          <a:p>
            <a:r>
              <a:rPr lang="en-US" dirty="0" smtClean="0"/>
              <a:t> Identified by a connection name during the data transfer phase · </a:t>
            </a:r>
          </a:p>
          <a:p>
            <a:r>
              <a:rPr lang="en-US" dirty="0" smtClean="0"/>
              <a:t>Advantages </a:t>
            </a:r>
          </a:p>
          <a:p>
            <a:pPr lvl="1"/>
            <a:r>
              <a:rPr lang="en-US" b="1" dirty="0" smtClean="0"/>
              <a:t>Reduced overhead </a:t>
            </a:r>
            <a:r>
              <a:rPr lang="en-US" dirty="0" smtClean="0"/>
              <a:t>Data packets can contain just the circuit number after a virtual circuit is established </a:t>
            </a:r>
          </a:p>
          <a:p>
            <a:pPr lvl="1"/>
            <a:r>
              <a:rPr lang="en-US" b="1" dirty="0" smtClean="0"/>
              <a:t>Routing</a:t>
            </a:r>
            <a:r>
              <a:rPr lang="en-US" dirty="0" smtClean="0"/>
              <a:t> Allows the setting up of a fixed route </a:t>
            </a:r>
          </a:p>
          <a:p>
            <a:pPr lvl="1"/>
            <a:r>
              <a:rPr lang="en-US" dirty="0" smtClean="0"/>
              <a:t>Multiplexing More than one connection between entities; incoming </a:t>
            </a:r>
            <a:r>
              <a:rPr lang="en-US" dirty="0" err="1" smtClean="0"/>
              <a:t>pdu</a:t>
            </a:r>
            <a:r>
              <a:rPr lang="en-US" dirty="0" smtClean="0"/>
              <a:t> can be identified by connection identifier </a:t>
            </a:r>
          </a:p>
          <a:p>
            <a:pPr lvl="1"/>
            <a:r>
              <a:rPr lang="en-US" dirty="0" smtClean="0"/>
              <a:t>Use of state information State information related to the connection; enables flow control and error control using sequence numbers </a:t>
            </a:r>
          </a:p>
          <a:p>
            <a:pPr>
              <a:buNone/>
            </a:pPr>
            <a:r>
              <a:rPr lang="en-US" b="1" dirty="0" smtClean="0"/>
              <a:t>Addressing mode </a:t>
            </a:r>
          </a:p>
          <a:p>
            <a:r>
              <a:rPr lang="en-US" dirty="0" smtClean="0"/>
              <a:t> Individual or </a:t>
            </a:r>
            <a:r>
              <a:rPr lang="en-US" dirty="0" err="1" smtClean="0"/>
              <a:t>unicast</a:t>
            </a:r>
            <a:r>
              <a:rPr lang="en-US" dirty="0" smtClean="0"/>
              <a:t> address – reference to a single system or port · </a:t>
            </a:r>
          </a:p>
          <a:p>
            <a:r>
              <a:rPr lang="en-US" dirty="0" smtClean="0"/>
              <a:t>Multicast or broadcast address</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b="1" dirty="0" smtClean="0"/>
              <a:t>Multiplexing </a:t>
            </a:r>
          </a:p>
          <a:p>
            <a:r>
              <a:rPr lang="en-US" dirty="0" smtClean="0"/>
              <a:t> Combining several signals for transmission on some shared medium Protocols and Architecture </a:t>
            </a:r>
          </a:p>
          <a:p>
            <a:r>
              <a:rPr lang="en-US" dirty="0" smtClean="0"/>
              <a:t> Possible to have multiple virtual circuits terminating into a single end system </a:t>
            </a:r>
          </a:p>
          <a:p>
            <a:r>
              <a:rPr lang="en-US" dirty="0" smtClean="0"/>
              <a:t>Can also be accomplished via port names </a:t>
            </a:r>
          </a:p>
          <a:p>
            <a:r>
              <a:rPr lang="en-US" dirty="0" smtClean="0"/>
              <a:t>Upward multiplexing · Multiple higher-level connections are multiplexed on a single lower-level connection · Connecting your pc to </a:t>
            </a:r>
            <a:r>
              <a:rPr lang="en-US" dirty="0" err="1" smtClean="0"/>
              <a:t>isp</a:t>
            </a:r>
            <a:r>
              <a:rPr lang="en-US" dirty="0" smtClean="0"/>
              <a:t> for multiple applications, including web, email, telnet, ftp, ...</a:t>
            </a:r>
          </a:p>
          <a:p>
            <a:r>
              <a:rPr lang="en-US" dirty="0" smtClean="0"/>
              <a:t> Downward multiplexing · Split a single higher-level connection over a number of lower-level connections · Useful for reliability, performance, or efficiency</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Transmission services </a:t>
            </a:r>
          </a:p>
          <a:p>
            <a:r>
              <a:rPr lang="en-US" dirty="0" smtClean="0"/>
              <a:t>Additional services, such as priority, quality of service, and security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 layered Network Model</a:t>
            </a:r>
            <a:endParaRPr lang="en-US" dirty="0"/>
          </a:p>
        </p:txBody>
      </p:sp>
      <p:pic>
        <p:nvPicPr>
          <p:cNvPr id="14338" name="Picture 2"/>
          <p:cNvPicPr>
            <a:picLocks noGrp="1" noChangeAspect="1" noChangeArrowheads="1"/>
          </p:cNvPicPr>
          <p:nvPr>
            <p:ph idx="1"/>
          </p:nvPr>
        </p:nvPicPr>
        <p:blipFill>
          <a:blip r:embed="rId2"/>
          <a:srcRect/>
          <a:stretch>
            <a:fillRect/>
          </a:stretch>
        </p:blipFill>
        <p:spPr bwMode="auto">
          <a:xfrm>
            <a:off x="1066800" y="1905000"/>
            <a:ext cx="6857999" cy="355838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990600" y="1828800"/>
            <a:ext cx="7162800" cy="3076575"/>
          </a:xfrm>
          <a:prstGeom prst="rect">
            <a:avLst/>
          </a:prstGeom>
          <a:noFill/>
          <a:ln w="9525">
            <a:noFill/>
            <a:miter lim="800000"/>
            <a:headEnd/>
            <a:tailEnd/>
          </a:ln>
          <a:effectLst/>
        </p:spPr>
      </p:pic>
      <p:sp>
        <p:nvSpPr>
          <p:cNvPr id="5" name="TextBox 4"/>
          <p:cNvSpPr txBox="1"/>
          <p:nvPr/>
        </p:nvSpPr>
        <p:spPr>
          <a:xfrm>
            <a:off x="1066800" y="5181600"/>
            <a:ext cx="7239000" cy="1477328"/>
          </a:xfrm>
          <a:prstGeom prst="rect">
            <a:avLst/>
          </a:prstGeom>
          <a:noFill/>
        </p:spPr>
        <p:txBody>
          <a:bodyPr wrap="square" rtlCol="0">
            <a:spAutoFit/>
          </a:bodyPr>
          <a:lstStyle/>
          <a:p>
            <a:r>
              <a:rPr lang="en-US" dirty="0" smtClean="0"/>
              <a:t>At the physical layer, communication is direct. At higher layers, communication must  move down through the layers on Device A, then back up the layers on Device B. Each  later adds its own information to the layer above it, and passes the whole thing along.</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3609</Words>
  <Application>Microsoft Office PowerPoint</Application>
  <PresentationFormat>On-screen Show (4:3)</PresentationFormat>
  <Paragraphs>401</Paragraphs>
  <Slides>74</Slides>
  <Notes>4</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Chapter 2</vt:lpstr>
      <vt:lpstr>Objectives </vt:lpstr>
      <vt:lpstr>PowerPoint Presentation</vt:lpstr>
      <vt:lpstr>PowerPoint Presentation</vt:lpstr>
      <vt:lpstr>Network Model</vt:lpstr>
      <vt:lpstr>The OSI model</vt:lpstr>
      <vt:lpstr>Cont’ d</vt:lpstr>
      <vt:lpstr>Why a layered Network Model</vt:lpstr>
      <vt:lpstr>PowerPoint Presentation</vt:lpstr>
      <vt:lpstr>Cont’d </vt:lpstr>
      <vt:lpstr>   The interaction between layers in the OSI model</vt:lpstr>
      <vt:lpstr>Encapsulation Process</vt:lpstr>
      <vt:lpstr>PowerPoint Presentation</vt:lpstr>
      <vt:lpstr>Physical Layer</vt:lpstr>
      <vt:lpstr>Cont’d </vt:lpstr>
      <vt:lpstr>Cont’d </vt:lpstr>
      <vt:lpstr>Cont’d </vt:lpstr>
      <vt:lpstr>Data link Layer</vt:lpstr>
      <vt:lpstr>Cont’d</vt:lpstr>
      <vt:lpstr>Cont’d</vt:lpstr>
      <vt:lpstr>PowerPoint Presentation</vt:lpstr>
      <vt:lpstr>Network Layer</vt:lpstr>
      <vt:lpstr>Cont’d </vt:lpstr>
      <vt:lpstr>PowerPoint Presentation</vt:lpstr>
      <vt:lpstr>Transport Layer </vt:lpstr>
      <vt:lpstr>Cont’d </vt:lpstr>
      <vt:lpstr>Cont’d </vt:lpstr>
      <vt:lpstr>Cont’d </vt:lpstr>
      <vt:lpstr>PowerPoint Presentation</vt:lpstr>
      <vt:lpstr>Session Layer</vt:lpstr>
      <vt:lpstr>Cont’d </vt:lpstr>
      <vt:lpstr>Cont’d </vt:lpstr>
      <vt:lpstr>Presentation Layer</vt:lpstr>
      <vt:lpstr>Cont’d </vt:lpstr>
      <vt:lpstr>The application layer</vt:lpstr>
      <vt:lpstr>The application layer</vt:lpstr>
      <vt:lpstr>Cont’d </vt:lpstr>
      <vt:lpstr>TCP/IP Model</vt:lpstr>
      <vt:lpstr>TCP/IP protocol Suite</vt:lpstr>
      <vt:lpstr>Cont’d</vt:lpstr>
      <vt:lpstr>Cont’d</vt:lpstr>
      <vt:lpstr>TCP/IP Protocols</vt:lpstr>
      <vt:lpstr>Application Layer</vt:lpstr>
      <vt:lpstr>Transport Layer</vt:lpstr>
      <vt:lpstr>Internet Layer</vt:lpstr>
      <vt:lpstr>Host to Network Layer</vt:lpstr>
      <vt:lpstr>Similarities of  OSI and TCP/IP</vt:lpstr>
      <vt:lpstr>Difference between OSI and TCP/IP</vt:lpstr>
      <vt:lpstr>Cont’d </vt:lpstr>
      <vt:lpstr>Communication Protocols</vt:lpstr>
      <vt:lpstr>Elements of protocol</vt:lpstr>
      <vt:lpstr>PowerPoint Presentation</vt:lpstr>
      <vt:lpstr>PowerPoint Presentation</vt:lpstr>
      <vt:lpstr>Characteristics of a protocol</vt:lpstr>
      <vt:lpstr>PowerPoint Presentation</vt:lpstr>
      <vt:lpstr>PowerPoint Presentation</vt:lpstr>
      <vt:lpstr>PowerPoint Presentation</vt:lpstr>
      <vt:lpstr>PowerPoint Presentation</vt:lpstr>
      <vt:lpstr>PowerPoint Presentation</vt:lpstr>
      <vt:lpstr>Common protocol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adina</dc:creator>
  <cp:lastModifiedBy>Lula</cp:lastModifiedBy>
  <cp:revision>91</cp:revision>
  <dcterms:created xsi:type="dcterms:W3CDTF">2019-04-17T09:44:23Z</dcterms:created>
  <dcterms:modified xsi:type="dcterms:W3CDTF">2022-12-16T07:13:30Z</dcterms:modified>
</cp:coreProperties>
</file>