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6" r:id="rId3"/>
    <p:sldId id="299" r:id="rId5"/>
    <p:sldId id="258" r:id="rId6"/>
    <p:sldId id="328" r:id="rId7"/>
    <p:sldId id="264" r:id="rId8"/>
    <p:sldId id="268" r:id="rId9"/>
    <p:sldId id="270" r:id="rId10"/>
    <p:sldId id="269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284" r:id="rId21"/>
    <p:sldId id="285" r:id="rId22"/>
    <p:sldId id="286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7" r:id="rId31"/>
    <p:sldId id="295" r:id="rId32"/>
    <p:sldId id="357" r:id="rId33"/>
    <p:sldId id="355" r:id="rId34"/>
    <p:sldId id="358" r:id="rId35"/>
    <p:sldId id="359" r:id="rId36"/>
    <p:sldId id="360" r:id="rId37"/>
    <p:sldId id="361" r:id="rId38"/>
    <p:sldId id="362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howGuides="1">
      <p:cViewPr varScale="1">
        <p:scale>
          <a:sx n="53" d="100"/>
          <a:sy n="53" d="100"/>
        </p:scale>
        <p:origin x="180" y="54"/>
      </p:cViewPr>
      <p:guideLst>
        <p:guide orient="horz" pos="2159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Τώρα εξετάζουμε όλες τις ακμές που συνδέονται με τους κόμβους &lt;strong&gt;&lt;em&gt;a&lt;/em&gt;&lt;/strong&gt; και &lt;strong&gt;&lt;em&gt;b&lt;/em&gt;&lt;/strong&gt;. Διαλέγουμε και πάλι την ακμή με το μικρότερο βάρος, προσέχοντας να μην συνδέσουμε κόμβους που υπάρχουν ήδη στην λίστα &lt;strong&gt;&lt;em&gt;T&lt;/em&gt;&lt;/strong&gt;. Παρατηρήστε ότι προκύπτουν δύο ακμές με ελάχιστο βάρος 8. Σε αυτή την περίπτωση όποια ακμή και να επιλέξουμε δεν θα επηρεάζει την ορθότητα του τελικού αποτελέσματος.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Εισάγουμε τον νέο κόμβο στην λίστα μας.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Παρατηρούμε ότι η αμέσως επόμενη ακμή που συνδέεται με τους κόμβους &lt;strong&gt;&lt;em&gt;a&lt;/em&gt;&lt;/strong&gt;, &lt;strong&gt;&lt;em&gt;b&lt;/em&gt;&lt;/strong&gt; και &lt;strong&gt;&lt;em&gt;c&lt;/em&gt;&lt;/strong&gt; έχει βάρος 2 και συνδέει τους κόμβους &lt;strong&gt;&lt;em&gt;c&lt;/em&gt;&lt;/strong&gt; και &lt;strong&gt;&lt;em&gt;i&lt;/em&gt;&lt;/strong&gt;. Συνεχίζουμε την ίδια διαδικασία, μέχρι να εισάγουμε όλους τους κόμβους του γραφήματος στην λίστα &lt;strong&gt;&lt;em&gt;T&lt;/em&gt;&lt;/strong&gt;.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>
                <a:sym typeface="+mn-ea"/>
              </a:rPr>
              <a:t>Ο αλγόριθμος του Prim είναι αλγόριθμος γραφημάτων και χρησιμοποιείται, σε συνεκτικά - εμβαρή γραφήματα για την εύρεση ελάχιστων συνδετικών δένδρων. Ο χρόνος εκτέλεσής του ποικίλει, ανάλογα με τον τύπο δεδομένων που θα χρησιμοποιήσουμε κατά την εκτέλεση του αλγορίθμου.</a:t>
            </a:r>
            <a:endParaRPr lang="x-none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Ο αλγόριθμος τερματίζει όταν συνδέσουμε όλους τους κόμβους του γραφήματος μας.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Αυτό είναι το ελάχιστο συνδετικό δένδρο που προκύπτει μετά την εκτέλεση του αλγορίθμου.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Το συνολικό βάρος του προκύπτει ως άθροισμα από το βάρος όλων των κόμβψν του. Στην περίπτωσή μας το συνολικό του βάρος είναι 37, που είναι και το ελάχιστο.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Αν για παράδειγμα δεν επιλέγαμε την ακμή που συνδέει τους κόμβους &lt;strong&gt;&lt;em&gt;b&lt;/em&gt;&lt;/strong&gt; και &lt;strong&gt;&lt;em&gt;c&lt;/em&gt;&lt;/strong&gt; αλλά εκείνη που συνδέει τον &lt;strong&gt;&lt;em&gt;a&lt;/em&gt;&lt;/strong&gt; με τον &lt;strong&gt;&lt;em&gt;h&lt;/em&gt;&lt;/strong&gt;, τότε το ελάχιστο συνδετικό δένδρο θα ήταν διαφορετικό.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Όμως θα λάβουμε το ίδιο συνολικό βάρος.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Ας τρέξουμε τον αλγόριθμο σε αυτό το γράφημα.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Στην διαφάνεια μας παρουσιάζεται ο αλγόριθμος του Prim. Ο αλγόριθμος σχετίζεται άμεσα με την διαδικασία που ακολουθήσαμε προηγουμένως. Ας αναλύσουμε τα κύρια σημεία του.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>
                <a:sym typeface="+mn-ea"/>
              </a:rPr>
              <a:t>Ο αλγόριθμος λαμβάνει τρεις παραμέτρους ως εισόδους. Το γράφημα &lt;strong&gt;&lt;em&gt;G&lt;/em&gt;&lt;/strong&gt; όπου θα εφαρμοστεί ο αλγόριθμος, μία συνάρτηση βάρους &lt;strong&gt;&lt;em&gt;w&lt;/em&gt;&lt;/strong&gt; όπου αντιστοιχίζεται κάθε ακμή με το αντίστοιχο βάρος της και ο αρχικός κόμβος &lt;strong&gt;&lt;em&gt;s&lt;/em&gt;&lt;/strong&gt;. Αρχικά θέτουμε το κόστος όλων των κόμβων με τιμή άπειρο. Ο αρχικός μας κόμβος, λαμβάνει την τιμή 0. Το πεδίο &lt;strong&gt;&lt;em&gt;p&lt;/em&gt;&lt;/strong&gt; δηλώνει τον πατρικό ενός κόμβου και θα μας βοηθήσει στο να δημιουργήσουμε το MST.</a:t>
            </a:r>
            <a:endParaRPr lang="x-none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Επόμενο βήμα είναι η δημιουργία της ουράς προτεραιότητας ελαχίστων. Με αυτό τον τρόπο θα μπορούμε να επιλέγουμε κάθε φορά την ακμή με το ελάχιστο βάρος.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Ο αλγόριθμος θα πρέπει να συνδέσει όλους τους κόμβους του γραφήματος. Ο βρόγχος while ελέγχει αν υπάρχουν ακόμα κόμβοι στην ουρά &lt;strong&gt;&lt;em&gt;Q&lt;/em&gt;&lt;/strong&gt;.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Σε κάθε επανάληψη του βρόγχου while εξάγουμε τον κόμβο με το μικρότερο κόστος. Αυτός ο τρόπος διασφαλίζει και την περατότητα του βρόγχου while.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Για κάθε κόμβο &lt;strong&gt;&lt;em&gt;v&lt;/em&gt;&lt;/strong&gt; που συνδέεται με &lt;strong&gt;&lt;em&gt;u&lt;/em&gt;&lt;/strong&gt; και δεν έχει εντοπιστεί, ελέγχουμε αν το κόστος του κόμβου &lt;strong&gt;&lt;em&gt;v&lt;/em&gt;&lt;/strong&gt; είναι μεγαλύτερο από το βάρος της ακμή που συνδέει τον &lt;strong&gt;&lt;em&gt;u&lt;/em&gt;&lt;/strong&gt; με τον &lt;strong&gt;&lt;em&gt;v&lt;/em&gt;&lt;/strong&gt; και τότε ανανεώνουμε το κόστος του &lt;strong&gt;&lt;em&gt;d&lt;/em&gt;&lt;/strong&gt; και θέτουμε ως πατρικό του το &lt;strong&gt;&lt;em&gt;u&lt;/em&gt;&lt;/strong&gt;.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Οι γραμμές 1 έως 4 έχουνε πολυπλοκότητα &lt;strong&gt;&lt;em&gt;O(V)&lt;/em&gt;&lt;/strong&gt; διότι έχουμε έναν επαναληπτικό βρόγχο που εκτελεί τόσες επαναλήψεις, όσες είναι ο αριθμός των κόμβων του γραφήματος.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Αρχικά, δημιουργούμε μία κενή λίστα, ας την ονομάσουμε &lt;strong&gt;&lt;em&gt;T&lt;/em&gt;&lt;/strong&gt;. Αυτή η λίστα θα περιέχει του κόμβους του ελάχιστου συνδετικού δένδρου. Το επόμενο βήμα, είναι να διαλέξουμε έναν τυχαίο κόμβο. Μπορούμε να επιλέξουμε όποιον θέλουμε. Από αυτό τον κόμβο θα ξεκινήσει η εκτέλεση του αλγορίθμου. Ας επιλέξουμε τον &lt;strong&gt;&lt;em&gt;a&lt;/em&gt;&lt;/strong&gt;.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Για την δημιουργία της ουράς προτεραιότητας ελαχίστων απαιτείτε χρόνος &lt;strong&gt;&lt;em&gt;O(V)&lt;/em&gt;&lt;/strong&gt; αν υλοποιηθεί με δυαδικό σωρό ή σωρό Fibonacci.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Η γραμμή 7 θα εκτελεστεί &lt;strong&gt;&lt;em&gt;O(V)&lt;/em&gt;&lt;/strong&gt; φορές, όσες δηλαδή το πλήθος των κόμβων του γραφήμματος.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Η εξαγωγή στοιχείου από την ουρά &lt;strong&gt;&lt;em&gt;Q&lt;/em&gt;&lt;/strong&gt; απαιτεί συνολικό χρόνο &lt;strong&gt;&lt;em&gt;O(V^2)&lt;/em&gt;&lt;/strong&gt; αν υλοποιηθεί με πίνακα, διαφορετικά &lt;strong&gt;&lt;em&gt;O(VlogV)&lt;/em&gt;&lt;/strong&gt; αν υλοποιηθεί με δυαδικό σωρό και σωρό Fibonacci.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/>
              <a:t>Οι γραμμές 9 έως 12 θα εκτελεστούν συνολικά &lt;strong&gt;&lt;em&gt;O(V^2)&lt;/em&gt;&lt;/strong&gt; αν η υλοποίηση του γραφήμματος γίνει με πίνακα γειτνίασης, &lt;strong&gt;&lt;em&gt;O(ElogV)&lt;/em&gt;&lt;/strong&gt; αν γίνει με δυαδικό σωρό και &lt;strong&gt;&lt;em&gt;O(E + VlogV)&lt;/em&gt;&lt;/strong&gt; αν υλοποιηθεί με σωρό Fibonacci.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Εισάγουμε τον &lt;strong&gt;&lt;em&gt;a&lt;/em&gt;&lt;/strong&gt; στην λίστα μας.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Το επόμενο βήμα, είναι να εξετάσουμε όλες τις ακμές που συνδέονται με τον κόμβο &lt;strong&gt;&lt;em&gt;a&lt;/em&gt;&lt;/strong&gt;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Διαλέγουμε την ακμή με το μικρότερο βάρος.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Κάθε φορά, η σύνδεση μίας ακμής θα εισάγει έναν καινούριο κόμβο στο ελάχιστο συνδετικό δένδρο, οπότε και θα τον προσθέτουμε στην λίστα &lt;strong&gt;&lt;em&gt;T&lt;/em&gt;&lt;/strong&gt;.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80055" y="3429000"/>
            <a:ext cx="600773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</a:t>
            </a:r>
            <a:r>
              <a:rPr lang="x-none" altLang="en-US" sz="4400" b="1">
                <a:solidFill>
                  <a:srgbClr val="00B0F0"/>
                </a:solidFill>
                <a:latin typeface="Arial" charset="0"/>
              </a:rPr>
              <a:t>Prim</a:t>
            </a:r>
            <a:endParaRPr lang="x-none" altLang="en-US" sz="4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61920" y="2894965"/>
            <a:ext cx="6818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tx2">
                    <a:lumMod val="75000"/>
                  </a:schemeClr>
                </a:solidFill>
                <a:latin typeface="Lato" charset="0"/>
                <a:ea typeface="FreeSans" charset="0"/>
              </a:rPr>
              <a:t>Αλγόριθμοι και Δομές Δεδομένων για αρχάριους</a:t>
            </a:r>
            <a:endParaRPr lang="x-none" altLang="en-US" sz="2400">
              <a:solidFill>
                <a:schemeClr val="tx2">
                  <a:lumMod val="75000"/>
                </a:schemeClr>
              </a:solidFill>
              <a:latin typeface="Lato" charset="0"/>
              <a:ea typeface="Free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3745" y="5795010"/>
            <a:ext cx="219964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219964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265049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28" idx="3"/>
          </p:cNvCxnSpPr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7"/>
          </p:cNvCxnSpPr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265049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3745" y="5795010"/>
            <a:ext cx="303022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303022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342138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342138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389572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3745" y="5795010"/>
            <a:ext cx="389572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4510" y="1292225"/>
            <a:ext cx="17678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Κατηγορία: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4510" y="2742565"/>
            <a:ext cx="11887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Χρήση: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4510" y="4116070"/>
            <a:ext cx="2773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Χρόνος εκτέλεσης: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4510" y="1673860"/>
            <a:ext cx="549846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Αλγόριθμος γραφημάτων</a:t>
            </a:r>
            <a:endParaRPr lang="x-none" altLang="en-US" sz="36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4510" y="3123565"/>
            <a:ext cx="957897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Εύρεση Ελάχιστου Συνδετικού Δένδρου (MST)</a:t>
            </a:r>
            <a:endParaRPr lang="x-none" altLang="en-US" sz="36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4510" y="4573905"/>
            <a:ext cx="896493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O(V</a:t>
            </a:r>
            <a:r>
              <a:rPr lang="x-none" altLang="en-US" sz="3600" baseline="300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)			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  <a:sym typeface="+mn-ea"/>
              </a:rPr>
              <a:t>με πίνακα γειτνίασης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  <a:sym typeface="+mn-ea"/>
            </a:endParaRPr>
          </a:p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O(E log</a:t>
            </a:r>
            <a:r>
              <a:rPr lang="x-none" altLang="en-US" sz="3600" baseline="-250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V) 		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με δυαδικό σωρό ελαχίστων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O(E + Elog</a:t>
            </a:r>
            <a:r>
              <a:rPr lang="x-none" altLang="en-US" sz="3600" baseline="-250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</a:rPr>
              <a:t>V)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 	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με σωρό Fibonacci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439356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g, h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439356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g, h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489140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g, h, d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051050" y="31242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42920" y="3764280"/>
            <a:ext cx="1038860" cy="794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3745" y="5795010"/>
            <a:ext cx="489140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g, h, d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5342255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b, c, i, f, g, h, d, e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03450" y="376555"/>
            <a:ext cx="717804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Ελάχιστο Συνδετικό Δένδρο (MST)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03450" y="376555"/>
            <a:ext cx="717804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Ελάχιστο Συνδετικό Δένδρο (MST)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87780" y="5642610"/>
            <a:ext cx="945578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w(T) = </a:t>
            </a:r>
            <a:r>
              <a:rPr lang="x-none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  <a:ea typeface="Ubuntu" charset="0"/>
              </a:rPr>
              <a:t>∑</a:t>
            </a:r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  <a:ea typeface="Ubuntu" charset="0"/>
              </a:rPr>
              <a:t> </a:t>
            </a:r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w(u,  v) = 4 + 8 + 2 + 4 + 7 + 9 + 2 + 1 = </a:t>
            </a:r>
            <a:r>
              <a:rPr lang="x-none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37</a:t>
            </a:r>
            <a:endParaRPr lang="x-none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MathJax_Math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79650" y="6329680"/>
            <a:ext cx="1184910" cy="346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r>
              <a:rPr lang="x-none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(u, v) in T</a:t>
            </a:r>
            <a:endParaRPr lang="x-none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48460" y="3124200"/>
            <a:ext cx="883285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Ο αλγόριθμος του Prim μπορεί να παράξει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  <a:p>
            <a:pPr algn="ctr"/>
            <a:r>
              <a:rPr lang="x-none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διαφορετικά </a:t>
            </a:r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ελάχιστα συνδετικά δένδρα 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για το </a:t>
            </a:r>
            <a:r>
              <a:rPr lang="x-none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ίδιο </a:t>
            </a:r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γράφημα.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795010"/>
            <a:ext cx="219964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549140" y="376555"/>
            <a:ext cx="299974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2</a:t>
            </a:r>
            <a:r>
              <a:rPr lang="x-none" altLang="en-US" sz="36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η</a:t>
            </a:r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 περίπτωση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87780" y="5642610"/>
            <a:ext cx="945578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w(T) = </a:t>
            </a:r>
            <a:r>
              <a:rPr lang="x-none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  <a:ea typeface="Ubuntu" charset="0"/>
              </a:rPr>
              <a:t>∑</a:t>
            </a:r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  <a:ea typeface="Ubuntu" charset="0"/>
              </a:rPr>
              <a:t> </a:t>
            </a:r>
            <a:r>
              <a:rPr lang="x-none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w(u,  v) = 4 + 8 + 2 + 4 + 7 + 9 + 2 + 1 = </a:t>
            </a:r>
            <a:r>
              <a:rPr lang="x-none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MathJax_Math" charset="0"/>
              </a:rPr>
              <a:t>37</a:t>
            </a:r>
            <a:endParaRPr lang="x-none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MathJax_Math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79650" y="6329680"/>
            <a:ext cx="1184910" cy="346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r>
              <a:rPr lang="x-none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(u, v) in T</a:t>
            </a:r>
            <a:endParaRPr lang="x-none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46326" y="2865120"/>
            <a:ext cx="682752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Εμπέδωση του αλγορίθμου </a:t>
            </a:r>
            <a:r>
              <a:rPr lang="x-none" altLang="en-US" sz="3600">
                <a:solidFill>
                  <a:srgbClr val="00B0F0"/>
                </a:solidFill>
                <a:latin typeface="Lato" charset="0"/>
              </a:rPr>
              <a:t>Prim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527050" y="1438910"/>
            <a:ext cx="154305" cy="115633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529590" y="2611120"/>
            <a:ext cx="154305" cy="327660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529590" y="3220720"/>
            <a:ext cx="154305" cy="327660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910590" y="3525520"/>
            <a:ext cx="154305" cy="327660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911225" y="3830955"/>
            <a:ext cx="154305" cy="124523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99878" y="2865120"/>
            <a:ext cx="393001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Ανάλυση του </a:t>
            </a:r>
            <a:r>
              <a:rPr lang="x-none" altLang="en-US" sz="3600">
                <a:solidFill>
                  <a:srgbClr val="00B0F0"/>
                </a:solidFill>
                <a:latin typeface="Lato" charset="0"/>
              </a:rPr>
              <a:t>Prim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13919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8084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3745" y="5795010"/>
            <a:ext cx="165481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 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13919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8084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6644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93440" y="26060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13919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8084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6644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93440" y="26060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133090" y="32010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1426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13919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8084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6644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93440" y="26060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133090" y="32010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1426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4415" y="35471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837940" y="3488690"/>
            <a:ext cx="756666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 </a:t>
            </a:r>
            <a:r>
              <a:rPr lang="x-none" altLang="en-US" sz="2000">
                <a:latin typeface="Lato" charset="0"/>
              </a:rPr>
              <a:t>με πίνακα, </a:t>
            </a:r>
            <a:r>
              <a:rPr lang="x-none" altLang="en-US" sz="2000">
                <a:latin typeface="MathJax_Main" charset="0"/>
              </a:rPr>
              <a:t>O(VlogV) </a:t>
            </a:r>
            <a:r>
              <a:rPr lang="x-none" altLang="en-US" sz="2000">
                <a:latin typeface="Lato" charset="0"/>
              </a:rPr>
              <a:t>με δυαδικό σωρό και σωρό Fibonacci </a:t>
            </a:r>
            <a:endParaRPr lang="x-none" altLang="en-US" sz="2000"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26955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Prim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4478020" cy="4462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Prim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 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Q and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37630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13919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8084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6644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93440" y="26060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133090" y="32010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1426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4415" y="35471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946015" y="3900805"/>
            <a:ext cx="147320" cy="113538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837940" y="3488690"/>
            <a:ext cx="756666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 </a:t>
            </a:r>
            <a:r>
              <a:rPr lang="x-none" altLang="en-US" sz="2000">
                <a:latin typeface="Lato" charset="0"/>
              </a:rPr>
              <a:t>με πίνακα, </a:t>
            </a:r>
            <a:r>
              <a:rPr lang="x-none" altLang="en-US" sz="2000">
                <a:latin typeface="MathJax_Main" charset="0"/>
              </a:rPr>
              <a:t>O(VlogV) </a:t>
            </a:r>
            <a:r>
              <a:rPr lang="x-none" altLang="en-US" sz="2000">
                <a:latin typeface="Lato" charset="0"/>
              </a:rPr>
              <a:t>με δυαδικό σωρό και σωρό Fibonacci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207000" y="3964305"/>
            <a:ext cx="3606165" cy="1013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</a:t>
            </a:r>
            <a:r>
              <a:rPr lang="x-none" altLang="en-US" sz="2000">
                <a:latin typeface="Lato" charset="0"/>
              </a:rPr>
              <a:t> με πίνακα,</a:t>
            </a:r>
            <a:endParaRPr lang="x-none" altLang="en-US" sz="2000">
              <a:latin typeface="Lato" charset="0"/>
            </a:endParaRPr>
          </a:p>
          <a:p>
            <a:pPr algn="l"/>
            <a:r>
              <a:rPr lang="x-none" altLang="en-US" sz="2000">
                <a:latin typeface="MathJax_Main" charset="0"/>
                <a:sym typeface="+mn-ea"/>
              </a:rPr>
              <a:t>O(ElogV) </a:t>
            </a:r>
            <a:r>
              <a:rPr lang="x-none" altLang="en-US" sz="2000">
                <a:latin typeface="Lato" charset="0"/>
                <a:sym typeface="+mn-ea"/>
              </a:rPr>
              <a:t>με δυαδικό σωρό, </a:t>
            </a:r>
            <a:endParaRPr lang="x-none" altLang="en-US" sz="2000">
              <a:latin typeface="Lato" charset="0"/>
            </a:endParaRPr>
          </a:p>
          <a:p>
            <a:pPr algn="l"/>
            <a:r>
              <a:rPr lang="x-none" altLang="en-US" sz="2000">
                <a:latin typeface="MathJax_Main" charset="0"/>
              </a:rPr>
              <a:t>O(E + VlogV)</a:t>
            </a:r>
            <a:r>
              <a:rPr lang="x-none" altLang="en-US" sz="2000">
                <a:latin typeface="Lato" charset="0"/>
              </a:rPr>
              <a:t> </a:t>
            </a:r>
            <a:r>
              <a:rPr lang="x-none" altLang="en-US" sz="2000">
                <a:latin typeface="Lato" charset="0"/>
                <a:sym typeface="+mn-ea"/>
              </a:rPr>
              <a:t>σωρό Fibonacci</a:t>
            </a:r>
            <a:endParaRPr lang="x-none" altLang="en-US" sz="2000"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80055" y="3429000"/>
            <a:ext cx="600773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</a:t>
            </a:r>
            <a:r>
              <a:rPr lang="x-none" altLang="en-US" sz="4400" b="1">
                <a:solidFill>
                  <a:srgbClr val="00B0F0"/>
                </a:solidFill>
                <a:latin typeface="Arial" charset="0"/>
              </a:rPr>
              <a:t>Prim</a:t>
            </a:r>
            <a:endParaRPr lang="x-none" altLang="en-US" sz="4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61920" y="2894965"/>
            <a:ext cx="6818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tx2">
                    <a:lumMod val="75000"/>
                  </a:schemeClr>
                </a:solidFill>
                <a:latin typeface="Lato" charset="0"/>
                <a:ea typeface="FreeSans" charset="0"/>
              </a:rPr>
              <a:t>Αλγόριθμοι και Δομές Δεδομένων για αρχάριους</a:t>
            </a:r>
            <a:endParaRPr lang="x-none" altLang="en-US" sz="2400">
              <a:solidFill>
                <a:schemeClr val="tx2">
                  <a:lumMod val="75000"/>
                </a:schemeClr>
              </a:solidFill>
              <a:latin typeface="Lato" charset="0"/>
              <a:ea typeface="Free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3745" y="5795010"/>
            <a:ext cx="165481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 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5795010"/>
            <a:ext cx="170180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53745" y="5795010"/>
            <a:ext cx="170180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5795010"/>
            <a:ext cx="170180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5795010"/>
            <a:ext cx="219964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latin typeface="Calibri (body)" charset="0"/>
                <a:ea typeface="Arial" charset="0"/>
              </a:rPr>
              <a:t>T = [</a:t>
            </a:r>
            <a:r>
              <a:rPr lang="x-none" altLang="en-US" sz="3200">
                <a:latin typeface="Calibri (body)" charset="0"/>
                <a:ea typeface="Arial" charset="0"/>
              </a:rPr>
              <a:t>a, b</a:t>
            </a:r>
            <a:r>
              <a:rPr lang="x-none" altLang="en-US" sz="3600">
                <a:latin typeface="Calibri (body)" charset="0"/>
                <a:ea typeface="Arial" charset="0"/>
              </a:rPr>
              <a:t>]</a:t>
            </a:r>
            <a:endParaRPr lang="x-none" altLang="en-US" sz="3600">
              <a:latin typeface="Calibri (body)" charset="0"/>
              <a:ea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028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9190" y="44598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h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436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81435" y="16738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62010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6082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095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1985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e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1436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863800" y="4374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g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2010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676000" y="44825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f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2" name="Straight Connector 31"/>
          <p:cNvCxnSpPr>
            <a:stCxn id="10" idx="5"/>
          </p:cNvCxnSpPr>
          <p:nvPr/>
        </p:nvCxnSpPr>
        <p:spPr>
          <a:xfrm>
            <a:off x="1240790" y="3763645"/>
            <a:ext cx="1080000" cy="8864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24" idx="2"/>
          </p:cNvCxnSpPr>
          <p:nvPr/>
        </p:nvCxnSpPr>
        <p:spPr>
          <a:xfrm>
            <a:off x="311912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59225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37" name="Straight Connector 36"/>
          <p:cNvCxnSpPr>
            <a:stCxn id="24" idx="1"/>
          </p:cNvCxnSpPr>
          <p:nvPr/>
        </p:nvCxnSpPr>
        <p:spPr>
          <a:xfrm flipH="1" flipV="1">
            <a:off x="4716000" y="3744000"/>
            <a:ext cx="1038225" cy="8851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0" idx="2"/>
          </p:cNvCxnSpPr>
          <p:nvPr/>
        </p:nvCxnSpPr>
        <p:spPr>
          <a:xfrm>
            <a:off x="6553200" y="209359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6"/>
            <a:endCxn id="26" idx="2"/>
          </p:cNvCxnSpPr>
          <p:nvPr/>
        </p:nvCxnSpPr>
        <p:spPr>
          <a:xfrm>
            <a:off x="6553200" y="4840605"/>
            <a:ext cx="19088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>
            <a:off x="6480000" y="2340000"/>
            <a:ext cx="2052000" cy="22593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2" idx="1"/>
          </p:cNvCxnSpPr>
          <p:nvPr/>
        </p:nvCxnSpPr>
        <p:spPr>
          <a:xfrm>
            <a:off x="9252000" y="2284095"/>
            <a:ext cx="962025" cy="9360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3"/>
          </p:cNvCxnSpPr>
          <p:nvPr/>
        </p:nvCxnSpPr>
        <p:spPr>
          <a:xfrm flipV="1">
            <a:off x="9225280" y="3763645"/>
            <a:ext cx="1038225" cy="842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0"/>
            <a:endCxn id="20" idx="4"/>
          </p:cNvCxnSpPr>
          <p:nvPr/>
        </p:nvCxnSpPr>
        <p:spPr>
          <a:xfrm flipV="1">
            <a:off x="8881745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311912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0"/>
            <a:endCxn id="14" idx="4"/>
          </p:cNvCxnSpPr>
          <p:nvPr/>
        </p:nvCxnSpPr>
        <p:spPr>
          <a:xfrm flipV="1">
            <a:off x="270002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195200" y="311343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i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36398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051050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03542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8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03542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04292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104130" y="373443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72249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469505" y="316992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843645" y="31997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16470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164705" y="480250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606915" y="236029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9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530715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10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5505" y="2284095"/>
            <a:ext cx="1077595" cy="8858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042920" y="3763645"/>
            <a:ext cx="1038860" cy="794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028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463000" y="17184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Straight Connector 29"/>
          <p:cNvCxnSpPr>
            <a:stCxn id="10" idx="7"/>
          </p:cNvCxnSpPr>
          <p:nvPr/>
        </p:nvCxnSpPr>
        <p:spPr>
          <a:xfrm flipV="1">
            <a:off x="1240790" y="2284095"/>
            <a:ext cx="1080000" cy="864000"/>
          </a:xfrm>
          <a:prstGeom prst="line">
            <a:avLst/>
          </a:prstGeom>
          <a:ln w="57150">
            <a:solidFill>
              <a:srgbClr val="E91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211580" y="236029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51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341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5674</Words>
  <Application>Kingsoft Office WPP</Application>
  <PresentationFormat>Widescreen</PresentationFormat>
  <Paragraphs>1584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 αλγόριθμος του Prim</dc:title>
  <dc:creator>Γκασδρόγκας Γεώργιος (@georgegkas)</dc:creator>
  <cp:keywords>algorithms, data structures</cp:keywords>
  <dc:subject>Εκτέλεση αλγορίθμου στα γρήγορα</dc:subject>
  <cp:category>Αλγόριθμοι και Δομές Δεδομένων για αρχάριους</cp:category>
  <cp:lastModifiedBy>georgegkas</cp:lastModifiedBy>
  <cp:revision>125</cp:revision>
  <dcterms:created xsi:type="dcterms:W3CDTF">2018-04-19T16:58:41Z</dcterms:created>
  <dcterms:modified xsi:type="dcterms:W3CDTF">2018-04-19T16:58:41Z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