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76" r:id="rId6"/>
    <p:sldId id="278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7" r:id="rId23"/>
    <p:sldId id="298" r:id="rId24"/>
    <p:sldId id="300" r:id="rId25"/>
    <p:sldId id="301" r:id="rId26"/>
    <p:sldId id="307" r:id="rId27"/>
    <p:sldId id="305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6" r:id="rId36"/>
    <p:sldId id="317" r:id="rId37"/>
    <p:sldId id="323" r:id="rId38"/>
    <p:sldId id="324" r:id="rId39"/>
    <p:sldId id="325" r:id="rId40"/>
    <p:sldId id="326" r:id="rId41"/>
    <p:sldId id="327" r:id="rId42"/>
    <p:sldId id="328" r:id="rId43"/>
    <p:sldId id="33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Αυτός ο κόμβος είναι ο &lt;strong&gt;&lt;em&gt;c&lt;/em&gt;&lt;/strong&gt;. Διαγράφουμε τον &lt;strong&gt;&lt;em&gt;c&lt;/em&gt;&lt;/strong&gt; από την λίστα και κοιτάζουμε πάλι τις εξερχόμενες ακμές του.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Ακολουθώντας την ίδια διαδικασία χαλάρωσης παρατηρούμε ότι για να πάμε από τον &lt;strong&gt;&lt;em&gt;c&lt;/em&gt;&lt;/strong&gt; στον &lt;strong&gt;&lt;em&gt;a&lt;/em&gt;&lt;/strong&gt; το συνολικό κόστος είναι 2 συν 1, 3 που είναι μικρότερο από το ήδη υπάρχον κόστος του &lt;strong&gt;&lt;em&gt;a&lt;/em&gt;&lt;/strong&gt; που είναι 4. Σε αυτή την περίπτωση ανανεώνουμε το κόστος του &lt;strong&gt;&lt;em&gt;a&lt;/em&gt;&lt;/strong&gt; με το νέο μικρότερο κόστος που είναι το 3.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Το ίδιο κάνουμε και για τους κόμβους &lt;strong&gt;&lt;em&gt;b&lt;/em&gt;&lt;/strong&gt; και &lt;strong&gt;&lt;em&gt;d&lt;/em&gt;&lt;/strong&gt;. Πλέον το κόστος του &lt;strong&gt;&lt;em&gt;b&lt;/em&gt;&lt;/strong&gt; είναι 9, αφού 2 που είναι το κόστος του &lt;strong&gt;&lt;em&gt;c&lt;/em&gt;&lt;/strong&gt; συν το 7 που είναι το βάρος της ακμής που συνδέει τον &lt;strong&gt;&lt;em&gt;c&lt;/em&gt;&lt;/strong&gt; με τον &lt;strong&gt;&lt;em&gt;b&lt;/em&gt;&lt;/strong&gt; ισούται με 9. και το νέο κόστος του &lt;strong&gt;&lt;em&gt;d&lt;/em&gt;&lt;/strong&gt; ισούται με 7.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Αφού ολοκληρώσαμε και με τον κόμβο &lt;strong&gt;&lt;em&gt;c&lt;/em&gt;&lt;/strong&gt;, επιλέγουμε όπως και πριν τον κόμβο που έχει το μικρότερο κόστος και περιέχεται στην λίστα με τους μη εντοπισμένους κόμβους. Αυτός ο κόμβος είναι ο &lt;strong&gt;&lt;em&gt;a&lt;/em&gt;&lt;/strong&gt;.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Διαγράφουμε τον κόμβο &lt;strong&gt;&lt;em&gt;a&lt;/em&gt;&lt;/strong&gt; και κοιτάμε τις εξερχόμενες ακμές του.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Μπορούμε να επισκεφτούμε τον κόμβο &lt;strong&gt;&lt;em&gt;b&lt;/em&gt;&lt;/strong&gt; με κόστος 5 και τον &lt;strong&gt;&lt;em&gt;d&lt;/em&gt;&lt;/strong&gt; με κόστος 9. Όμως θα ανανεώσουμε μόνο τον κόμβο &lt;strong&gt;&lt;em&gt;b&lt;/em&gt;&lt;/strong&gt; αφού το νέο κόστος του &lt;strong&gt;&lt;em&gt;d&lt;/em&gt;&lt;/strong&gt; δεν είναι μικρότερο του 7.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Επόμενος κόμβος που επιλέγουμε είναι ο &lt;strong&gt;&lt;em&gt;b&lt;/em&gt;&lt;/strong&gt;.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Ο &lt;strong&gt;&lt;em&gt;b&lt;/em&gt;&lt;/strong&gt; δεν περιέχει εξερχόμενες ακμές.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Ο τελευταίος κόμβος που θα εξετάσουμε είναι ο &lt;strong&gt;&lt;em&gt;d&lt;/em&gt;&lt;/strong&gt;.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>
                <a:sym typeface="+mn-ea"/>
              </a:rPr>
              <a:t>Ο αλγόριθμος του Dijkstra είναι αλγόριθμος γραφημάτων και χρησιμοποιείται, σε κατευθυνόμενα - εμβαρή γραφήματα για την εύρεση συντομότατων διαδρομών από έναν κόμβο προς όλους τους άλλους κόμβους ενός γραφήματος. Στον αλγόριθμο του Dijkstra απαγορεύονται οι ακμές με αρνητικά βάρη. Ο χρόνος εκτέλεσής του ποικίλει, ανάλογα με τον τύπο δεδομένων που θα χρησιμοποιήσουμε στην υλοποίηση του αλγορίθμου.</a:t>
            </a:r>
            <a:endParaRPr lang="x-none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Παρατηρούμε την ύπαρξη μίας εξερχόμενες ακμής που συνδέει τον &lt;strong&gt;&lt;em&gt;d&lt;/em&gt;&lt;/strong&gt; με τον &lt;strong&gt;&lt;em&gt;s&lt;/em&gt;&lt;/strong&gt;.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Το κόστος του &lt;strong&gt;&lt;em&gt;d&lt;/em&gt;&lt;/strong&gt; συν το βάρος της ακμής είναι 8, όμως δεν είναι μικρότερο από το κόστος του &lt;strong&gt;&lt;em&gt;s&lt;/em&gt;&lt;/strong&gt; οπότε δεν ανανεώνουμε τον πίνακα με τα κόστη μας ούτε σε αυτή την επανάληψη.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Έχουμε πλέον επισκεφτεί όλους τους κόμβους.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Το γράφημα που προκύπτει περιέχει τις συντομότατες διαδρομές από το τον αρχικό κόμβος &lt;strong&gt;&lt;em&gt;s&lt;/em&gt;&lt;/strong&gt; προς κάθε άλλον κόμβο.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Αυτός είναι ο αλγόριθμος σε μορφή ψευδοκώδικα. Αρχικά, παρατηρούμε ότι ο αλγόριθμος δέχεται τρεις παραμέτρους. Το γράφημα &lt;strong&gt;&lt;em&gt;G&lt;/em&gt;&lt;/strong&gt; στο οποίο θα εφαρμοστεί, μία συνάρτηση &lt;strong&gt;&lt;em&gt;w&lt;/em&gt;&lt;/strong&gt; που αντιστοιχεί βάρη σε ακμές και τον αρχικό κόμβο &lt;strong&gt;&lt;em&gt;s&lt;/em&gt;&lt;/strong&gt;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Η εκτέλεση του αλγορίθμου ξεκινάει με την απόδοση αρχικών τιμών. Το πεδίο &lt;strong&gt;&lt;em&gt;p&lt;/em&gt;&lt;/strong&gt; δείχνει τον πατρικό ενός κόμβου. Το πεδίο &lt;strong&gt;&lt;em&gt;d&lt;/em&gt;&lt;/strong&gt; χρησιμοποιείται για να αποθηκεύσουμε την απόσταση του εκάστοτε κόμβου από τον αρχικό μας.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Ακολουθεί η δημιουργία του συνόλου &lt;strong&gt;&lt;em&gt;S&lt;/em&gt;&lt;/strong&gt;. Στο τέλος του αλγορίθμου το σύνολο &lt;strong&gt;&lt;em&gt;S&lt;/em&gt;&lt;/strong&gt; θα περιέχει όλους τους κόμβους του αρχικού γραφήματος &lt;strong&gt;&lt;em&gt;G&lt;/em&gt;&lt;/strong&gt;.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Επόμενο βήμα είναι η δημιουργία της ουράς προτεραιότητας ελαχίστων. Με αυτό τον τρόπο θα μπορούμε να επιλέγουμε κάθε φορά την ακμή με το ελάχιστο βάρος.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Ο αλγόριθμος θα πρέπει να συνδέσει όλους τους κόμβους του γραφήματος. Ο βρόγχος while ελέγχει αν υπάρχουν ακόμα κόμβοι στην ουρά &lt;strong&gt;&lt;em&gt;Q&lt;/em&gt;&lt;/strong&gt;.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Ας τρέξουμε τον αλγόριθμο σε αυτό το γράφημα.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Σε κάθε επανάληψη του βρόγχου while εξάγουμε τον κόμβο με το μικρότερο κόστος. Αυτός ο τρόπος διασφαλίζει και την περατότητα του βρόγχου while.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Προσθέτουμε τον κόμβο &lt;strong&gt;&lt;em&gt;u&lt;/em&gt;&lt;/strong&gt; στο σύνολο &lt;strong&gt;&lt;em&gt;S&lt;/em&gt;&lt;/strong&gt;.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Για κάθε κόμβο &lt;strong&gt;&lt;em&gt;v&lt;/em&gt;&lt;/strong&gt; που συνδέεται με &lt;strong&gt;&lt;em&gt;u&lt;/em&gt;&lt;/strong&gt;, ελέγχουμε αν το κόστος του κόμβου &lt;strong&gt;&lt;em&gt;v&lt;/em&gt;&lt;/strong&gt; είναι μεγαλύτερο από το βάρος της ακμής που συνδέει τον &lt;strong&gt;&lt;em&gt;u&lt;/em&gt;&lt;/strong&gt; με τον &lt;strong&gt;&lt;em&gt;v&lt;/em&gt;&lt;/strong&gt; συν το κόστος του &lt;strong&gt;&lt;em&gt;u&lt;/em&gt;&lt;/strong&gt;. Αν ναι τότε ανανεώνουμε το κόστος του &lt;strong&gt;&lt;em&gt;d&lt;/em&gt;&lt;/strong&gt; και θέτουμε ως πατρικό του το &lt;strong&gt;&lt;em&gt;u&lt;/em&gt;&lt;/strong&gt;. Μέσω των πατρικών κόμβων μπορούμε αργότερα να προσπελάσουμε όλους τους κόμβους.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Οι γραμμές 1 έως 5 έχουμε πολυπλοκότητα &lt;strong&gt;&lt;em&gt;O(V)&lt;/em&gt;&lt;/strong&gt; διότι έχουμε έναν επαναληπτικό βρόγχο που εκτελεί τόσες επαναλήψεις, όσες είναι ο αριθμός των κόμβων του γραφήματος. Οι αρχικοποίηση στις γραμμές 4 και 5 εκτελούνται σε σταθερό χρόνο.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Για την δημιουργία της ουράς προτεραιότητας ελαχίστων απαιτείτε χρόνος &lt;strong&gt;&lt;em&gt;O(V)&lt;/em&gt;&lt;/strong&gt; αν υλοποιηθεί με δυαδικό σωρό ή σωρό Fibonacci.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Η γραμμή 7 θα εκτελεστεί &lt;strong&gt;&lt;em&gt;O(V)&lt;/em&gt;&lt;/strong&gt; φορές, όσες δηλαδή το πλήθος των κόμβων του γραφήματος.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Η εξαγωγή στοιχείου από την ουρά &lt;strong&gt;&lt;em&gt;Q&lt;/em&gt;&lt;/strong&gt; απαιτεί συνολικό χρόνο &lt;strong&gt;&lt;em&gt;O(V^2)&lt;/em&gt;&lt;/strong&gt; αν υλοποιηθεί με πίνακα, διαφορετικά &lt;strong&gt;&lt;em&gt;O(VlogV)&lt;/em&gt;&lt;/strong&gt; αν υλοποιηθεί με δυαδικό σωρό και σωρό Fibonacci.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Η προσθήκη του κόμβου u στο σύνολο &lt;strong&gt;&lt;em&gt;S&lt;/em&gt;&lt;/strong&gt; στην γραμμή 10 απαιτεί χρόνο &lt;strong&gt;&lt;em&gt;O(V)&lt;/em&gt;&lt;/strong&gt;.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Αρχικά δημιουργούμε μία λίστα που περιέχει όλους τους μη εντοπισμένους κόμβους του γραφήματος μας. Επόμενο βήμα είναι να διαλέξουμε τον αρχικό κόμβο. Στο παράδειγμά μας, επιλέγουμε ως αρχικό κόμβο τον &lt;strong&gt;&lt;em&gt;s&lt;/em&gt;&lt;/strong&gt;.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>
                <a:sym typeface="+mn-ea"/>
              </a:rPr>
              <a:t>Οι γραμμές 11 έως 14 θα εκτελεστούν συνολικά &lt;strong&gt;&lt;em&gt;O(V^2)&lt;/em&gt;&lt;/strong&gt; αν η υλοποίηση του γραφήματος γίνει με πίνακα γειτνίασης, &lt;strong&gt;&lt;em&gt;O(ElogV)&lt;/em&gt;&lt;/strong&gt; αν γίνει με δυαδικό σωρό και &lt;strong&gt;&lt;em&gt;O(E + VlogV)&lt;/em&gt;&lt;/strong&gt; αν υλοποιηθεί με σωρό Fibonacci.</a:t>
            </a:r>
            <a:endParaRPr lang="x-none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Διαγράφουμε τον &lt;strong&gt;&lt;em&gt;s&lt;/em&gt;&lt;/strong&gt; από την λίστα των μη εντοπισμένων κόμβων.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Έπειτα, δημιουργούμε έναν πίνακα που θα περιέχει την απόσταση κάθε κόμβου από τον αρχικό κόμβο &lt;strong&gt;&lt;em&gt;s&lt;/em&gt;&lt;/strong&gt;. Βάζουμε την τιμή 0 στον αρχικό κόμβο &lt;strong&gt;&lt;em&gt;s&lt;/em&gt;&lt;/strong&gt;, αφού απαιτείται μηδενικό κόστος για να πάμε από τον &lt;strong&gt;&lt;em&gt;s&lt;/em&gt;&lt;/strong&gt; στον εαυτό του, και άπειρο για όλους τους άλλους κόμβους, μιας και δεν είναι ακόμη προσπελάσιμοι από αυτόν.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Ξεκινάμε να ελέγχουμε κάθε ακμή που εξέρχεται από τον &lt;strong&gt;&lt;em&gt;s&lt;/em&gt;&lt;/strong&gt;. Για κάθε τέτοια ακμή ελέγχουμε αν το κόστος του &lt;strong&gt;&lt;em&gt;s&lt;/em&gt;&lt;/strong&gt; συν το βάρος της ακμής, είναι μικρότερο από το κόστος του κόμβο που συνδέεται η ακμή και ανανεώνουμε τον πίνακά μας κατάλληλα. Η διαδικασία αυτή ονομάζεται πράξη χαλάρωσης. Μπορούμε να πάμε στους κόμβους &lt;strong&gt;&lt;em&gt;a&lt;/em&gt;&lt;/strong&gt; και &lt;strong&gt;&lt;em&gt;b&lt;/em&gt;&lt;/strong&gt;, με κόστος 4 και 2 αντίστοιχα. Και τα δύο κόστη είναι μικρότερα του απείρου, οπότε ας ανανεώσουμε τις τιμές του πίνακά μας.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Σε αυτό το σημείο διαλέγουμε τον κόμβο που έχει το μικρότερο κόστος και περιέχεται στην λίστα με τους μη εντοπισμένους κόμβους.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35250" y="3429000"/>
            <a:ext cx="681482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</a:t>
            </a:r>
            <a:r>
              <a:rPr lang="x-none" altLang="en-US" sz="4400" b="1">
                <a:solidFill>
                  <a:srgbClr val="00B0F0"/>
                </a:solidFill>
                <a:latin typeface="Arial" charset="0"/>
              </a:rPr>
              <a:t>Dijkstra</a:t>
            </a:r>
            <a:endParaRPr lang="x-none" altLang="en-US" sz="4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61920" y="2894965"/>
            <a:ext cx="68186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tx2">
                    <a:lumMod val="75000"/>
                  </a:schemeClr>
                </a:solidFill>
                <a:latin typeface="Lato" charset="0"/>
                <a:ea typeface="FreeSans" charset="0"/>
              </a:rPr>
              <a:t>Αλγόριθμοι και Δομές Δεδομένων για αρχάριους</a:t>
            </a:r>
            <a:endParaRPr lang="x-none" altLang="en-US" sz="2400">
              <a:solidFill>
                <a:schemeClr val="tx2">
                  <a:lumMod val="75000"/>
                </a:schemeClr>
              </a:solidFill>
              <a:latin typeface="Lato" charset="0"/>
              <a:ea typeface="Free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8481060" y="386270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4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231630" y="316166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28455" y="449580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c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4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9231630" y="316166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228455" y="449580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81060" y="386270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a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b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c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d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481060" y="386270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a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b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c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d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4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299575" y="265620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980440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231630" y="316166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228455" y="449580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9807575" y="319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9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801225" y="448183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321800" y="326898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334500" y="457708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9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8481060" y="254190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9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a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rgbClr val="00B0F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9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81060" y="254190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a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b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d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rgbClr val="00B0F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81060" y="254190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a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b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d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9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9807575" y="319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5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9321800" y="326898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5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>
            <a:off x="8481060" y="316928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5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096125" y="59340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b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5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096125" y="59340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4510" y="1292225"/>
            <a:ext cx="17678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Κατηγορία:</a:t>
            </a:r>
            <a:endParaRPr lang="x-none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4510" y="2742565"/>
            <a:ext cx="11887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Χρήση:</a:t>
            </a:r>
            <a:endParaRPr lang="x-none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4510" y="4466590"/>
            <a:ext cx="2773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Χρόνος εκτέλεσης:</a:t>
            </a:r>
            <a:endParaRPr lang="x-none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24510" y="1673860"/>
            <a:ext cx="549846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Αλγόριθμος γραφημάτων</a:t>
            </a:r>
            <a:endParaRPr lang="x-none" altLang="en-US" sz="36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4510" y="3123565"/>
            <a:ext cx="11381740" cy="1066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Εύρεση συντομότατων διαδρομών </a:t>
            </a:r>
            <a:r>
              <a:rPr lang="x-none" altLang="en-US" sz="3200" b="1" u="sng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από έναν</a:t>
            </a:r>
            <a:r>
              <a:rPr lang="x-none" altLang="en-US" sz="32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 κόμβο</a:t>
            </a:r>
            <a:endParaRPr lang="x-none" altLang="en-US" sz="32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  <a:p>
            <a:r>
              <a:rPr lang="x-none" altLang="en-US" sz="3200" b="1" u="sng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προς όλους</a:t>
            </a:r>
            <a:r>
              <a:rPr lang="x-none" altLang="en-US" sz="32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 τους κόμβους, </a:t>
            </a:r>
            <a:r>
              <a:rPr lang="x-none" altLang="en-US" sz="3200" b="1" u="sng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απαγορεύονται </a:t>
            </a:r>
            <a:r>
              <a:rPr lang="x-none" altLang="en-US" sz="3200">
                <a:solidFill>
                  <a:schemeClr val="bg2">
                    <a:lumMod val="50000"/>
                  </a:schemeClr>
                </a:solidFill>
                <a:latin typeface="Lato" charset="0"/>
              </a:rPr>
              <a:t>τα αρνητικά βάρη.</a:t>
            </a:r>
            <a:endParaRPr lang="x-none" altLang="en-US" sz="32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24510" y="4924425"/>
            <a:ext cx="9605010" cy="17513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O(V</a:t>
            </a:r>
            <a:r>
              <a:rPr lang="x-none" altLang="en-US" sz="3600" baseline="300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2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)			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Lato" charset="0"/>
                <a:sym typeface="+mn-ea"/>
              </a:rPr>
              <a:t>με πίνακα</a:t>
            </a:r>
            <a:endParaRPr lang="x-none" altLang="en-US" sz="3600">
              <a:solidFill>
                <a:schemeClr val="bg2">
                  <a:lumMod val="50000"/>
                </a:schemeClr>
              </a:solidFill>
              <a:latin typeface="Lato" charset="0"/>
              <a:sym typeface="+mn-ea"/>
            </a:endParaRPr>
          </a:p>
          <a:p>
            <a:pPr algn="l"/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O(E log</a:t>
            </a:r>
            <a:r>
              <a:rPr lang="x-none" altLang="en-US" sz="3600" baseline="-250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2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V) 		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Lato" charset="0"/>
                <a:sym typeface="+mn-ea"/>
              </a:rPr>
              <a:t>με δυαδικό σωρό ελαχίστων</a:t>
            </a:r>
            <a:endParaRPr lang="x-none" altLang="en-US" sz="36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  <a:p>
            <a:pPr algn="l"/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O(E + Vlog</a:t>
            </a:r>
            <a:r>
              <a:rPr lang="x-none" altLang="en-US" sz="3600" baseline="-250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2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MathJax_Main" charset="0"/>
                <a:sym typeface="+mn-ea"/>
              </a:rPr>
              <a:t>V)</a:t>
            </a:r>
            <a:r>
              <a:rPr lang="x-none" altLang="en-US" sz="3600">
                <a:solidFill>
                  <a:schemeClr val="bg2">
                    <a:lumMod val="50000"/>
                  </a:schemeClr>
                </a:solidFill>
                <a:latin typeface="Lato" charset="0"/>
                <a:sym typeface="+mn-ea"/>
              </a:rPr>
              <a:t> 	με σωρό Fibonacci</a:t>
            </a:r>
            <a:endParaRPr lang="x-none" altLang="en-US" sz="3200">
              <a:solidFill>
                <a:schemeClr val="bg2">
                  <a:lumMod val="50000"/>
                </a:schemeClr>
              </a:solidFill>
              <a:latin typeface="La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Oval 8"/>
          <p:cNvSpPr/>
          <p:nvPr/>
        </p:nvSpPr>
        <p:spPr>
          <a:xfrm>
            <a:off x="8481060" y="450659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5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096125" y="59340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022590" y="59563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d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5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096125" y="59340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022590" y="59563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481060" y="450659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s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d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5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096125" y="59340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022590" y="59563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solidFill>
            <a:srgbClr val="E91149"/>
          </a:solidFill>
          <a:ln w="57150">
            <a:solidFill>
              <a:srgbClr val="E9114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E91149"/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rgbClr val="E91149"/>
              </a:solidFill>
              <a:latin typeface="Arial" charset="0"/>
              <a:ea typeface="A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572375" y="595312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3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5930" y="319214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5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30055" y="44881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7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6600825" y="59467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7096125" y="593407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022590" y="59563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679825" y="376555"/>
            <a:ext cx="495363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sym typeface="+mn-ea"/>
              </a:rPr>
              <a:t>Συντομότατο μονοπάτι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337753" y="2865120"/>
            <a:ext cx="7454265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Εμπέδωση του αλγορίθμου </a:t>
            </a:r>
            <a:r>
              <a:rPr lang="x-none" altLang="en-US" sz="3600">
                <a:solidFill>
                  <a:srgbClr val="00B0F0"/>
                </a:solidFill>
                <a:latin typeface="Lato" charset="0"/>
              </a:rPr>
              <a:t>Dijkstra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53" name="Left Brace 52"/>
          <p:cNvSpPr/>
          <p:nvPr/>
        </p:nvSpPr>
        <p:spPr>
          <a:xfrm>
            <a:off x="527050" y="1438910"/>
            <a:ext cx="154305" cy="1156335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53" name="Left Brace 52"/>
          <p:cNvSpPr/>
          <p:nvPr/>
        </p:nvSpPr>
        <p:spPr>
          <a:xfrm>
            <a:off x="529590" y="2639695"/>
            <a:ext cx="154305" cy="327660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53" name="Left Brace 52"/>
          <p:cNvSpPr/>
          <p:nvPr/>
        </p:nvSpPr>
        <p:spPr>
          <a:xfrm>
            <a:off x="530225" y="2945130"/>
            <a:ext cx="154305" cy="271145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53" name="Left Brace 52"/>
          <p:cNvSpPr/>
          <p:nvPr/>
        </p:nvSpPr>
        <p:spPr>
          <a:xfrm>
            <a:off x="530225" y="3564255"/>
            <a:ext cx="154305" cy="271145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3226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66645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67534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11028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09265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346964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3469640" y="3763645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534797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522541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534797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492887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359283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38467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26427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6427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12597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709168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522541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75336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5091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5091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94321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94321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357314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10603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3561715" y="235331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53" name="Left Brace 52"/>
          <p:cNvSpPr/>
          <p:nvPr/>
        </p:nvSpPr>
        <p:spPr>
          <a:xfrm>
            <a:off x="911225" y="3850005"/>
            <a:ext cx="154305" cy="271145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911225" y="4173855"/>
            <a:ext cx="154305" cy="271145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912495" y="4521835"/>
            <a:ext cx="154305" cy="1200785"/>
          </a:xfrm>
          <a:prstGeom prst="leftBrace">
            <a:avLst/>
          </a:prstGeom>
          <a:ln w="28575">
            <a:solidFill>
              <a:srgbClr val="E91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86506" y="2865120"/>
            <a:ext cx="455676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x-none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</a:rPr>
              <a:t>Ανάλυση του </a:t>
            </a:r>
            <a:r>
              <a:rPr lang="x-none" altLang="en-US" sz="3600">
                <a:solidFill>
                  <a:srgbClr val="00B0F0"/>
                </a:solidFill>
                <a:latin typeface="Lato" charset="0"/>
              </a:rPr>
              <a:t>Dijkstra</a:t>
            </a:r>
            <a:endParaRPr lang="x-none" altLang="en-US" sz="3600">
              <a:solidFill>
                <a:schemeClr val="tx1">
                  <a:lumMod val="75000"/>
                  <a:lumOff val="25000"/>
                </a:schemeClr>
              </a:solidFill>
              <a:latin typeface="Lato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4372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13.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14.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4372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13.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14.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386205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9608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4372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13.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14.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386205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9608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8930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393440" y="28346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4372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13.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14.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386205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9608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8930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133090" y="3505835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96615" y="3447415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393440" y="28346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4372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13.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14.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386205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9608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8930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133090" y="3505835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96615" y="3447415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4415" y="385191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837940" y="3793490"/>
            <a:ext cx="756666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</a:t>
            </a:r>
            <a:r>
              <a:rPr lang="x-none" altLang="en-US" sz="2000" baseline="30000">
                <a:latin typeface="MathJax_Main" charset="0"/>
              </a:rPr>
              <a:t>2</a:t>
            </a:r>
            <a:r>
              <a:rPr lang="x-none" altLang="en-US" sz="2000">
                <a:latin typeface="MathJax_Main" charset="0"/>
              </a:rPr>
              <a:t>) </a:t>
            </a:r>
            <a:r>
              <a:rPr lang="x-none" altLang="en-US" sz="2000">
                <a:latin typeface="Lato" charset="0"/>
              </a:rPr>
              <a:t>με πίνακα, </a:t>
            </a:r>
            <a:r>
              <a:rPr lang="x-none" altLang="en-US" sz="2000">
                <a:latin typeface="MathJax_Main" charset="0"/>
              </a:rPr>
              <a:t>O(VlogV) </a:t>
            </a:r>
            <a:r>
              <a:rPr lang="x-none" altLang="en-US" sz="2000">
                <a:latin typeface="Lato" charset="0"/>
              </a:rPr>
              <a:t>με δυαδικό σωρό και σωρό Fibonacci </a:t>
            </a:r>
            <a:endParaRPr lang="x-none" altLang="en-US" sz="2000">
              <a:latin typeface="Lato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393440" y="28346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4372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13.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14.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386205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9608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8930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133090" y="3505835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96615" y="3447415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4415" y="385191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837940" y="3793490"/>
            <a:ext cx="756666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</a:t>
            </a:r>
            <a:r>
              <a:rPr lang="x-none" altLang="en-US" sz="2000" baseline="30000">
                <a:latin typeface="MathJax_Main" charset="0"/>
              </a:rPr>
              <a:t>2</a:t>
            </a:r>
            <a:r>
              <a:rPr lang="x-none" altLang="en-US" sz="2000">
                <a:latin typeface="MathJax_Main" charset="0"/>
              </a:rPr>
              <a:t>) </a:t>
            </a:r>
            <a:r>
              <a:rPr lang="x-none" altLang="en-US" sz="2000">
                <a:latin typeface="Lato" charset="0"/>
              </a:rPr>
              <a:t>με πίνακα, </a:t>
            </a:r>
            <a:r>
              <a:rPr lang="x-none" altLang="en-US" sz="2000">
                <a:latin typeface="MathJax_Main" charset="0"/>
              </a:rPr>
              <a:t>O(VlogV) </a:t>
            </a:r>
            <a:r>
              <a:rPr lang="x-none" altLang="en-US" sz="2000">
                <a:latin typeface="Lato" charset="0"/>
              </a:rPr>
              <a:t>με δυαδικό σωρό και σωρό Fibonacci </a:t>
            </a:r>
            <a:endParaRPr lang="x-none" altLang="en-US" sz="2000">
              <a:latin typeface="Lato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3574415" y="418211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837940" y="4123690"/>
            <a:ext cx="8324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 </a:t>
            </a:r>
            <a:endParaRPr lang="x-none" altLang="en-US" sz="2000">
              <a:latin typeface="Lato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393440" y="28346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3226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6645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7534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11028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09265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Straight Connector 14"/>
          <p:cNvCxnSpPr>
            <a:stCxn id="44" idx="7"/>
            <a:endCxn id="45" idx="3"/>
          </p:cNvCxnSpPr>
          <p:nvPr/>
        </p:nvCxnSpPr>
        <p:spPr>
          <a:xfrm flipV="1">
            <a:off x="346964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4" idx="5"/>
            <a:endCxn id="46" idx="1"/>
          </p:cNvCxnSpPr>
          <p:nvPr/>
        </p:nvCxnSpPr>
        <p:spPr>
          <a:xfrm>
            <a:off x="3469640" y="3763645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6" idx="6"/>
            <a:endCxn id="48" idx="2"/>
          </p:cNvCxnSpPr>
          <p:nvPr/>
        </p:nvCxnSpPr>
        <p:spPr>
          <a:xfrm>
            <a:off x="534797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8" idx="1"/>
            <a:endCxn id="45" idx="5"/>
          </p:cNvCxnSpPr>
          <p:nvPr/>
        </p:nvCxnSpPr>
        <p:spPr>
          <a:xfrm flipH="1" flipV="1">
            <a:off x="522541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5" idx="6"/>
            <a:endCxn id="47" idx="2"/>
          </p:cNvCxnSpPr>
          <p:nvPr/>
        </p:nvCxnSpPr>
        <p:spPr>
          <a:xfrm>
            <a:off x="534797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6" idx="0"/>
            <a:endCxn id="45" idx="4"/>
          </p:cNvCxnSpPr>
          <p:nvPr/>
        </p:nvCxnSpPr>
        <p:spPr>
          <a:xfrm flipV="1">
            <a:off x="492887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359283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38467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26427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26427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712597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09168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37" name="Straight Connector 36"/>
          <p:cNvCxnSpPr>
            <a:stCxn id="46" idx="7"/>
            <a:endCxn id="47" idx="3"/>
          </p:cNvCxnSpPr>
          <p:nvPr/>
        </p:nvCxnSpPr>
        <p:spPr>
          <a:xfrm flipV="1">
            <a:off x="522541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753360" y="3047365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091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091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94321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94321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49" name="Straight Connector 48"/>
          <p:cNvCxnSpPr>
            <a:stCxn id="48" idx="1"/>
            <a:endCxn id="44" idx="6"/>
          </p:cNvCxnSpPr>
          <p:nvPr/>
        </p:nvCxnSpPr>
        <p:spPr>
          <a:xfrm flipH="1" flipV="1">
            <a:off x="357314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510603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9" name="Text Box 58"/>
          <p:cNvSpPr txBox="1"/>
          <p:nvPr/>
        </p:nvSpPr>
        <p:spPr>
          <a:xfrm>
            <a:off x="3561715" y="235331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ext Box 12"/>
          <p:cNvSpPr txBox="1"/>
          <p:nvPr/>
        </p:nvSpPr>
        <p:spPr>
          <a:xfrm>
            <a:off x="1821815" y="299720"/>
            <a:ext cx="302577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Dijkstra</a:t>
            </a:r>
            <a:endParaRPr lang="x-none" altLang="en-US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8310" y="833755"/>
            <a:ext cx="1111186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72110" y="299720"/>
            <a:ext cx="1543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B0F0"/>
                </a:solidFill>
                <a:latin typeface="Arial" charset="0"/>
              </a:rPr>
              <a:t>Γραφήματα:</a:t>
            </a:r>
            <a:endParaRPr lang="x-none" altLang="en-US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83235" y="1076325"/>
            <a:ext cx="3973195" cy="50717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Dijkstra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 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w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,</a:t>
            </a:r>
            <a:r>
              <a:rPr lang="x-none" altLang="en-US" sz="2000">
                <a:latin typeface="Calibri (body)" charset="0"/>
                <a:ea typeface="Arial" charset="0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):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for each u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V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:</a:t>
            </a:r>
            <a:endParaRPr lang="x-none" altLang="en-US" sz="2000">
              <a:latin typeface="TeX Gyre Bonum Math" charset="0"/>
              <a:ea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null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    u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∞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</a:rPr>
              <a:t> 0</a:t>
            </a:r>
            <a:endParaRPr lang="x-none" altLang="en-US" sz="2000">
              <a:latin typeface="Calibri (body)" charset="0"/>
              <a:ea typeface="Arial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Arial" charset="0"/>
              </a:rPr>
              <a:t>    S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Q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V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while Q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≠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∅: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u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 extractMin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Q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S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S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∪ {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}</a:t>
            </a:r>
            <a:endParaRPr lang="x-none" altLang="en-US" sz="2000">
              <a:latin typeface="TeX Gyre Bonum Math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</a:t>
            </a:r>
            <a:r>
              <a:rPr lang="x-none" altLang="en-US" sz="2000">
                <a:latin typeface="Calibri (body)" charset="0"/>
                <a:ea typeface="Arial" charset="0"/>
                <a:cs typeface="TeX Gyre Bonum Math" charset="0"/>
                <a:sym typeface="+mn-ea"/>
              </a:rPr>
              <a:t>for each v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∊</a:t>
            </a:r>
            <a:r>
              <a:rPr lang="x-none" altLang="en-US" sz="2000">
                <a:latin typeface="Calibri (body)" charset="0"/>
                <a:ea typeface="TeX Gyre Bonum Math" charset="0"/>
                <a:sym typeface="+mn-ea"/>
              </a:rPr>
              <a:t> 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G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Adj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[</a:t>
            </a:r>
            <a:r>
              <a:rPr lang="x-none" altLang="en-US" sz="2000">
                <a:latin typeface="Calibri (body)" charset="0"/>
                <a:ea typeface="Arial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sym typeface="+mn-ea"/>
              </a:rPr>
              <a:t>]: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if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 &gt; 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(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)</a:t>
            </a:r>
            <a:r>
              <a:rPr lang="x-none" altLang="en-US" sz="2000">
                <a:latin typeface="TeX Gyre Bonum" charset="0"/>
                <a:ea typeface="TeX Gyre Bonum Math" charset="0"/>
                <a:cs typeface="TeX Gyre Bonum Math" charset="0"/>
                <a:sym typeface="+mn-ea"/>
              </a:rPr>
              <a:t>:</a:t>
            </a:r>
            <a:endParaRPr lang="x-none" altLang="en-US" sz="2000">
              <a:latin typeface="TeX Gyre Bonum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d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+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w(u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,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v)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               v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.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p </a:t>
            </a:r>
            <a:r>
              <a:rPr lang="x-none" altLang="en-US" sz="2000">
                <a:latin typeface="TeX Gyre Bonum Math" charset="0"/>
                <a:ea typeface="TeX Gyre Bonum Math" charset="0"/>
                <a:cs typeface="TeX Gyre Bonum Math" charset="0"/>
                <a:sym typeface="+mn-ea"/>
              </a:rPr>
              <a:t>=</a:t>
            </a:r>
            <a:r>
              <a:rPr lang="x-none" altLang="en-US" sz="2000"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 u</a:t>
            </a:r>
            <a:endParaRPr lang="x-none" altLang="en-US" sz="2000"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740" y="1353820"/>
            <a:ext cx="523875" cy="43726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5.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6.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7.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8.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9.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10.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11.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12.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13.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  <a:p>
            <a:pPr algn="l"/>
            <a:r>
              <a:rPr lang="x-none" altLang="en-US" sz="2000">
                <a:solidFill>
                  <a:srgbClr val="E91149"/>
                </a:solidFill>
                <a:latin typeface="Calibri (body)" charset="0"/>
                <a:ea typeface="TeX Gyre Bonum Math" charset="0"/>
                <a:cs typeface="TeX Gyre Bonum Math" charset="0"/>
                <a:sym typeface="+mn-ea"/>
              </a:rPr>
              <a:t>14.</a:t>
            </a:r>
            <a:endParaRPr lang="x-none" altLang="en-US" sz="2000">
              <a:solidFill>
                <a:srgbClr val="E91149"/>
              </a:solidFill>
              <a:latin typeface="Calibri (body)" charset="0"/>
              <a:ea typeface="TeX Gyre Bonum Math" charset="0"/>
              <a:cs typeface="TeX Gyre Bonum Math" charset="0"/>
              <a:sym typeface="+mn-ea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3124835" y="1463675"/>
            <a:ext cx="147320" cy="1386205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88360" y="1960880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9915" y="289306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133090" y="3505835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96615" y="3447415"/>
            <a:ext cx="7689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</a:t>
            </a:r>
            <a:endParaRPr lang="x-none" altLang="en-US" sz="2000">
              <a:latin typeface="MathJax_Main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4415" y="385191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837940" y="3793490"/>
            <a:ext cx="756666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</a:t>
            </a:r>
            <a:r>
              <a:rPr lang="x-none" altLang="en-US" sz="2000" baseline="30000">
                <a:latin typeface="MathJax_Main" charset="0"/>
              </a:rPr>
              <a:t>2</a:t>
            </a:r>
            <a:r>
              <a:rPr lang="x-none" altLang="en-US" sz="2000">
                <a:latin typeface="MathJax_Main" charset="0"/>
              </a:rPr>
              <a:t>) </a:t>
            </a:r>
            <a:r>
              <a:rPr lang="x-none" altLang="en-US" sz="2000">
                <a:latin typeface="Lato" charset="0"/>
              </a:rPr>
              <a:t>με πίνακα, </a:t>
            </a:r>
            <a:r>
              <a:rPr lang="x-none" altLang="en-US" sz="2000">
                <a:latin typeface="MathJax_Main" charset="0"/>
              </a:rPr>
              <a:t>O(VlogV) </a:t>
            </a:r>
            <a:r>
              <a:rPr lang="x-none" altLang="en-US" sz="2000">
                <a:latin typeface="Lato" charset="0"/>
              </a:rPr>
              <a:t>με δυαδικό σωρό και σωρό Fibonacci </a:t>
            </a:r>
            <a:endParaRPr lang="x-none" altLang="en-US" sz="2000">
              <a:latin typeface="Lato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3574415" y="4182110"/>
            <a:ext cx="147320" cy="28194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3837940" y="4123690"/>
            <a:ext cx="83248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MathJax_Main" charset="0"/>
              </a:rPr>
              <a:t>O(V) </a:t>
            </a:r>
            <a:endParaRPr lang="x-none" altLang="en-US" sz="2000">
              <a:latin typeface="Lato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4488815" y="4510405"/>
            <a:ext cx="147320" cy="1135380"/>
          </a:xfrm>
          <a:prstGeom prst="rightBrace">
            <a:avLst/>
          </a:prstGeom>
          <a:noFill/>
          <a:ln w="28575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4749800" y="4573905"/>
            <a:ext cx="3606165" cy="1013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</a:t>
            </a:r>
            <a:r>
              <a:rPr lang="x-none" altLang="en-US" sz="2000" baseline="30000">
                <a:latin typeface="MathJax_Main" charset="0"/>
              </a:rPr>
              <a:t>2</a:t>
            </a:r>
            <a:r>
              <a:rPr lang="x-none" altLang="en-US" sz="2000">
                <a:latin typeface="MathJax_Main" charset="0"/>
              </a:rPr>
              <a:t>)</a:t>
            </a:r>
            <a:r>
              <a:rPr lang="x-none" altLang="en-US" sz="2000">
                <a:latin typeface="Lato" charset="0"/>
              </a:rPr>
              <a:t> με πίνακα,</a:t>
            </a:r>
            <a:endParaRPr lang="x-none" altLang="en-US" sz="2000">
              <a:latin typeface="Lato" charset="0"/>
            </a:endParaRPr>
          </a:p>
          <a:p>
            <a:pPr algn="l"/>
            <a:r>
              <a:rPr lang="x-none" altLang="en-US" sz="2000">
                <a:latin typeface="MathJax_Main" charset="0"/>
                <a:sym typeface="+mn-ea"/>
              </a:rPr>
              <a:t>O(ElogV) </a:t>
            </a:r>
            <a:r>
              <a:rPr lang="x-none" altLang="en-US" sz="2000">
                <a:latin typeface="Lato" charset="0"/>
                <a:sym typeface="+mn-ea"/>
              </a:rPr>
              <a:t>με δυαδικό σωρό, </a:t>
            </a:r>
            <a:endParaRPr lang="x-none" altLang="en-US" sz="2000">
              <a:latin typeface="Lato" charset="0"/>
            </a:endParaRPr>
          </a:p>
          <a:p>
            <a:pPr algn="l"/>
            <a:r>
              <a:rPr lang="x-none" altLang="en-US" sz="2000">
                <a:latin typeface="MathJax_Main" charset="0"/>
              </a:rPr>
              <a:t>O(E + VlogV)</a:t>
            </a:r>
            <a:r>
              <a:rPr lang="x-none" altLang="en-US" sz="2000">
                <a:latin typeface="Lato" charset="0"/>
              </a:rPr>
              <a:t> </a:t>
            </a:r>
            <a:r>
              <a:rPr lang="x-none" altLang="en-US" sz="2000">
                <a:latin typeface="Lato" charset="0"/>
                <a:sym typeface="+mn-ea"/>
              </a:rPr>
              <a:t>σωρό Fibonacci</a:t>
            </a:r>
            <a:endParaRPr lang="x-none" altLang="en-US" sz="2000">
              <a:latin typeface="Lato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393440" y="2834640"/>
            <a:ext cx="5078730" cy="403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000">
                <a:latin typeface="MathJax_Main" charset="0"/>
              </a:rPr>
              <a:t>O(V) </a:t>
            </a:r>
            <a:r>
              <a:rPr lang="x-none" altLang="en-US" sz="2000">
                <a:latin typeface="Lato" charset="0"/>
                <a:sym typeface="+mn-ea"/>
              </a:rPr>
              <a:t>με δυαδικό σωρό και σωρό Fibonacci </a:t>
            </a:r>
            <a:endParaRPr lang="x-none" altLang="en-US" sz="2000">
              <a:latin typeface="MathJax_Main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35250" y="3429000"/>
            <a:ext cx="6814820" cy="7620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rPr>
              <a:t>Ο αλγόριθμος του </a:t>
            </a:r>
            <a:r>
              <a:rPr lang="x-none" altLang="en-US" sz="4400" b="1">
                <a:solidFill>
                  <a:srgbClr val="00B0F0"/>
                </a:solidFill>
                <a:latin typeface="Arial" charset="0"/>
              </a:rPr>
              <a:t>Dijkstra</a:t>
            </a:r>
            <a:endParaRPr lang="x-none" altLang="en-US" sz="4400" b="1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61920" y="2894965"/>
            <a:ext cx="68186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chemeClr val="tx2">
                    <a:lumMod val="75000"/>
                  </a:schemeClr>
                </a:solidFill>
                <a:latin typeface="Lato" charset="0"/>
                <a:ea typeface="FreeSans" charset="0"/>
              </a:rPr>
              <a:t>Αλγόριθμοι και Δομές Δεδομένων για αρχάριους</a:t>
            </a:r>
            <a:endParaRPr lang="x-none" altLang="en-US" sz="2400">
              <a:solidFill>
                <a:schemeClr val="tx2">
                  <a:lumMod val="75000"/>
                </a:schemeClr>
              </a:solidFill>
              <a:latin typeface="Lato" charset="0"/>
              <a:ea typeface="Free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346964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3469640" y="3763645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534797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522541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534797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492887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3561715" y="235331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359283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38467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26427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626427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712597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709168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522541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5091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5091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94321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94321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357314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10603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75336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3226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66645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7534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11028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09265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Oval 2"/>
          <p:cNvSpPr/>
          <p:nvPr/>
        </p:nvSpPr>
        <p:spPr>
          <a:xfrm>
            <a:off x="8481060" y="189293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234805" y="253238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231630" y="316166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225280" y="382587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228455" y="449580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234805" y="253238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231630" y="316166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225280" y="382587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228455" y="449580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481060" y="189293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a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c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rgbClr val="00B0F0"/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rgbClr val="00B0F0"/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1"/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80440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4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84250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231630" y="316166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9228455" y="449580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81060" y="1892935"/>
            <a:ext cx="584835" cy="584835"/>
          </a:xfrm>
          <a:prstGeom prst="ellipse">
            <a:avLst/>
          </a:prstGeom>
          <a:solidFill>
            <a:srgbClr val="E91149"/>
          </a:solidFill>
          <a:ln w="38100">
            <a:solidFill>
              <a:srgbClr val="E911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bg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a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rgbClr val="00B0F0"/>
                </a:solidFill>
                <a:latin typeface="Arial" charset="0"/>
              </a:rPr>
              <a:t>c</a:t>
            </a:r>
            <a:endParaRPr lang="x-none" altLang="en-US" sz="3600">
              <a:solidFill>
                <a:srgbClr val="00B0F0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234805" y="253238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225280" y="382587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299575" y="265620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312275" y="3928745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0" name="Straight Connector 19"/>
          <p:cNvCxnSpPr>
            <a:stCxn id="42" idx="7"/>
            <a:endCxn id="43" idx="3"/>
          </p:cNvCxnSpPr>
          <p:nvPr/>
        </p:nvCxnSpPr>
        <p:spPr>
          <a:xfrm flipV="1">
            <a:off x="2207260" y="2390140"/>
            <a:ext cx="1162050" cy="77978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5"/>
            <a:endCxn id="54" idx="1"/>
          </p:cNvCxnSpPr>
          <p:nvPr/>
        </p:nvCxnSpPr>
        <p:spPr>
          <a:xfrm>
            <a:off x="2207260" y="3763645"/>
            <a:ext cx="1162050" cy="77978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4" idx="6"/>
            <a:endCxn id="56" idx="2"/>
          </p:cNvCxnSpPr>
          <p:nvPr/>
        </p:nvCxnSpPr>
        <p:spPr>
          <a:xfrm>
            <a:off x="4085590" y="484060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1"/>
            <a:endCxn id="43" idx="5"/>
          </p:cNvCxnSpPr>
          <p:nvPr/>
        </p:nvCxnSpPr>
        <p:spPr>
          <a:xfrm flipH="1"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3" idx="6"/>
            <a:endCxn id="55" idx="2"/>
          </p:cNvCxnSpPr>
          <p:nvPr/>
        </p:nvCxnSpPr>
        <p:spPr>
          <a:xfrm>
            <a:off x="4085590" y="2093595"/>
            <a:ext cx="259524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4" idx="0"/>
            <a:endCxn id="43" idx="4"/>
          </p:cNvCxnSpPr>
          <p:nvPr/>
        </p:nvCxnSpPr>
        <p:spPr>
          <a:xfrm flipV="1">
            <a:off x="3666490" y="2512695"/>
            <a:ext cx="0" cy="19081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2303780" y="2304415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4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30450" y="4192270"/>
            <a:ext cx="641985" cy="51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122295" y="312356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001895" y="1597025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2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001895" y="48793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5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63590" y="237617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7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829300" y="355854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6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1" name="Straight Connector 40"/>
          <p:cNvCxnSpPr>
            <a:stCxn id="54" idx="7"/>
            <a:endCxn id="55" idx="3"/>
          </p:cNvCxnSpPr>
          <p:nvPr/>
        </p:nvCxnSpPr>
        <p:spPr>
          <a:xfrm flipV="1">
            <a:off x="3963035" y="2390140"/>
            <a:ext cx="2840355" cy="21532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6755" y="167386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246755" y="4420870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680835" y="167386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680835" y="4420870"/>
            <a:ext cx="838835" cy="83883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91149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rgbClr val="E91149"/>
              </a:solidFill>
            </a:endParaRPr>
          </a:p>
        </p:txBody>
      </p:sp>
      <p:cxnSp>
        <p:nvCxnSpPr>
          <p:cNvPr id="57" name="Straight Connector 56"/>
          <p:cNvCxnSpPr>
            <a:stCxn id="56" idx="1"/>
            <a:endCxn id="42" idx="6"/>
          </p:cNvCxnSpPr>
          <p:nvPr/>
        </p:nvCxnSpPr>
        <p:spPr>
          <a:xfrm flipH="1" flipV="1">
            <a:off x="2329815" y="3467100"/>
            <a:ext cx="4473575" cy="1076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3843655" y="3429000"/>
            <a:ext cx="641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1</a:t>
            </a:r>
            <a:endParaRPr lang="x-none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3130" y="5797550"/>
            <a:ext cx="5361940" cy="601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ea typeface="Arial" charset="0"/>
              </a:rPr>
              <a:t>Unvisited = { s, a, b, c, d }</a:t>
            </a:r>
            <a:endParaRPr lang="x-none" altLang="en-US" sz="3200">
              <a:ea typeface="Arial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90980" y="3047365"/>
            <a:ext cx="838835" cy="838835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50000"/>
                  </a:schemeClr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69885" y="30473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s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49975" y="5943600"/>
            <a:ext cx="403225" cy="3981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28200" y="165497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a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37090" y="440900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c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872035" y="1711960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b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54400" y="4463465"/>
            <a:ext cx="4597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4400" b="1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</a:rPr>
              <a:t>d</a:t>
            </a:r>
            <a:endParaRPr lang="x-none" altLang="en-US" sz="4400" b="1">
              <a:solidFill>
                <a:schemeClr val="bg2">
                  <a:lumMod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26880" y="19227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0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9301480" y="2532380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4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339580" y="3844925"/>
            <a:ext cx="3860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200">
                <a:latin typeface="MathJax_Main" charset="0"/>
              </a:rPr>
              <a:t>2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231630" y="3161665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28455" y="4495800"/>
            <a:ext cx="589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latin typeface="MathJax_Main" charset="0"/>
                <a:sym typeface="+mn-ea"/>
              </a:rPr>
              <a:t>∞</a:t>
            </a:r>
            <a:endParaRPr lang="x-none" altLang="en-US" sz="3200">
              <a:latin typeface="MathJax_Main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572500" y="1728470"/>
            <a:ext cx="436880" cy="3380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x-none" altLang="en-US" sz="3600">
                <a:solidFill>
                  <a:schemeClr val="tx1"/>
                </a:solidFill>
                <a:latin typeface="Arial" charset="0"/>
              </a:rPr>
              <a:t>s</a:t>
            </a:r>
            <a:endParaRPr lang="x-none" altLang="en-US" sz="360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a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b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c</a:t>
            </a:r>
            <a:endParaRPr lang="x-none" altLang="en-US" sz="3600">
              <a:latin typeface="Arial" charset="0"/>
            </a:endParaRPr>
          </a:p>
          <a:p>
            <a:pPr>
              <a:lnSpc>
                <a:spcPct val="120000"/>
              </a:lnSpc>
            </a:pPr>
            <a:r>
              <a:rPr lang="x-none" altLang="en-US" sz="3600">
                <a:latin typeface="Arial" charset="0"/>
              </a:rPr>
              <a:t>d</a:t>
            </a:r>
            <a:endParaRPr lang="x-none" altLang="en-US" sz="360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7069</Words>
  <Application>Kingsoft Office WPP</Application>
  <PresentationFormat>Widescreen</PresentationFormat>
  <Paragraphs>1360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georgegkas</dc:creator>
  <cp:lastModifiedBy>georgegkas</cp:lastModifiedBy>
  <cp:revision>119</cp:revision>
  <dcterms:created xsi:type="dcterms:W3CDTF">2018-04-20T14:49:18Z</dcterms:created>
  <dcterms:modified xsi:type="dcterms:W3CDTF">2018-04-20T14:49:18Z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