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62" r:id="rId6"/>
    <p:sldId id="265" r:id="rId7"/>
    <p:sldId id="264" r:id="rId8"/>
    <p:sldId id="267" r:id="rId9"/>
    <p:sldId id="269" r:id="rId10"/>
    <p:sldId id="268" r:id="rId11"/>
    <p:sldId id="278" r:id="rId12"/>
    <p:sldId id="270" r:id="rId13"/>
    <p:sldId id="271" r:id="rId14"/>
    <p:sldId id="273" r:id="rId15"/>
    <p:sldId id="274" r:id="rId16"/>
    <p:sldId id="275" r:id="rId17"/>
    <p:sldId id="276" r:id="rId18"/>
    <p:sldId id="279" r:id="rId19"/>
    <p:sldId id="280" r:id="rId20"/>
    <p:sldId id="282" r:id="rId21"/>
    <p:sldId id="283" r:id="rId22"/>
    <p:sldId id="284" r:id="rId23"/>
    <p:sldId id="288" r:id="rId24"/>
    <p:sldId id="289" r:id="rId25"/>
    <p:sldId id="290" r:id="rId26"/>
    <p:sldId id="291" r:id="rId27"/>
    <p:sldId id="292" r:id="rId28"/>
    <p:sldId id="294" r:id="rId29"/>
    <p:sldId id="315" r:id="rId30"/>
    <p:sldId id="295" r:id="rId31"/>
    <p:sldId id="296" r:id="rId32"/>
    <p:sldId id="297" r:id="rId33"/>
    <p:sldId id="298" r:id="rId34"/>
    <p:sldId id="316" r:id="rId35"/>
    <p:sldId id="299" r:id="rId36"/>
    <p:sldId id="300" r:id="rId37"/>
    <p:sldId id="301" r:id="rId38"/>
    <p:sldId id="302" r:id="rId39"/>
    <p:sldId id="303" r:id="rId40"/>
    <p:sldId id="304" r:id="rId41"/>
    <p:sldId id="305" r:id="rId42"/>
    <p:sldId id="306" r:id="rId43"/>
    <p:sldId id="307" r:id="rId44"/>
    <p:sldId id="358" r:id="rId45"/>
    <p:sldId id="359" r:id="rId46"/>
    <p:sldId id="360" r:id="rId47"/>
    <p:sldId id="361" r:id="rId48"/>
    <p:sldId id="362" r:id="rId49"/>
    <p:sldId id="363" r:id="rId50"/>
    <p:sldId id="314" r:id="rId51"/>
    <p:sldId id="317" r:id="rId52"/>
    <p:sldId id="341" r:id="rId53"/>
    <p:sldId id="339" r:id="rId54"/>
    <p:sldId id="346" r:id="rId55"/>
    <p:sldId id="342" r:id="rId56"/>
    <p:sldId id="343" r:id="rId57"/>
    <p:sldId id="344" r:id="rId58"/>
    <p:sldId id="345" r:id="rId59"/>
    <p:sldId id="347" r:id="rId60"/>
    <p:sldId id="348" r:id="rId61"/>
    <p:sldId id="349" r:id="rId62"/>
    <p:sldId id="350" r:id="rId63"/>
    <p:sldId id="35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11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showGuides="1">
      <p:cViewPr varScale="1">
        <p:scale>
          <a:sx n="53" d="100"/>
          <a:sy n="53" d="100"/>
        </p:scale>
        <p:origin x="180" y="54"/>
      </p:cViewPr>
      <p:guideLst>
        <p:guide orient="horz" pos="2311"/>
        <p:guide pos="3864"/>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κάθε επανάληψη ελέγχουμε όλες τις ακμές του γραφήματος. Ο ποιο οργανωμένος τρόπος για να το πετύχουμε αυτό είναι κοιτάζοντας τις εξερχόμενες ακμές κάθε κόμβου. Στο παράδειγμά μας θα ξεκινήσουμε με τον κόμβο &lt;strong&gt;&lt;em&gt;s&lt;/em&gt;&lt;/strong&gt;. Για κάθε εξερχόμενη ακμή του, ελέγχουμε αν το βάρος της ακμής συν το κόστος του κόμβου στον οποίο ήμαστε είναι μικρότερο από το κόστος του κόμβου με τον οποίο συνδέεται η ακμή. Αν είναι τότε ανανεώνουμε τον πίνακά μας με το νέο κόστος που προκύπτει. Αυτή η διαδικασία ονομάζεται χαλάρωση ενός κόμβου.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Παρατηρούμε ότι ο &lt;strong&gt;&lt;em&gt;s&lt;/em&gt;&lt;/strong&gt; συνδέεται με τον κόμβο &lt;strong&gt;&lt;em&gt;a&lt;/em&gt;&lt;/strong&gt; και τον &lt;strong&gt;&lt;em&gt;d&lt;/em&gt;&lt;/strong&gt;. Το κόστος του &lt;strong&gt;&lt;em&gt;s&lt;/em&gt;&lt;/strong&gt; συν το βάρος της ακμής από τον κόμβο &lt;strong&gt;&lt;em&gt;s&lt;/em&gt;&lt;/strong&gt; στον &lt;strong&gt;&lt;em&gt;a&lt;/em&gt;&lt;/strong&gt; είναι 8 και είναι μικρότερο από το τρέχον κόστος του &lt;strong&gt;&lt;em&gt;a&lt;/em&gt;&lt;/strong&gt;. Οπότε ανανεώνουμε τον πίνακα με το νέο κόστος του &lt;strong&gt;&lt;em&gt;a&lt;/em&gt;&lt;/strong&gt;. Το ίδιο κάνουμε και για την ακμή που συνδέει τον κόμβο &lt;strong&gt;&lt;em&gt;s&lt;/em&gt;&lt;/strong&gt; με τον &lt;strong&gt;&lt;em&gt;d&lt;/em&gt;&lt;/strong&gt;. Το κόστος τους &lt;strong&gt;&lt;em&gt;d&lt;/em&gt;&lt;/strong&gt; συν το βάρος της ακμής που συνδέει τον &lt;strong&gt;&lt;em&gt;s&lt;/em&gt;&lt;/strong&gt; με τον &lt;strong&gt;&lt;em&gt;d&lt;/em&gt;&lt;/strong&gt; είναι μικρότερο από το υπάρχον κόστος του &lt;strong&gt;&lt;em&gt;d&lt;/em&gt;&lt;/strong&gt;.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Αφού ολοκληρώσαμε με τον κόμβο &lt;strong&gt;&lt;em&gt;s&lt;/em&gt;&lt;/strong&gt; περνάμε στον επόμενο κόμβο. Θα εφαρμόσουμε την ίδια πράξη χαλάρωσης για όλες τις εξερχόμενες ακμές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Μπορούμε να πάμε από τον κόμβο &lt;strong&gt;&lt;em&gt;a&lt;/em&gt;&lt;/strong&gt; στο κόμβο &lt;strong&gt;&lt;em&gt;e&lt;/em&gt;&lt;/strong&gt; με κόστος 8 συν 1, δηλαδή 9. Το κόστος αυτό είναι μικρότερο από το ήδη υπάρχον κόστος του κόμβου &lt;strong&gt;&lt;em&gt;e&lt;/em&gt;&lt;/strong&gt;.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Οπότε αλλάζουμε το κόστος του &lt;strong&gt;&lt;em&gt;e&lt;/em&gt;&lt;/strong&gt; σε 9.</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Φτάνοντας στον &lt;strong&gt;&lt;em&gt;b&lt;/em&gt;&lt;/strong&gt;, βλέπουμε ότι η τιμή του είναι άπειρο οπότε και τον παραλείπουμε γι'αυτή την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ίδιο κάνουμε και για τον κόμβο &lt;strong&gt;&lt;em&gt;c&lt;/em&gt;&lt;/strong&gt;.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Επόμενος κόμβος προς εξέταση είναι ο &lt;strong&gt;&lt;em&gt;d&lt;/em&gt;&lt;/strong&gt;. Ο &lt;strong&gt;&lt;em&gt;d&lt;/em&gt;&lt;/strong&gt; περιέχει μία εξερχόμενη ακμή προς τον κόμβο &lt;strong&gt;&lt;em&gt;b&lt;/em&gt;&lt;/strong&gt;. Το κόστος του &lt;strong&gt;&lt;em&gt;d&lt;/em&gt;&lt;/strong&gt; συν το βάρος της ακμής από τον &lt;strong&gt;&lt;em&gt;d&lt;/em&gt;&lt;/strong&gt; προς τον κόμβο &lt;strong&gt;&lt;em&gt;b&lt;/em&gt;&lt;/strong&gt; είναι 12. Εφόσον το 12 είναι μικρότερο από το υπάρχον κόστος του b ανανεώνουμε τον πίνακά μας με το νέο κόστος του &lt;strong&gt;&lt;em&gt;b&lt;/em&gt;&lt;/strong&gt;.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ίδιο κάνουμε και με τον τελευταίο κόμβο που περιέχεται στο γράφημα.</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Ο αλγόριθμος των Bellman-Ford είναι αλγόριθμος γραφημάτων και χρησιμοποιείται, σε κατευθυνόμενα - εμβαρή γραφήματα για την εύρεση συντομότατων διαδρομών από έναν κόμβο προς όλους τους άλλους κόμβους ενός γραφήματος. Στον αλγόριθμο των Bellman-Ford επιτρέπονται οι ακμές με αρνητικά βάρη. Ο χρόνος εκτέλεσής του είναι &lt;strong&gt;&lt;em&gt;O(VE)&lt;/em&gt;&lt;/strong&gt;.</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Έχουμε ολοκληρώσει την πρώτη επανάληψη. Θα ακολουθήσουμε την ίδια διαδικασία για τις εναπομείναντες επαναλήψεις κάθε φορά ελέγχοντας τις εξερχόμενες ακμές όλων των κόμβων του γραφήματος και ανανεώνοντας τα κόστη στο πίνακά μας όποτε χρειάζεται.</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Ας τρέξουμε τον αλγόριθμο σε αυτό το γράφημα.</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 αλγόριθμος των Bellman-Ford απαιτεί να τρέξουμε &lt;strong&gt;&lt;em&gt;V - 1&lt;/em&gt;&lt;/strong&gt; επαναλήψεις, όπου &lt;strong&gt;&lt;em&gt;V&lt;/em&gt;&lt;/strong&gt; είναι ο αριθμός των κόμβων του γραφήματος. Εφόσον έχουμε 6 κόμβους θα κάνουμε 5 επαναλήψεις.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αυτό το σημείο παρατηρούμε ότι έχουμε ολοκληρώσει μία επανάληψη χωρίς να ανανεώσουμε κανένα κόστος. Όταν συμβαίνει αυτό, μπορούμε να τερματίσουμε την διαδικασία μιας και δεν πρόκειται να έχουμε κάποια ανανέωση στις εναπομείναντες επαναλήψεις. Παρόλα αυτά, θα συνεχίσουμε την εκτέλεση του αλγορίθμου ως το τέλος για χάρη πληρότητας του παραδείγματος.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Πλέον έχουμε ολοκληρώσει επιτυχώς όλες τις επαναλήψεις που απαιτεί ο αλγόριθμος.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Το τελικό γράφημα που προκύπτει περιέχει τις συντομότατες διαδρομές από το τον αρχικό κόμβος &lt;strong&gt;&lt;em&gt;s&lt;/em&gt;&lt;/strong&gt; προς κάθε άλλον κόμβο.</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Ξεκινώντας, δημιουργούμε έναν πίνακα με τους κόμβους του γραφήματός μας. Με αυτόν τον τρόπο θα μπορέσουμε να κρατάμε το κόστος για κάθε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Στην διαφάνειά μας παρουσιάζεται ο αλγόριθμος Bellman-Ford. Ο αλγόριθμος σχετίζεται άμεσα με την διαδικασία που ακολουθήσαμε προηγουμένως. Ας αναλύσουμε τα κύρια σημεία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 αλγόριθμος λαμβάνει τρεις παραμέτρους. Το γράφημα &lt;strong&gt;&lt;em&gt;G&lt;/em&gt;&lt;/strong&gt;, μία συνάρτηση βάρους &lt;strong&gt;&lt;em&gt;w&lt;/em&gt;&lt;/strong&gt;, όπου αντιστοιχίζεται κάθε ακμή με το αντίστοιχο βάρος της και ο αρχικός κόμβος &lt;strong&gt;&lt;em&gt;s&lt;/em&gt;&lt;/strong&gt;. Αρχικά θέτουμε το κόστος όλων των κόμβων με τιμή άπειρο. Ο αρχικός μας κόμβος, λαμβάνει την τιμή &lt;strong&gt;&lt;em&gt;0&lt;/em&gt;&lt;/strong&gt;.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Θυμηθείτε ότι ο αλγόριθμος θα πρέπει να τρέξει &lt;strong&gt;&lt;em&gt;V - 1&lt;/em&gt;&lt;/strong&gt; επαναλήψεις. Γι' αυτόν τον λόγο δημιουργούμε έναν εξωτερικό βρόγχο for.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κάθε επανάληψη χρειάζεται να ελέγξουμε όλες τις ακμές του γραφήματος. Γι'αυτόν τον λόγο δημιουργούμε έναν εσωτερικό βρόχο for.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τελευταίο κομμάτι είναι η πράξη χαλάρωσης. Ελέγχουμε αν το κόστος του κόμβου &lt;strong&gt;&lt;em&gt;v&lt;/em&gt;&lt;/strong&gt; που θέλουμε να πάμε είναι μεγαλύτερο από το το κόστος του κόμβου που βρισκόμαστε &lt;strong&gt;&lt;em&gt;u&lt;/em&gt;&lt;/strong&gt; συν βάρος της ακμής μεταξύ των δύο κόμβων &lt;strong&gt;&lt;em&gt;w(u, v)&lt;/em&gt;&lt;/strong&gt;. Αν ναι, τότε ανανεώνουμε το κόστος του κόμβου που θέλουμε να πάμε με την νέα τιμή του &lt;strong&gt;&lt;em&gt;u.d + w(u, v)&lt;/em&gt;&lt;/strong&gt; και θέτουμε τον νέο πατρικό του κόμβο &lt;strong&gt;&lt;em&gt;v&lt;/em&gt;&lt;/strong&gt; ίσο με &lt;strong&gt;&lt;em&gt;u&lt;/em&gt;&lt;/strong&gt;.</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1 έως 4 έχουμε πολυπλοκότητα &lt;strong&gt;&lt;em&gt;O(V)&lt;/em&gt;&lt;/strong&gt; διότι έχουμε έναν επαναληπτικό βρόγχο που εκτελεί τόσες επαναλήψεις, όσες είναι ο αριθμός των κόμων του γραφήματος.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Η γραμμή 6 εκετελείται σε χρόνο &lt;strong&gt;&lt;em&gt;O(V)&lt;/em&gt;&lt;/strong&gt; διότι έχουμε έναν επαναληπτικό βρόγχο που εκτελεί τόσες επαναλήψεις, όσες είναι ο αριθμός των κόμβων του γραφήματος.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Ας ξεκινήσουμε την εκτέλεση του αλγορίθμου με την πρώτη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7 έως 10 εκτελούνται συνολικά σε χρόνο &lt;strong&gt;&lt;em&gt;O(VE)&lt;/em&gt;&lt;/strong&gt;. Ο βρόγχος στην γραμμή 7 εκτελείται &lt;strong&gt;&lt;em&gt;O(E)&lt;/em&gt;&lt;/strong&gt; φορές για κάθε επανάληψη του εξωτερικού βρόγχου της γραμμής 6. Οι γραμμές 8 έως 9 εκτελούνται σε σταθερό χρόνο&lt;strong&gt;&lt;em&gt;O(1)&lt;/em&gt;&lt;/strong&gt; σε όλες τις επαναλήψεις.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Αρχικοποιούμε κάθε κόμβο του πίνακα με την τιμή άπειρο και διαλέγουμε τον αρχικό μας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Σε αυτό το παράδειγμα θα επιλέξουμε τον κόμβο &lt;strong&gt;&lt;em&gt;s&lt;/em&gt;&lt;/strong&gt;.</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Αλλάζουμε το κόστος του &lt;strong&gt;&lt;em&gt;s&lt;/em&gt;&lt;/strong&gt; από άπειρο σε 0, αφού απαιτείται μηδενικό κόστος για να πάμε από τον αρχικό κόμβο στον εαυτό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5" name="Text Box 4"/>
          <p:cNvSpPr txBox="1"/>
          <p:nvPr/>
        </p:nvSpPr>
        <p:spPr>
          <a:xfrm>
            <a:off x="1760855" y="3429000"/>
            <a:ext cx="846709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Bellman-Ford</a:t>
            </a:r>
            <a:endParaRPr lang="x-none" altLang="en-US" sz="4400" b="1">
              <a:solidFill>
                <a:srgbClr val="00B0F0"/>
              </a:solidFill>
              <a:latin typeface="Arial" charset="0"/>
            </a:endParaRPr>
          </a:p>
        </p:txBody>
      </p:sp>
      <p:sp>
        <p:nvSpPr>
          <p:cNvPr id="6" name="Text Box 5"/>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5" name="Oval 14"/>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2" name="Text Box 1"/>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3" name="Oval 2"/>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2">
                  <a:lumMod val="50000"/>
                </a:schemeClr>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0" name="Text Box 9"/>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5" name="Text Box 4"/>
          <p:cNvSpPr txBox="1"/>
          <p:nvPr/>
        </p:nvSpPr>
        <p:spPr>
          <a:xfrm>
            <a:off x="524510" y="1292225"/>
            <a:ext cx="176784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Κατηγορία:</a:t>
            </a:r>
            <a:endParaRPr lang="x-none" altLang="en-US" sz="2400" b="1">
              <a:solidFill>
                <a:schemeClr val="tx1">
                  <a:lumMod val="75000"/>
                  <a:lumOff val="25000"/>
                </a:schemeClr>
              </a:solidFill>
              <a:latin typeface="Arial" charset="0"/>
            </a:endParaRPr>
          </a:p>
        </p:txBody>
      </p:sp>
      <p:sp>
        <p:nvSpPr>
          <p:cNvPr id="4" name="Text Box 3"/>
          <p:cNvSpPr txBox="1"/>
          <p:nvPr/>
        </p:nvSpPr>
        <p:spPr>
          <a:xfrm>
            <a:off x="524510" y="2742565"/>
            <a:ext cx="118872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Χρήση:</a:t>
            </a:r>
            <a:endParaRPr lang="x-none" altLang="en-US" sz="2400" b="1">
              <a:solidFill>
                <a:schemeClr val="tx1">
                  <a:lumMod val="75000"/>
                  <a:lumOff val="25000"/>
                </a:schemeClr>
              </a:solidFill>
              <a:latin typeface="Arial" charset="0"/>
            </a:endParaRPr>
          </a:p>
        </p:txBody>
      </p:sp>
      <p:sp>
        <p:nvSpPr>
          <p:cNvPr id="6" name="Text Box 5"/>
          <p:cNvSpPr txBox="1"/>
          <p:nvPr/>
        </p:nvSpPr>
        <p:spPr>
          <a:xfrm>
            <a:off x="524510" y="4466590"/>
            <a:ext cx="277368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Χρόνος εκτέλεσης:</a:t>
            </a:r>
            <a:endParaRPr lang="x-none" altLang="en-US" sz="2400" b="1">
              <a:solidFill>
                <a:schemeClr val="tx1">
                  <a:lumMod val="75000"/>
                  <a:lumOff val="25000"/>
                </a:schemeClr>
              </a:solidFill>
              <a:latin typeface="Arial" charset="0"/>
            </a:endParaRPr>
          </a:p>
        </p:txBody>
      </p:sp>
      <p:sp>
        <p:nvSpPr>
          <p:cNvPr id="7" name="Text Box 6"/>
          <p:cNvSpPr txBox="1"/>
          <p:nvPr/>
        </p:nvSpPr>
        <p:spPr>
          <a:xfrm>
            <a:off x="524510" y="1673860"/>
            <a:ext cx="5498465" cy="640080"/>
          </a:xfrm>
          <a:prstGeom prst="rect">
            <a:avLst/>
          </a:prstGeom>
          <a:noFill/>
        </p:spPr>
        <p:txBody>
          <a:bodyPr wrap="none" rtlCol="0">
            <a:spAutoFit/>
          </a:bodyPr>
          <a:p>
            <a:r>
              <a:rPr lang="x-none" altLang="en-US" sz="3600">
                <a:solidFill>
                  <a:schemeClr val="bg2">
                    <a:lumMod val="50000"/>
                  </a:schemeClr>
                </a:solidFill>
                <a:latin typeface="Lato" charset="0"/>
              </a:rPr>
              <a:t>Αλγόριθμος γραφημάτων</a:t>
            </a:r>
            <a:endParaRPr lang="x-none" altLang="en-US" sz="3600">
              <a:solidFill>
                <a:schemeClr val="bg2">
                  <a:lumMod val="50000"/>
                </a:schemeClr>
              </a:solidFill>
              <a:latin typeface="Lato" charset="0"/>
            </a:endParaRPr>
          </a:p>
        </p:txBody>
      </p:sp>
      <p:sp>
        <p:nvSpPr>
          <p:cNvPr id="8" name="Text Box 7"/>
          <p:cNvSpPr txBox="1"/>
          <p:nvPr/>
        </p:nvSpPr>
        <p:spPr>
          <a:xfrm>
            <a:off x="524510" y="3123565"/>
            <a:ext cx="10953115" cy="1066800"/>
          </a:xfrm>
          <a:prstGeom prst="rect">
            <a:avLst/>
          </a:prstGeom>
          <a:noFill/>
        </p:spPr>
        <p:txBody>
          <a:bodyPr wrap="none" rtlCol="0">
            <a:spAutoFit/>
          </a:bodyPr>
          <a:p>
            <a:r>
              <a:rPr lang="x-none" altLang="en-US" sz="3200">
                <a:solidFill>
                  <a:schemeClr val="bg2">
                    <a:lumMod val="50000"/>
                  </a:schemeClr>
                </a:solidFill>
                <a:latin typeface="Lato" charset="0"/>
              </a:rPr>
              <a:t>Εύρεση συντομότατων διαδρομών </a:t>
            </a:r>
            <a:r>
              <a:rPr lang="x-none" altLang="en-US" sz="3200" b="1" u="sng">
                <a:solidFill>
                  <a:schemeClr val="bg2">
                    <a:lumMod val="50000"/>
                  </a:schemeClr>
                </a:solidFill>
                <a:latin typeface="Lato" charset="0"/>
              </a:rPr>
              <a:t>από έναν</a:t>
            </a:r>
            <a:r>
              <a:rPr lang="x-none" altLang="en-US" sz="3200">
                <a:solidFill>
                  <a:schemeClr val="bg2">
                    <a:lumMod val="50000"/>
                  </a:schemeClr>
                </a:solidFill>
                <a:latin typeface="Lato" charset="0"/>
              </a:rPr>
              <a:t> κόμβο</a:t>
            </a:r>
            <a:endParaRPr lang="x-none" altLang="en-US" sz="3200">
              <a:solidFill>
                <a:schemeClr val="bg2">
                  <a:lumMod val="50000"/>
                </a:schemeClr>
              </a:solidFill>
              <a:latin typeface="Lato" charset="0"/>
            </a:endParaRPr>
          </a:p>
          <a:p>
            <a:r>
              <a:rPr lang="x-none" altLang="en-US" sz="3200" b="1" u="sng">
                <a:solidFill>
                  <a:schemeClr val="bg2">
                    <a:lumMod val="50000"/>
                  </a:schemeClr>
                </a:solidFill>
                <a:latin typeface="Lato" charset="0"/>
              </a:rPr>
              <a:t>προς όλους</a:t>
            </a:r>
            <a:r>
              <a:rPr lang="x-none" altLang="en-US" sz="3200">
                <a:solidFill>
                  <a:schemeClr val="bg2">
                    <a:lumMod val="50000"/>
                  </a:schemeClr>
                </a:solidFill>
                <a:latin typeface="Lato" charset="0"/>
              </a:rPr>
              <a:t> τους κόμβους, </a:t>
            </a:r>
            <a:r>
              <a:rPr lang="x-none" altLang="en-US" sz="3200" b="1" u="sng">
                <a:solidFill>
                  <a:schemeClr val="bg2">
                    <a:lumMod val="50000"/>
                  </a:schemeClr>
                </a:solidFill>
                <a:latin typeface="Lato" charset="0"/>
              </a:rPr>
              <a:t>επιτρέπονται </a:t>
            </a:r>
            <a:r>
              <a:rPr lang="x-none" altLang="en-US" sz="3200">
                <a:solidFill>
                  <a:schemeClr val="bg2">
                    <a:lumMod val="50000"/>
                  </a:schemeClr>
                </a:solidFill>
                <a:latin typeface="Lato" charset="0"/>
              </a:rPr>
              <a:t>τα αρνητικά βάρη.</a:t>
            </a:r>
            <a:endParaRPr lang="x-none" altLang="en-US" sz="3200">
              <a:solidFill>
                <a:schemeClr val="bg2">
                  <a:lumMod val="50000"/>
                </a:schemeClr>
              </a:solidFill>
              <a:latin typeface="Lato" charset="0"/>
            </a:endParaRPr>
          </a:p>
        </p:txBody>
      </p:sp>
      <p:sp>
        <p:nvSpPr>
          <p:cNvPr id="9" name="Text Box 8"/>
          <p:cNvSpPr txBox="1"/>
          <p:nvPr/>
        </p:nvSpPr>
        <p:spPr>
          <a:xfrm>
            <a:off x="524510" y="4924425"/>
            <a:ext cx="1548130" cy="640080"/>
          </a:xfrm>
          <a:prstGeom prst="rect">
            <a:avLst/>
          </a:prstGeom>
          <a:noFill/>
        </p:spPr>
        <p:txBody>
          <a:bodyPr wrap="none" rtlCol="0">
            <a:spAutoFit/>
          </a:bodyPr>
          <a:p>
            <a:pPr algn="l"/>
            <a:r>
              <a:rPr lang="x-none" altLang="en-US" sz="3600">
                <a:solidFill>
                  <a:schemeClr val="bg2">
                    <a:lumMod val="50000"/>
                  </a:schemeClr>
                </a:solidFill>
                <a:latin typeface="Lato" charset="0"/>
                <a:sym typeface="+mn-ea"/>
              </a:rPr>
              <a:t>O(VE)</a:t>
            </a:r>
            <a:endParaRPr lang="x-none" altLang="en-US" sz="3600">
              <a:solidFill>
                <a:schemeClr val="bg2">
                  <a:lumMod val="50000"/>
                </a:schemeClr>
              </a:solidFill>
              <a:latin typeface="Lato"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cxnSp>
        <p:nvCxnSpPr>
          <p:cNvPr id="4" name="Straight Connector 3"/>
          <p:cNvCxnSpPr/>
          <p:nvPr/>
        </p:nvCxnSpPr>
        <p:spPr>
          <a:xfrm flipH="1">
            <a:off x="79717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7886700" y="1770380"/>
            <a:ext cx="742315" cy="579120"/>
          </a:xfrm>
          <a:prstGeom prst="rect">
            <a:avLst/>
          </a:prstGeom>
          <a:noFill/>
        </p:spPr>
        <p:txBody>
          <a:bodyPr wrap="square" rtlCol="0">
            <a:spAutoFit/>
          </a:bodyPr>
          <a:p>
            <a:r>
              <a:rPr lang="x-none" altLang="en-US" sz="3200">
                <a:latin typeface="MathJax_Main" charset="0"/>
              </a:rPr>
              <a:t> 8</a:t>
            </a:r>
            <a:endParaRPr lang="x-none" altLang="en-US" sz="3200">
              <a:latin typeface="MathJax_Main"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4" name="Text Box 13"/>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6" name="Oval 15"/>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Text Box 16"/>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8" name="Oval 17"/>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Oval 18"/>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1" name="Oval 20"/>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3" name="Oval 22"/>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4" name="Straight Arrow Connector 23"/>
          <p:cNvCxnSpPr>
            <a:stCxn id="16" idx="3"/>
            <a:endCxn id="18"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45"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5" idx="7"/>
            <a:endCxn id="19"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5" idx="4"/>
            <a:endCxn id="21"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7"/>
            <a:endCxn id="23"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19"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 Box 34"/>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1" name="Text Box 40"/>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3" name="Text Box 42"/>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4" name="Text Box 43"/>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5" name="Oval 44"/>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6" name="Text Box 45"/>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cxnSp>
        <p:nvCxnSpPr>
          <p:cNvPr id="49" name="Straight Connector 48"/>
          <p:cNvCxnSpPr/>
          <p:nvPr/>
        </p:nvCxnSpPr>
        <p:spPr>
          <a:xfrm flipH="1">
            <a:off x="97370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9740900" y="1770380"/>
            <a:ext cx="742315" cy="579120"/>
          </a:xfrm>
          <a:prstGeom prst="rect">
            <a:avLst/>
          </a:prstGeom>
          <a:noFill/>
        </p:spPr>
        <p:txBody>
          <a:bodyPr wrap="square" rtlCol="0">
            <a:spAutoFit/>
          </a:bodyPr>
          <a:p>
            <a:r>
              <a:rPr lang="x-none" altLang="en-US" sz="3200">
                <a:latin typeface="MathJax_Main" charset="0"/>
              </a:rPr>
              <a:t> 5</a:t>
            </a:r>
            <a:endParaRPr lang="x-none" altLang="en-US" sz="3200">
              <a:latin typeface="MathJax_Main" charset="0"/>
            </a:endParaRPr>
          </a:p>
        </p:txBody>
      </p:sp>
      <p:sp>
        <p:nvSpPr>
          <p:cNvPr id="6" name="Text Box 5"/>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3" name="Oval 2"/>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cxnSp>
        <p:nvCxnSpPr>
          <p:cNvPr id="3" name="Straight Connector 2"/>
          <p:cNvCxnSpPr/>
          <p:nvPr/>
        </p:nvCxnSpPr>
        <p:spPr>
          <a:xfrm flipH="1">
            <a:off x="78828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7886700" y="1770380"/>
            <a:ext cx="742315" cy="579120"/>
          </a:xfrm>
          <a:prstGeom prst="rect">
            <a:avLst/>
          </a:prstGeom>
          <a:noFill/>
        </p:spPr>
        <p:txBody>
          <a:bodyPr wrap="square" rtlCol="0">
            <a:spAutoFit/>
          </a:bodyPr>
          <a:p>
            <a:r>
              <a:rPr lang="x-none" altLang="en-US" sz="3200">
                <a:latin typeface="MathJax_Main" charset="0"/>
              </a:rPr>
              <a:t> 7</a:t>
            </a:r>
            <a:endParaRPr lang="x-none" altLang="en-US" sz="3200">
              <a:latin typeface="MathJax_Main"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3" name="Text Box 12"/>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4" name="Oval 13"/>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6" name="Text Box 15"/>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7" name="Oval 16"/>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Oval 17"/>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Text Box 18"/>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0" name="Oval 1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1" name="Text Box 2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2" name="Oval 2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3" name="Straight Arrow Connector 22"/>
          <p:cNvCxnSpPr>
            <a:stCxn id="14" idx="3"/>
            <a:endCxn id="17"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5"/>
            <a:endCxn id="18"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4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4" idx="7"/>
            <a:endCxn id="18"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4" idx="4"/>
            <a:endCxn id="20"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7"/>
            <a:endCxn id="2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0"/>
            <a:endCxn id="18"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 Box 31"/>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0" name="Text Box 39"/>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1" name="Text Box 40"/>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2" name="Text Box 41"/>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3" name="Text Box 4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4" name="Oval 4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5" name="Text Box 44"/>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591422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573532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454135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437515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725788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712089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454389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436499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585199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571119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729979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712089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507746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643763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477075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506730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611695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477075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641350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752665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495046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675640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26212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741680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561848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615950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482600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677672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cxnSp>
        <p:nvCxnSpPr>
          <p:cNvPr id="3" name="Straight Connector 2"/>
          <p:cNvCxnSpPr/>
          <p:nvPr/>
        </p:nvCxnSpPr>
        <p:spPr>
          <a:xfrm flipH="1">
            <a:off x="87972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8801100" y="1770380"/>
            <a:ext cx="742315" cy="579120"/>
          </a:xfrm>
          <a:prstGeom prst="rect">
            <a:avLst/>
          </a:prstGeom>
          <a:noFill/>
        </p:spPr>
        <p:txBody>
          <a:bodyPr wrap="square" rtlCol="0">
            <a:spAutoFit/>
          </a:bodyPr>
          <a:p>
            <a:r>
              <a:rPr lang="x-none" altLang="en-US" sz="3200">
                <a:latin typeface="MathJax_Main" charset="0"/>
              </a:rPr>
              <a:t> 5</a:t>
            </a:r>
            <a:endParaRPr lang="x-none" altLang="en-US" sz="3200">
              <a:latin typeface="MathJax_Main"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4" name="Text Box 13"/>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6" name="Oval 15"/>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Text Box 16"/>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8" name="Oval 17"/>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Oval 18"/>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1" name="Oval 20"/>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3" name="Oval 22"/>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4" name="Straight Arrow Connector 23"/>
          <p:cNvCxnSpPr>
            <a:stCxn id="16" idx="3"/>
            <a:endCxn id="18"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45"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5" idx="7"/>
            <a:endCxn id="19"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5" idx="4"/>
            <a:endCxn id="21"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7"/>
            <a:endCxn id="23"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19"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 Box 34"/>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1" name="Text Box 40"/>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3" name="Text Box 42"/>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4" name="Text Box 43"/>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5" name="Oval 44"/>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6" name="Text Box 45"/>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Oval 9"/>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3" name="Text Box 2"/>
          <p:cNvSpPr txBox="1"/>
          <p:nvPr/>
        </p:nvSpPr>
        <p:spPr>
          <a:xfrm>
            <a:off x="6488430" y="3104515"/>
            <a:ext cx="3780155" cy="580390"/>
          </a:xfrm>
          <a:prstGeom prst="rect">
            <a:avLst/>
          </a:prstGeom>
          <a:noFill/>
        </p:spPr>
        <p:txBody>
          <a:bodyPr wrap="none" rtlCol="0">
            <a:spAutoFit/>
          </a:bodyPr>
          <a:p>
            <a:r>
              <a:rPr lang="x-none" altLang="en-US" sz="3200">
                <a:latin typeface="MathJax_Math" charset="0"/>
              </a:rPr>
              <a:t>|V | - 1</a:t>
            </a:r>
            <a:r>
              <a:rPr lang="x-none" altLang="en-US" sz="3200">
                <a:latin typeface="Lato" charset="0"/>
              </a:rPr>
              <a:t> </a:t>
            </a:r>
            <a:r>
              <a:rPr lang="x-none" altLang="en-US" sz="3200">
                <a:latin typeface="Lato" charset="0"/>
                <a:cs typeface="Arial" charset="0"/>
              </a:rPr>
              <a:t>επαναλήψεις</a:t>
            </a:r>
            <a:endParaRPr lang="x-none" altLang="en-US" sz="3200">
              <a:latin typeface="Lato"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1" name="Oval 10"/>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4" name="Text Box 13"/>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6" name="Oval 15"/>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Oval 16"/>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19" name="Oval 18"/>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1" name="Oval 20"/>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2" name="Straight Arrow Connector 21"/>
          <p:cNvCxnSpPr>
            <a:stCxn id="11" idx="3"/>
            <a:endCxn id="16"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5"/>
            <a:endCxn id="17"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43"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7"/>
            <a:endCxn id="17"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3" idx="4"/>
            <a:endCxn id="19"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7"/>
            <a:endCxn id="21"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17"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2" name="Text Box 31"/>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39" name="Text Box 38"/>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1" name="Text Box 40"/>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3" name="Oval 42"/>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4" name="Text Box 43"/>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6" name="Oval 5"/>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Oval 9"/>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1" name="Oval 10"/>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4" name="Text Box 13"/>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6" name="Oval 15"/>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Oval 16"/>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19" name="Oval 18"/>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1" name="Oval 20"/>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2" name="Straight Arrow Connector 21"/>
          <p:cNvCxnSpPr>
            <a:stCxn id="11" idx="3"/>
            <a:endCxn id="16"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5"/>
            <a:endCxn id="17"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43"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7"/>
            <a:endCxn id="17"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3" idx="4"/>
            <a:endCxn id="19"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7"/>
            <a:endCxn id="21"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17"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2" name="Text Box 31"/>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39" name="Text Box 38"/>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1" name="Text Box 40"/>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3" name="Oval 42"/>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4" name="Text Box 43"/>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6" name="Oval 5"/>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
        <p:nvSpPr>
          <p:cNvPr id="11" name="Text Box 10"/>
          <p:cNvSpPr txBox="1"/>
          <p:nvPr/>
        </p:nvSpPr>
        <p:spPr>
          <a:xfrm>
            <a:off x="6447790" y="4149090"/>
            <a:ext cx="4424045" cy="579120"/>
          </a:xfrm>
          <a:prstGeom prst="rect">
            <a:avLst/>
          </a:prstGeom>
          <a:noFill/>
        </p:spPr>
        <p:txBody>
          <a:bodyPr wrap="none" rtlCol="0">
            <a:spAutoFit/>
          </a:bodyPr>
          <a:p>
            <a:r>
              <a:rPr lang="x-none" altLang="en-US" sz="3200">
                <a:latin typeface="Lato" charset="0"/>
              </a:rPr>
              <a:t>Συντομότατο μονοπάτι</a:t>
            </a:r>
            <a:endParaRPr lang="x-none" altLang="en-US" sz="3200">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8</a:t>
            </a:r>
            <a:endParaRPr lang="x-none" altLang="en-US" sz="2800" b="1">
              <a:solidFill>
                <a:srgbClr val="E91149"/>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1</a:t>
            </a:r>
            <a:endParaRPr lang="x-none" altLang="en-US" sz="2800" b="1">
              <a:solidFill>
                <a:srgbClr val="E91149"/>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-4</a:t>
            </a:r>
            <a:endParaRPr lang="x-none" altLang="en-US" sz="2800" b="1">
              <a:solidFill>
                <a:srgbClr val="E91149"/>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2</a:t>
            </a:r>
            <a:endParaRPr lang="x-none" altLang="en-US" sz="2800" b="1">
              <a:solidFill>
                <a:srgbClr val="E91149"/>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-2</a:t>
            </a:r>
            <a:endParaRPr lang="x-none" altLang="en-US" sz="2800" b="1">
              <a:solidFill>
                <a:srgbClr val="E91149"/>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4" name="Oval 3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
        <p:nvSpPr>
          <p:cNvPr id="11" name="Text Box 10"/>
          <p:cNvSpPr txBox="1"/>
          <p:nvPr/>
        </p:nvSpPr>
        <p:spPr>
          <a:xfrm>
            <a:off x="6447790" y="4149090"/>
            <a:ext cx="4424045" cy="579120"/>
          </a:xfrm>
          <a:prstGeom prst="rect">
            <a:avLst/>
          </a:prstGeom>
          <a:noFill/>
        </p:spPr>
        <p:txBody>
          <a:bodyPr wrap="none" rtlCol="0">
            <a:spAutoFit/>
          </a:bodyPr>
          <a:p>
            <a:r>
              <a:rPr lang="x-none" altLang="en-US" sz="3200">
                <a:latin typeface="Lato" charset="0"/>
              </a:rPr>
              <a:t>Συντομότατο μονοπάτι</a:t>
            </a:r>
            <a:endParaRPr lang="x-none" altLang="en-US" sz="3200">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1766888" y="2865120"/>
            <a:ext cx="8595995"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Εμπέδωση του αλγορίθμου </a:t>
            </a:r>
            <a:r>
              <a:rPr lang="x-none" altLang="en-US" sz="3600">
                <a:solidFill>
                  <a:srgbClr val="00B0F0"/>
                </a:solidFill>
                <a:latin typeface="Lato" charset="0"/>
              </a:rPr>
              <a:t>Bellman-Ford</a:t>
            </a:r>
            <a:endParaRPr lang="x-none" altLang="en-US" sz="3600">
              <a:solidFill>
                <a:schemeClr val="tx1">
                  <a:lumMod val="75000"/>
                  <a:lumOff val="25000"/>
                </a:schemeClr>
              </a:solidFill>
              <a:latin typeface="Lato"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53" name="Left Brace 52"/>
          <p:cNvSpPr/>
          <p:nvPr/>
        </p:nvSpPr>
        <p:spPr>
          <a:xfrm>
            <a:off x="527050" y="1438910"/>
            <a:ext cx="154305" cy="115633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Left Brace 1"/>
          <p:cNvSpPr/>
          <p:nvPr/>
        </p:nvSpPr>
        <p:spPr>
          <a:xfrm>
            <a:off x="529590" y="2915920"/>
            <a:ext cx="154305" cy="32766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3" name="Left Brace 2"/>
          <p:cNvSpPr/>
          <p:nvPr/>
        </p:nvSpPr>
        <p:spPr>
          <a:xfrm>
            <a:off x="911225" y="3240405"/>
            <a:ext cx="154305" cy="27114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3" name="Left Brace 2"/>
          <p:cNvSpPr/>
          <p:nvPr/>
        </p:nvSpPr>
        <p:spPr>
          <a:xfrm>
            <a:off x="913130" y="3623310"/>
            <a:ext cx="154305" cy="81343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3215641" y="2865120"/>
            <a:ext cx="5698490"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Ανάλυση του </a:t>
            </a:r>
            <a:r>
              <a:rPr lang="x-none" altLang="en-US" sz="3600">
                <a:solidFill>
                  <a:srgbClr val="00B0F0"/>
                </a:solidFill>
                <a:latin typeface="Lato" charset="0"/>
              </a:rPr>
              <a:t>Bellman-Ford</a:t>
            </a:r>
            <a:endParaRPr lang="x-none" altLang="en-US" sz="3600">
              <a:solidFill>
                <a:schemeClr val="tx1">
                  <a:lumMod val="75000"/>
                  <a:lumOff val="25000"/>
                </a:schemeClr>
              </a:solidFill>
              <a:latin typeface="Lato"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chemeClr val="bg1">
                    <a:lumMod val="50000"/>
                  </a:schemeClr>
                </a:solidFill>
                <a:latin typeface="Calibri (body)" charset="0"/>
                <a:ea typeface="TeX Gyre Bonum Math" charset="0"/>
                <a:cs typeface="TeX Gyre Bonum Math" charset="0"/>
                <a:sym typeface="+mn-ea"/>
              </a:rPr>
              <a:t>1.</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2.</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3.</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4.</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7" name="Right Brace 6"/>
          <p:cNvSpPr/>
          <p:nvPr/>
        </p:nvSpPr>
        <p:spPr>
          <a:xfrm>
            <a:off x="3482340" y="2947035"/>
            <a:ext cx="147320" cy="28194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745865" y="2888615"/>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0" name="Text Box 9"/>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7.</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8.</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9.</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10.</a:t>
            </a:r>
            <a:endParaRPr lang="x-none" altLang="en-US" sz="2000">
              <a:solidFill>
                <a:srgbClr val="E91149"/>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7" name="Right Brace 6"/>
          <p:cNvSpPr/>
          <p:nvPr/>
        </p:nvSpPr>
        <p:spPr>
          <a:xfrm>
            <a:off x="3482340" y="2947035"/>
            <a:ext cx="147320" cy="28194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745865" y="2888615"/>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16" name="Right Brace 15"/>
          <p:cNvSpPr/>
          <p:nvPr/>
        </p:nvSpPr>
        <p:spPr>
          <a:xfrm>
            <a:off x="4488815" y="3262630"/>
            <a:ext cx="147320" cy="113538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5" name="Text Box 4"/>
          <p:cNvSpPr txBox="1"/>
          <p:nvPr/>
        </p:nvSpPr>
        <p:spPr>
          <a:xfrm>
            <a:off x="4749165" y="3644265"/>
            <a:ext cx="941705" cy="396240"/>
          </a:xfrm>
          <a:prstGeom prst="rect">
            <a:avLst/>
          </a:prstGeom>
          <a:noFill/>
        </p:spPr>
        <p:txBody>
          <a:bodyPr wrap="none" rtlCol="0">
            <a:spAutoFit/>
          </a:bodyPr>
          <a:p>
            <a:r>
              <a:rPr lang="x-none" altLang="en-US" sz="2000">
                <a:latin typeface="MathJax_Main" charset="0"/>
              </a:rPr>
              <a:t>O(VE)</a:t>
            </a:r>
            <a:endParaRPr lang="x-none" altLang="en-US" sz="2000">
              <a:latin typeface="MathJax_Mai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60855" y="3429000"/>
            <a:ext cx="846709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Bellman-Ford</a:t>
            </a:r>
            <a:endParaRPr lang="x-none" altLang="en-US" sz="4400" b="1">
              <a:solidFill>
                <a:srgbClr val="00B0F0"/>
              </a:solidFill>
              <a:latin typeface="Arial" charset="0"/>
            </a:endParaRPr>
          </a:p>
        </p:txBody>
      </p:sp>
      <p:sp>
        <p:nvSpPr>
          <p:cNvPr id="6" name="Text Box 5"/>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0" name="Oval 9"/>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9" name="Text Box 18"/>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6" name="Text Box 5"/>
          <p:cNvSpPr txBox="1"/>
          <p:nvPr/>
        </p:nvSpPr>
        <p:spPr>
          <a:xfrm>
            <a:off x="6054090" y="2319655"/>
            <a:ext cx="5447030" cy="579120"/>
          </a:xfrm>
          <a:prstGeom prst="rect">
            <a:avLst/>
          </a:prstGeom>
          <a:noFill/>
        </p:spPr>
        <p:txBody>
          <a:bodyPr wrap="square" rtlCol="0">
            <a:spAutoFit/>
          </a:bodyPr>
          <a:p>
            <a:pPr algn="l"/>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3" name="Text Box 1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6953</Words>
  <Application>Kingsoft Office WPP</Application>
  <PresentationFormat>Widescreen</PresentationFormat>
  <Paragraphs>1813</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georgegkas</dc:creator>
  <cp:lastModifiedBy>georgegkas</cp:lastModifiedBy>
  <cp:revision>128</cp:revision>
  <dcterms:created xsi:type="dcterms:W3CDTF">2018-04-18T17:12:13Z</dcterms:created>
  <dcterms:modified xsi:type="dcterms:W3CDTF">2018-04-18T17:12:13Z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