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
  </p:notesMasterIdLst>
  <p:sldIdLst>
    <p:sldId id="257" r:id="rId3"/>
    <p:sldId id="258" r:id="rId5"/>
    <p:sldId id="262" r:id="rId6"/>
    <p:sldId id="265" r:id="rId7"/>
    <p:sldId id="264" r:id="rId8"/>
    <p:sldId id="267" r:id="rId9"/>
    <p:sldId id="269" r:id="rId10"/>
    <p:sldId id="268" r:id="rId11"/>
    <p:sldId id="278" r:id="rId12"/>
    <p:sldId id="270" r:id="rId13"/>
    <p:sldId id="271" r:id="rId14"/>
    <p:sldId id="273" r:id="rId15"/>
    <p:sldId id="274" r:id="rId16"/>
    <p:sldId id="275" r:id="rId17"/>
    <p:sldId id="276" r:id="rId18"/>
    <p:sldId id="279" r:id="rId19"/>
    <p:sldId id="280" r:id="rId20"/>
    <p:sldId id="282" r:id="rId21"/>
    <p:sldId id="283" r:id="rId22"/>
    <p:sldId id="284" r:id="rId23"/>
    <p:sldId id="288" r:id="rId24"/>
    <p:sldId id="289" r:id="rId25"/>
    <p:sldId id="290" r:id="rId26"/>
    <p:sldId id="291" r:id="rId27"/>
    <p:sldId id="292" r:id="rId28"/>
    <p:sldId id="294" r:id="rId29"/>
    <p:sldId id="315" r:id="rId30"/>
    <p:sldId id="295" r:id="rId31"/>
    <p:sldId id="296" r:id="rId32"/>
    <p:sldId id="297" r:id="rId33"/>
    <p:sldId id="298" r:id="rId34"/>
    <p:sldId id="316" r:id="rId35"/>
    <p:sldId id="299" r:id="rId36"/>
    <p:sldId id="300" r:id="rId37"/>
    <p:sldId id="301" r:id="rId38"/>
    <p:sldId id="302" r:id="rId39"/>
    <p:sldId id="303" r:id="rId40"/>
    <p:sldId id="304" r:id="rId41"/>
    <p:sldId id="305" r:id="rId42"/>
    <p:sldId id="306" r:id="rId43"/>
    <p:sldId id="307" r:id="rId44"/>
    <p:sldId id="358" r:id="rId45"/>
    <p:sldId id="359" r:id="rId46"/>
    <p:sldId id="360" r:id="rId47"/>
    <p:sldId id="361" r:id="rId48"/>
    <p:sldId id="362" r:id="rId49"/>
    <p:sldId id="363" r:id="rId50"/>
    <p:sldId id="314" r:id="rId51"/>
    <p:sldId id="317" r:id="rId52"/>
    <p:sldId id="341" r:id="rId53"/>
    <p:sldId id="339" r:id="rId54"/>
    <p:sldId id="346" r:id="rId55"/>
    <p:sldId id="342" r:id="rId56"/>
    <p:sldId id="343" r:id="rId57"/>
    <p:sldId id="344" r:id="rId58"/>
    <p:sldId id="345" r:id="rId59"/>
    <p:sldId id="347" r:id="rId60"/>
    <p:sldId id="348" r:id="rId61"/>
    <p:sldId id="349" r:id="rId62"/>
    <p:sldId id="350" r:id="rId63"/>
    <p:sldId id="356" r:id="rId6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9114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showGuides="1">
      <p:cViewPr varScale="1">
        <p:scale>
          <a:sx n="53" d="100"/>
          <a:sy n="53" d="100"/>
        </p:scale>
        <p:origin x="180" y="54"/>
      </p:cViewPr>
      <p:guideLst>
        <p:guide orient="horz" pos="2311"/>
        <p:guide pos="3864"/>
      </p:guideLst>
    </p:cSldViewPr>
  </p:slideViewPr>
  <p:notesTextViewPr>
    <p:cViewPr>
      <p:scale>
        <a:sx n="1" d="1"/>
        <a:sy n="1" d="1"/>
      </p:scale>
      <p:origin x="0" y="0"/>
    </p:cViewPr>
  </p:notesTextViewPr>
  <p:notesViewPr>
    <p:cSldViewPr snapToGrid="0">
      <p:cViewPr varScale="1">
        <p:scale>
          <a:sx n="41" d="100"/>
          <a:sy n="41" d="100"/>
        </p:scale>
        <p:origin x="1794" y="54"/>
      </p:cViewPr>
      <p:guideLst/>
    </p:cSldViewPr>
  </p:notesViewPr>
  <p:gridSpacing cx="76320" cy="7632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7" Type="http://schemas.openxmlformats.org/officeDocument/2006/relationships/tableStyles" Target="tableStyles.xml"/><Relationship Id="rId66" Type="http://schemas.openxmlformats.org/officeDocument/2006/relationships/viewProps" Target="viewProps.xml"/><Relationship Id="rId65" Type="http://schemas.openxmlformats.org/officeDocument/2006/relationships/presProps" Target="presProps.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5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5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5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6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x-none" altLang="en-US"/>
              <a:t>Σε κάθε επανάληψη χρειάζεται να ελέγξουμε όλες τις ακμές του γραφήμματος. Ο πιο οργανομένος τρόπος για να το πετύχουμε αυτό είναι κοιτάζοντας τις εξερχόμενες ακμές κάθε κόμβου. Στο παράδειγμά μας θα ξεκινίσουμε με τον κόμβο s. Για κάθε εξερχόμενη ακμή του, ελέγχουμε αν το βάρος της ακμής συν το κόστος του κόμβου στον οποίο ήμαστε είναι μικρότερο από το κόστος του κόμβου με τον οποίο συνδεέται η ακμή. </a:t>
            </a:r>
            <a:r>
              <a:rPr lang="x-none" altLang="en-US">
                <a:sym typeface="+mn-ea"/>
              </a:rPr>
              <a:t> Αν είναι τότε ανανεώνουμε τον πίνακά μας με το νέο κόστος που προκύπτει. </a:t>
            </a:r>
            <a:r>
              <a:rPr lang="x-none" altLang="en-US"/>
              <a:t>Αυτή η διαδικασία ονομάζεται χαλάρωση ενός κόμβου.</a:t>
            </a:r>
            <a:endParaRPr lang="x-none" alt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x-none" altLang="en-US"/>
              <a:t>Παρατηρούμε ότι ο s συνδεέται με τον κόμβο a και τον d. Το κόστος του s συν το βάρος της ακμής από τον κόμβο s στον a είναι 8 και είναι μικρότερο από το τρέχον κόστος του a. Οπότε ανανεώνουμε τον πίνακα με το νέο κόστος του a. Αυτή η διαδικασία ονομάζεται χαλάρωση. Το ίδιο κάνουμε και για την ακμή που συνδέει τον κόμβο s με τον d. Το κόστος τους s συν το βάρος της ακμής που συνδέει τον s με τον d είναι μικρότερο από το υπάρχον κόστος του d.</a:t>
            </a:r>
            <a:endParaRPr lang="x-none" alt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x-none" altLang="en-US"/>
              <a:t>Αφού ολοκληρώσαμε με τον κόμβο s περνάμε στον επόμενο κόμβο. Θα εφαρμόσουμε την ίδια πράξη χαλάρωσης για όλες τις εξερχόμενες ακμές του.</a:t>
            </a:r>
            <a:endParaRPr lang="x-none" alt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x-none" altLang="en-US"/>
              <a:t>Μπορούμε να πάμε από τον κόμβο a στο κόμβο e με κόστος 8 συν 1, δηλαδή 9. Το κόστος αυτό είναι μικρότερο από το ήδη υπάρχον κόστος του κόμβου e.</a:t>
            </a:r>
            <a:endParaRPr lang="x-none" alt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x-none" altLang="en-US"/>
              <a:t>Οπότε αλλάζουμε το κόστος του e σε 9.</a:t>
            </a:r>
            <a:endParaRPr lang="x-none" alt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x-none" altLang="en-US"/>
              <a:t>Φτάνοντας στον  b, βλέπουμε ότι η τιμή του είναι oo οπότε και τον παραλείπουμε γι'αυτή την επανάληψη.</a:t>
            </a:r>
            <a:endParaRPr lang="x-none" alt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x-none" altLang="en-US"/>
              <a:t>Το ίδιο κάνουμε και για τον κόμβο c</a:t>
            </a:r>
            <a:endParaRPr lang="x-none" alt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x-none" altLang="en-US"/>
              <a:t>Επόμενος κόμβος προς εξέταση είναι ο d. Ο d περιέχει μία εξερχόμενη ακμή προς τον κόμβο b. Το κόστος του d συν το βάρος της ακμής από τον d προς τον κόμβο b είναι 12. Εφόσον το 12 είναι μικρότερο από το υπάρχον κόστος του b ανανεώνουμε τον πίνακά μας με το νέο κόστος του b.</a:t>
            </a:r>
            <a:endParaRPr lang="x-none" alt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x-none" altLang="en-US"/>
              <a:t>Το ίδιο κάνουμε και με τον τλεευταίο κόμβο που περιέχεται στο γράφημα.</a:t>
            </a:r>
            <a:endParaRPr lang="x-none" alt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x-none" altLang="en-US">
                <a:sym typeface="+mn-ea"/>
              </a:rPr>
              <a:t>Ο αλγόριθμος των Bellman-Ford είναι αλγόριθμος γραφημάτων και χρησιμοποιείται, σε κατευθινόμενα - εμβαρή γραφήματα για την εύρεση συντομότατων διαδρομών από έναν κόμβο προς όλους τους άλλους κόμβους ενός γραφήματος. Στον αλγόριθμο των Bellman-Ford επιτρέπονται οι ακμές με αρνητικά βάρη. Ο χρόνος εκτέλεσής του είναι O V επί E.</a:t>
            </a:r>
            <a:endParaRPr 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x-none" alt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x-none" altLang="en-US">
                <a:sym typeface="+mn-ea"/>
              </a:rPr>
              <a:t>Έχουμε ολοκληρώσει την πρώτη επανάληψη. Θα ακολουθήσουμε την ίδια διαδικασία για τις εναπομήναντες επαναλαήψεις κάθε φορά ελέγχοντας τις εξερχόμενες ακμές όλων των κόμβων του γραφήματος και ανανεώνοντας τα κόστοι στο πίνακά μας όποτε χρειάζεται. </a:t>
            </a:r>
            <a:endParaRPr 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x-none" altLang="en-US">
                <a:sym typeface="+mn-ea"/>
              </a:rPr>
              <a:t>Ας τρέξουμε τον αλγόριθμο σε αυτό το γράφημα.</a:t>
            </a:r>
            <a:endParaRPr 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x-none" altLang="en-US"/>
              <a:t>Ο αλγόριθμος των Bellman-Ford απαιτεί να τρέξουμε V - 1 επαναλήψεις, όπου V είναι ο αριθμός των κόμβων του γραφηματος. Εφόσον έχουμε 6 κόμβους θα κάνουμε 5 επαναλήψεις.</a:t>
            </a:r>
            <a:endParaRPr lang="x-none" alt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x-none" altLang="en-US"/>
              <a:t>Σε αυτό το σημείο παρατηρούμε ότι έχουμε ολοκληρώσει μία επανάληψη χωρίς να ανανεώσουμε κανένα κόστος. Όταν συμβαίνει αυτό, μπορούμε να τερματίσουμε την διαδικασία μιας και δεν πρόκειται να έχουμε κάποια ανανέωση στις εναπομήναντες επαναλήψεις. Παρόλα αυτά, θα συνεχίσουμε την εκτέλεση του αλγορίθμου ως το τέλος για χάρη πληρότητας του παραδείγματος.</a:t>
            </a:r>
            <a:endParaRPr lang="x-none" alt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x-none" altLang="en-US"/>
              <a:t>Πλέον έχουμε ολοκληρώσει επιτυχώς όλες τις επαναλήψεις που απαιτεί ο αλγόριθμος.</a:t>
            </a:r>
            <a:endParaRPr lang="x-none" alt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x-none" altLang="en-US">
                <a:sym typeface="+mn-ea"/>
              </a:rPr>
              <a:t>Το τελικό γράφημα που προκείπτει περιέχει τις συντομότατες διαδρομές από το τον αρχικό κόμβος s προς κάθε άλλον κόμβο.</a:t>
            </a:r>
            <a:endParaRPr lang="x-none" alt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x-none" altLang="en-US"/>
              <a:t>Ξεκινώντας, δημιουργούμε έναν πίνακα με τους κόμβους του γραφήματός μας. Με αυτόν τον τρόπο θα μπορέσουμε να κρατάμε το κόστος για κάθε κόμβο.</a:t>
            </a:r>
            <a:endParaRPr lang="x-none" alt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x-none" altLang="en-US"/>
              <a:t>Στην διαφάνειά μας παρουσιάζεται ο αλγόριθμος Bellman-Ford. Ο αλγόριθμος σχετίζεται άμεσα με την διαδικασία που ακολουθήσαμε προηγουμένος. Ας αναλύσουμε τα κύρια σημεία του.</a:t>
            </a:r>
            <a:endParaRPr lang="x-none" alt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x-none" altLang="en-US"/>
              <a:t>Ο αλγόριθμος λαμβάνει τρεις παραμέτρους ως είσοδο. Το γαφημα G, μία συνάρτηση βάρους w, όπου αντιστοιχίζεται κάθε ακμή με το αντίσοιχο βάρος της και ο αρχικός κόμβος s. Αρχικά θέτουμε το κόστος όλων των κόμβων με τιμή άπειρο. Ο αρχικός μας κόμβος, λαμβάνει την τιμή 0.</a:t>
            </a:r>
            <a:endParaRPr lang="x-none" alt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x-none" altLang="en-US"/>
              <a:t>Θυμηθείτε ότι ο αλγόριθμος θα πρέπει να τρέξει |V| - 1 επαναλήψεις. Γι' αυτόν τον λόγο δημιουργούμε έναν εξωτερικό βρόγχο for.</a:t>
            </a:r>
            <a:endParaRPr lang="x-none" alt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x-none" altLang="en-US"/>
              <a:t>Σε κάθε επανάληψη χρειάζεται να ελέγξουμε όλες τις ακμές του γραφήμματος. Γι'αυτόν τον λόγο δημιουργούμε έναν εσωτερικό βρόχο for.</a:t>
            </a:r>
            <a:endParaRPr lang="x-none" alt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x-none" altLang="en-US"/>
              <a:t>Το τελευταίο κομμάτι είναι η πράξη χαλάρωσης. Ελέγχουμε αν το κόστος του κόμβου v που θέλουμε να πάμε είναι μεγαλύτερο από το το κόστος του κόμβου που βρισκόμαστε u συν βάρος της ακμής μεταξύ των δύο κόμβων w(u, v). Αν ναι, τότε ανανεώνουμε το κόστος του κόμβου που θέλουμε να πάμε με την νέα τιμή του u.d + w(u, v) και θέτουμε τον νέο πατρικό του κόμβο v ίσο με u.</a:t>
            </a:r>
            <a:endParaRPr lang="x-none" alt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x-none" alt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x-none" altLang="en-US"/>
              <a:t>Οι γραμμές 1 έως 4 έχουμε πολυπλοκότητα O(V) διότι έχουμε έναν επαναληπτικό βρόγχο που εκτελεί τόσες επαναλήψεις, όσες είναι ο αριθμός των κόμων του γραφήματος.</a:t>
            </a:r>
            <a:endParaRPr lang="x-none" alt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x-none" altLang="en-US"/>
              <a:t>Η γραμμή 6 εκετελείται σε χρόνο O(V) δ</a:t>
            </a:r>
            <a:r>
              <a:rPr lang="x-none" altLang="en-US">
                <a:sym typeface="+mn-ea"/>
              </a:rPr>
              <a:t>ιότι έχουμε έναν επαναληπτικό βρόγχο που εκτελεί τόσες επαναλήψεις, όσες είναι ο αριθμός των κόμβων του γραφήματος.</a:t>
            </a:r>
            <a:endParaRPr lang="x-none" alt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x-none" altLang="en-US"/>
              <a:t>Ας ξεκινήσουμε την εκτέλεση του αλγορίθμου με την πρώτη επανάληψη.</a:t>
            </a:r>
            <a:endParaRPr lang="x-none" alt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x-none" altLang="en-US"/>
              <a:t>Οι γραμμές 7 έως 10 εκτελούνται συνολικά σε χρόνο O(VE). Ο βρόγχος στην γραμμή 7 εκτελείται O(E) φορές για κάθε επανάληψη του εξωτερικού βρόγχου της γραμμής 6. Οι γραμμές 8 έως 9 εκτελούνται σε σταθερό χρόνο O(1) σε όλες τις επαναλήψεις.</a:t>
            </a:r>
            <a:endParaRPr lang="x-none" alt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Αυτός ήταν ο αλγόριθμος των Bellman-Ford.</a:t>
            </a:r>
            <a:endParaRPr 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x-none" altLang="en-US"/>
              <a:t>Αρχικοποιούμε κάθε κόμβο του πίνακα με την τιμή άπειρο και διαλέγουμε τον αρχικό μας κόμβο.</a:t>
            </a:r>
            <a:endParaRPr lang="x-none" alt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x-none" altLang="en-US">
                <a:sym typeface="+mn-ea"/>
              </a:rPr>
              <a:t>Σε αυτό το παράδειγμα θα επιλέξουμε τον κόμβο s.</a:t>
            </a:r>
            <a:endParaRPr 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x-none" altLang="en-US"/>
              <a:t>Αλλάζουμε το κόστος του s από άπειρο σε 0, αφού απαιτείται μηδενικό κόστος για να πάμε από τον αρχικό κόμβο στον εαυτό του.</a:t>
            </a:r>
            <a:endParaRPr lang="x-none" alt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FDE934FF-F4E1-47C5-9CA5-30A81DDE2BE4}"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DE934FF-F4E1-47C5-9CA5-30A81DDE2BE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E934FF-F4E1-47C5-9CA5-30A81DDE2BE4}"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E934FF-F4E1-47C5-9CA5-30A81DDE2BE4}"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561BA9-CDCF-4958-B8AB-66F3BF063E13}"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1" name=""/>
        <p:cNvGrpSpPr/>
        <p:nvPr/>
      </p:nvGrpSpPr>
      <p:grpSpPr/>
      <p:sp>
        <p:nvSpPr>
          <p:cNvPr id="5" name="Text Box 4"/>
          <p:cNvSpPr txBox="1"/>
          <p:nvPr/>
        </p:nvSpPr>
        <p:spPr>
          <a:xfrm>
            <a:off x="1760855" y="3429000"/>
            <a:ext cx="8467090" cy="762000"/>
          </a:xfrm>
          <a:prstGeom prst="rect">
            <a:avLst/>
          </a:prstGeom>
          <a:noFill/>
        </p:spPr>
        <p:txBody>
          <a:bodyPr wrap="none" rtlCol="0">
            <a:spAutoFit/>
          </a:bodyPr>
          <a:p>
            <a:pPr algn="l"/>
            <a:r>
              <a:rPr lang="x-none" altLang="en-US" sz="4400">
                <a:solidFill>
                  <a:schemeClr val="tx1">
                    <a:lumMod val="85000"/>
                    <a:lumOff val="15000"/>
                  </a:schemeClr>
                </a:solidFill>
                <a:latin typeface="Arial" charset="0"/>
              </a:rPr>
              <a:t>Ο αλγόριθμος των </a:t>
            </a:r>
            <a:r>
              <a:rPr lang="x-none" altLang="en-US" sz="4400" b="1">
                <a:solidFill>
                  <a:srgbClr val="00B0F0"/>
                </a:solidFill>
                <a:latin typeface="Arial" charset="0"/>
              </a:rPr>
              <a:t>Bellman-Ford</a:t>
            </a:r>
            <a:endParaRPr lang="x-none" altLang="en-US" sz="4400" b="1">
              <a:solidFill>
                <a:srgbClr val="00B0F0"/>
              </a:solidFill>
              <a:latin typeface="Arial" charset="0"/>
            </a:endParaRPr>
          </a:p>
        </p:txBody>
      </p:sp>
      <p:sp>
        <p:nvSpPr>
          <p:cNvPr id="6" name="Text Box 5"/>
          <p:cNvSpPr txBox="1"/>
          <p:nvPr/>
        </p:nvSpPr>
        <p:spPr>
          <a:xfrm>
            <a:off x="2661920" y="2894965"/>
            <a:ext cx="6818630" cy="457200"/>
          </a:xfrm>
          <a:prstGeom prst="rect">
            <a:avLst/>
          </a:prstGeom>
          <a:noFill/>
        </p:spPr>
        <p:txBody>
          <a:bodyPr wrap="none" rtlCol="0">
            <a:spAutoFit/>
          </a:bodyPr>
          <a:p>
            <a:r>
              <a:rPr lang="x-none" altLang="en-US" sz="2400">
                <a:solidFill>
                  <a:schemeClr val="tx2">
                    <a:lumMod val="75000"/>
                  </a:schemeClr>
                </a:solidFill>
                <a:latin typeface="Lato" charset="0"/>
                <a:ea typeface="FreeSans" charset="0"/>
              </a:rPr>
              <a:t>Αλγόριθμοι και Δομές Δεδομένων για αρχάριους</a:t>
            </a:r>
            <a:endParaRPr lang="x-none" altLang="en-US" sz="2400">
              <a:solidFill>
                <a:schemeClr val="tx2">
                  <a:lumMod val="75000"/>
                </a:schemeClr>
              </a:solidFill>
              <a:latin typeface="Lato" charset="0"/>
              <a:ea typeface="FreeSans" charset="0"/>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1" name=""/>
        <p:cNvGrpSpPr/>
        <p:nvPr/>
      </p:nvGrpSpPr>
      <p:grpSpPr/>
      <p:sp>
        <p:nvSpPr>
          <p:cNvPr id="15" name="Oval 14"/>
          <p:cNvSpPr/>
          <p:nvPr/>
        </p:nvSpPr>
        <p:spPr>
          <a:xfrm>
            <a:off x="6044565" y="3085465"/>
            <a:ext cx="584835" cy="584835"/>
          </a:xfrm>
          <a:prstGeom prst="ellipse">
            <a:avLst/>
          </a:prstGeom>
          <a:solidFill>
            <a:srgbClr val="E91149"/>
          </a:solidFill>
          <a:ln w="38100">
            <a:solidFill>
              <a:srgbClr val="E91149"/>
            </a:solidFill>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9" name="Text Box 8"/>
          <p:cNvSpPr txBox="1"/>
          <p:nvPr/>
        </p:nvSpPr>
        <p:spPr>
          <a:xfrm>
            <a:off x="713575" y="1976120"/>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a</a:t>
            </a:r>
            <a:endParaRPr lang="x-none" altLang="en-US" sz="4400" b="1">
              <a:solidFill>
                <a:schemeClr val="bg2">
                  <a:lumMod val="75000"/>
                </a:schemeClr>
              </a:solidFill>
              <a:latin typeface="Arial" charset="0"/>
              <a:ea typeface="Arial" charset="0"/>
            </a:endParaRPr>
          </a:p>
        </p:txBody>
      </p:sp>
      <p:sp>
        <p:nvSpPr>
          <p:cNvPr id="12" name="Oval 11"/>
          <p:cNvSpPr/>
          <p:nvPr/>
        </p:nvSpPr>
        <p:spPr>
          <a:xfrm>
            <a:off x="547370" y="1988820"/>
            <a:ext cx="838835" cy="838835"/>
          </a:xfrm>
          <a:prstGeom prst="ellipse">
            <a:avLst/>
          </a:prstGeom>
          <a:noFill/>
          <a:ln w="38100">
            <a:solidFill>
              <a:srgbClr val="00B0F0"/>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31" name="Oval 30"/>
          <p:cNvSpPr/>
          <p:nvPr/>
        </p:nvSpPr>
        <p:spPr>
          <a:xfrm>
            <a:off x="3293110" y="1980565"/>
            <a:ext cx="838835" cy="838835"/>
          </a:xfrm>
          <a:prstGeom prst="ellipse">
            <a:avLst/>
          </a:prstGeom>
          <a:noFill/>
          <a:ln w="38100">
            <a:solidFill>
              <a:srgbClr val="00B0F0"/>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33" name="Text Box 32"/>
          <p:cNvSpPr txBox="1"/>
          <p:nvPr/>
        </p:nvSpPr>
        <p:spPr>
          <a:xfrm>
            <a:off x="716115" y="4063365"/>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e</a:t>
            </a:r>
            <a:endParaRPr lang="x-none" altLang="en-US" sz="4400" b="1">
              <a:solidFill>
                <a:schemeClr val="bg2">
                  <a:lumMod val="75000"/>
                </a:schemeClr>
              </a:solidFill>
              <a:latin typeface="Arial" charset="0"/>
              <a:ea typeface="Arial" charset="0"/>
            </a:endParaRPr>
          </a:p>
        </p:txBody>
      </p:sp>
      <p:sp>
        <p:nvSpPr>
          <p:cNvPr id="34" name="Oval 33"/>
          <p:cNvSpPr/>
          <p:nvPr/>
        </p:nvSpPr>
        <p:spPr>
          <a:xfrm>
            <a:off x="537210" y="4063365"/>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36" name="Text Box 35"/>
          <p:cNvSpPr txBox="1"/>
          <p:nvPr/>
        </p:nvSpPr>
        <p:spPr>
          <a:xfrm>
            <a:off x="2024215" y="5473065"/>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b</a:t>
            </a:r>
            <a:endParaRPr lang="x-none" altLang="en-US" sz="4400" b="1">
              <a:solidFill>
                <a:schemeClr val="bg2">
                  <a:lumMod val="75000"/>
                </a:schemeClr>
              </a:solidFill>
              <a:latin typeface="Arial" charset="0"/>
              <a:ea typeface="Arial" charset="0"/>
            </a:endParaRPr>
          </a:p>
        </p:txBody>
      </p:sp>
      <p:sp>
        <p:nvSpPr>
          <p:cNvPr id="60" name="Oval 59"/>
          <p:cNvSpPr/>
          <p:nvPr/>
        </p:nvSpPr>
        <p:spPr>
          <a:xfrm>
            <a:off x="1883410" y="5434965"/>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61" name="Text Box 60"/>
          <p:cNvSpPr txBox="1"/>
          <p:nvPr/>
        </p:nvSpPr>
        <p:spPr>
          <a:xfrm>
            <a:off x="3472015" y="4037965"/>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c</a:t>
            </a:r>
            <a:endParaRPr lang="x-none" altLang="en-US" sz="4400" b="1">
              <a:solidFill>
                <a:schemeClr val="bg2">
                  <a:lumMod val="75000"/>
                </a:schemeClr>
              </a:solidFill>
              <a:latin typeface="Arial" charset="0"/>
              <a:ea typeface="Arial" charset="0"/>
            </a:endParaRPr>
          </a:p>
        </p:txBody>
      </p:sp>
      <p:sp>
        <p:nvSpPr>
          <p:cNvPr id="62" name="Oval 61"/>
          <p:cNvSpPr/>
          <p:nvPr/>
        </p:nvSpPr>
        <p:spPr>
          <a:xfrm>
            <a:off x="3293110" y="4037965"/>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cxnSp>
        <p:nvCxnSpPr>
          <p:cNvPr id="65" name="Straight Arrow Connector 64"/>
          <p:cNvCxnSpPr>
            <a:stCxn id="8" idx="3"/>
            <a:endCxn id="12" idx="7"/>
          </p:cNvCxnSpPr>
          <p:nvPr/>
        </p:nvCxnSpPr>
        <p:spPr>
          <a:xfrm flipH="1">
            <a:off x="1263650" y="1330960"/>
            <a:ext cx="766445" cy="780415"/>
          </a:xfrm>
          <a:prstGeom prst="straightConnector1">
            <a:avLst/>
          </a:prstGeom>
          <a:ln w="28575">
            <a:solidFill>
              <a:srgbClr val="00B0F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8" idx="5"/>
            <a:endCxn id="31" idx="1"/>
          </p:cNvCxnSpPr>
          <p:nvPr/>
        </p:nvCxnSpPr>
        <p:spPr>
          <a:xfrm>
            <a:off x="2623820" y="1330960"/>
            <a:ext cx="791845" cy="772160"/>
          </a:xfrm>
          <a:prstGeom prst="straightConnector1">
            <a:avLst/>
          </a:prstGeom>
          <a:ln w="28575">
            <a:solidFill>
              <a:srgbClr val="00B0F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12" idx="4"/>
            <a:endCxn id="34" idx="0"/>
          </p:cNvCxnSpPr>
          <p:nvPr/>
        </p:nvCxnSpPr>
        <p:spPr>
          <a:xfrm flipH="1">
            <a:off x="956945" y="2827655"/>
            <a:ext cx="10160" cy="123571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stCxn id="34" idx="7"/>
            <a:endCxn id="31" idx="3"/>
          </p:cNvCxnSpPr>
          <p:nvPr/>
        </p:nvCxnSpPr>
        <p:spPr>
          <a:xfrm flipV="1">
            <a:off x="1253490" y="2696845"/>
            <a:ext cx="2162175" cy="148907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endCxn id="60" idx="0"/>
          </p:cNvCxnSpPr>
          <p:nvPr/>
        </p:nvCxnSpPr>
        <p:spPr>
          <a:xfrm flipH="1">
            <a:off x="2303145" y="2792730"/>
            <a:ext cx="1227455" cy="264223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a:stCxn id="34" idx="4"/>
            <a:endCxn id="60" idx="1"/>
          </p:cNvCxnSpPr>
          <p:nvPr/>
        </p:nvCxnSpPr>
        <p:spPr>
          <a:xfrm>
            <a:off x="956945" y="4902200"/>
            <a:ext cx="1049020" cy="65532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stCxn id="60" idx="7"/>
            <a:endCxn id="62" idx="4"/>
          </p:cNvCxnSpPr>
          <p:nvPr/>
        </p:nvCxnSpPr>
        <p:spPr>
          <a:xfrm flipV="1">
            <a:off x="2599690" y="4876800"/>
            <a:ext cx="1113155" cy="68072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stCxn id="62" idx="0"/>
            <a:endCxn id="31" idx="4"/>
          </p:cNvCxnSpPr>
          <p:nvPr/>
        </p:nvCxnSpPr>
        <p:spPr>
          <a:xfrm flipV="1">
            <a:off x="3712845" y="2819400"/>
            <a:ext cx="0" cy="121856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sp>
        <p:nvSpPr>
          <p:cNvPr id="73" name="Text Box 72"/>
          <p:cNvSpPr txBox="1"/>
          <p:nvPr/>
        </p:nvSpPr>
        <p:spPr>
          <a:xfrm>
            <a:off x="1122680" y="1318895"/>
            <a:ext cx="641985" cy="518160"/>
          </a:xfrm>
          <a:prstGeom prst="rect">
            <a:avLst/>
          </a:prstGeom>
          <a:noFill/>
        </p:spPr>
        <p:txBody>
          <a:bodyPr wrap="square" rtlCol="0">
            <a:spAutoFit/>
          </a:bodyPr>
          <a:p>
            <a:pPr algn="ctr"/>
            <a:r>
              <a:rPr lang="x-none" altLang="en-US" sz="2800" b="1">
                <a:solidFill>
                  <a:srgbClr val="00B0F0"/>
                </a:solidFill>
                <a:latin typeface="Arial" charset="0"/>
                <a:ea typeface="Arial" charset="0"/>
              </a:rPr>
              <a:t>8</a:t>
            </a:r>
            <a:endParaRPr lang="x-none" altLang="en-US" sz="2800" b="1">
              <a:solidFill>
                <a:srgbClr val="00B0F0"/>
              </a:solidFill>
              <a:latin typeface="Arial" charset="0"/>
              <a:ea typeface="Arial" charset="0"/>
            </a:endParaRPr>
          </a:p>
        </p:txBody>
      </p:sp>
      <p:sp>
        <p:nvSpPr>
          <p:cNvPr id="74" name="Text Box 73"/>
          <p:cNvSpPr txBox="1"/>
          <p:nvPr/>
        </p:nvSpPr>
        <p:spPr>
          <a:xfrm>
            <a:off x="2928620" y="1316355"/>
            <a:ext cx="641985" cy="518160"/>
          </a:xfrm>
          <a:prstGeom prst="rect">
            <a:avLst/>
          </a:prstGeom>
          <a:noFill/>
        </p:spPr>
        <p:txBody>
          <a:bodyPr wrap="square" rtlCol="0">
            <a:spAutoFit/>
          </a:bodyPr>
          <a:p>
            <a:pPr algn="ctr"/>
            <a:r>
              <a:rPr lang="x-none" altLang="en-US" sz="2800" b="1">
                <a:solidFill>
                  <a:srgbClr val="00B0F0"/>
                </a:solidFill>
                <a:latin typeface="Arial" charset="0"/>
                <a:ea typeface="Arial" charset="0"/>
              </a:rPr>
              <a:t>10</a:t>
            </a:r>
            <a:endParaRPr lang="x-none" altLang="en-US" sz="2800" b="1">
              <a:solidFill>
                <a:srgbClr val="00B0F0"/>
              </a:solidFill>
              <a:latin typeface="Arial" charset="0"/>
              <a:ea typeface="Arial" charset="0"/>
            </a:endParaRPr>
          </a:p>
        </p:txBody>
      </p:sp>
      <p:sp>
        <p:nvSpPr>
          <p:cNvPr id="75" name="Text Box 74"/>
          <p:cNvSpPr txBox="1"/>
          <p:nvPr/>
        </p:nvSpPr>
        <p:spPr>
          <a:xfrm>
            <a:off x="434340" y="312991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a:t>
            </a:r>
            <a:endParaRPr lang="x-none" altLang="en-US" sz="2800" b="1">
              <a:solidFill>
                <a:schemeClr val="tx1">
                  <a:lumMod val="75000"/>
                  <a:lumOff val="25000"/>
                </a:schemeClr>
              </a:solidFill>
              <a:latin typeface="Arial" charset="0"/>
              <a:ea typeface="Arial" charset="0"/>
            </a:endParaRPr>
          </a:p>
        </p:txBody>
      </p:sp>
      <p:sp>
        <p:nvSpPr>
          <p:cNvPr id="76" name="Text Box 75"/>
          <p:cNvSpPr txBox="1"/>
          <p:nvPr/>
        </p:nvSpPr>
        <p:spPr>
          <a:xfrm>
            <a:off x="3589020" y="311467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a:t>
            </a:r>
            <a:endParaRPr lang="x-none" altLang="en-US" sz="2800" b="1">
              <a:solidFill>
                <a:schemeClr val="tx1">
                  <a:lumMod val="75000"/>
                  <a:lumOff val="25000"/>
                </a:schemeClr>
              </a:solidFill>
              <a:latin typeface="Arial" charset="0"/>
              <a:ea typeface="Arial" charset="0"/>
            </a:endParaRPr>
          </a:p>
        </p:txBody>
      </p:sp>
      <p:sp>
        <p:nvSpPr>
          <p:cNvPr id="77" name="Text Box 76"/>
          <p:cNvSpPr txBox="1"/>
          <p:nvPr/>
        </p:nvSpPr>
        <p:spPr>
          <a:xfrm>
            <a:off x="1790700" y="303847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-4</a:t>
            </a:r>
            <a:endParaRPr lang="x-none" altLang="en-US" sz="2800" b="1">
              <a:solidFill>
                <a:schemeClr val="tx1">
                  <a:lumMod val="75000"/>
                  <a:lumOff val="25000"/>
                </a:schemeClr>
              </a:solidFill>
              <a:latin typeface="Arial" charset="0"/>
              <a:ea typeface="Arial" charset="0"/>
            </a:endParaRPr>
          </a:p>
        </p:txBody>
      </p:sp>
      <p:sp>
        <p:nvSpPr>
          <p:cNvPr id="78" name="Text Box 77"/>
          <p:cNvSpPr txBox="1"/>
          <p:nvPr/>
        </p:nvSpPr>
        <p:spPr>
          <a:xfrm>
            <a:off x="2331720" y="3938270"/>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2</a:t>
            </a:r>
            <a:endParaRPr lang="x-none" altLang="en-US" sz="2800" b="1">
              <a:solidFill>
                <a:schemeClr val="tx1">
                  <a:lumMod val="75000"/>
                  <a:lumOff val="25000"/>
                </a:schemeClr>
              </a:solidFill>
              <a:latin typeface="Arial" charset="0"/>
              <a:ea typeface="Arial" charset="0"/>
            </a:endParaRPr>
          </a:p>
        </p:txBody>
      </p:sp>
      <p:sp>
        <p:nvSpPr>
          <p:cNvPr id="79" name="Text Box 78"/>
          <p:cNvSpPr txBox="1"/>
          <p:nvPr/>
        </p:nvSpPr>
        <p:spPr>
          <a:xfrm>
            <a:off x="998220" y="517207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a:t>
            </a:r>
            <a:endParaRPr lang="x-none" altLang="en-US" sz="2800" b="1">
              <a:solidFill>
                <a:schemeClr val="tx1">
                  <a:lumMod val="75000"/>
                  <a:lumOff val="25000"/>
                </a:schemeClr>
              </a:solidFill>
              <a:latin typeface="Arial" charset="0"/>
              <a:ea typeface="Arial" charset="0"/>
            </a:endParaRPr>
          </a:p>
        </p:txBody>
      </p:sp>
      <p:sp>
        <p:nvSpPr>
          <p:cNvPr id="80" name="Text Box 79"/>
          <p:cNvSpPr txBox="1"/>
          <p:nvPr/>
        </p:nvSpPr>
        <p:spPr>
          <a:xfrm>
            <a:off x="2948940" y="517969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-2</a:t>
            </a:r>
            <a:endParaRPr lang="x-none" altLang="en-US" sz="2800" b="1">
              <a:solidFill>
                <a:schemeClr val="tx1">
                  <a:lumMod val="75000"/>
                  <a:lumOff val="25000"/>
                </a:schemeClr>
              </a:solidFill>
              <a:latin typeface="Arial" charset="0"/>
              <a:ea typeface="Arial" charset="0"/>
            </a:endParaRPr>
          </a:p>
        </p:txBody>
      </p:sp>
      <p:sp>
        <p:nvSpPr>
          <p:cNvPr id="2" name="Text Box 1"/>
          <p:cNvSpPr txBox="1"/>
          <p:nvPr/>
        </p:nvSpPr>
        <p:spPr>
          <a:xfrm>
            <a:off x="6134100" y="3028315"/>
            <a:ext cx="5135880" cy="640080"/>
          </a:xfrm>
          <a:prstGeom prst="rect">
            <a:avLst/>
          </a:prstGeom>
          <a:noFill/>
        </p:spPr>
        <p:txBody>
          <a:bodyPr wrap="none" rtlCol="0">
            <a:spAutoFit/>
          </a:bodyPr>
          <a:p>
            <a:r>
              <a:rPr lang="x-none" altLang="en-US" sz="3600">
                <a:solidFill>
                  <a:schemeClr val="bg1"/>
                </a:solidFill>
                <a:latin typeface="Arial" charset="0"/>
              </a:rPr>
              <a:t>s</a:t>
            </a:r>
            <a:r>
              <a:rPr lang="x-none" altLang="en-US" sz="3600">
                <a:latin typeface="Arial" charset="0"/>
              </a:rPr>
              <a:t>	</a:t>
            </a:r>
            <a:r>
              <a:rPr lang="x-none" altLang="en-US" sz="3600">
                <a:solidFill>
                  <a:srgbClr val="00B0F0"/>
                </a:solidFill>
                <a:latin typeface="Arial" charset="0"/>
              </a:rPr>
              <a:t>a</a:t>
            </a:r>
            <a:r>
              <a:rPr lang="x-none" altLang="en-US" sz="3600">
                <a:latin typeface="Arial" charset="0"/>
              </a:rPr>
              <a:t>	b	c	</a:t>
            </a:r>
            <a:r>
              <a:rPr lang="x-none" altLang="en-US" sz="3600">
                <a:solidFill>
                  <a:srgbClr val="00B0F0"/>
                </a:solidFill>
                <a:latin typeface="Arial" charset="0"/>
              </a:rPr>
              <a:t>d</a:t>
            </a:r>
            <a:r>
              <a:rPr lang="x-none" altLang="en-US" sz="3600">
                <a:latin typeface="Arial" charset="0"/>
              </a:rPr>
              <a:t>	e </a:t>
            </a:r>
            <a:endParaRPr lang="x-none" altLang="en-US" sz="3600">
              <a:latin typeface="Arial" charset="0"/>
            </a:endParaRPr>
          </a:p>
        </p:txBody>
      </p:sp>
      <p:sp>
        <p:nvSpPr>
          <p:cNvPr id="8" name="Oval 7"/>
          <p:cNvSpPr/>
          <p:nvPr/>
        </p:nvSpPr>
        <p:spPr>
          <a:xfrm>
            <a:off x="1907540" y="614680"/>
            <a:ext cx="838835" cy="838835"/>
          </a:xfrm>
          <a:prstGeom prst="ellipse">
            <a:avLst/>
          </a:prstGeom>
          <a:solidFill>
            <a:srgbClr val="E91149"/>
          </a:solidFill>
          <a:ln w="38100">
            <a:solidFill>
              <a:srgbClr val="E91149"/>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7" name="Text Box 6"/>
          <p:cNvSpPr txBox="1"/>
          <p:nvPr/>
        </p:nvSpPr>
        <p:spPr>
          <a:xfrm>
            <a:off x="2086445" y="614680"/>
            <a:ext cx="459740" cy="762000"/>
          </a:xfrm>
          <a:prstGeom prst="rect">
            <a:avLst/>
          </a:prstGeom>
          <a:noFill/>
        </p:spPr>
        <p:txBody>
          <a:bodyPr wrap="square" rtlCol="0">
            <a:spAutoFit/>
          </a:bodyPr>
          <a:p>
            <a:r>
              <a:rPr lang="x-none" altLang="en-US" sz="4400" b="1">
                <a:solidFill>
                  <a:schemeClr val="bg1"/>
                </a:solidFill>
                <a:latin typeface="Arial" charset="0"/>
                <a:ea typeface="Arial" charset="0"/>
              </a:rPr>
              <a:t>s</a:t>
            </a:r>
            <a:endParaRPr lang="x-none" altLang="en-US" sz="4400" b="1">
              <a:solidFill>
                <a:schemeClr val="bg1"/>
              </a:solidFill>
              <a:latin typeface="Arial" charset="0"/>
              <a:ea typeface="Arial" charset="0"/>
            </a:endParaRPr>
          </a:p>
        </p:txBody>
      </p:sp>
      <p:sp>
        <p:nvSpPr>
          <p:cNvPr id="5" name="Text Box 4"/>
          <p:cNvSpPr txBox="1"/>
          <p:nvPr/>
        </p:nvSpPr>
        <p:spPr>
          <a:xfrm>
            <a:off x="3430105" y="2008505"/>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d</a:t>
            </a:r>
            <a:endParaRPr lang="x-none" altLang="en-US" sz="4400" b="1">
              <a:solidFill>
                <a:schemeClr val="bg2">
                  <a:lumMod val="75000"/>
                </a:schemeClr>
              </a:solidFill>
              <a:latin typeface="Arial" charset="0"/>
              <a:ea typeface="Arial" charset="0"/>
            </a:endParaRPr>
          </a:p>
        </p:txBody>
      </p:sp>
      <p:sp>
        <p:nvSpPr>
          <p:cNvPr id="6" name="Text Box 5"/>
          <p:cNvSpPr txBox="1"/>
          <p:nvPr/>
        </p:nvSpPr>
        <p:spPr>
          <a:xfrm>
            <a:off x="6769100" y="4149090"/>
            <a:ext cx="3749040" cy="579120"/>
          </a:xfrm>
          <a:prstGeom prst="rect">
            <a:avLst/>
          </a:prstGeom>
          <a:noFill/>
        </p:spPr>
        <p:txBody>
          <a:bodyPr wrap="none" rtlCol="0">
            <a:spAutoFit/>
          </a:bodyPr>
          <a:p>
            <a:r>
              <a:rPr lang="x-none" altLang="en-US" sz="3200">
                <a:latin typeface="Lato" charset="0"/>
              </a:rPr>
              <a:t>1</a:t>
            </a:r>
            <a:r>
              <a:rPr lang="x-none" altLang="en-US" sz="3200" baseline="30000">
                <a:latin typeface="Lato" charset="0"/>
              </a:rPr>
              <a:t>η </a:t>
            </a:r>
            <a:r>
              <a:rPr lang="x-none" altLang="en-US" sz="3200">
                <a:latin typeface="Lato" charset="0"/>
              </a:rPr>
              <a:t> / 5 επαναλήψεις</a:t>
            </a:r>
            <a:endParaRPr lang="x-none" altLang="en-US" sz="3200">
              <a:latin typeface="Lato" charset="0"/>
            </a:endParaRPr>
          </a:p>
        </p:txBody>
      </p:sp>
      <p:sp>
        <p:nvSpPr>
          <p:cNvPr id="10" name="Text Box 9"/>
          <p:cNvSpPr txBox="1"/>
          <p:nvPr/>
        </p:nvSpPr>
        <p:spPr>
          <a:xfrm>
            <a:off x="6054090" y="2319655"/>
            <a:ext cx="5447030" cy="579120"/>
          </a:xfrm>
          <a:prstGeom prst="rect">
            <a:avLst/>
          </a:prstGeom>
          <a:noFill/>
        </p:spPr>
        <p:txBody>
          <a:bodyPr wrap="square" rtlCol="0">
            <a:spAutoFit/>
          </a:bodyPr>
          <a:p>
            <a:pPr algn="l"/>
            <a:r>
              <a:rPr lang="x-none" altLang="en-US" sz="3200">
                <a:latin typeface="MathJax_Main" charset="0"/>
                <a:sym typeface="+mn-ea"/>
              </a:rPr>
              <a:t> 0 </a:t>
            </a:r>
            <a:r>
              <a:rPr lang="x-none" altLang="en-US" sz="3200">
                <a:latin typeface="MathJax_Main" charset="0"/>
              </a:rPr>
              <a:t>     </a:t>
            </a:r>
            <a:r>
              <a:rPr lang="en-US" sz="3200">
                <a:latin typeface="MathJax_Main" charset="0"/>
                <a:sym typeface="+mn-ea"/>
              </a:rPr>
              <a:t>∞</a:t>
            </a:r>
            <a:r>
              <a:rPr lang="x-none" altLang="en-US" sz="3200">
                <a:latin typeface="MathJax_Main" charset="0"/>
              </a:rPr>
              <a:t>     </a:t>
            </a:r>
            <a:r>
              <a:rPr lang="en-US" sz="3200">
                <a:latin typeface="MathJax_Main" charset="0"/>
                <a:sym typeface="+mn-ea"/>
              </a:rPr>
              <a:t>∞</a:t>
            </a:r>
            <a:r>
              <a:rPr lang="x-none" altLang="en-US" sz="3200">
                <a:latin typeface="MathJax_Main" charset="0"/>
              </a:rPr>
              <a:t>     </a:t>
            </a:r>
            <a:r>
              <a:rPr lang="en-US" sz="3200">
                <a:latin typeface="MathJax_Main" charset="0"/>
                <a:sym typeface="+mn-ea"/>
              </a:rPr>
              <a:t>∞</a:t>
            </a:r>
            <a:r>
              <a:rPr lang="x-none" altLang="en-US" sz="3200">
                <a:latin typeface="MathJax_Main" charset="0"/>
              </a:rPr>
              <a:t>     </a:t>
            </a:r>
            <a:r>
              <a:rPr lang="en-US" sz="3200">
                <a:latin typeface="MathJax_Main" charset="0"/>
                <a:sym typeface="+mn-ea"/>
              </a:rPr>
              <a:t>∞</a:t>
            </a:r>
            <a:r>
              <a:rPr lang="x-none" altLang="en-US" sz="3200">
                <a:latin typeface="MathJax_Main" charset="0"/>
              </a:rPr>
              <a:t>     </a:t>
            </a:r>
            <a:r>
              <a:rPr lang="en-US" sz="3200">
                <a:latin typeface="MathJax_Main" charset="0"/>
                <a:sym typeface="+mn-ea"/>
              </a:rPr>
              <a:t>∞</a:t>
            </a:r>
            <a:endParaRPr lang="x-none" altLang="en-US" sz="3200">
              <a:latin typeface="MathJax_Main" charset="0"/>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1" name=""/>
        <p:cNvGrpSpPr/>
        <p:nvPr/>
      </p:nvGrpSpPr>
      <p:grpSpPr/>
      <p:sp>
        <p:nvSpPr>
          <p:cNvPr id="9" name="Text Box 8"/>
          <p:cNvSpPr txBox="1"/>
          <p:nvPr/>
        </p:nvSpPr>
        <p:spPr>
          <a:xfrm>
            <a:off x="713575" y="1976120"/>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a</a:t>
            </a:r>
            <a:endParaRPr lang="x-none" altLang="en-US" sz="4400" b="1">
              <a:solidFill>
                <a:schemeClr val="bg2">
                  <a:lumMod val="75000"/>
                </a:schemeClr>
              </a:solidFill>
              <a:latin typeface="Arial" charset="0"/>
              <a:ea typeface="Arial" charset="0"/>
            </a:endParaRPr>
          </a:p>
        </p:txBody>
      </p:sp>
      <p:sp>
        <p:nvSpPr>
          <p:cNvPr id="12" name="Oval 11"/>
          <p:cNvSpPr/>
          <p:nvPr/>
        </p:nvSpPr>
        <p:spPr>
          <a:xfrm>
            <a:off x="547370" y="1988820"/>
            <a:ext cx="838835" cy="838835"/>
          </a:xfrm>
          <a:prstGeom prst="ellipse">
            <a:avLst/>
          </a:prstGeom>
          <a:noFill/>
          <a:ln w="38100">
            <a:solidFill>
              <a:srgbClr val="00B0F0"/>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31" name="Oval 30"/>
          <p:cNvSpPr/>
          <p:nvPr/>
        </p:nvSpPr>
        <p:spPr>
          <a:xfrm>
            <a:off x="3293110" y="1980565"/>
            <a:ext cx="838835" cy="838835"/>
          </a:xfrm>
          <a:prstGeom prst="ellipse">
            <a:avLst/>
          </a:prstGeom>
          <a:noFill/>
          <a:ln w="38100">
            <a:solidFill>
              <a:srgbClr val="00B0F0"/>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33" name="Text Box 32"/>
          <p:cNvSpPr txBox="1"/>
          <p:nvPr/>
        </p:nvSpPr>
        <p:spPr>
          <a:xfrm>
            <a:off x="716115" y="4063365"/>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e</a:t>
            </a:r>
            <a:endParaRPr lang="x-none" altLang="en-US" sz="4400" b="1">
              <a:solidFill>
                <a:schemeClr val="bg2">
                  <a:lumMod val="75000"/>
                </a:schemeClr>
              </a:solidFill>
              <a:latin typeface="Arial" charset="0"/>
              <a:ea typeface="Arial" charset="0"/>
            </a:endParaRPr>
          </a:p>
        </p:txBody>
      </p:sp>
      <p:sp>
        <p:nvSpPr>
          <p:cNvPr id="34" name="Oval 33"/>
          <p:cNvSpPr/>
          <p:nvPr/>
        </p:nvSpPr>
        <p:spPr>
          <a:xfrm>
            <a:off x="537210" y="4063365"/>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36" name="Text Box 35"/>
          <p:cNvSpPr txBox="1"/>
          <p:nvPr/>
        </p:nvSpPr>
        <p:spPr>
          <a:xfrm>
            <a:off x="2024215" y="5473065"/>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b</a:t>
            </a:r>
            <a:endParaRPr lang="x-none" altLang="en-US" sz="4400" b="1">
              <a:solidFill>
                <a:schemeClr val="bg2">
                  <a:lumMod val="75000"/>
                </a:schemeClr>
              </a:solidFill>
              <a:latin typeface="Arial" charset="0"/>
              <a:ea typeface="Arial" charset="0"/>
            </a:endParaRPr>
          </a:p>
        </p:txBody>
      </p:sp>
      <p:sp>
        <p:nvSpPr>
          <p:cNvPr id="60" name="Oval 59"/>
          <p:cNvSpPr/>
          <p:nvPr/>
        </p:nvSpPr>
        <p:spPr>
          <a:xfrm>
            <a:off x="1883410" y="5434965"/>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61" name="Text Box 60"/>
          <p:cNvSpPr txBox="1"/>
          <p:nvPr/>
        </p:nvSpPr>
        <p:spPr>
          <a:xfrm>
            <a:off x="3472015" y="4037965"/>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c</a:t>
            </a:r>
            <a:endParaRPr lang="x-none" altLang="en-US" sz="4400" b="1">
              <a:solidFill>
                <a:schemeClr val="bg2">
                  <a:lumMod val="75000"/>
                </a:schemeClr>
              </a:solidFill>
              <a:latin typeface="Arial" charset="0"/>
              <a:ea typeface="Arial" charset="0"/>
            </a:endParaRPr>
          </a:p>
        </p:txBody>
      </p:sp>
      <p:sp>
        <p:nvSpPr>
          <p:cNvPr id="62" name="Oval 61"/>
          <p:cNvSpPr/>
          <p:nvPr/>
        </p:nvSpPr>
        <p:spPr>
          <a:xfrm>
            <a:off x="3293110" y="4037965"/>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cxnSp>
        <p:nvCxnSpPr>
          <p:cNvPr id="65" name="Straight Arrow Connector 64"/>
          <p:cNvCxnSpPr>
            <a:stCxn id="8" idx="3"/>
            <a:endCxn id="12" idx="7"/>
          </p:cNvCxnSpPr>
          <p:nvPr/>
        </p:nvCxnSpPr>
        <p:spPr>
          <a:xfrm flipH="1">
            <a:off x="1263650" y="1330960"/>
            <a:ext cx="766445" cy="780415"/>
          </a:xfrm>
          <a:prstGeom prst="straightConnector1">
            <a:avLst/>
          </a:prstGeom>
          <a:ln w="28575">
            <a:solidFill>
              <a:srgbClr val="00B0F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8" idx="5"/>
            <a:endCxn id="31" idx="1"/>
          </p:cNvCxnSpPr>
          <p:nvPr/>
        </p:nvCxnSpPr>
        <p:spPr>
          <a:xfrm>
            <a:off x="2623820" y="1330960"/>
            <a:ext cx="791845" cy="772160"/>
          </a:xfrm>
          <a:prstGeom prst="straightConnector1">
            <a:avLst/>
          </a:prstGeom>
          <a:ln w="28575">
            <a:solidFill>
              <a:srgbClr val="00B0F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12" idx="4"/>
            <a:endCxn id="34" idx="0"/>
          </p:cNvCxnSpPr>
          <p:nvPr/>
        </p:nvCxnSpPr>
        <p:spPr>
          <a:xfrm flipH="1">
            <a:off x="956945" y="2827655"/>
            <a:ext cx="10160" cy="123571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stCxn id="34" idx="7"/>
            <a:endCxn id="31" idx="3"/>
          </p:cNvCxnSpPr>
          <p:nvPr/>
        </p:nvCxnSpPr>
        <p:spPr>
          <a:xfrm flipV="1">
            <a:off x="1253490" y="2696845"/>
            <a:ext cx="2162175" cy="148907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endCxn id="60" idx="0"/>
          </p:cNvCxnSpPr>
          <p:nvPr/>
        </p:nvCxnSpPr>
        <p:spPr>
          <a:xfrm flipH="1">
            <a:off x="2303145" y="2792730"/>
            <a:ext cx="1227455" cy="264223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a:stCxn id="34" idx="4"/>
            <a:endCxn id="60" idx="1"/>
          </p:cNvCxnSpPr>
          <p:nvPr/>
        </p:nvCxnSpPr>
        <p:spPr>
          <a:xfrm>
            <a:off x="956945" y="4902200"/>
            <a:ext cx="1049020" cy="65532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stCxn id="60" idx="7"/>
            <a:endCxn id="62" idx="4"/>
          </p:cNvCxnSpPr>
          <p:nvPr/>
        </p:nvCxnSpPr>
        <p:spPr>
          <a:xfrm flipV="1">
            <a:off x="2599690" y="4876800"/>
            <a:ext cx="1113155" cy="68072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stCxn id="62" idx="0"/>
            <a:endCxn id="31" idx="4"/>
          </p:cNvCxnSpPr>
          <p:nvPr/>
        </p:nvCxnSpPr>
        <p:spPr>
          <a:xfrm flipV="1">
            <a:off x="3712845" y="2819400"/>
            <a:ext cx="0" cy="121856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sp>
        <p:nvSpPr>
          <p:cNvPr id="73" name="Text Box 72"/>
          <p:cNvSpPr txBox="1"/>
          <p:nvPr/>
        </p:nvSpPr>
        <p:spPr>
          <a:xfrm>
            <a:off x="1122680" y="1318895"/>
            <a:ext cx="641985" cy="518160"/>
          </a:xfrm>
          <a:prstGeom prst="rect">
            <a:avLst/>
          </a:prstGeom>
          <a:noFill/>
        </p:spPr>
        <p:txBody>
          <a:bodyPr wrap="square" rtlCol="0">
            <a:spAutoFit/>
          </a:bodyPr>
          <a:p>
            <a:pPr algn="ctr"/>
            <a:r>
              <a:rPr lang="x-none" altLang="en-US" sz="2800" b="1">
                <a:solidFill>
                  <a:srgbClr val="00B0F0"/>
                </a:solidFill>
                <a:latin typeface="Arial" charset="0"/>
                <a:ea typeface="Arial" charset="0"/>
              </a:rPr>
              <a:t>8</a:t>
            </a:r>
            <a:endParaRPr lang="x-none" altLang="en-US" sz="2800" b="1">
              <a:solidFill>
                <a:srgbClr val="00B0F0"/>
              </a:solidFill>
              <a:latin typeface="Arial" charset="0"/>
              <a:ea typeface="Arial" charset="0"/>
            </a:endParaRPr>
          </a:p>
        </p:txBody>
      </p:sp>
      <p:sp>
        <p:nvSpPr>
          <p:cNvPr id="74" name="Text Box 73"/>
          <p:cNvSpPr txBox="1"/>
          <p:nvPr/>
        </p:nvSpPr>
        <p:spPr>
          <a:xfrm>
            <a:off x="2928620" y="1316355"/>
            <a:ext cx="641985" cy="518160"/>
          </a:xfrm>
          <a:prstGeom prst="rect">
            <a:avLst/>
          </a:prstGeom>
          <a:noFill/>
        </p:spPr>
        <p:txBody>
          <a:bodyPr wrap="square" rtlCol="0">
            <a:spAutoFit/>
          </a:bodyPr>
          <a:p>
            <a:pPr algn="ctr"/>
            <a:r>
              <a:rPr lang="x-none" altLang="en-US" sz="2800" b="1">
                <a:solidFill>
                  <a:srgbClr val="00B0F0"/>
                </a:solidFill>
                <a:latin typeface="Arial" charset="0"/>
                <a:ea typeface="Arial" charset="0"/>
              </a:rPr>
              <a:t>10</a:t>
            </a:r>
            <a:endParaRPr lang="x-none" altLang="en-US" sz="2800" b="1">
              <a:solidFill>
                <a:srgbClr val="00B0F0"/>
              </a:solidFill>
              <a:latin typeface="Arial" charset="0"/>
              <a:ea typeface="Arial" charset="0"/>
            </a:endParaRPr>
          </a:p>
        </p:txBody>
      </p:sp>
      <p:sp>
        <p:nvSpPr>
          <p:cNvPr id="75" name="Text Box 74"/>
          <p:cNvSpPr txBox="1"/>
          <p:nvPr/>
        </p:nvSpPr>
        <p:spPr>
          <a:xfrm>
            <a:off x="434340" y="312991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a:t>
            </a:r>
            <a:endParaRPr lang="x-none" altLang="en-US" sz="2800" b="1">
              <a:solidFill>
                <a:schemeClr val="tx1">
                  <a:lumMod val="75000"/>
                  <a:lumOff val="25000"/>
                </a:schemeClr>
              </a:solidFill>
              <a:latin typeface="Arial" charset="0"/>
              <a:ea typeface="Arial" charset="0"/>
            </a:endParaRPr>
          </a:p>
        </p:txBody>
      </p:sp>
      <p:sp>
        <p:nvSpPr>
          <p:cNvPr id="76" name="Text Box 75"/>
          <p:cNvSpPr txBox="1"/>
          <p:nvPr/>
        </p:nvSpPr>
        <p:spPr>
          <a:xfrm>
            <a:off x="3589020" y="311467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a:t>
            </a:r>
            <a:endParaRPr lang="x-none" altLang="en-US" sz="2800" b="1">
              <a:solidFill>
                <a:schemeClr val="tx1">
                  <a:lumMod val="75000"/>
                  <a:lumOff val="25000"/>
                </a:schemeClr>
              </a:solidFill>
              <a:latin typeface="Arial" charset="0"/>
              <a:ea typeface="Arial" charset="0"/>
            </a:endParaRPr>
          </a:p>
        </p:txBody>
      </p:sp>
      <p:sp>
        <p:nvSpPr>
          <p:cNvPr id="77" name="Text Box 76"/>
          <p:cNvSpPr txBox="1"/>
          <p:nvPr/>
        </p:nvSpPr>
        <p:spPr>
          <a:xfrm>
            <a:off x="1790700" y="303847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-4</a:t>
            </a:r>
            <a:endParaRPr lang="x-none" altLang="en-US" sz="2800" b="1">
              <a:solidFill>
                <a:schemeClr val="tx1">
                  <a:lumMod val="75000"/>
                  <a:lumOff val="25000"/>
                </a:schemeClr>
              </a:solidFill>
              <a:latin typeface="Arial" charset="0"/>
              <a:ea typeface="Arial" charset="0"/>
            </a:endParaRPr>
          </a:p>
        </p:txBody>
      </p:sp>
      <p:sp>
        <p:nvSpPr>
          <p:cNvPr id="78" name="Text Box 77"/>
          <p:cNvSpPr txBox="1"/>
          <p:nvPr/>
        </p:nvSpPr>
        <p:spPr>
          <a:xfrm>
            <a:off x="2331720" y="3938270"/>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2</a:t>
            </a:r>
            <a:endParaRPr lang="x-none" altLang="en-US" sz="2800" b="1">
              <a:solidFill>
                <a:schemeClr val="tx1">
                  <a:lumMod val="75000"/>
                  <a:lumOff val="25000"/>
                </a:schemeClr>
              </a:solidFill>
              <a:latin typeface="Arial" charset="0"/>
              <a:ea typeface="Arial" charset="0"/>
            </a:endParaRPr>
          </a:p>
        </p:txBody>
      </p:sp>
      <p:sp>
        <p:nvSpPr>
          <p:cNvPr id="79" name="Text Box 78"/>
          <p:cNvSpPr txBox="1"/>
          <p:nvPr/>
        </p:nvSpPr>
        <p:spPr>
          <a:xfrm>
            <a:off x="998220" y="517207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a:t>
            </a:r>
            <a:endParaRPr lang="x-none" altLang="en-US" sz="2800" b="1">
              <a:solidFill>
                <a:schemeClr val="tx1">
                  <a:lumMod val="75000"/>
                  <a:lumOff val="25000"/>
                </a:schemeClr>
              </a:solidFill>
              <a:latin typeface="Arial" charset="0"/>
              <a:ea typeface="Arial" charset="0"/>
            </a:endParaRPr>
          </a:p>
        </p:txBody>
      </p:sp>
      <p:sp>
        <p:nvSpPr>
          <p:cNvPr id="80" name="Text Box 79"/>
          <p:cNvSpPr txBox="1"/>
          <p:nvPr/>
        </p:nvSpPr>
        <p:spPr>
          <a:xfrm>
            <a:off x="2948940" y="517969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-2</a:t>
            </a:r>
            <a:endParaRPr lang="x-none" altLang="en-US" sz="2800" b="1">
              <a:solidFill>
                <a:schemeClr val="tx1">
                  <a:lumMod val="75000"/>
                  <a:lumOff val="25000"/>
                </a:schemeClr>
              </a:solidFill>
              <a:latin typeface="Arial" charset="0"/>
              <a:ea typeface="Arial" charset="0"/>
            </a:endParaRPr>
          </a:p>
        </p:txBody>
      </p:sp>
      <p:sp>
        <p:nvSpPr>
          <p:cNvPr id="8" name="Oval 7"/>
          <p:cNvSpPr/>
          <p:nvPr/>
        </p:nvSpPr>
        <p:spPr>
          <a:xfrm>
            <a:off x="1907540" y="614680"/>
            <a:ext cx="838835" cy="838835"/>
          </a:xfrm>
          <a:prstGeom prst="ellipse">
            <a:avLst/>
          </a:prstGeom>
          <a:solidFill>
            <a:srgbClr val="E91149"/>
          </a:solidFill>
          <a:ln w="38100">
            <a:solidFill>
              <a:srgbClr val="E91149"/>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7" name="Text Box 6"/>
          <p:cNvSpPr txBox="1"/>
          <p:nvPr/>
        </p:nvSpPr>
        <p:spPr>
          <a:xfrm>
            <a:off x="2086445" y="614680"/>
            <a:ext cx="459740" cy="762000"/>
          </a:xfrm>
          <a:prstGeom prst="rect">
            <a:avLst/>
          </a:prstGeom>
          <a:noFill/>
        </p:spPr>
        <p:txBody>
          <a:bodyPr wrap="square" rtlCol="0">
            <a:spAutoFit/>
          </a:bodyPr>
          <a:p>
            <a:r>
              <a:rPr lang="x-none" altLang="en-US" sz="4400" b="1">
                <a:solidFill>
                  <a:schemeClr val="bg1"/>
                </a:solidFill>
                <a:latin typeface="Arial" charset="0"/>
                <a:ea typeface="Arial" charset="0"/>
              </a:rPr>
              <a:t>s</a:t>
            </a:r>
            <a:endParaRPr lang="x-none" altLang="en-US" sz="4400" b="1">
              <a:solidFill>
                <a:schemeClr val="bg1"/>
              </a:solidFill>
              <a:latin typeface="Arial" charset="0"/>
              <a:ea typeface="Arial" charset="0"/>
            </a:endParaRPr>
          </a:p>
        </p:txBody>
      </p:sp>
      <p:sp>
        <p:nvSpPr>
          <p:cNvPr id="5" name="Text Box 4"/>
          <p:cNvSpPr txBox="1"/>
          <p:nvPr/>
        </p:nvSpPr>
        <p:spPr>
          <a:xfrm>
            <a:off x="3430105" y="2008505"/>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d</a:t>
            </a:r>
            <a:endParaRPr lang="x-none" altLang="en-US" sz="4400" b="1">
              <a:solidFill>
                <a:schemeClr val="bg2">
                  <a:lumMod val="75000"/>
                </a:schemeClr>
              </a:solidFill>
              <a:latin typeface="Arial" charset="0"/>
              <a:ea typeface="Arial" charset="0"/>
            </a:endParaRPr>
          </a:p>
        </p:txBody>
      </p:sp>
      <p:sp>
        <p:nvSpPr>
          <p:cNvPr id="6" name="Text Box 5"/>
          <p:cNvSpPr txBox="1"/>
          <p:nvPr/>
        </p:nvSpPr>
        <p:spPr>
          <a:xfrm>
            <a:off x="6769100" y="4149090"/>
            <a:ext cx="3749040" cy="579120"/>
          </a:xfrm>
          <a:prstGeom prst="rect">
            <a:avLst/>
          </a:prstGeom>
          <a:noFill/>
        </p:spPr>
        <p:txBody>
          <a:bodyPr wrap="none" rtlCol="0">
            <a:spAutoFit/>
          </a:bodyPr>
          <a:p>
            <a:r>
              <a:rPr lang="x-none" altLang="en-US" sz="3200">
                <a:latin typeface="Lato" charset="0"/>
              </a:rPr>
              <a:t>1</a:t>
            </a:r>
            <a:r>
              <a:rPr lang="x-none" altLang="en-US" sz="3200" baseline="30000">
                <a:latin typeface="Lato" charset="0"/>
              </a:rPr>
              <a:t>η </a:t>
            </a:r>
            <a:r>
              <a:rPr lang="x-none" altLang="en-US" sz="3200">
                <a:latin typeface="Lato" charset="0"/>
              </a:rPr>
              <a:t> / 5 επαναλήψεις</a:t>
            </a:r>
            <a:endParaRPr lang="x-none" altLang="en-US" sz="3200">
              <a:latin typeface="Lato" charset="0"/>
            </a:endParaRPr>
          </a:p>
        </p:txBody>
      </p:sp>
      <p:sp>
        <p:nvSpPr>
          <p:cNvPr id="10" name="Text Box 9"/>
          <p:cNvSpPr txBox="1"/>
          <p:nvPr/>
        </p:nvSpPr>
        <p:spPr>
          <a:xfrm>
            <a:off x="6054090" y="2319655"/>
            <a:ext cx="5447030" cy="579120"/>
          </a:xfrm>
          <a:prstGeom prst="rect">
            <a:avLst/>
          </a:prstGeom>
          <a:noFill/>
        </p:spPr>
        <p:txBody>
          <a:bodyPr wrap="square" rtlCol="0">
            <a:spAutoFit/>
          </a:bodyPr>
          <a:p>
            <a:pPr algn="l"/>
            <a:r>
              <a:rPr lang="x-none" altLang="en-US" sz="3200">
                <a:latin typeface="MathJax_Main" charset="0"/>
                <a:sym typeface="+mn-ea"/>
              </a:rPr>
              <a:t> 0 </a:t>
            </a:r>
            <a:r>
              <a:rPr lang="x-none" altLang="en-US" sz="3200">
                <a:latin typeface="MathJax_Main" charset="0"/>
              </a:rPr>
              <a:t>      </a:t>
            </a:r>
            <a:r>
              <a:rPr lang="x-none" altLang="en-US" sz="3200">
                <a:latin typeface="MathJax_Main" charset="0"/>
                <a:sym typeface="+mn-ea"/>
              </a:rPr>
              <a:t>8</a:t>
            </a:r>
            <a:r>
              <a:rPr lang="x-none" altLang="en-US" sz="3200">
                <a:latin typeface="MathJax_Main" charset="0"/>
              </a:rPr>
              <a:t>      </a:t>
            </a:r>
            <a:r>
              <a:rPr lang="en-US" sz="3200">
                <a:latin typeface="MathJax_Main" charset="0"/>
                <a:sym typeface="+mn-ea"/>
              </a:rPr>
              <a:t>∞</a:t>
            </a:r>
            <a:r>
              <a:rPr lang="x-none" altLang="en-US" sz="3200">
                <a:latin typeface="MathJax_Main" charset="0"/>
              </a:rPr>
              <a:t>     </a:t>
            </a:r>
            <a:r>
              <a:rPr lang="en-US" sz="3200">
                <a:latin typeface="MathJax_Main" charset="0"/>
                <a:sym typeface="+mn-ea"/>
              </a:rPr>
              <a:t>∞</a:t>
            </a:r>
            <a:r>
              <a:rPr lang="x-none" altLang="en-US" sz="3200">
                <a:latin typeface="MathJax_Main" charset="0"/>
              </a:rPr>
              <a:t>     </a:t>
            </a:r>
            <a:r>
              <a:rPr lang="x-none" altLang="en-US" sz="3200">
                <a:latin typeface="MathJax_Main" charset="0"/>
                <a:sym typeface="+mn-ea"/>
              </a:rPr>
              <a:t>10</a:t>
            </a:r>
            <a:r>
              <a:rPr lang="x-none" altLang="en-US" sz="3200">
                <a:latin typeface="MathJax_Main" charset="0"/>
              </a:rPr>
              <a:t>     </a:t>
            </a:r>
            <a:r>
              <a:rPr lang="en-US" sz="3200">
                <a:latin typeface="MathJax_Main" charset="0"/>
                <a:sym typeface="+mn-ea"/>
              </a:rPr>
              <a:t>∞</a:t>
            </a:r>
            <a:endParaRPr lang="x-none" altLang="en-US" sz="3200">
              <a:latin typeface="MathJax_Main" charset="0"/>
            </a:endParaRPr>
          </a:p>
        </p:txBody>
      </p:sp>
      <p:sp>
        <p:nvSpPr>
          <p:cNvPr id="3" name="Oval 2"/>
          <p:cNvSpPr/>
          <p:nvPr/>
        </p:nvSpPr>
        <p:spPr>
          <a:xfrm>
            <a:off x="6044565" y="3085465"/>
            <a:ext cx="584835" cy="584835"/>
          </a:xfrm>
          <a:prstGeom prst="ellipse">
            <a:avLst/>
          </a:prstGeom>
          <a:solidFill>
            <a:srgbClr val="E91149"/>
          </a:solidFill>
          <a:ln w="38100">
            <a:solidFill>
              <a:srgbClr val="E91149"/>
            </a:solidFill>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4" name="Text Box 3"/>
          <p:cNvSpPr txBox="1"/>
          <p:nvPr/>
        </p:nvSpPr>
        <p:spPr>
          <a:xfrm>
            <a:off x="6134100" y="3028315"/>
            <a:ext cx="5135880" cy="640080"/>
          </a:xfrm>
          <a:prstGeom prst="rect">
            <a:avLst/>
          </a:prstGeom>
          <a:noFill/>
        </p:spPr>
        <p:txBody>
          <a:bodyPr wrap="none" rtlCol="0">
            <a:spAutoFit/>
          </a:bodyPr>
          <a:p>
            <a:r>
              <a:rPr lang="x-none" altLang="en-US" sz="3600">
                <a:solidFill>
                  <a:schemeClr val="bg1"/>
                </a:solidFill>
                <a:latin typeface="Arial" charset="0"/>
              </a:rPr>
              <a:t>s</a:t>
            </a:r>
            <a:r>
              <a:rPr lang="x-none" altLang="en-US" sz="3600">
                <a:latin typeface="Arial" charset="0"/>
              </a:rPr>
              <a:t>	</a:t>
            </a:r>
            <a:r>
              <a:rPr lang="x-none" altLang="en-US" sz="3600">
                <a:solidFill>
                  <a:srgbClr val="00B0F0"/>
                </a:solidFill>
                <a:latin typeface="Arial" charset="0"/>
              </a:rPr>
              <a:t>a</a:t>
            </a:r>
            <a:r>
              <a:rPr lang="x-none" altLang="en-US" sz="3600">
                <a:latin typeface="Arial" charset="0"/>
              </a:rPr>
              <a:t>	b	c	</a:t>
            </a:r>
            <a:r>
              <a:rPr lang="x-none" altLang="en-US" sz="3600">
                <a:solidFill>
                  <a:srgbClr val="00B0F0"/>
                </a:solidFill>
                <a:latin typeface="Arial" charset="0"/>
              </a:rPr>
              <a:t>d</a:t>
            </a:r>
            <a:r>
              <a:rPr lang="x-none" altLang="en-US" sz="3600">
                <a:latin typeface="Arial" charset="0"/>
              </a:rPr>
              <a:t>	e </a:t>
            </a:r>
            <a:endParaRPr lang="x-none" altLang="en-US" sz="3600">
              <a:latin typeface="Arial" charset="0"/>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1" name=""/>
        <p:cNvGrpSpPr/>
        <p:nvPr/>
      </p:nvGrpSpPr>
      <p:grpSpPr/>
      <p:sp>
        <p:nvSpPr>
          <p:cNvPr id="5" name="Oval 4"/>
          <p:cNvSpPr/>
          <p:nvPr/>
        </p:nvSpPr>
        <p:spPr>
          <a:xfrm>
            <a:off x="6971665" y="3085465"/>
            <a:ext cx="584835" cy="584835"/>
          </a:xfrm>
          <a:prstGeom prst="ellipse">
            <a:avLst/>
          </a:prstGeom>
          <a:solidFill>
            <a:srgbClr val="E91149"/>
          </a:solidFill>
          <a:ln w="38100">
            <a:solidFill>
              <a:srgbClr val="E91149"/>
            </a:solidFill>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7" name="Text Box 6"/>
          <p:cNvSpPr txBox="1"/>
          <p:nvPr/>
        </p:nvSpPr>
        <p:spPr>
          <a:xfrm>
            <a:off x="2086445" y="614680"/>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s</a:t>
            </a:r>
            <a:endParaRPr lang="x-none" altLang="en-US" sz="4400" b="1">
              <a:solidFill>
                <a:schemeClr val="bg2">
                  <a:lumMod val="75000"/>
                </a:schemeClr>
              </a:solidFill>
              <a:latin typeface="Arial" charset="0"/>
              <a:ea typeface="Arial" charset="0"/>
            </a:endParaRPr>
          </a:p>
        </p:txBody>
      </p:sp>
      <p:sp>
        <p:nvSpPr>
          <p:cNvPr id="8" name="Oval 7"/>
          <p:cNvSpPr/>
          <p:nvPr/>
        </p:nvSpPr>
        <p:spPr>
          <a:xfrm>
            <a:off x="1907540" y="614680"/>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31" name="Oval 30"/>
          <p:cNvSpPr/>
          <p:nvPr/>
        </p:nvSpPr>
        <p:spPr>
          <a:xfrm>
            <a:off x="3293110" y="1980565"/>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33" name="Text Box 32"/>
          <p:cNvSpPr txBox="1"/>
          <p:nvPr/>
        </p:nvSpPr>
        <p:spPr>
          <a:xfrm>
            <a:off x="716115" y="4063365"/>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e</a:t>
            </a:r>
            <a:endParaRPr lang="x-none" altLang="en-US" sz="4400" b="1">
              <a:solidFill>
                <a:schemeClr val="bg2">
                  <a:lumMod val="75000"/>
                </a:schemeClr>
              </a:solidFill>
              <a:latin typeface="Arial" charset="0"/>
              <a:ea typeface="Arial" charset="0"/>
            </a:endParaRPr>
          </a:p>
        </p:txBody>
      </p:sp>
      <p:sp>
        <p:nvSpPr>
          <p:cNvPr id="34" name="Oval 33"/>
          <p:cNvSpPr/>
          <p:nvPr/>
        </p:nvSpPr>
        <p:spPr>
          <a:xfrm>
            <a:off x="537210" y="4063365"/>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36" name="Text Box 35"/>
          <p:cNvSpPr txBox="1"/>
          <p:nvPr/>
        </p:nvSpPr>
        <p:spPr>
          <a:xfrm>
            <a:off x="2024215" y="5473065"/>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b</a:t>
            </a:r>
            <a:endParaRPr lang="x-none" altLang="en-US" sz="4400" b="1">
              <a:solidFill>
                <a:schemeClr val="bg2">
                  <a:lumMod val="75000"/>
                </a:schemeClr>
              </a:solidFill>
              <a:latin typeface="Arial" charset="0"/>
              <a:ea typeface="Arial" charset="0"/>
            </a:endParaRPr>
          </a:p>
        </p:txBody>
      </p:sp>
      <p:sp>
        <p:nvSpPr>
          <p:cNvPr id="60" name="Oval 59"/>
          <p:cNvSpPr/>
          <p:nvPr/>
        </p:nvSpPr>
        <p:spPr>
          <a:xfrm>
            <a:off x="1883410" y="5434965"/>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61" name="Text Box 60"/>
          <p:cNvSpPr txBox="1"/>
          <p:nvPr/>
        </p:nvSpPr>
        <p:spPr>
          <a:xfrm>
            <a:off x="3472015" y="4037965"/>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c</a:t>
            </a:r>
            <a:endParaRPr lang="x-none" altLang="en-US" sz="4400" b="1">
              <a:solidFill>
                <a:schemeClr val="bg2">
                  <a:lumMod val="75000"/>
                </a:schemeClr>
              </a:solidFill>
              <a:latin typeface="Arial" charset="0"/>
              <a:ea typeface="Arial" charset="0"/>
            </a:endParaRPr>
          </a:p>
        </p:txBody>
      </p:sp>
      <p:sp>
        <p:nvSpPr>
          <p:cNvPr id="62" name="Oval 61"/>
          <p:cNvSpPr/>
          <p:nvPr/>
        </p:nvSpPr>
        <p:spPr>
          <a:xfrm>
            <a:off x="3293110" y="4037965"/>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cxnSp>
        <p:nvCxnSpPr>
          <p:cNvPr id="65" name="Straight Arrow Connector 64"/>
          <p:cNvCxnSpPr>
            <a:stCxn id="8" idx="3"/>
            <a:endCxn id="12" idx="7"/>
          </p:cNvCxnSpPr>
          <p:nvPr/>
        </p:nvCxnSpPr>
        <p:spPr>
          <a:xfrm flipH="1">
            <a:off x="1263650" y="1330960"/>
            <a:ext cx="766445" cy="78041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8" idx="5"/>
            <a:endCxn id="31" idx="1"/>
          </p:cNvCxnSpPr>
          <p:nvPr/>
        </p:nvCxnSpPr>
        <p:spPr>
          <a:xfrm>
            <a:off x="2623820" y="1330960"/>
            <a:ext cx="791845" cy="77216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12" idx="4"/>
            <a:endCxn id="34" idx="0"/>
          </p:cNvCxnSpPr>
          <p:nvPr/>
        </p:nvCxnSpPr>
        <p:spPr>
          <a:xfrm flipH="1">
            <a:off x="956945" y="2827655"/>
            <a:ext cx="10160" cy="123571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stCxn id="34" idx="7"/>
            <a:endCxn id="31" idx="3"/>
          </p:cNvCxnSpPr>
          <p:nvPr/>
        </p:nvCxnSpPr>
        <p:spPr>
          <a:xfrm flipV="1">
            <a:off x="1253490" y="2696845"/>
            <a:ext cx="2162175" cy="148907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endCxn id="60" idx="0"/>
          </p:cNvCxnSpPr>
          <p:nvPr/>
        </p:nvCxnSpPr>
        <p:spPr>
          <a:xfrm flipH="1">
            <a:off x="2303145" y="2792730"/>
            <a:ext cx="1227455" cy="264223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a:stCxn id="34" idx="4"/>
            <a:endCxn id="60" idx="1"/>
          </p:cNvCxnSpPr>
          <p:nvPr/>
        </p:nvCxnSpPr>
        <p:spPr>
          <a:xfrm>
            <a:off x="956945" y="4902200"/>
            <a:ext cx="1049020" cy="65532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stCxn id="60" idx="7"/>
            <a:endCxn id="62" idx="4"/>
          </p:cNvCxnSpPr>
          <p:nvPr/>
        </p:nvCxnSpPr>
        <p:spPr>
          <a:xfrm flipV="1">
            <a:off x="2599690" y="4876800"/>
            <a:ext cx="1113155" cy="68072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stCxn id="62" idx="0"/>
            <a:endCxn id="31" idx="4"/>
          </p:cNvCxnSpPr>
          <p:nvPr/>
        </p:nvCxnSpPr>
        <p:spPr>
          <a:xfrm flipV="1">
            <a:off x="3712845" y="2819400"/>
            <a:ext cx="0" cy="121856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sp>
        <p:nvSpPr>
          <p:cNvPr id="73" name="Text Box 72"/>
          <p:cNvSpPr txBox="1"/>
          <p:nvPr/>
        </p:nvSpPr>
        <p:spPr>
          <a:xfrm>
            <a:off x="1122680" y="131889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8</a:t>
            </a:r>
            <a:endParaRPr lang="x-none" altLang="en-US" sz="2800" b="1">
              <a:solidFill>
                <a:schemeClr val="tx1">
                  <a:lumMod val="75000"/>
                  <a:lumOff val="25000"/>
                </a:schemeClr>
              </a:solidFill>
              <a:latin typeface="Arial" charset="0"/>
              <a:ea typeface="Arial" charset="0"/>
            </a:endParaRPr>
          </a:p>
        </p:txBody>
      </p:sp>
      <p:sp>
        <p:nvSpPr>
          <p:cNvPr id="74" name="Text Box 73"/>
          <p:cNvSpPr txBox="1"/>
          <p:nvPr/>
        </p:nvSpPr>
        <p:spPr>
          <a:xfrm>
            <a:off x="2928620" y="131635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10</a:t>
            </a:r>
            <a:endParaRPr lang="x-none" altLang="en-US" sz="2800" b="1">
              <a:solidFill>
                <a:schemeClr val="tx1">
                  <a:lumMod val="75000"/>
                  <a:lumOff val="25000"/>
                </a:schemeClr>
              </a:solidFill>
              <a:latin typeface="Arial" charset="0"/>
              <a:ea typeface="Arial" charset="0"/>
            </a:endParaRPr>
          </a:p>
        </p:txBody>
      </p:sp>
      <p:sp>
        <p:nvSpPr>
          <p:cNvPr id="75" name="Text Box 74"/>
          <p:cNvSpPr txBox="1"/>
          <p:nvPr/>
        </p:nvSpPr>
        <p:spPr>
          <a:xfrm>
            <a:off x="434340" y="312991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a:t>
            </a:r>
            <a:endParaRPr lang="x-none" altLang="en-US" sz="2800" b="1">
              <a:solidFill>
                <a:schemeClr val="tx1">
                  <a:lumMod val="75000"/>
                  <a:lumOff val="25000"/>
                </a:schemeClr>
              </a:solidFill>
              <a:latin typeface="Arial" charset="0"/>
              <a:ea typeface="Arial" charset="0"/>
            </a:endParaRPr>
          </a:p>
        </p:txBody>
      </p:sp>
      <p:sp>
        <p:nvSpPr>
          <p:cNvPr id="76" name="Text Box 75"/>
          <p:cNvSpPr txBox="1"/>
          <p:nvPr/>
        </p:nvSpPr>
        <p:spPr>
          <a:xfrm>
            <a:off x="3589020" y="311467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a:t>
            </a:r>
            <a:endParaRPr lang="x-none" altLang="en-US" sz="2800" b="1">
              <a:solidFill>
                <a:schemeClr val="tx1">
                  <a:lumMod val="75000"/>
                  <a:lumOff val="25000"/>
                </a:schemeClr>
              </a:solidFill>
              <a:latin typeface="Arial" charset="0"/>
              <a:ea typeface="Arial" charset="0"/>
            </a:endParaRPr>
          </a:p>
        </p:txBody>
      </p:sp>
      <p:sp>
        <p:nvSpPr>
          <p:cNvPr id="77" name="Text Box 76"/>
          <p:cNvSpPr txBox="1"/>
          <p:nvPr/>
        </p:nvSpPr>
        <p:spPr>
          <a:xfrm>
            <a:off x="1790700" y="303847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-4</a:t>
            </a:r>
            <a:endParaRPr lang="x-none" altLang="en-US" sz="2800" b="1">
              <a:solidFill>
                <a:schemeClr val="tx1">
                  <a:lumMod val="75000"/>
                  <a:lumOff val="25000"/>
                </a:schemeClr>
              </a:solidFill>
              <a:latin typeface="Arial" charset="0"/>
              <a:ea typeface="Arial" charset="0"/>
            </a:endParaRPr>
          </a:p>
        </p:txBody>
      </p:sp>
      <p:sp>
        <p:nvSpPr>
          <p:cNvPr id="78" name="Text Box 77"/>
          <p:cNvSpPr txBox="1"/>
          <p:nvPr/>
        </p:nvSpPr>
        <p:spPr>
          <a:xfrm>
            <a:off x="2331720" y="3938270"/>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2</a:t>
            </a:r>
            <a:endParaRPr lang="x-none" altLang="en-US" sz="2800" b="1">
              <a:solidFill>
                <a:schemeClr val="tx1">
                  <a:lumMod val="75000"/>
                  <a:lumOff val="25000"/>
                </a:schemeClr>
              </a:solidFill>
              <a:latin typeface="Arial" charset="0"/>
              <a:ea typeface="Arial" charset="0"/>
            </a:endParaRPr>
          </a:p>
        </p:txBody>
      </p:sp>
      <p:sp>
        <p:nvSpPr>
          <p:cNvPr id="79" name="Text Box 78"/>
          <p:cNvSpPr txBox="1"/>
          <p:nvPr/>
        </p:nvSpPr>
        <p:spPr>
          <a:xfrm>
            <a:off x="998220" y="517207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a:t>
            </a:r>
            <a:endParaRPr lang="x-none" altLang="en-US" sz="2800" b="1">
              <a:solidFill>
                <a:schemeClr val="tx1">
                  <a:lumMod val="75000"/>
                  <a:lumOff val="25000"/>
                </a:schemeClr>
              </a:solidFill>
              <a:latin typeface="Arial" charset="0"/>
              <a:ea typeface="Arial" charset="0"/>
            </a:endParaRPr>
          </a:p>
        </p:txBody>
      </p:sp>
      <p:sp>
        <p:nvSpPr>
          <p:cNvPr id="80" name="Text Box 79"/>
          <p:cNvSpPr txBox="1"/>
          <p:nvPr/>
        </p:nvSpPr>
        <p:spPr>
          <a:xfrm>
            <a:off x="2948940" y="517969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-2</a:t>
            </a:r>
            <a:endParaRPr lang="x-none" altLang="en-US" sz="2800" b="1">
              <a:solidFill>
                <a:schemeClr val="tx1">
                  <a:lumMod val="75000"/>
                  <a:lumOff val="25000"/>
                </a:schemeClr>
              </a:solidFill>
              <a:latin typeface="Arial" charset="0"/>
              <a:ea typeface="Arial" charset="0"/>
            </a:endParaRPr>
          </a:p>
        </p:txBody>
      </p:sp>
      <p:sp>
        <p:nvSpPr>
          <p:cNvPr id="12" name="Oval 11"/>
          <p:cNvSpPr/>
          <p:nvPr/>
        </p:nvSpPr>
        <p:spPr>
          <a:xfrm>
            <a:off x="547370" y="1988820"/>
            <a:ext cx="838835" cy="838835"/>
          </a:xfrm>
          <a:prstGeom prst="ellipse">
            <a:avLst/>
          </a:prstGeom>
          <a:solidFill>
            <a:srgbClr val="E91149"/>
          </a:solidFill>
          <a:ln w="38100">
            <a:solidFill>
              <a:srgbClr val="E91149"/>
            </a:solidFill>
          </a:ln>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9" name="Text Box 8"/>
          <p:cNvSpPr txBox="1"/>
          <p:nvPr/>
        </p:nvSpPr>
        <p:spPr>
          <a:xfrm>
            <a:off x="713575" y="1976120"/>
            <a:ext cx="459740" cy="762000"/>
          </a:xfrm>
          <a:prstGeom prst="rect">
            <a:avLst/>
          </a:prstGeom>
          <a:noFill/>
        </p:spPr>
        <p:txBody>
          <a:bodyPr wrap="square" rtlCol="0">
            <a:spAutoFit/>
          </a:bodyPr>
          <a:p>
            <a:r>
              <a:rPr lang="x-none" altLang="en-US" sz="4400" b="1">
                <a:solidFill>
                  <a:schemeClr val="bg1"/>
                </a:solidFill>
                <a:latin typeface="Arial" charset="0"/>
                <a:ea typeface="Arial" charset="0"/>
              </a:rPr>
              <a:t>a</a:t>
            </a:r>
            <a:endParaRPr lang="x-none" altLang="en-US" sz="4400" b="1">
              <a:solidFill>
                <a:schemeClr val="bg1"/>
              </a:solidFill>
              <a:latin typeface="Arial" charset="0"/>
              <a:ea typeface="Arial" charset="0"/>
            </a:endParaRPr>
          </a:p>
        </p:txBody>
      </p:sp>
      <p:sp>
        <p:nvSpPr>
          <p:cNvPr id="6" name="Text Box 5"/>
          <p:cNvSpPr txBox="1"/>
          <p:nvPr/>
        </p:nvSpPr>
        <p:spPr>
          <a:xfrm>
            <a:off x="3430105" y="2008505"/>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d</a:t>
            </a:r>
            <a:endParaRPr lang="x-none" altLang="en-US" sz="4400" b="1">
              <a:solidFill>
                <a:schemeClr val="bg2">
                  <a:lumMod val="75000"/>
                </a:schemeClr>
              </a:solidFill>
              <a:latin typeface="Arial" charset="0"/>
              <a:ea typeface="Arial" charset="0"/>
            </a:endParaRPr>
          </a:p>
        </p:txBody>
      </p:sp>
      <p:sp>
        <p:nvSpPr>
          <p:cNvPr id="11" name="Text Box 10"/>
          <p:cNvSpPr txBox="1"/>
          <p:nvPr/>
        </p:nvSpPr>
        <p:spPr>
          <a:xfrm>
            <a:off x="6769100" y="4149090"/>
            <a:ext cx="3749040" cy="579120"/>
          </a:xfrm>
          <a:prstGeom prst="rect">
            <a:avLst/>
          </a:prstGeom>
          <a:noFill/>
        </p:spPr>
        <p:txBody>
          <a:bodyPr wrap="none" rtlCol="0">
            <a:spAutoFit/>
          </a:bodyPr>
          <a:p>
            <a:r>
              <a:rPr lang="x-none" altLang="en-US" sz="3200">
                <a:latin typeface="Lato" charset="0"/>
              </a:rPr>
              <a:t>1</a:t>
            </a:r>
            <a:r>
              <a:rPr lang="x-none" altLang="en-US" sz="3200" baseline="30000">
                <a:latin typeface="Lato" charset="0"/>
              </a:rPr>
              <a:t>η </a:t>
            </a:r>
            <a:r>
              <a:rPr lang="x-none" altLang="en-US" sz="3200">
                <a:latin typeface="Lato" charset="0"/>
              </a:rPr>
              <a:t> / 5 επαναλήψεις</a:t>
            </a:r>
            <a:endParaRPr lang="x-none" altLang="en-US" sz="3200">
              <a:latin typeface="Lato" charset="0"/>
            </a:endParaRPr>
          </a:p>
        </p:txBody>
      </p:sp>
      <p:sp>
        <p:nvSpPr>
          <p:cNvPr id="10" name="Text Box 9"/>
          <p:cNvSpPr txBox="1"/>
          <p:nvPr/>
        </p:nvSpPr>
        <p:spPr>
          <a:xfrm>
            <a:off x="6054090" y="2319655"/>
            <a:ext cx="5447030" cy="579120"/>
          </a:xfrm>
          <a:prstGeom prst="rect">
            <a:avLst/>
          </a:prstGeom>
          <a:noFill/>
        </p:spPr>
        <p:txBody>
          <a:bodyPr wrap="square" rtlCol="0">
            <a:spAutoFit/>
          </a:bodyPr>
          <a:p>
            <a:pPr algn="l"/>
            <a:r>
              <a:rPr lang="x-none" altLang="en-US" sz="3200">
                <a:latin typeface="MathJax_Main" charset="0"/>
                <a:sym typeface="+mn-ea"/>
              </a:rPr>
              <a:t> 0 </a:t>
            </a:r>
            <a:r>
              <a:rPr lang="x-none" altLang="en-US" sz="3200">
                <a:latin typeface="MathJax_Main" charset="0"/>
              </a:rPr>
              <a:t>      </a:t>
            </a:r>
            <a:r>
              <a:rPr lang="x-none" altLang="en-US" sz="3200">
                <a:latin typeface="MathJax_Main" charset="0"/>
                <a:sym typeface="+mn-ea"/>
              </a:rPr>
              <a:t>8</a:t>
            </a:r>
            <a:r>
              <a:rPr lang="x-none" altLang="en-US" sz="3200">
                <a:latin typeface="MathJax_Main" charset="0"/>
              </a:rPr>
              <a:t>      </a:t>
            </a:r>
            <a:r>
              <a:rPr lang="en-US" sz="3200">
                <a:latin typeface="MathJax_Main" charset="0"/>
                <a:sym typeface="+mn-ea"/>
              </a:rPr>
              <a:t>∞</a:t>
            </a:r>
            <a:r>
              <a:rPr lang="x-none" altLang="en-US" sz="3200">
                <a:latin typeface="MathJax_Main" charset="0"/>
              </a:rPr>
              <a:t>     </a:t>
            </a:r>
            <a:r>
              <a:rPr lang="en-US" sz="3200">
                <a:latin typeface="MathJax_Main" charset="0"/>
                <a:sym typeface="+mn-ea"/>
              </a:rPr>
              <a:t>∞</a:t>
            </a:r>
            <a:r>
              <a:rPr lang="x-none" altLang="en-US" sz="3200">
                <a:latin typeface="MathJax_Main" charset="0"/>
              </a:rPr>
              <a:t>     </a:t>
            </a:r>
            <a:r>
              <a:rPr lang="x-none" altLang="en-US" sz="3200">
                <a:latin typeface="MathJax_Main" charset="0"/>
                <a:sym typeface="+mn-ea"/>
              </a:rPr>
              <a:t>10</a:t>
            </a:r>
            <a:r>
              <a:rPr lang="x-none" altLang="en-US" sz="3200">
                <a:latin typeface="MathJax_Main" charset="0"/>
              </a:rPr>
              <a:t>     </a:t>
            </a:r>
            <a:r>
              <a:rPr lang="en-US" sz="3200">
                <a:latin typeface="MathJax_Main" charset="0"/>
                <a:sym typeface="+mn-ea"/>
              </a:rPr>
              <a:t>∞</a:t>
            </a:r>
            <a:endParaRPr lang="x-none" altLang="en-US" sz="3200">
              <a:latin typeface="MathJax_Main" charset="0"/>
            </a:endParaRPr>
          </a:p>
        </p:txBody>
      </p:sp>
      <p:sp>
        <p:nvSpPr>
          <p:cNvPr id="3" name="Text Box 2"/>
          <p:cNvSpPr txBox="1"/>
          <p:nvPr/>
        </p:nvSpPr>
        <p:spPr>
          <a:xfrm>
            <a:off x="6134100" y="3028315"/>
            <a:ext cx="5135880" cy="640080"/>
          </a:xfrm>
          <a:prstGeom prst="rect">
            <a:avLst/>
          </a:prstGeom>
          <a:noFill/>
        </p:spPr>
        <p:txBody>
          <a:bodyPr wrap="none" rtlCol="0">
            <a:spAutoFit/>
          </a:bodyPr>
          <a:p>
            <a:r>
              <a:rPr lang="x-none" altLang="en-US" sz="3600">
                <a:solidFill>
                  <a:schemeClr val="tx1"/>
                </a:solidFill>
                <a:latin typeface="Arial" charset="0"/>
              </a:rPr>
              <a:t>s</a:t>
            </a:r>
            <a:r>
              <a:rPr lang="x-none" altLang="en-US" sz="3600">
                <a:latin typeface="Arial" charset="0"/>
              </a:rPr>
              <a:t>	</a:t>
            </a:r>
            <a:r>
              <a:rPr lang="x-none" altLang="en-US" sz="3600">
                <a:solidFill>
                  <a:schemeClr val="bg1"/>
                </a:solidFill>
                <a:latin typeface="Arial" charset="0"/>
              </a:rPr>
              <a:t>a</a:t>
            </a:r>
            <a:r>
              <a:rPr lang="x-none" altLang="en-US" sz="3600">
                <a:latin typeface="Arial" charset="0"/>
              </a:rPr>
              <a:t>	b	c	d	e </a:t>
            </a:r>
            <a:endParaRPr lang="x-none" altLang="en-US" sz="3600">
              <a:latin typeface="Arial" charset="0"/>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1" name=""/>
        <p:cNvGrpSpPr/>
        <p:nvPr/>
      </p:nvGrpSpPr>
      <p:grpSpPr/>
      <p:sp>
        <p:nvSpPr>
          <p:cNvPr id="7" name="Text Box 6"/>
          <p:cNvSpPr txBox="1"/>
          <p:nvPr/>
        </p:nvSpPr>
        <p:spPr>
          <a:xfrm>
            <a:off x="2086445" y="614680"/>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s</a:t>
            </a:r>
            <a:endParaRPr lang="x-none" altLang="en-US" sz="4400" b="1">
              <a:solidFill>
                <a:schemeClr val="bg2">
                  <a:lumMod val="75000"/>
                </a:schemeClr>
              </a:solidFill>
              <a:latin typeface="Arial" charset="0"/>
              <a:ea typeface="Arial" charset="0"/>
            </a:endParaRPr>
          </a:p>
        </p:txBody>
      </p:sp>
      <p:sp>
        <p:nvSpPr>
          <p:cNvPr id="8" name="Oval 7"/>
          <p:cNvSpPr/>
          <p:nvPr/>
        </p:nvSpPr>
        <p:spPr>
          <a:xfrm>
            <a:off x="1907540" y="614680"/>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31" name="Oval 30"/>
          <p:cNvSpPr/>
          <p:nvPr/>
        </p:nvSpPr>
        <p:spPr>
          <a:xfrm>
            <a:off x="3293110" y="1980565"/>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33" name="Text Box 32"/>
          <p:cNvSpPr txBox="1"/>
          <p:nvPr/>
        </p:nvSpPr>
        <p:spPr>
          <a:xfrm>
            <a:off x="716115" y="4063365"/>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e</a:t>
            </a:r>
            <a:endParaRPr lang="x-none" altLang="en-US" sz="4400" b="1">
              <a:solidFill>
                <a:schemeClr val="bg2">
                  <a:lumMod val="75000"/>
                </a:schemeClr>
              </a:solidFill>
              <a:latin typeface="Arial" charset="0"/>
              <a:ea typeface="Arial" charset="0"/>
            </a:endParaRPr>
          </a:p>
        </p:txBody>
      </p:sp>
      <p:sp>
        <p:nvSpPr>
          <p:cNvPr id="34" name="Oval 33"/>
          <p:cNvSpPr/>
          <p:nvPr/>
        </p:nvSpPr>
        <p:spPr>
          <a:xfrm>
            <a:off x="537210" y="4063365"/>
            <a:ext cx="838835" cy="838835"/>
          </a:xfrm>
          <a:prstGeom prst="ellipse">
            <a:avLst/>
          </a:prstGeom>
          <a:noFill/>
          <a:ln w="38100">
            <a:solidFill>
              <a:srgbClr val="00B0F0"/>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36" name="Text Box 35"/>
          <p:cNvSpPr txBox="1"/>
          <p:nvPr/>
        </p:nvSpPr>
        <p:spPr>
          <a:xfrm>
            <a:off x="2024215" y="5473065"/>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b</a:t>
            </a:r>
            <a:endParaRPr lang="x-none" altLang="en-US" sz="4400" b="1">
              <a:solidFill>
                <a:schemeClr val="bg2">
                  <a:lumMod val="75000"/>
                </a:schemeClr>
              </a:solidFill>
              <a:latin typeface="Arial" charset="0"/>
              <a:ea typeface="Arial" charset="0"/>
            </a:endParaRPr>
          </a:p>
        </p:txBody>
      </p:sp>
      <p:sp>
        <p:nvSpPr>
          <p:cNvPr id="60" name="Oval 59"/>
          <p:cNvSpPr/>
          <p:nvPr/>
        </p:nvSpPr>
        <p:spPr>
          <a:xfrm>
            <a:off x="1883410" y="5434965"/>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61" name="Text Box 60"/>
          <p:cNvSpPr txBox="1"/>
          <p:nvPr/>
        </p:nvSpPr>
        <p:spPr>
          <a:xfrm>
            <a:off x="3472015" y="4037965"/>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c</a:t>
            </a:r>
            <a:endParaRPr lang="x-none" altLang="en-US" sz="4400" b="1">
              <a:solidFill>
                <a:schemeClr val="bg2">
                  <a:lumMod val="75000"/>
                </a:schemeClr>
              </a:solidFill>
              <a:latin typeface="Arial" charset="0"/>
              <a:ea typeface="Arial" charset="0"/>
            </a:endParaRPr>
          </a:p>
        </p:txBody>
      </p:sp>
      <p:sp>
        <p:nvSpPr>
          <p:cNvPr id="62" name="Oval 61"/>
          <p:cNvSpPr/>
          <p:nvPr/>
        </p:nvSpPr>
        <p:spPr>
          <a:xfrm>
            <a:off x="3293110" y="4037965"/>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cxnSp>
        <p:nvCxnSpPr>
          <p:cNvPr id="65" name="Straight Arrow Connector 64"/>
          <p:cNvCxnSpPr>
            <a:stCxn id="8" idx="3"/>
            <a:endCxn id="12" idx="7"/>
          </p:cNvCxnSpPr>
          <p:nvPr/>
        </p:nvCxnSpPr>
        <p:spPr>
          <a:xfrm flipH="1">
            <a:off x="1263650" y="1330960"/>
            <a:ext cx="766445" cy="78041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8" idx="5"/>
            <a:endCxn id="31" idx="1"/>
          </p:cNvCxnSpPr>
          <p:nvPr/>
        </p:nvCxnSpPr>
        <p:spPr>
          <a:xfrm>
            <a:off x="2623820" y="1330960"/>
            <a:ext cx="791845" cy="77216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12" idx="4"/>
            <a:endCxn id="34" idx="0"/>
          </p:cNvCxnSpPr>
          <p:nvPr/>
        </p:nvCxnSpPr>
        <p:spPr>
          <a:xfrm flipH="1">
            <a:off x="956945" y="2827655"/>
            <a:ext cx="10160" cy="1235710"/>
          </a:xfrm>
          <a:prstGeom prst="straightConnector1">
            <a:avLst/>
          </a:prstGeom>
          <a:ln w="28575">
            <a:solidFill>
              <a:srgbClr val="00B0F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stCxn id="34" idx="7"/>
            <a:endCxn id="31" idx="3"/>
          </p:cNvCxnSpPr>
          <p:nvPr/>
        </p:nvCxnSpPr>
        <p:spPr>
          <a:xfrm flipV="1">
            <a:off x="1253490" y="2696845"/>
            <a:ext cx="2162175" cy="148907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endCxn id="60" idx="0"/>
          </p:cNvCxnSpPr>
          <p:nvPr/>
        </p:nvCxnSpPr>
        <p:spPr>
          <a:xfrm flipH="1">
            <a:off x="2303145" y="2792730"/>
            <a:ext cx="1227455" cy="264223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a:stCxn id="34" idx="4"/>
            <a:endCxn id="60" idx="1"/>
          </p:cNvCxnSpPr>
          <p:nvPr/>
        </p:nvCxnSpPr>
        <p:spPr>
          <a:xfrm>
            <a:off x="956945" y="4902200"/>
            <a:ext cx="1049020" cy="65532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stCxn id="60" idx="7"/>
            <a:endCxn id="62" idx="4"/>
          </p:cNvCxnSpPr>
          <p:nvPr/>
        </p:nvCxnSpPr>
        <p:spPr>
          <a:xfrm flipV="1">
            <a:off x="2599690" y="4876800"/>
            <a:ext cx="1113155" cy="68072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stCxn id="62" idx="0"/>
            <a:endCxn id="31" idx="4"/>
          </p:cNvCxnSpPr>
          <p:nvPr/>
        </p:nvCxnSpPr>
        <p:spPr>
          <a:xfrm flipV="1">
            <a:off x="3712845" y="2819400"/>
            <a:ext cx="0" cy="121856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sp>
        <p:nvSpPr>
          <p:cNvPr id="73" name="Text Box 72"/>
          <p:cNvSpPr txBox="1"/>
          <p:nvPr/>
        </p:nvSpPr>
        <p:spPr>
          <a:xfrm>
            <a:off x="1122680" y="131889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8</a:t>
            </a:r>
            <a:endParaRPr lang="x-none" altLang="en-US" sz="2800" b="1">
              <a:solidFill>
                <a:schemeClr val="tx1">
                  <a:lumMod val="75000"/>
                  <a:lumOff val="25000"/>
                </a:schemeClr>
              </a:solidFill>
              <a:latin typeface="Arial" charset="0"/>
              <a:ea typeface="Arial" charset="0"/>
            </a:endParaRPr>
          </a:p>
        </p:txBody>
      </p:sp>
      <p:sp>
        <p:nvSpPr>
          <p:cNvPr id="74" name="Text Box 73"/>
          <p:cNvSpPr txBox="1"/>
          <p:nvPr/>
        </p:nvSpPr>
        <p:spPr>
          <a:xfrm>
            <a:off x="2928620" y="131635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10</a:t>
            </a:r>
            <a:endParaRPr lang="x-none" altLang="en-US" sz="2800" b="1">
              <a:solidFill>
                <a:schemeClr val="tx1">
                  <a:lumMod val="75000"/>
                  <a:lumOff val="25000"/>
                </a:schemeClr>
              </a:solidFill>
              <a:latin typeface="Arial" charset="0"/>
              <a:ea typeface="Arial" charset="0"/>
            </a:endParaRPr>
          </a:p>
        </p:txBody>
      </p:sp>
      <p:sp>
        <p:nvSpPr>
          <p:cNvPr id="75" name="Text Box 74"/>
          <p:cNvSpPr txBox="1"/>
          <p:nvPr/>
        </p:nvSpPr>
        <p:spPr>
          <a:xfrm>
            <a:off x="434340" y="3129915"/>
            <a:ext cx="641985" cy="518160"/>
          </a:xfrm>
          <a:prstGeom prst="rect">
            <a:avLst/>
          </a:prstGeom>
          <a:noFill/>
        </p:spPr>
        <p:txBody>
          <a:bodyPr wrap="square" rtlCol="0">
            <a:spAutoFit/>
          </a:bodyPr>
          <a:p>
            <a:pPr algn="ctr"/>
            <a:r>
              <a:rPr lang="x-none" altLang="en-US" sz="2800" b="1">
                <a:solidFill>
                  <a:srgbClr val="00B0F0"/>
                </a:solidFill>
                <a:latin typeface="Arial" charset="0"/>
                <a:ea typeface="Arial" charset="0"/>
              </a:rPr>
              <a:t>1</a:t>
            </a:r>
            <a:endParaRPr lang="x-none" altLang="en-US" sz="2800" b="1">
              <a:solidFill>
                <a:srgbClr val="00B0F0"/>
              </a:solidFill>
              <a:latin typeface="Arial" charset="0"/>
              <a:ea typeface="Arial" charset="0"/>
            </a:endParaRPr>
          </a:p>
        </p:txBody>
      </p:sp>
      <p:sp>
        <p:nvSpPr>
          <p:cNvPr id="76" name="Text Box 75"/>
          <p:cNvSpPr txBox="1"/>
          <p:nvPr/>
        </p:nvSpPr>
        <p:spPr>
          <a:xfrm>
            <a:off x="3589020" y="311467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a:t>
            </a:r>
            <a:endParaRPr lang="x-none" altLang="en-US" sz="2800" b="1">
              <a:solidFill>
                <a:schemeClr val="tx1">
                  <a:lumMod val="75000"/>
                  <a:lumOff val="25000"/>
                </a:schemeClr>
              </a:solidFill>
              <a:latin typeface="Arial" charset="0"/>
              <a:ea typeface="Arial" charset="0"/>
            </a:endParaRPr>
          </a:p>
        </p:txBody>
      </p:sp>
      <p:sp>
        <p:nvSpPr>
          <p:cNvPr id="77" name="Text Box 76"/>
          <p:cNvSpPr txBox="1"/>
          <p:nvPr/>
        </p:nvSpPr>
        <p:spPr>
          <a:xfrm>
            <a:off x="1790700" y="303847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-4</a:t>
            </a:r>
            <a:endParaRPr lang="x-none" altLang="en-US" sz="2800" b="1">
              <a:solidFill>
                <a:schemeClr val="tx1">
                  <a:lumMod val="75000"/>
                  <a:lumOff val="25000"/>
                </a:schemeClr>
              </a:solidFill>
              <a:latin typeface="Arial" charset="0"/>
              <a:ea typeface="Arial" charset="0"/>
            </a:endParaRPr>
          </a:p>
        </p:txBody>
      </p:sp>
      <p:sp>
        <p:nvSpPr>
          <p:cNvPr id="78" name="Text Box 77"/>
          <p:cNvSpPr txBox="1"/>
          <p:nvPr/>
        </p:nvSpPr>
        <p:spPr>
          <a:xfrm>
            <a:off x="2331720" y="3938270"/>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2</a:t>
            </a:r>
            <a:endParaRPr lang="x-none" altLang="en-US" sz="2800" b="1">
              <a:solidFill>
                <a:schemeClr val="tx1">
                  <a:lumMod val="75000"/>
                  <a:lumOff val="25000"/>
                </a:schemeClr>
              </a:solidFill>
              <a:latin typeface="Arial" charset="0"/>
              <a:ea typeface="Arial" charset="0"/>
            </a:endParaRPr>
          </a:p>
        </p:txBody>
      </p:sp>
      <p:sp>
        <p:nvSpPr>
          <p:cNvPr id="79" name="Text Box 78"/>
          <p:cNvSpPr txBox="1"/>
          <p:nvPr/>
        </p:nvSpPr>
        <p:spPr>
          <a:xfrm>
            <a:off x="998220" y="517207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a:t>
            </a:r>
            <a:endParaRPr lang="x-none" altLang="en-US" sz="2800" b="1">
              <a:solidFill>
                <a:schemeClr val="tx1">
                  <a:lumMod val="75000"/>
                  <a:lumOff val="25000"/>
                </a:schemeClr>
              </a:solidFill>
              <a:latin typeface="Arial" charset="0"/>
              <a:ea typeface="Arial" charset="0"/>
            </a:endParaRPr>
          </a:p>
        </p:txBody>
      </p:sp>
      <p:sp>
        <p:nvSpPr>
          <p:cNvPr id="80" name="Text Box 79"/>
          <p:cNvSpPr txBox="1"/>
          <p:nvPr/>
        </p:nvSpPr>
        <p:spPr>
          <a:xfrm>
            <a:off x="2948940" y="517969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-2</a:t>
            </a:r>
            <a:endParaRPr lang="x-none" altLang="en-US" sz="2800" b="1">
              <a:solidFill>
                <a:schemeClr val="tx1">
                  <a:lumMod val="75000"/>
                  <a:lumOff val="25000"/>
                </a:schemeClr>
              </a:solidFill>
              <a:latin typeface="Arial" charset="0"/>
              <a:ea typeface="Arial" charset="0"/>
            </a:endParaRPr>
          </a:p>
        </p:txBody>
      </p:sp>
      <p:sp>
        <p:nvSpPr>
          <p:cNvPr id="12" name="Oval 11"/>
          <p:cNvSpPr/>
          <p:nvPr/>
        </p:nvSpPr>
        <p:spPr>
          <a:xfrm>
            <a:off x="547370" y="1988820"/>
            <a:ext cx="838835" cy="838835"/>
          </a:xfrm>
          <a:prstGeom prst="ellipse">
            <a:avLst/>
          </a:prstGeom>
          <a:solidFill>
            <a:srgbClr val="E91149"/>
          </a:solidFill>
          <a:ln w="38100">
            <a:solidFill>
              <a:srgbClr val="E91149"/>
            </a:solidFill>
          </a:ln>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9" name="Text Box 8"/>
          <p:cNvSpPr txBox="1"/>
          <p:nvPr/>
        </p:nvSpPr>
        <p:spPr>
          <a:xfrm>
            <a:off x="713575" y="1976120"/>
            <a:ext cx="459740" cy="762000"/>
          </a:xfrm>
          <a:prstGeom prst="rect">
            <a:avLst/>
          </a:prstGeom>
          <a:noFill/>
        </p:spPr>
        <p:txBody>
          <a:bodyPr wrap="square" rtlCol="0">
            <a:spAutoFit/>
          </a:bodyPr>
          <a:p>
            <a:r>
              <a:rPr lang="x-none" altLang="en-US" sz="4400" b="1">
                <a:solidFill>
                  <a:schemeClr val="bg1"/>
                </a:solidFill>
                <a:latin typeface="Arial" charset="0"/>
                <a:ea typeface="Arial" charset="0"/>
              </a:rPr>
              <a:t>a</a:t>
            </a:r>
            <a:endParaRPr lang="x-none" altLang="en-US" sz="4400" b="1">
              <a:solidFill>
                <a:schemeClr val="bg1"/>
              </a:solidFill>
              <a:latin typeface="Arial" charset="0"/>
              <a:ea typeface="Arial" charset="0"/>
            </a:endParaRPr>
          </a:p>
        </p:txBody>
      </p:sp>
      <p:sp>
        <p:nvSpPr>
          <p:cNvPr id="6" name="Text Box 5"/>
          <p:cNvSpPr txBox="1"/>
          <p:nvPr/>
        </p:nvSpPr>
        <p:spPr>
          <a:xfrm>
            <a:off x="3430105" y="2008505"/>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d</a:t>
            </a:r>
            <a:endParaRPr lang="x-none" altLang="en-US" sz="4400" b="1">
              <a:solidFill>
                <a:schemeClr val="bg2">
                  <a:lumMod val="75000"/>
                </a:schemeClr>
              </a:solidFill>
              <a:latin typeface="Arial" charset="0"/>
              <a:ea typeface="Arial" charset="0"/>
            </a:endParaRPr>
          </a:p>
        </p:txBody>
      </p:sp>
      <p:sp>
        <p:nvSpPr>
          <p:cNvPr id="11" name="Text Box 10"/>
          <p:cNvSpPr txBox="1"/>
          <p:nvPr/>
        </p:nvSpPr>
        <p:spPr>
          <a:xfrm>
            <a:off x="6769100" y="4149090"/>
            <a:ext cx="3749040" cy="579120"/>
          </a:xfrm>
          <a:prstGeom prst="rect">
            <a:avLst/>
          </a:prstGeom>
          <a:noFill/>
        </p:spPr>
        <p:txBody>
          <a:bodyPr wrap="none" rtlCol="0">
            <a:spAutoFit/>
          </a:bodyPr>
          <a:p>
            <a:r>
              <a:rPr lang="x-none" altLang="en-US" sz="3200">
                <a:latin typeface="Lato" charset="0"/>
              </a:rPr>
              <a:t>1</a:t>
            </a:r>
            <a:r>
              <a:rPr lang="x-none" altLang="en-US" sz="3200" baseline="30000">
                <a:latin typeface="Lato" charset="0"/>
              </a:rPr>
              <a:t>η </a:t>
            </a:r>
            <a:r>
              <a:rPr lang="x-none" altLang="en-US" sz="3200">
                <a:latin typeface="Lato" charset="0"/>
              </a:rPr>
              <a:t> / 5 επαναλήψεις</a:t>
            </a:r>
            <a:endParaRPr lang="x-none" altLang="en-US" sz="3200">
              <a:latin typeface="Lato" charset="0"/>
            </a:endParaRPr>
          </a:p>
        </p:txBody>
      </p:sp>
      <p:sp>
        <p:nvSpPr>
          <p:cNvPr id="10" name="Text Box 9"/>
          <p:cNvSpPr txBox="1"/>
          <p:nvPr/>
        </p:nvSpPr>
        <p:spPr>
          <a:xfrm>
            <a:off x="6054090" y="2319655"/>
            <a:ext cx="5447030" cy="579120"/>
          </a:xfrm>
          <a:prstGeom prst="rect">
            <a:avLst/>
          </a:prstGeom>
          <a:noFill/>
        </p:spPr>
        <p:txBody>
          <a:bodyPr wrap="square" rtlCol="0">
            <a:spAutoFit/>
          </a:bodyPr>
          <a:p>
            <a:pPr algn="l"/>
            <a:r>
              <a:rPr lang="x-none" altLang="en-US" sz="3200">
                <a:latin typeface="MathJax_Main" charset="0"/>
                <a:sym typeface="+mn-ea"/>
              </a:rPr>
              <a:t> 0 </a:t>
            </a:r>
            <a:r>
              <a:rPr lang="x-none" altLang="en-US" sz="3200">
                <a:latin typeface="MathJax_Main" charset="0"/>
              </a:rPr>
              <a:t>      </a:t>
            </a:r>
            <a:r>
              <a:rPr lang="x-none" altLang="en-US" sz="3200">
                <a:latin typeface="MathJax_Main" charset="0"/>
                <a:sym typeface="+mn-ea"/>
              </a:rPr>
              <a:t>8</a:t>
            </a:r>
            <a:r>
              <a:rPr lang="x-none" altLang="en-US" sz="3200">
                <a:latin typeface="MathJax_Main" charset="0"/>
              </a:rPr>
              <a:t>      </a:t>
            </a:r>
            <a:r>
              <a:rPr lang="en-US" sz="3200">
                <a:latin typeface="MathJax_Main" charset="0"/>
                <a:sym typeface="+mn-ea"/>
              </a:rPr>
              <a:t>∞</a:t>
            </a:r>
            <a:r>
              <a:rPr lang="x-none" altLang="en-US" sz="3200">
                <a:latin typeface="MathJax_Main" charset="0"/>
              </a:rPr>
              <a:t>     </a:t>
            </a:r>
            <a:r>
              <a:rPr lang="en-US" sz="3200">
                <a:latin typeface="MathJax_Main" charset="0"/>
                <a:sym typeface="+mn-ea"/>
              </a:rPr>
              <a:t>∞</a:t>
            </a:r>
            <a:r>
              <a:rPr lang="x-none" altLang="en-US" sz="3200">
                <a:latin typeface="MathJax_Main" charset="0"/>
              </a:rPr>
              <a:t>     </a:t>
            </a:r>
            <a:r>
              <a:rPr lang="x-none" altLang="en-US" sz="3200">
                <a:latin typeface="MathJax_Main" charset="0"/>
                <a:sym typeface="+mn-ea"/>
              </a:rPr>
              <a:t>10</a:t>
            </a:r>
            <a:r>
              <a:rPr lang="x-none" altLang="en-US" sz="3200">
                <a:latin typeface="MathJax_Main" charset="0"/>
              </a:rPr>
              <a:t>     </a:t>
            </a:r>
            <a:r>
              <a:rPr lang="en-US" sz="3200">
                <a:latin typeface="MathJax_Main" charset="0"/>
                <a:sym typeface="+mn-ea"/>
              </a:rPr>
              <a:t>∞</a:t>
            </a:r>
            <a:endParaRPr lang="x-none" altLang="en-US" sz="3200">
              <a:latin typeface="MathJax_Main" charset="0"/>
            </a:endParaRPr>
          </a:p>
        </p:txBody>
      </p:sp>
      <p:sp>
        <p:nvSpPr>
          <p:cNvPr id="5" name="Oval 4"/>
          <p:cNvSpPr/>
          <p:nvPr/>
        </p:nvSpPr>
        <p:spPr>
          <a:xfrm>
            <a:off x="6971665" y="3085465"/>
            <a:ext cx="584835" cy="584835"/>
          </a:xfrm>
          <a:prstGeom prst="ellipse">
            <a:avLst/>
          </a:prstGeom>
          <a:solidFill>
            <a:srgbClr val="E91149"/>
          </a:solidFill>
          <a:ln w="38100">
            <a:solidFill>
              <a:srgbClr val="E91149"/>
            </a:solidFill>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3" name="Text Box 2"/>
          <p:cNvSpPr txBox="1"/>
          <p:nvPr/>
        </p:nvSpPr>
        <p:spPr>
          <a:xfrm>
            <a:off x="6134100" y="3028315"/>
            <a:ext cx="5135880" cy="640080"/>
          </a:xfrm>
          <a:prstGeom prst="rect">
            <a:avLst/>
          </a:prstGeom>
          <a:noFill/>
        </p:spPr>
        <p:txBody>
          <a:bodyPr wrap="none" rtlCol="0">
            <a:spAutoFit/>
          </a:bodyPr>
          <a:p>
            <a:r>
              <a:rPr lang="x-none" altLang="en-US" sz="3600">
                <a:solidFill>
                  <a:schemeClr val="tx1"/>
                </a:solidFill>
                <a:latin typeface="Arial" charset="0"/>
              </a:rPr>
              <a:t>s</a:t>
            </a:r>
            <a:r>
              <a:rPr lang="x-none" altLang="en-US" sz="3600">
                <a:latin typeface="Arial" charset="0"/>
              </a:rPr>
              <a:t>	</a:t>
            </a:r>
            <a:r>
              <a:rPr lang="x-none" altLang="en-US" sz="3600">
                <a:solidFill>
                  <a:schemeClr val="bg1"/>
                </a:solidFill>
                <a:latin typeface="Arial" charset="0"/>
              </a:rPr>
              <a:t>a</a:t>
            </a:r>
            <a:r>
              <a:rPr lang="x-none" altLang="en-US" sz="3600">
                <a:latin typeface="Arial" charset="0"/>
              </a:rPr>
              <a:t>	b	c	d	</a:t>
            </a:r>
            <a:r>
              <a:rPr lang="x-none" altLang="en-US" sz="3600">
                <a:solidFill>
                  <a:srgbClr val="00B0F0"/>
                </a:solidFill>
                <a:latin typeface="Arial" charset="0"/>
              </a:rPr>
              <a:t>e</a:t>
            </a:r>
            <a:r>
              <a:rPr lang="x-none" altLang="en-US" sz="3600">
                <a:latin typeface="Arial" charset="0"/>
              </a:rPr>
              <a:t> </a:t>
            </a:r>
            <a:endParaRPr lang="x-none" altLang="en-US" sz="3600">
              <a:latin typeface="Arial" charset="0"/>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1" name=""/>
        <p:cNvGrpSpPr/>
        <p:nvPr/>
      </p:nvGrpSpPr>
      <p:grpSpPr/>
      <p:sp>
        <p:nvSpPr>
          <p:cNvPr id="7" name="Text Box 6"/>
          <p:cNvSpPr txBox="1"/>
          <p:nvPr/>
        </p:nvSpPr>
        <p:spPr>
          <a:xfrm>
            <a:off x="2086445" y="614680"/>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s</a:t>
            </a:r>
            <a:endParaRPr lang="x-none" altLang="en-US" sz="4400" b="1">
              <a:solidFill>
                <a:schemeClr val="bg2">
                  <a:lumMod val="75000"/>
                </a:schemeClr>
              </a:solidFill>
              <a:latin typeface="Arial" charset="0"/>
              <a:ea typeface="Arial" charset="0"/>
            </a:endParaRPr>
          </a:p>
        </p:txBody>
      </p:sp>
      <p:sp>
        <p:nvSpPr>
          <p:cNvPr id="8" name="Oval 7"/>
          <p:cNvSpPr/>
          <p:nvPr/>
        </p:nvSpPr>
        <p:spPr>
          <a:xfrm>
            <a:off x="1907540" y="614680"/>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31" name="Oval 30"/>
          <p:cNvSpPr/>
          <p:nvPr/>
        </p:nvSpPr>
        <p:spPr>
          <a:xfrm>
            <a:off x="3293110" y="1980565"/>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33" name="Text Box 32"/>
          <p:cNvSpPr txBox="1"/>
          <p:nvPr/>
        </p:nvSpPr>
        <p:spPr>
          <a:xfrm>
            <a:off x="716115" y="4063365"/>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e</a:t>
            </a:r>
            <a:endParaRPr lang="x-none" altLang="en-US" sz="4400" b="1">
              <a:solidFill>
                <a:schemeClr val="bg2">
                  <a:lumMod val="75000"/>
                </a:schemeClr>
              </a:solidFill>
              <a:latin typeface="Arial" charset="0"/>
              <a:ea typeface="Arial" charset="0"/>
            </a:endParaRPr>
          </a:p>
        </p:txBody>
      </p:sp>
      <p:sp>
        <p:nvSpPr>
          <p:cNvPr id="34" name="Oval 33"/>
          <p:cNvSpPr/>
          <p:nvPr/>
        </p:nvSpPr>
        <p:spPr>
          <a:xfrm>
            <a:off x="537210" y="4063365"/>
            <a:ext cx="838835" cy="838835"/>
          </a:xfrm>
          <a:prstGeom prst="ellipse">
            <a:avLst/>
          </a:prstGeom>
          <a:noFill/>
          <a:ln w="38100">
            <a:solidFill>
              <a:srgbClr val="00B0F0"/>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36" name="Text Box 35"/>
          <p:cNvSpPr txBox="1"/>
          <p:nvPr/>
        </p:nvSpPr>
        <p:spPr>
          <a:xfrm>
            <a:off x="2024215" y="5473065"/>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b</a:t>
            </a:r>
            <a:endParaRPr lang="x-none" altLang="en-US" sz="4400" b="1">
              <a:solidFill>
                <a:schemeClr val="bg2">
                  <a:lumMod val="75000"/>
                </a:schemeClr>
              </a:solidFill>
              <a:latin typeface="Arial" charset="0"/>
              <a:ea typeface="Arial" charset="0"/>
            </a:endParaRPr>
          </a:p>
        </p:txBody>
      </p:sp>
      <p:sp>
        <p:nvSpPr>
          <p:cNvPr id="60" name="Oval 59"/>
          <p:cNvSpPr/>
          <p:nvPr/>
        </p:nvSpPr>
        <p:spPr>
          <a:xfrm>
            <a:off x="1883410" y="5434965"/>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61" name="Text Box 60"/>
          <p:cNvSpPr txBox="1"/>
          <p:nvPr/>
        </p:nvSpPr>
        <p:spPr>
          <a:xfrm>
            <a:off x="3472015" y="4037965"/>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c</a:t>
            </a:r>
            <a:endParaRPr lang="x-none" altLang="en-US" sz="4400" b="1">
              <a:solidFill>
                <a:schemeClr val="bg2">
                  <a:lumMod val="75000"/>
                </a:schemeClr>
              </a:solidFill>
              <a:latin typeface="Arial" charset="0"/>
              <a:ea typeface="Arial" charset="0"/>
            </a:endParaRPr>
          </a:p>
        </p:txBody>
      </p:sp>
      <p:sp>
        <p:nvSpPr>
          <p:cNvPr id="62" name="Oval 61"/>
          <p:cNvSpPr/>
          <p:nvPr/>
        </p:nvSpPr>
        <p:spPr>
          <a:xfrm>
            <a:off x="3293110" y="4037965"/>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cxnSp>
        <p:nvCxnSpPr>
          <p:cNvPr id="65" name="Straight Arrow Connector 64"/>
          <p:cNvCxnSpPr>
            <a:stCxn id="8" idx="3"/>
            <a:endCxn id="12" idx="7"/>
          </p:cNvCxnSpPr>
          <p:nvPr/>
        </p:nvCxnSpPr>
        <p:spPr>
          <a:xfrm flipH="1">
            <a:off x="1263650" y="1330960"/>
            <a:ext cx="766445" cy="78041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8" idx="5"/>
            <a:endCxn id="31" idx="1"/>
          </p:cNvCxnSpPr>
          <p:nvPr/>
        </p:nvCxnSpPr>
        <p:spPr>
          <a:xfrm>
            <a:off x="2623820" y="1330960"/>
            <a:ext cx="791845" cy="77216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12" idx="4"/>
            <a:endCxn id="34" idx="0"/>
          </p:cNvCxnSpPr>
          <p:nvPr/>
        </p:nvCxnSpPr>
        <p:spPr>
          <a:xfrm flipH="1">
            <a:off x="956945" y="2827655"/>
            <a:ext cx="10160" cy="1235710"/>
          </a:xfrm>
          <a:prstGeom prst="straightConnector1">
            <a:avLst/>
          </a:prstGeom>
          <a:ln w="28575">
            <a:solidFill>
              <a:srgbClr val="00B0F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stCxn id="34" idx="7"/>
            <a:endCxn id="31" idx="3"/>
          </p:cNvCxnSpPr>
          <p:nvPr/>
        </p:nvCxnSpPr>
        <p:spPr>
          <a:xfrm flipV="1">
            <a:off x="1253490" y="2696845"/>
            <a:ext cx="2162175" cy="148907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endCxn id="60" idx="0"/>
          </p:cNvCxnSpPr>
          <p:nvPr/>
        </p:nvCxnSpPr>
        <p:spPr>
          <a:xfrm flipH="1">
            <a:off x="2303145" y="2792730"/>
            <a:ext cx="1227455" cy="264223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a:stCxn id="34" idx="4"/>
            <a:endCxn id="60" idx="1"/>
          </p:cNvCxnSpPr>
          <p:nvPr/>
        </p:nvCxnSpPr>
        <p:spPr>
          <a:xfrm>
            <a:off x="956945" y="4902200"/>
            <a:ext cx="1049020" cy="65532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stCxn id="60" idx="7"/>
            <a:endCxn id="62" idx="4"/>
          </p:cNvCxnSpPr>
          <p:nvPr/>
        </p:nvCxnSpPr>
        <p:spPr>
          <a:xfrm flipV="1">
            <a:off x="2599690" y="4876800"/>
            <a:ext cx="1113155" cy="68072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stCxn id="62" idx="0"/>
            <a:endCxn id="31" idx="4"/>
          </p:cNvCxnSpPr>
          <p:nvPr/>
        </p:nvCxnSpPr>
        <p:spPr>
          <a:xfrm flipV="1">
            <a:off x="3712845" y="2819400"/>
            <a:ext cx="0" cy="121856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sp>
        <p:nvSpPr>
          <p:cNvPr id="73" name="Text Box 72"/>
          <p:cNvSpPr txBox="1"/>
          <p:nvPr/>
        </p:nvSpPr>
        <p:spPr>
          <a:xfrm>
            <a:off x="1122680" y="131889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8</a:t>
            </a:r>
            <a:endParaRPr lang="x-none" altLang="en-US" sz="2800" b="1">
              <a:solidFill>
                <a:schemeClr val="tx1">
                  <a:lumMod val="75000"/>
                  <a:lumOff val="25000"/>
                </a:schemeClr>
              </a:solidFill>
              <a:latin typeface="Arial" charset="0"/>
              <a:ea typeface="Arial" charset="0"/>
            </a:endParaRPr>
          </a:p>
        </p:txBody>
      </p:sp>
      <p:sp>
        <p:nvSpPr>
          <p:cNvPr id="74" name="Text Box 73"/>
          <p:cNvSpPr txBox="1"/>
          <p:nvPr/>
        </p:nvSpPr>
        <p:spPr>
          <a:xfrm>
            <a:off x="2928620" y="131635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10</a:t>
            </a:r>
            <a:endParaRPr lang="x-none" altLang="en-US" sz="2800" b="1">
              <a:solidFill>
                <a:schemeClr val="tx1">
                  <a:lumMod val="75000"/>
                  <a:lumOff val="25000"/>
                </a:schemeClr>
              </a:solidFill>
              <a:latin typeface="Arial" charset="0"/>
              <a:ea typeface="Arial" charset="0"/>
            </a:endParaRPr>
          </a:p>
        </p:txBody>
      </p:sp>
      <p:sp>
        <p:nvSpPr>
          <p:cNvPr id="75" name="Text Box 74"/>
          <p:cNvSpPr txBox="1"/>
          <p:nvPr/>
        </p:nvSpPr>
        <p:spPr>
          <a:xfrm>
            <a:off x="434340" y="3129915"/>
            <a:ext cx="641985" cy="518160"/>
          </a:xfrm>
          <a:prstGeom prst="rect">
            <a:avLst/>
          </a:prstGeom>
          <a:noFill/>
        </p:spPr>
        <p:txBody>
          <a:bodyPr wrap="square" rtlCol="0">
            <a:spAutoFit/>
          </a:bodyPr>
          <a:p>
            <a:pPr algn="ctr"/>
            <a:r>
              <a:rPr lang="x-none" altLang="en-US" sz="2800" b="1">
                <a:solidFill>
                  <a:srgbClr val="00B0F0"/>
                </a:solidFill>
                <a:latin typeface="Arial" charset="0"/>
                <a:ea typeface="Arial" charset="0"/>
              </a:rPr>
              <a:t>1</a:t>
            </a:r>
            <a:endParaRPr lang="x-none" altLang="en-US" sz="2800" b="1">
              <a:solidFill>
                <a:srgbClr val="00B0F0"/>
              </a:solidFill>
              <a:latin typeface="Arial" charset="0"/>
              <a:ea typeface="Arial" charset="0"/>
            </a:endParaRPr>
          </a:p>
        </p:txBody>
      </p:sp>
      <p:sp>
        <p:nvSpPr>
          <p:cNvPr id="76" name="Text Box 75"/>
          <p:cNvSpPr txBox="1"/>
          <p:nvPr/>
        </p:nvSpPr>
        <p:spPr>
          <a:xfrm>
            <a:off x="3589020" y="311467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a:t>
            </a:r>
            <a:endParaRPr lang="x-none" altLang="en-US" sz="2800" b="1">
              <a:solidFill>
                <a:schemeClr val="tx1">
                  <a:lumMod val="75000"/>
                  <a:lumOff val="25000"/>
                </a:schemeClr>
              </a:solidFill>
              <a:latin typeface="Arial" charset="0"/>
              <a:ea typeface="Arial" charset="0"/>
            </a:endParaRPr>
          </a:p>
        </p:txBody>
      </p:sp>
      <p:sp>
        <p:nvSpPr>
          <p:cNvPr id="77" name="Text Box 76"/>
          <p:cNvSpPr txBox="1"/>
          <p:nvPr/>
        </p:nvSpPr>
        <p:spPr>
          <a:xfrm>
            <a:off x="1790700" y="303847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-4</a:t>
            </a:r>
            <a:endParaRPr lang="x-none" altLang="en-US" sz="2800" b="1">
              <a:solidFill>
                <a:schemeClr val="tx1">
                  <a:lumMod val="75000"/>
                  <a:lumOff val="25000"/>
                </a:schemeClr>
              </a:solidFill>
              <a:latin typeface="Arial" charset="0"/>
              <a:ea typeface="Arial" charset="0"/>
            </a:endParaRPr>
          </a:p>
        </p:txBody>
      </p:sp>
      <p:sp>
        <p:nvSpPr>
          <p:cNvPr id="78" name="Text Box 77"/>
          <p:cNvSpPr txBox="1"/>
          <p:nvPr/>
        </p:nvSpPr>
        <p:spPr>
          <a:xfrm>
            <a:off x="2331720" y="3938270"/>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2</a:t>
            </a:r>
            <a:endParaRPr lang="x-none" altLang="en-US" sz="2800" b="1">
              <a:solidFill>
                <a:schemeClr val="tx1">
                  <a:lumMod val="75000"/>
                  <a:lumOff val="25000"/>
                </a:schemeClr>
              </a:solidFill>
              <a:latin typeface="Arial" charset="0"/>
              <a:ea typeface="Arial" charset="0"/>
            </a:endParaRPr>
          </a:p>
        </p:txBody>
      </p:sp>
      <p:sp>
        <p:nvSpPr>
          <p:cNvPr id="79" name="Text Box 78"/>
          <p:cNvSpPr txBox="1"/>
          <p:nvPr/>
        </p:nvSpPr>
        <p:spPr>
          <a:xfrm>
            <a:off x="998220" y="517207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a:t>
            </a:r>
            <a:endParaRPr lang="x-none" altLang="en-US" sz="2800" b="1">
              <a:solidFill>
                <a:schemeClr val="tx1">
                  <a:lumMod val="75000"/>
                  <a:lumOff val="25000"/>
                </a:schemeClr>
              </a:solidFill>
              <a:latin typeface="Arial" charset="0"/>
              <a:ea typeface="Arial" charset="0"/>
            </a:endParaRPr>
          </a:p>
        </p:txBody>
      </p:sp>
      <p:sp>
        <p:nvSpPr>
          <p:cNvPr id="80" name="Text Box 79"/>
          <p:cNvSpPr txBox="1"/>
          <p:nvPr/>
        </p:nvSpPr>
        <p:spPr>
          <a:xfrm>
            <a:off x="2948940" y="517969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-2</a:t>
            </a:r>
            <a:endParaRPr lang="x-none" altLang="en-US" sz="2800" b="1">
              <a:solidFill>
                <a:schemeClr val="tx1">
                  <a:lumMod val="75000"/>
                  <a:lumOff val="25000"/>
                </a:schemeClr>
              </a:solidFill>
              <a:latin typeface="Arial" charset="0"/>
              <a:ea typeface="Arial" charset="0"/>
            </a:endParaRPr>
          </a:p>
        </p:txBody>
      </p:sp>
      <p:sp>
        <p:nvSpPr>
          <p:cNvPr id="12" name="Oval 11"/>
          <p:cNvSpPr/>
          <p:nvPr/>
        </p:nvSpPr>
        <p:spPr>
          <a:xfrm>
            <a:off x="547370" y="1988820"/>
            <a:ext cx="838835" cy="838835"/>
          </a:xfrm>
          <a:prstGeom prst="ellipse">
            <a:avLst/>
          </a:prstGeom>
          <a:solidFill>
            <a:srgbClr val="E91149"/>
          </a:solidFill>
          <a:ln w="38100">
            <a:solidFill>
              <a:srgbClr val="E91149"/>
            </a:solidFill>
          </a:ln>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9" name="Text Box 8"/>
          <p:cNvSpPr txBox="1"/>
          <p:nvPr/>
        </p:nvSpPr>
        <p:spPr>
          <a:xfrm>
            <a:off x="713575" y="1976120"/>
            <a:ext cx="459740" cy="762000"/>
          </a:xfrm>
          <a:prstGeom prst="rect">
            <a:avLst/>
          </a:prstGeom>
          <a:noFill/>
        </p:spPr>
        <p:txBody>
          <a:bodyPr wrap="square" rtlCol="0">
            <a:spAutoFit/>
          </a:bodyPr>
          <a:p>
            <a:r>
              <a:rPr lang="x-none" altLang="en-US" sz="4400" b="1">
                <a:solidFill>
                  <a:schemeClr val="bg1"/>
                </a:solidFill>
                <a:latin typeface="Arial" charset="0"/>
                <a:ea typeface="Arial" charset="0"/>
              </a:rPr>
              <a:t>a</a:t>
            </a:r>
            <a:endParaRPr lang="x-none" altLang="en-US" sz="4400" b="1">
              <a:solidFill>
                <a:schemeClr val="bg1"/>
              </a:solidFill>
              <a:latin typeface="Arial" charset="0"/>
              <a:ea typeface="Arial" charset="0"/>
            </a:endParaRPr>
          </a:p>
        </p:txBody>
      </p:sp>
      <p:sp>
        <p:nvSpPr>
          <p:cNvPr id="6" name="Text Box 5"/>
          <p:cNvSpPr txBox="1"/>
          <p:nvPr/>
        </p:nvSpPr>
        <p:spPr>
          <a:xfrm>
            <a:off x="3430105" y="2008505"/>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d</a:t>
            </a:r>
            <a:endParaRPr lang="x-none" altLang="en-US" sz="4400" b="1">
              <a:solidFill>
                <a:schemeClr val="bg2">
                  <a:lumMod val="75000"/>
                </a:schemeClr>
              </a:solidFill>
              <a:latin typeface="Arial" charset="0"/>
              <a:ea typeface="Arial" charset="0"/>
            </a:endParaRPr>
          </a:p>
        </p:txBody>
      </p:sp>
      <p:sp>
        <p:nvSpPr>
          <p:cNvPr id="4" name="Text Box 3"/>
          <p:cNvSpPr txBox="1"/>
          <p:nvPr/>
        </p:nvSpPr>
        <p:spPr>
          <a:xfrm>
            <a:off x="6769100" y="4149090"/>
            <a:ext cx="3749040" cy="579120"/>
          </a:xfrm>
          <a:prstGeom prst="rect">
            <a:avLst/>
          </a:prstGeom>
          <a:noFill/>
        </p:spPr>
        <p:txBody>
          <a:bodyPr wrap="none" rtlCol="0">
            <a:spAutoFit/>
          </a:bodyPr>
          <a:p>
            <a:r>
              <a:rPr lang="x-none" altLang="en-US" sz="3200">
                <a:latin typeface="Lato" charset="0"/>
              </a:rPr>
              <a:t>1</a:t>
            </a:r>
            <a:r>
              <a:rPr lang="x-none" altLang="en-US" sz="3200" baseline="30000">
                <a:latin typeface="Lato" charset="0"/>
              </a:rPr>
              <a:t>η </a:t>
            </a:r>
            <a:r>
              <a:rPr lang="x-none" altLang="en-US" sz="3200">
                <a:latin typeface="Lato" charset="0"/>
              </a:rPr>
              <a:t> / 5 επαναλήψεις</a:t>
            </a:r>
            <a:endParaRPr lang="x-none" altLang="en-US" sz="3200">
              <a:latin typeface="Lato" charset="0"/>
            </a:endParaRPr>
          </a:p>
        </p:txBody>
      </p:sp>
      <p:sp>
        <p:nvSpPr>
          <p:cNvPr id="10" name="Text Box 9"/>
          <p:cNvSpPr txBox="1"/>
          <p:nvPr/>
        </p:nvSpPr>
        <p:spPr>
          <a:xfrm>
            <a:off x="6054090" y="2319655"/>
            <a:ext cx="5447030" cy="579120"/>
          </a:xfrm>
          <a:prstGeom prst="rect">
            <a:avLst/>
          </a:prstGeom>
          <a:noFill/>
        </p:spPr>
        <p:txBody>
          <a:bodyPr wrap="square" rtlCol="0">
            <a:spAutoFit/>
          </a:bodyPr>
          <a:p>
            <a:pPr algn="l"/>
            <a:r>
              <a:rPr lang="x-none" altLang="en-US" sz="3200">
                <a:latin typeface="MathJax_Main" charset="0"/>
                <a:sym typeface="+mn-ea"/>
              </a:rPr>
              <a:t> 0 </a:t>
            </a:r>
            <a:r>
              <a:rPr lang="x-none" altLang="en-US" sz="3200">
                <a:latin typeface="MathJax_Main" charset="0"/>
              </a:rPr>
              <a:t>      </a:t>
            </a:r>
            <a:r>
              <a:rPr lang="x-none" altLang="en-US" sz="3200">
                <a:latin typeface="MathJax_Main" charset="0"/>
                <a:sym typeface="+mn-ea"/>
              </a:rPr>
              <a:t>8</a:t>
            </a:r>
            <a:r>
              <a:rPr lang="x-none" altLang="en-US" sz="3200">
                <a:latin typeface="MathJax_Main" charset="0"/>
              </a:rPr>
              <a:t>      </a:t>
            </a:r>
            <a:r>
              <a:rPr lang="en-US" sz="3200">
                <a:latin typeface="MathJax_Main" charset="0"/>
                <a:sym typeface="+mn-ea"/>
              </a:rPr>
              <a:t>∞</a:t>
            </a:r>
            <a:r>
              <a:rPr lang="x-none" altLang="en-US" sz="3200">
                <a:latin typeface="MathJax_Main" charset="0"/>
              </a:rPr>
              <a:t>     </a:t>
            </a:r>
            <a:r>
              <a:rPr lang="en-US" sz="3200">
                <a:latin typeface="MathJax_Main" charset="0"/>
                <a:sym typeface="+mn-ea"/>
              </a:rPr>
              <a:t>∞</a:t>
            </a:r>
            <a:r>
              <a:rPr lang="x-none" altLang="en-US" sz="3200">
                <a:latin typeface="MathJax_Main" charset="0"/>
              </a:rPr>
              <a:t>     </a:t>
            </a:r>
            <a:r>
              <a:rPr lang="x-none" altLang="en-US" sz="3200">
                <a:latin typeface="MathJax_Main" charset="0"/>
                <a:sym typeface="+mn-ea"/>
              </a:rPr>
              <a:t>10</a:t>
            </a:r>
            <a:r>
              <a:rPr lang="x-none" altLang="en-US" sz="3200">
                <a:latin typeface="MathJax_Main" charset="0"/>
              </a:rPr>
              <a:t>      </a:t>
            </a:r>
            <a:r>
              <a:rPr lang="x-none" altLang="en-US" sz="3200">
                <a:latin typeface="MathJax_Main" charset="0"/>
                <a:sym typeface="+mn-ea"/>
              </a:rPr>
              <a:t>9</a:t>
            </a:r>
            <a:endParaRPr lang="x-none" altLang="en-US" sz="3200">
              <a:latin typeface="MathJax_Main" charset="0"/>
              <a:sym typeface="+mn-ea"/>
            </a:endParaRPr>
          </a:p>
        </p:txBody>
      </p:sp>
      <p:sp>
        <p:nvSpPr>
          <p:cNvPr id="5" name="Oval 4"/>
          <p:cNvSpPr/>
          <p:nvPr/>
        </p:nvSpPr>
        <p:spPr>
          <a:xfrm>
            <a:off x="6971665" y="3085465"/>
            <a:ext cx="584835" cy="584835"/>
          </a:xfrm>
          <a:prstGeom prst="ellipse">
            <a:avLst/>
          </a:prstGeom>
          <a:solidFill>
            <a:srgbClr val="E91149"/>
          </a:solidFill>
          <a:ln w="38100">
            <a:solidFill>
              <a:srgbClr val="E91149"/>
            </a:solidFill>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3" name="Text Box 2"/>
          <p:cNvSpPr txBox="1"/>
          <p:nvPr/>
        </p:nvSpPr>
        <p:spPr>
          <a:xfrm>
            <a:off x="6134100" y="3028315"/>
            <a:ext cx="5135880" cy="640080"/>
          </a:xfrm>
          <a:prstGeom prst="rect">
            <a:avLst/>
          </a:prstGeom>
          <a:noFill/>
        </p:spPr>
        <p:txBody>
          <a:bodyPr wrap="none" rtlCol="0">
            <a:spAutoFit/>
          </a:bodyPr>
          <a:p>
            <a:r>
              <a:rPr lang="x-none" altLang="en-US" sz="3600">
                <a:solidFill>
                  <a:schemeClr val="tx1"/>
                </a:solidFill>
                <a:latin typeface="Arial" charset="0"/>
              </a:rPr>
              <a:t>s</a:t>
            </a:r>
            <a:r>
              <a:rPr lang="x-none" altLang="en-US" sz="3600">
                <a:latin typeface="Arial" charset="0"/>
              </a:rPr>
              <a:t>	</a:t>
            </a:r>
            <a:r>
              <a:rPr lang="x-none" altLang="en-US" sz="3600">
                <a:solidFill>
                  <a:schemeClr val="bg1"/>
                </a:solidFill>
                <a:latin typeface="Arial" charset="0"/>
              </a:rPr>
              <a:t>a</a:t>
            </a:r>
            <a:r>
              <a:rPr lang="x-none" altLang="en-US" sz="3600">
                <a:latin typeface="Arial" charset="0"/>
              </a:rPr>
              <a:t>	b	c	d	</a:t>
            </a:r>
            <a:r>
              <a:rPr lang="x-none" altLang="en-US" sz="3600">
                <a:solidFill>
                  <a:srgbClr val="00B0F0"/>
                </a:solidFill>
                <a:latin typeface="Arial" charset="0"/>
              </a:rPr>
              <a:t>e</a:t>
            </a:r>
            <a:r>
              <a:rPr lang="x-none" altLang="en-US" sz="3600">
                <a:latin typeface="Arial" charset="0"/>
              </a:rPr>
              <a:t> </a:t>
            </a:r>
            <a:endParaRPr lang="x-none" altLang="en-US" sz="3600">
              <a:latin typeface="Arial" charset="0"/>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1" name=""/>
        <p:cNvGrpSpPr/>
        <p:nvPr/>
      </p:nvGrpSpPr>
      <p:grpSpPr/>
      <p:sp>
        <p:nvSpPr>
          <p:cNvPr id="7" name="Text Box 6"/>
          <p:cNvSpPr txBox="1"/>
          <p:nvPr/>
        </p:nvSpPr>
        <p:spPr>
          <a:xfrm>
            <a:off x="2086445" y="614680"/>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s</a:t>
            </a:r>
            <a:endParaRPr lang="x-none" altLang="en-US" sz="4400" b="1">
              <a:solidFill>
                <a:schemeClr val="bg2">
                  <a:lumMod val="75000"/>
                </a:schemeClr>
              </a:solidFill>
              <a:latin typeface="Arial" charset="0"/>
              <a:ea typeface="Arial" charset="0"/>
            </a:endParaRPr>
          </a:p>
        </p:txBody>
      </p:sp>
      <p:sp>
        <p:nvSpPr>
          <p:cNvPr id="8" name="Oval 7"/>
          <p:cNvSpPr/>
          <p:nvPr/>
        </p:nvSpPr>
        <p:spPr>
          <a:xfrm>
            <a:off x="1907540" y="614680"/>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9" name="Text Box 8"/>
          <p:cNvSpPr txBox="1"/>
          <p:nvPr/>
        </p:nvSpPr>
        <p:spPr>
          <a:xfrm>
            <a:off x="713575" y="1976120"/>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a</a:t>
            </a:r>
            <a:endParaRPr lang="x-none" altLang="en-US" sz="4400" b="1">
              <a:solidFill>
                <a:schemeClr val="bg2">
                  <a:lumMod val="75000"/>
                </a:schemeClr>
              </a:solidFill>
              <a:latin typeface="Arial" charset="0"/>
              <a:ea typeface="Arial" charset="0"/>
            </a:endParaRPr>
          </a:p>
        </p:txBody>
      </p:sp>
      <p:sp>
        <p:nvSpPr>
          <p:cNvPr id="12" name="Oval 11"/>
          <p:cNvSpPr/>
          <p:nvPr/>
        </p:nvSpPr>
        <p:spPr>
          <a:xfrm>
            <a:off x="547370" y="1988820"/>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31" name="Oval 30"/>
          <p:cNvSpPr/>
          <p:nvPr/>
        </p:nvSpPr>
        <p:spPr>
          <a:xfrm>
            <a:off x="3293110" y="1980565"/>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33" name="Text Box 32"/>
          <p:cNvSpPr txBox="1"/>
          <p:nvPr/>
        </p:nvSpPr>
        <p:spPr>
          <a:xfrm>
            <a:off x="716115" y="4063365"/>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e</a:t>
            </a:r>
            <a:endParaRPr lang="x-none" altLang="en-US" sz="4400" b="1">
              <a:solidFill>
                <a:schemeClr val="bg2">
                  <a:lumMod val="75000"/>
                </a:schemeClr>
              </a:solidFill>
              <a:latin typeface="Arial" charset="0"/>
              <a:ea typeface="Arial" charset="0"/>
            </a:endParaRPr>
          </a:p>
        </p:txBody>
      </p:sp>
      <p:sp>
        <p:nvSpPr>
          <p:cNvPr id="34" name="Oval 33"/>
          <p:cNvSpPr/>
          <p:nvPr/>
        </p:nvSpPr>
        <p:spPr>
          <a:xfrm>
            <a:off x="537210" y="4063365"/>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61" name="Text Box 60"/>
          <p:cNvSpPr txBox="1"/>
          <p:nvPr/>
        </p:nvSpPr>
        <p:spPr>
          <a:xfrm>
            <a:off x="3472015" y="4037965"/>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c</a:t>
            </a:r>
            <a:endParaRPr lang="x-none" altLang="en-US" sz="4400" b="1">
              <a:solidFill>
                <a:schemeClr val="bg2">
                  <a:lumMod val="75000"/>
                </a:schemeClr>
              </a:solidFill>
              <a:latin typeface="Arial" charset="0"/>
              <a:ea typeface="Arial" charset="0"/>
            </a:endParaRPr>
          </a:p>
        </p:txBody>
      </p:sp>
      <p:sp>
        <p:nvSpPr>
          <p:cNvPr id="62" name="Oval 61"/>
          <p:cNvSpPr/>
          <p:nvPr/>
        </p:nvSpPr>
        <p:spPr>
          <a:xfrm>
            <a:off x="3293110" y="4037965"/>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cxnSp>
        <p:nvCxnSpPr>
          <p:cNvPr id="65" name="Straight Arrow Connector 64"/>
          <p:cNvCxnSpPr>
            <a:stCxn id="8" idx="3"/>
            <a:endCxn id="12" idx="7"/>
          </p:cNvCxnSpPr>
          <p:nvPr/>
        </p:nvCxnSpPr>
        <p:spPr>
          <a:xfrm flipH="1">
            <a:off x="1263650" y="1330960"/>
            <a:ext cx="766445" cy="78041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8" idx="5"/>
            <a:endCxn id="31" idx="1"/>
          </p:cNvCxnSpPr>
          <p:nvPr/>
        </p:nvCxnSpPr>
        <p:spPr>
          <a:xfrm>
            <a:off x="2623820" y="1330960"/>
            <a:ext cx="791845" cy="77216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12" idx="4"/>
            <a:endCxn id="34" idx="0"/>
          </p:cNvCxnSpPr>
          <p:nvPr/>
        </p:nvCxnSpPr>
        <p:spPr>
          <a:xfrm flipH="1">
            <a:off x="956945" y="2827655"/>
            <a:ext cx="10160" cy="123571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stCxn id="34" idx="7"/>
            <a:endCxn id="31" idx="3"/>
          </p:cNvCxnSpPr>
          <p:nvPr/>
        </p:nvCxnSpPr>
        <p:spPr>
          <a:xfrm flipV="1">
            <a:off x="1253490" y="2696845"/>
            <a:ext cx="2162175" cy="148907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endCxn id="60" idx="0"/>
          </p:cNvCxnSpPr>
          <p:nvPr/>
        </p:nvCxnSpPr>
        <p:spPr>
          <a:xfrm flipH="1">
            <a:off x="2303145" y="2792730"/>
            <a:ext cx="1227455" cy="264223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a:stCxn id="34" idx="4"/>
            <a:endCxn id="60" idx="1"/>
          </p:cNvCxnSpPr>
          <p:nvPr/>
        </p:nvCxnSpPr>
        <p:spPr>
          <a:xfrm>
            <a:off x="956945" y="4902200"/>
            <a:ext cx="1049020" cy="65532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stCxn id="60" idx="7"/>
            <a:endCxn id="62" idx="4"/>
          </p:cNvCxnSpPr>
          <p:nvPr/>
        </p:nvCxnSpPr>
        <p:spPr>
          <a:xfrm flipV="1">
            <a:off x="2599690" y="4876800"/>
            <a:ext cx="1113155" cy="68072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stCxn id="62" idx="0"/>
            <a:endCxn id="31" idx="4"/>
          </p:cNvCxnSpPr>
          <p:nvPr/>
        </p:nvCxnSpPr>
        <p:spPr>
          <a:xfrm flipV="1">
            <a:off x="3712845" y="2819400"/>
            <a:ext cx="0" cy="121856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sp>
        <p:nvSpPr>
          <p:cNvPr id="73" name="Text Box 72"/>
          <p:cNvSpPr txBox="1"/>
          <p:nvPr/>
        </p:nvSpPr>
        <p:spPr>
          <a:xfrm>
            <a:off x="1122680" y="131889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8</a:t>
            </a:r>
            <a:endParaRPr lang="x-none" altLang="en-US" sz="2800" b="1">
              <a:solidFill>
                <a:schemeClr val="tx1">
                  <a:lumMod val="75000"/>
                  <a:lumOff val="25000"/>
                </a:schemeClr>
              </a:solidFill>
              <a:latin typeface="Arial" charset="0"/>
              <a:ea typeface="Arial" charset="0"/>
            </a:endParaRPr>
          </a:p>
        </p:txBody>
      </p:sp>
      <p:sp>
        <p:nvSpPr>
          <p:cNvPr id="74" name="Text Box 73"/>
          <p:cNvSpPr txBox="1"/>
          <p:nvPr/>
        </p:nvSpPr>
        <p:spPr>
          <a:xfrm>
            <a:off x="2928620" y="131635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10</a:t>
            </a:r>
            <a:endParaRPr lang="x-none" altLang="en-US" sz="2800" b="1">
              <a:solidFill>
                <a:schemeClr val="tx1">
                  <a:lumMod val="75000"/>
                  <a:lumOff val="25000"/>
                </a:schemeClr>
              </a:solidFill>
              <a:latin typeface="Arial" charset="0"/>
              <a:ea typeface="Arial" charset="0"/>
            </a:endParaRPr>
          </a:p>
        </p:txBody>
      </p:sp>
      <p:sp>
        <p:nvSpPr>
          <p:cNvPr id="75" name="Text Box 74"/>
          <p:cNvSpPr txBox="1"/>
          <p:nvPr/>
        </p:nvSpPr>
        <p:spPr>
          <a:xfrm>
            <a:off x="434340" y="312991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a:t>
            </a:r>
            <a:endParaRPr lang="x-none" altLang="en-US" sz="2800" b="1">
              <a:solidFill>
                <a:schemeClr val="tx1">
                  <a:lumMod val="75000"/>
                  <a:lumOff val="25000"/>
                </a:schemeClr>
              </a:solidFill>
              <a:latin typeface="Arial" charset="0"/>
              <a:ea typeface="Arial" charset="0"/>
            </a:endParaRPr>
          </a:p>
        </p:txBody>
      </p:sp>
      <p:sp>
        <p:nvSpPr>
          <p:cNvPr id="76" name="Text Box 75"/>
          <p:cNvSpPr txBox="1"/>
          <p:nvPr/>
        </p:nvSpPr>
        <p:spPr>
          <a:xfrm>
            <a:off x="3589020" y="311467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a:t>
            </a:r>
            <a:endParaRPr lang="x-none" altLang="en-US" sz="2800" b="1">
              <a:solidFill>
                <a:schemeClr val="tx1">
                  <a:lumMod val="75000"/>
                  <a:lumOff val="25000"/>
                </a:schemeClr>
              </a:solidFill>
              <a:latin typeface="Arial" charset="0"/>
              <a:ea typeface="Arial" charset="0"/>
            </a:endParaRPr>
          </a:p>
        </p:txBody>
      </p:sp>
      <p:sp>
        <p:nvSpPr>
          <p:cNvPr id="77" name="Text Box 76"/>
          <p:cNvSpPr txBox="1"/>
          <p:nvPr/>
        </p:nvSpPr>
        <p:spPr>
          <a:xfrm>
            <a:off x="1790700" y="303847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-4</a:t>
            </a:r>
            <a:endParaRPr lang="x-none" altLang="en-US" sz="2800" b="1">
              <a:solidFill>
                <a:schemeClr val="tx1">
                  <a:lumMod val="75000"/>
                  <a:lumOff val="25000"/>
                </a:schemeClr>
              </a:solidFill>
              <a:latin typeface="Arial" charset="0"/>
              <a:ea typeface="Arial" charset="0"/>
            </a:endParaRPr>
          </a:p>
        </p:txBody>
      </p:sp>
      <p:sp>
        <p:nvSpPr>
          <p:cNvPr id="78" name="Text Box 77"/>
          <p:cNvSpPr txBox="1"/>
          <p:nvPr/>
        </p:nvSpPr>
        <p:spPr>
          <a:xfrm>
            <a:off x="2331720" y="3938270"/>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2</a:t>
            </a:r>
            <a:endParaRPr lang="x-none" altLang="en-US" sz="2800" b="1">
              <a:solidFill>
                <a:schemeClr val="tx1">
                  <a:lumMod val="75000"/>
                  <a:lumOff val="25000"/>
                </a:schemeClr>
              </a:solidFill>
              <a:latin typeface="Arial" charset="0"/>
              <a:ea typeface="Arial" charset="0"/>
            </a:endParaRPr>
          </a:p>
        </p:txBody>
      </p:sp>
      <p:sp>
        <p:nvSpPr>
          <p:cNvPr id="79" name="Text Box 78"/>
          <p:cNvSpPr txBox="1"/>
          <p:nvPr/>
        </p:nvSpPr>
        <p:spPr>
          <a:xfrm>
            <a:off x="998220" y="517207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a:t>
            </a:r>
            <a:endParaRPr lang="x-none" altLang="en-US" sz="2800" b="1">
              <a:solidFill>
                <a:schemeClr val="tx1">
                  <a:lumMod val="75000"/>
                  <a:lumOff val="25000"/>
                </a:schemeClr>
              </a:solidFill>
              <a:latin typeface="Arial" charset="0"/>
              <a:ea typeface="Arial" charset="0"/>
            </a:endParaRPr>
          </a:p>
        </p:txBody>
      </p:sp>
      <p:sp>
        <p:nvSpPr>
          <p:cNvPr id="80" name="Text Box 79"/>
          <p:cNvSpPr txBox="1"/>
          <p:nvPr/>
        </p:nvSpPr>
        <p:spPr>
          <a:xfrm>
            <a:off x="2948940" y="517969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-2</a:t>
            </a:r>
            <a:endParaRPr lang="x-none" altLang="en-US" sz="2800" b="1">
              <a:solidFill>
                <a:schemeClr val="tx1">
                  <a:lumMod val="75000"/>
                  <a:lumOff val="25000"/>
                </a:schemeClr>
              </a:solidFill>
              <a:latin typeface="Arial" charset="0"/>
              <a:ea typeface="Arial" charset="0"/>
            </a:endParaRPr>
          </a:p>
        </p:txBody>
      </p:sp>
      <p:sp>
        <p:nvSpPr>
          <p:cNvPr id="6" name="Text Box 5"/>
          <p:cNvSpPr txBox="1"/>
          <p:nvPr/>
        </p:nvSpPr>
        <p:spPr>
          <a:xfrm>
            <a:off x="3430105" y="2008505"/>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d</a:t>
            </a:r>
            <a:endParaRPr lang="x-none" altLang="en-US" sz="4400" b="1">
              <a:solidFill>
                <a:schemeClr val="bg2">
                  <a:lumMod val="75000"/>
                </a:schemeClr>
              </a:solidFill>
              <a:latin typeface="Arial" charset="0"/>
              <a:ea typeface="Arial" charset="0"/>
            </a:endParaRPr>
          </a:p>
        </p:txBody>
      </p:sp>
      <p:sp>
        <p:nvSpPr>
          <p:cNvPr id="60" name="Oval 59"/>
          <p:cNvSpPr/>
          <p:nvPr/>
        </p:nvSpPr>
        <p:spPr>
          <a:xfrm>
            <a:off x="1883410" y="5434965"/>
            <a:ext cx="838835" cy="838835"/>
          </a:xfrm>
          <a:prstGeom prst="ellipse">
            <a:avLst/>
          </a:prstGeom>
          <a:solidFill>
            <a:srgbClr val="E91149"/>
          </a:solidFill>
          <a:ln w="38100">
            <a:solidFill>
              <a:srgbClr val="E91149"/>
            </a:solidFill>
          </a:ln>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chemeClr val="bg1"/>
              </a:solidFill>
            </a:endParaRPr>
          </a:p>
        </p:txBody>
      </p:sp>
      <p:sp>
        <p:nvSpPr>
          <p:cNvPr id="36" name="Text Box 35"/>
          <p:cNvSpPr txBox="1"/>
          <p:nvPr/>
        </p:nvSpPr>
        <p:spPr>
          <a:xfrm>
            <a:off x="2024215" y="5473065"/>
            <a:ext cx="459740" cy="762000"/>
          </a:xfrm>
          <a:prstGeom prst="rect">
            <a:avLst/>
          </a:prstGeom>
          <a:noFill/>
        </p:spPr>
        <p:txBody>
          <a:bodyPr wrap="square" rtlCol="0">
            <a:spAutoFit/>
          </a:bodyPr>
          <a:p>
            <a:r>
              <a:rPr lang="x-none" altLang="en-US" sz="4400" b="1">
                <a:solidFill>
                  <a:schemeClr val="bg1"/>
                </a:solidFill>
                <a:latin typeface="Arial" charset="0"/>
                <a:ea typeface="Arial" charset="0"/>
              </a:rPr>
              <a:t>b</a:t>
            </a:r>
            <a:endParaRPr lang="x-none" altLang="en-US" sz="4400" b="1">
              <a:solidFill>
                <a:schemeClr val="bg1"/>
              </a:solidFill>
              <a:latin typeface="Arial" charset="0"/>
              <a:ea typeface="Arial" charset="0"/>
            </a:endParaRPr>
          </a:p>
        </p:txBody>
      </p:sp>
      <p:sp>
        <p:nvSpPr>
          <p:cNvPr id="13" name="Text Box 12"/>
          <p:cNvSpPr txBox="1"/>
          <p:nvPr/>
        </p:nvSpPr>
        <p:spPr>
          <a:xfrm>
            <a:off x="6769100" y="4149090"/>
            <a:ext cx="3749040" cy="579120"/>
          </a:xfrm>
          <a:prstGeom prst="rect">
            <a:avLst/>
          </a:prstGeom>
          <a:noFill/>
        </p:spPr>
        <p:txBody>
          <a:bodyPr wrap="none" rtlCol="0">
            <a:spAutoFit/>
          </a:bodyPr>
          <a:p>
            <a:r>
              <a:rPr lang="x-none" altLang="en-US" sz="3200">
                <a:latin typeface="Lato" charset="0"/>
              </a:rPr>
              <a:t>1</a:t>
            </a:r>
            <a:r>
              <a:rPr lang="x-none" altLang="en-US" sz="3200" baseline="30000">
                <a:latin typeface="Lato" charset="0"/>
              </a:rPr>
              <a:t>η </a:t>
            </a:r>
            <a:r>
              <a:rPr lang="x-none" altLang="en-US" sz="3200">
                <a:latin typeface="Lato" charset="0"/>
              </a:rPr>
              <a:t> / 5 επαναλήψεις</a:t>
            </a:r>
            <a:endParaRPr lang="x-none" altLang="en-US" sz="3200">
              <a:latin typeface="Lato" charset="0"/>
            </a:endParaRPr>
          </a:p>
        </p:txBody>
      </p:sp>
      <p:sp>
        <p:nvSpPr>
          <p:cNvPr id="10" name="Text Box 9"/>
          <p:cNvSpPr txBox="1"/>
          <p:nvPr/>
        </p:nvSpPr>
        <p:spPr>
          <a:xfrm>
            <a:off x="6054090" y="2319655"/>
            <a:ext cx="5447030" cy="579120"/>
          </a:xfrm>
          <a:prstGeom prst="rect">
            <a:avLst/>
          </a:prstGeom>
          <a:noFill/>
        </p:spPr>
        <p:txBody>
          <a:bodyPr wrap="square" rtlCol="0">
            <a:spAutoFit/>
          </a:bodyPr>
          <a:p>
            <a:pPr algn="l"/>
            <a:r>
              <a:rPr lang="x-none" altLang="en-US" sz="3200">
                <a:latin typeface="MathJax_Main" charset="0"/>
                <a:sym typeface="+mn-ea"/>
              </a:rPr>
              <a:t> 0 </a:t>
            </a:r>
            <a:r>
              <a:rPr lang="x-none" altLang="en-US" sz="3200">
                <a:latin typeface="MathJax_Main" charset="0"/>
              </a:rPr>
              <a:t>      </a:t>
            </a:r>
            <a:r>
              <a:rPr lang="x-none" altLang="en-US" sz="3200">
                <a:latin typeface="MathJax_Main" charset="0"/>
                <a:sym typeface="+mn-ea"/>
              </a:rPr>
              <a:t>8</a:t>
            </a:r>
            <a:r>
              <a:rPr lang="x-none" altLang="en-US" sz="3200">
                <a:latin typeface="MathJax_Main" charset="0"/>
              </a:rPr>
              <a:t>      </a:t>
            </a:r>
            <a:r>
              <a:rPr lang="en-US" sz="3200">
                <a:latin typeface="MathJax_Main" charset="0"/>
                <a:sym typeface="+mn-ea"/>
              </a:rPr>
              <a:t>∞</a:t>
            </a:r>
            <a:r>
              <a:rPr lang="x-none" altLang="en-US" sz="3200">
                <a:latin typeface="MathJax_Main" charset="0"/>
              </a:rPr>
              <a:t>     </a:t>
            </a:r>
            <a:r>
              <a:rPr lang="en-US" sz="3200">
                <a:latin typeface="MathJax_Main" charset="0"/>
                <a:sym typeface="+mn-ea"/>
              </a:rPr>
              <a:t>∞</a:t>
            </a:r>
            <a:r>
              <a:rPr lang="x-none" altLang="en-US" sz="3200">
                <a:latin typeface="MathJax_Main" charset="0"/>
              </a:rPr>
              <a:t>     </a:t>
            </a:r>
            <a:r>
              <a:rPr lang="x-none" altLang="en-US" sz="3200">
                <a:latin typeface="MathJax_Main" charset="0"/>
                <a:sym typeface="+mn-ea"/>
              </a:rPr>
              <a:t>10</a:t>
            </a:r>
            <a:r>
              <a:rPr lang="x-none" altLang="en-US" sz="3200">
                <a:latin typeface="MathJax_Main" charset="0"/>
              </a:rPr>
              <a:t>      </a:t>
            </a:r>
            <a:r>
              <a:rPr lang="x-none" altLang="en-US" sz="3200">
                <a:latin typeface="MathJax_Main" charset="0"/>
                <a:sym typeface="+mn-ea"/>
              </a:rPr>
              <a:t>9</a:t>
            </a:r>
            <a:endParaRPr lang="x-none" altLang="en-US" sz="3200">
              <a:latin typeface="MathJax_Main" charset="0"/>
              <a:sym typeface="+mn-ea"/>
            </a:endParaRPr>
          </a:p>
        </p:txBody>
      </p:sp>
      <p:sp>
        <p:nvSpPr>
          <p:cNvPr id="5" name="Oval 4"/>
          <p:cNvSpPr/>
          <p:nvPr/>
        </p:nvSpPr>
        <p:spPr>
          <a:xfrm>
            <a:off x="7878445" y="3085465"/>
            <a:ext cx="584835" cy="584835"/>
          </a:xfrm>
          <a:prstGeom prst="ellipse">
            <a:avLst/>
          </a:prstGeom>
          <a:solidFill>
            <a:srgbClr val="E91149"/>
          </a:solidFill>
          <a:ln w="38100">
            <a:solidFill>
              <a:srgbClr val="E91149"/>
            </a:solidFill>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3" name="Text Box 2"/>
          <p:cNvSpPr txBox="1"/>
          <p:nvPr/>
        </p:nvSpPr>
        <p:spPr>
          <a:xfrm>
            <a:off x="6134100" y="3028315"/>
            <a:ext cx="5135880" cy="640080"/>
          </a:xfrm>
          <a:prstGeom prst="rect">
            <a:avLst/>
          </a:prstGeom>
          <a:noFill/>
        </p:spPr>
        <p:txBody>
          <a:bodyPr wrap="none" rtlCol="0">
            <a:spAutoFit/>
          </a:bodyPr>
          <a:p>
            <a:r>
              <a:rPr lang="x-none" altLang="en-US" sz="3600">
                <a:solidFill>
                  <a:schemeClr val="tx1"/>
                </a:solidFill>
                <a:latin typeface="Arial" charset="0"/>
              </a:rPr>
              <a:t>s</a:t>
            </a:r>
            <a:r>
              <a:rPr lang="x-none" altLang="en-US" sz="3600">
                <a:latin typeface="Arial" charset="0"/>
              </a:rPr>
              <a:t>	</a:t>
            </a:r>
            <a:r>
              <a:rPr lang="x-none" altLang="en-US" sz="3600">
                <a:solidFill>
                  <a:schemeClr val="tx1"/>
                </a:solidFill>
                <a:latin typeface="Arial" charset="0"/>
              </a:rPr>
              <a:t>a</a:t>
            </a:r>
            <a:r>
              <a:rPr lang="x-none" altLang="en-US" sz="3600">
                <a:latin typeface="Arial" charset="0"/>
              </a:rPr>
              <a:t>	</a:t>
            </a:r>
            <a:r>
              <a:rPr lang="x-none" altLang="en-US" sz="3600">
                <a:solidFill>
                  <a:schemeClr val="bg1"/>
                </a:solidFill>
                <a:latin typeface="Arial" charset="0"/>
              </a:rPr>
              <a:t>b</a:t>
            </a:r>
            <a:r>
              <a:rPr lang="x-none" altLang="en-US" sz="3600">
                <a:latin typeface="Arial" charset="0"/>
              </a:rPr>
              <a:t>	c	d	e </a:t>
            </a:r>
            <a:endParaRPr lang="x-none" altLang="en-US" sz="3600">
              <a:latin typeface="Arial" charset="0"/>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1" name=""/>
        <p:cNvGrpSpPr/>
        <p:nvPr/>
      </p:nvGrpSpPr>
      <p:grpSpPr/>
      <p:sp>
        <p:nvSpPr>
          <p:cNvPr id="7" name="Text Box 6"/>
          <p:cNvSpPr txBox="1"/>
          <p:nvPr/>
        </p:nvSpPr>
        <p:spPr>
          <a:xfrm>
            <a:off x="2086445" y="614680"/>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s</a:t>
            </a:r>
            <a:endParaRPr lang="x-none" altLang="en-US" sz="4400" b="1">
              <a:solidFill>
                <a:schemeClr val="bg2">
                  <a:lumMod val="75000"/>
                </a:schemeClr>
              </a:solidFill>
              <a:latin typeface="Arial" charset="0"/>
              <a:ea typeface="Arial" charset="0"/>
            </a:endParaRPr>
          </a:p>
        </p:txBody>
      </p:sp>
      <p:sp>
        <p:nvSpPr>
          <p:cNvPr id="8" name="Oval 7"/>
          <p:cNvSpPr/>
          <p:nvPr/>
        </p:nvSpPr>
        <p:spPr>
          <a:xfrm>
            <a:off x="1907540" y="614680"/>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9" name="Text Box 8"/>
          <p:cNvSpPr txBox="1"/>
          <p:nvPr/>
        </p:nvSpPr>
        <p:spPr>
          <a:xfrm>
            <a:off x="713575" y="1976120"/>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a</a:t>
            </a:r>
            <a:endParaRPr lang="x-none" altLang="en-US" sz="4400" b="1">
              <a:solidFill>
                <a:schemeClr val="bg2">
                  <a:lumMod val="75000"/>
                </a:schemeClr>
              </a:solidFill>
              <a:latin typeface="Arial" charset="0"/>
              <a:ea typeface="Arial" charset="0"/>
            </a:endParaRPr>
          </a:p>
        </p:txBody>
      </p:sp>
      <p:sp>
        <p:nvSpPr>
          <p:cNvPr id="12" name="Oval 11"/>
          <p:cNvSpPr/>
          <p:nvPr/>
        </p:nvSpPr>
        <p:spPr>
          <a:xfrm>
            <a:off x="547370" y="1988820"/>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31" name="Oval 30"/>
          <p:cNvSpPr/>
          <p:nvPr/>
        </p:nvSpPr>
        <p:spPr>
          <a:xfrm>
            <a:off x="3293110" y="1980565"/>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chemeClr val="bg2">
                  <a:lumMod val="50000"/>
                </a:schemeClr>
              </a:solidFill>
            </a:endParaRPr>
          </a:p>
        </p:txBody>
      </p:sp>
      <p:sp>
        <p:nvSpPr>
          <p:cNvPr id="33" name="Text Box 32"/>
          <p:cNvSpPr txBox="1"/>
          <p:nvPr/>
        </p:nvSpPr>
        <p:spPr>
          <a:xfrm>
            <a:off x="716115" y="4063365"/>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e</a:t>
            </a:r>
            <a:endParaRPr lang="x-none" altLang="en-US" sz="4400" b="1">
              <a:solidFill>
                <a:schemeClr val="bg2">
                  <a:lumMod val="75000"/>
                </a:schemeClr>
              </a:solidFill>
              <a:latin typeface="Arial" charset="0"/>
              <a:ea typeface="Arial" charset="0"/>
            </a:endParaRPr>
          </a:p>
        </p:txBody>
      </p:sp>
      <p:sp>
        <p:nvSpPr>
          <p:cNvPr id="34" name="Oval 33"/>
          <p:cNvSpPr/>
          <p:nvPr/>
        </p:nvSpPr>
        <p:spPr>
          <a:xfrm>
            <a:off x="537210" y="4063365"/>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36" name="Text Box 35"/>
          <p:cNvSpPr txBox="1"/>
          <p:nvPr/>
        </p:nvSpPr>
        <p:spPr>
          <a:xfrm>
            <a:off x="2024215" y="5473065"/>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b</a:t>
            </a:r>
            <a:endParaRPr lang="x-none" altLang="en-US" sz="4400" b="1">
              <a:solidFill>
                <a:schemeClr val="bg2">
                  <a:lumMod val="75000"/>
                </a:schemeClr>
              </a:solidFill>
              <a:latin typeface="Arial" charset="0"/>
              <a:ea typeface="Arial" charset="0"/>
            </a:endParaRPr>
          </a:p>
        </p:txBody>
      </p:sp>
      <p:sp>
        <p:nvSpPr>
          <p:cNvPr id="60" name="Oval 59"/>
          <p:cNvSpPr/>
          <p:nvPr/>
        </p:nvSpPr>
        <p:spPr>
          <a:xfrm>
            <a:off x="1883410" y="5434965"/>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cxnSp>
        <p:nvCxnSpPr>
          <p:cNvPr id="65" name="Straight Arrow Connector 64"/>
          <p:cNvCxnSpPr>
            <a:stCxn id="8" idx="3"/>
            <a:endCxn id="12" idx="7"/>
          </p:cNvCxnSpPr>
          <p:nvPr/>
        </p:nvCxnSpPr>
        <p:spPr>
          <a:xfrm flipH="1">
            <a:off x="1263650" y="1330960"/>
            <a:ext cx="766445" cy="78041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8" idx="5"/>
            <a:endCxn id="31" idx="1"/>
          </p:cNvCxnSpPr>
          <p:nvPr/>
        </p:nvCxnSpPr>
        <p:spPr>
          <a:xfrm>
            <a:off x="2623820" y="1330960"/>
            <a:ext cx="791845" cy="77216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12" idx="4"/>
            <a:endCxn id="34" idx="0"/>
          </p:cNvCxnSpPr>
          <p:nvPr/>
        </p:nvCxnSpPr>
        <p:spPr>
          <a:xfrm flipH="1">
            <a:off x="956945" y="2827655"/>
            <a:ext cx="10160" cy="123571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stCxn id="34" idx="7"/>
            <a:endCxn id="31" idx="3"/>
          </p:cNvCxnSpPr>
          <p:nvPr/>
        </p:nvCxnSpPr>
        <p:spPr>
          <a:xfrm flipV="1">
            <a:off x="1253490" y="2696845"/>
            <a:ext cx="2162175" cy="148907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endCxn id="60" idx="0"/>
          </p:cNvCxnSpPr>
          <p:nvPr/>
        </p:nvCxnSpPr>
        <p:spPr>
          <a:xfrm flipH="1">
            <a:off x="2303145" y="2792730"/>
            <a:ext cx="1227455" cy="264223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a:stCxn id="34" idx="4"/>
            <a:endCxn id="60" idx="1"/>
          </p:cNvCxnSpPr>
          <p:nvPr/>
        </p:nvCxnSpPr>
        <p:spPr>
          <a:xfrm>
            <a:off x="956945" y="4902200"/>
            <a:ext cx="1049020" cy="65532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stCxn id="60" idx="7"/>
            <a:endCxn id="62" idx="4"/>
          </p:cNvCxnSpPr>
          <p:nvPr/>
        </p:nvCxnSpPr>
        <p:spPr>
          <a:xfrm flipV="1">
            <a:off x="2599690" y="4876800"/>
            <a:ext cx="1113155" cy="68072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stCxn id="62" idx="0"/>
            <a:endCxn id="31" idx="4"/>
          </p:cNvCxnSpPr>
          <p:nvPr/>
        </p:nvCxnSpPr>
        <p:spPr>
          <a:xfrm flipV="1">
            <a:off x="3712845" y="2819400"/>
            <a:ext cx="0" cy="121856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sp>
        <p:nvSpPr>
          <p:cNvPr id="73" name="Text Box 72"/>
          <p:cNvSpPr txBox="1"/>
          <p:nvPr/>
        </p:nvSpPr>
        <p:spPr>
          <a:xfrm>
            <a:off x="1122680" y="131889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8</a:t>
            </a:r>
            <a:endParaRPr lang="x-none" altLang="en-US" sz="2800" b="1">
              <a:solidFill>
                <a:schemeClr val="tx1">
                  <a:lumMod val="75000"/>
                  <a:lumOff val="25000"/>
                </a:schemeClr>
              </a:solidFill>
              <a:latin typeface="Arial" charset="0"/>
              <a:ea typeface="Arial" charset="0"/>
            </a:endParaRPr>
          </a:p>
        </p:txBody>
      </p:sp>
      <p:sp>
        <p:nvSpPr>
          <p:cNvPr id="74" name="Text Box 73"/>
          <p:cNvSpPr txBox="1"/>
          <p:nvPr/>
        </p:nvSpPr>
        <p:spPr>
          <a:xfrm>
            <a:off x="2928620" y="131635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10</a:t>
            </a:r>
            <a:endParaRPr lang="x-none" altLang="en-US" sz="2800" b="1">
              <a:solidFill>
                <a:schemeClr val="tx1">
                  <a:lumMod val="75000"/>
                  <a:lumOff val="25000"/>
                </a:schemeClr>
              </a:solidFill>
              <a:latin typeface="Arial" charset="0"/>
              <a:ea typeface="Arial" charset="0"/>
            </a:endParaRPr>
          </a:p>
        </p:txBody>
      </p:sp>
      <p:sp>
        <p:nvSpPr>
          <p:cNvPr id="75" name="Text Box 74"/>
          <p:cNvSpPr txBox="1"/>
          <p:nvPr/>
        </p:nvSpPr>
        <p:spPr>
          <a:xfrm>
            <a:off x="434340" y="312991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a:t>
            </a:r>
            <a:endParaRPr lang="x-none" altLang="en-US" sz="2800" b="1">
              <a:solidFill>
                <a:schemeClr val="tx1">
                  <a:lumMod val="75000"/>
                  <a:lumOff val="25000"/>
                </a:schemeClr>
              </a:solidFill>
              <a:latin typeface="Arial" charset="0"/>
              <a:ea typeface="Arial" charset="0"/>
            </a:endParaRPr>
          </a:p>
        </p:txBody>
      </p:sp>
      <p:sp>
        <p:nvSpPr>
          <p:cNvPr id="76" name="Text Box 75"/>
          <p:cNvSpPr txBox="1"/>
          <p:nvPr/>
        </p:nvSpPr>
        <p:spPr>
          <a:xfrm>
            <a:off x="3589020" y="311467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a:t>
            </a:r>
            <a:endParaRPr lang="x-none" altLang="en-US" sz="2800" b="1">
              <a:solidFill>
                <a:schemeClr val="tx1">
                  <a:lumMod val="75000"/>
                  <a:lumOff val="25000"/>
                </a:schemeClr>
              </a:solidFill>
              <a:latin typeface="Arial" charset="0"/>
              <a:ea typeface="Arial" charset="0"/>
            </a:endParaRPr>
          </a:p>
        </p:txBody>
      </p:sp>
      <p:sp>
        <p:nvSpPr>
          <p:cNvPr id="77" name="Text Box 76"/>
          <p:cNvSpPr txBox="1"/>
          <p:nvPr/>
        </p:nvSpPr>
        <p:spPr>
          <a:xfrm>
            <a:off x="1790700" y="303847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-4</a:t>
            </a:r>
            <a:endParaRPr lang="x-none" altLang="en-US" sz="2800" b="1">
              <a:solidFill>
                <a:schemeClr val="tx1">
                  <a:lumMod val="75000"/>
                  <a:lumOff val="25000"/>
                </a:schemeClr>
              </a:solidFill>
              <a:latin typeface="Arial" charset="0"/>
              <a:ea typeface="Arial" charset="0"/>
            </a:endParaRPr>
          </a:p>
        </p:txBody>
      </p:sp>
      <p:sp>
        <p:nvSpPr>
          <p:cNvPr id="78" name="Text Box 77"/>
          <p:cNvSpPr txBox="1"/>
          <p:nvPr/>
        </p:nvSpPr>
        <p:spPr>
          <a:xfrm>
            <a:off x="2331720" y="3938270"/>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2</a:t>
            </a:r>
            <a:endParaRPr lang="x-none" altLang="en-US" sz="2800" b="1">
              <a:solidFill>
                <a:schemeClr val="tx1">
                  <a:lumMod val="75000"/>
                  <a:lumOff val="25000"/>
                </a:schemeClr>
              </a:solidFill>
              <a:latin typeface="Arial" charset="0"/>
              <a:ea typeface="Arial" charset="0"/>
            </a:endParaRPr>
          </a:p>
        </p:txBody>
      </p:sp>
      <p:sp>
        <p:nvSpPr>
          <p:cNvPr id="79" name="Text Box 78"/>
          <p:cNvSpPr txBox="1"/>
          <p:nvPr/>
        </p:nvSpPr>
        <p:spPr>
          <a:xfrm>
            <a:off x="998220" y="517207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a:t>
            </a:r>
            <a:endParaRPr lang="x-none" altLang="en-US" sz="2800" b="1">
              <a:solidFill>
                <a:schemeClr val="tx1">
                  <a:lumMod val="75000"/>
                  <a:lumOff val="25000"/>
                </a:schemeClr>
              </a:solidFill>
              <a:latin typeface="Arial" charset="0"/>
              <a:ea typeface="Arial" charset="0"/>
            </a:endParaRPr>
          </a:p>
        </p:txBody>
      </p:sp>
      <p:sp>
        <p:nvSpPr>
          <p:cNvPr id="80" name="Text Box 79"/>
          <p:cNvSpPr txBox="1"/>
          <p:nvPr/>
        </p:nvSpPr>
        <p:spPr>
          <a:xfrm>
            <a:off x="2948940" y="517969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-2</a:t>
            </a:r>
            <a:endParaRPr lang="x-none" altLang="en-US" sz="2800" b="1">
              <a:solidFill>
                <a:schemeClr val="tx1">
                  <a:lumMod val="75000"/>
                  <a:lumOff val="25000"/>
                </a:schemeClr>
              </a:solidFill>
              <a:latin typeface="Arial" charset="0"/>
              <a:ea typeface="Arial" charset="0"/>
            </a:endParaRPr>
          </a:p>
        </p:txBody>
      </p:sp>
      <p:sp>
        <p:nvSpPr>
          <p:cNvPr id="6" name="Text Box 5"/>
          <p:cNvSpPr txBox="1"/>
          <p:nvPr/>
        </p:nvSpPr>
        <p:spPr>
          <a:xfrm>
            <a:off x="3430105" y="2008505"/>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d</a:t>
            </a:r>
            <a:endParaRPr lang="x-none" altLang="en-US" sz="4400" b="1">
              <a:solidFill>
                <a:schemeClr val="bg2">
                  <a:lumMod val="75000"/>
                </a:schemeClr>
              </a:solidFill>
              <a:latin typeface="Arial" charset="0"/>
              <a:ea typeface="Arial" charset="0"/>
            </a:endParaRPr>
          </a:p>
        </p:txBody>
      </p:sp>
      <p:sp>
        <p:nvSpPr>
          <p:cNvPr id="62" name="Oval 61"/>
          <p:cNvSpPr/>
          <p:nvPr/>
        </p:nvSpPr>
        <p:spPr>
          <a:xfrm>
            <a:off x="3293110" y="4037965"/>
            <a:ext cx="838835" cy="838835"/>
          </a:xfrm>
          <a:prstGeom prst="ellipse">
            <a:avLst/>
          </a:prstGeom>
          <a:solidFill>
            <a:srgbClr val="E91149"/>
          </a:solidFill>
          <a:ln w="38100">
            <a:solidFill>
              <a:srgbClr val="E91149"/>
            </a:solidFill>
          </a:ln>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61" name="Text Box 60"/>
          <p:cNvSpPr txBox="1"/>
          <p:nvPr/>
        </p:nvSpPr>
        <p:spPr>
          <a:xfrm>
            <a:off x="3472015" y="4037965"/>
            <a:ext cx="459740" cy="762000"/>
          </a:xfrm>
          <a:prstGeom prst="rect">
            <a:avLst/>
          </a:prstGeom>
          <a:noFill/>
        </p:spPr>
        <p:txBody>
          <a:bodyPr wrap="square" rtlCol="0">
            <a:spAutoFit/>
          </a:bodyPr>
          <a:p>
            <a:r>
              <a:rPr lang="x-none" altLang="en-US" sz="4400" b="1">
                <a:solidFill>
                  <a:schemeClr val="bg1"/>
                </a:solidFill>
                <a:latin typeface="Arial" charset="0"/>
                <a:ea typeface="Arial" charset="0"/>
              </a:rPr>
              <a:t>c</a:t>
            </a:r>
            <a:endParaRPr lang="x-none" altLang="en-US" sz="4400" b="1">
              <a:solidFill>
                <a:schemeClr val="bg1"/>
              </a:solidFill>
              <a:latin typeface="Arial" charset="0"/>
              <a:ea typeface="Arial" charset="0"/>
            </a:endParaRPr>
          </a:p>
        </p:txBody>
      </p:sp>
      <p:sp>
        <p:nvSpPr>
          <p:cNvPr id="11" name="Text Box 10"/>
          <p:cNvSpPr txBox="1"/>
          <p:nvPr/>
        </p:nvSpPr>
        <p:spPr>
          <a:xfrm>
            <a:off x="6769100" y="4149090"/>
            <a:ext cx="3749040" cy="579120"/>
          </a:xfrm>
          <a:prstGeom prst="rect">
            <a:avLst/>
          </a:prstGeom>
          <a:noFill/>
        </p:spPr>
        <p:txBody>
          <a:bodyPr wrap="none" rtlCol="0">
            <a:spAutoFit/>
          </a:bodyPr>
          <a:p>
            <a:r>
              <a:rPr lang="x-none" altLang="en-US" sz="3200">
                <a:latin typeface="Lato" charset="0"/>
              </a:rPr>
              <a:t>1</a:t>
            </a:r>
            <a:r>
              <a:rPr lang="x-none" altLang="en-US" sz="3200" baseline="30000">
                <a:latin typeface="Lato" charset="0"/>
              </a:rPr>
              <a:t>η </a:t>
            </a:r>
            <a:r>
              <a:rPr lang="x-none" altLang="en-US" sz="3200">
                <a:latin typeface="Lato" charset="0"/>
              </a:rPr>
              <a:t> / 5 επαναλήψεις</a:t>
            </a:r>
            <a:endParaRPr lang="x-none" altLang="en-US" sz="3200">
              <a:latin typeface="Lato" charset="0"/>
            </a:endParaRPr>
          </a:p>
        </p:txBody>
      </p:sp>
      <p:sp>
        <p:nvSpPr>
          <p:cNvPr id="10" name="Text Box 9"/>
          <p:cNvSpPr txBox="1"/>
          <p:nvPr/>
        </p:nvSpPr>
        <p:spPr>
          <a:xfrm>
            <a:off x="6054090" y="2319655"/>
            <a:ext cx="5447030" cy="579120"/>
          </a:xfrm>
          <a:prstGeom prst="rect">
            <a:avLst/>
          </a:prstGeom>
          <a:noFill/>
        </p:spPr>
        <p:txBody>
          <a:bodyPr wrap="square" rtlCol="0">
            <a:spAutoFit/>
          </a:bodyPr>
          <a:p>
            <a:pPr algn="l"/>
            <a:r>
              <a:rPr lang="x-none" altLang="en-US" sz="3200">
                <a:latin typeface="MathJax_Main" charset="0"/>
                <a:sym typeface="+mn-ea"/>
              </a:rPr>
              <a:t> 0 </a:t>
            </a:r>
            <a:r>
              <a:rPr lang="x-none" altLang="en-US" sz="3200">
                <a:latin typeface="MathJax_Main" charset="0"/>
              </a:rPr>
              <a:t>      </a:t>
            </a:r>
            <a:r>
              <a:rPr lang="x-none" altLang="en-US" sz="3200">
                <a:latin typeface="MathJax_Main" charset="0"/>
                <a:sym typeface="+mn-ea"/>
              </a:rPr>
              <a:t>8</a:t>
            </a:r>
            <a:r>
              <a:rPr lang="x-none" altLang="en-US" sz="3200">
                <a:latin typeface="MathJax_Main" charset="0"/>
              </a:rPr>
              <a:t>      </a:t>
            </a:r>
            <a:r>
              <a:rPr lang="en-US" sz="3200">
                <a:latin typeface="MathJax_Main" charset="0"/>
                <a:sym typeface="+mn-ea"/>
              </a:rPr>
              <a:t>∞</a:t>
            </a:r>
            <a:r>
              <a:rPr lang="x-none" altLang="en-US" sz="3200">
                <a:latin typeface="MathJax_Main" charset="0"/>
              </a:rPr>
              <a:t>     </a:t>
            </a:r>
            <a:r>
              <a:rPr lang="en-US" sz="3200">
                <a:latin typeface="MathJax_Main" charset="0"/>
                <a:sym typeface="+mn-ea"/>
              </a:rPr>
              <a:t>∞</a:t>
            </a:r>
            <a:r>
              <a:rPr lang="x-none" altLang="en-US" sz="3200">
                <a:latin typeface="MathJax_Main" charset="0"/>
              </a:rPr>
              <a:t>     </a:t>
            </a:r>
            <a:r>
              <a:rPr lang="x-none" altLang="en-US" sz="3200">
                <a:latin typeface="MathJax_Main" charset="0"/>
                <a:sym typeface="+mn-ea"/>
              </a:rPr>
              <a:t>10</a:t>
            </a:r>
            <a:r>
              <a:rPr lang="x-none" altLang="en-US" sz="3200">
                <a:latin typeface="MathJax_Main" charset="0"/>
              </a:rPr>
              <a:t>      </a:t>
            </a:r>
            <a:r>
              <a:rPr lang="x-none" altLang="en-US" sz="3200">
                <a:latin typeface="MathJax_Main" charset="0"/>
                <a:sym typeface="+mn-ea"/>
              </a:rPr>
              <a:t>9</a:t>
            </a:r>
            <a:endParaRPr lang="x-none" altLang="en-US" sz="3200">
              <a:latin typeface="MathJax_Main" charset="0"/>
              <a:sym typeface="+mn-ea"/>
            </a:endParaRPr>
          </a:p>
        </p:txBody>
      </p:sp>
      <p:sp>
        <p:nvSpPr>
          <p:cNvPr id="5" name="Oval 4"/>
          <p:cNvSpPr/>
          <p:nvPr/>
        </p:nvSpPr>
        <p:spPr>
          <a:xfrm>
            <a:off x="8792845" y="3085465"/>
            <a:ext cx="584835" cy="584835"/>
          </a:xfrm>
          <a:prstGeom prst="ellipse">
            <a:avLst/>
          </a:prstGeom>
          <a:solidFill>
            <a:srgbClr val="E91149"/>
          </a:solidFill>
          <a:ln w="38100">
            <a:solidFill>
              <a:srgbClr val="E91149"/>
            </a:solidFill>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3" name="Text Box 2"/>
          <p:cNvSpPr txBox="1"/>
          <p:nvPr/>
        </p:nvSpPr>
        <p:spPr>
          <a:xfrm>
            <a:off x="6134100" y="3028315"/>
            <a:ext cx="5135880" cy="640080"/>
          </a:xfrm>
          <a:prstGeom prst="rect">
            <a:avLst/>
          </a:prstGeom>
          <a:noFill/>
        </p:spPr>
        <p:txBody>
          <a:bodyPr wrap="none" rtlCol="0">
            <a:spAutoFit/>
          </a:bodyPr>
          <a:p>
            <a:r>
              <a:rPr lang="x-none" altLang="en-US" sz="3600">
                <a:solidFill>
                  <a:schemeClr val="tx1"/>
                </a:solidFill>
                <a:latin typeface="Arial" charset="0"/>
              </a:rPr>
              <a:t>s</a:t>
            </a:r>
            <a:r>
              <a:rPr lang="x-none" altLang="en-US" sz="3600">
                <a:latin typeface="Arial" charset="0"/>
              </a:rPr>
              <a:t>	</a:t>
            </a:r>
            <a:r>
              <a:rPr lang="x-none" altLang="en-US" sz="3600">
                <a:solidFill>
                  <a:schemeClr val="tx1"/>
                </a:solidFill>
                <a:latin typeface="Arial" charset="0"/>
              </a:rPr>
              <a:t>a</a:t>
            </a:r>
            <a:r>
              <a:rPr lang="x-none" altLang="en-US" sz="3600">
                <a:latin typeface="Arial" charset="0"/>
              </a:rPr>
              <a:t>	</a:t>
            </a:r>
            <a:r>
              <a:rPr lang="x-none" altLang="en-US" sz="3600">
                <a:solidFill>
                  <a:schemeClr val="tx1"/>
                </a:solidFill>
                <a:latin typeface="Arial" charset="0"/>
              </a:rPr>
              <a:t>b</a:t>
            </a:r>
            <a:r>
              <a:rPr lang="x-none" altLang="en-US" sz="3600">
                <a:latin typeface="Arial" charset="0"/>
              </a:rPr>
              <a:t>	</a:t>
            </a:r>
            <a:r>
              <a:rPr lang="x-none" altLang="en-US" sz="3600">
                <a:solidFill>
                  <a:schemeClr val="bg1"/>
                </a:solidFill>
                <a:latin typeface="Arial" charset="0"/>
              </a:rPr>
              <a:t>c</a:t>
            </a:r>
            <a:r>
              <a:rPr lang="x-none" altLang="en-US" sz="3600">
                <a:latin typeface="Arial" charset="0"/>
              </a:rPr>
              <a:t>	d	e </a:t>
            </a:r>
            <a:endParaRPr lang="x-none" altLang="en-US" sz="3600">
              <a:latin typeface="Arial" charset="0"/>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1" name=""/>
        <p:cNvGrpSpPr/>
        <p:nvPr/>
      </p:nvGrpSpPr>
      <p:grpSpPr/>
      <p:sp>
        <p:nvSpPr>
          <p:cNvPr id="7" name="Text Box 6"/>
          <p:cNvSpPr txBox="1"/>
          <p:nvPr/>
        </p:nvSpPr>
        <p:spPr>
          <a:xfrm>
            <a:off x="2086445" y="614680"/>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s</a:t>
            </a:r>
            <a:endParaRPr lang="x-none" altLang="en-US" sz="4400" b="1">
              <a:solidFill>
                <a:schemeClr val="bg2">
                  <a:lumMod val="75000"/>
                </a:schemeClr>
              </a:solidFill>
              <a:latin typeface="Arial" charset="0"/>
              <a:ea typeface="Arial" charset="0"/>
            </a:endParaRPr>
          </a:p>
        </p:txBody>
      </p:sp>
      <p:sp>
        <p:nvSpPr>
          <p:cNvPr id="8" name="Oval 7"/>
          <p:cNvSpPr/>
          <p:nvPr/>
        </p:nvSpPr>
        <p:spPr>
          <a:xfrm>
            <a:off x="1907540" y="614680"/>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9" name="Text Box 8"/>
          <p:cNvSpPr txBox="1"/>
          <p:nvPr/>
        </p:nvSpPr>
        <p:spPr>
          <a:xfrm>
            <a:off x="713575" y="1976120"/>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a</a:t>
            </a:r>
            <a:endParaRPr lang="x-none" altLang="en-US" sz="4400" b="1">
              <a:solidFill>
                <a:schemeClr val="bg2">
                  <a:lumMod val="75000"/>
                </a:schemeClr>
              </a:solidFill>
              <a:latin typeface="Arial" charset="0"/>
              <a:ea typeface="Arial" charset="0"/>
            </a:endParaRPr>
          </a:p>
        </p:txBody>
      </p:sp>
      <p:sp>
        <p:nvSpPr>
          <p:cNvPr id="12" name="Oval 11"/>
          <p:cNvSpPr/>
          <p:nvPr/>
        </p:nvSpPr>
        <p:spPr>
          <a:xfrm>
            <a:off x="547370" y="1988820"/>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31" name="Oval 30"/>
          <p:cNvSpPr/>
          <p:nvPr/>
        </p:nvSpPr>
        <p:spPr>
          <a:xfrm>
            <a:off x="3293110" y="1980565"/>
            <a:ext cx="838835" cy="838835"/>
          </a:xfrm>
          <a:prstGeom prst="ellipse">
            <a:avLst/>
          </a:prstGeom>
          <a:solidFill>
            <a:srgbClr val="E91149"/>
          </a:solidFill>
          <a:ln w="38100">
            <a:solidFill>
              <a:srgbClr val="E91149"/>
            </a:solidFill>
          </a:ln>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33" name="Text Box 32"/>
          <p:cNvSpPr txBox="1"/>
          <p:nvPr/>
        </p:nvSpPr>
        <p:spPr>
          <a:xfrm>
            <a:off x="716115" y="4063365"/>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e</a:t>
            </a:r>
            <a:endParaRPr lang="x-none" altLang="en-US" sz="4400" b="1">
              <a:solidFill>
                <a:schemeClr val="bg2">
                  <a:lumMod val="75000"/>
                </a:schemeClr>
              </a:solidFill>
              <a:latin typeface="Arial" charset="0"/>
              <a:ea typeface="Arial" charset="0"/>
            </a:endParaRPr>
          </a:p>
        </p:txBody>
      </p:sp>
      <p:sp>
        <p:nvSpPr>
          <p:cNvPr id="34" name="Oval 33"/>
          <p:cNvSpPr/>
          <p:nvPr/>
        </p:nvSpPr>
        <p:spPr>
          <a:xfrm>
            <a:off x="537210" y="4063365"/>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36" name="Text Box 35"/>
          <p:cNvSpPr txBox="1"/>
          <p:nvPr/>
        </p:nvSpPr>
        <p:spPr>
          <a:xfrm>
            <a:off x="2024215" y="5473065"/>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b</a:t>
            </a:r>
            <a:endParaRPr lang="x-none" altLang="en-US" sz="4400" b="1">
              <a:solidFill>
                <a:schemeClr val="bg2">
                  <a:lumMod val="75000"/>
                </a:schemeClr>
              </a:solidFill>
              <a:latin typeface="Arial" charset="0"/>
              <a:ea typeface="Arial" charset="0"/>
            </a:endParaRPr>
          </a:p>
        </p:txBody>
      </p:sp>
      <p:sp>
        <p:nvSpPr>
          <p:cNvPr id="60" name="Oval 59"/>
          <p:cNvSpPr/>
          <p:nvPr/>
        </p:nvSpPr>
        <p:spPr>
          <a:xfrm>
            <a:off x="1883410" y="5434965"/>
            <a:ext cx="838835" cy="838835"/>
          </a:xfrm>
          <a:prstGeom prst="ellipse">
            <a:avLst/>
          </a:prstGeom>
          <a:noFill/>
          <a:ln w="38100">
            <a:solidFill>
              <a:srgbClr val="00B0F0"/>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61" name="Text Box 60"/>
          <p:cNvSpPr txBox="1"/>
          <p:nvPr/>
        </p:nvSpPr>
        <p:spPr>
          <a:xfrm>
            <a:off x="3472015" y="4037965"/>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c</a:t>
            </a:r>
            <a:endParaRPr lang="x-none" altLang="en-US" sz="4400" b="1">
              <a:solidFill>
                <a:schemeClr val="bg2">
                  <a:lumMod val="75000"/>
                </a:schemeClr>
              </a:solidFill>
              <a:latin typeface="Arial" charset="0"/>
              <a:ea typeface="Arial" charset="0"/>
            </a:endParaRPr>
          </a:p>
        </p:txBody>
      </p:sp>
      <p:sp>
        <p:nvSpPr>
          <p:cNvPr id="62" name="Oval 61"/>
          <p:cNvSpPr/>
          <p:nvPr/>
        </p:nvSpPr>
        <p:spPr>
          <a:xfrm>
            <a:off x="3293110" y="4037965"/>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cxnSp>
        <p:nvCxnSpPr>
          <p:cNvPr id="65" name="Straight Arrow Connector 64"/>
          <p:cNvCxnSpPr>
            <a:stCxn id="8" idx="3"/>
            <a:endCxn id="12" idx="7"/>
          </p:cNvCxnSpPr>
          <p:nvPr/>
        </p:nvCxnSpPr>
        <p:spPr>
          <a:xfrm flipH="1">
            <a:off x="1263650" y="1330960"/>
            <a:ext cx="766445" cy="78041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8" idx="5"/>
            <a:endCxn id="31" idx="1"/>
          </p:cNvCxnSpPr>
          <p:nvPr/>
        </p:nvCxnSpPr>
        <p:spPr>
          <a:xfrm>
            <a:off x="2623820" y="1330960"/>
            <a:ext cx="791845" cy="77216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12" idx="4"/>
            <a:endCxn id="34" idx="0"/>
          </p:cNvCxnSpPr>
          <p:nvPr/>
        </p:nvCxnSpPr>
        <p:spPr>
          <a:xfrm flipH="1">
            <a:off x="956945" y="2827655"/>
            <a:ext cx="10160" cy="123571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stCxn id="34" idx="7"/>
            <a:endCxn id="31" idx="3"/>
          </p:cNvCxnSpPr>
          <p:nvPr/>
        </p:nvCxnSpPr>
        <p:spPr>
          <a:xfrm flipV="1">
            <a:off x="1253490" y="2696845"/>
            <a:ext cx="2162175" cy="148907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endCxn id="60" idx="0"/>
          </p:cNvCxnSpPr>
          <p:nvPr/>
        </p:nvCxnSpPr>
        <p:spPr>
          <a:xfrm flipH="1">
            <a:off x="2303145" y="2792730"/>
            <a:ext cx="1227455" cy="2642235"/>
          </a:xfrm>
          <a:prstGeom prst="straightConnector1">
            <a:avLst/>
          </a:prstGeom>
          <a:ln w="28575">
            <a:solidFill>
              <a:srgbClr val="00B0F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a:stCxn id="34" idx="4"/>
            <a:endCxn id="60" idx="1"/>
          </p:cNvCxnSpPr>
          <p:nvPr/>
        </p:nvCxnSpPr>
        <p:spPr>
          <a:xfrm>
            <a:off x="956945" y="4902200"/>
            <a:ext cx="1049020" cy="65532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stCxn id="60" idx="7"/>
            <a:endCxn id="62" idx="4"/>
          </p:cNvCxnSpPr>
          <p:nvPr/>
        </p:nvCxnSpPr>
        <p:spPr>
          <a:xfrm flipV="1">
            <a:off x="2599690" y="4876800"/>
            <a:ext cx="1113155" cy="68072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stCxn id="62" idx="0"/>
            <a:endCxn id="31" idx="4"/>
          </p:cNvCxnSpPr>
          <p:nvPr/>
        </p:nvCxnSpPr>
        <p:spPr>
          <a:xfrm flipV="1">
            <a:off x="3712845" y="2819400"/>
            <a:ext cx="0" cy="121856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sp>
        <p:nvSpPr>
          <p:cNvPr id="73" name="Text Box 72"/>
          <p:cNvSpPr txBox="1"/>
          <p:nvPr/>
        </p:nvSpPr>
        <p:spPr>
          <a:xfrm>
            <a:off x="1122680" y="131889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8</a:t>
            </a:r>
            <a:endParaRPr lang="x-none" altLang="en-US" sz="2800" b="1">
              <a:solidFill>
                <a:schemeClr val="tx1">
                  <a:lumMod val="75000"/>
                  <a:lumOff val="25000"/>
                </a:schemeClr>
              </a:solidFill>
              <a:latin typeface="Arial" charset="0"/>
              <a:ea typeface="Arial" charset="0"/>
            </a:endParaRPr>
          </a:p>
        </p:txBody>
      </p:sp>
      <p:sp>
        <p:nvSpPr>
          <p:cNvPr id="74" name="Text Box 73"/>
          <p:cNvSpPr txBox="1"/>
          <p:nvPr/>
        </p:nvSpPr>
        <p:spPr>
          <a:xfrm>
            <a:off x="2928620" y="131635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10</a:t>
            </a:r>
            <a:endParaRPr lang="x-none" altLang="en-US" sz="2800" b="1">
              <a:solidFill>
                <a:schemeClr val="tx1">
                  <a:lumMod val="75000"/>
                  <a:lumOff val="25000"/>
                </a:schemeClr>
              </a:solidFill>
              <a:latin typeface="Arial" charset="0"/>
              <a:ea typeface="Arial" charset="0"/>
            </a:endParaRPr>
          </a:p>
        </p:txBody>
      </p:sp>
      <p:sp>
        <p:nvSpPr>
          <p:cNvPr id="75" name="Text Box 74"/>
          <p:cNvSpPr txBox="1"/>
          <p:nvPr/>
        </p:nvSpPr>
        <p:spPr>
          <a:xfrm>
            <a:off x="434340" y="312991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a:t>
            </a:r>
            <a:endParaRPr lang="x-none" altLang="en-US" sz="2800" b="1">
              <a:solidFill>
                <a:schemeClr val="tx1">
                  <a:lumMod val="75000"/>
                  <a:lumOff val="25000"/>
                </a:schemeClr>
              </a:solidFill>
              <a:latin typeface="Arial" charset="0"/>
              <a:ea typeface="Arial" charset="0"/>
            </a:endParaRPr>
          </a:p>
        </p:txBody>
      </p:sp>
      <p:sp>
        <p:nvSpPr>
          <p:cNvPr id="76" name="Text Box 75"/>
          <p:cNvSpPr txBox="1"/>
          <p:nvPr/>
        </p:nvSpPr>
        <p:spPr>
          <a:xfrm>
            <a:off x="3589020" y="311467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a:t>
            </a:r>
            <a:endParaRPr lang="x-none" altLang="en-US" sz="2800" b="1">
              <a:solidFill>
                <a:schemeClr val="tx1">
                  <a:lumMod val="75000"/>
                  <a:lumOff val="25000"/>
                </a:schemeClr>
              </a:solidFill>
              <a:latin typeface="Arial" charset="0"/>
              <a:ea typeface="Arial" charset="0"/>
            </a:endParaRPr>
          </a:p>
        </p:txBody>
      </p:sp>
      <p:sp>
        <p:nvSpPr>
          <p:cNvPr id="77" name="Text Box 76"/>
          <p:cNvSpPr txBox="1"/>
          <p:nvPr/>
        </p:nvSpPr>
        <p:spPr>
          <a:xfrm>
            <a:off x="1790700" y="303847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-4</a:t>
            </a:r>
            <a:endParaRPr lang="x-none" altLang="en-US" sz="2800" b="1">
              <a:solidFill>
                <a:schemeClr val="tx1">
                  <a:lumMod val="75000"/>
                  <a:lumOff val="25000"/>
                </a:schemeClr>
              </a:solidFill>
              <a:latin typeface="Arial" charset="0"/>
              <a:ea typeface="Arial" charset="0"/>
            </a:endParaRPr>
          </a:p>
        </p:txBody>
      </p:sp>
      <p:sp>
        <p:nvSpPr>
          <p:cNvPr id="78" name="Text Box 77"/>
          <p:cNvSpPr txBox="1"/>
          <p:nvPr/>
        </p:nvSpPr>
        <p:spPr>
          <a:xfrm>
            <a:off x="2331720" y="3938270"/>
            <a:ext cx="641985" cy="518160"/>
          </a:xfrm>
          <a:prstGeom prst="rect">
            <a:avLst/>
          </a:prstGeom>
          <a:noFill/>
        </p:spPr>
        <p:txBody>
          <a:bodyPr wrap="square" rtlCol="0">
            <a:spAutoFit/>
          </a:bodyPr>
          <a:p>
            <a:pPr algn="ctr"/>
            <a:r>
              <a:rPr lang="x-none" altLang="en-US" sz="2800" b="1">
                <a:solidFill>
                  <a:srgbClr val="00B0F0"/>
                </a:solidFill>
                <a:latin typeface="Arial" charset="0"/>
                <a:ea typeface="Arial" charset="0"/>
              </a:rPr>
              <a:t>2</a:t>
            </a:r>
            <a:endParaRPr lang="x-none" altLang="en-US" sz="2800" b="1">
              <a:solidFill>
                <a:srgbClr val="00B0F0"/>
              </a:solidFill>
              <a:latin typeface="Arial" charset="0"/>
              <a:ea typeface="Arial" charset="0"/>
            </a:endParaRPr>
          </a:p>
        </p:txBody>
      </p:sp>
      <p:sp>
        <p:nvSpPr>
          <p:cNvPr id="79" name="Text Box 78"/>
          <p:cNvSpPr txBox="1"/>
          <p:nvPr/>
        </p:nvSpPr>
        <p:spPr>
          <a:xfrm>
            <a:off x="998220" y="517207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a:t>
            </a:r>
            <a:endParaRPr lang="x-none" altLang="en-US" sz="2800" b="1">
              <a:solidFill>
                <a:schemeClr val="tx1">
                  <a:lumMod val="75000"/>
                  <a:lumOff val="25000"/>
                </a:schemeClr>
              </a:solidFill>
              <a:latin typeface="Arial" charset="0"/>
              <a:ea typeface="Arial" charset="0"/>
            </a:endParaRPr>
          </a:p>
        </p:txBody>
      </p:sp>
      <p:sp>
        <p:nvSpPr>
          <p:cNvPr id="80" name="Text Box 79"/>
          <p:cNvSpPr txBox="1"/>
          <p:nvPr/>
        </p:nvSpPr>
        <p:spPr>
          <a:xfrm>
            <a:off x="2948940" y="517969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-2</a:t>
            </a:r>
            <a:endParaRPr lang="x-none" altLang="en-US" sz="2800" b="1">
              <a:solidFill>
                <a:schemeClr val="tx1">
                  <a:lumMod val="75000"/>
                  <a:lumOff val="25000"/>
                </a:schemeClr>
              </a:solidFill>
              <a:latin typeface="Arial" charset="0"/>
              <a:ea typeface="Arial" charset="0"/>
            </a:endParaRPr>
          </a:p>
        </p:txBody>
      </p:sp>
      <p:sp>
        <p:nvSpPr>
          <p:cNvPr id="6" name="Text Box 5"/>
          <p:cNvSpPr txBox="1"/>
          <p:nvPr/>
        </p:nvSpPr>
        <p:spPr>
          <a:xfrm>
            <a:off x="3430105" y="2008505"/>
            <a:ext cx="459740" cy="762000"/>
          </a:xfrm>
          <a:prstGeom prst="rect">
            <a:avLst/>
          </a:prstGeom>
          <a:noFill/>
        </p:spPr>
        <p:txBody>
          <a:bodyPr wrap="square" rtlCol="0">
            <a:spAutoFit/>
          </a:bodyPr>
          <a:p>
            <a:r>
              <a:rPr lang="x-none" altLang="en-US" sz="4400" b="1">
                <a:solidFill>
                  <a:schemeClr val="bg1"/>
                </a:solidFill>
                <a:latin typeface="Arial" charset="0"/>
                <a:ea typeface="Arial" charset="0"/>
              </a:rPr>
              <a:t>d</a:t>
            </a:r>
            <a:endParaRPr lang="x-none" altLang="en-US" sz="4400" b="1">
              <a:solidFill>
                <a:schemeClr val="bg1"/>
              </a:solidFill>
              <a:latin typeface="Arial" charset="0"/>
              <a:ea typeface="Arial" charset="0"/>
            </a:endParaRPr>
          </a:p>
        </p:txBody>
      </p:sp>
      <p:sp>
        <p:nvSpPr>
          <p:cNvPr id="11" name="Text Box 10"/>
          <p:cNvSpPr txBox="1"/>
          <p:nvPr/>
        </p:nvSpPr>
        <p:spPr>
          <a:xfrm>
            <a:off x="6769100" y="4149090"/>
            <a:ext cx="3749040" cy="579120"/>
          </a:xfrm>
          <a:prstGeom prst="rect">
            <a:avLst/>
          </a:prstGeom>
          <a:noFill/>
        </p:spPr>
        <p:txBody>
          <a:bodyPr wrap="none" rtlCol="0">
            <a:spAutoFit/>
          </a:bodyPr>
          <a:p>
            <a:r>
              <a:rPr lang="x-none" altLang="en-US" sz="3200">
                <a:latin typeface="Lato" charset="0"/>
              </a:rPr>
              <a:t>1</a:t>
            </a:r>
            <a:r>
              <a:rPr lang="x-none" altLang="en-US" sz="3200" baseline="30000">
                <a:latin typeface="Lato" charset="0"/>
              </a:rPr>
              <a:t>η </a:t>
            </a:r>
            <a:r>
              <a:rPr lang="x-none" altLang="en-US" sz="3200">
                <a:latin typeface="Lato" charset="0"/>
              </a:rPr>
              <a:t> / 5 επαναλήψεις</a:t>
            </a:r>
            <a:endParaRPr lang="x-none" altLang="en-US" sz="3200">
              <a:latin typeface="Lato" charset="0"/>
            </a:endParaRPr>
          </a:p>
        </p:txBody>
      </p:sp>
      <p:sp>
        <p:nvSpPr>
          <p:cNvPr id="10" name="Text Box 9"/>
          <p:cNvSpPr txBox="1"/>
          <p:nvPr/>
        </p:nvSpPr>
        <p:spPr>
          <a:xfrm>
            <a:off x="6054090" y="2319655"/>
            <a:ext cx="5447030" cy="579120"/>
          </a:xfrm>
          <a:prstGeom prst="rect">
            <a:avLst/>
          </a:prstGeom>
          <a:noFill/>
        </p:spPr>
        <p:txBody>
          <a:bodyPr wrap="square" rtlCol="0">
            <a:spAutoFit/>
          </a:bodyPr>
          <a:p>
            <a:pPr algn="l"/>
            <a:r>
              <a:rPr lang="x-none" altLang="en-US" sz="3200">
                <a:latin typeface="MathJax_Main" charset="0"/>
                <a:sym typeface="+mn-ea"/>
              </a:rPr>
              <a:t> 0 </a:t>
            </a:r>
            <a:r>
              <a:rPr lang="x-none" altLang="en-US" sz="3200">
                <a:latin typeface="MathJax_Main" charset="0"/>
              </a:rPr>
              <a:t>      </a:t>
            </a:r>
            <a:r>
              <a:rPr lang="x-none" altLang="en-US" sz="3200">
                <a:latin typeface="MathJax_Main" charset="0"/>
                <a:sym typeface="+mn-ea"/>
              </a:rPr>
              <a:t>8</a:t>
            </a:r>
            <a:r>
              <a:rPr lang="x-none" altLang="en-US" sz="3200">
                <a:latin typeface="MathJax_Main" charset="0"/>
              </a:rPr>
              <a:t>      </a:t>
            </a:r>
            <a:r>
              <a:rPr lang="en-US" sz="3200">
                <a:latin typeface="MathJax_Main" charset="0"/>
                <a:sym typeface="+mn-ea"/>
              </a:rPr>
              <a:t>∞</a:t>
            </a:r>
            <a:r>
              <a:rPr lang="x-none" altLang="en-US" sz="3200">
                <a:latin typeface="MathJax_Main" charset="0"/>
              </a:rPr>
              <a:t>     </a:t>
            </a:r>
            <a:r>
              <a:rPr lang="en-US" sz="3200">
                <a:latin typeface="MathJax_Main" charset="0"/>
                <a:sym typeface="+mn-ea"/>
              </a:rPr>
              <a:t>∞</a:t>
            </a:r>
            <a:r>
              <a:rPr lang="x-none" altLang="en-US" sz="3200">
                <a:latin typeface="MathJax_Main" charset="0"/>
              </a:rPr>
              <a:t>     </a:t>
            </a:r>
            <a:r>
              <a:rPr lang="x-none" altLang="en-US" sz="3200">
                <a:latin typeface="MathJax_Main" charset="0"/>
                <a:sym typeface="+mn-ea"/>
              </a:rPr>
              <a:t>10</a:t>
            </a:r>
            <a:r>
              <a:rPr lang="x-none" altLang="en-US" sz="3200">
                <a:latin typeface="MathJax_Main" charset="0"/>
              </a:rPr>
              <a:t>      </a:t>
            </a:r>
            <a:r>
              <a:rPr lang="x-none" altLang="en-US" sz="3200">
                <a:latin typeface="MathJax_Main" charset="0"/>
                <a:sym typeface="+mn-ea"/>
              </a:rPr>
              <a:t>9</a:t>
            </a:r>
            <a:endParaRPr lang="x-none" altLang="en-US" sz="3200">
              <a:latin typeface="MathJax_Main" charset="0"/>
              <a:sym typeface="+mn-ea"/>
            </a:endParaRPr>
          </a:p>
        </p:txBody>
      </p:sp>
      <p:sp>
        <p:nvSpPr>
          <p:cNvPr id="5" name="Oval 4"/>
          <p:cNvSpPr/>
          <p:nvPr/>
        </p:nvSpPr>
        <p:spPr>
          <a:xfrm>
            <a:off x="9732645" y="3085465"/>
            <a:ext cx="584835" cy="584835"/>
          </a:xfrm>
          <a:prstGeom prst="ellipse">
            <a:avLst/>
          </a:prstGeom>
          <a:solidFill>
            <a:srgbClr val="E91149"/>
          </a:solidFill>
          <a:ln w="38100">
            <a:solidFill>
              <a:srgbClr val="E91149"/>
            </a:solidFill>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3" name="Text Box 2"/>
          <p:cNvSpPr txBox="1"/>
          <p:nvPr/>
        </p:nvSpPr>
        <p:spPr>
          <a:xfrm>
            <a:off x="6134100" y="3028315"/>
            <a:ext cx="5135880" cy="640080"/>
          </a:xfrm>
          <a:prstGeom prst="rect">
            <a:avLst/>
          </a:prstGeom>
          <a:noFill/>
        </p:spPr>
        <p:txBody>
          <a:bodyPr wrap="none" rtlCol="0">
            <a:spAutoFit/>
          </a:bodyPr>
          <a:p>
            <a:r>
              <a:rPr lang="x-none" altLang="en-US" sz="3600">
                <a:solidFill>
                  <a:schemeClr val="tx1"/>
                </a:solidFill>
                <a:latin typeface="Arial" charset="0"/>
              </a:rPr>
              <a:t>s</a:t>
            </a:r>
            <a:r>
              <a:rPr lang="x-none" altLang="en-US" sz="3600">
                <a:latin typeface="Arial" charset="0"/>
              </a:rPr>
              <a:t>	</a:t>
            </a:r>
            <a:r>
              <a:rPr lang="x-none" altLang="en-US" sz="3600">
                <a:solidFill>
                  <a:schemeClr val="tx1"/>
                </a:solidFill>
                <a:latin typeface="Arial" charset="0"/>
              </a:rPr>
              <a:t>a</a:t>
            </a:r>
            <a:r>
              <a:rPr lang="x-none" altLang="en-US" sz="3600">
                <a:latin typeface="Arial" charset="0"/>
              </a:rPr>
              <a:t>	</a:t>
            </a:r>
            <a:r>
              <a:rPr lang="x-none" altLang="en-US" sz="3600">
                <a:solidFill>
                  <a:srgbClr val="00B0F0"/>
                </a:solidFill>
                <a:latin typeface="Arial" charset="0"/>
              </a:rPr>
              <a:t>b</a:t>
            </a:r>
            <a:r>
              <a:rPr lang="x-none" altLang="en-US" sz="3600">
                <a:latin typeface="Arial" charset="0"/>
              </a:rPr>
              <a:t>	</a:t>
            </a:r>
            <a:r>
              <a:rPr lang="x-none" altLang="en-US" sz="3600">
                <a:solidFill>
                  <a:schemeClr val="tx1"/>
                </a:solidFill>
                <a:latin typeface="Arial" charset="0"/>
              </a:rPr>
              <a:t>c</a:t>
            </a:r>
            <a:r>
              <a:rPr lang="x-none" altLang="en-US" sz="3600">
                <a:latin typeface="Arial" charset="0"/>
              </a:rPr>
              <a:t>	</a:t>
            </a:r>
            <a:r>
              <a:rPr lang="x-none" altLang="en-US" sz="3600">
                <a:solidFill>
                  <a:schemeClr val="bg1"/>
                </a:solidFill>
                <a:latin typeface="Arial" charset="0"/>
              </a:rPr>
              <a:t>d</a:t>
            </a:r>
            <a:r>
              <a:rPr lang="x-none" altLang="en-US" sz="3600">
                <a:latin typeface="Arial" charset="0"/>
              </a:rPr>
              <a:t>	</a:t>
            </a:r>
            <a:r>
              <a:rPr lang="x-none" altLang="en-US" sz="3600">
                <a:solidFill>
                  <a:schemeClr val="tx1"/>
                </a:solidFill>
                <a:latin typeface="Arial" charset="0"/>
              </a:rPr>
              <a:t>e</a:t>
            </a:r>
            <a:r>
              <a:rPr lang="x-none" altLang="en-US" sz="3600">
                <a:latin typeface="Arial" charset="0"/>
              </a:rPr>
              <a:t> </a:t>
            </a:r>
            <a:endParaRPr lang="x-none" altLang="en-US" sz="3600">
              <a:latin typeface="Arial" charset="0"/>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1" name=""/>
        <p:cNvGrpSpPr/>
        <p:nvPr/>
      </p:nvGrpSpPr>
      <p:grpSpPr/>
      <p:sp>
        <p:nvSpPr>
          <p:cNvPr id="7" name="Text Box 6"/>
          <p:cNvSpPr txBox="1"/>
          <p:nvPr/>
        </p:nvSpPr>
        <p:spPr>
          <a:xfrm>
            <a:off x="2086445" y="614680"/>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s</a:t>
            </a:r>
            <a:endParaRPr lang="x-none" altLang="en-US" sz="4400" b="1">
              <a:solidFill>
                <a:schemeClr val="bg2">
                  <a:lumMod val="75000"/>
                </a:schemeClr>
              </a:solidFill>
              <a:latin typeface="Arial" charset="0"/>
              <a:ea typeface="Arial" charset="0"/>
            </a:endParaRPr>
          </a:p>
        </p:txBody>
      </p:sp>
      <p:sp>
        <p:nvSpPr>
          <p:cNvPr id="8" name="Oval 7"/>
          <p:cNvSpPr/>
          <p:nvPr/>
        </p:nvSpPr>
        <p:spPr>
          <a:xfrm>
            <a:off x="1907540" y="614680"/>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9" name="Text Box 8"/>
          <p:cNvSpPr txBox="1"/>
          <p:nvPr/>
        </p:nvSpPr>
        <p:spPr>
          <a:xfrm>
            <a:off x="713575" y="1976120"/>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a</a:t>
            </a:r>
            <a:endParaRPr lang="x-none" altLang="en-US" sz="4400" b="1">
              <a:solidFill>
                <a:schemeClr val="bg2">
                  <a:lumMod val="75000"/>
                </a:schemeClr>
              </a:solidFill>
              <a:latin typeface="Arial" charset="0"/>
              <a:ea typeface="Arial" charset="0"/>
            </a:endParaRPr>
          </a:p>
        </p:txBody>
      </p:sp>
      <p:sp>
        <p:nvSpPr>
          <p:cNvPr id="12" name="Oval 11"/>
          <p:cNvSpPr/>
          <p:nvPr/>
        </p:nvSpPr>
        <p:spPr>
          <a:xfrm>
            <a:off x="547370" y="1988820"/>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31" name="Oval 30"/>
          <p:cNvSpPr/>
          <p:nvPr/>
        </p:nvSpPr>
        <p:spPr>
          <a:xfrm>
            <a:off x="3293110" y="1980565"/>
            <a:ext cx="838835" cy="838835"/>
          </a:xfrm>
          <a:prstGeom prst="ellipse">
            <a:avLst/>
          </a:prstGeom>
          <a:solidFill>
            <a:srgbClr val="E91149"/>
          </a:solidFill>
          <a:ln w="38100">
            <a:solidFill>
              <a:srgbClr val="E91149"/>
            </a:solidFill>
          </a:ln>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33" name="Text Box 32"/>
          <p:cNvSpPr txBox="1"/>
          <p:nvPr/>
        </p:nvSpPr>
        <p:spPr>
          <a:xfrm>
            <a:off x="716115" y="4063365"/>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e</a:t>
            </a:r>
            <a:endParaRPr lang="x-none" altLang="en-US" sz="4400" b="1">
              <a:solidFill>
                <a:schemeClr val="bg2">
                  <a:lumMod val="75000"/>
                </a:schemeClr>
              </a:solidFill>
              <a:latin typeface="Arial" charset="0"/>
              <a:ea typeface="Arial" charset="0"/>
            </a:endParaRPr>
          </a:p>
        </p:txBody>
      </p:sp>
      <p:sp>
        <p:nvSpPr>
          <p:cNvPr id="34" name="Oval 33"/>
          <p:cNvSpPr/>
          <p:nvPr/>
        </p:nvSpPr>
        <p:spPr>
          <a:xfrm>
            <a:off x="537210" y="4063365"/>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36" name="Text Box 35"/>
          <p:cNvSpPr txBox="1"/>
          <p:nvPr/>
        </p:nvSpPr>
        <p:spPr>
          <a:xfrm>
            <a:off x="2024215" y="5473065"/>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b</a:t>
            </a:r>
            <a:endParaRPr lang="x-none" altLang="en-US" sz="4400" b="1">
              <a:solidFill>
                <a:schemeClr val="bg2">
                  <a:lumMod val="75000"/>
                </a:schemeClr>
              </a:solidFill>
              <a:latin typeface="Arial" charset="0"/>
              <a:ea typeface="Arial" charset="0"/>
            </a:endParaRPr>
          </a:p>
        </p:txBody>
      </p:sp>
      <p:sp>
        <p:nvSpPr>
          <p:cNvPr id="60" name="Oval 59"/>
          <p:cNvSpPr/>
          <p:nvPr/>
        </p:nvSpPr>
        <p:spPr>
          <a:xfrm>
            <a:off x="1883410" y="5434965"/>
            <a:ext cx="838835" cy="838835"/>
          </a:xfrm>
          <a:prstGeom prst="ellipse">
            <a:avLst/>
          </a:prstGeom>
          <a:noFill/>
          <a:ln w="38100">
            <a:solidFill>
              <a:srgbClr val="00B0F0"/>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61" name="Text Box 60"/>
          <p:cNvSpPr txBox="1"/>
          <p:nvPr/>
        </p:nvSpPr>
        <p:spPr>
          <a:xfrm>
            <a:off x="3472015" y="4037965"/>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c</a:t>
            </a:r>
            <a:endParaRPr lang="x-none" altLang="en-US" sz="4400" b="1">
              <a:solidFill>
                <a:schemeClr val="bg2">
                  <a:lumMod val="75000"/>
                </a:schemeClr>
              </a:solidFill>
              <a:latin typeface="Arial" charset="0"/>
              <a:ea typeface="Arial" charset="0"/>
            </a:endParaRPr>
          </a:p>
        </p:txBody>
      </p:sp>
      <p:sp>
        <p:nvSpPr>
          <p:cNvPr id="62" name="Oval 61"/>
          <p:cNvSpPr/>
          <p:nvPr/>
        </p:nvSpPr>
        <p:spPr>
          <a:xfrm>
            <a:off x="3293110" y="4037965"/>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cxnSp>
        <p:nvCxnSpPr>
          <p:cNvPr id="65" name="Straight Arrow Connector 64"/>
          <p:cNvCxnSpPr>
            <a:stCxn id="8" idx="3"/>
            <a:endCxn id="12" idx="7"/>
          </p:cNvCxnSpPr>
          <p:nvPr/>
        </p:nvCxnSpPr>
        <p:spPr>
          <a:xfrm flipH="1">
            <a:off x="1263650" y="1330960"/>
            <a:ext cx="766445" cy="78041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8" idx="5"/>
            <a:endCxn id="31" idx="1"/>
          </p:cNvCxnSpPr>
          <p:nvPr/>
        </p:nvCxnSpPr>
        <p:spPr>
          <a:xfrm>
            <a:off x="2623820" y="1330960"/>
            <a:ext cx="791845" cy="77216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12" idx="4"/>
            <a:endCxn id="34" idx="0"/>
          </p:cNvCxnSpPr>
          <p:nvPr/>
        </p:nvCxnSpPr>
        <p:spPr>
          <a:xfrm flipH="1">
            <a:off x="956945" y="2827655"/>
            <a:ext cx="10160" cy="123571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stCxn id="34" idx="7"/>
            <a:endCxn id="31" idx="3"/>
          </p:cNvCxnSpPr>
          <p:nvPr/>
        </p:nvCxnSpPr>
        <p:spPr>
          <a:xfrm flipV="1">
            <a:off x="1253490" y="2696845"/>
            <a:ext cx="2162175" cy="148907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endCxn id="60" idx="0"/>
          </p:cNvCxnSpPr>
          <p:nvPr/>
        </p:nvCxnSpPr>
        <p:spPr>
          <a:xfrm flipH="1">
            <a:off x="2303145" y="2792730"/>
            <a:ext cx="1227455" cy="2642235"/>
          </a:xfrm>
          <a:prstGeom prst="straightConnector1">
            <a:avLst/>
          </a:prstGeom>
          <a:ln w="28575">
            <a:solidFill>
              <a:srgbClr val="00B0F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a:stCxn id="34" idx="4"/>
            <a:endCxn id="60" idx="1"/>
          </p:cNvCxnSpPr>
          <p:nvPr/>
        </p:nvCxnSpPr>
        <p:spPr>
          <a:xfrm>
            <a:off x="956945" y="4902200"/>
            <a:ext cx="1049020" cy="65532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stCxn id="60" idx="7"/>
            <a:endCxn id="62" idx="4"/>
          </p:cNvCxnSpPr>
          <p:nvPr/>
        </p:nvCxnSpPr>
        <p:spPr>
          <a:xfrm flipV="1">
            <a:off x="2599690" y="4876800"/>
            <a:ext cx="1113155" cy="68072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stCxn id="62" idx="0"/>
            <a:endCxn id="31" idx="4"/>
          </p:cNvCxnSpPr>
          <p:nvPr/>
        </p:nvCxnSpPr>
        <p:spPr>
          <a:xfrm flipV="1">
            <a:off x="3712845" y="2819400"/>
            <a:ext cx="0" cy="121856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sp>
        <p:nvSpPr>
          <p:cNvPr id="73" name="Text Box 72"/>
          <p:cNvSpPr txBox="1"/>
          <p:nvPr/>
        </p:nvSpPr>
        <p:spPr>
          <a:xfrm>
            <a:off x="1122680" y="131889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8</a:t>
            </a:r>
            <a:endParaRPr lang="x-none" altLang="en-US" sz="2800" b="1">
              <a:solidFill>
                <a:schemeClr val="tx1">
                  <a:lumMod val="75000"/>
                  <a:lumOff val="25000"/>
                </a:schemeClr>
              </a:solidFill>
              <a:latin typeface="Arial" charset="0"/>
              <a:ea typeface="Arial" charset="0"/>
            </a:endParaRPr>
          </a:p>
        </p:txBody>
      </p:sp>
      <p:sp>
        <p:nvSpPr>
          <p:cNvPr id="74" name="Text Box 73"/>
          <p:cNvSpPr txBox="1"/>
          <p:nvPr/>
        </p:nvSpPr>
        <p:spPr>
          <a:xfrm>
            <a:off x="2928620" y="131635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10</a:t>
            </a:r>
            <a:endParaRPr lang="x-none" altLang="en-US" sz="2800" b="1">
              <a:solidFill>
                <a:schemeClr val="tx1">
                  <a:lumMod val="75000"/>
                  <a:lumOff val="25000"/>
                </a:schemeClr>
              </a:solidFill>
              <a:latin typeface="Arial" charset="0"/>
              <a:ea typeface="Arial" charset="0"/>
            </a:endParaRPr>
          </a:p>
        </p:txBody>
      </p:sp>
      <p:sp>
        <p:nvSpPr>
          <p:cNvPr id="75" name="Text Box 74"/>
          <p:cNvSpPr txBox="1"/>
          <p:nvPr/>
        </p:nvSpPr>
        <p:spPr>
          <a:xfrm>
            <a:off x="434340" y="312991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a:t>
            </a:r>
            <a:endParaRPr lang="x-none" altLang="en-US" sz="2800" b="1">
              <a:solidFill>
                <a:schemeClr val="tx1">
                  <a:lumMod val="75000"/>
                  <a:lumOff val="25000"/>
                </a:schemeClr>
              </a:solidFill>
              <a:latin typeface="Arial" charset="0"/>
              <a:ea typeface="Arial" charset="0"/>
            </a:endParaRPr>
          </a:p>
        </p:txBody>
      </p:sp>
      <p:sp>
        <p:nvSpPr>
          <p:cNvPr id="76" name="Text Box 75"/>
          <p:cNvSpPr txBox="1"/>
          <p:nvPr/>
        </p:nvSpPr>
        <p:spPr>
          <a:xfrm>
            <a:off x="3589020" y="311467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a:t>
            </a:r>
            <a:endParaRPr lang="x-none" altLang="en-US" sz="2800" b="1">
              <a:solidFill>
                <a:schemeClr val="tx1">
                  <a:lumMod val="75000"/>
                  <a:lumOff val="25000"/>
                </a:schemeClr>
              </a:solidFill>
              <a:latin typeface="Arial" charset="0"/>
              <a:ea typeface="Arial" charset="0"/>
            </a:endParaRPr>
          </a:p>
        </p:txBody>
      </p:sp>
      <p:sp>
        <p:nvSpPr>
          <p:cNvPr id="77" name="Text Box 76"/>
          <p:cNvSpPr txBox="1"/>
          <p:nvPr/>
        </p:nvSpPr>
        <p:spPr>
          <a:xfrm>
            <a:off x="1790700" y="303847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-4</a:t>
            </a:r>
            <a:endParaRPr lang="x-none" altLang="en-US" sz="2800" b="1">
              <a:solidFill>
                <a:schemeClr val="tx1">
                  <a:lumMod val="75000"/>
                  <a:lumOff val="25000"/>
                </a:schemeClr>
              </a:solidFill>
              <a:latin typeface="Arial" charset="0"/>
              <a:ea typeface="Arial" charset="0"/>
            </a:endParaRPr>
          </a:p>
        </p:txBody>
      </p:sp>
      <p:sp>
        <p:nvSpPr>
          <p:cNvPr id="78" name="Text Box 77"/>
          <p:cNvSpPr txBox="1"/>
          <p:nvPr/>
        </p:nvSpPr>
        <p:spPr>
          <a:xfrm>
            <a:off x="2331720" y="3938270"/>
            <a:ext cx="641985" cy="518160"/>
          </a:xfrm>
          <a:prstGeom prst="rect">
            <a:avLst/>
          </a:prstGeom>
          <a:noFill/>
        </p:spPr>
        <p:txBody>
          <a:bodyPr wrap="square" rtlCol="0">
            <a:spAutoFit/>
          </a:bodyPr>
          <a:p>
            <a:pPr algn="ctr"/>
            <a:r>
              <a:rPr lang="x-none" altLang="en-US" sz="2800" b="1">
                <a:solidFill>
                  <a:srgbClr val="00B0F0"/>
                </a:solidFill>
                <a:latin typeface="Arial" charset="0"/>
                <a:ea typeface="Arial" charset="0"/>
              </a:rPr>
              <a:t>2</a:t>
            </a:r>
            <a:endParaRPr lang="x-none" altLang="en-US" sz="2800" b="1">
              <a:solidFill>
                <a:srgbClr val="00B0F0"/>
              </a:solidFill>
              <a:latin typeface="Arial" charset="0"/>
              <a:ea typeface="Arial" charset="0"/>
            </a:endParaRPr>
          </a:p>
        </p:txBody>
      </p:sp>
      <p:sp>
        <p:nvSpPr>
          <p:cNvPr id="79" name="Text Box 78"/>
          <p:cNvSpPr txBox="1"/>
          <p:nvPr/>
        </p:nvSpPr>
        <p:spPr>
          <a:xfrm>
            <a:off x="998220" y="517207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a:t>
            </a:r>
            <a:endParaRPr lang="x-none" altLang="en-US" sz="2800" b="1">
              <a:solidFill>
                <a:schemeClr val="tx1">
                  <a:lumMod val="75000"/>
                  <a:lumOff val="25000"/>
                </a:schemeClr>
              </a:solidFill>
              <a:latin typeface="Arial" charset="0"/>
              <a:ea typeface="Arial" charset="0"/>
            </a:endParaRPr>
          </a:p>
        </p:txBody>
      </p:sp>
      <p:sp>
        <p:nvSpPr>
          <p:cNvPr id="80" name="Text Box 79"/>
          <p:cNvSpPr txBox="1"/>
          <p:nvPr/>
        </p:nvSpPr>
        <p:spPr>
          <a:xfrm>
            <a:off x="2948940" y="517969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-2</a:t>
            </a:r>
            <a:endParaRPr lang="x-none" altLang="en-US" sz="2800" b="1">
              <a:solidFill>
                <a:schemeClr val="tx1">
                  <a:lumMod val="75000"/>
                  <a:lumOff val="25000"/>
                </a:schemeClr>
              </a:solidFill>
              <a:latin typeface="Arial" charset="0"/>
              <a:ea typeface="Arial" charset="0"/>
            </a:endParaRPr>
          </a:p>
        </p:txBody>
      </p:sp>
      <p:sp>
        <p:nvSpPr>
          <p:cNvPr id="6" name="Text Box 5"/>
          <p:cNvSpPr txBox="1"/>
          <p:nvPr/>
        </p:nvSpPr>
        <p:spPr>
          <a:xfrm>
            <a:off x="3430105" y="2008505"/>
            <a:ext cx="459740" cy="762000"/>
          </a:xfrm>
          <a:prstGeom prst="rect">
            <a:avLst/>
          </a:prstGeom>
          <a:noFill/>
        </p:spPr>
        <p:txBody>
          <a:bodyPr wrap="square" rtlCol="0">
            <a:spAutoFit/>
          </a:bodyPr>
          <a:p>
            <a:r>
              <a:rPr lang="x-none" altLang="en-US" sz="4400" b="1">
                <a:solidFill>
                  <a:schemeClr val="bg1"/>
                </a:solidFill>
                <a:latin typeface="Arial" charset="0"/>
                <a:ea typeface="Arial" charset="0"/>
              </a:rPr>
              <a:t>d</a:t>
            </a:r>
            <a:endParaRPr lang="x-none" altLang="en-US" sz="4400" b="1">
              <a:solidFill>
                <a:schemeClr val="bg1"/>
              </a:solidFill>
              <a:latin typeface="Arial" charset="0"/>
              <a:ea typeface="Arial" charset="0"/>
            </a:endParaRPr>
          </a:p>
        </p:txBody>
      </p:sp>
      <p:sp>
        <p:nvSpPr>
          <p:cNvPr id="10" name="Text Box 9"/>
          <p:cNvSpPr txBox="1"/>
          <p:nvPr/>
        </p:nvSpPr>
        <p:spPr>
          <a:xfrm>
            <a:off x="6769100" y="4149090"/>
            <a:ext cx="3749040" cy="579120"/>
          </a:xfrm>
          <a:prstGeom prst="rect">
            <a:avLst/>
          </a:prstGeom>
          <a:noFill/>
        </p:spPr>
        <p:txBody>
          <a:bodyPr wrap="none" rtlCol="0">
            <a:spAutoFit/>
          </a:bodyPr>
          <a:p>
            <a:r>
              <a:rPr lang="x-none" altLang="en-US" sz="3200">
                <a:latin typeface="Lato" charset="0"/>
              </a:rPr>
              <a:t>1</a:t>
            </a:r>
            <a:r>
              <a:rPr lang="x-none" altLang="en-US" sz="3200" baseline="30000">
                <a:latin typeface="Lato" charset="0"/>
              </a:rPr>
              <a:t>η </a:t>
            </a:r>
            <a:r>
              <a:rPr lang="x-none" altLang="en-US" sz="3200">
                <a:latin typeface="Lato" charset="0"/>
              </a:rPr>
              <a:t> / 5 επαναλήψεις</a:t>
            </a:r>
            <a:endParaRPr lang="x-none" altLang="en-US" sz="3200">
              <a:latin typeface="Lato" charset="0"/>
            </a:endParaRPr>
          </a:p>
        </p:txBody>
      </p:sp>
      <p:sp>
        <p:nvSpPr>
          <p:cNvPr id="3" name="Text Box 2"/>
          <p:cNvSpPr txBox="1"/>
          <p:nvPr/>
        </p:nvSpPr>
        <p:spPr>
          <a:xfrm>
            <a:off x="6054090" y="2319655"/>
            <a:ext cx="5447030" cy="579120"/>
          </a:xfrm>
          <a:prstGeom prst="rect">
            <a:avLst/>
          </a:prstGeom>
          <a:noFill/>
        </p:spPr>
        <p:txBody>
          <a:bodyPr wrap="square" rtlCol="0">
            <a:spAutoFit/>
          </a:bodyPr>
          <a:p>
            <a:pPr algn="l"/>
            <a:r>
              <a:rPr lang="x-none" altLang="en-US" sz="3200">
                <a:latin typeface="MathJax_Main" charset="0"/>
                <a:sym typeface="+mn-ea"/>
              </a:rPr>
              <a:t> 0 </a:t>
            </a:r>
            <a:r>
              <a:rPr lang="x-none" altLang="en-US" sz="3200">
                <a:latin typeface="MathJax_Main" charset="0"/>
              </a:rPr>
              <a:t>      </a:t>
            </a:r>
            <a:r>
              <a:rPr lang="x-none" altLang="en-US" sz="3200">
                <a:latin typeface="MathJax_Main" charset="0"/>
                <a:sym typeface="+mn-ea"/>
              </a:rPr>
              <a:t>8</a:t>
            </a:r>
            <a:r>
              <a:rPr lang="x-none" altLang="en-US" sz="3200">
                <a:latin typeface="MathJax_Main" charset="0"/>
              </a:rPr>
              <a:t>      </a:t>
            </a:r>
            <a:r>
              <a:rPr lang="x-none" altLang="en-US" sz="3200">
                <a:latin typeface="MathJax_Main" charset="0"/>
                <a:sym typeface="+mn-ea"/>
              </a:rPr>
              <a:t>12</a:t>
            </a:r>
            <a:r>
              <a:rPr lang="x-none" altLang="en-US" sz="3200">
                <a:latin typeface="MathJax_Main" charset="0"/>
              </a:rPr>
              <a:t>     </a:t>
            </a:r>
            <a:r>
              <a:rPr lang="en-US" sz="3200">
                <a:latin typeface="MathJax_Main" charset="0"/>
                <a:sym typeface="+mn-ea"/>
              </a:rPr>
              <a:t>∞</a:t>
            </a:r>
            <a:r>
              <a:rPr lang="x-none" altLang="en-US" sz="3200">
                <a:latin typeface="MathJax_Main" charset="0"/>
              </a:rPr>
              <a:t>     </a:t>
            </a:r>
            <a:r>
              <a:rPr lang="x-none" altLang="en-US" sz="3200">
                <a:latin typeface="MathJax_Main" charset="0"/>
                <a:sym typeface="+mn-ea"/>
              </a:rPr>
              <a:t>10</a:t>
            </a:r>
            <a:r>
              <a:rPr lang="x-none" altLang="en-US" sz="3200">
                <a:latin typeface="MathJax_Main" charset="0"/>
              </a:rPr>
              <a:t>      </a:t>
            </a:r>
            <a:r>
              <a:rPr lang="x-none" altLang="en-US" sz="3200">
                <a:latin typeface="MathJax_Main" charset="0"/>
                <a:sym typeface="+mn-ea"/>
              </a:rPr>
              <a:t>9</a:t>
            </a:r>
            <a:endParaRPr lang="x-none" altLang="en-US" sz="3200">
              <a:latin typeface="MathJax_Main" charset="0"/>
              <a:sym typeface="+mn-ea"/>
            </a:endParaRPr>
          </a:p>
        </p:txBody>
      </p:sp>
      <p:sp>
        <p:nvSpPr>
          <p:cNvPr id="5" name="Oval 4"/>
          <p:cNvSpPr/>
          <p:nvPr/>
        </p:nvSpPr>
        <p:spPr>
          <a:xfrm>
            <a:off x="9732645" y="3085465"/>
            <a:ext cx="584835" cy="584835"/>
          </a:xfrm>
          <a:prstGeom prst="ellipse">
            <a:avLst/>
          </a:prstGeom>
          <a:solidFill>
            <a:srgbClr val="E91149"/>
          </a:solidFill>
          <a:ln w="38100">
            <a:solidFill>
              <a:srgbClr val="E91149"/>
            </a:solidFill>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4" name="Text Box 3"/>
          <p:cNvSpPr txBox="1"/>
          <p:nvPr/>
        </p:nvSpPr>
        <p:spPr>
          <a:xfrm>
            <a:off x="6134100" y="3028315"/>
            <a:ext cx="5135880" cy="640080"/>
          </a:xfrm>
          <a:prstGeom prst="rect">
            <a:avLst/>
          </a:prstGeom>
          <a:noFill/>
        </p:spPr>
        <p:txBody>
          <a:bodyPr wrap="none" rtlCol="0">
            <a:spAutoFit/>
          </a:bodyPr>
          <a:p>
            <a:r>
              <a:rPr lang="x-none" altLang="en-US" sz="3600">
                <a:solidFill>
                  <a:schemeClr val="tx1"/>
                </a:solidFill>
                <a:latin typeface="Arial" charset="0"/>
              </a:rPr>
              <a:t>s</a:t>
            </a:r>
            <a:r>
              <a:rPr lang="x-none" altLang="en-US" sz="3600">
                <a:latin typeface="Arial" charset="0"/>
              </a:rPr>
              <a:t>	</a:t>
            </a:r>
            <a:r>
              <a:rPr lang="x-none" altLang="en-US" sz="3600">
                <a:solidFill>
                  <a:schemeClr val="tx1"/>
                </a:solidFill>
                <a:latin typeface="Arial" charset="0"/>
              </a:rPr>
              <a:t>a</a:t>
            </a:r>
            <a:r>
              <a:rPr lang="x-none" altLang="en-US" sz="3600">
                <a:latin typeface="Arial" charset="0"/>
              </a:rPr>
              <a:t>	</a:t>
            </a:r>
            <a:r>
              <a:rPr lang="x-none" altLang="en-US" sz="3600">
                <a:solidFill>
                  <a:srgbClr val="00B0F0"/>
                </a:solidFill>
                <a:latin typeface="Arial" charset="0"/>
              </a:rPr>
              <a:t>b</a:t>
            </a:r>
            <a:r>
              <a:rPr lang="x-none" altLang="en-US" sz="3600">
                <a:latin typeface="Arial" charset="0"/>
              </a:rPr>
              <a:t>	</a:t>
            </a:r>
            <a:r>
              <a:rPr lang="x-none" altLang="en-US" sz="3600">
                <a:solidFill>
                  <a:schemeClr val="tx1"/>
                </a:solidFill>
                <a:latin typeface="Arial" charset="0"/>
              </a:rPr>
              <a:t>c</a:t>
            </a:r>
            <a:r>
              <a:rPr lang="x-none" altLang="en-US" sz="3600">
                <a:latin typeface="Arial" charset="0"/>
              </a:rPr>
              <a:t>	</a:t>
            </a:r>
            <a:r>
              <a:rPr lang="x-none" altLang="en-US" sz="3600">
                <a:solidFill>
                  <a:schemeClr val="bg1"/>
                </a:solidFill>
                <a:latin typeface="Arial" charset="0"/>
              </a:rPr>
              <a:t>d</a:t>
            </a:r>
            <a:r>
              <a:rPr lang="x-none" altLang="en-US" sz="3600">
                <a:latin typeface="Arial" charset="0"/>
              </a:rPr>
              <a:t>	</a:t>
            </a:r>
            <a:r>
              <a:rPr lang="x-none" altLang="en-US" sz="3600">
                <a:solidFill>
                  <a:schemeClr val="tx1"/>
                </a:solidFill>
                <a:latin typeface="Arial" charset="0"/>
              </a:rPr>
              <a:t>e</a:t>
            </a:r>
            <a:r>
              <a:rPr lang="x-none" altLang="en-US" sz="3600">
                <a:latin typeface="Arial" charset="0"/>
              </a:rPr>
              <a:t> </a:t>
            </a:r>
            <a:endParaRPr lang="x-none" altLang="en-US" sz="3600">
              <a:latin typeface="Arial" charset="0"/>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1" name=""/>
        <p:cNvGrpSpPr/>
        <p:nvPr/>
      </p:nvGrpSpPr>
      <p:grpSpPr/>
      <p:sp>
        <p:nvSpPr>
          <p:cNvPr id="7" name="Text Box 6"/>
          <p:cNvSpPr txBox="1"/>
          <p:nvPr/>
        </p:nvSpPr>
        <p:spPr>
          <a:xfrm>
            <a:off x="2086445" y="614680"/>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s</a:t>
            </a:r>
            <a:endParaRPr lang="x-none" altLang="en-US" sz="4400" b="1">
              <a:solidFill>
                <a:schemeClr val="bg2">
                  <a:lumMod val="75000"/>
                </a:schemeClr>
              </a:solidFill>
              <a:latin typeface="Arial" charset="0"/>
              <a:ea typeface="Arial" charset="0"/>
            </a:endParaRPr>
          </a:p>
        </p:txBody>
      </p:sp>
      <p:sp>
        <p:nvSpPr>
          <p:cNvPr id="8" name="Oval 7"/>
          <p:cNvSpPr/>
          <p:nvPr/>
        </p:nvSpPr>
        <p:spPr>
          <a:xfrm>
            <a:off x="1907540" y="614680"/>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9" name="Text Box 8"/>
          <p:cNvSpPr txBox="1"/>
          <p:nvPr/>
        </p:nvSpPr>
        <p:spPr>
          <a:xfrm>
            <a:off x="713575" y="1976120"/>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a</a:t>
            </a:r>
            <a:endParaRPr lang="x-none" altLang="en-US" sz="4400" b="1">
              <a:solidFill>
                <a:schemeClr val="bg2">
                  <a:lumMod val="75000"/>
                </a:schemeClr>
              </a:solidFill>
              <a:latin typeface="Arial" charset="0"/>
              <a:ea typeface="Arial" charset="0"/>
            </a:endParaRPr>
          </a:p>
        </p:txBody>
      </p:sp>
      <p:sp>
        <p:nvSpPr>
          <p:cNvPr id="12" name="Oval 11"/>
          <p:cNvSpPr/>
          <p:nvPr/>
        </p:nvSpPr>
        <p:spPr>
          <a:xfrm>
            <a:off x="547370" y="1988820"/>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31" name="Oval 30"/>
          <p:cNvSpPr/>
          <p:nvPr/>
        </p:nvSpPr>
        <p:spPr>
          <a:xfrm>
            <a:off x="3293110" y="1980565"/>
            <a:ext cx="838835" cy="838835"/>
          </a:xfrm>
          <a:prstGeom prst="ellipse">
            <a:avLst/>
          </a:prstGeom>
          <a:noFill/>
          <a:ln w="38100">
            <a:solidFill>
              <a:srgbClr val="00B0F0"/>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36" name="Text Box 35"/>
          <p:cNvSpPr txBox="1"/>
          <p:nvPr/>
        </p:nvSpPr>
        <p:spPr>
          <a:xfrm>
            <a:off x="2024215" y="5473065"/>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b</a:t>
            </a:r>
            <a:endParaRPr lang="x-none" altLang="en-US" sz="4400" b="1">
              <a:solidFill>
                <a:schemeClr val="bg2">
                  <a:lumMod val="75000"/>
                </a:schemeClr>
              </a:solidFill>
              <a:latin typeface="Arial" charset="0"/>
              <a:ea typeface="Arial" charset="0"/>
            </a:endParaRPr>
          </a:p>
        </p:txBody>
      </p:sp>
      <p:sp>
        <p:nvSpPr>
          <p:cNvPr id="60" name="Oval 59"/>
          <p:cNvSpPr/>
          <p:nvPr/>
        </p:nvSpPr>
        <p:spPr>
          <a:xfrm>
            <a:off x="1883410" y="5434965"/>
            <a:ext cx="838835" cy="838835"/>
          </a:xfrm>
          <a:prstGeom prst="ellipse">
            <a:avLst/>
          </a:prstGeom>
          <a:noFill/>
          <a:ln w="38100">
            <a:solidFill>
              <a:srgbClr val="00B0F0"/>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61" name="Text Box 60"/>
          <p:cNvSpPr txBox="1"/>
          <p:nvPr/>
        </p:nvSpPr>
        <p:spPr>
          <a:xfrm>
            <a:off x="3472015" y="4037965"/>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c</a:t>
            </a:r>
            <a:endParaRPr lang="x-none" altLang="en-US" sz="4400" b="1">
              <a:solidFill>
                <a:schemeClr val="bg2">
                  <a:lumMod val="75000"/>
                </a:schemeClr>
              </a:solidFill>
              <a:latin typeface="Arial" charset="0"/>
              <a:ea typeface="Arial" charset="0"/>
            </a:endParaRPr>
          </a:p>
        </p:txBody>
      </p:sp>
      <p:sp>
        <p:nvSpPr>
          <p:cNvPr id="62" name="Oval 61"/>
          <p:cNvSpPr/>
          <p:nvPr/>
        </p:nvSpPr>
        <p:spPr>
          <a:xfrm>
            <a:off x="3293110" y="4037965"/>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cxnSp>
        <p:nvCxnSpPr>
          <p:cNvPr id="65" name="Straight Arrow Connector 64"/>
          <p:cNvCxnSpPr>
            <a:stCxn id="8" idx="3"/>
            <a:endCxn id="12" idx="7"/>
          </p:cNvCxnSpPr>
          <p:nvPr/>
        </p:nvCxnSpPr>
        <p:spPr>
          <a:xfrm flipH="1">
            <a:off x="1263650" y="1330960"/>
            <a:ext cx="766445" cy="78041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8" idx="5"/>
            <a:endCxn id="31" idx="1"/>
          </p:cNvCxnSpPr>
          <p:nvPr/>
        </p:nvCxnSpPr>
        <p:spPr>
          <a:xfrm>
            <a:off x="2623820" y="1330960"/>
            <a:ext cx="791845" cy="77216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12" idx="4"/>
            <a:endCxn id="34" idx="0"/>
          </p:cNvCxnSpPr>
          <p:nvPr/>
        </p:nvCxnSpPr>
        <p:spPr>
          <a:xfrm flipH="1">
            <a:off x="956945" y="2827655"/>
            <a:ext cx="10160" cy="123571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stCxn id="34" idx="7"/>
            <a:endCxn id="31" idx="3"/>
          </p:cNvCxnSpPr>
          <p:nvPr/>
        </p:nvCxnSpPr>
        <p:spPr>
          <a:xfrm flipV="1">
            <a:off x="1253490" y="2696845"/>
            <a:ext cx="2162175" cy="1489075"/>
          </a:xfrm>
          <a:prstGeom prst="straightConnector1">
            <a:avLst/>
          </a:prstGeom>
          <a:ln w="28575">
            <a:solidFill>
              <a:srgbClr val="00B0F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endCxn id="60" idx="0"/>
          </p:cNvCxnSpPr>
          <p:nvPr/>
        </p:nvCxnSpPr>
        <p:spPr>
          <a:xfrm flipH="1">
            <a:off x="2303145" y="2792730"/>
            <a:ext cx="1227455" cy="264223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a:stCxn id="34" idx="4"/>
            <a:endCxn id="60" idx="1"/>
          </p:cNvCxnSpPr>
          <p:nvPr/>
        </p:nvCxnSpPr>
        <p:spPr>
          <a:xfrm>
            <a:off x="956945" y="4902200"/>
            <a:ext cx="1049020" cy="655320"/>
          </a:xfrm>
          <a:prstGeom prst="straightConnector1">
            <a:avLst/>
          </a:prstGeom>
          <a:ln w="28575">
            <a:solidFill>
              <a:srgbClr val="00B0F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stCxn id="60" idx="7"/>
            <a:endCxn id="62" idx="4"/>
          </p:cNvCxnSpPr>
          <p:nvPr/>
        </p:nvCxnSpPr>
        <p:spPr>
          <a:xfrm flipV="1">
            <a:off x="2599690" y="4876800"/>
            <a:ext cx="1113155" cy="68072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stCxn id="62" idx="0"/>
            <a:endCxn id="31" idx="4"/>
          </p:cNvCxnSpPr>
          <p:nvPr/>
        </p:nvCxnSpPr>
        <p:spPr>
          <a:xfrm flipV="1">
            <a:off x="3712845" y="2819400"/>
            <a:ext cx="0" cy="121856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sp>
        <p:nvSpPr>
          <p:cNvPr id="73" name="Text Box 72"/>
          <p:cNvSpPr txBox="1"/>
          <p:nvPr/>
        </p:nvSpPr>
        <p:spPr>
          <a:xfrm>
            <a:off x="1122680" y="131889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8</a:t>
            </a:r>
            <a:endParaRPr lang="x-none" altLang="en-US" sz="2800" b="1">
              <a:solidFill>
                <a:schemeClr val="tx1">
                  <a:lumMod val="75000"/>
                  <a:lumOff val="25000"/>
                </a:schemeClr>
              </a:solidFill>
              <a:latin typeface="Arial" charset="0"/>
              <a:ea typeface="Arial" charset="0"/>
            </a:endParaRPr>
          </a:p>
        </p:txBody>
      </p:sp>
      <p:sp>
        <p:nvSpPr>
          <p:cNvPr id="74" name="Text Box 73"/>
          <p:cNvSpPr txBox="1"/>
          <p:nvPr/>
        </p:nvSpPr>
        <p:spPr>
          <a:xfrm>
            <a:off x="2928620" y="131635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10</a:t>
            </a:r>
            <a:endParaRPr lang="x-none" altLang="en-US" sz="2800" b="1">
              <a:solidFill>
                <a:schemeClr val="tx1">
                  <a:lumMod val="75000"/>
                  <a:lumOff val="25000"/>
                </a:schemeClr>
              </a:solidFill>
              <a:latin typeface="Arial" charset="0"/>
              <a:ea typeface="Arial" charset="0"/>
            </a:endParaRPr>
          </a:p>
        </p:txBody>
      </p:sp>
      <p:sp>
        <p:nvSpPr>
          <p:cNvPr id="75" name="Text Box 74"/>
          <p:cNvSpPr txBox="1"/>
          <p:nvPr/>
        </p:nvSpPr>
        <p:spPr>
          <a:xfrm>
            <a:off x="434340" y="312991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a:t>
            </a:r>
            <a:endParaRPr lang="x-none" altLang="en-US" sz="2800" b="1">
              <a:solidFill>
                <a:schemeClr val="tx1">
                  <a:lumMod val="75000"/>
                  <a:lumOff val="25000"/>
                </a:schemeClr>
              </a:solidFill>
              <a:latin typeface="Arial" charset="0"/>
              <a:ea typeface="Arial" charset="0"/>
            </a:endParaRPr>
          </a:p>
        </p:txBody>
      </p:sp>
      <p:sp>
        <p:nvSpPr>
          <p:cNvPr id="76" name="Text Box 75"/>
          <p:cNvSpPr txBox="1"/>
          <p:nvPr/>
        </p:nvSpPr>
        <p:spPr>
          <a:xfrm>
            <a:off x="3589020" y="311467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a:t>
            </a:r>
            <a:endParaRPr lang="x-none" altLang="en-US" sz="2800" b="1">
              <a:solidFill>
                <a:schemeClr val="tx1">
                  <a:lumMod val="75000"/>
                  <a:lumOff val="25000"/>
                </a:schemeClr>
              </a:solidFill>
              <a:latin typeface="Arial" charset="0"/>
              <a:ea typeface="Arial" charset="0"/>
            </a:endParaRPr>
          </a:p>
        </p:txBody>
      </p:sp>
      <p:sp>
        <p:nvSpPr>
          <p:cNvPr id="77" name="Text Box 76"/>
          <p:cNvSpPr txBox="1"/>
          <p:nvPr/>
        </p:nvSpPr>
        <p:spPr>
          <a:xfrm>
            <a:off x="1790700" y="3038475"/>
            <a:ext cx="641985" cy="518160"/>
          </a:xfrm>
          <a:prstGeom prst="rect">
            <a:avLst/>
          </a:prstGeom>
          <a:noFill/>
        </p:spPr>
        <p:txBody>
          <a:bodyPr wrap="square" rtlCol="0">
            <a:spAutoFit/>
          </a:bodyPr>
          <a:p>
            <a:pPr algn="ctr"/>
            <a:r>
              <a:rPr lang="x-none" altLang="en-US" sz="2800" b="1">
                <a:solidFill>
                  <a:srgbClr val="00B0F0"/>
                </a:solidFill>
                <a:latin typeface="Arial" charset="0"/>
                <a:ea typeface="Arial" charset="0"/>
              </a:rPr>
              <a:t>-4</a:t>
            </a:r>
            <a:endParaRPr lang="x-none" altLang="en-US" sz="2800" b="1">
              <a:solidFill>
                <a:srgbClr val="00B0F0"/>
              </a:solidFill>
              <a:latin typeface="Arial" charset="0"/>
              <a:ea typeface="Arial" charset="0"/>
            </a:endParaRPr>
          </a:p>
        </p:txBody>
      </p:sp>
      <p:sp>
        <p:nvSpPr>
          <p:cNvPr id="78" name="Text Box 77"/>
          <p:cNvSpPr txBox="1"/>
          <p:nvPr/>
        </p:nvSpPr>
        <p:spPr>
          <a:xfrm>
            <a:off x="2331720" y="3938270"/>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2</a:t>
            </a:r>
            <a:endParaRPr lang="x-none" altLang="en-US" sz="2800" b="1">
              <a:solidFill>
                <a:schemeClr val="tx1">
                  <a:lumMod val="75000"/>
                  <a:lumOff val="25000"/>
                </a:schemeClr>
              </a:solidFill>
              <a:latin typeface="Arial" charset="0"/>
              <a:ea typeface="Arial" charset="0"/>
            </a:endParaRPr>
          </a:p>
        </p:txBody>
      </p:sp>
      <p:sp>
        <p:nvSpPr>
          <p:cNvPr id="79" name="Text Box 78"/>
          <p:cNvSpPr txBox="1"/>
          <p:nvPr/>
        </p:nvSpPr>
        <p:spPr>
          <a:xfrm>
            <a:off x="998220" y="5172075"/>
            <a:ext cx="641985" cy="518160"/>
          </a:xfrm>
          <a:prstGeom prst="rect">
            <a:avLst/>
          </a:prstGeom>
          <a:noFill/>
        </p:spPr>
        <p:txBody>
          <a:bodyPr wrap="square" rtlCol="0">
            <a:spAutoFit/>
          </a:bodyPr>
          <a:p>
            <a:pPr algn="ctr"/>
            <a:r>
              <a:rPr lang="x-none" altLang="en-US" sz="2800" b="1">
                <a:solidFill>
                  <a:srgbClr val="00B0F0"/>
                </a:solidFill>
                <a:latin typeface="Arial" charset="0"/>
                <a:ea typeface="Arial" charset="0"/>
              </a:rPr>
              <a:t>-1</a:t>
            </a:r>
            <a:endParaRPr lang="x-none" altLang="en-US" sz="2800" b="1">
              <a:solidFill>
                <a:srgbClr val="00B0F0"/>
              </a:solidFill>
              <a:latin typeface="Arial" charset="0"/>
              <a:ea typeface="Arial" charset="0"/>
            </a:endParaRPr>
          </a:p>
        </p:txBody>
      </p:sp>
      <p:sp>
        <p:nvSpPr>
          <p:cNvPr id="80" name="Text Box 79"/>
          <p:cNvSpPr txBox="1"/>
          <p:nvPr/>
        </p:nvSpPr>
        <p:spPr>
          <a:xfrm>
            <a:off x="2948940" y="517969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-2</a:t>
            </a:r>
            <a:endParaRPr lang="x-none" altLang="en-US" sz="2800" b="1">
              <a:solidFill>
                <a:schemeClr val="tx1">
                  <a:lumMod val="75000"/>
                  <a:lumOff val="25000"/>
                </a:schemeClr>
              </a:solidFill>
              <a:latin typeface="Arial" charset="0"/>
              <a:ea typeface="Arial" charset="0"/>
            </a:endParaRPr>
          </a:p>
        </p:txBody>
      </p:sp>
      <p:sp>
        <p:nvSpPr>
          <p:cNvPr id="6" name="Text Box 5"/>
          <p:cNvSpPr txBox="1"/>
          <p:nvPr/>
        </p:nvSpPr>
        <p:spPr>
          <a:xfrm>
            <a:off x="3430105" y="2008505"/>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d</a:t>
            </a:r>
            <a:endParaRPr lang="x-none" altLang="en-US" sz="4400" b="1">
              <a:solidFill>
                <a:schemeClr val="bg2">
                  <a:lumMod val="75000"/>
                </a:schemeClr>
              </a:solidFill>
              <a:latin typeface="Arial" charset="0"/>
              <a:ea typeface="Arial" charset="0"/>
            </a:endParaRPr>
          </a:p>
        </p:txBody>
      </p:sp>
      <p:sp>
        <p:nvSpPr>
          <p:cNvPr id="34" name="Oval 33"/>
          <p:cNvSpPr/>
          <p:nvPr/>
        </p:nvSpPr>
        <p:spPr>
          <a:xfrm>
            <a:off x="537210" y="4063365"/>
            <a:ext cx="838835" cy="838835"/>
          </a:xfrm>
          <a:prstGeom prst="ellipse">
            <a:avLst/>
          </a:prstGeom>
          <a:solidFill>
            <a:srgbClr val="E91149"/>
          </a:solidFill>
          <a:ln w="38100">
            <a:solidFill>
              <a:srgbClr val="E91149"/>
            </a:solidFill>
          </a:ln>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chemeClr val="bg1"/>
              </a:solidFill>
            </a:endParaRPr>
          </a:p>
        </p:txBody>
      </p:sp>
      <p:sp>
        <p:nvSpPr>
          <p:cNvPr id="33" name="Text Box 32"/>
          <p:cNvSpPr txBox="1"/>
          <p:nvPr/>
        </p:nvSpPr>
        <p:spPr>
          <a:xfrm>
            <a:off x="716115" y="4063365"/>
            <a:ext cx="459740" cy="762000"/>
          </a:xfrm>
          <a:prstGeom prst="rect">
            <a:avLst/>
          </a:prstGeom>
          <a:noFill/>
        </p:spPr>
        <p:txBody>
          <a:bodyPr wrap="square" rtlCol="0">
            <a:spAutoFit/>
          </a:bodyPr>
          <a:p>
            <a:r>
              <a:rPr lang="x-none" altLang="en-US" sz="4400" b="1">
                <a:solidFill>
                  <a:schemeClr val="bg1"/>
                </a:solidFill>
                <a:latin typeface="Arial" charset="0"/>
                <a:ea typeface="Arial" charset="0"/>
              </a:rPr>
              <a:t>e</a:t>
            </a:r>
            <a:endParaRPr lang="x-none" altLang="en-US" sz="4400" b="1">
              <a:solidFill>
                <a:schemeClr val="bg1"/>
              </a:solidFill>
              <a:latin typeface="Arial" charset="0"/>
              <a:ea typeface="Arial" charset="0"/>
            </a:endParaRPr>
          </a:p>
        </p:txBody>
      </p:sp>
      <p:sp>
        <p:nvSpPr>
          <p:cNvPr id="11" name="Text Box 10"/>
          <p:cNvSpPr txBox="1"/>
          <p:nvPr/>
        </p:nvSpPr>
        <p:spPr>
          <a:xfrm>
            <a:off x="6769100" y="4149090"/>
            <a:ext cx="3749040" cy="579120"/>
          </a:xfrm>
          <a:prstGeom prst="rect">
            <a:avLst/>
          </a:prstGeom>
          <a:noFill/>
        </p:spPr>
        <p:txBody>
          <a:bodyPr wrap="none" rtlCol="0">
            <a:spAutoFit/>
          </a:bodyPr>
          <a:p>
            <a:r>
              <a:rPr lang="x-none" altLang="en-US" sz="3200">
                <a:latin typeface="Lato" charset="0"/>
              </a:rPr>
              <a:t>1</a:t>
            </a:r>
            <a:r>
              <a:rPr lang="x-none" altLang="en-US" sz="3200" baseline="30000">
                <a:latin typeface="Lato" charset="0"/>
              </a:rPr>
              <a:t>η </a:t>
            </a:r>
            <a:r>
              <a:rPr lang="x-none" altLang="en-US" sz="3200">
                <a:latin typeface="Lato" charset="0"/>
              </a:rPr>
              <a:t> / 5 επαναλήψεις</a:t>
            </a:r>
            <a:endParaRPr lang="x-none" altLang="en-US" sz="3200">
              <a:latin typeface="Lato" charset="0"/>
            </a:endParaRPr>
          </a:p>
        </p:txBody>
      </p:sp>
      <p:sp>
        <p:nvSpPr>
          <p:cNvPr id="4" name="Text Box 3"/>
          <p:cNvSpPr txBox="1"/>
          <p:nvPr/>
        </p:nvSpPr>
        <p:spPr>
          <a:xfrm>
            <a:off x="6054090" y="2319655"/>
            <a:ext cx="5447030" cy="579120"/>
          </a:xfrm>
          <a:prstGeom prst="rect">
            <a:avLst/>
          </a:prstGeom>
          <a:noFill/>
        </p:spPr>
        <p:txBody>
          <a:bodyPr wrap="square" rtlCol="0">
            <a:spAutoFit/>
          </a:bodyPr>
          <a:p>
            <a:pPr algn="l"/>
            <a:r>
              <a:rPr lang="x-none" altLang="en-US" sz="3200">
                <a:latin typeface="MathJax_Main" charset="0"/>
                <a:sym typeface="+mn-ea"/>
              </a:rPr>
              <a:t> 0 </a:t>
            </a:r>
            <a:r>
              <a:rPr lang="x-none" altLang="en-US" sz="3200">
                <a:latin typeface="MathJax_Main" charset="0"/>
              </a:rPr>
              <a:t>      </a:t>
            </a:r>
            <a:r>
              <a:rPr lang="x-none" altLang="en-US" sz="3200">
                <a:latin typeface="MathJax_Main" charset="0"/>
                <a:sym typeface="+mn-ea"/>
              </a:rPr>
              <a:t>8</a:t>
            </a:r>
            <a:r>
              <a:rPr lang="x-none" altLang="en-US" sz="3200">
                <a:latin typeface="MathJax_Main" charset="0"/>
              </a:rPr>
              <a:t>      </a:t>
            </a:r>
            <a:r>
              <a:rPr lang="x-none" altLang="en-US" sz="3200">
                <a:latin typeface="MathJax_Main" charset="0"/>
                <a:sym typeface="+mn-ea"/>
              </a:rPr>
              <a:t>12</a:t>
            </a:r>
            <a:r>
              <a:rPr lang="x-none" altLang="en-US" sz="3200">
                <a:latin typeface="MathJax_Main" charset="0"/>
              </a:rPr>
              <a:t>     </a:t>
            </a:r>
            <a:r>
              <a:rPr lang="en-US" sz="3200">
                <a:latin typeface="MathJax_Main" charset="0"/>
                <a:sym typeface="+mn-ea"/>
              </a:rPr>
              <a:t>∞</a:t>
            </a:r>
            <a:r>
              <a:rPr lang="x-none" altLang="en-US" sz="3200">
                <a:latin typeface="MathJax_Main" charset="0"/>
              </a:rPr>
              <a:t>     </a:t>
            </a:r>
            <a:r>
              <a:rPr lang="x-none" altLang="en-US" sz="3200">
                <a:latin typeface="MathJax_Main" charset="0"/>
                <a:sym typeface="+mn-ea"/>
              </a:rPr>
              <a:t>10</a:t>
            </a:r>
            <a:r>
              <a:rPr lang="x-none" altLang="en-US" sz="3200">
                <a:latin typeface="MathJax_Main" charset="0"/>
              </a:rPr>
              <a:t>      </a:t>
            </a:r>
            <a:r>
              <a:rPr lang="x-none" altLang="en-US" sz="3200">
                <a:latin typeface="MathJax_Main" charset="0"/>
                <a:sym typeface="+mn-ea"/>
              </a:rPr>
              <a:t>9</a:t>
            </a:r>
            <a:endParaRPr lang="x-none" altLang="en-US" sz="3200">
              <a:latin typeface="MathJax_Main" charset="0"/>
              <a:sym typeface="+mn-ea"/>
            </a:endParaRPr>
          </a:p>
        </p:txBody>
      </p:sp>
      <p:sp>
        <p:nvSpPr>
          <p:cNvPr id="5" name="Oval 4"/>
          <p:cNvSpPr/>
          <p:nvPr/>
        </p:nvSpPr>
        <p:spPr>
          <a:xfrm>
            <a:off x="10621645" y="3085465"/>
            <a:ext cx="584835" cy="584835"/>
          </a:xfrm>
          <a:prstGeom prst="ellipse">
            <a:avLst/>
          </a:prstGeom>
          <a:solidFill>
            <a:srgbClr val="E91149"/>
          </a:solidFill>
          <a:ln w="38100">
            <a:solidFill>
              <a:srgbClr val="E91149"/>
            </a:solidFill>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3" name="Text Box 2"/>
          <p:cNvSpPr txBox="1"/>
          <p:nvPr/>
        </p:nvSpPr>
        <p:spPr>
          <a:xfrm>
            <a:off x="6134100" y="3028315"/>
            <a:ext cx="5135880" cy="640080"/>
          </a:xfrm>
          <a:prstGeom prst="rect">
            <a:avLst/>
          </a:prstGeom>
          <a:noFill/>
        </p:spPr>
        <p:txBody>
          <a:bodyPr wrap="none" rtlCol="0">
            <a:spAutoFit/>
          </a:bodyPr>
          <a:p>
            <a:r>
              <a:rPr lang="x-none" altLang="en-US" sz="3600">
                <a:solidFill>
                  <a:schemeClr val="tx1"/>
                </a:solidFill>
                <a:latin typeface="Arial" charset="0"/>
              </a:rPr>
              <a:t>s</a:t>
            </a:r>
            <a:r>
              <a:rPr lang="x-none" altLang="en-US" sz="3600">
                <a:latin typeface="Arial" charset="0"/>
              </a:rPr>
              <a:t>	</a:t>
            </a:r>
            <a:r>
              <a:rPr lang="x-none" altLang="en-US" sz="3600">
                <a:solidFill>
                  <a:schemeClr val="tx1"/>
                </a:solidFill>
                <a:latin typeface="Arial" charset="0"/>
              </a:rPr>
              <a:t>a</a:t>
            </a:r>
            <a:r>
              <a:rPr lang="x-none" altLang="en-US" sz="3600">
                <a:latin typeface="Arial" charset="0"/>
              </a:rPr>
              <a:t>	</a:t>
            </a:r>
            <a:r>
              <a:rPr lang="x-none" altLang="en-US" sz="3600">
                <a:solidFill>
                  <a:srgbClr val="00B0F0"/>
                </a:solidFill>
                <a:latin typeface="Arial" charset="0"/>
              </a:rPr>
              <a:t>b</a:t>
            </a:r>
            <a:r>
              <a:rPr lang="x-none" altLang="en-US" sz="3600">
                <a:latin typeface="Arial" charset="0"/>
              </a:rPr>
              <a:t>	</a:t>
            </a:r>
            <a:r>
              <a:rPr lang="x-none" altLang="en-US" sz="3600">
                <a:solidFill>
                  <a:schemeClr val="tx1"/>
                </a:solidFill>
                <a:latin typeface="Arial" charset="0"/>
              </a:rPr>
              <a:t>c</a:t>
            </a:r>
            <a:r>
              <a:rPr lang="x-none" altLang="en-US" sz="3600">
                <a:latin typeface="Arial" charset="0"/>
              </a:rPr>
              <a:t>	</a:t>
            </a:r>
            <a:r>
              <a:rPr lang="x-none" altLang="en-US" sz="3600">
                <a:solidFill>
                  <a:srgbClr val="00B0F0"/>
                </a:solidFill>
                <a:latin typeface="Arial" charset="0"/>
              </a:rPr>
              <a:t>d</a:t>
            </a:r>
            <a:r>
              <a:rPr lang="x-none" altLang="en-US" sz="3600">
                <a:latin typeface="Arial" charset="0"/>
              </a:rPr>
              <a:t>	</a:t>
            </a:r>
            <a:r>
              <a:rPr lang="x-none" altLang="en-US" sz="3600">
                <a:solidFill>
                  <a:schemeClr val="bg1"/>
                </a:solidFill>
                <a:latin typeface="Arial" charset="0"/>
              </a:rPr>
              <a:t>e</a:t>
            </a:r>
            <a:r>
              <a:rPr lang="x-none" altLang="en-US" sz="3600">
                <a:latin typeface="Arial" charset="0"/>
              </a:rPr>
              <a:t> </a:t>
            </a:r>
            <a:endParaRPr lang="x-none" altLang="en-US" sz="3600">
              <a:latin typeface="Arial" charset="0"/>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1" name=""/>
        <p:cNvGrpSpPr/>
        <p:nvPr/>
      </p:nvGrpSpPr>
      <p:grpSpPr/>
      <p:sp>
        <p:nvSpPr>
          <p:cNvPr id="13" name="Text Box 12"/>
          <p:cNvSpPr txBox="1"/>
          <p:nvPr/>
        </p:nvSpPr>
        <p:spPr>
          <a:xfrm>
            <a:off x="1821815" y="299720"/>
            <a:ext cx="3707765" cy="365760"/>
          </a:xfrm>
          <a:prstGeom prst="rect">
            <a:avLst/>
          </a:prstGeom>
          <a:noFill/>
        </p:spPr>
        <p:txBody>
          <a:bodyPr wrap="none" rtlCol="0">
            <a:spAutoFit/>
          </a:bodyPr>
          <a:p>
            <a:r>
              <a:rPr lang="x-none" altLang="en-US" b="1">
                <a:solidFill>
                  <a:schemeClr val="tx1">
                    <a:lumMod val="85000"/>
                    <a:lumOff val="15000"/>
                  </a:schemeClr>
                </a:solidFill>
                <a:latin typeface="Arial" charset="0"/>
              </a:rPr>
              <a:t>Ο αλγόριθμος των Bellman-Ford</a:t>
            </a:r>
            <a:endParaRPr lang="x-none" altLang="en-US" b="1">
              <a:solidFill>
                <a:schemeClr val="tx1">
                  <a:lumMod val="85000"/>
                  <a:lumOff val="15000"/>
                </a:schemeClr>
              </a:solidFill>
              <a:latin typeface="Arial" charset="0"/>
            </a:endParaRPr>
          </a:p>
        </p:txBody>
      </p:sp>
      <p:cxnSp>
        <p:nvCxnSpPr>
          <p:cNvPr id="14" name="Straight Connector 13"/>
          <p:cNvCxnSpPr/>
          <p:nvPr/>
        </p:nvCxnSpPr>
        <p:spPr>
          <a:xfrm>
            <a:off x="448310" y="833755"/>
            <a:ext cx="11111865" cy="20320"/>
          </a:xfrm>
          <a:prstGeom prst="line">
            <a:avLst/>
          </a:prstGeom>
        </p:spPr>
        <p:style>
          <a:lnRef idx="1">
            <a:schemeClr val="accent1"/>
          </a:lnRef>
          <a:fillRef idx="0">
            <a:schemeClr val="accent1"/>
          </a:fillRef>
          <a:effectRef idx="0">
            <a:schemeClr val="accent1"/>
          </a:effectRef>
          <a:fontRef idx="minor">
            <a:schemeClr val="tx1"/>
          </a:fontRef>
        </p:style>
      </p:cxnSp>
      <p:sp>
        <p:nvSpPr>
          <p:cNvPr id="15" name="Text Box 14"/>
          <p:cNvSpPr txBox="1"/>
          <p:nvPr/>
        </p:nvSpPr>
        <p:spPr>
          <a:xfrm>
            <a:off x="372110" y="299720"/>
            <a:ext cx="1543050" cy="365760"/>
          </a:xfrm>
          <a:prstGeom prst="rect">
            <a:avLst/>
          </a:prstGeom>
          <a:noFill/>
        </p:spPr>
        <p:txBody>
          <a:bodyPr wrap="square" rtlCol="0">
            <a:spAutoFit/>
          </a:bodyPr>
          <a:p>
            <a:r>
              <a:rPr lang="x-none" altLang="en-US" b="1">
                <a:solidFill>
                  <a:srgbClr val="00B0F0"/>
                </a:solidFill>
                <a:latin typeface="Arial" charset="0"/>
              </a:rPr>
              <a:t>Γραφήματα:</a:t>
            </a:r>
            <a:endParaRPr lang="x-none" altLang="en-US" b="1">
              <a:solidFill>
                <a:srgbClr val="00B0F0"/>
              </a:solidFill>
              <a:latin typeface="Arial" charset="0"/>
            </a:endParaRPr>
          </a:p>
        </p:txBody>
      </p:sp>
      <p:sp>
        <p:nvSpPr>
          <p:cNvPr id="5" name="Text Box 4"/>
          <p:cNvSpPr txBox="1"/>
          <p:nvPr/>
        </p:nvSpPr>
        <p:spPr>
          <a:xfrm>
            <a:off x="524510" y="1292225"/>
            <a:ext cx="1767840" cy="457200"/>
          </a:xfrm>
          <a:prstGeom prst="rect">
            <a:avLst/>
          </a:prstGeom>
          <a:noFill/>
        </p:spPr>
        <p:txBody>
          <a:bodyPr wrap="none" rtlCol="0">
            <a:spAutoFit/>
          </a:bodyPr>
          <a:p>
            <a:r>
              <a:rPr lang="x-none" altLang="en-US" sz="2400" b="1">
                <a:solidFill>
                  <a:schemeClr val="tx1">
                    <a:lumMod val="75000"/>
                    <a:lumOff val="25000"/>
                  </a:schemeClr>
                </a:solidFill>
                <a:latin typeface="Arial" charset="0"/>
              </a:rPr>
              <a:t>Κατηγορία:</a:t>
            </a:r>
            <a:endParaRPr lang="x-none" altLang="en-US" sz="2400" b="1">
              <a:solidFill>
                <a:schemeClr val="tx1">
                  <a:lumMod val="75000"/>
                  <a:lumOff val="25000"/>
                </a:schemeClr>
              </a:solidFill>
              <a:latin typeface="Arial" charset="0"/>
            </a:endParaRPr>
          </a:p>
        </p:txBody>
      </p:sp>
      <p:sp>
        <p:nvSpPr>
          <p:cNvPr id="4" name="Text Box 3"/>
          <p:cNvSpPr txBox="1"/>
          <p:nvPr/>
        </p:nvSpPr>
        <p:spPr>
          <a:xfrm>
            <a:off x="524510" y="2742565"/>
            <a:ext cx="1188720" cy="457200"/>
          </a:xfrm>
          <a:prstGeom prst="rect">
            <a:avLst/>
          </a:prstGeom>
          <a:noFill/>
        </p:spPr>
        <p:txBody>
          <a:bodyPr wrap="none" rtlCol="0">
            <a:spAutoFit/>
          </a:bodyPr>
          <a:p>
            <a:r>
              <a:rPr lang="x-none" altLang="en-US" sz="2400" b="1">
                <a:solidFill>
                  <a:schemeClr val="tx1">
                    <a:lumMod val="75000"/>
                    <a:lumOff val="25000"/>
                  </a:schemeClr>
                </a:solidFill>
                <a:latin typeface="Arial" charset="0"/>
              </a:rPr>
              <a:t>Χρήση:</a:t>
            </a:r>
            <a:endParaRPr lang="x-none" altLang="en-US" sz="2400" b="1">
              <a:solidFill>
                <a:schemeClr val="tx1">
                  <a:lumMod val="75000"/>
                  <a:lumOff val="25000"/>
                </a:schemeClr>
              </a:solidFill>
              <a:latin typeface="Arial" charset="0"/>
            </a:endParaRPr>
          </a:p>
        </p:txBody>
      </p:sp>
      <p:sp>
        <p:nvSpPr>
          <p:cNvPr id="6" name="Text Box 5"/>
          <p:cNvSpPr txBox="1"/>
          <p:nvPr/>
        </p:nvSpPr>
        <p:spPr>
          <a:xfrm>
            <a:off x="524510" y="4466590"/>
            <a:ext cx="2773680" cy="457200"/>
          </a:xfrm>
          <a:prstGeom prst="rect">
            <a:avLst/>
          </a:prstGeom>
          <a:noFill/>
        </p:spPr>
        <p:txBody>
          <a:bodyPr wrap="none" rtlCol="0">
            <a:spAutoFit/>
          </a:bodyPr>
          <a:p>
            <a:r>
              <a:rPr lang="x-none" altLang="en-US" sz="2400" b="1">
                <a:solidFill>
                  <a:schemeClr val="tx1">
                    <a:lumMod val="75000"/>
                    <a:lumOff val="25000"/>
                  </a:schemeClr>
                </a:solidFill>
                <a:latin typeface="Arial" charset="0"/>
              </a:rPr>
              <a:t>Χρόνος εκτέλεσης:</a:t>
            </a:r>
            <a:endParaRPr lang="x-none" altLang="en-US" sz="2400" b="1">
              <a:solidFill>
                <a:schemeClr val="tx1">
                  <a:lumMod val="75000"/>
                  <a:lumOff val="25000"/>
                </a:schemeClr>
              </a:solidFill>
              <a:latin typeface="Arial" charset="0"/>
            </a:endParaRPr>
          </a:p>
        </p:txBody>
      </p:sp>
      <p:sp>
        <p:nvSpPr>
          <p:cNvPr id="7" name="Text Box 6"/>
          <p:cNvSpPr txBox="1"/>
          <p:nvPr/>
        </p:nvSpPr>
        <p:spPr>
          <a:xfrm>
            <a:off x="524510" y="1673860"/>
            <a:ext cx="5498465" cy="640080"/>
          </a:xfrm>
          <a:prstGeom prst="rect">
            <a:avLst/>
          </a:prstGeom>
          <a:noFill/>
        </p:spPr>
        <p:txBody>
          <a:bodyPr wrap="none" rtlCol="0">
            <a:spAutoFit/>
          </a:bodyPr>
          <a:p>
            <a:r>
              <a:rPr lang="x-none" altLang="en-US" sz="3600">
                <a:solidFill>
                  <a:schemeClr val="bg2">
                    <a:lumMod val="50000"/>
                  </a:schemeClr>
                </a:solidFill>
                <a:latin typeface="Lato" charset="0"/>
              </a:rPr>
              <a:t>Αλγόριθμος γραφημάτων</a:t>
            </a:r>
            <a:endParaRPr lang="x-none" altLang="en-US" sz="3600">
              <a:solidFill>
                <a:schemeClr val="bg2">
                  <a:lumMod val="50000"/>
                </a:schemeClr>
              </a:solidFill>
              <a:latin typeface="Lato" charset="0"/>
            </a:endParaRPr>
          </a:p>
        </p:txBody>
      </p:sp>
      <p:sp>
        <p:nvSpPr>
          <p:cNvPr id="8" name="Text Box 7"/>
          <p:cNvSpPr txBox="1"/>
          <p:nvPr/>
        </p:nvSpPr>
        <p:spPr>
          <a:xfrm>
            <a:off x="524510" y="3123565"/>
            <a:ext cx="10953115" cy="1066800"/>
          </a:xfrm>
          <a:prstGeom prst="rect">
            <a:avLst/>
          </a:prstGeom>
          <a:noFill/>
        </p:spPr>
        <p:txBody>
          <a:bodyPr wrap="none" rtlCol="0">
            <a:spAutoFit/>
          </a:bodyPr>
          <a:p>
            <a:r>
              <a:rPr lang="x-none" altLang="en-US" sz="3200">
                <a:solidFill>
                  <a:schemeClr val="bg2">
                    <a:lumMod val="50000"/>
                  </a:schemeClr>
                </a:solidFill>
                <a:latin typeface="Lato" charset="0"/>
              </a:rPr>
              <a:t>Εύρεση συντομότατων διαδρομών </a:t>
            </a:r>
            <a:r>
              <a:rPr lang="x-none" altLang="en-US" sz="3200" b="1" u="sng">
                <a:solidFill>
                  <a:schemeClr val="bg2">
                    <a:lumMod val="50000"/>
                  </a:schemeClr>
                </a:solidFill>
                <a:latin typeface="Lato" charset="0"/>
              </a:rPr>
              <a:t>από έναν</a:t>
            </a:r>
            <a:r>
              <a:rPr lang="x-none" altLang="en-US" sz="3200">
                <a:solidFill>
                  <a:schemeClr val="bg2">
                    <a:lumMod val="50000"/>
                  </a:schemeClr>
                </a:solidFill>
                <a:latin typeface="Lato" charset="0"/>
              </a:rPr>
              <a:t> κόμβο</a:t>
            </a:r>
            <a:endParaRPr lang="x-none" altLang="en-US" sz="3200">
              <a:solidFill>
                <a:schemeClr val="bg2">
                  <a:lumMod val="50000"/>
                </a:schemeClr>
              </a:solidFill>
              <a:latin typeface="Lato" charset="0"/>
            </a:endParaRPr>
          </a:p>
          <a:p>
            <a:r>
              <a:rPr lang="x-none" altLang="en-US" sz="3200" b="1" u="sng">
                <a:solidFill>
                  <a:schemeClr val="bg2">
                    <a:lumMod val="50000"/>
                  </a:schemeClr>
                </a:solidFill>
                <a:latin typeface="Lato" charset="0"/>
              </a:rPr>
              <a:t>προς όλους</a:t>
            </a:r>
            <a:r>
              <a:rPr lang="x-none" altLang="en-US" sz="3200">
                <a:solidFill>
                  <a:schemeClr val="bg2">
                    <a:lumMod val="50000"/>
                  </a:schemeClr>
                </a:solidFill>
                <a:latin typeface="Lato" charset="0"/>
              </a:rPr>
              <a:t> τους κόμβους, </a:t>
            </a:r>
            <a:r>
              <a:rPr lang="x-none" altLang="en-US" sz="3200" b="1" u="sng">
                <a:solidFill>
                  <a:schemeClr val="bg2">
                    <a:lumMod val="50000"/>
                  </a:schemeClr>
                </a:solidFill>
                <a:latin typeface="Lato" charset="0"/>
              </a:rPr>
              <a:t>επιτρέπονται </a:t>
            </a:r>
            <a:r>
              <a:rPr lang="x-none" altLang="en-US" sz="3200">
                <a:solidFill>
                  <a:schemeClr val="bg2">
                    <a:lumMod val="50000"/>
                  </a:schemeClr>
                </a:solidFill>
                <a:latin typeface="Lato" charset="0"/>
              </a:rPr>
              <a:t>τα αρνητικά βάρη.</a:t>
            </a:r>
            <a:endParaRPr lang="x-none" altLang="en-US" sz="3200">
              <a:solidFill>
                <a:schemeClr val="bg2">
                  <a:lumMod val="50000"/>
                </a:schemeClr>
              </a:solidFill>
              <a:latin typeface="Lato" charset="0"/>
            </a:endParaRPr>
          </a:p>
        </p:txBody>
      </p:sp>
      <p:sp>
        <p:nvSpPr>
          <p:cNvPr id="9" name="Text Box 8"/>
          <p:cNvSpPr txBox="1"/>
          <p:nvPr/>
        </p:nvSpPr>
        <p:spPr>
          <a:xfrm>
            <a:off x="524510" y="4924425"/>
            <a:ext cx="1548130" cy="640080"/>
          </a:xfrm>
          <a:prstGeom prst="rect">
            <a:avLst/>
          </a:prstGeom>
          <a:noFill/>
        </p:spPr>
        <p:txBody>
          <a:bodyPr wrap="none" rtlCol="0">
            <a:spAutoFit/>
          </a:bodyPr>
          <a:p>
            <a:pPr algn="l"/>
            <a:r>
              <a:rPr lang="x-none" altLang="en-US" sz="3600">
                <a:solidFill>
                  <a:schemeClr val="bg2">
                    <a:lumMod val="50000"/>
                  </a:schemeClr>
                </a:solidFill>
                <a:latin typeface="Lato" charset="0"/>
                <a:sym typeface="+mn-ea"/>
              </a:rPr>
              <a:t>O(VE)</a:t>
            </a:r>
            <a:endParaRPr lang="x-none" altLang="en-US" sz="3600">
              <a:solidFill>
                <a:schemeClr val="bg2">
                  <a:lumMod val="50000"/>
                </a:schemeClr>
              </a:solidFill>
              <a:latin typeface="Lato" charset="0"/>
              <a:sym typeface="+mn-ea"/>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1" name=""/>
        <p:cNvGrpSpPr/>
        <p:nvPr/>
      </p:nvGrpSpPr>
      <p:grpSpPr/>
      <p:cxnSp>
        <p:nvCxnSpPr>
          <p:cNvPr id="4" name="Straight Connector 3"/>
          <p:cNvCxnSpPr/>
          <p:nvPr/>
        </p:nvCxnSpPr>
        <p:spPr>
          <a:xfrm flipH="1">
            <a:off x="7971790" y="2373630"/>
            <a:ext cx="508000" cy="482600"/>
          </a:xfrm>
          <a:prstGeom prst="line">
            <a:avLst/>
          </a:prstGeom>
          <a:ln w="12700"/>
        </p:spPr>
        <p:style>
          <a:lnRef idx="1">
            <a:schemeClr val="dk1"/>
          </a:lnRef>
          <a:fillRef idx="0">
            <a:schemeClr val="dk1"/>
          </a:fillRef>
          <a:effectRef idx="0">
            <a:schemeClr val="dk1"/>
          </a:effectRef>
          <a:fontRef idx="minor">
            <a:schemeClr val="tx1"/>
          </a:fontRef>
        </p:style>
      </p:cxnSp>
      <p:sp>
        <p:nvSpPr>
          <p:cNvPr id="10" name="Text Box 9"/>
          <p:cNvSpPr txBox="1"/>
          <p:nvPr/>
        </p:nvSpPr>
        <p:spPr>
          <a:xfrm>
            <a:off x="7886700" y="1770380"/>
            <a:ext cx="742315" cy="579120"/>
          </a:xfrm>
          <a:prstGeom prst="rect">
            <a:avLst/>
          </a:prstGeom>
          <a:noFill/>
        </p:spPr>
        <p:txBody>
          <a:bodyPr wrap="square" rtlCol="0">
            <a:spAutoFit/>
          </a:bodyPr>
          <a:p>
            <a:r>
              <a:rPr lang="x-none" altLang="en-US" sz="3200">
                <a:latin typeface="MathJax_Main" charset="0"/>
              </a:rPr>
              <a:t> 8</a:t>
            </a:r>
            <a:endParaRPr lang="x-none" altLang="en-US" sz="3200">
              <a:latin typeface="MathJax_Main" charset="0"/>
            </a:endParaRPr>
          </a:p>
        </p:txBody>
      </p:sp>
      <p:sp>
        <p:nvSpPr>
          <p:cNvPr id="13" name="Text Box 12"/>
          <p:cNvSpPr txBox="1"/>
          <p:nvPr/>
        </p:nvSpPr>
        <p:spPr>
          <a:xfrm>
            <a:off x="6769100" y="4149090"/>
            <a:ext cx="3749040" cy="579120"/>
          </a:xfrm>
          <a:prstGeom prst="rect">
            <a:avLst/>
          </a:prstGeom>
          <a:noFill/>
        </p:spPr>
        <p:txBody>
          <a:bodyPr wrap="none" rtlCol="0">
            <a:spAutoFit/>
          </a:bodyPr>
          <a:p>
            <a:r>
              <a:rPr lang="x-none" altLang="en-US" sz="3200">
                <a:latin typeface="Lato" charset="0"/>
              </a:rPr>
              <a:t>1</a:t>
            </a:r>
            <a:r>
              <a:rPr lang="x-none" altLang="en-US" sz="3200" baseline="30000">
                <a:latin typeface="Lato" charset="0"/>
              </a:rPr>
              <a:t>η </a:t>
            </a:r>
            <a:r>
              <a:rPr lang="x-none" altLang="en-US" sz="3200">
                <a:latin typeface="Lato" charset="0"/>
              </a:rPr>
              <a:t> / 5 επαναλήψεις</a:t>
            </a:r>
            <a:endParaRPr lang="x-none" altLang="en-US" sz="3200">
              <a:latin typeface="Lato" charset="0"/>
            </a:endParaRPr>
          </a:p>
        </p:txBody>
      </p:sp>
      <p:sp>
        <p:nvSpPr>
          <p:cNvPr id="14" name="Text Box 13"/>
          <p:cNvSpPr txBox="1"/>
          <p:nvPr/>
        </p:nvSpPr>
        <p:spPr>
          <a:xfrm>
            <a:off x="2086445" y="614680"/>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s</a:t>
            </a:r>
            <a:endParaRPr lang="x-none" altLang="en-US" sz="4400" b="1">
              <a:solidFill>
                <a:schemeClr val="bg2">
                  <a:lumMod val="75000"/>
                </a:schemeClr>
              </a:solidFill>
              <a:latin typeface="Arial" charset="0"/>
              <a:ea typeface="Arial" charset="0"/>
            </a:endParaRPr>
          </a:p>
        </p:txBody>
      </p:sp>
      <p:sp>
        <p:nvSpPr>
          <p:cNvPr id="16" name="Oval 15"/>
          <p:cNvSpPr/>
          <p:nvPr/>
        </p:nvSpPr>
        <p:spPr>
          <a:xfrm>
            <a:off x="1907540" y="614680"/>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17" name="Text Box 16"/>
          <p:cNvSpPr txBox="1"/>
          <p:nvPr/>
        </p:nvSpPr>
        <p:spPr>
          <a:xfrm>
            <a:off x="713575" y="1976120"/>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a</a:t>
            </a:r>
            <a:endParaRPr lang="x-none" altLang="en-US" sz="4400" b="1">
              <a:solidFill>
                <a:schemeClr val="bg2">
                  <a:lumMod val="75000"/>
                </a:schemeClr>
              </a:solidFill>
              <a:latin typeface="Arial" charset="0"/>
              <a:ea typeface="Arial" charset="0"/>
            </a:endParaRPr>
          </a:p>
        </p:txBody>
      </p:sp>
      <p:sp>
        <p:nvSpPr>
          <p:cNvPr id="18" name="Oval 17"/>
          <p:cNvSpPr/>
          <p:nvPr/>
        </p:nvSpPr>
        <p:spPr>
          <a:xfrm>
            <a:off x="547370" y="1988820"/>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19" name="Oval 18"/>
          <p:cNvSpPr/>
          <p:nvPr/>
        </p:nvSpPr>
        <p:spPr>
          <a:xfrm>
            <a:off x="3293110" y="1980565"/>
            <a:ext cx="838835" cy="838835"/>
          </a:xfrm>
          <a:prstGeom prst="ellipse">
            <a:avLst/>
          </a:prstGeom>
          <a:noFill/>
          <a:ln w="38100">
            <a:solidFill>
              <a:srgbClr val="00B0F0"/>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20" name="Text Box 19"/>
          <p:cNvSpPr txBox="1"/>
          <p:nvPr/>
        </p:nvSpPr>
        <p:spPr>
          <a:xfrm>
            <a:off x="2024215" y="5473065"/>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b</a:t>
            </a:r>
            <a:endParaRPr lang="x-none" altLang="en-US" sz="4400" b="1">
              <a:solidFill>
                <a:schemeClr val="bg2">
                  <a:lumMod val="75000"/>
                </a:schemeClr>
              </a:solidFill>
              <a:latin typeface="Arial" charset="0"/>
              <a:ea typeface="Arial" charset="0"/>
            </a:endParaRPr>
          </a:p>
        </p:txBody>
      </p:sp>
      <p:sp>
        <p:nvSpPr>
          <p:cNvPr id="21" name="Oval 20"/>
          <p:cNvSpPr/>
          <p:nvPr/>
        </p:nvSpPr>
        <p:spPr>
          <a:xfrm>
            <a:off x="1883410" y="5434965"/>
            <a:ext cx="838835" cy="838835"/>
          </a:xfrm>
          <a:prstGeom prst="ellipse">
            <a:avLst/>
          </a:prstGeom>
          <a:noFill/>
          <a:ln w="38100">
            <a:solidFill>
              <a:srgbClr val="00B0F0"/>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22" name="Text Box 21"/>
          <p:cNvSpPr txBox="1"/>
          <p:nvPr/>
        </p:nvSpPr>
        <p:spPr>
          <a:xfrm>
            <a:off x="3472015" y="4037965"/>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c</a:t>
            </a:r>
            <a:endParaRPr lang="x-none" altLang="en-US" sz="4400" b="1">
              <a:solidFill>
                <a:schemeClr val="bg2">
                  <a:lumMod val="75000"/>
                </a:schemeClr>
              </a:solidFill>
              <a:latin typeface="Arial" charset="0"/>
              <a:ea typeface="Arial" charset="0"/>
            </a:endParaRPr>
          </a:p>
        </p:txBody>
      </p:sp>
      <p:sp>
        <p:nvSpPr>
          <p:cNvPr id="23" name="Oval 22"/>
          <p:cNvSpPr/>
          <p:nvPr/>
        </p:nvSpPr>
        <p:spPr>
          <a:xfrm>
            <a:off x="3293110" y="4037965"/>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cxnSp>
        <p:nvCxnSpPr>
          <p:cNvPr id="24" name="Straight Arrow Connector 23"/>
          <p:cNvCxnSpPr>
            <a:stCxn id="16" idx="3"/>
            <a:endCxn id="18" idx="7"/>
          </p:cNvCxnSpPr>
          <p:nvPr/>
        </p:nvCxnSpPr>
        <p:spPr>
          <a:xfrm flipH="1">
            <a:off x="1263650" y="1330960"/>
            <a:ext cx="766445" cy="78041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6" idx="5"/>
            <a:endCxn id="19" idx="1"/>
          </p:cNvCxnSpPr>
          <p:nvPr/>
        </p:nvCxnSpPr>
        <p:spPr>
          <a:xfrm>
            <a:off x="2623820" y="1330960"/>
            <a:ext cx="791845" cy="77216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18" idx="4"/>
            <a:endCxn id="45" idx="0"/>
          </p:cNvCxnSpPr>
          <p:nvPr/>
        </p:nvCxnSpPr>
        <p:spPr>
          <a:xfrm flipH="1">
            <a:off x="956945" y="2827655"/>
            <a:ext cx="10160" cy="123571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45" idx="7"/>
            <a:endCxn id="19" idx="3"/>
          </p:cNvCxnSpPr>
          <p:nvPr/>
        </p:nvCxnSpPr>
        <p:spPr>
          <a:xfrm flipV="1">
            <a:off x="1253490" y="2696845"/>
            <a:ext cx="2162175" cy="1489075"/>
          </a:xfrm>
          <a:prstGeom prst="straightConnector1">
            <a:avLst/>
          </a:prstGeom>
          <a:ln w="28575">
            <a:solidFill>
              <a:srgbClr val="00B0F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endCxn id="21" idx="0"/>
          </p:cNvCxnSpPr>
          <p:nvPr/>
        </p:nvCxnSpPr>
        <p:spPr>
          <a:xfrm flipH="1">
            <a:off x="2303145" y="2792730"/>
            <a:ext cx="1227455" cy="264223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45" idx="4"/>
            <a:endCxn id="21" idx="1"/>
          </p:cNvCxnSpPr>
          <p:nvPr/>
        </p:nvCxnSpPr>
        <p:spPr>
          <a:xfrm>
            <a:off x="956945" y="4902200"/>
            <a:ext cx="1049020" cy="655320"/>
          </a:xfrm>
          <a:prstGeom prst="straightConnector1">
            <a:avLst/>
          </a:prstGeom>
          <a:ln w="28575">
            <a:solidFill>
              <a:srgbClr val="00B0F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21" idx="7"/>
            <a:endCxn id="23" idx="4"/>
          </p:cNvCxnSpPr>
          <p:nvPr/>
        </p:nvCxnSpPr>
        <p:spPr>
          <a:xfrm flipV="1">
            <a:off x="2599690" y="4876800"/>
            <a:ext cx="1113155" cy="68072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23" idx="0"/>
            <a:endCxn id="19" idx="4"/>
          </p:cNvCxnSpPr>
          <p:nvPr/>
        </p:nvCxnSpPr>
        <p:spPr>
          <a:xfrm flipV="1">
            <a:off x="3712845" y="2819400"/>
            <a:ext cx="0" cy="121856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sp>
        <p:nvSpPr>
          <p:cNvPr id="35" name="Text Box 34"/>
          <p:cNvSpPr txBox="1"/>
          <p:nvPr/>
        </p:nvSpPr>
        <p:spPr>
          <a:xfrm>
            <a:off x="1122680" y="131889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8</a:t>
            </a:r>
            <a:endParaRPr lang="x-none" altLang="en-US" sz="2800" b="1">
              <a:solidFill>
                <a:schemeClr val="tx1">
                  <a:lumMod val="75000"/>
                  <a:lumOff val="25000"/>
                </a:schemeClr>
              </a:solidFill>
              <a:latin typeface="Arial" charset="0"/>
              <a:ea typeface="Arial" charset="0"/>
            </a:endParaRPr>
          </a:p>
        </p:txBody>
      </p:sp>
      <p:sp>
        <p:nvSpPr>
          <p:cNvPr id="37" name="Text Box 36"/>
          <p:cNvSpPr txBox="1"/>
          <p:nvPr/>
        </p:nvSpPr>
        <p:spPr>
          <a:xfrm>
            <a:off x="2928620" y="131635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10</a:t>
            </a:r>
            <a:endParaRPr lang="x-none" altLang="en-US" sz="2800" b="1">
              <a:solidFill>
                <a:schemeClr val="tx1">
                  <a:lumMod val="75000"/>
                  <a:lumOff val="25000"/>
                </a:schemeClr>
              </a:solidFill>
              <a:latin typeface="Arial" charset="0"/>
              <a:ea typeface="Arial" charset="0"/>
            </a:endParaRPr>
          </a:p>
        </p:txBody>
      </p:sp>
      <p:sp>
        <p:nvSpPr>
          <p:cNvPr id="38" name="Text Box 37"/>
          <p:cNvSpPr txBox="1"/>
          <p:nvPr/>
        </p:nvSpPr>
        <p:spPr>
          <a:xfrm>
            <a:off x="434340" y="312991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a:t>
            </a:r>
            <a:endParaRPr lang="x-none" altLang="en-US" sz="2800" b="1">
              <a:solidFill>
                <a:schemeClr val="tx1">
                  <a:lumMod val="75000"/>
                  <a:lumOff val="25000"/>
                </a:schemeClr>
              </a:solidFill>
              <a:latin typeface="Arial" charset="0"/>
              <a:ea typeface="Arial" charset="0"/>
            </a:endParaRPr>
          </a:p>
        </p:txBody>
      </p:sp>
      <p:sp>
        <p:nvSpPr>
          <p:cNvPr id="39" name="Text Box 38"/>
          <p:cNvSpPr txBox="1"/>
          <p:nvPr/>
        </p:nvSpPr>
        <p:spPr>
          <a:xfrm>
            <a:off x="3589020" y="311467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a:t>
            </a:r>
            <a:endParaRPr lang="x-none" altLang="en-US" sz="2800" b="1">
              <a:solidFill>
                <a:schemeClr val="tx1">
                  <a:lumMod val="75000"/>
                  <a:lumOff val="25000"/>
                </a:schemeClr>
              </a:solidFill>
              <a:latin typeface="Arial" charset="0"/>
              <a:ea typeface="Arial" charset="0"/>
            </a:endParaRPr>
          </a:p>
        </p:txBody>
      </p:sp>
      <p:sp>
        <p:nvSpPr>
          <p:cNvPr id="40" name="Text Box 39"/>
          <p:cNvSpPr txBox="1"/>
          <p:nvPr/>
        </p:nvSpPr>
        <p:spPr>
          <a:xfrm>
            <a:off x="1790700" y="3038475"/>
            <a:ext cx="641985" cy="518160"/>
          </a:xfrm>
          <a:prstGeom prst="rect">
            <a:avLst/>
          </a:prstGeom>
          <a:noFill/>
        </p:spPr>
        <p:txBody>
          <a:bodyPr wrap="square" rtlCol="0">
            <a:spAutoFit/>
          </a:bodyPr>
          <a:p>
            <a:pPr algn="ctr"/>
            <a:r>
              <a:rPr lang="x-none" altLang="en-US" sz="2800" b="1">
                <a:solidFill>
                  <a:srgbClr val="00B0F0"/>
                </a:solidFill>
                <a:latin typeface="Arial" charset="0"/>
                <a:ea typeface="Arial" charset="0"/>
              </a:rPr>
              <a:t>-4</a:t>
            </a:r>
            <a:endParaRPr lang="x-none" altLang="en-US" sz="2800" b="1">
              <a:solidFill>
                <a:srgbClr val="00B0F0"/>
              </a:solidFill>
              <a:latin typeface="Arial" charset="0"/>
              <a:ea typeface="Arial" charset="0"/>
            </a:endParaRPr>
          </a:p>
        </p:txBody>
      </p:sp>
      <p:sp>
        <p:nvSpPr>
          <p:cNvPr id="41" name="Text Box 40"/>
          <p:cNvSpPr txBox="1"/>
          <p:nvPr/>
        </p:nvSpPr>
        <p:spPr>
          <a:xfrm>
            <a:off x="2331720" y="3938270"/>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2</a:t>
            </a:r>
            <a:endParaRPr lang="x-none" altLang="en-US" sz="2800" b="1">
              <a:solidFill>
                <a:schemeClr val="tx1">
                  <a:lumMod val="75000"/>
                  <a:lumOff val="25000"/>
                </a:schemeClr>
              </a:solidFill>
              <a:latin typeface="Arial" charset="0"/>
              <a:ea typeface="Arial" charset="0"/>
            </a:endParaRPr>
          </a:p>
        </p:txBody>
      </p:sp>
      <p:sp>
        <p:nvSpPr>
          <p:cNvPr id="42" name="Text Box 41"/>
          <p:cNvSpPr txBox="1"/>
          <p:nvPr/>
        </p:nvSpPr>
        <p:spPr>
          <a:xfrm>
            <a:off x="998220" y="5172075"/>
            <a:ext cx="641985" cy="518160"/>
          </a:xfrm>
          <a:prstGeom prst="rect">
            <a:avLst/>
          </a:prstGeom>
          <a:noFill/>
        </p:spPr>
        <p:txBody>
          <a:bodyPr wrap="square" rtlCol="0">
            <a:spAutoFit/>
          </a:bodyPr>
          <a:p>
            <a:pPr algn="ctr"/>
            <a:r>
              <a:rPr lang="x-none" altLang="en-US" sz="2800" b="1">
                <a:solidFill>
                  <a:srgbClr val="00B0F0"/>
                </a:solidFill>
                <a:latin typeface="Arial" charset="0"/>
                <a:ea typeface="Arial" charset="0"/>
              </a:rPr>
              <a:t>-1</a:t>
            </a:r>
            <a:endParaRPr lang="x-none" altLang="en-US" sz="2800" b="1">
              <a:solidFill>
                <a:srgbClr val="00B0F0"/>
              </a:solidFill>
              <a:latin typeface="Arial" charset="0"/>
              <a:ea typeface="Arial" charset="0"/>
            </a:endParaRPr>
          </a:p>
        </p:txBody>
      </p:sp>
      <p:sp>
        <p:nvSpPr>
          <p:cNvPr id="43" name="Text Box 42"/>
          <p:cNvSpPr txBox="1"/>
          <p:nvPr/>
        </p:nvSpPr>
        <p:spPr>
          <a:xfrm>
            <a:off x="2948940" y="517969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-2</a:t>
            </a:r>
            <a:endParaRPr lang="x-none" altLang="en-US" sz="2800" b="1">
              <a:solidFill>
                <a:schemeClr val="tx1">
                  <a:lumMod val="75000"/>
                  <a:lumOff val="25000"/>
                </a:schemeClr>
              </a:solidFill>
              <a:latin typeface="Arial" charset="0"/>
              <a:ea typeface="Arial" charset="0"/>
            </a:endParaRPr>
          </a:p>
        </p:txBody>
      </p:sp>
      <p:sp>
        <p:nvSpPr>
          <p:cNvPr id="44" name="Text Box 43"/>
          <p:cNvSpPr txBox="1"/>
          <p:nvPr/>
        </p:nvSpPr>
        <p:spPr>
          <a:xfrm>
            <a:off x="3430105" y="2008505"/>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d</a:t>
            </a:r>
            <a:endParaRPr lang="x-none" altLang="en-US" sz="4400" b="1">
              <a:solidFill>
                <a:schemeClr val="bg2">
                  <a:lumMod val="75000"/>
                </a:schemeClr>
              </a:solidFill>
              <a:latin typeface="Arial" charset="0"/>
              <a:ea typeface="Arial" charset="0"/>
            </a:endParaRPr>
          </a:p>
        </p:txBody>
      </p:sp>
      <p:sp>
        <p:nvSpPr>
          <p:cNvPr id="45" name="Oval 44"/>
          <p:cNvSpPr/>
          <p:nvPr/>
        </p:nvSpPr>
        <p:spPr>
          <a:xfrm>
            <a:off x="537210" y="4063365"/>
            <a:ext cx="838835" cy="838835"/>
          </a:xfrm>
          <a:prstGeom prst="ellipse">
            <a:avLst/>
          </a:prstGeom>
          <a:solidFill>
            <a:srgbClr val="E91149"/>
          </a:solidFill>
          <a:ln w="38100">
            <a:solidFill>
              <a:srgbClr val="E91149"/>
            </a:solidFill>
          </a:ln>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chemeClr val="bg1"/>
              </a:solidFill>
            </a:endParaRPr>
          </a:p>
        </p:txBody>
      </p:sp>
      <p:sp>
        <p:nvSpPr>
          <p:cNvPr id="46" name="Text Box 45"/>
          <p:cNvSpPr txBox="1"/>
          <p:nvPr/>
        </p:nvSpPr>
        <p:spPr>
          <a:xfrm>
            <a:off x="716115" y="4063365"/>
            <a:ext cx="459740" cy="762000"/>
          </a:xfrm>
          <a:prstGeom prst="rect">
            <a:avLst/>
          </a:prstGeom>
          <a:noFill/>
        </p:spPr>
        <p:txBody>
          <a:bodyPr wrap="square" rtlCol="0">
            <a:spAutoFit/>
          </a:bodyPr>
          <a:p>
            <a:r>
              <a:rPr lang="x-none" altLang="en-US" sz="4400" b="1">
                <a:solidFill>
                  <a:schemeClr val="bg1"/>
                </a:solidFill>
                <a:latin typeface="Arial" charset="0"/>
                <a:ea typeface="Arial" charset="0"/>
              </a:rPr>
              <a:t>e</a:t>
            </a:r>
            <a:endParaRPr lang="x-none" altLang="en-US" sz="4400" b="1">
              <a:solidFill>
                <a:schemeClr val="bg1"/>
              </a:solidFill>
              <a:latin typeface="Arial" charset="0"/>
              <a:ea typeface="Arial" charset="0"/>
            </a:endParaRPr>
          </a:p>
        </p:txBody>
      </p:sp>
      <p:cxnSp>
        <p:nvCxnSpPr>
          <p:cNvPr id="49" name="Straight Connector 48"/>
          <p:cNvCxnSpPr/>
          <p:nvPr/>
        </p:nvCxnSpPr>
        <p:spPr>
          <a:xfrm flipH="1">
            <a:off x="9737090" y="2373630"/>
            <a:ext cx="508000" cy="482600"/>
          </a:xfrm>
          <a:prstGeom prst="line">
            <a:avLst/>
          </a:prstGeom>
          <a:ln w="12700"/>
        </p:spPr>
        <p:style>
          <a:lnRef idx="1">
            <a:schemeClr val="dk1"/>
          </a:lnRef>
          <a:fillRef idx="0">
            <a:schemeClr val="dk1"/>
          </a:fillRef>
          <a:effectRef idx="0">
            <a:schemeClr val="dk1"/>
          </a:effectRef>
          <a:fontRef idx="minor">
            <a:schemeClr val="tx1"/>
          </a:fontRef>
        </p:style>
      </p:cxnSp>
      <p:sp>
        <p:nvSpPr>
          <p:cNvPr id="50" name="Text Box 49"/>
          <p:cNvSpPr txBox="1"/>
          <p:nvPr/>
        </p:nvSpPr>
        <p:spPr>
          <a:xfrm>
            <a:off x="9740900" y="1770380"/>
            <a:ext cx="742315" cy="579120"/>
          </a:xfrm>
          <a:prstGeom prst="rect">
            <a:avLst/>
          </a:prstGeom>
          <a:noFill/>
        </p:spPr>
        <p:txBody>
          <a:bodyPr wrap="square" rtlCol="0">
            <a:spAutoFit/>
          </a:bodyPr>
          <a:p>
            <a:r>
              <a:rPr lang="x-none" altLang="en-US" sz="3200">
                <a:latin typeface="MathJax_Main" charset="0"/>
              </a:rPr>
              <a:t> 5</a:t>
            </a:r>
            <a:endParaRPr lang="x-none" altLang="en-US" sz="3200">
              <a:latin typeface="MathJax_Main" charset="0"/>
            </a:endParaRPr>
          </a:p>
        </p:txBody>
      </p:sp>
      <p:sp>
        <p:nvSpPr>
          <p:cNvPr id="6" name="Text Box 5"/>
          <p:cNvSpPr txBox="1"/>
          <p:nvPr/>
        </p:nvSpPr>
        <p:spPr>
          <a:xfrm>
            <a:off x="6054090" y="2319655"/>
            <a:ext cx="5447030" cy="579120"/>
          </a:xfrm>
          <a:prstGeom prst="rect">
            <a:avLst/>
          </a:prstGeom>
          <a:noFill/>
        </p:spPr>
        <p:txBody>
          <a:bodyPr wrap="square" rtlCol="0">
            <a:spAutoFit/>
          </a:bodyPr>
          <a:p>
            <a:pPr algn="l"/>
            <a:r>
              <a:rPr lang="x-none" altLang="en-US" sz="3200">
                <a:latin typeface="MathJax_Main" charset="0"/>
                <a:sym typeface="+mn-ea"/>
              </a:rPr>
              <a:t> 0 </a:t>
            </a:r>
            <a:r>
              <a:rPr lang="x-none" altLang="en-US" sz="3200">
                <a:latin typeface="MathJax_Main" charset="0"/>
              </a:rPr>
              <a:t>      </a:t>
            </a:r>
            <a:r>
              <a:rPr lang="x-none" altLang="en-US" sz="3200">
                <a:latin typeface="MathJax_Main" charset="0"/>
                <a:sym typeface="+mn-ea"/>
              </a:rPr>
              <a:t>8</a:t>
            </a:r>
            <a:r>
              <a:rPr lang="x-none" altLang="en-US" sz="3200">
                <a:latin typeface="MathJax_Main" charset="0"/>
              </a:rPr>
              <a:t>      </a:t>
            </a:r>
            <a:r>
              <a:rPr lang="x-none" altLang="en-US" sz="3200">
                <a:latin typeface="MathJax_Main" charset="0"/>
                <a:sym typeface="+mn-ea"/>
              </a:rPr>
              <a:t>12</a:t>
            </a:r>
            <a:r>
              <a:rPr lang="x-none" altLang="en-US" sz="3200">
                <a:latin typeface="MathJax_Main" charset="0"/>
              </a:rPr>
              <a:t>     </a:t>
            </a:r>
            <a:r>
              <a:rPr lang="en-US" sz="3200">
                <a:latin typeface="MathJax_Main" charset="0"/>
                <a:sym typeface="+mn-ea"/>
              </a:rPr>
              <a:t>∞</a:t>
            </a:r>
            <a:r>
              <a:rPr lang="x-none" altLang="en-US" sz="3200">
                <a:latin typeface="MathJax_Main" charset="0"/>
              </a:rPr>
              <a:t>     </a:t>
            </a:r>
            <a:r>
              <a:rPr lang="x-none" altLang="en-US" sz="3200">
                <a:latin typeface="MathJax_Main" charset="0"/>
                <a:sym typeface="+mn-ea"/>
              </a:rPr>
              <a:t>10</a:t>
            </a:r>
            <a:r>
              <a:rPr lang="x-none" altLang="en-US" sz="3200">
                <a:latin typeface="MathJax_Main" charset="0"/>
              </a:rPr>
              <a:t>      </a:t>
            </a:r>
            <a:r>
              <a:rPr lang="x-none" altLang="en-US" sz="3200">
                <a:latin typeface="MathJax_Main" charset="0"/>
                <a:sym typeface="+mn-ea"/>
              </a:rPr>
              <a:t>9</a:t>
            </a:r>
            <a:endParaRPr lang="x-none" altLang="en-US" sz="3200">
              <a:latin typeface="MathJax_Main" charset="0"/>
              <a:sym typeface="+mn-ea"/>
            </a:endParaRPr>
          </a:p>
        </p:txBody>
      </p:sp>
      <p:sp>
        <p:nvSpPr>
          <p:cNvPr id="5" name="Oval 4"/>
          <p:cNvSpPr/>
          <p:nvPr/>
        </p:nvSpPr>
        <p:spPr>
          <a:xfrm>
            <a:off x="10621645" y="3085465"/>
            <a:ext cx="584835" cy="584835"/>
          </a:xfrm>
          <a:prstGeom prst="ellipse">
            <a:avLst/>
          </a:prstGeom>
          <a:solidFill>
            <a:srgbClr val="E91149"/>
          </a:solidFill>
          <a:ln w="38100">
            <a:solidFill>
              <a:srgbClr val="E91149"/>
            </a:solidFill>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3" name="Text Box 2"/>
          <p:cNvSpPr txBox="1"/>
          <p:nvPr/>
        </p:nvSpPr>
        <p:spPr>
          <a:xfrm>
            <a:off x="6134100" y="3028315"/>
            <a:ext cx="5135880" cy="640080"/>
          </a:xfrm>
          <a:prstGeom prst="rect">
            <a:avLst/>
          </a:prstGeom>
          <a:noFill/>
        </p:spPr>
        <p:txBody>
          <a:bodyPr wrap="none" rtlCol="0">
            <a:spAutoFit/>
          </a:bodyPr>
          <a:p>
            <a:r>
              <a:rPr lang="x-none" altLang="en-US" sz="3600">
                <a:solidFill>
                  <a:schemeClr val="tx1"/>
                </a:solidFill>
                <a:latin typeface="Arial" charset="0"/>
              </a:rPr>
              <a:t>s</a:t>
            </a:r>
            <a:r>
              <a:rPr lang="x-none" altLang="en-US" sz="3600">
                <a:latin typeface="Arial" charset="0"/>
              </a:rPr>
              <a:t>	</a:t>
            </a:r>
            <a:r>
              <a:rPr lang="x-none" altLang="en-US" sz="3600">
                <a:solidFill>
                  <a:schemeClr val="tx1"/>
                </a:solidFill>
                <a:latin typeface="Arial" charset="0"/>
              </a:rPr>
              <a:t>a</a:t>
            </a:r>
            <a:r>
              <a:rPr lang="x-none" altLang="en-US" sz="3600">
                <a:latin typeface="Arial" charset="0"/>
              </a:rPr>
              <a:t>	</a:t>
            </a:r>
            <a:r>
              <a:rPr lang="x-none" altLang="en-US" sz="3600">
                <a:solidFill>
                  <a:srgbClr val="00B0F0"/>
                </a:solidFill>
                <a:latin typeface="Arial" charset="0"/>
              </a:rPr>
              <a:t>b</a:t>
            </a:r>
            <a:r>
              <a:rPr lang="x-none" altLang="en-US" sz="3600">
                <a:latin typeface="Arial" charset="0"/>
              </a:rPr>
              <a:t>	</a:t>
            </a:r>
            <a:r>
              <a:rPr lang="x-none" altLang="en-US" sz="3600">
                <a:solidFill>
                  <a:schemeClr val="tx1"/>
                </a:solidFill>
                <a:latin typeface="Arial" charset="0"/>
              </a:rPr>
              <a:t>c</a:t>
            </a:r>
            <a:r>
              <a:rPr lang="x-none" altLang="en-US" sz="3600">
                <a:latin typeface="Arial" charset="0"/>
              </a:rPr>
              <a:t>	</a:t>
            </a:r>
            <a:r>
              <a:rPr lang="x-none" altLang="en-US" sz="3600">
                <a:solidFill>
                  <a:srgbClr val="00B0F0"/>
                </a:solidFill>
                <a:latin typeface="Arial" charset="0"/>
              </a:rPr>
              <a:t>d</a:t>
            </a:r>
            <a:r>
              <a:rPr lang="x-none" altLang="en-US" sz="3600">
                <a:latin typeface="Arial" charset="0"/>
              </a:rPr>
              <a:t>	</a:t>
            </a:r>
            <a:r>
              <a:rPr lang="x-none" altLang="en-US" sz="3600">
                <a:solidFill>
                  <a:schemeClr val="bg1"/>
                </a:solidFill>
                <a:latin typeface="Arial" charset="0"/>
              </a:rPr>
              <a:t>e</a:t>
            </a:r>
            <a:r>
              <a:rPr lang="x-none" altLang="en-US" sz="3600">
                <a:latin typeface="Arial" charset="0"/>
              </a:rPr>
              <a:t> </a:t>
            </a:r>
            <a:endParaRPr lang="x-none" altLang="en-US" sz="3600">
              <a:latin typeface="Arial" charset="0"/>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1" name=""/>
        <p:cNvGrpSpPr/>
        <p:nvPr/>
      </p:nvGrpSpPr>
      <p:grpSpPr/>
      <p:sp>
        <p:nvSpPr>
          <p:cNvPr id="9" name="Text Box 8"/>
          <p:cNvSpPr txBox="1"/>
          <p:nvPr/>
        </p:nvSpPr>
        <p:spPr>
          <a:xfrm>
            <a:off x="713575" y="1976120"/>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a</a:t>
            </a:r>
            <a:endParaRPr lang="x-none" altLang="en-US" sz="4400" b="1">
              <a:solidFill>
                <a:schemeClr val="bg2">
                  <a:lumMod val="75000"/>
                </a:schemeClr>
              </a:solidFill>
              <a:latin typeface="Arial" charset="0"/>
              <a:ea typeface="Arial" charset="0"/>
            </a:endParaRPr>
          </a:p>
        </p:txBody>
      </p:sp>
      <p:sp>
        <p:nvSpPr>
          <p:cNvPr id="12" name="Oval 11"/>
          <p:cNvSpPr/>
          <p:nvPr/>
        </p:nvSpPr>
        <p:spPr>
          <a:xfrm>
            <a:off x="547370" y="1988820"/>
            <a:ext cx="838835" cy="838835"/>
          </a:xfrm>
          <a:prstGeom prst="ellipse">
            <a:avLst/>
          </a:prstGeom>
          <a:noFill/>
          <a:ln w="38100">
            <a:solidFill>
              <a:srgbClr val="00B0F0"/>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31" name="Oval 30"/>
          <p:cNvSpPr/>
          <p:nvPr/>
        </p:nvSpPr>
        <p:spPr>
          <a:xfrm>
            <a:off x="3293110" y="1980565"/>
            <a:ext cx="838835" cy="838835"/>
          </a:xfrm>
          <a:prstGeom prst="ellipse">
            <a:avLst/>
          </a:prstGeom>
          <a:noFill/>
          <a:ln w="38100">
            <a:solidFill>
              <a:srgbClr val="00B0F0"/>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33" name="Text Box 32"/>
          <p:cNvSpPr txBox="1"/>
          <p:nvPr/>
        </p:nvSpPr>
        <p:spPr>
          <a:xfrm>
            <a:off x="716115" y="4063365"/>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e</a:t>
            </a:r>
            <a:endParaRPr lang="x-none" altLang="en-US" sz="4400" b="1">
              <a:solidFill>
                <a:schemeClr val="bg2">
                  <a:lumMod val="75000"/>
                </a:schemeClr>
              </a:solidFill>
              <a:latin typeface="Arial" charset="0"/>
              <a:ea typeface="Arial" charset="0"/>
            </a:endParaRPr>
          </a:p>
        </p:txBody>
      </p:sp>
      <p:sp>
        <p:nvSpPr>
          <p:cNvPr id="34" name="Oval 33"/>
          <p:cNvSpPr/>
          <p:nvPr/>
        </p:nvSpPr>
        <p:spPr>
          <a:xfrm>
            <a:off x="537210" y="4063365"/>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36" name="Text Box 35"/>
          <p:cNvSpPr txBox="1"/>
          <p:nvPr/>
        </p:nvSpPr>
        <p:spPr>
          <a:xfrm>
            <a:off x="2024215" y="5473065"/>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b</a:t>
            </a:r>
            <a:endParaRPr lang="x-none" altLang="en-US" sz="4400" b="1">
              <a:solidFill>
                <a:schemeClr val="bg2">
                  <a:lumMod val="75000"/>
                </a:schemeClr>
              </a:solidFill>
              <a:latin typeface="Arial" charset="0"/>
              <a:ea typeface="Arial" charset="0"/>
            </a:endParaRPr>
          </a:p>
        </p:txBody>
      </p:sp>
      <p:sp>
        <p:nvSpPr>
          <p:cNvPr id="60" name="Oval 59"/>
          <p:cNvSpPr/>
          <p:nvPr/>
        </p:nvSpPr>
        <p:spPr>
          <a:xfrm>
            <a:off x="1883410" y="5434965"/>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61" name="Text Box 60"/>
          <p:cNvSpPr txBox="1"/>
          <p:nvPr/>
        </p:nvSpPr>
        <p:spPr>
          <a:xfrm>
            <a:off x="3472015" y="4037965"/>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c</a:t>
            </a:r>
            <a:endParaRPr lang="x-none" altLang="en-US" sz="4400" b="1">
              <a:solidFill>
                <a:schemeClr val="bg2">
                  <a:lumMod val="75000"/>
                </a:schemeClr>
              </a:solidFill>
              <a:latin typeface="Arial" charset="0"/>
              <a:ea typeface="Arial" charset="0"/>
            </a:endParaRPr>
          </a:p>
        </p:txBody>
      </p:sp>
      <p:sp>
        <p:nvSpPr>
          <p:cNvPr id="62" name="Oval 61"/>
          <p:cNvSpPr/>
          <p:nvPr/>
        </p:nvSpPr>
        <p:spPr>
          <a:xfrm>
            <a:off x="3293110" y="4037965"/>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cxnSp>
        <p:nvCxnSpPr>
          <p:cNvPr id="65" name="Straight Arrow Connector 64"/>
          <p:cNvCxnSpPr>
            <a:stCxn id="8" idx="3"/>
            <a:endCxn id="12" idx="7"/>
          </p:cNvCxnSpPr>
          <p:nvPr/>
        </p:nvCxnSpPr>
        <p:spPr>
          <a:xfrm flipH="1">
            <a:off x="1263650" y="1330960"/>
            <a:ext cx="766445" cy="780415"/>
          </a:xfrm>
          <a:prstGeom prst="straightConnector1">
            <a:avLst/>
          </a:prstGeom>
          <a:ln w="28575">
            <a:solidFill>
              <a:srgbClr val="00B0F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8" idx="5"/>
            <a:endCxn id="31" idx="1"/>
          </p:cNvCxnSpPr>
          <p:nvPr/>
        </p:nvCxnSpPr>
        <p:spPr>
          <a:xfrm>
            <a:off x="2623820" y="1330960"/>
            <a:ext cx="791845" cy="772160"/>
          </a:xfrm>
          <a:prstGeom prst="straightConnector1">
            <a:avLst/>
          </a:prstGeom>
          <a:ln w="28575">
            <a:solidFill>
              <a:srgbClr val="00B0F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12" idx="4"/>
            <a:endCxn id="34" idx="0"/>
          </p:cNvCxnSpPr>
          <p:nvPr/>
        </p:nvCxnSpPr>
        <p:spPr>
          <a:xfrm flipH="1">
            <a:off x="956945" y="2827655"/>
            <a:ext cx="10160" cy="123571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stCxn id="34" idx="7"/>
            <a:endCxn id="31" idx="3"/>
          </p:cNvCxnSpPr>
          <p:nvPr/>
        </p:nvCxnSpPr>
        <p:spPr>
          <a:xfrm flipV="1">
            <a:off x="1253490" y="2696845"/>
            <a:ext cx="2162175" cy="148907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endCxn id="60" idx="0"/>
          </p:cNvCxnSpPr>
          <p:nvPr/>
        </p:nvCxnSpPr>
        <p:spPr>
          <a:xfrm flipH="1">
            <a:off x="2303145" y="2792730"/>
            <a:ext cx="1227455" cy="264223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a:stCxn id="34" idx="4"/>
            <a:endCxn id="60" idx="1"/>
          </p:cNvCxnSpPr>
          <p:nvPr/>
        </p:nvCxnSpPr>
        <p:spPr>
          <a:xfrm>
            <a:off x="956945" y="4902200"/>
            <a:ext cx="1049020" cy="65532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stCxn id="60" idx="7"/>
            <a:endCxn id="62" idx="4"/>
          </p:cNvCxnSpPr>
          <p:nvPr/>
        </p:nvCxnSpPr>
        <p:spPr>
          <a:xfrm flipV="1">
            <a:off x="2599690" y="4876800"/>
            <a:ext cx="1113155" cy="68072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stCxn id="62" idx="0"/>
            <a:endCxn id="31" idx="4"/>
          </p:cNvCxnSpPr>
          <p:nvPr/>
        </p:nvCxnSpPr>
        <p:spPr>
          <a:xfrm flipV="1">
            <a:off x="3712845" y="2819400"/>
            <a:ext cx="0" cy="121856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sp>
        <p:nvSpPr>
          <p:cNvPr id="73" name="Text Box 72"/>
          <p:cNvSpPr txBox="1"/>
          <p:nvPr/>
        </p:nvSpPr>
        <p:spPr>
          <a:xfrm>
            <a:off x="1122680" y="1318895"/>
            <a:ext cx="641985" cy="518160"/>
          </a:xfrm>
          <a:prstGeom prst="rect">
            <a:avLst/>
          </a:prstGeom>
          <a:noFill/>
        </p:spPr>
        <p:txBody>
          <a:bodyPr wrap="square" rtlCol="0">
            <a:spAutoFit/>
          </a:bodyPr>
          <a:p>
            <a:pPr algn="ctr"/>
            <a:r>
              <a:rPr lang="x-none" altLang="en-US" sz="2800" b="1">
                <a:solidFill>
                  <a:srgbClr val="00B0F0"/>
                </a:solidFill>
                <a:latin typeface="Arial" charset="0"/>
                <a:ea typeface="Arial" charset="0"/>
              </a:rPr>
              <a:t>8</a:t>
            </a:r>
            <a:endParaRPr lang="x-none" altLang="en-US" sz="2800" b="1">
              <a:solidFill>
                <a:srgbClr val="00B0F0"/>
              </a:solidFill>
              <a:latin typeface="Arial" charset="0"/>
              <a:ea typeface="Arial" charset="0"/>
            </a:endParaRPr>
          </a:p>
        </p:txBody>
      </p:sp>
      <p:sp>
        <p:nvSpPr>
          <p:cNvPr id="74" name="Text Box 73"/>
          <p:cNvSpPr txBox="1"/>
          <p:nvPr/>
        </p:nvSpPr>
        <p:spPr>
          <a:xfrm>
            <a:off x="2928620" y="1316355"/>
            <a:ext cx="641985" cy="518160"/>
          </a:xfrm>
          <a:prstGeom prst="rect">
            <a:avLst/>
          </a:prstGeom>
          <a:noFill/>
        </p:spPr>
        <p:txBody>
          <a:bodyPr wrap="square" rtlCol="0">
            <a:spAutoFit/>
          </a:bodyPr>
          <a:p>
            <a:pPr algn="ctr"/>
            <a:r>
              <a:rPr lang="x-none" altLang="en-US" sz="2800" b="1">
                <a:solidFill>
                  <a:srgbClr val="00B0F0"/>
                </a:solidFill>
                <a:latin typeface="Arial" charset="0"/>
                <a:ea typeface="Arial" charset="0"/>
              </a:rPr>
              <a:t>10</a:t>
            </a:r>
            <a:endParaRPr lang="x-none" altLang="en-US" sz="2800" b="1">
              <a:solidFill>
                <a:srgbClr val="00B0F0"/>
              </a:solidFill>
              <a:latin typeface="Arial" charset="0"/>
              <a:ea typeface="Arial" charset="0"/>
            </a:endParaRPr>
          </a:p>
        </p:txBody>
      </p:sp>
      <p:sp>
        <p:nvSpPr>
          <p:cNvPr id="75" name="Text Box 74"/>
          <p:cNvSpPr txBox="1"/>
          <p:nvPr/>
        </p:nvSpPr>
        <p:spPr>
          <a:xfrm>
            <a:off x="434340" y="312991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a:t>
            </a:r>
            <a:endParaRPr lang="x-none" altLang="en-US" sz="2800" b="1">
              <a:solidFill>
                <a:schemeClr val="tx1">
                  <a:lumMod val="75000"/>
                  <a:lumOff val="25000"/>
                </a:schemeClr>
              </a:solidFill>
              <a:latin typeface="Arial" charset="0"/>
              <a:ea typeface="Arial" charset="0"/>
            </a:endParaRPr>
          </a:p>
        </p:txBody>
      </p:sp>
      <p:sp>
        <p:nvSpPr>
          <p:cNvPr id="76" name="Text Box 75"/>
          <p:cNvSpPr txBox="1"/>
          <p:nvPr/>
        </p:nvSpPr>
        <p:spPr>
          <a:xfrm>
            <a:off x="3589020" y="311467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a:t>
            </a:r>
            <a:endParaRPr lang="x-none" altLang="en-US" sz="2800" b="1">
              <a:solidFill>
                <a:schemeClr val="tx1">
                  <a:lumMod val="75000"/>
                  <a:lumOff val="25000"/>
                </a:schemeClr>
              </a:solidFill>
              <a:latin typeface="Arial" charset="0"/>
              <a:ea typeface="Arial" charset="0"/>
            </a:endParaRPr>
          </a:p>
        </p:txBody>
      </p:sp>
      <p:sp>
        <p:nvSpPr>
          <p:cNvPr id="77" name="Text Box 76"/>
          <p:cNvSpPr txBox="1"/>
          <p:nvPr/>
        </p:nvSpPr>
        <p:spPr>
          <a:xfrm>
            <a:off x="1790700" y="303847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-4</a:t>
            </a:r>
            <a:endParaRPr lang="x-none" altLang="en-US" sz="2800" b="1">
              <a:solidFill>
                <a:schemeClr val="tx1">
                  <a:lumMod val="75000"/>
                  <a:lumOff val="25000"/>
                </a:schemeClr>
              </a:solidFill>
              <a:latin typeface="Arial" charset="0"/>
              <a:ea typeface="Arial" charset="0"/>
            </a:endParaRPr>
          </a:p>
        </p:txBody>
      </p:sp>
      <p:sp>
        <p:nvSpPr>
          <p:cNvPr id="78" name="Text Box 77"/>
          <p:cNvSpPr txBox="1"/>
          <p:nvPr/>
        </p:nvSpPr>
        <p:spPr>
          <a:xfrm>
            <a:off x="2331720" y="3938270"/>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2</a:t>
            </a:r>
            <a:endParaRPr lang="x-none" altLang="en-US" sz="2800" b="1">
              <a:solidFill>
                <a:schemeClr val="tx1">
                  <a:lumMod val="75000"/>
                  <a:lumOff val="25000"/>
                </a:schemeClr>
              </a:solidFill>
              <a:latin typeface="Arial" charset="0"/>
              <a:ea typeface="Arial" charset="0"/>
            </a:endParaRPr>
          </a:p>
        </p:txBody>
      </p:sp>
      <p:sp>
        <p:nvSpPr>
          <p:cNvPr id="79" name="Text Box 78"/>
          <p:cNvSpPr txBox="1"/>
          <p:nvPr/>
        </p:nvSpPr>
        <p:spPr>
          <a:xfrm>
            <a:off x="998220" y="517207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a:t>
            </a:r>
            <a:endParaRPr lang="x-none" altLang="en-US" sz="2800" b="1">
              <a:solidFill>
                <a:schemeClr val="tx1">
                  <a:lumMod val="75000"/>
                  <a:lumOff val="25000"/>
                </a:schemeClr>
              </a:solidFill>
              <a:latin typeface="Arial" charset="0"/>
              <a:ea typeface="Arial" charset="0"/>
            </a:endParaRPr>
          </a:p>
        </p:txBody>
      </p:sp>
      <p:sp>
        <p:nvSpPr>
          <p:cNvPr id="80" name="Text Box 79"/>
          <p:cNvSpPr txBox="1"/>
          <p:nvPr/>
        </p:nvSpPr>
        <p:spPr>
          <a:xfrm>
            <a:off x="2948940" y="517969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-2</a:t>
            </a:r>
            <a:endParaRPr lang="x-none" altLang="en-US" sz="2800" b="1">
              <a:solidFill>
                <a:schemeClr val="tx1">
                  <a:lumMod val="75000"/>
                  <a:lumOff val="25000"/>
                </a:schemeClr>
              </a:solidFill>
              <a:latin typeface="Arial" charset="0"/>
              <a:ea typeface="Arial" charset="0"/>
            </a:endParaRPr>
          </a:p>
        </p:txBody>
      </p:sp>
      <p:sp>
        <p:nvSpPr>
          <p:cNvPr id="8" name="Oval 7"/>
          <p:cNvSpPr/>
          <p:nvPr/>
        </p:nvSpPr>
        <p:spPr>
          <a:xfrm>
            <a:off x="1907540" y="614680"/>
            <a:ext cx="838835" cy="838835"/>
          </a:xfrm>
          <a:prstGeom prst="ellipse">
            <a:avLst/>
          </a:prstGeom>
          <a:solidFill>
            <a:srgbClr val="E91149"/>
          </a:solidFill>
          <a:ln w="38100">
            <a:solidFill>
              <a:srgbClr val="E91149"/>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7" name="Text Box 6"/>
          <p:cNvSpPr txBox="1"/>
          <p:nvPr/>
        </p:nvSpPr>
        <p:spPr>
          <a:xfrm>
            <a:off x="2086445" y="614680"/>
            <a:ext cx="459740" cy="762000"/>
          </a:xfrm>
          <a:prstGeom prst="rect">
            <a:avLst/>
          </a:prstGeom>
          <a:noFill/>
        </p:spPr>
        <p:txBody>
          <a:bodyPr wrap="square" rtlCol="0">
            <a:spAutoFit/>
          </a:bodyPr>
          <a:p>
            <a:r>
              <a:rPr lang="x-none" altLang="en-US" sz="4400" b="1">
                <a:solidFill>
                  <a:schemeClr val="bg1"/>
                </a:solidFill>
                <a:latin typeface="Arial" charset="0"/>
                <a:ea typeface="Arial" charset="0"/>
              </a:rPr>
              <a:t>s</a:t>
            </a:r>
            <a:endParaRPr lang="x-none" altLang="en-US" sz="4400" b="1">
              <a:solidFill>
                <a:schemeClr val="bg1"/>
              </a:solidFill>
              <a:latin typeface="Arial" charset="0"/>
              <a:ea typeface="Arial" charset="0"/>
            </a:endParaRPr>
          </a:p>
        </p:txBody>
      </p:sp>
      <p:sp>
        <p:nvSpPr>
          <p:cNvPr id="5" name="Text Box 4"/>
          <p:cNvSpPr txBox="1"/>
          <p:nvPr/>
        </p:nvSpPr>
        <p:spPr>
          <a:xfrm>
            <a:off x="3430105" y="2008505"/>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d</a:t>
            </a:r>
            <a:endParaRPr lang="x-none" altLang="en-US" sz="4400" b="1">
              <a:solidFill>
                <a:schemeClr val="bg2">
                  <a:lumMod val="75000"/>
                </a:schemeClr>
              </a:solidFill>
              <a:latin typeface="Arial" charset="0"/>
              <a:ea typeface="Arial" charset="0"/>
            </a:endParaRPr>
          </a:p>
        </p:txBody>
      </p:sp>
      <p:sp>
        <p:nvSpPr>
          <p:cNvPr id="13" name="Text Box 12"/>
          <p:cNvSpPr txBox="1"/>
          <p:nvPr/>
        </p:nvSpPr>
        <p:spPr>
          <a:xfrm>
            <a:off x="6769100" y="4149090"/>
            <a:ext cx="3749040" cy="579120"/>
          </a:xfrm>
          <a:prstGeom prst="rect">
            <a:avLst/>
          </a:prstGeom>
          <a:noFill/>
        </p:spPr>
        <p:txBody>
          <a:bodyPr wrap="none" rtlCol="0">
            <a:spAutoFit/>
          </a:bodyPr>
          <a:p>
            <a:r>
              <a:rPr lang="x-none" altLang="en-US" sz="3200">
                <a:latin typeface="Lato" charset="0"/>
              </a:rPr>
              <a:t>2</a:t>
            </a:r>
            <a:r>
              <a:rPr lang="x-none" altLang="en-US" sz="3200" baseline="30000">
                <a:latin typeface="Lato" charset="0"/>
              </a:rPr>
              <a:t>η </a:t>
            </a:r>
            <a:r>
              <a:rPr lang="x-none" altLang="en-US" sz="3200">
                <a:latin typeface="Lato" charset="0"/>
              </a:rPr>
              <a:t> / 5 επαναλήψεις</a:t>
            </a:r>
            <a:endParaRPr lang="x-none" altLang="en-US" sz="3200">
              <a:latin typeface="Lato" charset="0"/>
            </a:endParaRPr>
          </a:p>
        </p:txBody>
      </p:sp>
      <p:sp>
        <p:nvSpPr>
          <p:cNvPr id="10" name="Text Box 9"/>
          <p:cNvSpPr txBox="1"/>
          <p:nvPr/>
        </p:nvSpPr>
        <p:spPr>
          <a:xfrm>
            <a:off x="6054090" y="2319655"/>
            <a:ext cx="5447030" cy="579120"/>
          </a:xfrm>
          <a:prstGeom prst="rect">
            <a:avLst/>
          </a:prstGeom>
          <a:noFill/>
        </p:spPr>
        <p:txBody>
          <a:bodyPr wrap="square" rtlCol="0">
            <a:spAutoFit/>
          </a:bodyPr>
          <a:p>
            <a:pPr algn="l"/>
            <a:r>
              <a:rPr lang="x-none" altLang="en-US" sz="3200">
                <a:latin typeface="MathJax_Main" charset="0"/>
                <a:sym typeface="+mn-ea"/>
              </a:rPr>
              <a:t> 0 </a:t>
            </a:r>
            <a:r>
              <a:rPr lang="x-none" altLang="en-US" sz="3200">
                <a:latin typeface="MathJax_Main" charset="0"/>
              </a:rPr>
              <a:t>      </a:t>
            </a:r>
            <a:r>
              <a:rPr lang="x-none" altLang="en-US" sz="3200">
                <a:latin typeface="MathJax_Main" charset="0"/>
                <a:sym typeface="+mn-ea"/>
              </a:rPr>
              <a:t>8</a:t>
            </a:r>
            <a:r>
              <a:rPr lang="x-none" altLang="en-US" sz="3200">
                <a:latin typeface="MathJax_Main" charset="0"/>
              </a:rPr>
              <a:t>       </a:t>
            </a:r>
            <a:r>
              <a:rPr lang="x-none" altLang="en-US" sz="3200">
                <a:latin typeface="MathJax_Main" charset="0"/>
                <a:sym typeface="+mn-ea"/>
              </a:rPr>
              <a:t>8</a:t>
            </a:r>
            <a:r>
              <a:rPr lang="x-none" altLang="en-US" sz="3200">
                <a:latin typeface="MathJax_Main" charset="0"/>
              </a:rPr>
              <a:t>      </a:t>
            </a:r>
            <a:r>
              <a:rPr lang="en-US" sz="3200">
                <a:latin typeface="MathJax_Main" charset="0"/>
                <a:sym typeface="+mn-ea"/>
              </a:rPr>
              <a:t>∞</a:t>
            </a:r>
            <a:r>
              <a:rPr lang="x-none" altLang="en-US" sz="3200">
                <a:latin typeface="MathJax_Main" charset="0"/>
              </a:rPr>
              <a:t>      </a:t>
            </a:r>
            <a:r>
              <a:rPr lang="x-none" altLang="en-US" sz="3200">
                <a:latin typeface="MathJax_Main" charset="0"/>
                <a:sym typeface="+mn-ea"/>
              </a:rPr>
              <a:t>5</a:t>
            </a:r>
            <a:r>
              <a:rPr lang="x-none" altLang="en-US" sz="3200">
                <a:latin typeface="MathJax_Main" charset="0"/>
              </a:rPr>
              <a:t>       </a:t>
            </a:r>
            <a:r>
              <a:rPr lang="x-none" altLang="en-US" sz="3200">
                <a:latin typeface="MathJax_Main" charset="0"/>
                <a:sym typeface="+mn-ea"/>
              </a:rPr>
              <a:t>9</a:t>
            </a:r>
            <a:endParaRPr lang="x-none" altLang="en-US" sz="3200">
              <a:latin typeface="MathJax_Main" charset="0"/>
              <a:sym typeface="+mn-ea"/>
            </a:endParaRPr>
          </a:p>
        </p:txBody>
      </p:sp>
      <p:sp>
        <p:nvSpPr>
          <p:cNvPr id="3" name="Oval 2"/>
          <p:cNvSpPr/>
          <p:nvPr/>
        </p:nvSpPr>
        <p:spPr>
          <a:xfrm>
            <a:off x="6044565" y="3085465"/>
            <a:ext cx="584835" cy="584835"/>
          </a:xfrm>
          <a:prstGeom prst="ellipse">
            <a:avLst/>
          </a:prstGeom>
          <a:solidFill>
            <a:srgbClr val="E91149"/>
          </a:solidFill>
          <a:ln w="38100">
            <a:solidFill>
              <a:srgbClr val="E91149"/>
            </a:solidFill>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4" name="Text Box 3"/>
          <p:cNvSpPr txBox="1"/>
          <p:nvPr/>
        </p:nvSpPr>
        <p:spPr>
          <a:xfrm>
            <a:off x="6134100" y="3028315"/>
            <a:ext cx="5135880" cy="640080"/>
          </a:xfrm>
          <a:prstGeom prst="rect">
            <a:avLst/>
          </a:prstGeom>
          <a:noFill/>
        </p:spPr>
        <p:txBody>
          <a:bodyPr wrap="none" rtlCol="0">
            <a:spAutoFit/>
          </a:bodyPr>
          <a:p>
            <a:r>
              <a:rPr lang="x-none" altLang="en-US" sz="3600">
                <a:solidFill>
                  <a:schemeClr val="bg1"/>
                </a:solidFill>
                <a:latin typeface="Arial" charset="0"/>
              </a:rPr>
              <a:t>s</a:t>
            </a:r>
            <a:r>
              <a:rPr lang="x-none" altLang="en-US" sz="3600">
                <a:latin typeface="Arial" charset="0"/>
              </a:rPr>
              <a:t>	</a:t>
            </a:r>
            <a:r>
              <a:rPr lang="x-none" altLang="en-US" sz="3600">
                <a:solidFill>
                  <a:srgbClr val="00B0F0"/>
                </a:solidFill>
                <a:latin typeface="Arial" charset="0"/>
              </a:rPr>
              <a:t>a</a:t>
            </a:r>
            <a:r>
              <a:rPr lang="x-none" altLang="en-US" sz="3600">
                <a:latin typeface="Arial" charset="0"/>
              </a:rPr>
              <a:t>	b	c	</a:t>
            </a:r>
            <a:r>
              <a:rPr lang="x-none" altLang="en-US" sz="3600">
                <a:solidFill>
                  <a:srgbClr val="00B0F0"/>
                </a:solidFill>
                <a:latin typeface="Arial" charset="0"/>
              </a:rPr>
              <a:t>d</a:t>
            </a:r>
            <a:r>
              <a:rPr lang="x-none" altLang="en-US" sz="3600">
                <a:latin typeface="Arial" charset="0"/>
              </a:rPr>
              <a:t>	e </a:t>
            </a:r>
            <a:endParaRPr lang="x-none" altLang="en-US" sz="3600">
              <a:latin typeface="Arial" charset="0"/>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1" name=""/>
        <p:cNvGrpSpPr/>
        <p:nvPr/>
      </p:nvGrpSpPr>
      <p:grpSpPr/>
      <p:sp>
        <p:nvSpPr>
          <p:cNvPr id="7" name="Text Box 6"/>
          <p:cNvSpPr txBox="1"/>
          <p:nvPr/>
        </p:nvSpPr>
        <p:spPr>
          <a:xfrm>
            <a:off x="2086445" y="614680"/>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s</a:t>
            </a:r>
            <a:endParaRPr lang="x-none" altLang="en-US" sz="4400" b="1">
              <a:solidFill>
                <a:schemeClr val="bg2">
                  <a:lumMod val="75000"/>
                </a:schemeClr>
              </a:solidFill>
              <a:latin typeface="Arial" charset="0"/>
              <a:ea typeface="Arial" charset="0"/>
            </a:endParaRPr>
          </a:p>
        </p:txBody>
      </p:sp>
      <p:sp>
        <p:nvSpPr>
          <p:cNvPr id="8" name="Oval 7"/>
          <p:cNvSpPr/>
          <p:nvPr/>
        </p:nvSpPr>
        <p:spPr>
          <a:xfrm>
            <a:off x="1907540" y="614680"/>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31" name="Oval 30"/>
          <p:cNvSpPr/>
          <p:nvPr/>
        </p:nvSpPr>
        <p:spPr>
          <a:xfrm>
            <a:off x="3293110" y="1980565"/>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33" name="Text Box 32"/>
          <p:cNvSpPr txBox="1"/>
          <p:nvPr/>
        </p:nvSpPr>
        <p:spPr>
          <a:xfrm>
            <a:off x="716115" y="4063365"/>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e</a:t>
            </a:r>
            <a:endParaRPr lang="x-none" altLang="en-US" sz="4400" b="1">
              <a:solidFill>
                <a:schemeClr val="bg2">
                  <a:lumMod val="75000"/>
                </a:schemeClr>
              </a:solidFill>
              <a:latin typeface="Arial" charset="0"/>
              <a:ea typeface="Arial" charset="0"/>
            </a:endParaRPr>
          </a:p>
        </p:txBody>
      </p:sp>
      <p:sp>
        <p:nvSpPr>
          <p:cNvPr id="34" name="Oval 33"/>
          <p:cNvSpPr/>
          <p:nvPr/>
        </p:nvSpPr>
        <p:spPr>
          <a:xfrm>
            <a:off x="537210" y="4063365"/>
            <a:ext cx="838835" cy="838835"/>
          </a:xfrm>
          <a:prstGeom prst="ellipse">
            <a:avLst/>
          </a:prstGeom>
          <a:noFill/>
          <a:ln w="38100">
            <a:solidFill>
              <a:srgbClr val="00B0F0"/>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36" name="Text Box 35"/>
          <p:cNvSpPr txBox="1"/>
          <p:nvPr/>
        </p:nvSpPr>
        <p:spPr>
          <a:xfrm>
            <a:off x="2024215" y="5473065"/>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b</a:t>
            </a:r>
            <a:endParaRPr lang="x-none" altLang="en-US" sz="4400" b="1">
              <a:solidFill>
                <a:schemeClr val="bg2">
                  <a:lumMod val="75000"/>
                </a:schemeClr>
              </a:solidFill>
              <a:latin typeface="Arial" charset="0"/>
              <a:ea typeface="Arial" charset="0"/>
            </a:endParaRPr>
          </a:p>
        </p:txBody>
      </p:sp>
      <p:sp>
        <p:nvSpPr>
          <p:cNvPr id="60" name="Oval 59"/>
          <p:cNvSpPr/>
          <p:nvPr/>
        </p:nvSpPr>
        <p:spPr>
          <a:xfrm>
            <a:off x="1883410" y="5434965"/>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61" name="Text Box 60"/>
          <p:cNvSpPr txBox="1"/>
          <p:nvPr/>
        </p:nvSpPr>
        <p:spPr>
          <a:xfrm>
            <a:off x="3472015" y="4037965"/>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c</a:t>
            </a:r>
            <a:endParaRPr lang="x-none" altLang="en-US" sz="4400" b="1">
              <a:solidFill>
                <a:schemeClr val="bg2">
                  <a:lumMod val="75000"/>
                </a:schemeClr>
              </a:solidFill>
              <a:latin typeface="Arial" charset="0"/>
              <a:ea typeface="Arial" charset="0"/>
            </a:endParaRPr>
          </a:p>
        </p:txBody>
      </p:sp>
      <p:sp>
        <p:nvSpPr>
          <p:cNvPr id="62" name="Oval 61"/>
          <p:cNvSpPr/>
          <p:nvPr/>
        </p:nvSpPr>
        <p:spPr>
          <a:xfrm>
            <a:off x="3293110" y="4037965"/>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cxnSp>
        <p:nvCxnSpPr>
          <p:cNvPr id="65" name="Straight Arrow Connector 64"/>
          <p:cNvCxnSpPr>
            <a:stCxn id="8" idx="3"/>
            <a:endCxn id="12" idx="7"/>
          </p:cNvCxnSpPr>
          <p:nvPr/>
        </p:nvCxnSpPr>
        <p:spPr>
          <a:xfrm flipH="1">
            <a:off x="1263650" y="1330960"/>
            <a:ext cx="766445" cy="78041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8" idx="5"/>
            <a:endCxn id="31" idx="1"/>
          </p:cNvCxnSpPr>
          <p:nvPr/>
        </p:nvCxnSpPr>
        <p:spPr>
          <a:xfrm>
            <a:off x="2623820" y="1330960"/>
            <a:ext cx="791845" cy="77216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12" idx="4"/>
            <a:endCxn id="34" idx="0"/>
          </p:cNvCxnSpPr>
          <p:nvPr/>
        </p:nvCxnSpPr>
        <p:spPr>
          <a:xfrm flipH="1">
            <a:off x="956945" y="2827655"/>
            <a:ext cx="10160" cy="1235710"/>
          </a:xfrm>
          <a:prstGeom prst="straightConnector1">
            <a:avLst/>
          </a:prstGeom>
          <a:ln w="28575">
            <a:solidFill>
              <a:srgbClr val="00B0F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stCxn id="34" idx="7"/>
            <a:endCxn id="31" idx="3"/>
          </p:cNvCxnSpPr>
          <p:nvPr/>
        </p:nvCxnSpPr>
        <p:spPr>
          <a:xfrm flipV="1">
            <a:off x="1253490" y="2696845"/>
            <a:ext cx="2162175" cy="148907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endCxn id="60" idx="0"/>
          </p:cNvCxnSpPr>
          <p:nvPr/>
        </p:nvCxnSpPr>
        <p:spPr>
          <a:xfrm flipH="1">
            <a:off x="2303145" y="2792730"/>
            <a:ext cx="1227455" cy="264223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a:stCxn id="34" idx="4"/>
            <a:endCxn id="60" idx="1"/>
          </p:cNvCxnSpPr>
          <p:nvPr/>
        </p:nvCxnSpPr>
        <p:spPr>
          <a:xfrm>
            <a:off x="956945" y="4902200"/>
            <a:ext cx="1049020" cy="65532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stCxn id="60" idx="7"/>
            <a:endCxn id="62" idx="4"/>
          </p:cNvCxnSpPr>
          <p:nvPr/>
        </p:nvCxnSpPr>
        <p:spPr>
          <a:xfrm flipV="1">
            <a:off x="2599690" y="4876800"/>
            <a:ext cx="1113155" cy="68072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stCxn id="62" idx="0"/>
            <a:endCxn id="31" idx="4"/>
          </p:cNvCxnSpPr>
          <p:nvPr/>
        </p:nvCxnSpPr>
        <p:spPr>
          <a:xfrm flipV="1">
            <a:off x="3712845" y="2819400"/>
            <a:ext cx="0" cy="121856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sp>
        <p:nvSpPr>
          <p:cNvPr id="73" name="Text Box 72"/>
          <p:cNvSpPr txBox="1"/>
          <p:nvPr/>
        </p:nvSpPr>
        <p:spPr>
          <a:xfrm>
            <a:off x="1122680" y="131889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8</a:t>
            </a:r>
            <a:endParaRPr lang="x-none" altLang="en-US" sz="2800" b="1">
              <a:solidFill>
                <a:schemeClr val="tx1">
                  <a:lumMod val="75000"/>
                  <a:lumOff val="25000"/>
                </a:schemeClr>
              </a:solidFill>
              <a:latin typeface="Arial" charset="0"/>
              <a:ea typeface="Arial" charset="0"/>
            </a:endParaRPr>
          </a:p>
        </p:txBody>
      </p:sp>
      <p:sp>
        <p:nvSpPr>
          <p:cNvPr id="74" name="Text Box 73"/>
          <p:cNvSpPr txBox="1"/>
          <p:nvPr/>
        </p:nvSpPr>
        <p:spPr>
          <a:xfrm>
            <a:off x="2928620" y="131635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10</a:t>
            </a:r>
            <a:endParaRPr lang="x-none" altLang="en-US" sz="2800" b="1">
              <a:solidFill>
                <a:schemeClr val="tx1">
                  <a:lumMod val="75000"/>
                  <a:lumOff val="25000"/>
                </a:schemeClr>
              </a:solidFill>
              <a:latin typeface="Arial" charset="0"/>
              <a:ea typeface="Arial" charset="0"/>
            </a:endParaRPr>
          </a:p>
        </p:txBody>
      </p:sp>
      <p:sp>
        <p:nvSpPr>
          <p:cNvPr id="75" name="Text Box 74"/>
          <p:cNvSpPr txBox="1"/>
          <p:nvPr/>
        </p:nvSpPr>
        <p:spPr>
          <a:xfrm>
            <a:off x="434340" y="3129915"/>
            <a:ext cx="641985" cy="518160"/>
          </a:xfrm>
          <a:prstGeom prst="rect">
            <a:avLst/>
          </a:prstGeom>
          <a:noFill/>
        </p:spPr>
        <p:txBody>
          <a:bodyPr wrap="square" rtlCol="0">
            <a:spAutoFit/>
          </a:bodyPr>
          <a:p>
            <a:pPr algn="ctr"/>
            <a:r>
              <a:rPr lang="x-none" altLang="en-US" sz="2800" b="1">
                <a:solidFill>
                  <a:srgbClr val="00B0F0"/>
                </a:solidFill>
                <a:latin typeface="Arial" charset="0"/>
                <a:ea typeface="Arial" charset="0"/>
              </a:rPr>
              <a:t>1</a:t>
            </a:r>
            <a:endParaRPr lang="x-none" altLang="en-US" sz="2800" b="1">
              <a:solidFill>
                <a:srgbClr val="00B0F0"/>
              </a:solidFill>
              <a:latin typeface="Arial" charset="0"/>
              <a:ea typeface="Arial" charset="0"/>
            </a:endParaRPr>
          </a:p>
        </p:txBody>
      </p:sp>
      <p:sp>
        <p:nvSpPr>
          <p:cNvPr id="76" name="Text Box 75"/>
          <p:cNvSpPr txBox="1"/>
          <p:nvPr/>
        </p:nvSpPr>
        <p:spPr>
          <a:xfrm>
            <a:off x="3589020" y="311467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a:t>
            </a:r>
            <a:endParaRPr lang="x-none" altLang="en-US" sz="2800" b="1">
              <a:solidFill>
                <a:schemeClr val="tx1">
                  <a:lumMod val="75000"/>
                  <a:lumOff val="25000"/>
                </a:schemeClr>
              </a:solidFill>
              <a:latin typeface="Arial" charset="0"/>
              <a:ea typeface="Arial" charset="0"/>
            </a:endParaRPr>
          </a:p>
        </p:txBody>
      </p:sp>
      <p:sp>
        <p:nvSpPr>
          <p:cNvPr id="77" name="Text Box 76"/>
          <p:cNvSpPr txBox="1"/>
          <p:nvPr/>
        </p:nvSpPr>
        <p:spPr>
          <a:xfrm>
            <a:off x="1790700" y="303847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-4</a:t>
            </a:r>
            <a:endParaRPr lang="x-none" altLang="en-US" sz="2800" b="1">
              <a:solidFill>
                <a:schemeClr val="tx1">
                  <a:lumMod val="75000"/>
                  <a:lumOff val="25000"/>
                </a:schemeClr>
              </a:solidFill>
              <a:latin typeface="Arial" charset="0"/>
              <a:ea typeface="Arial" charset="0"/>
            </a:endParaRPr>
          </a:p>
        </p:txBody>
      </p:sp>
      <p:sp>
        <p:nvSpPr>
          <p:cNvPr id="78" name="Text Box 77"/>
          <p:cNvSpPr txBox="1"/>
          <p:nvPr/>
        </p:nvSpPr>
        <p:spPr>
          <a:xfrm>
            <a:off x="2331720" y="3938270"/>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2</a:t>
            </a:r>
            <a:endParaRPr lang="x-none" altLang="en-US" sz="2800" b="1">
              <a:solidFill>
                <a:schemeClr val="tx1">
                  <a:lumMod val="75000"/>
                  <a:lumOff val="25000"/>
                </a:schemeClr>
              </a:solidFill>
              <a:latin typeface="Arial" charset="0"/>
              <a:ea typeface="Arial" charset="0"/>
            </a:endParaRPr>
          </a:p>
        </p:txBody>
      </p:sp>
      <p:sp>
        <p:nvSpPr>
          <p:cNvPr id="79" name="Text Box 78"/>
          <p:cNvSpPr txBox="1"/>
          <p:nvPr/>
        </p:nvSpPr>
        <p:spPr>
          <a:xfrm>
            <a:off x="998220" y="517207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a:t>
            </a:r>
            <a:endParaRPr lang="x-none" altLang="en-US" sz="2800" b="1">
              <a:solidFill>
                <a:schemeClr val="tx1">
                  <a:lumMod val="75000"/>
                  <a:lumOff val="25000"/>
                </a:schemeClr>
              </a:solidFill>
              <a:latin typeface="Arial" charset="0"/>
              <a:ea typeface="Arial" charset="0"/>
            </a:endParaRPr>
          </a:p>
        </p:txBody>
      </p:sp>
      <p:sp>
        <p:nvSpPr>
          <p:cNvPr id="80" name="Text Box 79"/>
          <p:cNvSpPr txBox="1"/>
          <p:nvPr/>
        </p:nvSpPr>
        <p:spPr>
          <a:xfrm>
            <a:off x="2948940" y="517969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-2</a:t>
            </a:r>
            <a:endParaRPr lang="x-none" altLang="en-US" sz="2800" b="1">
              <a:solidFill>
                <a:schemeClr val="tx1">
                  <a:lumMod val="75000"/>
                  <a:lumOff val="25000"/>
                </a:schemeClr>
              </a:solidFill>
              <a:latin typeface="Arial" charset="0"/>
              <a:ea typeface="Arial" charset="0"/>
            </a:endParaRPr>
          </a:p>
        </p:txBody>
      </p:sp>
      <p:sp>
        <p:nvSpPr>
          <p:cNvPr id="12" name="Oval 11"/>
          <p:cNvSpPr/>
          <p:nvPr/>
        </p:nvSpPr>
        <p:spPr>
          <a:xfrm>
            <a:off x="547370" y="1988820"/>
            <a:ext cx="838835" cy="838835"/>
          </a:xfrm>
          <a:prstGeom prst="ellipse">
            <a:avLst/>
          </a:prstGeom>
          <a:solidFill>
            <a:srgbClr val="E91149"/>
          </a:solidFill>
          <a:ln w="38100">
            <a:solidFill>
              <a:srgbClr val="E91149"/>
            </a:solidFill>
          </a:ln>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9" name="Text Box 8"/>
          <p:cNvSpPr txBox="1"/>
          <p:nvPr/>
        </p:nvSpPr>
        <p:spPr>
          <a:xfrm>
            <a:off x="713575" y="1976120"/>
            <a:ext cx="459740" cy="762000"/>
          </a:xfrm>
          <a:prstGeom prst="rect">
            <a:avLst/>
          </a:prstGeom>
          <a:noFill/>
        </p:spPr>
        <p:txBody>
          <a:bodyPr wrap="square" rtlCol="0">
            <a:spAutoFit/>
          </a:bodyPr>
          <a:p>
            <a:r>
              <a:rPr lang="x-none" altLang="en-US" sz="4400" b="1">
                <a:solidFill>
                  <a:schemeClr val="bg1"/>
                </a:solidFill>
                <a:latin typeface="Arial" charset="0"/>
                <a:ea typeface="Arial" charset="0"/>
              </a:rPr>
              <a:t>a</a:t>
            </a:r>
            <a:endParaRPr lang="x-none" altLang="en-US" sz="4400" b="1">
              <a:solidFill>
                <a:schemeClr val="bg1"/>
              </a:solidFill>
              <a:latin typeface="Arial" charset="0"/>
              <a:ea typeface="Arial" charset="0"/>
            </a:endParaRPr>
          </a:p>
        </p:txBody>
      </p:sp>
      <p:sp>
        <p:nvSpPr>
          <p:cNvPr id="6" name="Text Box 5"/>
          <p:cNvSpPr txBox="1"/>
          <p:nvPr/>
        </p:nvSpPr>
        <p:spPr>
          <a:xfrm>
            <a:off x="3430105" y="2008505"/>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d</a:t>
            </a:r>
            <a:endParaRPr lang="x-none" altLang="en-US" sz="4400" b="1">
              <a:solidFill>
                <a:schemeClr val="bg2">
                  <a:lumMod val="75000"/>
                </a:schemeClr>
              </a:solidFill>
              <a:latin typeface="Arial" charset="0"/>
              <a:ea typeface="Arial" charset="0"/>
            </a:endParaRPr>
          </a:p>
        </p:txBody>
      </p:sp>
      <p:sp>
        <p:nvSpPr>
          <p:cNvPr id="11" name="Text Box 10"/>
          <p:cNvSpPr txBox="1"/>
          <p:nvPr/>
        </p:nvSpPr>
        <p:spPr>
          <a:xfrm>
            <a:off x="6769100" y="4149090"/>
            <a:ext cx="3749040" cy="579120"/>
          </a:xfrm>
          <a:prstGeom prst="rect">
            <a:avLst/>
          </a:prstGeom>
          <a:noFill/>
        </p:spPr>
        <p:txBody>
          <a:bodyPr wrap="none" rtlCol="0">
            <a:spAutoFit/>
          </a:bodyPr>
          <a:p>
            <a:r>
              <a:rPr lang="x-none" altLang="en-US" sz="3200">
                <a:latin typeface="Lato" charset="0"/>
              </a:rPr>
              <a:t>2</a:t>
            </a:r>
            <a:r>
              <a:rPr lang="x-none" altLang="en-US" sz="3200" baseline="30000">
                <a:latin typeface="Lato" charset="0"/>
              </a:rPr>
              <a:t>η </a:t>
            </a:r>
            <a:r>
              <a:rPr lang="x-none" altLang="en-US" sz="3200">
                <a:latin typeface="Lato" charset="0"/>
              </a:rPr>
              <a:t> / 5 επαναλήψεις</a:t>
            </a:r>
            <a:endParaRPr lang="x-none" altLang="en-US" sz="3200">
              <a:latin typeface="Lato" charset="0"/>
            </a:endParaRPr>
          </a:p>
        </p:txBody>
      </p:sp>
      <p:sp>
        <p:nvSpPr>
          <p:cNvPr id="10" name="Text Box 9"/>
          <p:cNvSpPr txBox="1"/>
          <p:nvPr/>
        </p:nvSpPr>
        <p:spPr>
          <a:xfrm>
            <a:off x="6054090" y="2319655"/>
            <a:ext cx="5447030" cy="579120"/>
          </a:xfrm>
          <a:prstGeom prst="rect">
            <a:avLst/>
          </a:prstGeom>
          <a:noFill/>
        </p:spPr>
        <p:txBody>
          <a:bodyPr wrap="square" rtlCol="0">
            <a:spAutoFit/>
          </a:bodyPr>
          <a:p>
            <a:pPr algn="l"/>
            <a:r>
              <a:rPr lang="x-none" altLang="en-US" sz="3200">
                <a:latin typeface="MathJax_Main" charset="0"/>
                <a:sym typeface="+mn-ea"/>
              </a:rPr>
              <a:t> 0 </a:t>
            </a:r>
            <a:r>
              <a:rPr lang="x-none" altLang="en-US" sz="3200">
                <a:latin typeface="MathJax_Main" charset="0"/>
              </a:rPr>
              <a:t>      </a:t>
            </a:r>
            <a:r>
              <a:rPr lang="x-none" altLang="en-US" sz="3200">
                <a:latin typeface="MathJax_Main" charset="0"/>
                <a:sym typeface="+mn-ea"/>
              </a:rPr>
              <a:t>8</a:t>
            </a:r>
            <a:r>
              <a:rPr lang="x-none" altLang="en-US" sz="3200">
                <a:latin typeface="MathJax_Main" charset="0"/>
              </a:rPr>
              <a:t>       </a:t>
            </a:r>
            <a:r>
              <a:rPr lang="x-none" altLang="en-US" sz="3200">
                <a:latin typeface="MathJax_Main" charset="0"/>
                <a:sym typeface="+mn-ea"/>
              </a:rPr>
              <a:t>8</a:t>
            </a:r>
            <a:r>
              <a:rPr lang="x-none" altLang="en-US" sz="3200">
                <a:latin typeface="MathJax_Main" charset="0"/>
              </a:rPr>
              <a:t>      </a:t>
            </a:r>
            <a:r>
              <a:rPr lang="en-US" sz="3200">
                <a:latin typeface="MathJax_Main" charset="0"/>
                <a:sym typeface="+mn-ea"/>
              </a:rPr>
              <a:t>∞</a:t>
            </a:r>
            <a:r>
              <a:rPr lang="x-none" altLang="en-US" sz="3200">
                <a:latin typeface="MathJax_Main" charset="0"/>
              </a:rPr>
              <a:t>      </a:t>
            </a:r>
            <a:r>
              <a:rPr lang="x-none" altLang="en-US" sz="3200">
                <a:latin typeface="MathJax_Main" charset="0"/>
                <a:sym typeface="+mn-ea"/>
              </a:rPr>
              <a:t>5</a:t>
            </a:r>
            <a:r>
              <a:rPr lang="x-none" altLang="en-US" sz="3200">
                <a:latin typeface="MathJax_Main" charset="0"/>
              </a:rPr>
              <a:t>       </a:t>
            </a:r>
            <a:r>
              <a:rPr lang="x-none" altLang="en-US" sz="3200">
                <a:latin typeface="MathJax_Main" charset="0"/>
                <a:sym typeface="+mn-ea"/>
              </a:rPr>
              <a:t>9</a:t>
            </a:r>
            <a:endParaRPr lang="x-none" altLang="en-US" sz="3200">
              <a:latin typeface="MathJax_Main" charset="0"/>
              <a:sym typeface="+mn-ea"/>
            </a:endParaRPr>
          </a:p>
        </p:txBody>
      </p:sp>
      <p:sp>
        <p:nvSpPr>
          <p:cNvPr id="5" name="Oval 4"/>
          <p:cNvSpPr/>
          <p:nvPr/>
        </p:nvSpPr>
        <p:spPr>
          <a:xfrm>
            <a:off x="6971665" y="3085465"/>
            <a:ext cx="584835" cy="584835"/>
          </a:xfrm>
          <a:prstGeom prst="ellipse">
            <a:avLst/>
          </a:prstGeom>
          <a:solidFill>
            <a:srgbClr val="E91149"/>
          </a:solidFill>
          <a:ln w="38100">
            <a:solidFill>
              <a:srgbClr val="E91149"/>
            </a:solidFill>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3" name="Text Box 2"/>
          <p:cNvSpPr txBox="1"/>
          <p:nvPr/>
        </p:nvSpPr>
        <p:spPr>
          <a:xfrm>
            <a:off x="6134100" y="3028315"/>
            <a:ext cx="5135880" cy="640080"/>
          </a:xfrm>
          <a:prstGeom prst="rect">
            <a:avLst/>
          </a:prstGeom>
          <a:noFill/>
        </p:spPr>
        <p:txBody>
          <a:bodyPr wrap="none" rtlCol="0">
            <a:spAutoFit/>
          </a:bodyPr>
          <a:p>
            <a:r>
              <a:rPr lang="x-none" altLang="en-US" sz="3600">
                <a:solidFill>
                  <a:schemeClr val="tx1"/>
                </a:solidFill>
                <a:latin typeface="Arial" charset="0"/>
              </a:rPr>
              <a:t>s</a:t>
            </a:r>
            <a:r>
              <a:rPr lang="x-none" altLang="en-US" sz="3600">
                <a:latin typeface="Arial" charset="0"/>
              </a:rPr>
              <a:t>	</a:t>
            </a:r>
            <a:r>
              <a:rPr lang="x-none" altLang="en-US" sz="3600">
                <a:solidFill>
                  <a:schemeClr val="bg1"/>
                </a:solidFill>
                <a:latin typeface="Arial" charset="0"/>
              </a:rPr>
              <a:t>a</a:t>
            </a:r>
            <a:r>
              <a:rPr lang="x-none" altLang="en-US" sz="3600">
                <a:latin typeface="Arial" charset="0"/>
              </a:rPr>
              <a:t>	b	c	d	</a:t>
            </a:r>
            <a:r>
              <a:rPr lang="x-none" altLang="en-US" sz="3600">
                <a:solidFill>
                  <a:srgbClr val="00B0F0"/>
                </a:solidFill>
                <a:latin typeface="Arial" charset="0"/>
              </a:rPr>
              <a:t>e</a:t>
            </a:r>
            <a:r>
              <a:rPr lang="x-none" altLang="en-US" sz="3600">
                <a:latin typeface="Arial" charset="0"/>
              </a:rPr>
              <a:t> </a:t>
            </a:r>
            <a:endParaRPr lang="x-none" altLang="en-US" sz="3600">
              <a:latin typeface="Arial" charset="0"/>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1" name=""/>
        <p:cNvGrpSpPr/>
        <p:nvPr/>
      </p:nvGrpSpPr>
      <p:grpSpPr/>
      <p:sp>
        <p:nvSpPr>
          <p:cNvPr id="7" name="Text Box 6"/>
          <p:cNvSpPr txBox="1"/>
          <p:nvPr/>
        </p:nvSpPr>
        <p:spPr>
          <a:xfrm>
            <a:off x="2086445" y="614680"/>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s</a:t>
            </a:r>
            <a:endParaRPr lang="x-none" altLang="en-US" sz="4400" b="1">
              <a:solidFill>
                <a:schemeClr val="bg2">
                  <a:lumMod val="75000"/>
                </a:schemeClr>
              </a:solidFill>
              <a:latin typeface="Arial" charset="0"/>
              <a:ea typeface="Arial" charset="0"/>
            </a:endParaRPr>
          </a:p>
        </p:txBody>
      </p:sp>
      <p:sp>
        <p:nvSpPr>
          <p:cNvPr id="8" name="Oval 7"/>
          <p:cNvSpPr/>
          <p:nvPr/>
        </p:nvSpPr>
        <p:spPr>
          <a:xfrm>
            <a:off x="1907540" y="614680"/>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9" name="Text Box 8"/>
          <p:cNvSpPr txBox="1"/>
          <p:nvPr/>
        </p:nvSpPr>
        <p:spPr>
          <a:xfrm>
            <a:off x="713575" y="1976120"/>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a</a:t>
            </a:r>
            <a:endParaRPr lang="x-none" altLang="en-US" sz="4400" b="1">
              <a:solidFill>
                <a:schemeClr val="bg2">
                  <a:lumMod val="75000"/>
                </a:schemeClr>
              </a:solidFill>
              <a:latin typeface="Arial" charset="0"/>
              <a:ea typeface="Arial" charset="0"/>
            </a:endParaRPr>
          </a:p>
        </p:txBody>
      </p:sp>
      <p:sp>
        <p:nvSpPr>
          <p:cNvPr id="12" name="Oval 11"/>
          <p:cNvSpPr/>
          <p:nvPr/>
        </p:nvSpPr>
        <p:spPr>
          <a:xfrm>
            <a:off x="547370" y="1988820"/>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31" name="Oval 30"/>
          <p:cNvSpPr/>
          <p:nvPr/>
        </p:nvSpPr>
        <p:spPr>
          <a:xfrm>
            <a:off x="3293110" y="1980565"/>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33" name="Text Box 32"/>
          <p:cNvSpPr txBox="1"/>
          <p:nvPr/>
        </p:nvSpPr>
        <p:spPr>
          <a:xfrm>
            <a:off x="716115" y="4063365"/>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e</a:t>
            </a:r>
            <a:endParaRPr lang="x-none" altLang="en-US" sz="4400" b="1">
              <a:solidFill>
                <a:schemeClr val="bg2">
                  <a:lumMod val="75000"/>
                </a:schemeClr>
              </a:solidFill>
              <a:latin typeface="Arial" charset="0"/>
              <a:ea typeface="Arial" charset="0"/>
            </a:endParaRPr>
          </a:p>
        </p:txBody>
      </p:sp>
      <p:sp>
        <p:nvSpPr>
          <p:cNvPr id="34" name="Oval 33"/>
          <p:cNvSpPr/>
          <p:nvPr/>
        </p:nvSpPr>
        <p:spPr>
          <a:xfrm>
            <a:off x="537210" y="4063365"/>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61" name="Text Box 60"/>
          <p:cNvSpPr txBox="1"/>
          <p:nvPr/>
        </p:nvSpPr>
        <p:spPr>
          <a:xfrm>
            <a:off x="3472015" y="4037965"/>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c</a:t>
            </a:r>
            <a:endParaRPr lang="x-none" altLang="en-US" sz="4400" b="1">
              <a:solidFill>
                <a:schemeClr val="bg2">
                  <a:lumMod val="75000"/>
                </a:schemeClr>
              </a:solidFill>
              <a:latin typeface="Arial" charset="0"/>
              <a:ea typeface="Arial" charset="0"/>
            </a:endParaRPr>
          </a:p>
        </p:txBody>
      </p:sp>
      <p:sp>
        <p:nvSpPr>
          <p:cNvPr id="62" name="Oval 61"/>
          <p:cNvSpPr/>
          <p:nvPr/>
        </p:nvSpPr>
        <p:spPr>
          <a:xfrm>
            <a:off x="3293110" y="4037965"/>
            <a:ext cx="838835" cy="838835"/>
          </a:xfrm>
          <a:prstGeom prst="ellipse">
            <a:avLst/>
          </a:prstGeom>
          <a:noFill/>
          <a:ln w="38100">
            <a:solidFill>
              <a:srgbClr val="00B0F0"/>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cxnSp>
        <p:nvCxnSpPr>
          <p:cNvPr id="65" name="Straight Arrow Connector 64"/>
          <p:cNvCxnSpPr>
            <a:stCxn id="8" idx="3"/>
            <a:endCxn id="12" idx="7"/>
          </p:cNvCxnSpPr>
          <p:nvPr/>
        </p:nvCxnSpPr>
        <p:spPr>
          <a:xfrm flipH="1">
            <a:off x="1263650" y="1330960"/>
            <a:ext cx="766445" cy="78041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8" idx="5"/>
            <a:endCxn id="31" idx="1"/>
          </p:cNvCxnSpPr>
          <p:nvPr/>
        </p:nvCxnSpPr>
        <p:spPr>
          <a:xfrm>
            <a:off x="2623820" y="1330960"/>
            <a:ext cx="791845" cy="77216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12" idx="4"/>
            <a:endCxn id="34" idx="0"/>
          </p:cNvCxnSpPr>
          <p:nvPr/>
        </p:nvCxnSpPr>
        <p:spPr>
          <a:xfrm flipH="1">
            <a:off x="956945" y="2827655"/>
            <a:ext cx="10160" cy="123571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stCxn id="34" idx="7"/>
            <a:endCxn id="31" idx="3"/>
          </p:cNvCxnSpPr>
          <p:nvPr/>
        </p:nvCxnSpPr>
        <p:spPr>
          <a:xfrm flipV="1">
            <a:off x="1253490" y="2696845"/>
            <a:ext cx="2162175" cy="148907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endCxn id="60" idx="0"/>
          </p:cNvCxnSpPr>
          <p:nvPr/>
        </p:nvCxnSpPr>
        <p:spPr>
          <a:xfrm flipH="1">
            <a:off x="2303145" y="2792730"/>
            <a:ext cx="1227455" cy="264223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a:stCxn id="34" idx="4"/>
            <a:endCxn id="60" idx="1"/>
          </p:cNvCxnSpPr>
          <p:nvPr/>
        </p:nvCxnSpPr>
        <p:spPr>
          <a:xfrm>
            <a:off x="956945" y="4902200"/>
            <a:ext cx="1049020" cy="65532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stCxn id="60" idx="7"/>
            <a:endCxn id="62" idx="4"/>
          </p:cNvCxnSpPr>
          <p:nvPr/>
        </p:nvCxnSpPr>
        <p:spPr>
          <a:xfrm flipV="1">
            <a:off x="2599690" y="4876800"/>
            <a:ext cx="1113155" cy="680720"/>
          </a:xfrm>
          <a:prstGeom prst="straightConnector1">
            <a:avLst/>
          </a:prstGeom>
          <a:ln w="28575">
            <a:solidFill>
              <a:srgbClr val="00B0F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stCxn id="62" idx="0"/>
            <a:endCxn id="31" idx="4"/>
          </p:cNvCxnSpPr>
          <p:nvPr/>
        </p:nvCxnSpPr>
        <p:spPr>
          <a:xfrm flipV="1">
            <a:off x="3712845" y="2819400"/>
            <a:ext cx="0" cy="121856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sp>
        <p:nvSpPr>
          <p:cNvPr id="73" name="Text Box 72"/>
          <p:cNvSpPr txBox="1"/>
          <p:nvPr/>
        </p:nvSpPr>
        <p:spPr>
          <a:xfrm>
            <a:off x="1122680" y="131889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8</a:t>
            </a:r>
            <a:endParaRPr lang="x-none" altLang="en-US" sz="2800" b="1">
              <a:solidFill>
                <a:schemeClr val="tx1">
                  <a:lumMod val="75000"/>
                  <a:lumOff val="25000"/>
                </a:schemeClr>
              </a:solidFill>
              <a:latin typeface="Arial" charset="0"/>
              <a:ea typeface="Arial" charset="0"/>
            </a:endParaRPr>
          </a:p>
        </p:txBody>
      </p:sp>
      <p:sp>
        <p:nvSpPr>
          <p:cNvPr id="74" name="Text Box 73"/>
          <p:cNvSpPr txBox="1"/>
          <p:nvPr/>
        </p:nvSpPr>
        <p:spPr>
          <a:xfrm>
            <a:off x="2928620" y="131635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10</a:t>
            </a:r>
            <a:endParaRPr lang="x-none" altLang="en-US" sz="2800" b="1">
              <a:solidFill>
                <a:schemeClr val="tx1">
                  <a:lumMod val="75000"/>
                  <a:lumOff val="25000"/>
                </a:schemeClr>
              </a:solidFill>
              <a:latin typeface="Arial" charset="0"/>
              <a:ea typeface="Arial" charset="0"/>
            </a:endParaRPr>
          </a:p>
        </p:txBody>
      </p:sp>
      <p:sp>
        <p:nvSpPr>
          <p:cNvPr id="75" name="Text Box 74"/>
          <p:cNvSpPr txBox="1"/>
          <p:nvPr/>
        </p:nvSpPr>
        <p:spPr>
          <a:xfrm>
            <a:off x="434340" y="312991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a:t>
            </a:r>
            <a:endParaRPr lang="x-none" altLang="en-US" sz="2800" b="1">
              <a:solidFill>
                <a:schemeClr val="tx1">
                  <a:lumMod val="75000"/>
                  <a:lumOff val="25000"/>
                </a:schemeClr>
              </a:solidFill>
              <a:latin typeface="Arial" charset="0"/>
              <a:ea typeface="Arial" charset="0"/>
            </a:endParaRPr>
          </a:p>
        </p:txBody>
      </p:sp>
      <p:sp>
        <p:nvSpPr>
          <p:cNvPr id="76" name="Text Box 75"/>
          <p:cNvSpPr txBox="1"/>
          <p:nvPr/>
        </p:nvSpPr>
        <p:spPr>
          <a:xfrm>
            <a:off x="3589020" y="311467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a:t>
            </a:r>
            <a:endParaRPr lang="x-none" altLang="en-US" sz="2800" b="1">
              <a:solidFill>
                <a:schemeClr val="tx1">
                  <a:lumMod val="75000"/>
                  <a:lumOff val="25000"/>
                </a:schemeClr>
              </a:solidFill>
              <a:latin typeface="Arial" charset="0"/>
              <a:ea typeface="Arial" charset="0"/>
            </a:endParaRPr>
          </a:p>
        </p:txBody>
      </p:sp>
      <p:sp>
        <p:nvSpPr>
          <p:cNvPr id="77" name="Text Box 76"/>
          <p:cNvSpPr txBox="1"/>
          <p:nvPr/>
        </p:nvSpPr>
        <p:spPr>
          <a:xfrm>
            <a:off x="1790700" y="303847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-4</a:t>
            </a:r>
            <a:endParaRPr lang="x-none" altLang="en-US" sz="2800" b="1">
              <a:solidFill>
                <a:schemeClr val="tx1">
                  <a:lumMod val="75000"/>
                  <a:lumOff val="25000"/>
                </a:schemeClr>
              </a:solidFill>
              <a:latin typeface="Arial" charset="0"/>
              <a:ea typeface="Arial" charset="0"/>
            </a:endParaRPr>
          </a:p>
        </p:txBody>
      </p:sp>
      <p:sp>
        <p:nvSpPr>
          <p:cNvPr id="78" name="Text Box 77"/>
          <p:cNvSpPr txBox="1"/>
          <p:nvPr/>
        </p:nvSpPr>
        <p:spPr>
          <a:xfrm>
            <a:off x="2331720" y="3938270"/>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2</a:t>
            </a:r>
            <a:endParaRPr lang="x-none" altLang="en-US" sz="2800" b="1">
              <a:solidFill>
                <a:schemeClr val="tx1">
                  <a:lumMod val="75000"/>
                  <a:lumOff val="25000"/>
                </a:schemeClr>
              </a:solidFill>
              <a:latin typeface="Arial" charset="0"/>
              <a:ea typeface="Arial" charset="0"/>
            </a:endParaRPr>
          </a:p>
        </p:txBody>
      </p:sp>
      <p:sp>
        <p:nvSpPr>
          <p:cNvPr id="79" name="Text Box 78"/>
          <p:cNvSpPr txBox="1"/>
          <p:nvPr/>
        </p:nvSpPr>
        <p:spPr>
          <a:xfrm>
            <a:off x="998220" y="517207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a:t>
            </a:r>
            <a:endParaRPr lang="x-none" altLang="en-US" sz="2800" b="1">
              <a:solidFill>
                <a:schemeClr val="tx1">
                  <a:lumMod val="75000"/>
                  <a:lumOff val="25000"/>
                </a:schemeClr>
              </a:solidFill>
              <a:latin typeface="Arial" charset="0"/>
              <a:ea typeface="Arial" charset="0"/>
            </a:endParaRPr>
          </a:p>
        </p:txBody>
      </p:sp>
      <p:sp>
        <p:nvSpPr>
          <p:cNvPr id="80" name="Text Box 79"/>
          <p:cNvSpPr txBox="1"/>
          <p:nvPr/>
        </p:nvSpPr>
        <p:spPr>
          <a:xfrm>
            <a:off x="2948940" y="5179695"/>
            <a:ext cx="641985" cy="518160"/>
          </a:xfrm>
          <a:prstGeom prst="rect">
            <a:avLst/>
          </a:prstGeom>
          <a:noFill/>
        </p:spPr>
        <p:txBody>
          <a:bodyPr wrap="square" rtlCol="0">
            <a:spAutoFit/>
          </a:bodyPr>
          <a:p>
            <a:pPr algn="ctr"/>
            <a:r>
              <a:rPr lang="x-none" altLang="en-US" sz="2800" b="1">
                <a:solidFill>
                  <a:srgbClr val="00B0F0"/>
                </a:solidFill>
                <a:latin typeface="Arial" charset="0"/>
                <a:ea typeface="Arial" charset="0"/>
              </a:rPr>
              <a:t>-2</a:t>
            </a:r>
            <a:endParaRPr lang="x-none" altLang="en-US" sz="2800" b="1">
              <a:solidFill>
                <a:srgbClr val="00B0F0"/>
              </a:solidFill>
              <a:latin typeface="Arial" charset="0"/>
              <a:ea typeface="Arial" charset="0"/>
            </a:endParaRPr>
          </a:p>
        </p:txBody>
      </p:sp>
      <p:sp>
        <p:nvSpPr>
          <p:cNvPr id="6" name="Text Box 5"/>
          <p:cNvSpPr txBox="1"/>
          <p:nvPr/>
        </p:nvSpPr>
        <p:spPr>
          <a:xfrm>
            <a:off x="3430105" y="2008505"/>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d</a:t>
            </a:r>
            <a:endParaRPr lang="x-none" altLang="en-US" sz="4400" b="1">
              <a:solidFill>
                <a:schemeClr val="bg2">
                  <a:lumMod val="75000"/>
                </a:schemeClr>
              </a:solidFill>
              <a:latin typeface="Arial" charset="0"/>
              <a:ea typeface="Arial" charset="0"/>
            </a:endParaRPr>
          </a:p>
        </p:txBody>
      </p:sp>
      <p:sp>
        <p:nvSpPr>
          <p:cNvPr id="60" name="Oval 59"/>
          <p:cNvSpPr/>
          <p:nvPr/>
        </p:nvSpPr>
        <p:spPr>
          <a:xfrm>
            <a:off x="1883410" y="5434965"/>
            <a:ext cx="838835" cy="838835"/>
          </a:xfrm>
          <a:prstGeom prst="ellipse">
            <a:avLst/>
          </a:prstGeom>
          <a:solidFill>
            <a:srgbClr val="E91149"/>
          </a:solidFill>
          <a:ln w="38100">
            <a:solidFill>
              <a:srgbClr val="E91149"/>
            </a:solidFill>
          </a:ln>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chemeClr val="bg1"/>
              </a:solidFill>
            </a:endParaRPr>
          </a:p>
        </p:txBody>
      </p:sp>
      <p:sp>
        <p:nvSpPr>
          <p:cNvPr id="36" name="Text Box 35"/>
          <p:cNvSpPr txBox="1"/>
          <p:nvPr/>
        </p:nvSpPr>
        <p:spPr>
          <a:xfrm>
            <a:off x="2024215" y="5473065"/>
            <a:ext cx="459740" cy="762000"/>
          </a:xfrm>
          <a:prstGeom prst="rect">
            <a:avLst/>
          </a:prstGeom>
          <a:noFill/>
        </p:spPr>
        <p:txBody>
          <a:bodyPr wrap="square" rtlCol="0">
            <a:spAutoFit/>
          </a:bodyPr>
          <a:p>
            <a:r>
              <a:rPr lang="x-none" altLang="en-US" sz="4400" b="1">
                <a:solidFill>
                  <a:schemeClr val="bg1"/>
                </a:solidFill>
                <a:latin typeface="Arial" charset="0"/>
                <a:ea typeface="Arial" charset="0"/>
              </a:rPr>
              <a:t>b</a:t>
            </a:r>
            <a:endParaRPr lang="x-none" altLang="en-US" sz="4400" b="1">
              <a:solidFill>
                <a:schemeClr val="bg1"/>
              </a:solidFill>
              <a:latin typeface="Arial" charset="0"/>
              <a:ea typeface="Arial" charset="0"/>
            </a:endParaRPr>
          </a:p>
        </p:txBody>
      </p:sp>
      <p:sp>
        <p:nvSpPr>
          <p:cNvPr id="11" name="Text Box 10"/>
          <p:cNvSpPr txBox="1"/>
          <p:nvPr/>
        </p:nvSpPr>
        <p:spPr>
          <a:xfrm>
            <a:off x="6769100" y="4149090"/>
            <a:ext cx="3749040" cy="579120"/>
          </a:xfrm>
          <a:prstGeom prst="rect">
            <a:avLst/>
          </a:prstGeom>
          <a:noFill/>
        </p:spPr>
        <p:txBody>
          <a:bodyPr wrap="none" rtlCol="0">
            <a:spAutoFit/>
          </a:bodyPr>
          <a:p>
            <a:r>
              <a:rPr lang="x-none" altLang="en-US" sz="3200">
                <a:latin typeface="Lato" charset="0"/>
              </a:rPr>
              <a:t>2</a:t>
            </a:r>
            <a:r>
              <a:rPr lang="x-none" altLang="en-US" sz="3200" baseline="30000">
                <a:latin typeface="Lato" charset="0"/>
              </a:rPr>
              <a:t>η </a:t>
            </a:r>
            <a:r>
              <a:rPr lang="x-none" altLang="en-US" sz="3200">
                <a:latin typeface="Lato" charset="0"/>
              </a:rPr>
              <a:t> / 5 επαναλήψεις</a:t>
            </a:r>
            <a:endParaRPr lang="x-none" altLang="en-US" sz="3200">
              <a:latin typeface="Lato" charset="0"/>
            </a:endParaRPr>
          </a:p>
        </p:txBody>
      </p:sp>
      <p:sp>
        <p:nvSpPr>
          <p:cNvPr id="10" name="Text Box 9"/>
          <p:cNvSpPr txBox="1"/>
          <p:nvPr/>
        </p:nvSpPr>
        <p:spPr>
          <a:xfrm>
            <a:off x="6054090" y="2319655"/>
            <a:ext cx="5447030" cy="579120"/>
          </a:xfrm>
          <a:prstGeom prst="rect">
            <a:avLst/>
          </a:prstGeom>
          <a:noFill/>
        </p:spPr>
        <p:txBody>
          <a:bodyPr wrap="square" rtlCol="0">
            <a:spAutoFit/>
          </a:bodyPr>
          <a:p>
            <a:pPr algn="l"/>
            <a:r>
              <a:rPr lang="x-none" altLang="en-US" sz="3200">
                <a:latin typeface="MathJax_Main" charset="0"/>
                <a:sym typeface="+mn-ea"/>
              </a:rPr>
              <a:t> 0 </a:t>
            </a:r>
            <a:r>
              <a:rPr lang="x-none" altLang="en-US" sz="3200">
                <a:latin typeface="MathJax_Main" charset="0"/>
              </a:rPr>
              <a:t>      </a:t>
            </a:r>
            <a:r>
              <a:rPr lang="x-none" altLang="en-US" sz="3200">
                <a:latin typeface="MathJax_Main" charset="0"/>
                <a:sym typeface="+mn-ea"/>
              </a:rPr>
              <a:t>8</a:t>
            </a:r>
            <a:r>
              <a:rPr lang="x-none" altLang="en-US" sz="3200">
                <a:latin typeface="MathJax_Main" charset="0"/>
              </a:rPr>
              <a:t>       </a:t>
            </a:r>
            <a:r>
              <a:rPr lang="x-none" altLang="en-US" sz="3200">
                <a:latin typeface="MathJax_Main" charset="0"/>
                <a:sym typeface="+mn-ea"/>
              </a:rPr>
              <a:t>8</a:t>
            </a:r>
            <a:r>
              <a:rPr lang="x-none" altLang="en-US" sz="3200">
                <a:latin typeface="MathJax_Main" charset="0"/>
              </a:rPr>
              <a:t>      </a:t>
            </a:r>
            <a:r>
              <a:rPr lang="en-US" sz="3200">
                <a:latin typeface="MathJax_Main" charset="0"/>
                <a:sym typeface="+mn-ea"/>
              </a:rPr>
              <a:t>∞</a:t>
            </a:r>
            <a:r>
              <a:rPr lang="x-none" altLang="en-US" sz="3200">
                <a:latin typeface="MathJax_Main" charset="0"/>
              </a:rPr>
              <a:t>      </a:t>
            </a:r>
            <a:r>
              <a:rPr lang="x-none" altLang="en-US" sz="3200">
                <a:latin typeface="MathJax_Main" charset="0"/>
                <a:sym typeface="+mn-ea"/>
              </a:rPr>
              <a:t>5</a:t>
            </a:r>
            <a:r>
              <a:rPr lang="x-none" altLang="en-US" sz="3200">
                <a:latin typeface="MathJax_Main" charset="0"/>
              </a:rPr>
              <a:t>       </a:t>
            </a:r>
            <a:r>
              <a:rPr lang="x-none" altLang="en-US" sz="3200">
                <a:latin typeface="MathJax_Main" charset="0"/>
                <a:sym typeface="+mn-ea"/>
              </a:rPr>
              <a:t>9</a:t>
            </a:r>
            <a:endParaRPr lang="x-none" altLang="en-US" sz="3200">
              <a:latin typeface="MathJax_Main" charset="0"/>
              <a:sym typeface="+mn-ea"/>
            </a:endParaRPr>
          </a:p>
        </p:txBody>
      </p:sp>
      <p:sp>
        <p:nvSpPr>
          <p:cNvPr id="5" name="Oval 4"/>
          <p:cNvSpPr/>
          <p:nvPr/>
        </p:nvSpPr>
        <p:spPr>
          <a:xfrm>
            <a:off x="7878445" y="3085465"/>
            <a:ext cx="584835" cy="584835"/>
          </a:xfrm>
          <a:prstGeom prst="ellipse">
            <a:avLst/>
          </a:prstGeom>
          <a:solidFill>
            <a:srgbClr val="E91149"/>
          </a:solidFill>
          <a:ln w="38100">
            <a:solidFill>
              <a:srgbClr val="E91149"/>
            </a:solidFill>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3" name="Text Box 2"/>
          <p:cNvSpPr txBox="1"/>
          <p:nvPr/>
        </p:nvSpPr>
        <p:spPr>
          <a:xfrm>
            <a:off x="6134100" y="3028315"/>
            <a:ext cx="5135880" cy="640080"/>
          </a:xfrm>
          <a:prstGeom prst="rect">
            <a:avLst/>
          </a:prstGeom>
          <a:noFill/>
        </p:spPr>
        <p:txBody>
          <a:bodyPr wrap="none" rtlCol="0">
            <a:spAutoFit/>
          </a:bodyPr>
          <a:p>
            <a:r>
              <a:rPr lang="x-none" altLang="en-US" sz="3600">
                <a:solidFill>
                  <a:schemeClr val="tx1"/>
                </a:solidFill>
                <a:latin typeface="Arial" charset="0"/>
              </a:rPr>
              <a:t>s</a:t>
            </a:r>
            <a:r>
              <a:rPr lang="x-none" altLang="en-US" sz="3600">
                <a:latin typeface="Arial" charset="0"/>
              </a:rPr>
              <a:t>	</a:t>
            </a:r>
            <a:r>
              <a:rPr lang="x-none" altLang="en-US" sz="3600">
                <a:solidFill>
                  <a:schemeClr val="tx1"/>
                </a:solidFill>
                <a:latin typeface="Arial" charset="0"/>
              </a:rPr>
              <a:t>a</a:t>
            </a:r>
            <a:r>
              <a:rPr lang="x-none" altLang="en-US" sz="3600">
                <a:latin typeface="Arial" charset="0"/>
              </a:rPr>
              <a:t>	</a:t>
            </a:r>
            <a:r>
              <a:rPr lang="x-none" altLang="en-US" sz="3600">
                <a:solidFill>
                  <a:schemeClr val="bg1"/>
                </a:solidFill>
                <a:latin typeface="Arial" charset="0"/>
              </a:rPr>
              <a:t>b</a:t>
            </a:r>
            <a:r>
              <a:rPr lang="x-none" altLang="en-US" sz="3600">
                <a:latin typeface="Arial" charset="0"/>
              </a:rPr>
              <a:t>	</a:t>
            </a:r>
            <a:r>
              <a:rPr lang="x-none" altLang="en-US" sz="3600">
                <a:solidFill>
                  <a:srgbClr val="00B0F0"/>
                </a:solidFill>
                <a:latin typeface="Arial" charset="0"/>
              </a:rPr>
              <a:t>c</a:t>
            </a:r>
            <a:r>
              <a:rPr lang="x-none" altLang="en-US" sz="3600">
                <a:latin typeface="Arial" charset="0"/>
              </a:rPr>
              <a:t>	d	e </a:t>
            </a:r>
            <a:endParaRPr lang="x-none" altLang="en-US" sz="3600">
              <a:latin typeface="Arial" charset="0"/>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1" name=""/>
        <p:cNvGrpSpPr/>
        <p:nvPr/>
      </p:nvGrpSpPr>
      <p:grpSpPr/>
      <p:sp>
        <p:nvSpPr>
          <p:cNvPr id="7" name="Text Box 6"/>
          <p:cNvSpPr txBox="1"/>
          <p:nvPr/>
        </p:nvSpPr>
        <p:spPr>
          <a:xfrm>
            <a:off x="2086445" y="614680"/>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s</a:t>
            </a:r>
            <a:endParaRPr lang="x-none" altLang="en-US" sz="4400" b="1">
              <a:solidFill>
                <a:schemeClr val="bg2">
                  <a:lumMod val="75000"/>
                </a:schemeClr>
              </a:solidFill>
              <a:latin typeface="Arial" charset="0"/>
              <a:ea typeface="Arial" charset="0"/>
            </a:endParaRPr>
          </a:p>
        </p:txBody>
      </p:sp>
      <p:sp>
        <p:nvSpPr>
          <p:cNvPr id="8" name="Oval 7"/>
          <p:cNvSpPr/>
          <p:nvPr/>
        </p:nvSpPr>
        <p:spPr>
          <a:xfrm>
            <a:off x="1907540" y="614680"/>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9" name="Text Box 8"/>
          <p:cNvSpPr txBox="1"/>
          <p:nvPr/>
        </p:nvSpPr>
        <p:spPr>
          <a:xfrm>
            <a:off x="713575" y="1976120"/>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a</a:t>
            </a:r>
            <a:endParaRPr lang="x-none" altLang="en-US" sz="4400" b="1">
              <a:solidFill>
                <a:schemeClr val="bg2">
                  <a:lumMod val="75000"/>
                </a:schemeClr>
              </a:solidFill>
              <a:latin typeface="Arial" charset="0"/>
              <a:ea typeface="Arial" charset="0"/>
            </a:endParaRPr>
          </a:p>
        </p:txBody>
      </p:sp>
      <p:sp>
        <p:nvSpPr>
          <p:cNvPr id="12" name="Oval 11"/>
          <p:cNvSpPr/>
          <p:nvPr/>
        </p:nvSpPr>
        <p:spPr>
          <a:xfrm>
            <a:off x="547370" y="1988820"/>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31" name="Oval 30"/>
          <p:cNvSpPr/>
          <p:nvPr/>
        </p:nvSpPr>
        <p:spPr>
          <a:xfrm>
            <a:off x="3293110" y="1980565"/>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33" name="Text Box 32"/>
          <p:cNvSpPr txBox="1"/>
          <p:nvPr/>
        </p:nvSpPr>
        <p:spPr>
          <a:xfrm>
            <a:off x="716115" y="4063365"/>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e</a:t>
            </a:r>
            <a:endParaRPr lang="x-none" altLang="en-US" sz="4400" b="1">
              <a:solidFill>
                <a:schemeClr val="bg2">
                  <a:lumMod val="75000"/>
                </a:schemeClr>
              </a:solidFill>
              <a:latin typeface="Arial" charset="0"/>
              <a:ea typeface="Arial" charset="0"/>
            </a:endParaRPr>
          </a:p>
        </p:txBody>
      </p:sp>
      <p:sp>
        <p:nvSpPr>
          <p:cNvPr id="34" name="Oval 33"/>
          <p:cNvSpPr/>
          <p:nvPr/>
        </p:nvSpPr>
        <p:spPr>
          <a:xfrm>
            <a:off x="537210" y="4063365"/>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61" name="Text Box 60"/>
          <p:cNvSpPr txBox="1"/>
          <p:nvPr/>
        </p:nvSpPr>
        <p:spPr>
          <a:xfrm>
            <a:off x="3472015" y="4037965"/>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c</a:t>
            </a:r>
            <a:endParaRPr lang="x-none" altLang="en-US" sz="4400" b="1">
              <a:solidFill>
                <a:schemeClr val="bg2">
                  <a:lumMod val="75000"/>
                </a:schemeClr>
              </a:solidFill>
              <a:latin typeface="Arial" charset="0"/>
              <a:ea typeface="Arial" charset="0"/>
            </a:endParaRPr>
          </a:p>
        </p:txBody>
      </p:sp>
      <p:sp>
        <p:nvSpPr>
          <p:cNvPr id="62" name="Oval 61"/>
          <p:cNvSpPr/>
          <p:nvPr/>
        </p:nvSpPr>
        <p:spPr>
          <a:xfrm>
            <a:off x="3293110" y="4037965"/>
            <a:ext cx="838835" cy="838835"/>
          </a:xfrm>
          <a:prstGeom prst="ellipse">
            <a:avLst/>
          </a:prstGeom>
          <a:noFill/>
          <a:ln w="38100">
            <a:solidFill>
              <a:srgbClr val="00B0F0"/>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cxnSp>
        <p:nvCxnSpPr>
          <p:cNvPr id="65" name="Straight Arrow Connector 64"/>
          <p:cNvCxnSpPr>
            <a:stCxn id="8" idx="3"/>
            <a:endCxn id="12" idx="7"/>
          </p:cNvCxnSpPr>
          <p:nvPr/>
        </p:nvCxnSpPr>
        <p:spPr>
          <a:xfrm flipH="1">
            <a:off x="1263650" y="1330960"/>
            <a:ext cx="766445" cy="78041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8" idx="5"/>
            <a:endCxn id="31" idx="1"/>
          </p:cNvCxnSpPr>
          <p:nvPr/>
        </p:nvCxnSpPr>
        <p:spPr>
          <a:xfrm>
            <a:off x="2623820" y="1330960"/>
            <a:ext cx="791845" cy="77216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12" idx="4"/>
            <a:endCxn id="34" idx="0"/>
          </p:cNvCxnSpPr>
          <p:nvPr/>
        </p:nvCxnSpPr>
        <p:spPr>
          <a:xfrm flipH="1">
            <a:off x="956945" y="2827655"/>
            <a:ext cx="10160" cy="123571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stCxn id="34" idx="7"/>
            <a:endCxn id="31" idx="3"/>
          </p:cNvCxnSpPr>
          <p:nvPr/>
        </p:nvCxnSpPr>
        <p:spPr>
          <a:xfrm flipV="1">
            <a:off x="1253490" y="2696845"/>
            <a:ext cx="2162175" cy="148907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endCxn id="60" idx="0"/>
          </p:cNvCxnSpPr>
          <p:nvPr/>
        </p:nvCxnSpPr>
        <p:spPr>
          <a:xfrm flipH="1">
            <a:off x="2303145" y="2792730"/>
            <a:ext cx="1227455" cy="264223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a:stCxn id="34" idx="4"/>
            <a:endCxn id="60" idx="1"/>
          </p:cNvCxnSpPr>
          <p:nvPr/>
        </p:nvCxnSpPr>
        <p:spPr>
          <a:xfrm>
            <a:off x="956945" y="4902200"/>
            <a:ext cx="1049020" cy="65532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stCxn id="60" idx="7"/>
            <a:endCxn id="62" idx="4"/>
          </p:cNvCxnSpPr>
          <p:nvPr/>
        </p:nvCxnSpPr>
        <p:spPr>
          <a:xfrm flipV="1">
            <a:off x="2599690" y="4876800"/>
            <a:ext cx="1113155" cy="680720"/>
          </a:xfrm>
          <a:prstGeom prst="straightConnector1">
            <a:avLst/>
          </a:prstGeom>
          <a:ln w="28575">
            <a:solidFill>
              <a:srgbClr val="00B0F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stCxn id="62" idx="0"/>
            <a:endCxn id="31" idx="4"/>
          </p:cNvCxnSpPr>
          <p:nvPr/>
        </p:nvCxnSpPr>
        <p:spPr>
          <a:xfrm flipV="1">
            <a:off x="3712845" y="2819400"/>
            <a:ext cx="0" cy="121856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sp>
        <p:nvSpPr>
          <p:cNvPr id="73" name="Text Box 72"/>
          <p:cNvSpPr txBox="1"/>
          <p:nvPr/>
        </p:nvSpPr>
        <p:spPr>
          <a:xfrm>
            <a:off x="1122680" y="131889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8</a:t>
            </a:r>
            <a:endParaRPr lang="x-none" altLang="en-US" sz="2800" b="1">
              <a:solidFill>
                <a:schemeClr val="tx1">
                  <a:lumMod val="75000"/>
                  <a:lumOff val="25000"/>
                </a:schemeClr>
              </a:solidFill>
              <a:latin typeface="Arial" charset="0"/>
              <a:ea typeface="Arial" charset="0"/>
            </a:endParaRPr>
          </a:p>
        </p:txBody>
      </p:sp>
      <p:sp>
        <p:nvSpPr>
          <p:cNvPr id="74" name="Text Box 73"/>
          <p:cNvSpPr txBox="1"/>
          <p:nvPr/>
        </p:nvSpPr>
        <p:spPr>
          <a:xfrm>
            <a:off x="2928620" y="131635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10</a:t>
            </a:r>
            <a:endParaRPr lang="x-none" altLang="en-US" sz="2800" b="1">
              <a:solidFill>
                <a:schemeClr val="tx1">
                  <a:lumMod val="75000"/>
                  <a:lumOff val="25000"/>
                </a:schemeClr>
              </a:solidFill>
              <a:latin typeface="Arial" charset="0"/>
              <a:ea typeface="Arial" charset="0"/>
            </a:endParaRPr>
          </a:p>
        </p:txBody>
      </p:sp>
      <p:sp>
        <p:nvSpPr>
          <p:cNvPr id="75" name="Text Box 74"/>
          <p:cNvSpPr txBox="1"/>
          <p:nvPr/>
        </p:nvSpPr>
        <p:spPr>
          <a:xfrm>
            <a:off x="434340" y="312991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a:t>
            </a:r>
            <a:endParaRPr lang="x-none" altLang="en-US" sz="2800" b="1">
              <a:solidFill>
                <a:schemeClr val="tx1">
                  <a:lumMod val="75000"/>
                  <a:lumOff val="25000"/>
                </a:schemeClr>
              </a:solidFill>
              <a:latin typeface="Arial" charset="0"/>
              <a:ea typeface="Arial" charset="0"/>
            </a:endParaRPr>
          </a:p>
        </p:txBody>
      </p:sp>
      <p:sp>
        <p:nvSpPr>
          <p:cNvPr id="76" name="Text Box 75"/>
          <p:cNvSpPr txBox="1"/>
          <p:nvPr/>
        </p:nvSpPr>
        <p:spPr>
          <a:xfrm>
            <a:off x="3589020" y="311467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a:t>
            </a:r>
            <a:endParaRPr lang="x-none" altLang="en-US" sz="2800" b="1">
              <a:solidFill>
                <a:schemeClr val="tx1">
                  <a:lumMod val="75000"/>
                  <a:lumOff val="25000"/>
                </a:schemeClr>
              </a:solidFill>
              <a:latin typeface="Arial" charset="0"/>
              <a:ea typeface="Arial" charset="0"/>
            </a:endParaRPr>
          </a:p>
        </p:txBody>
      </p:sp>
      <p:sp>
        <p:nvSpPr>
          <p:cNvPr id="77" name="Text Box 76"/>
          <p:cNvSpPr txBox="1"/>
          <p:nvPr/>
        </p:nvSpPr>
        <p:spPr>
          <a:xfrm>
            <a:off x="1790700" y="303847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-4</a:t>
            </a:r>
            <a:endParaRPr lang="x-none" altLang="en-US" sz="2800" b="1">
              <a:solidFill>
                <a:schemeClr val="tx1">
                  <a:lumMod val="75000"/>
                  <a:lumOff val="25000"/>
                </a:schemeClr>
              </a:solidFill>
              <a:latin typeface="Arial" charset="0"/>
              <a:ea typeface="Arial" charset="0"/>
            </a:endParaRPr>
          </a:p>
        </p:txBody>
      </p:sp>
      <p:sp>
        <p:nvSpPr>
          <p:cNvPr id="78" name="Text Box 77"/>
          <p:cNvSpPr txBox="1"/>
          <p:nvPr/>
        </p:nvSpPr>
        <p:spPr>
          <a:xfrm>
            <a:off x="2331720" y="3938270"/>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2</a:t>
            </a:r>
            <a:endParaRPr lang="x-none" altLang="en-US" sz="2800" b="1">
              <a:solidFill>
                <a:schemeClr val="tx1">
                  <a:lumMod val="75000"/>
                  <a:lumOff val="25000"/>
                </a:schemeClr>
              </a:solidFill>
              <a:latin typeface="Arial" charset="0"/>
              <a:ea typeface="Arial" charset="0"/>
            </a:endParaRPr>
          </a:p>
        </p:txBody>
      </p:sp>
      <p:sp>
        <p:nvSpPr>
          <p:cNvPr id="79" name="Text Box 78"/>
          <p:cNvSpPr txBox="1"/>
          <p:nvPr/>
        </p:nvSpPr>
        <p:spPr>
          <a:xfrm>
            <a:off x="998220" y="517207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a:t>
            </a:r>
            <a:endParaRPr lang="x-none" altLang="en-US" sz="2800" b="1">
              <a:solidFill>
                <a:schemeClr val="tx1">
                  <a:lumMod val="75000"/>
                  <a:lumOff val="25000"/>
                </a:schemeClr>
              </a:solidFill>
              <a:latin typeface="Arial" charset="0"/>
              <a:ea typeface="Arial" charset="0"/>
            </a:endParaRPr>
          </a:p>
        </p:txBody>
      </p:sp>
      <p:sp>
        <p:nvSpPr>
          <p:cNvPr id="80" name="Text Box 79"/>
          <p:cNvSpPr txBox="1"/>
          <p:nvPr/>
        </p:nvSpPr>
        <p:spPr>
          <a:xfrm>
            <a:off x="2948940" y="5179695"/>
            <a:ext cx="641985" cy="518160"/>
          </a:xfrm>
          <a:prstGeom prst="rect">
            <a:avLst/>
          </a:prstGeom>
          <a:noFill/>
        </p:spPr>
        <p:txBody>
          <a:bodyPr wrap="square" rtlCol="0">
            <a:spAutoFit/>
          </a:bodyPr>
          <a:p>
            <a:pPr algn="ctr"/>
            <a:r>
              <a:rPr lang="x-none" altLang="en-US" sz="2800" b="1">
                <a:solidFill>
                  <a:srgbClr val="00B0F0"/>
                </a:solidFill>
                <a:latin typeface="Arial" charset="0"/>
                <a:ea typeface="Arial" charset="0"/>
              </a:rPr>
              <a:t>-2</a:t>
            </a:r>
            <a:endParaRPr lang="x-none" altLang="en-US" sz="2800" b="1">
              <a:solidFill>
                <a:srgbClr val="00B0F0"/>
              </a:solidFill>
              <a:latin typeface="Arial" charset="0"/>
              <a:ea typeface="Arial" charset="0"/>
            </a:endParaRPr>
          </a:p>
        </p:txBody>
      </p:sp>
      <p:sp>
        <p:nvSpPr>
          <p:cNvPr id="6" name="Text Box 5"/>
          <p:cNvSpPr txBox="1"/>
          <p:nvPr/>
        </p:nvSpPr>
        <p:spPr>
          <a:xfrm>
            <a:off x="3430105" y="2008505"/>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d</a:t>
            </a:r>
            <a:endParaRPr lang="x-none" altLang="en-US" sz="4400" b="1">
              <a:solidFill>
                <a:schemeClr val="bg2">
                  <a:lumMod val="75000"/>
                </a:schemeClr>
              </a:solidFill>
              <a:latin typeface="Arial" charset="0"/>
              <a:ea typeface="Arial" charset="0"/>
            </a:endParaRPr>
          </a:p>
        </p:txBody>
      </p:sp>
      <p:sp>
        <p:nvSpPr>
          <p:cNvPr id="60" name="Oval 59"/>
          <p:cNvSpPr/>
          <p:nvPr/>
        </p:nvSpPr>
        <p:spPr>
          <a:xfrm>
            <a:off x="1883410" y="5434965"/>
            <a:ext cx="838835" cy="838835"/>
          </a:xfrm>
          <a:prstGeom prst="ellipse">
            <a:avLst/>
          </a:prstGeom>
          <a:solidFill>
            <a:srgbClr val="E91149"/>
          </a:solidFill>
          <a:ln w="38100">
            <a:solidFill>
              <a:srgbClr val="E91149"/>
            </a:solidFill>
          </a:ln>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chemeClr val="bg1"/>
              </a:solidFill>
            </a:endParaRPr>
          </a:p>
        </p:txBody>
      </p:sp>
      <p:sp>
        <p:nvSpPr>
          <p:cNvPr id="36" name="Text Box 35"/>
          <p:cNvSpPr txBox="1"/>
          <p:nvPr/>
        </p:nvSpPr>
        <p:spPr>
          <a:xfrm>
            <a:off x="2024215" y="5473065"/>
            <a:ext cx="459740" cy="762000"/>
          </a:xfrm>
          <a:prstGeom prst="rect">
            <a:avLst/>
          </a:prstGeom>
          <a:noFill/>
        </p:spPr>
        <p:txBody>
          <a:bodyPr wrap="square" rtlCol="0">
            <a:spAutoFit/>
          </a:bodyPr>
          <a:p>
            <a:r>
              <a:rPr lang="x-none" altLang="en-US" sz="4400" b="1">
                <a:solidFill>
                  <a:schemeClr val="bg1"/>
                </a:solidFill>
                <a:latin typeface="Arial" charset="0"/>
                <a:ea typeface="Arial" charset="0"/>
              </a:rPr>
              <a:t>b</a:t>
            </a:r>
            <a:endParaRPr lang="x-none" altLang="en-US" sz="4400" b="1">
              <a:solidFill>
                <a:schemeClr val="bg1"/>
              </a:solidFill>
              <a:latin typeface="Arial" charset="0"/>
              <a:ea typeface="Arial" charset="0"/>
            </a:endParaRPr>
          </a:p>
        </p:txBody>
      </p:sp>
      <p:sp>
        <p:nvSpPr>
          <p:cNvPr id="11" name="Text Box 10"/>
          <p:cNvSpPr txBox="1"/>
          <p:nvPr/>
        </p:nvSpPr>
        <p:spPr>
          <a:xfrm>
            <a:off x="6769100" y="4149090"/>
            <a:ext cx="3749040" cy="579120"/>
          </a:xfrm>
          <a:prstGeom prst="rect">
            <a:avLst/>
          </a:prstGeom>
          <a:noFill/>
        </p:spPr>
        <p:txBody>
          <a:bodyPr wrap="none" rtlCol="0">
            <a:spAutoFit/>
          </a:bodyPr>
          <a:p>
            <a:r>
              <a:rPr lang="x-none" altLang="en-US" sz="3200">
                <a:latin typeface="Lato" charset="0"/>
              </a:rPr>
              <a:t>2</a:t>
            </a:r>
            <a:r>
              <a:rPr lang="x-none" altLang="en-US" sz="3200" baseline="30000">
                <a:latin typeface="Lato" charset="0"/>
              </a:rPr>
              <a:t>η </a:t>
            </a:r>
            <a:r>
              <a:rPr lang="x-none" altLang="en-US" sz="3200">
                <a:latin typeface="Lato" charset="0"/>
              </a:rPr>
              <a:t> / 5 επαναλήψεις</a:t>
            </a:r>
            <a:endParaRPr lang="x-none" altLang="en-US" sz="3200">
              <a:latin typeface="Lato" charset="0"/>
            </a:endParaRPr>
          </a:p>
        </p:txBody>
      </p:sp>
      <p:sp>
        <p:nvSpPr>
          <p:cNvPr id="3" name="Text Box 2"/>
          <p:cNvSpPr txBox="1"/>
          <p:nvPr/>
        </p:nvSpPr>
        <p:spPr>
          <a:xfrm>
            <a:off x="6054090" y="2319655"/>
            <a:ext cx="5447030" cy="579120"/>
          </a:xfrm>
          <a:prstGeom prst="rect">
            <a:avLst/>
          </a:prstGeom>
          <a:noFill/>
        </p:spPr>
        <p:txBody>
          <a:bodyPr wrap="square" rtlCol="0">
            <a:spAutoFit/>
          </a:bodyPr>
          <a:p>
            <a:pPr algn="l"/>
            <a:r>
              <a:rPr lang="x-none" altLang="en-US" sz="3200">
                <a:latin typeface="MathJax_Main" charset="0"/>
                <a:sym typeface="+mn-ea"/>
              </a:rPr>
              <a:t> 0 </a:t>
            </a:r>
            <a:r>
              <a:rPr lang="x-none" altLang="en-US" sz="3200">
                <a:latin typeface="MathJax_Main" charset="0"/>
              </a:rPr>
              <a:t>      </a:t>
            </a:r>
            <a:r>
              <a:rPr lang="x-none" altLang="en-US" sz="3200">
                <a:latin typeface="MathJax_Main" charset="0"/>
                <a:sym typeface="+mn-ea"/>
              </a:rPr>
              <a:t>8</a:t>
            </a:r>
            <a:r>
              <a:rPr lang="x-none" altLang="en-US" sz="3200">
                <a:latin typeface="MathJax_Main" charset="0"/>
              </a:rPr>
              <a:t>       </a:t>
            </a:r>
            <a:r>
              <a:rPr lang="x-none" altLang="en-US" sz="3200">
                <a:latin typeface="MathJax_Main" charset="0"/>
                <a:sym typeface="+mn-ea"/>
              </a:rPr>
              <a:t>8</a:t>
            </a:r>
            <a:r>
              <a:rPr lang="x-none" altLang="en-US" sz="3200">
                <a:latin typeface="MathJax_Main" charset="0"/>
              </a:rPr>
              <a:t>       </a:t>
            </a:r>
            <a:r>
              <a:rPr lang="x-none" altLang="en-US" sz="3200">
                <a:latin typeface="MathJax_Main" charset="0"/>
                <a:sym typeface="+mn-ea"/>
              </a:rPr>
              <a:t>6</a:t>
            </a:r>
            <a:r>
              <a:rPr lang="x-none" altLang="en-US" sz="3200">
                <a:latin typeface="MathJax_Main" charset="0"/>
              </a:rPr>
              <a:t>       </a:t>
            </a:r>
            <a:r>
              <a:rPr lang="x-none" altLang="en-US" sz="3200">
                <a:latin typeface="MathJax_Main" charset="0"/>
                <a:sym typeface="+mn-ea"/>
              </a:rPr>
              <a:t>5</a:t>
            </a:r>
            <a:r>
              <a:rPr lang="x-none" altLang="en-US" sz="3200">
                <a:latin typeface="MathJax_Main" charset="0"/>
              </a:rPr>
              <a:t>       </a:t>
            </a:r>
            <a:r>
              <a:rPr lang="x-none" altLang="en-US" sz="3200">
                <a:latin typeface="MathJax_Main" charset="0"/>
                <a:sym typeface="+mn-ea"/>
              </a:rPr>
              <a:t>9</a:t>
            </a:r>
            <a:endParaRPr lang="x-none" altLang="en-US" sz="3200">
              <a:latin typeface="MathJax_Main" charset="0"/>
              <a:sym typeface="+mn-ea"/>
            </a:endParaRPr>
          </a:p>
        </p:txBody>
      </p:sp>
      <p:sp>
        <p:nvSpPr>
          <p:cNvPr id="5" name="Oval 4"/>
          <p:cNvSpPr/>
          <p:nvPr/>
        </p:nvSpPr>
        <p:spPr>
          <a:xfrm>
            <a:off x="7878445" y="3085465"/>
            <a:ext cx="584835" cy="584835"/>
          </a:xfrm>
          <a:prstGeom prst="ellipse">
            <a:avLst/>
          </a:prstGeom>
          <a:solidFill>
            <a:srgbClr val="E91149"/>
          </a:solidFill>
          <a:ln w="38100">
            <a:solidFill>
              <a:srgbClr val="E91149"/>
            </a:solidFill>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4" name="Text Box 3"/>
          <p:cNvSpPr txBox="1"/>
          <p:nvPr/>
        </p:nvSpPr>
        <p:spPr>
          <a:xfrm>
            <a:off x="6134100" y="3028315"/>
            <a:ext cx="5135880" cy="640080"/>
          </a:xfrm>
          <a:prstGeom prst="rect">
            <a:avLst/>
          </a:prstGeom>
          <a:noFill/>
        </p:spPr>
        <p:txBody>
          <a:bodyPr wrap="none" rtlCol="0">
            <a:spAutoFit/>
          </a:bodyPr>
          <a:p>
            <a:r>
              <a:rPr lang="x-none" altLang="en-US" sz="3600">
                <a:solidFill>
                  <a:schemeClr val="tx1"/>
                </a:solidFill>
                <a:latin typeface="Arial" charset="0"/>
              </a:rPr>
              <a:t>s</a:t>
            </a:r>
            <a:r>
              <a:rPr lang="x-none" altLang="en-US" sz="3600">
                <a:latin typeface="Arial" charset="0"/>
              </a:rPr>
              <a:t>	</a:t>
            </a:r>
            <a:r>
              <a:rPr lang="x-none" altLang="en-US" sz="3600">
                <a:solidFill>
                  <a:schemeClr val="tx1"/>
                </a:solidFill>
                <a:latin typeface="Arial" charset="0"/>
              </a:rPr>
              <a:t>a</a:t>
            </a:r>
            <a:r>
              <a:rPr lang="x-none" altLang="en-US" sz="3600">
                <a:latin typeface="Arial" charset="0"/>
              </a:rPr>
              <a:t>	</a:t>
            </a:r>
            <a:r>
              <a:rPr lang="x-none" altLang="en-US" sz="3600">
                <a:solidFill>
                  <a:schemeClr val="bg1"/>
                </a:solidFill>
                <a:latin typeface="Arial" charset="0"/>
              </a:rPr>
              <a:t>b</a:t>
            </a:r>
            <a:r>
              <a:rPr lang="x-none" altLang="en-US" sz="3600">
                <a:latin typeface="Arial" charset="0"/>
              </a:rPr>
              <a:t>	</a:t>
            </a:r>
            <a:r>
              <a:rPr lang="x-none" altLang="en-US" sz="3600">
                <a:solidFill>
                  <a:srgbClr val="00B0F0"/>
                </a:solidFill>
                <a:latin typeface="Arial" charset="0"/>
              </a:rPr>
              <a:t>c</a:t>
            </a:r>
            <a:r>
              <a:rPr lang="x-none" altLang="en-US" sz="3600">
                <a:latin typeface="Arial" charset="0"/>
              </a:rPr>
              <a:t>	d	e </a:t>
            </a:r>
            <a:endParaRPr lang="x-none" altLang="en-US" sz="3600">
              <a:latin typeface="Arial" charset="0"/>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1" name=""/>
        <p:cNvGrpSpPr/>
        <p:nvPr/>
      </p:nvGrpSpPr>
      <p:grpSpPr/>
      <p:sp>
        <p:nvSpPr>
          <p:cNvPr id="7" name="Text Box 6"/>
          <p:cNvSpPr txBox="1"/>
          <p:nvPr/>
        </p:nvSpPr>
        <p:spPr>
          <a:xfrm>
            <a:off x="2086445" y="614680"/>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s</a:t>
            </a:r>
            <a:endParaRPr lang="x-none" altLang="en-US" sz="4400" b="1">
              <a:solidFill>
                <a:schemeClr val="bg2">
                  <a:lumMod val="75000"/>
                </a:schemeClr>
              </a:solidFill>
              <a:latin typeface="Arial" charset="0"/>
              <a:ea typeface="Arial" charset="0"/>
            </a:endParaRPr>
          </a:p>
        </p:txBody>
      </p:sp>
      <p:sp>
        <p:nvSpPr>
          <p:cNvPr id="8" name="Oval 7"/>
          <p:cNvSpPr/>
          <p:nvPr/>
        </p:nvSpPr>
        <p:spPr>
          <a:xfrm>
            <a:off x="1907540" y="614680"/>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9" name="Text Box 8"/>
          <p:cNvSpPr txBox="1"/>
          <p:nvPr/>
        </p:nvSpPr>
        <p:spPr>
          <a:xfrm>
            <a:off x="713575" y="1976120"/>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a</a:t>
            </a:r>
            <a:endParaRPr lang="x-none" altLang="en-US" sz="4400" b="1">
              <a:solidFill>
                <a:schemeClr val="bg2">
                  <a:lumMod val="75000"/>
                </a:schemeClr>
              </a:solidFill>
              <a:latin typeface="Arial" charset="0"/>
              <a:ea typeface="Arial" charset="0"/>
            </a:endParaRPr>
          </a:p>
        </p:txBody>
      </p:sp>
      <p:sp>
        <p:nvSpPr>
          <p:cNvPr id="12" name="Oval 11"/>
          <p:cNvSpPr/>
          <p:nvPr/>
        </p:nvSpPr>
        <p:spPr>
          <a:xfrm>
            <a:off x="547370" y="1988820"/>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31" name="Oval 30"/>
          <p:cNvSpPr/>
          <p:nvPr/>
        </p:nvSpPr>
        <p:spPr>
          <a:xfrm>
            <a:off x="3293110" y="1980565"/>
            <a:ext cx="838835" cy="838835"/>
          </a:xfrm>
          <a:prstGeom prst="ellipse">
            <a:avLst/>
          </a:prstGeom>
          <a:noFill/>
          <a:ln w="38100">
            <a:solidFill>
              <a:srgbClr val="00B0F0"/>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33" name="Text Box 32"/>
          <p:cNvSpPr txBox="1"/>
          <p:nvPr/>
        </p:nvSpPr>
        <p:spPr>
          <a:xfrm>
            <a:off x="716115" y="4063365"/>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e</a:t>
            </a:r>
            <a:endParaRPr lang="x-none" altLang="en-US" sz="4400" b="1">
              <a:solidFill>
                <a:schemeClr val="bg2">
                  <a:lumMod val="75000"/>
                </a:schemeClr>
              </a:solidFill>
              <a:latin typeface="Arial" charset="0"/>
              <a:ea typeface="Arial" charset="0"/>
            </a:endParaRPr>
          </a:p>
        </p:txBody>
      </p:sp>
      <p:sp>
        <p:nvSpPr>
          <p:cNvPr id="34" name="Oval 33"/>
          <p:cNvSpPr/>
          <p:nvPr/>
        </p:nvSpPr>
        <p:spPr>
          <a:xfrm>
            <a:off x="537210" y="4063365"/>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36" name="Text Box 35"/>
          <p:cNvSpPr txBox="1"/>
          <p:nvPr/>
        </p:nvSpPr>
        <p:spPr>
          <a:xfrm>
            <a:off x="2024215" y="5473065"/>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b</a:t>
            </a:r>
            <a:endParaRPr lang="x-none" altLang="en-US" sz="4400" b="1">
              <a:solidFill>
                <a:schemeClr val="bg2">
                  <a:lumMod val="75000"/>
                </a:schemeClr>
              </a:solidFill>
              <a:latin typeface="Arial" charset="0"/>
              <a:ea typeface="Arial" charset="0"/>
            </a:endParaRPr>
          </a:p>
        </p:txBody>
      </p:sp>
      <p:sp>
        <p:nvSpPr>
          <p:cNvPr id="60" name="Oval 59"/>
          <p:cNvSpPr/>
          <p:nvPr/>
        </p:nvSpPr>
        <p:spPr>
          <a:xfrm>
            <a:off x="1883410" y="5434965"/>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cxnSp>
        <p:nvCxnSpPr>
          <p:cNvPr id="65" name="Straight Arrow Connector 64"/>
          <p:cNvCxnSpPr>
            <a:stCxn id="8" idx="3"/>
            <a:endCxn id="12" idx="7"/>
          </p:cNvCxnSpPr>
          <p:nvPr/>
        </p:nvCxnSpPr>
        <p:spPr>
          <a:xfrm flipH="1">
            <a:off x="1263650" y="1330960"/>
            <a:ext cx="766445" cy="78041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8" idx="5"/>
            <a:endCxn id="31" idx="1"/>
          </p:cNvCxnSpPr>
          <p:nvPr/>
        </p:nvCxnSpPr>
        <p:spPr>
          <a:xfrm>
            <a:off x="2623820" y="1330960"/>
            <a:ext cx="791845" cy="77216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12" idx="4"/>
            <a:endCxn id="34" idx="0"/>
          </p:cNvCxnSpPr>
          <p:nvPr/>
        </p:nvCxnSpPr>
        <p:spPr>
          <a:xfrm flipH="1">
            <a:off x="956945" y="2827655"/>
            <a:ext cx="10160" cy="123571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stCxn id="34" idx="7"/>
            <a:endCxn id="31" idx="3"/>
          </p:cNvCxnSpPr>
          <p:nvPr/>
        </p:nvCxnSpPr>
        <p:spPr>
          <a:xfrm flipV="1">
            <a:off x="1253490" y="2696845"/>
            <a:ext cx="2162175" cy="148907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endCxn id="60" idx="0"/>
          </p:cNvCxnSpPr>
          <p:nvPr/>
        </p:nvCxnSpPr>
        <p:spPr>
          <a:xfrm flipH="1">
            <a:off x="2303145" y="2792730"/>
            <a:ext cx="1227455" cy="264223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a:stCxn id="34" idx="4"/>
            <a:endCxn id="60" idx="1"/>
          </p:cNvCxnSpPr>
          <p:nvPr/>
        </p:nvCxnSpPr>
        <p:spPr>
          <a:xfrm>
            <a:off x="956945" y="4902200"/>
            <a:ext cx="1049020" cy="65532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stCxn id="60" idx="7"/>
            <a:endCxn id="62" idx="4"/>
          </p:cNvCxnSpPr>
          <p:nvPr/>
        </p:nvCxnSpPr>
        <p:spPr>
          <a:xfrm flipV="1">
            <a:off x="2599690" y="4876800"/>
            <a:ext cx="1113155" cy="68072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stCxn id="62" idx="0"/>
            <a:endCxn id="31" idx="4"/>
          </p:cNvCxnSpPr>
          <p:nvPr/>
        </p:nvCxnSpPr>
        <p:spPr>
          <a:xfrm flipV="1">
            <a:off x="3712845" y="2819400"/>
            <a:ext cx="0" cy="1218565"/>
          </a:xfrm>
          <a:prstGeom prst="straightConnector1">
            <a:avLst/>
          </a:prstGeom>
          <a:ln w="28575">
            <a:solidFill>
              <a:srgbClr val="00B0F0"/>
            </a:solidFill>
            <a:tailEnd type="stealth" w="lg" len="lg"/>
          </a:ln>
        </p:spPr>
        <p:style>
          <a:lnRef idx="1">
            <a:schemeClr val="accent1"/>
          </a:lnRef>
          <a:fillRef idx="0">
            <a:schemeClr val="accent1"/>
          </a:fillRef>
          <a:effectRef idx="0">
            <a:schemeClr val="accent1"/>
          </a:effectRef>
          <a:fontRef idx="minor">
            <a:schemeClr val="tx1"/>
          </a:fontRef>
        </p:style>
      </p:cxnSp>
      <p:sp>
        <p:nvSpPr>
          <p:cNvPr id="73" name="Text Box 72"/>
          <p:cNvSpPr txBox="1"/>
          <p:nvPr/>
        </p:nvSpPr>
        <p:spPr>
          <a:xfrm>
            <a:off x="1122680" y="131889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8</a:t>
            </a:r>
            <a:endParaRPr lang="x-none" altLang="en-US" sz="2800" b="1">
              <a:solidFill>
                <a:schemeClr val="tx1">
                  <a:lumMod val="75000"/>
                  <a:lumOff val="25000"/>
                </a:schemeClr>
              </a:solidFill>
              <a:latin typeface="Arial" charset="0"/>
              <a:ea typeface="Arial" charset="0"/>
            </a:endParaRPr>
          </a:p>
        </p:txBody>
      </p:sp>
      <p:sp>
        <p:nvSpPr>
          <p:cNvPr id="74" name="Text Box 73"/>
          <p:cNvSpPr txBox="1"/>
          <p:nvPr/>
        </p:nvSpPr>
        <p:spPr>
          <a:xfrm>
            <a:off x="2928620" y="131635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10</a:t>
            </a:r>
            <a:endParaRPr lang="x-none" altLang="en-US" sz="2800" b="1">
              <a:solidFill>
                <a:schemeClr val="tx1">
                  <a:lumMod val="75000"/>
                  <a:lumOff val="25000"/>
                </a:schemeClr>
              </a:solidFill>
              <a:latin typeface="Arial" charset="0"/>
              <a:ea typeface="Arial" charset="0"/>
            </a:endParaRPr>
          </a:p>
        </p:txBody>
      </p:sp>
      <p:sp>
        <p:nvSpPr>
          <p:cNvPr id="75" name="Text Box 74"/>
          <p:cNvSpPr txBox="1"/>
          <p:nvPr/>
        </p:nvSpPr>
        <p:spPr>
          <a:xfrm>
            <a:off x="434340" y="312991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a:t>
            </a:r>
            <a:endParaRPr lang="x-none" altLang="en-US" sz="2800" b="1">
              <a:solidFill>
                <a:schemeClr val="tx1">
                  <a:lumMod val="75000"/>
                  <a:lumOff val="25000"/>
                </a:schemeClr>
              </a:solidFill>
              <a:latin typeface="Arial" charset="0"/>
              <a:ea typeface="Arial" charset="0"/>
            </a:endParaRPr>
          </a:p>
        </p:txBody>
      </p:sp>
      <p:sp>
        <p:nvSpPr>
          <p:cNvPr id="76" name="Text Box 75"/>
          <p:cNvSpPr txBox="1"/>
          <p:nvPr/>
        </p:nvSpPr>
        <p:spPr>
          <a:xfrm>
            <a:off x="3589020" y="3114675"/>
            <a:ext cx="641985" cy="518160"/>
          </a:xfrm>
          <a:prstGeom prst="rect">
            <a:avLst/>
          </a:prstGeom>
          <a:noFill/>
        </p:spPr>
        <p:txBody>
          <a:bodyPr wrap="square" rtlCol="0">
            <a:spAutoFit/>
          </a:bodyPr>
          <a:p>
            <a:pPr algn="ctr"/>
            <a:r>
              <a:rPr lang="x-none" altLang="en-US" sz="2800" b="1">
                <a:solidFill>
                  <a:srgbClr val="00B0F0"/>
                </a:solidFill>
                <a:latin typeface="Arial" charset="0"/>
                <a:ea typeface="Arial" charset="0"/>
              </a:rPr>
              <a:t>1</a:t>
            </a:r>
            <a:endParaRPr lang="x-none" altLang="en-US" sz="2800" b="1">
              <a:solidFill>
                <a:srgbClr val="00B0F0"/>
              </a:solidFill>
              <a:latin typeface="Arial" charset="0"/>
              <a:ea typeface="Arial" charset="0"/>
            </a:endParaRPr>
          </a:p>
        </p:txBody>
      </p:sp>
      <p:sp>
        <p:nvSpPr>
          <p:cNvPr id="77" name="Text Box 76"/>
          <p:cNvSpPr txBox="1"/>
          <p:nvPr/>
        </p:nvSpPr>
        <p:spPr>
          <a:xfrm>
            <a:off x="1790700" y="303847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-4</a:t>
            </a:r>
            <a:endParaRPr lang="x-none" altLang="en-US" sz="2800" b="1">
              <a:solidFill>
                <a:schemeClr val="tx1">
                  <a:lumMod val="75000"/>
                  <a:lumOff val="25000"/>
                </a:schemeClr>
              </a:solidFill>
              <a:latin typeface="Arial" charset="0"/>
              <a:ea typeface="Arial" charset="0"/>
            </a:endParaRPr>
          </a:p>
        </p:txBody>
      </p:sp>
      <p:sp>
        <p:nvSpPr>
          <p:cNvPr id="78" name="Text Box 77"/>
          <p:cNvSpPr txBox="1"/>
          <p:nvPr/>
        </p:nvSpPr>
        <p:spPr>
          <a:xfrm>
            <a:off x="2331720" y="3938270"/>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2</a:t>
            </a:r>
            <a:endParaRPr lang="x-none" altLang="en-US" sz="2800" b="1">
              <a:solidFill>
                <a:schemeClr val="tx1">
                  <a:lumMod val="75000"/>
                  <a:lumOff val="25000"/>
                </a:schemeClr>
              </a:solidFill>
              <a:latin typeface="Arial" charset="0"/>
              <a:ea typeface="Arial" charset="0"/>
            </a:endParaRPr>
          </a:p>
        </p:txBody>
      </p:sp>
      <p:sp>
        <p:nvSpPr>
          <p:cNvPr id="79" name="Text Box 78"/>
          <p:cNvSpPr txBox="1"/>
          <p:nvPr/>
        </p:nvSpPr>
        <p:spPr>
          <a:xfrm>
            <a:off x="998220" y="517207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a:t>
            </a:r>
            <a:endParaRPr lang="x-none" altLang="en-US" sz="2800" b="1">
              <a:solidFill>
                <a:schemeClr val="tx1">
                  <a:lumMod val="75000"/>
                  <a:lumOff val="25000"/>
                </a:schemeClr>
              </a:solidFill>
              <a:latin typeface="Arial" charset="0"/>
              <a:ea typeface="Arial" charset="0"/>
            </a:endParaRPr>
          </a:p>
        </p:txBody>
      </p:sp>
      <p:sp>
        <p:nvSpPr>
          <p:cNvPr id="80" name="Text Box 79"/>
          <p:cNvSpPr txBox="1"/>
          <p:nvPr/>
        </p:nvSpPr>
        <p:spPr>
          <a:xfrm>
            <a:off x="2948940" y="517969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-2</a:t>
            </a:r>
            <a:endParaRPr lang="x-none" altLang="en-US" sz="2800" b="1">
              <a:solidFill>
                <a:schemeClr val="tx1">
                  <a:lumMod val="75000"/>
                  <a:lumOff val="25000"/>
                </a:schemeClr>
              </a:solidFill>
              <a:latin typeface="Arial" charset="0"/>
              <a:ea typeface="Arial" charset="0"/>
            </a:endParaRPr>
          </a:p>
        </p:txBody>
      </p:sp>
      <p:sp>
        <p:nvSpPr>
          <p:cNvPr id="6" name="Text Box 5"/>
          <p:cNvSpPr txBox="1"/>
          <p:nvPr/>
        </p:nvSpPr>
        <p:spPr>
          <a:xfrm>
            <a:off x="3430105" y="2008505"/>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d</a:t>
            </a:r>
            <a:endParaRPr lang="x-none" altLang="en-US" sz="4400" b="1">
              <a:solidFill>
                <a:schemeClr val="bg2">
                  <a:lumMod val="75000"/>
                </a:schemeClr>
              </a:solidFill>
              <a:latin typeface="Arial" charset="0"/>
              <a:ea typeface="Arial" charset="0"/>
            </a:endParaRPr>
          </a:p>
        </p:txBody>
      </p:sp>
      <p:sp>
        <p:nvSpPr>
          <p:cNvPr id="62" name="Oval 61"/>
          <p:cNvSpPr/>
          <p:nvPr/>
        </p:nvSpPr>
        <p:spPr>
          <a:xfrm>
            <a:off x="3293110" y="4037965"/>
            <a:ext cx="838835" cy="838835"/>
          </a:xfrm>
          <a:prstGeom prst="ellipse">
            <a:avLst/>
          </a:prstGeom>
          <a:solidFill>
            <a:srgbClr val="E91149"/>
          </a:solidFill>
          <a:ln w="38100">
            <a:solidFill>
              <a:srgbClr val="E91149"/>
            </a:solidFill>
          </a:ln>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61" name="Text Box 60"/>
          <p:cNvSpPr txBox="1"/>
          <p:nvPr/>
        </p:nvSpPr>
        <p:spPr>
          <a:xfrm>
            <a:off x="3472015" y="4037965"/>
            <a:ext cx="459740" cy="762000"/>
          </a:xfrm>
          <a:prstGeom prst="rect">
            <a:avLst/>
          </a:prstGeom>
          <a:noFill/>
        </p:spPr>
        <p:txBody>
          <a:bodyPr wrap="square" rtlCol="0">
            <a:spAutoFit/>
          </a:bodyPr>
          <a:p>
            <a:r>
              <a:rPr lang="x-none" altLang="en-US" sz="4400" b="1">
                <a:solidFill>
                  <a:schemeClr val="bg1"/>
                </a:solidFill>
                <a:latin typeface="Arial" charset="0"/>
                <a:ea typeface="Arial" charset="0"/>
              </a:rPr>
              <a:t>c</a:t>
            </a:r>
            <a:endParaRPr lang="x-none" altLang="en-US" sz="4400" b="1">
              <a:solidFill>
                <a:schemeClr val="bg1"/>
              </a:solidFill>
              <a:latin typeface="Arial" charset="0"/>
              <a:ea typeface="Arial" charset="0"/>
            </a:endParaRPr>
          </a:p>
        </p:txBody>
      </p:sp>
      <p:sp>
        <p:nvSpPr>
          <p:cNvPr id="3" name="Text Box 2"/>
          <p:cNvSpPr txBox="1"/>
          <p:nvPr/>
        </p:nvSpPr>
        <p:spPr>
          <a:xfrm>
            <a:off x="6769100" y="4149090"/>
            <a:ext cx="3749040" cy="579120"/>
          </a:xfrm>
          <a:prstGeom prst="rect">
            <a:avLst/>
          </a:prstGeom>
          <a:noFill/>
        </p:spPr>
        <p:txBody>
          <a:bodyPr wrap="none" rtlCol="0">
            <a:spAutoFit/>
          </a:bodyPr>
          <a:p>
            <a:r>
              <a:rPr lang="x-none" altLang="en-US" sz="3200">
                <a:latin typeface="Lato" charset="0"/>
              </a:rPr>
              <a:t>2</a:t>
            </a:r>
            <a:r>
              <a:rPr lang="x-none" altLang="en-US" sz="3200" baseline="30000">
                <a:latin typeface="Lato" charset="0"/>
              </a:rPr>
              <a:t>η </a:t>
            </a:r>
            <a:r>
              <a:rPr lang="x-none" altLang="en-US" sz="3200">
                <a:latin typeface="Lato" charset="0"/>
              </a:rPr>
              <a:t> / 5 επαναλήψεις</a:t>
            </a:r>
            <a:endParaRPr lang="x-none" altLang="en-US" sz="3200">
              <a:latin typeface="Lato" charset="0"/>
            </a:endParaRPr>
          </a:p>
        </p:txBody>
      </p:sp>
      <p:sp>
        <p:nvSpPr>
          <p:cNvPr id="5" name="Text Box 4"/>
          <p:cNvSpPr txBox="1"/>
          <p:nvPr/>
        </p:nvSpPr>
        <p:spPr>
          <a:xfrm>
            <a:off x="6054090" y="2319655"/>
            <a:ext cx="5447030" cy="579120"/>
          </a:xfrm>
          <a:prstGeom prst="rect">
            <a:avLst/>
          </a:prstGeom>
          <a:noFill/>
        </p:spPr>
        <p:txBody>
          <a:bodyPr wrap="square" rtlCol="0">
            <a:spAutoFit/>
          </a:bodyPr>
          <a:p>
            <a:pPr algn="l"/>
            <a:r>
              <a:rPr lang="x-none" altLang="en-US" sz="3200">
                <a:latin typeface="MathJax_Main" charset="0"/>
                <a:sym typeface="+mn-ea"/>
              </a:rPr>
              <a:t> 0 </a:t>
            </a:r>
            <a:r>
              <a:rPr lang="x-none" altLang="en-US" sz="3200">
                <a:latin typeface="MathJax_Main" charset="0"/>
              </a:rPr>
              <a:t>      </a:t>
            </a:r>
            <a:r>
              <a:rPr lang="x-none" altLang="en-US" sz="3200">
                <a:latin typeface="MathJax_Main" charset="0"/>
                <a:sym typeface="+mn-ea"/>
              </a:rPr>
              <a:t>8</a:t>
            </a:r>
            <a:r>
              <a:rPr lang="x-none" altLang="en-US" sz="3200">
                <a:latin typeface="MathJax_Main" charset="0"/>
              </a:rPr>
              <a:t>       </a:t>
            </a:r>
            <a:r>
              <a:rPr lang="x-none" altLang="en-US" sz="3200">
                <a:latin typeface="MathJax_Main" charset="0"/>
                <a:sym typeface="+mn-ea"/>
              </a:rPr>
              <a:t>8</a:t>
            </a:r>
            <a:r>
              <a:rPr lang="x-none" altLang="en-US" sz="3200">
                <a:latin typeface="MathJax_Main" charset="0"/>
              </a:rPr>
              <a:t>       </a:t>
            </a:r>
            <a:r>
              <a:rPr lang="x-none" altLang="en-US" sz="3200">
                <a:latin typeface="MathJax_Main" charset="0"/>
                <a:sym typeface="+mn-ea"/>
              </a:rPr>
              <a:t>6</a:t>
            </a:r>
            <a:r>
              <a:rPr lang="x-none" altLang="en-US" sz="3200">
                <a:latin typeface="MathJax_Main" charset="0"/>
              </a:rPr>
              <a:t>       </a:t>
            </a:r>
            <a:r>
              <a:rPr lang="x-none" altLang="en-US" sz="3200">
                <a:latin typeface="MathJax_Main" charset="0"/>
                <a:sym typeface="+mn-ea"/>
              </a:rPr>
              <a:t>5</a:t>
            </a:r>
            <a:r>
              <a:rPr lang="x-none" altLang="en-US" sz="3200">
                <a:latin typeface="MathJax_Main" charset="0"/>
              </a:rPr>
              <a:t>       </a:t>
            </a:r>
            <a:r>
              <a:rPr lang="x-none" altLang="en-US" sz="3200">
                <a:latin typeface="MathJax_Main" charset="0"/>
                <a:sym typeface="+mn-ea"/>
              </a:rPr>
              <a:t>9</a:t>
            </a:r>
            <a:endParaRPr lang="x-none" altLang="en-US" sz="3200">
              <a:latin typeface="MathJax_Main" charset="0"/>
              <a:sym typeface="+mn-ea"/>
            </a:endParaRPr>
          </a:p>
        </p:txBody>
      </p:sp>
      <p:sp>
        <p:nvSpPr>
          <p:cNvPr id="4" name="Oval 3"/>
          <p:cNvSpPr/>
          <p:nvPr/>
        </p:nvSpPr>
        <p:spPr>
          <a:xfrm>
            <a:off x="8792845" y="3085465"/>
            <a:ext cx="584835" cy="584835"/>
          </a:xfrm>
          <a:prstGeom prst="ellipse">
            <a:avLst/>
          </a:prstGeom>
          <a:solidFill>
            <a:srgbClr val="E91149"/>
          </a:solidFill>
          <a:ln w="38100">
            <a:solidFill>
              <a:srgbClr val="E91149"/>
            </a:solidFill>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0" name="Text Box 9"/>
          <p:cNvSpPr txBox="1"/>
          <p:nvPr/>
        </p:nvSpPr>
        <p:spPr>
          <a:xfrm>
            <a:off x="6134100" y="3028315"/>
            <a:ext cx="5135880" cy="640080"/>
          </a:xfrm>
          <a:prstGeom prst="rect">
            <a:avLst/>
          </a:prstGeom>
          <a:noFill/>
        </p:spPr>
        <p:txBody>
          <a:bodyPr wrap="none" rtlCol="0">
            <a:spAutoFit/>
          </a:bodyPr>
          <a:p>
            <a:r>
              <a:rPr lang="x-none" altLang="en-US" sz="3600">
                <a:solidFill>
                  <a:schemeClr val="tx1"/>
                </a:solidFill>
                <a:latin typeface="Arial" charset="0"/>
              </a:rPr>
              <a:t>s</a:t>
            </a:r>
            <a:r>
              <a:rPr lang="x-none" altLang="en-US" sz="3600">
                <a:latin typeface="Arial" charset="0"/>
              </a:rPr>
              <a:t>	</a:t>
            </a:r>
            <a:r>
              <a:rPr lang="x-none" altLang="en-US" sz="3600">
                <a:solidFill>
                  <a:schemeClr val="tx1"/>
                </a:solidFill>
                <a:latin typeface="Arial" charset="0"/>
              </a:rPr>
              <a:t>a</a:t>
            </a:r>
            <a:r>
              <a:rPr lang="x-none" altLang="en-US" sz="3600">
                <a:latin typeface="Arial" charset="0"/>
              </a:rPr>
              <a:t>	</a:t>
            </a:r>
            <a:r>
              <a:rPr lang="x-none" altLang="en-US" sz="3600">
                <a:solidFill>
                  <a:schemeClr val="tx1"/>
                </a:solidFill>
                <a:latin typeface="Arial" charset="0"/>
              </a:rPr>
              <a:t>b</a:t>
            </a:r>
            <a:r>
              <a:rPr lang="x-none" altLang="en-US" sz="3600">
                <a:latin typeface="Arial" charset="0"/>
              </a:rPr>
              <a:t>	</a:t>
            </a:r>
            <a:r>
              <a:rPr lang="x-none" altLang="en-US" sz="3600">
                <a:solidFill>
                  <a:schemeClr val="bg1"/>
                </a:solidFill>
                <a:latin typeface="Arial" charset="0"/>
              </a:rPr>
              <a:t>c</a:t>
            </a:r>
            <a:r>
              <a:rPr lang="x-none" altLang="en-US" sz="3600">
                <a:latin typeface="Arial" charset="0"/>
              </a:rPr>
              <a:t>	</a:t>
            </a:r>
            <a:r>
              <a:rPr lang="x-none" altLang="en-US" sz="3600">
                <a:solidFill>
                  <a:srgbClr val="00B0F0"/>
                </a:solidFill>
                <a:latin typeface="Arial" charset="0"/>
              </a:rPr>
              <a:t>d</a:t>
            </a:r>
            <a:r>
              <a:rPr lang="x-none" altLang="en-US" sz="3600">
                <a:latin typeface="Arial" charset="0"/>
              </a:rPr>
              <a:t>	e </a:t>
            </a:r>
            <a:endParaRPr lang="x-none" altLang="en-US" sz="3600">
              <a:latin typeface="Arial" charset="0"/>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1" name=""/>
        <p:cNvGrpSpPr/>
        <p:nvPr/>
      </p:nvGrpSpPr>
      <p:grpSpPr/>
      <p:sp>
        <p:nvSpPr>
          <p:cNvPr id="7" name="Text Box 6"/>
          <p:cNvSpPr txBox="1"/>
          <p:nvPr/>
        </p:nvSpPr>
        <p:spPr>
          <a:xfrm>
            <a:off x="2086445" y="614680"/>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s</a:t>
            </a:r>
            <a:endParaRPr lang="x-none" altLang="en-US" sz="4400" b="1">
              <a:solidFill>
                <a:schemeClr val="bg2">
                  <a:lumMod val="75000"/>
                </a:schemeClr>
              </a:solidFill>
              <a:latin typeface="Arial" charset="0"/>
              <a:ea typeface="Arial" charset="0"/>
            </a:endParaRPr>
          </a:p>
        </p:txBody>
      </p:sp>
      <p:sp>
        <p:nvSpPr>
          <p:cNvPr id="8" name="Oval 7"/>
          <p:cNvSpPr/>
          <p:nvPr/>
        </p:nvSpPr>
        <p:spPr>
          <a:xfrm>
            <a:off x="1907540" y="614680"/>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9" name="Text Box 8"/>
          <p:cNvSpPr txBox="1"/>
          <p:nvPr/>
        </p:nvSpPr>
        <p:spPr>
          <a:xfrm>
            <a:off x="713575" y="1976120"/>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a</a:t>
            </a:r>
            <a:endParaRPr lang="x-none" altLang="en-US" sz="4400" b="1">
              <a:solidFill>
                <a:schemeClr val="bg2">
                  <a:lumMod val="75000"/>
                </a:schemeClr>
              </a:solidFill>
              <a:latin typeface="Arial" charset="0"/>
              <a:ea typeface="Arial" charset="0"/>
            </a:endParaRPr>
          </a:p>
        </p:txBody>
      </p:sp>
      <p:sp>
        <p:nvSpPr>
          <p:cNvPr id="12" name="Oval 11"/>
          <p:cNvSpPr/>
          <p:nvPr/>
        </p:nvSpPr>
        <p:spPr>
          <a:xfrm>
            <a:off x="547370" y="1988820"/>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31" name="Oval 30"/>
          <p:cNvSpPr/>
          <p:nvPr/>
        </p:nvSpPr>
        <p:spPr>
          <a:xfrm>
            <a:off x="3293110" y="1980565"/>
            <a:ext cx="838835" cy="838835"/>
          </a:xfrm>
          <a:prstGeom prst="ellipse">
            <a:avLst/>
          </a:prstGeom>
          <a:solidFill>
            <a:srgbClr val="E91149"/>
          </a:solidFill>
          <a:ln w="38100">
            <a:solidFill>
              <a:srgbClr val="E91149"/>
            </a:solidFill>
          </a:ln>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33" name="Text Box 32"/>
          <p:cNvSpPr txBox="1"/>
          <p:nvPr/>
        </p:nvSpPr>
        <p:spPr>
          <a:xfrm>
            <a:off x="716115" y="4063365"/>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e</a:t>
            </a:r>
            <a:endParaRPr lang="x-none" altLang="en-US" sz="4400" b="1">
              <a:solidFill>
                <a:schemeClr val="bg2">
                  <a:lumMod val="75000"/>
                </a:schemeClr>
              </a:solidFill>
              <a:latin typeface="Arial" charset="0"/>
              <a:ea typeface="Arial" charset="0"/>
            </a:endParaRPr>
          </a:p>
        </p:txBody>
      </p:sp>
      <p:sp>
        <p:nvSpPr>
          <p:cNvPr id="34" name="Oval 33"/>
          <p:cNvSpPr/>
          <p:nvPr/>
        </p:nvSpPr>
        <p:spPr>
          <a:xfrm>
            <a:off x="537210" y="4063365"/>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36" name="Text Box 35"/>
          <p:cNvSpPr txBox="1"/>
          <p:nvPr/>
        </p:nvSpPr>
        <p:spPr>
          <a:xfrm>
            <a:off x="2024215" y="5473065"/>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b</a:t>
            </a:r>
            <a:endParaRPr lang="x-none" altLang="en-US" sz="4400" b="1">
              <a:solidFill>
                <a:schemeClr val="bg2">
                  <a:lumMod val="75000"/>
                </a:schemeClr>
              </a:solidFill>
              <a:latin typeface="Arial" charset="0"/>
              <a:ea typeface="Arial" charset="0"/>
            </a:endParaRPr>
          </a:p>
        </p:txBody>
      </p:sp>
      <p:sp>
        <p:nvSpPr>
          <p:cNvPr id="60" name="Oval 59"/>
          <p:cNvSpPr/>
          <p:nvPr/>
        </p:nvSpPr>
        <p:spPr>
          <a:xfrm>
            <a:off x="1883410" y="5434965"/>
            <a:ext cx="838835" cy="838835"/>
          </a:xfrm>
          <a:prstGeom prst="ellipse">
            <a:avLst/>
          </a:prstGeom>
          <a:noFill/>
          <a:ln w="38100">
            <a:solidFill>
              <a:srgbClr val="00B0F0"/>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61" name="Text Box 60"/>
          <p:cNvSpPr txBox="1"/>
          <p:nvPr/>
        </p:nvSpPr>
        <p:spPr>
          <a:xfrm>
            <a:off x="3472015" y="4037965"/>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c</a:t>
            </a:r>
            <a:endParaRPr lang="x-none" altLang="en-US" sz="4400" b="1">
              <a:solidFill>
                <a:schemeClr val="bg2">
                  <a:lumMod val="75000"/>
                </a:schemeClr>
              </a:solidFill>
              <a:latin typeface="Arial" charset="0"/>
              <a:ea typeface="Arial" charset="0"/>
            </a:endParaRPr>
          </a:p>
        </p:txBody>
      </p:sp>
      <p:sp>
        <p:nvSpPr>
          <p:cNvPr id="62" name="Oval 61"/>
          <p:cNvSpPr/>
          <p:nvPr/>
        </p:nvSpPr>
        <p:spPr>
          <a:xfrm>
            <a:off x="3293110" y="4037965"/>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cxnSp>
        <p:nvCxnSpPr>
          <p:cNvPr id="65" name="Straight Arrow Connector 64"/>
          <p:cNvCxnSpPr>
            <a:stCxn id="8" idx="3"/>
            <a:endCxn id="12" idx="7"/>
          </p:cNvCxnSpPr>
          <p:nvPr/>
        </p:nvCxnSpPr>
        <p:spPr>
          <a:xfrm flipH="1">
            <a:off x="1263650" y="1330960"/>
            <a:ext cx="766445" cy="78041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8" idx="5"/>
            <a:endCxn id="31" idx="1"/>
          </p:cNvCxnSpPr>
          <p:nvPr/>
        </p:nvCxnSpPr>
        <p:spPr>
          <a:xfrm>
            <a:off x="2623820" y="1330960"/>
            <a:ext cx="791845" cy="77216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12" idx="4"/>
            <a:endCxn id="34" idx="0"/>
          </p:cNvCxnSpPr>
          <p:nvPr/>
        </p:nvCxnSpPr>
        <p:spPr>
          <a:xfrm flipH="1">
            <a:off x="956945" y="2827655"/>
            <a:ext cx="10160" cy="123571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stCxn id="34" idx="7"/>
            <a:endCxn id="31" idx="3"/>
          </p:cNvCxnSpPr>
          <p:nvPr/>
        </p:nvCxnSpPr>
        <p:spPr>
          <a:xfrm flipV="1">
            <a:off x="1253490" y="2696845"/>
            <a:ext cx="2162175" cy="148907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endCxn id="60" idx="0"/>
          </p:cNvCxnSpPr>
          <p:nvPr/>
        </p:nvCxnSpPr>
        <p:spPr>
          <a:xfrm flipH="1">
            <a:off x="2303145" y="2792730"/>
            <a:ext cx="1227455" cy="2642235"/>
          </a:xfrm>
          <a:prstGeom prst="straightConnector1">
            <a:avLst/>
          </a:prstGeom>
          <a:ln w="28575">
            <a:solidFill>
              <a:srgbClr val="00B0F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a:stCxn id="34" idx="4"/>
            <a:endCxn id="60" idx="1"/>
          </p:cNvCxnSpPr>
          <p:nvPr/>
        </p:nvCxnSpPr>
        <p:spPr>
          <a:xfrm>
            <a:off x="956945" y="4902200"/>
            <a:ext cx="1049020" cy="65532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stCxn id="60" idx="7"/>
            <a:endCxn id="62" idx="4"/>
          </p:cNvCxnSpPr>
          <p:nvPr/>
        </p:nvCxnSpPr>
        <p:spPr>
          <a:xfrm flipV="1">
            <a:off x="2599690" y="4876800"/>
            <a:ext cx="1113155" cy="68072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stCxn id="62" idx="0"/>
            <a:endCxn id="31" idx="4"/>
          </p:cNvCxnSpPr>
          <p:nvPr/>
        </p:nvCxnSpPr>
        <p:spPr>
          <a:xfrm flipV="1">
            <a:off x="3712845" y="2819400"/>
            <a:ext cx="0" cy="121856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sp>
        <p:nvSpPr>
          <p:cNvPr id="73" name="Text Box 72"/>
          <p:cNvSpPr txBox="1"/>
          <p:nvPr/>
        </p:nvSpPr>
        <p:spPr>
          <a:xfrm>
            <a:off x="1122680" y="131889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8</a:t>
            </a:r>
            <a:endParaRPr lang="x-none" altLang="en-US" sz="2800" b="1">
              <a:solidFill>
                <a:schemeClr val="tx1">
                  <a:lumMod val="75000"/>
                  <a:lumOff val="25000"/>
                </a:schemeClr>
              </a:solidFill>
              <a:latin typeface="Arial" charset="0"/>
              <a:ea typeface="Arial" charset="0"/>
            </a:endParaRPr>
          </a:p>
        </p:txBody>
      </p:sp>
      <p:sp>
        <p:nvSpPr>
          <p:cNvPr id="74" name="Text Box 73"/>
          <p:cNvSpPr txBox="1"/>
          <p:nvPr/>
        </p:nvSpPr>
        <p:spPr>
          <a:xfrm>
            <a:off x="2928620" y="131635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10</a:t>
            </a:r>
            <a:endParaRPr lang="x-none" altLang="en-US" sz="2800" b="1">
              <a:solidFill>
                <a:schemeClr val="tx1">
                  <a:lumMod val="75000"/>
                  <a:lumOff val="25000"/>
                </a:schemeClr>
              </a:solidFill>
              <a:latin typeface="Arial" charset="0"/>
              <a:ea typeface="Arial" charset="0"/>
            </a:endParaRPr>
          </a:p>
        </p:txBody>
      </p:sp>
      <p:sp>
        <p:nvSpPr>
          <p:cNvPr id="75" name="Text Box 74"/>
          <p:cNvSpPr txBox="1"/>
          <p:nvPr/>
        </p:nvSpPr>
        <p:spPr>
          <a:xfrm>
            <a:off x="434340" y="312991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a:t>
            </a:r>
            <a:endParaRPr lang="x-none" altLang="en-US" sz="2800" b="1">
              <a:solidFill>
                <a:schemeClr val="tx1">
                  <a:lumMod val="75000"/>
                  <a:lumOff val="25000"/>
                </a:schemeClr>
              </a:solidFill>
              <a:latin typeface="Arial" charset="0"/>
              <a:ea typeface="Arial" charset="0"/>
            </a:endParaRPr>
          </a:p>
        </p:txBody>
      </p:sp>
      <p:sp>
        <p:nvSpPr>
          <p:cNvPr id="76" name="Text Box 75"/>
          <p:cNvSpPr txBox="1"/>
          <p:nvPr/>
        </p:nvSpPr>
        <p:spPr>
          <a:xfrm>
            <a:off x="3589020" y="311467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a:t>
            </a:r>
            <a:endParaRPr lang="x-none" altLang="en-US" sz="2800" b="1">
              <a:solidFill>
                <a:schemeClr val="tx1">
                  <a:lumMod val="75000"/>
                  <a:lumOff val="25000"/>
                </a:schemeClr>
              </a:solidFill>
              <a:latin typeface="Arial" charset="0"/>
              <a:ea typeface="Arial" charset="0"/>
            </a:endParaRPr>
          </a:p>
        </p:txBody>
      </p:sp>
      <p:sp>
        <p:nvSpPr>
          <p:cNvPr id="77" name="Text Box 76"/>
          <p:cNvSpPr txBox="1"/>
          <p:nvPr/>
        </p:nvSpPr>
        <p:spPr>
          <a:xfrm>
            <a:off x="1790700" y="303847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-4</a:t>
            </a:r>
            <a:endParaRPr lang="x-none" altLang="en-US" sz="2800" b="1">
              <a:solidFill>
                <a:schemeClr val="tx1">
                  <a:lumMod val="75000"/>
                  <a:lumOff val="25000"/>
                </a:schemeClr>
              </a:solidFill>
              <a:latin typeface="Arial" charset="0"/>
              <a:ea typeface="Arial" charset="0"/>
            </a:endParaRPr>
          </a:p>
        </p:txBody>
      </p:sp>
      <p:sp>
        <p:nvSpPr>
          <p:cNvPr id="78" name="Text Box 77"/>
          <p:cNvSpPr txBox="1"/>
          <p:nvPr/>
        </p:nvSpPr>
        <p:spPr>
          <a:xfrm>
            <a:off x="2331720" y="3938270"/>
            <a:ext cx="641985" cy="518160"/>
          </a:xfrm>
          <a:prstGeom prst="rect">
            <a:avLst/>
          </a:prstGeom>
          <a:noFill/>
        </p:spPr>
        <p:txBody>
          <a:bodyPr wrap="square" rtlCol="0">
            <a:spAutoFit/>
          </a:bodyPr>
          <a:p>
            <a:pPr algn="ctr"/>
            <a:r>
              <a:rPr lang="x-none" altLang="en-US" sz="2800" b="1">
                <a:solidFill>
                  <a:srgbClr val="00B0F0"/>
                </a:solidFill>
                <a:latin typeface="Arial" charset="0"/>
                <a:ea typeface="Arial" charset="0"/>
              </a:rPr>
              <a:t>2</a:t>
            </a:r>
            <a:endParaRPr lang="x-none" altLang="en-US" sz="2800" b="1">
              <a:solidFill>
                <a:srgbClr val="00B0F0"/>
              </a:solidFill>
              <a:latin typeface="Arial" charset="0"/>
              <a:ea typeface="Arial" charset="0"/>
            </a:endParaRPr>
          </a:p>
        </p:txBody>
      </p:sp>
      <p:sp>
        <p:nvSpPr>
          <p:cNvPr id="79" name="Text Box 78"/>
          <p:cNvSpPr txBox="1"/>
          <p:nvPr/>
        </p:nvSpPr>
        <p:spPr>
          <a:xfrm>
            <a:off x="998220" y="517207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a:t>
            </a:r>
            <a:endParaRPr lang="x-none" altLang="en-US" sz="2800" b="1">
              <a:solidFill>
                <a:schemeClr val="tx1">
                  <a:lumMod val="75000"/>
                  <a:lumOff val="25000"/>
                </a:schemeClr>
              </a:solidFill>
              <a:latin typeface="Arial" charset="0"/>
              <a:ea typeface="Arial" charset="0"/>
            </a:endParaRPr>
          </a:p>
        </p:txBody>
      </p:sp>
      <p:sp>
        <p:nvSpPr>
          <p:cNvPr id="80" name="Text Box 79"/>
          <p:cNvSpPr txBox="1"/>
          <p:nvPr/>
        </p:nvSpPr>
        <p:spPr>
          <a:xfrm>
            <a:off x="2948940" y="517969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-2</a:t>
            </a:r>
            <a:endParaRPr lang="x-none" altLang="en-US" sz="2800" b="1">
              <a:solidFill>
                <a:schemeClr val="tx1">
                  <a:lumMod val="75000"/>
                  <a:lumOff val="25000"/>
                </a:schemeClr>
              </a:solidFill>
              <a:latin typeface="Arial" charset="0"/>
              <a:ea typeface="Arial" charset="0"/>
            </a:endParaRPr>
          </a:p>
        </p:txBody>
      </p:sp>
      <p:sp>
        <p:nvSpPr>
          <p:cNvPr id="6" name="Text Box 5"/>
          <p:cNvSpPr txBox="1"/>
          <p:nvPr/>
        </p:nvSpPr>
        <p:spPr>
          <a:xfrm>
            <a:off x="3430105" y="2008505"/>
            <a:ext cx="459740" cy="762000"/>
          </a:xfrm>
          <a:prstGeom prst="rect">
            <a:avLst/>
          </a:prstGeom>
          <a:noFill/>
        </p:spPr>
        <p:txBody>
          <a:bodyPr wrap="square" rtlCol="0">
            <a:spAutoFit/>
          </a:bodyPr>
          <a:p>
            <a:r>
              <a:rPr lang="x-none" altLang="en-US" sz="4400" b="1">
                <a:solidFill>
                  <a:schemeClr val="bg1"/>
                </a:solidFill>
                <a:latin typeface="Arial" charset="0"/>
                <a:ea typeface="Arial" charset="0"/>
              </a:rPr>
              <a:t>d</a:t>
            </a:r>
            <a:endParaRPr lang="x-none" altLang="en-US" sz="4400" b="1">
              <a:solidFill>
                <a:schemeClr val="bg1"/>
              </a:solidFill>
              <a:latin typeface="Arial" charset="0"/>
              <a:ea typeface="Arial" charset="0"/>
            </a:endParaRPr>
          </a:p>
        </p:txBody>
      </p:sp>
      <p:sp>
        <p:nvSpPr>
          <p:cNvPr id="4" name="Text Box 3"/>
          <p:cNvSpPr txBox="1"/>
          <p:nvPr/>
        </p:nvSpPr>
        <p:spPr>
          <a:xfrm>
            <a:off x="6769100" y="4149090"/>
            <a:ext cx="3749040" cy="579120"/>
          </a:xfrm>
          <a:prstGeom prst="rect">
            <a:avLst/>
          </a:prstGeom>
          <a:noFill/>
        </p:spPr>
        <p:txBody>
          <a:bodyPr wrap="none" rtlCol="0">
            <a:spAutoFit/>
          </a:bodyPr>
          <a:p>
            <a:r>
              <a:rPr lang="x-none" altLang="en-US" sz="3200">
                <a:latin typeface="Lato" charset="0"/>
              </a:rPr>
              <a:t>2</a:t>
            </a:r>
            <a:r>
              <a:rPr lang="x-none" altLang="en-US" sz="3200" baseline="30000">
                <a:latin typeface="Lato" charset="0"/>
              </a:rPr>
              <a:t>η </a:t>
            </a:r>
            <a:r>
              <a:rPr lang="x-none" altLang="en-US" sz="3200">
                <a:latin typeface="Lato" charset="0"/>
              </a:rPr>
              <a:t> / 5 επαναλήψεις</a:t>
            </a:r>
            <a:endParaRPr lang="x-none" altLang="en-US" sz="3200">
              <a:latin typeface="Lato" charset="0"/>
            </a:endParaRPr>
          </a:p>
        </p:txBody>
      </p:sp>
      <p:sp>
        <p:nvSpPr>
          <p:cNvPr id="3" name="Text Box 2"/>
          <p:cNvSpPr txBox="1"/>
          <p:nvPr/>
        </p:nvSpPr>
        <p:spPr>
          <a:xfrm>
            <a:off x="6054090" y="2319655"/>
            <a:ext cx="5447030" cy="579120"/>
          </a:xfrm>
          <a:prstGeom prst="rect">
            <a:avLst/>
          </a:prstGeom>
          <a:noFill/>
        </p:spPr>
        <p:txBody>
          <a:bodyPr wrap="square" rtlCol="0">
            <a:spAutoFit/>
          </a:bodyPr>
          <a:p>
            <a:pPr algn="l"/>
            <a:r>
              <a:rPr lang="x-none" altLang="en-US" sz="3200">
                <a:latin typeface="MathJax_Main" charset="0"/>
                <a:sym typeface="+mn-ea"/>
              </a:rPr>
              <a:t> 0 </a:t>
            </a:r>
            <a:r>
              <a:rPr lang="x-none" altLang="en-US" sz="3200">
                <a:latin typeface="MathJax_Main" charset="0"/>
              </a:rPr>
              <a:t>      </a:t>
            </a:r>
            <a:r>
              <a:rPr lang="x-none" altLang="en-US" sz="3200">
                <a:latin typeface="MathJax_Main" charset="0"/>
                <a:sym typeface="+mn-ea"/>
              </a:rPr>
              <a:t>8</a:t>
            </a:r>
            <a:r>
              <a:rPr lang="x-none" altLang="en-US" sz="3200">
                <a:latin typeface="MathJax_Main" charset="0"/>
              </a:rPr>
              <a:t>       </a:t>
            </a:r>
            <a:r>
              <a:rPr lang="x-none" altLang="en-US" sz="3200">
                <a:latin typeface="MathJax_Main" charset="0"/>
                <a:sym typeface="+mn-ea"/>
              </a:rPr>
              <a:t>8</a:t>
            </a:r>
            <a:r>
              <a:rPr lang="x-none" altLang="en-US" sz="3200">
                <a:latin typeface="MathJax_Main" charset="0"/>
              </a:rPr>
              <a:t>       </a:t>
            </a:r>
            <a:r>
              <a:rPr lang="x-none" altLang="en-US" sz="3200">
                <a:latin typeface="MathJax_Main" charset="0"/>
                <a:sym typeface="+mn-ea"/>
              </a:rPr>
              <a:t>6</a:t>
            </a:r>
            <a:r>
              <a:rPr lang="x-none" altLang="en-US" sz="3200">
                <a:latin typeface="MathJax_Main" charset="0"/>
              </a:rPr>
              <a:t>       </a:t>
            </a:r>
            <a:r>
              <a:rPr lang="x-none" altLang="en-US" sz="3200">
                <a:latin typeface="MathJax_Main" charset="0"/>
                <a:sym typeface="+mn-ea"/>
              </a:rPr>
              <a:t>5</a:t>
            </a:r>
            <a:r>
              <a:rPr lang="x-none" altLang="en-US" sz="3200">
                <a:latin typeface="MathJax_Main" charset="0"/>
              </a:rPr>
              <a:t>       </a:t>
            </a:r>
            <a:r>
              <a:rPr lang="x-none" altLang="en-US" sz="3200">
                <a:latin typeface="MathJax_Main" charset="0"/>
                <a:sym typeface="+mn-ea"/>
              </a:rPr>
              <a:t>9</a:t>
            </a:r>
            <a:endParaRPr lang="x-none" altLang="en-US" sz="3200">
              <a:latin typeface="MathJax_Main" charset="0"/>
              <a:sym typeface="+mn-ea"/>
            </a:endParaRPr>
          </a:p>
        </p:txBody>
      </p:sp>
      <p:sp>
        <p:nvSpPr>
          <p:cNvPr id="5" name="Oval 4"/>
          <p:cNvSpPr/>
          <p:nvPr/>
        </p:nvSpPr>
        <p:spPr>
          <a:xfrm>
            <a:off x="9732645" y="3085465"/>
            <a:ext cx="584835" cy="584835"/>
          </a:xfrm>
          <a:prstGeom prst="ellipse">
            <a:avLst/>
          </a:prstGeom>
          <a:solidFill>
            <a:srgbClr val="E91149"/>
          </a:solidFill>
          <a:ln w="38100">
            <a:solidFill>
              <a:srgbClr val="E91149"/>
            </a:solidFill>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0" name="Text Box 9"/>
          <p:cNvSpPr txBox="1"/>
          <p:nvPr/>
        </p:nvSpPr>
        <p:spPr>
          <a:xfrm>
            <a:off x="6134100" y="3028315"/>
            <a:ext cx="5135880" cy="640080"/>
          </a:xfrm>
          <a:prstGeom prst="rect">
            <a:avLst/>
          </a:prstGeom>
          <a:noFill/>
        </p:spPr>
        <p:txBody>
          <a:bodyPr wrap="none" rtlCol="0">
            <a:spAutoFit/>
          </a:bodyPr>
          <a:p>
            <a:r>
              <a:rPr lang="x-none" altLang="en-US" sz="3600">
                <a:solidFill>
                  <a:schemeClr val="tx1"/>
                </a:solidFill>
                <a:latin typeface="Arial" charset="0"/>
              </a:rPr>
              <a:t>s</a:t>
            </a:r>
            <a:r>
              <a:rPr lang="x-none" altLang="en-US" sz="3600">
                <a:latin typeface="Arial" charset="0"/>
              </a:rPr>
              <a:t>	</a:t>
            </a:r>
            <a:r>
              <a:rPr lang="x-none" altLang="en-US" sz="3600">
                <a:solidFill>
                  <a:schemeClr val="tx1"/>
                </a:solidFill>
                <a:latin typeface="Arial" charset="0"/>
              </a:rPr>
              <a:t>a</a:t>
            </a:r>
            <a:r>
              <a:rPr lang="x-none" altLang="en-US" sz="3600">
                <a:latin typeface="Arial" charset="0"/>
              </a:rPr>
              <a:t>	</a:t>
            </a:r>
            <a:r>
              <a:rPr lang="x-none" altLang="en-US" sz="3600">
                <a:solidFill>
                  <a:srgbClr val="00B0F0"/>
                </a:solidFill>
                <a:latin typeface="Arial" charset="0"/>
              </a:rPr>
              <a:t>b</a:t>
            </a:r>
            <a:r>
              <a:rPr lang="x-none" altLang="en-US" sz="3600">
                <a:latin typeface="Arial" charset="0"/>
              </a:rPr>
              <a:t>	</a:t>
            </a:r>
            <a:r>
              <a:rPr lang="x-none" altLang="en-US" sz="3600">
                <a:solidFill>
                  <a:schemeClr val="tx1"/>
                </a:solidFill>
                <a:latin typeface="Arial" charset="0"/>
              </a:rPr>
              <a:t>c</a:t>
            </a:r>
            <a:r>
              <a:rPr lang="x-none" altLang="en-US" sz="3600">
                <a:latin typeface="Arial" charset="0"/>
              </a:rPr>
              <a:t>	</a:t>
            </a:r>
            <a:r>
              <a:rPr lang="x-none" altLang="en-US" sz="3600">
                <a:solidFill>
                  <a:schemeClr val="bg1"/>
                </a:solidFill>
                <a:latin typeface="Arial" charset="0"/>
              </a:rPr>
              <a:t>d</a:t>
            </a:r>
            <a:r>
              <a:rPr lang="x-none" altLang="en-US" sz="3600">
                <a:latin typeface="Arial" charset="0"/>
              </a:rPr>
              <a:t>	</a:t>
            </a:r>
            <a:r>
              <a:rPr lang="x-none" altLang="en-US" sz="3600">
                <a:solidFill>
                  <a:schemeClr val="tx1"/>
                </a:solidFill>
                <a:latin typeface="Arial" charset="0"/>
              </a:rPr>
              <a:t>e</a:t>
            </a:r>
            <a:r>
              <a:rPr lang="x-none" altLang="en-US" sz="3600">
                <a:latin typeface="Arial" charset="0"/>
              </a:rPr>
              <a:t> </a:t>
            </a:r>
            <a:endParaRPr lang="x-none" altLang="en-US" sz="3600">
              <a:latin typeface="Arial" charset="0"/>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1" name=""/>
        <p:cNvGrpSpPr/>
        <p:nvPr/>
      </p:nvGrpSpPr>
      <p:grpSpPr/>
      <p:sp>
        <p:nvSpPr>
          <p:cNvPr id="7" name="Text Box 6"/>
          <p:cNvSpPr txBox="1"/>
          <p:nvPr/>
        </p:nvSpPr>
        <p:spPr>
          <a:xfrm>
            <a:off x="2086445" y="614680"/>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s</a:t>
            </a:r>
            <a:endParaRPr lang="x-none" altLang="en-US" sz="4400" b="1">
              <a:solidFill>
                <a:schemeClr val="bg2">
                  <a:lumMod val="75000"/>
                </a:schemeClr>
              </a:solidFill>
              <a:latin typeface="Arial" charset="0"/>
              <a:ea typeface="Arial" charset="0"/>
            </a:endParaRPr>
          </a:p>
        </p:txBody>
      </p:sp>
      <p:sp>
        <p:nvSpPr>
          <p:cNvPr id="8" name="Oval 7"/>
          <p:cNvSpPr/>
          <p:nvPr/>
        </p:nvSpPr>
        <p:spPr>
          <a:xfrm>
            <a:off x="1907540" y="614680"/>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9" name="Text Box 8"/>
          <p:cNvSpPr txBox="1"/>
          <p:nvPr/>
        </p:nvSpPr>
        <p:spPr>
          <a:xfrm>
            <a:off x="713575" y="1976120"/>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a</a:t>
            </a:r>
            <a:endParaRPr lang="x-none" altLang="en-US" sz="4400" b="1">
              <a:solidFill>
                <a:schemeClr val="bg2">
                  <a:lumMod val="75000"/>
                </a:schemeClr>
              </a:solidFill>
              <a:latin typeface="Arial" charset="0"/>
              <a:ea typeface="Arial" charset="0"/>
            </a:endParaRPr>
          </a:p>
        </p:txBody>
      </p:sp>
      <p:sp>
        <p:nvSpPr>
          <p:cNvPr id="12" name="Oval 11"/>
          <p:cNvSpPr/>
          <p:nvPr/>
        </p:nvSpPr>
        <p:spPr>
          <a:xfrm>
            <a:off x="547370" y="1988820"/>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31" name="Oval 30"/>
          <p:cNvSpPr/>
          <p:nvPr/>
        </p:nvSpPr>
        <p:spPr>
          <a:xfrm>
            <a:off x="3293110" y="1980565"/>
            <a:ext cx="838835" cy="838835"/>
          </a:xfrm>
          <a:prstGeom prst="ellipse">
            <a:avLst/>
          </a:prstGeom>
          <a:solidFill>
            <a:srgbClr val="E91149"/>
          </a:solidFill>
          <a:ln w="38100">
            <a:solidFill>
              <a:srgbClr val="E91149"/>
            </a:solidFill>
          </a:ln>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33" name="Text Box 32"/>
          <p:cNvSpPr txBox="1"/>
          <p:nvPr/>
        </p:nvSpPr>
        <p:spPr>
          <a:xfrm>
            <a:off x="716115" y="4063365"/>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e</a:t>
            </a:r>
            <a:endParaRPr lang="x-none" altLang="en-US" sz="4400" b="1">
              <a:solidFill>
                <a:schemeClr val="bg2">
                  <a:lumMod val="75000"/>
                </a:schemeClr>
              </a:solidFill>
              <a:latin typeface="Arial" charset="0"/>
              <a:ea typeface="Arial" charset="0"/>
            </a:endParaRPr>
          </a:p>
        </p:txBody>
      </p:sp>
      <p:sp>
        <p:nvSpPr>
          <p:cNvPr id="34" name="Oval 33"/>
          <p:cNvSpPr/>
          <p:nvPr/>
        </p:nvSpPr>
        <p:spPr>
          <a:xfrm>
            <a:off x="537210" y="4063365"/>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36" name="Text Box 35"/>
          <p:cNvSpPr txBox="1"/>
          <p:nvPr/>
        </p:nvSpPr>
        <p:spPr>
          <a:xfrm>
            <a:off x="2024215" y="5473065"/>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b</a:t>
            </a:r>
            <a:endParaRPr lang="x-none" altLang="en-US" sz="4400" b="1">
              <a:solidFill>
                <a:schemeClr val="bg2">
                  <a:lumMod val="75000"/>
                </a:schemeClr>
              </a:solidFill>
              <a:latin typeface="Arial" charset="0"/>
              <a:ea typeface="Arial" charset="0"/>
            </a:endParaRPr>
          </a:p>
        </p:txBody>
      </p:sp>
      <p:sp>
        <p:nvSpPr>
          <p:cNvPr id="60" name="Oval 59"/>
          <p:cNvSpPr/>
          <p:nvPr/>
        </p:nvSpPr>
        <p:spPr>
          <a:xfrm>
            <a:off x="1883410" y="5434965"/>
            <a:ext cx="838835" cy="838835"/>
          </a:xfrm>
          <a:prstGeom prst="ellipse">
            <a:avLst/>
          </a:prstGeom>
          <a:noFill/>
          <a:ln w="38100">
            <a:solidFill>
              <a:srgbClr val="00B0F0"/>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61" name="Text Box 60"/>
          <p:cNvSpPr txBox="1"/>
          <p:nvPr/>
        </p:nvSpPr>
        <p:spPr>
          <a:xfrm>
            <a:off x="3472015" y="4037965"/>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c</a:t>
            </a:r>
            <a:endParaRPr lang="x-none" altLang="en-US" sz="4400" b="1">
              <a:solidFill>
                <a:schemeClr val="bg2">
                  <a:lumMod val="75000"/>
                </a:schemeClr>
              </a:solidFill>
              <a:latin typeface="Arial" charset="0"/>
              <a:ea typeface="Arial" charset="0"/>
            </a:endParaRPr>
          </a:p>
        </p:txBody>
      </p:sp>
      <p:sp>
        <p:nvSpPr>
          <p:cNvPr id="62" name="Oval 61"/>
          <p:cNvSpPr/>
          <p:nvPr/>
        </p:nvSpPr>
        <p:spPr>
          <a:xfrm>
            <a:off x="3293110" y="4037965"/>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cxnSp>
        <p:nvCxnSpPr>
          <p:cNvPr id="65" name="Straight Arrow Connector 64"/>
          <p:cNvCxnSpPr>
            <a:stCxn id="8" idx="3"/>
            <a:endCxn id="12" idx="7"/>
          </p:cNvCxnSpPr>
          <p:nvPr/>
        </p:nvCxnSpPr>
        <p:spPr>
          <a:xfrm flipH="1">
            <a:off x="1263650" y="1330960"/>
            <a:ext cx="766445" cy="78041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8" idx="5"/>
            <a:endCxn id="31" idx="1"/>
          </p:cNvCxnSpPr>
          <p:nvPr/>
        </p:nvCxnSpPr>
        <p:spPr>
          <a:xfrm>
            <a:off x="2623820" y="1330960"/>
            <a:ext cx="791845" cy="77216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12" idx="4"/>
            <a:endCxn id="34" idx="0"/>
          </p:cNvCxnSpPr>
          <p:nvPr/>
        </p:nvCxnSpPr>
        <p:spPr>
          <a:xfrm flipH="1">
            <a:off x="956945" y="2827655"/>
            <a:ext cx="10160" cy="123571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stCxn id="34" idx="7"/>
            <a:endCxn id="31" idx="3"/>
          </p:cNvCxnSpPr>
          <p:nvPr/>
        </p:nvCxnSpPr>
        <p:spPr>
          <a:xfrm flipV="1">
            <a:off x="1253490" y="2696845"/>
            <a:ext cx="2162175" cy="148907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endCxn id="60" idx="0"/>
          </p:cNvCxnSpPr>
          <p:nvPr/>
        </p:nvCxnSpPr>
        <p:spPr>
          <a:xfrm flipH="1">
            <a:off x="2303145" y="2792730"/>
            <a:ext cx="1227455" cy="2642235"/>
          </a:xfrm>
          <a:prstGeom prst="straightConnector1">
            <a:avLst/>
          </a:prstGeom>
          <a:ln w="28575">
            <a:solidFill>
              <a:srgbClr val="00B0F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a:stCxn id="34" idx="4"/>
            <a:endCxn id="60" idx="1"/>
          </p:cNvCxnSpPr>
          <p:nvPr/>
        </p:nvCxnSpPr>
        <p:spPr>
          <a:xfrm>
            <a:off x="956945" y="4902200"/>
            <a:ext cx="1049020" cy="65532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stCxn id="60" idx="7"/>
            <a:endCxn id="62" idx="4"/>
          </p:cNvCxnSpPr>
          <p:nvPr/>
        </p:nvCxnSpPr>
        <p:spPr>
          <a:xfrm flipV="1">
            <a:off x="2599690" y="4876800"/>
            <a:ext cx="1113155" cy="68072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stCxn id="62" idx="0"/>
            <a:endCxn id="31" idx="4"/>
          </p:cNvCxnSpPr>
          <p:nvPr/>
        </p:nvCxnSpPr>
        <p:spPr>
          <a:xfrm flipV="1">
            <a:off x="3712845" y="2819400"/>
            <a:ext cx="0" cy="121856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sp>
        <p:nvSpPr>
          <p:cNvPr id="73" name="Text Box 72"/>
          <p:cNvSpPr txBox="1"/>
          <p:nvPr/>
        </p:nvSpPr>
        <p:spPr>
          <a:xfrm>
            <a:off x="1122680" y="131889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8</a:t>
            </a:r>
            <a:endParaRPr lang="x-none" altLang="en-US" sz="2800" b="1">
              <a:solidFill>
                <a:schemeClr val="tx1">
                  <a:lumMod val="75000"/>
                  <a:lumOff val="25000"/>
                </a:schemeClr>
              </a:solidFill>
              <a:latin typeface="Arial" charset="0"/>
              <a:ea typeface="Arial" charset="0"/>
            </a:endParaRPr>
          </a:p>
        </p:txBody>
      </p:sp>
      <p:sp>
        <p:nvSpPr>
          <p:cNvPr id="74" name="Text Box 73"/>
          <p:cNvSpPr txBox="1"/>
          <p:nvPr/>
        </p:nvSpPr>
        <p:spPr>
          <a:xfrm>
            <a:off x="2928620" y="131635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10</a:t>
            </a:r>
            <a:endParaRPr lang="x-none" altLang="en-US" sz="2800" b="1">
              <a:solidFill>
                <a:schemeClr val="tx1">
                  <a:lumMod val="75000"/>
                  <a:lumOff val="25000"/>
                </a:schemeClr>
              </a:solidFill>
              <a:latin typeface="Arial" charset="0"/>
              <a:ea typeface="Arial" charset="0"/>
            </a:endParaRPr>
          </a:p>
        </p:txBody>
      </p:sp>
      <p:sp>
        <p:nvSpPr>
          <p:cNvPr id="75" name="Text Box 74"/>
          <p:cNvSpPr txBox="1"/>
          <p:nvPr/>
        </p:nvSpPr>
        <p:spPr>
          <a:xfrm>
            <a:off x="434340" y="312991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a:t>
            </a:r>
            <a:endParaRPr lang="x-none" altLang="en-US" sz="2800" b="1">
              <a:solidFill>
                <a:schemeClr val="tx1">
                  <a:lumMod val="75000"/>
                  <a:lumOff val="25000"/>
                </a:schemeClr>
              </a:solidFill>
              <a:latin typeface="Arial" charset="0"/>
              <a:ea typeface="Arial" charset="0"/>
            </a:endParaRPr>
          </a:p>
        </p:txBody>
      </p:sp>
      <p:sp>
        <p:nvSpPr>
          <p:cNvPr id="76" name="Text Box 75"/>
          <p:cNvSpPr txBox="1"/>
          <p:nvPr/>
        </p:nvSpPr>
        <p:spPr>
          <a:xfrm>
            <a:off x="3589020" y="311467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a:t>
            </a:r>
            <a:endParaRPr lang="x-none" altLang="en-US" sz="2800" b="1">
              <a:solidFill>
                <a:schemeClr val="tx1">
                  <a:lumMod val="75000"/>
                  <a:lumOff val="25000"/>
                </a:schemeClr>
              </a:solidFill>
              <a:latin typeface="Arial" charset="0"/>
              <a:ea typeface="Arial" charset="0"/>
            </a:endParaRPr>
          </a:p>
        </p:txBody>
      </p:sp>
      <p:sp>
        <p:nvSpPr>
          <p:cNvPr id="77" name="Text Box 76"/>
          <p:cNvSpPr txBox="1"/>
          <p:nvPr/>
        </p:nvSpPr>
        <p:spPr>
          <a:xfrm>
            <a:off x="1790700" y="303847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-4</a:t>
            </a:r>
            <a:endParaRPr lang="x-none" altLang="en-US" sz="2800" b="1">
              <a:solidFill>
                <a:schemeClr val="tx1">
                  <a:lumMod val="75000"/>
                  <a:lumOff val="25000"/>
                </a:schemeClr>
              </a:solidFill>
              <a:latin typeface="Arial" charset="0"/>
              <a:ea typeface="Arial" charset="0"/>
            </a:endParaRPr>
          </a:p>
        </p:txBody>
      </p:sp>
      <p:sp>
        <p:nvSpPr>
          <p:cNvPr id="78" name="Text Box 77"/>
          <p:cNvSpPr txBox="1"/>
          <p:nvPr/>
        </p:nvSpPr>
        <p:spPr>
          <a:xfrm>
            <a:off x="2331720" y="3938270"/>
            <a:ext cx="641985" cy="518160"/>
          </a:xfrm>
          <a:prstGeom prst="rect">
            <a:avLst/>
          </a:prstGeom>
          <a:noFill/>
        </p:spPr>
        <p:txBody>
          <a:bodyPr wrap="square" rtlCol="0">
            <a:spAutoFit/>
          </a:bodyPr>
          <a:p>
            <a:pPr algn="ctr"/>
            <a:r>
              <a:rPr lang="x-none" altLang="en-US" sz="2800" b="1">
                <a:solidFill>
                  <a:srgbClr val="00B0F0"/>
                </a:solidFill>
                <a:latin typeface="Arial" charset="0"/>
                <a:ea typeface="Arial" charset="0"/>
              </a:rPr>
              <a:t>2</a:t>
            </a:r>
            <a:endParaRPr lang="x-none" altLang="en-US" sz="2800" b="1">
              <a:solidFill>
                <a:srgbClr val="00B0F0"/>
              </a:solidFill>
              <a:latin typeface="Arial" charset="0"/>
              <a:ea typeface="Arial" charset="0"/>
            </a:endParaRPr>
          </a:p>
        </p:txBody>
      </p:sp>
      <p:sp>
        <p:nvSpPr>
          <p:cNvPr id="79" name="Text Box 78"/>
          <p:cNvSpPr txBox="1"/>
          <p:nvPr/>
        </p:nvSpPr>
        <p:spPr>
          <a:xfrm>
            <a:off x="998220" y="517207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a:t>
            </a:r>
            <a:endParaRPr lang="x-none" altLang="en-US" sz="2800" b="1">
              <a:solidFill>
                <a:schemeClr val="tx1">
                  <a:lumMod val="75000"/>
                  <a:lumOff val="25000"/>
                </a:schemeClr>
              </a:solidFill>
              <a:latin typeface="Arial" charset="0"/>
              <a:ea typeface="Arial" charset="0"/>
            </a:endParaRPr>
          </a:p>
        </p:txBody>
      </p:sp>
      <p:sp>
        <p:nvSpPr>
          <p:cNvPr id="80" name="Text Box 79"/>
          <p:cNvSpPr txBox="1"/>
          <p:nvPr/>
        </p:nvSpPr>
        <p:spPr>
          <a:xfrm>
            <a:off x="2948940" y="517969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-2</a:t>
            </a:r>
            <a:endParaRPr lang="x-none" altLang="en-US" sz="2800" b="1">
              <a:solidFill>
                <a:schemeClr val="tx1">
                  <a:lumMod val="75000"/>
                  <a:lumOff val="25000"/>
                </a:schemeClr>
              </a:solidFill>
              <a:latin typeface="Arial" charset="0"/>
              <a:ea typeface="Arial" charset="0"/>
            </a:endParaRPr>
          </a:p>
        </p:txBody>
      </p:sp>
      <p:sp>
        <p:nvSpPr>
          <p:cNvPr id="6" name="Text Box 5"/>
          <p:cNvSpPr txBox="1"/>
          <p:nvPr/>
        </p:nvSpPr>
        <p:spPr>
          <a:xfrm>
            <a:off x="3430105" y="2008505"/>
            <a:ext cx="459740" cy="762000"/>
          </a:xfrm>
          <a:prstGeom prst="rect">
            <a:avLst/>
          </a:prstGeom>
          <a:noFill/>
        </p:spPr>
        <p:txBody>
          <a:bodyPr wrap="square" rtlCol="0">
            <a:spAutoFit/>
          </a:bodyPr>
          <a:p>
            <a:r>
              <a:rPr lang="x-none" altLang="en-US" sz="4400" b="1">
                <a:solidFill>
                  <a:schemeClr val="bg1"/>
                </a:solidFill>
                <a:latin typeface="Arial" charset="0"/>
                <a:ea typeface="Arial" charset="0"/>
              </a:rPr>
              <a:t>d</a:t>
            </a:r>
            <a:endParaRPr lang="x-none" altLang="en-US" sz="4400" b="1">
              <a:solidFill>
                <a:schemeClr val="bg1"/>
              </a:solidFill>
              <a:latin typeface="Arial" charset="0"/>
              <a:ea typeface="Arial" charset="0"/>
            </a:endParaRPr>
          </a:p>
        </p:txBody>
      </p:sp>
      <p:sp>
        <p:nvSpPr>
          <p:cNvPr id="4" name="Text Box 3"/>
          <p:cNvSpPr txBox="1"/>
          <p:nvPr/>
        </p:nvSpPr>
        <p:spPr>
          <a:xfrm>
            <a:off x="6769100" y="4149090"/>
            <a:ext cx="3749040" cy="579120"/>
          </a:xfrm>
          <a:prstGeom prst="rect">
            <a:avLst/>
          </a:prstGeom>
          <a:noFill/>
        </p:spPr>
        <p:txBody>
          <a:bodyPr wrap="none" rtlCol="0">
            <a:spAutoFit/>
          </a:bodyPr>
          <a:p>
            <a:r>
              <a:rPr lang="x-none" altLang="en-US" sz="3200">
                <a:latin typeface="Lato" charset="0"/>
              </a:rPr>
              <a:t>2</a:t>
            </a:r>
            <a:r>
              <a:rPr lang="x-none" altLang="en-US" sz="3200" baseline="30000">
                <a:latin typeface="Lato" charset="0"/>
              </a:rPr>
              <a:t>η </a:t>
            </a:r>
            <a:r>
              <a:rPr lang="x-none" altLang="en-US" sz="3200">
                <a:latin typeface="Lato" charset="0"/>
              </a:rPr>
              <a:t> / 5 επαναλήψεις</a:t>
            </a:r>
            <a:endParaRPr lang="x-none" altLang="en-US" sz="3200">
              <a:latin typeface="Lato" charset="0"/>
            </a:endParaRPr>
          </a:p>
        </p:txBody>
      </p:sp>
      <p:cxnSp>
        <p:nvCxnSpPr>
          <p:cNvPr id="3" name="Straight Connector 2"/>
          <p:cNvCxnSpPr/>
          <p:nvPr/>
        </p:nvCxnSpPr>
        <p:spPr>
          <a:xfrm flipH="1">
            <a:off x="7882890" y="2373630"/>
            <a:ext cx="508000" cy="482600"/>
          </a:xfrm>
          <a:prstGeom prst="line">
            <a:avLst/>
          </a:prstGeom>
          <a:ln w="12700"/>
        </p:spPr>
        <p:style>
          <a:lnRef idx="1">
            <a:schemeClr val="dk1"/>
          </a:lnRef>
          <a:fillRef idx="0">
            <a:schemeClr val="dk1"/>
          </a:fillRef>
          <a:effectRef idx="0">
            <a:schemeClr val="dk1"/>
          </a:effectRef>
          <a:fontRef idx="minor">
            <a:schemeClr val="tx1"/>
          </a:fontRef>
        </p:style>
      </p:cxnSp>
      <p:sp>
        <p:nvSpPr>
          <p:cNvPr id="10" name="Text Box 9"/>
          <p:cNvSpPr txBox="1"/>
          <p:nvPr/>
        </p:nvSpPr>
        <p:spPr>
          <a:xfrm>
            <a:off x="7886700" y="1770380"/>
            <a:ext cx="742315" cy="579120"/>
          </a:xfrm>
          <a:prstGeom prst="rect">
            <a:avLst/>
          </a:prstGeom>
          <a:noFill/>
        </p:spPr>
        <p:txBody>
          <a:bodyPr wrap="square" rtlCol="0">
            <a:spAutoFit/>
          </a:bodyPr>
          <a:p>
            <a:r>
              <a:rPr lang="x-none" altLang="en-US" sz="3200">
                <a:latin typeface="MathJax_Main" charset="0"/>
              </a:rPr>
              <a:t> 7</a:t>
            </a:r>
            <a:endParaRPr lang="x-none" altLang="en-US" sz="3200">
              <a:latin typeface="MathJax_Main" charset="0"/>
            </a:endParaRPr>
          </a:p>
        </p:txBody>
      </p:sp>
      <p:sp>
        <p:nvSpPr>
          <p:cNvPr id="5" name="Text Box 4"/>
          <p:cNvSpPr txBox="1"/>
          <p:nvPr/>
        </p:nvSpPr>
        <p:spPr>
          <a:xfrm>
            <a:off x="6054090" y="2319655"/>
            <a:ext cx="5447030" cy="579120"/>
          </a:xfrm>
          <a:prstGeom prst="rect">
            <a:avLst/>
          </a:prstGeom>
          <a:noFill/>
        </p:spPr>
        <p:txBody>
          <a:bodyPr wrap="square" rtlCol="0">
            <a:spAutoFit/>
          </a:bodyPr>
          <a:p>
            <a:pPr algn="l"/>
            <a:r>
              <a:rPr lang="x-none" altLang="en-US" sz="3200">
                <a:latin typeface="MathJax_Main" charset="0"/>
                <a:sym typeface="+mn-ea"/>
              </a:rPr>
              <a:t> 0 </a:t>
            </a:r>
            <a:r>
              <a:rPr lang="x-none" altLang="en-US" sz="3200">
                <a:latin typeface="MathJax_Main" charset="0"/>
              </a:rPr>
              <a:t>      </a:t>
            </a:r>
            <a:r>
              <a:rPr lang="x-none" altLang="en-US" sz="3200">
                <a:latin typeface="MathJax_Main" charset="0"/>
                <a:sym typeface="+mn-ea"/>
              </a:rPr>
              <a:t>8</a:t>
            </a:r>
            <a:r>
              <a:rPr lang="x-none" altLang="en-US" sz="3200">
                <a:latin typeface="MathJax_Main" charset="0"/>
              </a:rPr>
              <a:t>       </a:t>
            </a:r>
            <a:r>
              <a:rPr lang="x-none" altLang="en-US" sz="3200">
                <a:latin typeface="MathJax_Main" charset="0"/>
                <a:sym typeface="+mn-ea"/>
              </a:rPr>
              <a:t>8</a:t>
            </a:r>
            <a:r>
              <a:rPr lang="x-none" altLang="en-US" sz="3200">
                <a:latin typeface="MathJax_Main" charset="0"/>
              </a:rPr>
              <a:t>       </a:t>
            </a:r>
            <a:r>
              <a:rPr lang="x-none" altLang="en-US" sz="3200">
                <a:latin typeface="MathJax_Main" charset="0"/>
                <a:sym typeface="+mn-ea"/>
              </a:rPr>
              <a:t>6</a:t>
            </a:r>
            <a:r>
              <a:rPr lang="x-none" altLang="en-US" sz="3200">
                <a:latin typeface="MathJax_Main" charset="0"/>
              </a:rPr>
              <a:t>       </a:t>
            </a:r>
            <a:r>
              <a:rPr lang="x-none" altLang="en-US" sz="3200">
                <a:latin typeface="MathJax_Main" charset="0"/>
                <a:sym typeface="+mn-ea"/>
              </a:rPr>
              <a:t>5</a:t>
            </a:r>
            <a:r>
              <a:rPr lang="x-none" altLang="en-US" sz="3200">
                <a:latin typeface="MathJax_Main" charset="0"/>
              </a:rPr>
              <a:t>       </a:t>
            </a:r>
            <a:r>
              <a:rPr lang="x-none" altLang="en-US" sz="3200">
                <a:latin typeface="MathJax_Main" charset="0"/>
                <a:sym typeface="+mn-ea"/>
              </a:rPr>
              <a:t>9</a:t>
            </a:r>
            <a:endParaRPr lang="x-none" altLang="en-US" sz="3200">
              <a:latin typeface="MathJax_Main" charset="0"/>
              <a:sym typeface="+mn-ea"/>
            </a:endParaRPr>
          </a:p>
        </p:txBody>
      </p:sp>
      <p:sp>
        <p:nvSpPr>
          <p:cNvPr id="11" name="Oval 10"/>
          <p:cNvSpPr/>
          <p:nvPr/>
        </p:nvSpPr>
        <p:spPr>
          <a:xfrm>
            <a:off x="9732645" y="3085465"/>
            <a:ext cx="584835" cy="584835"/>
          </a:xfrm>
          <a:prstGeom prst="ellipse">
            <a:avLst/>
          </a:prstGeom>
          <a:solidFill>
            <a:srgbClr val="E91149"/>
          </a:solidFill>
          <a:ln w="38100">
            <a:solidFill>
              <a:srgbClr val="E91149"/>
            </a:solidFill>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3" name="Text Box 12"/>
          <p:cNvSpPr txBox="1"/>
          <p:nvPr/>
        </p:nvSpPr>
        <p:spPr>
          <a:xfrm>
            <a:off x="6134100" y="3028315"/>
            <a:ext cx="5135880" cy="640080"/>
          </a:xfrm>
          <a:prstGeom prst="rect">
            <a:avLst/>
          </a:prstGeom>
          <a:noFill/>
        </p:spPr>
        <p:txBody>
          <a:bodyPr wrap="none" rtlCol="0">
            <a:spAutoFit/>
          </a:bodyPr>
          <a:p>
            <a:r>
              <a:rPr lang="x-none" altLang="en-US" sz="3600">
                <a:solidFill>
                  <a:schemeClr val="tx1"/>
                </a:solidFill>
                <a:latin typeface="Arial" charset="0"/>
              </a:rPr>
              <a:t>s</a:t>
            </a:r>
            <a:r>
              <a:rPr lang="x-none" altLang="en-US" sz="3600">
                <a:latin typeface="Arial" charset="0"/>
              </a:rPr>
              <a:t>	</a:t>
            </a:r>
            <a:r>
              <a:rPr lang="x-none" altLang="en-US" sz="3600">
                <a:solidFill>
                  <a:schemeClr val="tx1"/>
                </a:solidFill>
                <a:latin typeface="Arial" charset="0"/>
              </a:rPr>
              <a:t>a</a:t>
            </a:r>
            <a:r>
              <a:rPr lang="x-none" altLang="en-US" sz="3600">
                <a:latin typeface="Arial" charset="0"/>
              </a:rPr>
              <a:t>	</a:t>
            </a:r>
            <a:r>
              <a:rPr lang="x-none" altLang="en-US" sz="3600">
                <a:solidFill>
                  <a:srgbClr val="00B0F0"/>
                </a:solidFill>
                <a:latin typeface="Arial" charset="0"/>
              </a:rPr>
              <a:t>b</a:t>
            </a:r>
            <a:r>
              <a:rPr lang="x-none" altLang="en-US" sz="3600">
                <a:latin typeface="Arial" charset="0"/>
              </a:rPr>
              <a:t>	</a:t>
            </a:r>
            <a:r>
              <a:rPr lang="x-none" altLang="en-US" sz="3600">
                <a:solidFill>
                  <a:schemeClr val="tx1"/>
                </a:solidFill>
                <a:latin typeface="Arial" charset="0"/>
              </a:rPr>
              <a:t>c</a:t>
            </a:r>
            <a:r>
              <a:rPr lang="x-none" altLang="en-US" sz="3600">
                <a:latin typeface="Arial" charset="0"/>
              </a:rPr>
              <a:t>	</a:t>
            </a:r>
            <a:r>
              <a:rPr lang="x-none" altLang="en-US" sz="3600">
                <a:solidFill>
                  <a:schemeClr val="bg1"/>
                </a:solidFill>
                <a:latin typeface="Arial" charset="0"/>
              </a:rPr>
              <a:t>d</a:t>
            </a:r>
            <a:r>
              <a:rPr lang="x-none" altLang="en-US" sz="3600">
                <a:latin typeface="Arial" charset="0"/>
              </a:rPr>
              <a:t>	</a:t>
            </a:r>
            <a:r>
              <a:rPr lang="x-none" altLang="en-US" sz="3600">
                <a:solidFill>
                  <a:schemeClr val="tx1"/>
                </a:solidFill>
                <a:latin typeface="Arial" charset="0"/>
              </a:rPr>
              <a:t>e</a:t>
            </a:r>
            <a:r>
              <a:rPr lang="x-none" altLang="en-US" sz="3600">
                <a:latin typeface="Arial" charset="0"/>
              </a:rPr>
              <a:t> </a:t>
            </a:r>
            <a:endParaRPr lang="x-none" altLang="en-US" sz="3600">
              <a:latin typeface="Arial" charset="0"/>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1" name=""/>
        <p:cNvGrpSpPr/>
        <p:nvPr/>
      </p:nvGrpSpPr>
      <p:grpSpPr/>
      <p:sp>
        <p:nvSpPr>
          <p:cNvPr id="4" name="Text Box 3"/>
          <p:cNvSpPr txBox="1"/>
          <p:nvPr/>
        </p:nvSpPr>
        <p:spPr>
          <a:xfrm>
            <a:off x="6769100" y="4149090"/>
            <a:ext cx="3749040" cy="579120"/>
          </a:xfrm>
          <a:prstGeom prst="rect">
            <a:avLst/>
          </a:prstGeom>
          <a:noFill/>
        </p:spPr>
        <p:txBody>
          <a:bodyPr wrap="none" rtlCol="0">
            <a:spAutoFit/>
          </a:bodyPr>
          <a:p>
            <a:r>
              <a:rPr lang="x-none" altLang="en-US" sz="3200">
                <a:latin typeface="Lato" charset="0"/>
              </a:rPr>
              <a:t>2</a:t>
            </a:r>
            <a:r>
              <a:rPr lang="x-none" altLang="en-US" sz="3200" baseline="30000">
                <a:latin typeface="Lato" charset="0"/>
              </a:rPr>
              <a:t>η </a:t>
            </a:r>
            <a:r>
              <a:rPr lang="x-none" altLang="en-US" sz="3200">
                <a:latin typeface="Lato" charset="0"/>
              </a:rPr>
              <a:t> / 5 επαναλήψεις</a:t>
            </a:r>
            <a:endParaRPr lang="x-none" altLang="en-US" sz="3200">
              <a:latin typeface="Lato" charset="0"/>
            </a:endParaRPr>
          </a:p>
        </p:txBody>
      </p:sp>
      <p:sp>
        <p:nvSpPr>
          <p:cNvPr id="13" name="Text Box 12"/>
          <p:cNvSpPr txBox="1"/>
          <p:nvPr/>
        </p:nvSpPr>
        <p:spPr>
          <a:xfrm>
            <a:off x="2086445" y="614680"/>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s</a:t>
            </a:r>
            <a:endParaRPr lang="x-none" altLang="en-US" sz="4400" b="1">
              <a:solidFill>
                <a:schemeClr val="bg2">
                  <a:lumMod val="75000"/>
                </a:schemeClr>
              </a:solidFill>
              <a:latin typeface="Arial" charset="0"/>
              <a:ea typeface="Arial" charset="0"/>
            </a:endParaRPr>
          </a:p>
        </p:txBody>
      </p:sp>
      <p:sp>
        <p:nvSpPr>
          <p:cNvPr id="14" name="Oval 13"/>
          <p:cNvSpPr/>
          <p:nvPr/>
        </p:nvSpPr>
        <p:spPr>
          <a:xfrm>
            <a:off x="1907540" y="614680"/>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16" name="Text Box 15"/>
          <p:cNvSpPr txBox="1"/>
          <p:nvPr/>
        </p:nvSpPr>
        <p:spPr>
          <a:xfrm>
            <a:off x="713575" y="1976120"/>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a</a:t>
            </a:r>
            <a:endParaRPr lang="x-none" altLang="en-US" sz="4400" b="1">
              <a:solidFill>
                <a:schemeClr val="bg2">
                  <a:lumMod val="75000"/>
                </a:schemeClr>
              </a:solidFill>
              <a:latin typeface="Arial" charset="0"/>
              <a:ea typeface="Arial" charset="0"/>
            </a:endParaRPr>
          </a:p>
        </p:txBody>
      </p:sp>
      <p:sp>
        <p:nvSpPr>
          <p:cNvPr id="17" name="Oval 16"/>
          <p:cNvSpPr/>
          <p:nvPr/>
        </p:nvSpPr>
        <p:spPr>
          <a:xfrm>
            <a:off x="547370" y="1988820"/>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18" name="Oval 17"/>
          <p:cNvSpPr/>
          <p:nvPr/>
        </p:nvSpPr>
        <p:spPr>
          <a:xfrm>
            <a:off x="3293110" y="1980565"/>
            <a:ext cx="838835" cy="838835"/>
          </a:xfrm>
          <a:prstGeom prst="ellipse">
            <a:avLst/>
          </a:prstGeom>
          <a:noFill/>
          <a:ln w="38100">
            <a:solidFill>
              <a:srgbClr val="00B0F0"/>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19" name="Text Box 18"/>
          <p:cNvSpPr txBox="1"/>
          <p:nvPr/>
        </p:nvSpPr>
        <p:spPr>
          <a:xfrm>
            <a:off x="2024215" y="5473065"/>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b</a:t>
            </a:r>
            <a:endParaRPr lang="x-none" altLang="en-US" sz="4400" b="1">
              <a:solidFill>
                <a:schemeClr val="bg2">
                  <a:lumMod val="75000"/>
                </a:schemeClr>
              </a:solidFill>
              <a:latin typeface="Arial" charset="0"/>
              <a:ea typeface="Arial" charset="0"/>
            </a:endParaRPr>
          </a:p>
        </p:txBody>
      </p:sp>
      <p:sp>
        <p:nvSpPr>
          <p:cNvPr id="20" name="Oval 19"/>
          <p:cNvSpPr/>
          <p:nvPr/>
        </p:nvSpPr>
        <p:spPr>
          <a:xfrm>
            <a:off x="1883410" y="5434965"/>
            <a:ext cx="838835" cy="838835"/>
          </a:xfrm>
          <a:prstGeom prst="ellipse">
            <a:avLst/>
          </a:prstGeom>
          <a:noFill/>
          <a:ln w="38100">
            <a:solidFill>
              <a:srgbClr val="00B0F0"/>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21" name="Text Box 20"/>
          <p:cNvSpPr txBox="1"/>
          <p:nvPr/>
        </p:nvSpPr>
        <p:spPr>
          <a:xfrm>
            <a:off x="3472015" y="4037965"/>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c</a:t>
            </a:r>
            <a:endParaRPr lang="x-none" altLang="en-US" sz="4400" b="1">
              <a:solidFill>
                <a:schemeClr val="bg2">
                  <a:lumMod val="75000"/>
                </a:schemeClr>
              </a:solidFill>
              <a:latin typeface="Arial" charset="0"/>
              <a:ea typeface="Arial" charset="0"/>
            </a:endParaRPr>
          </a:p>
        </p:txBody>
      </p:sp>
      <p:sp>
        <p:nvSpPr>
          <p:cNvPr id="22" name="Oval 21"/>
          <p:cNvSpPr/>
          <p:nvPr/>
        </p:nvSpPr>
        <p:spPr>
          <a:xfrm>
            <a:off x="3293110" y="4037965"/>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cxnSp>
        <p:nvCxnSpPr>
          <p:cNvPr id="23" name="Straight Arrow Connector 22"/>
          <p:cNvCxnSpPr>
            <a:stCxn id="14" idx="3"/>
            <a:endCxn id="17" idx="7"/>
          </p:cNvCxnSpPr>
          <p:nvPr/>
        </p:nvCxnSpPr>
        <p:spPr>
          <a:xfrm flipH="1">
            <a:off x="1263650" y="1330960"/>
            <a:ext cx="766445" cy="78041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14" idx="5"/>
            <a:endCxn id="18" idx="1"/>
          </p:cNvCxnSpPr>
          <p:nvPr/>
        </p:nvCxnSpPr>
        <p:spPr>
          <a:xfrm>
            <a:off x="2623820" y="1330960"/>
            <a:ext cx="791845" cy="77216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7" idx="4"/>
            <a:endCxn id="44" idx="0"/>
          </p:cNvCxnSpPr>
          <p:nvPr/>
        </p:nvCxnSpPr>
        <p:spPr>
          <a:xfrm flipH="1">
            <a:off x="956945" y="2827655"/>
            <a:ext cx="10160" cy="123571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44" idx="7"/>
            <a:endCxn id="18" idx="3"/>
          </p:cNvCxnSpPr>
          <p:nvPr/>
        </p:nvCxnSpPr>
        <p:spPr>
          <a:xfrm flipV="1">
            <a:off x="1253490" y="2696845"/>
            <a:ext cx="2162175" cy="1489075"/>
          </a:xfrm>
          <a:prstGeom prst="straightConnector1">
            <a:avLst/>
          </a:prstGeom>
          <a:ln w="28575">
            <a:solidFill>
              <a:srgbClr val="00B0F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endCxn id="20" idx="0"/>
          </p:cNvCxnSpPr>
          <p:nvPr/>
        </p:nvCxnSpPr>
        <p:spPr>
          <a:xfrm flipH="1">
            <a:off x="2303145" y="2792730"/>
            <a:ext cx="1227455" cy="264223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44" idx="4"/>
            <a:endCxn id="20" idx="1"/>
          </p:cNvCxnSpPr>
          <p:nvPr/>
        </p:nvCxnSpPr>
        <p:spPr>
          <a:xfrm>
            <a:off x="956945" y="4902200"/>
            <a:ext cx="1049020" cy="655320"/>
          </a:xfrm>
          <a:prstGeom prst="straightConnector1">
            <a:avLst/>
          </a:prstGeom>
          <a:ln w="28575">
            <a:solidFill>
              <a:srgbClr val="00B0F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20" idx="7"/>
            <a:endCxn id="22" idx="4"/>
          </p:cNvCxnSpPr>
          <p:nvPr/>
        </p:nvCxnSpPr>
        <p:spPr>
          <a:xfrm flipV="1">
            <a:off x="2599690" y="4876800"/>
            <a:ext cx="1113155" cy="68072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22" idx="0"/>
            <a:endCxn id="18" idx="4"/>
          </p:cNvCxnSpPr>
          <p:nvPr/>
        </p:nvCxnSpPr>
        <p:spPr>
          <a:xfrm flipV="1">
            <a:off x="3712845" y="2819400"/>
            <a:ext cx="0" cy="121856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sp>
        <p:nvSpPr>
          <p:cNvPr id="32" name="Text Box 31"/>
          <p:cNvSpPr txBox="1"/>
          <p:nvPr/>
        </p:nvSpPr>
        <p:spPr>
          <a:xfrm>
            <a:off x="1122680" y="131889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8</a:t>
            </a:r>
            <a:endParaRPr lang="x-none" altLang="en-US" sz="2800" b="1">
              <a:solidFill>
                <a:schemeClr val="tx1">
                  <a:lumMod val="75000"/>
                  <a:lumOff val="25000"/>
                </a:schemeClr>
              </a:solidFill>
              <a:latin typeface="Arial" charset="0"/>
              <a:ea typeface="Arial" charset="0"/>
            </a:endParaRPr>
          </a:p>
        </p:txBody>
      </p:sp>
      <p:sp>
        <p:nvSpPr>
          <p:cNvPr id="35" name="Text Box 34"/>
          <p:cNvSpPr txBox="1"/>
          <p:nvPr/>
        </p:nvSpPr>
        <p:spPr>
          <a:xfrm>
            <a:off x="2928620" y="131635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10</a:t>
            </a:r>
            <a:endParaRPr lang="x-none" altLang="en-US" sz="2800" b="1">
              <a:solidFill>
                <a:schemeClr val="tx1">
                  <a:lumMod val="75000"/>
                  <a:lumOff val="25000"/>
                </a:schemeClr>
              </a:solidFill>
              <a:latin typeface="Arial" charset="0"/>
              <a:ea typeface="Arial" charset="0"/>
            </a:endParaRPr>
          </a:p>
        </p:txBody>
      </p:sp>
      <p:sp>
        <p:nvSpPr>
          <p:cNvPr id="37" name="Text Box 36"/>
          <p:cNvSpPr txBox="1"/>
          <p:nvPr/>
        </p:nvSpPr>
        <p:spPr>
          <a:xfrm>
            <a:off x="434340" y="312991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a:t>
            </a:r>
            <a:endParaRPr lang="x-none" altLang="en-US" sz="2800" b="1">
              <a:solidFill>
                <a:schemeClr val="tx1">
                  <a:lumMod val="75000"/>
                  <a:lumOff val="25000"/>
                </a:schemeClr>
              </a:solidFill>
              <a:latin typeface="Arial" charset="0"/>
              <a:ea typeface="Arial" charset="0"/>
            </a:endParaRPr>
          </a:p>
        </p:txBody>
      </p:sp>
      <p:sp>
        <p:nvSpPr>
          <p:cNvPr id="38" name="Text Box 37"/>
          <p:cNvSpPr txBox="1"/>
          <p:nvPr/>
        </p:nvSpPr>
        <p:spPr>
          <a:xfrm>
            <a:off x="3589020" y="311467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a:t>
            </a:r>
            <a:endParaRPr lang="x-none" altLang="en-US" sz="2800" b="1">
              <a:solidFill>
                <a:schemeClr val="tx1">
                  <a:lumMod val="75000"/>
                  <a:lumOff val="25000"/>
                </a:schemeClr>
              </a:solidFill>
              <a:latin typeface="Arial" charset="0"/>
              <a:ea typeface="Arial" charset="0"/>
            </a:endParaRPr>
          </a:p>
        </p:txBody>
      </p:sp>
      <p:sp>
        <p:nvSpPr>
          <p:cNvPr id="39" name="Text Box 38"/>
          <p:cNvSpPr txBox="1"/>
          <p:nvPr/>
        </p:nvSpPr>
        <p:spPr>
          <a:xfrm>
            <a:off x="1790700" y="3038475"/>
            <a:ext cx="641985" cy="518160"/>
          </a:xfrm>
          <a:prstGeom prst="rect">
            <a:avLst/>
          </a:prstGeom>
          <a:noFill/>
        </p:spPr>
        <p:txBody>
          <a:bodyPr wrap="square" rtlCol="0">
            <a:spAutoFit/>
          </a:bodyPr>
          <a:p>
            <a:pPr algn="ctr"/>
            <a:r>
              <a:rPr lang="x-none" altLang="en-US" sz="2800" b="1">
                <a:solidFill>
                  <a:srgbClr val="00B0F0"/>
                </a:solidFill>
                <a:latin typeface="Arial" charset="0"/>
                <a:ea typeface="Arial" charset="0"/>
              </a:rPr>
              <a:t>-4</a:t>
            </a:r>
            <a:endParaRPr lang="x-none" altLang="en-US" sz="2800" b="1">
              <a:solidFill>
                <a:srgbClr val="00B0F0"/>
              </a:solidFill>
              <a:latin typeface="Arial" charset="0"/>
              <a:ea typeface="Arial" charset="0"/>
            </a:endParaRPr>
          </a:p>
        </p:txBody>
      </p:sp>
      <p:sp>
        <p:nvSpPr>
          <p:cNvPr id="40" name="Text Box 39"/>
          <p:cNvSpPr txBox="1"/>
          <p:nvPr/>
        </p:nvSpPr>
        <p:spPr>
          <a:xfrm>
            <a:off x="2331720" y="3938270"/>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2</a:t>
            </a:r>
            <a:endParaRPr lang="x-none" altLang="en-US" sz="2800" b="1">
              <a:solidFill>
                <a:schemeClr val="tx1">
                  <a:lumMod val="75000"/>
                  <a:lumOff val="25000"/>
                </a:schemeClr>
              </a:solidFill>
              <a:latin typeface="Arial" charset="0"/>
              <a:ea typeface="Arial" charset="0"/>
            </a:endParaRPr>
          </a:p>
        </p:txBody>
      </p:sp>
      <p:sp>
        <p:nvSpPr>
          <p:cNvPr id="41" name="Text Box 40"/>
          <p:cNvSpPr txBox="1"/>
          <p:nvPr/>
        </p:nvSpPr>
        <p:spPr>
          <a:xfrm>
            <a:off x="998220" y="5172075"/>
            <a:ext cx="641985" cy="518160"/>
          </a:xfrm>
          <a:prstGeom prst="rect">
            <a:avLst/>
          </a:prstGeom>
          <a:noFill/>
        </p:spPr>
        <p:txBody>
          <a:bodyPr wrap="square" rtlCol="0">
            <a:spAutoFit/>
          </a:bodyPr>
          <a:p>
            <a:pPr algn="ctr"/>
            <a:r>
              <a:rPr lang="x-none" altLang="en-US" sz="2800" b="1">
                <a:solidFill>
                  <a:srgbClr val="00B0F0"/>
                </a:solidFill>
                <a:latin typeface="Arial" charset="0"/>
                <a:ea typeface="Arial" charset="0"/>
              </a:rPr>
              <a:t>-1</a:t>
            </a:r>
            <a:endParaRPr lang="x-none" altLang="en-US" sz="2800" b="1">
              <a:solidFill>
                <a:srgbClr val="00B0F0"/>
              </a:solidFill>
              <a:latin typeface="Arial" charset="0"/>
              <a:ea typeface="Arial" charset="0"/>
            </a:endParaRPr>
          </a:p>
        </p:txBody>
      </p:sp>
      <p:sp>
        <p:nvSpPr>
          <p:cNvPr id="42" name="Text Box 41"/>
          <p:cNvSpPr txBox="1"/>
          <p:nvPr/>
        </p:nvSpPr>
        <p:spPr>
          <a:xfrm>
            <a:off x="2948940" y="517969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-2</a:t>
            </a:r>
            <a:endParaRPr lang="x-none" altLang="en-US" sz="2800" b="1">
              <a:solidFill>
                <a:schemeClr val="tx1">
                  <a:lumMod val="75000"/>
                  <a:lumOff val="25000"/>
                </a:schemeClr>
              </a:solidFill>
              <a:latin typeface="Arial" charset="0"/>
              <a:ea typeface="Arial" charset="0"/>
            </a:endParaRPr>
          </a:p>
        </p:txBody>
      </p:sp>
      <p:sp>
        <p:nvSpPr>
          <p:cNvPr id="43" name="Text Box 42"/>
          <p:cNvSpPr txBox="1"/>
          <p:nvPr/>
        </p:nvSpPr>
        <p:spPr>
          <a:xfrm>
            <a:off x="3430105" y="2008505"/>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d</a:t>
            </a:r>
            <a:endParaRPr lang="x-none" altLang="en-US" sz="4400" b="1">
              <a:solidFill>
                <a:schemeClr val="bg2">
                  <a:lumMod val="75000"/>
                </a:schemeClr>
              </a:solidFill>
              <a:latin typeface="Arial" charset="0"/>
              <a:ea typeface="Arial" charset="0"/>
            </a:endParaRPr>
          </a:p>
        </p:txBody>
      </p:sp>
      <p:sp>
        <p:nvSpPr>
          <p:cNvPr id="44" name="Oval 43"/>
          <p:cNvSpPr/>
          <p:nvPr/>
        </p:nvSpPr>
        <p:spPr>
          <a:xfrm>
            <a:off x="537210" y="4063365"/>
            <a:ext cx="838835" cy="838835"/>
          </a:xfrm>
          <a:prstGeom prst="ellipse">
            <a:avLst/>
          </a:prstGeom>
          <a:solidFill>
            <a:srgbClr val="E91149"/>
          </a:solidFill>
          <a:ln w="38100">
            <a:solidFill>
              <a:srgbClr val="E91149"/>
            </a:solidFill>
          </a:ln>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chemeClr val="bg1"/>
              </a:solidFill>
            </a:endParaRPr>
          </a:p>
        </p:txBody>
      </p:sp>
      <p:sp>
        <p:nvSpPr>
          <p:cNvPr id="45" name="Text Box 44"/>
          <p:cNvSpPr txBox="1"/>
          <p:nvPr/>
        </p:nvSpPr>
        <p:spPr>
          <a:xfrm>
            <a:off x="716115" y="4063365"/>
            <a:ext cx="459740" cy="762000"/>
          </a:xfrm>
          <a:prstGeom prst="rect">
            <a:avLst/>
          </a:prstGeom>
          <a:noFill/>
        </p:spPr>
        <p:txBody>
          <a:bodyPr wrap="square" rtlCol="0">
            <a:spAutoFit/>
          </a:bodyPr>
          <a:p>
            <a:r>
              <a:rPr lang="x-none" altLang="en-US" sz="4400" b="1">
                <a:solidFill>
                  <a:schemeClr val="bg1"/>
                </a:solidFill>
                <a:latin typeface="Arial" charset="0"/>
                <a:ea typeface="Arial" charset="0"/>
              </a:rPr>
              <a:t>e</a:t>
            </a:r>
            <a:endParaRPr lang="x-none" altLang="en-US" sz="4400" b="1">
              <a:solidFill>
                <a:schemeClr val="bg1"/>
              </a:solidFill>
              <a:latin typeface="Arial" charset="0"/>
              <a:ea typeface="Arial" charset="0"/>
            </a:endParaRPr>
          </a:p>
        </p:txBody>
      </p:sp>
      <p:sp>
        <p:nvSpPr>
          <p:cNvPr id="3" name="Text Box 2"/>
          <p:cNvSpPr txBox="1"/>
          <p:nvPr/>
        </p:nvSpPr>
        <p:spPr>
          <a:xfrm>
            <a:off x="6054090" y="2319655"/>
            <a:ext cx="5447030" cy="579120"/>
          </a:xfrm>
          <a:prstGeom prst="rect">
            <a:avLst/>
          </a:prstGeom>
          <a:noFill/>
        </p:spPr>
        <p:txBody>
          <a:bodyPr wrap="square" rtlCol="0">
            <a:spAutoFit/>
          </a:bodyPr>
          <a:p>
            <a:pPr algn="l"/>
            <a:r>
              <a:rPr lang="x-none" altLang="en-US" sz="3200">
                <a:latin typeface="MathJax_Main" charset="0"/>
                <a:sym typeface="+mn-ea"/>
              </a:rPr>
              <a:t> 0 </a:t>
            </a:r>
            <a:r>
              <a:rPr lang="x-none" altLang="en-US" sz="3200">
                <a:latin typeface="MathJax_Main" charset="0"/>
              </a:rPr>
              <a:t>      </a:t>
            </a:r>
            <a:r>
              <a:rPr lang="x-none" altLang="en-US" sz="3200">
                <a:latin typeface="MathJax_Main" charset="0"/>
                <a:sym typeface="+mn-ea"/>
              </a:rPr>
              <a:t>8</a:t>
            </a:r>
            <a:r>
              <a:rPr lang="x-none" altLang="en-US" sz="3200">
                <a:latin typeface="MathJax_Main" charset="0"/>
              </a:rPr>
              <a:t>       </a:t>
            </a:r>
            <a:r>
              <a:rPr lang="x-none" altLang="en-US" sz="3200">
                <a:latin typeface="MathJax_Main" charset="0"/>
                <a:sym typeface="+mn-ea"/>
              </a:rPr>
              <a:t>7</a:t>
            </a:r>
            <a:r>
              <a:rPr lang="x-none" altLang="en-US" sz="3200">
                <a:latin typeface="MathJax_Main" charset="0"/>
              </a:rPr>
              <a:t>       </a:t>
            </a:r>
            <a:r>
              <a:rPr lang="x-none" altLang="en-US" sz="3200">
                <a:latin typeface="MathJax_Main" charset="0"/>
                <a:sym typeface="+mn-ea"/>
              </a:rPr>
              <a:t>6</a:t>
            </a:r>
            <a:r>
              <a:rPr lang="x-none" altLang="en-US" sz="3200">
                <a:latin typeface="MathJax_Main" charset="0"/>
              </a:rPr>
              <a:t>       </a:t>
            </a:r>
            <a:r>
              <a:rPr lang="x-none" altLang="en-US" sz="3200">
                <a:latin typeface="MathJax_Main" charset="0"/>
                <a:sym typeface="+mn-ea"/>
              </a:rPr>
              <a:t>5</a:t>
            </a:r>
            <a:r>
              <a:rPr lang="x-none" altLang="en-US" sz="3200">
                <a:latin typeface="MathJax_Main" charset="0"/>
              </a:rPr>
              <a:t>       </a:t>
            </a:r>
            <a:r>
              <a:rPr lang="x-none" altLang="en-US" sz="3200">
                <a:latin typeface="MathJax_Main" charset="0"/>
                <a:sym typeface="+mn-ea"/>
              </a:rPr>
              <a:t>9</a:t>
            </a:r>
            <a:endParaRPr lang="x-none" altLang="en-US" sz="3200">
              <a:latin typeface="MathJax_Main" charset="0"/>
              <a:sym typeface="+mn-ea"/>
            </a:endParaRPr>
          </a:p>
        </p:txBody>
      </p:sp>
      <p:sp>
        <p:nvSpPr>
          <p:cNvPr id="5" name="Oval 4"/>
          <p:cNvSpPr/>
          <p:nvPr/>
        </p:nvSpPr>
        <p:spPr>
          <a:xfrm>
            <a:off x="10621645" y="3085465"/>
            <a:ext cx="584835" cy="584835"/>
          </a:xfrm>
          <a:prstGeom prst="ellipse">
            <a:avLst/>
          </a:prstGeom>
          <a:solidFill>
            <a:srgbClr val="E91149"/>
          </a:solidFill>
          <a:ln w="38100">
            <a:solidFill>
              <a:srgbClr val="E91149"/>
            </a:solidFill>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6" name="Text Box 5"/>
          <p:cNvSpPr txBox="1"/>
          <p:nvPr/>
        </p:nvSpPr>
        <p:spPr>
          <a:xfrm>
            <a:off x="6134100" y="3028315"/>
            <a:ext cx="5135880" cy="640080"/>
          </a:xfrm>
          <a:prstGeom prst="rect">
            <a:avLst/>
          </a:prstGeom>
          <a:noFill/>
        </p:spPr>
        <p:txBody>
          <a:bodyPr wrap="none" rtlCol="0">
            <a:spAutoFit/>
          </a:bodyPr>
          <a:p>
            <a:r>
              <a:rPr lang="x-none" altLang="en-US" sz="3600">
                <a:solidFill>
                  <a:schemeClr val="tx1"/>
                </a:solidFill>
                <a:latin typeface="Arial" charset="0"/>
              </a:rPr>
              <a:t>s</a:t>
            </a:r>
            <a:r>
              <a:rPr lang="x-none" altLang="en-US" sz="3600">
                <a:latin typeface="Arial" charset="0"/>
              </a:rPr>
              <a:t>	</a:t>
            </a:r>
            <a:r>
              <a:rPr lang="x-none" altLang="en-US" sz="3600">
                <a:solidFill>
                  <a:schemeClr val="tx1"/>
                </a:solidFill>
                <a:latin typeface="Arial" charset="0"/>
              </a:rPr>
              <a:t>a</a:t>
            </a:r>
            <a:r>
              <a:rPr lang="x-none" altLang="en-US" sz="3600">
                <a:latin typeface="Arial" charset="0"/>
              </a:rPr>
              <a:t>	</a:t>
            </a:r>
            <a:r>
              <a:rPr lang="x-none" altLang="en-US" sz="3600">
                <a:solidFill>
                  <a:srgbClr val="00B0F0"/>
                </a:solidFill>
                <a:latin typeface="Arial" charset="0"/>
              </a:rPr>
              <a:t>b</a:t>
            </a:r>
            <a:r>
              <a:rPr lang="x-none" altLang="en-US" sz="3600">
                <a:latin typeface="Arial" charset="0"/>
              </a:rPr>
              <a:t>	</a:t>
            </a:r>
            <a:r>
              <a:rPr lang="x-none" altLang="en-US" sz="3600">
                <a:solidFill>
                  <a:schemeClr val="tx1"/>
                </a:solidFill>
                <a:latin typeface="Arial" charset="0"/>
              </a:rPr>
              <a:t>c</a:t>
            </a:r>
            <a:r>
              <a:rPr lang="x-none" altLang="en-US" sz="3600">
                <a:latin typeface="Arial" charset="0"/>
              </a:rPr>
              <a:t>	</a:t>
            </a:r>
            <a:r>
              <a:rPr lang="x-none" altLang="en-US" sz="3600">
                <a:solidFill>
                  <a:srgbClr val="00B0F0"/>
                </a:solidFill>
                <a:latin typeface="Arial" charset="0"/>
              </a:rPr>
              <a:t>d</a:t>
            </a:r>
            <a:r>
              <a:rPr lang="x-none" altLang="en-US" sz="3600">
                <a:latin typeface="Arial" charset="0"/>
              </a:rPr>
              <a:t>	</a:t>
            </a:r>
            <a:r>
              <a:rPr lang="x-none" altLang="en-US" sz="3600">
                <a:solidFill>
                  <a:schemeClr val="bg1"/>
                </a:solidFill>
                <a:latin typeface="Arial" charset="0"/>
              </a:rPr>
              <a:t>e</a:t>
            </a:r>
            <a:r>
              <a:rPr lang="x-none" altLang="en-US" sz="3600">
                <a:latin typeface="Arial" charset="0"/>
              </a:rPr>
              <a:t> </a:t>
            </a:r>
            <a:endParaRPr lang="x-none" altLang="en-US" sz="3600">
              <a:latin typeface="Arial" charset="0"/>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1" name=""/>
        <p:cNvGrpSpPr/>
        <p:nvPr/>
      </p:nvGrpSpPr>
      <p:grpSpPr/>
      <p:sp>
        <p:nvSpPr>
          <p:cNvPr id="9" name="Text Box 8"/>
          <p:cNvSpPr txBox="1"/>
          <p:nvPr/>
        </p:nvSpPr>
        <p:spPr>
          <a:xfrm>
            <a:off x="713575" y="1976120"/>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a</a:t>
            </a:r>
            <a:endParaRPr lang="x-none" altLang="en-US" sz="4400" b="1">
              <a:solidFill>
                <a:schemeClr val="bg2">
                  <a:lumMod val="75000"/>
                </a:schemeClr>
              </a:solidFill>
              <a:latin typeface="Arial" charset="0"/>
              <a:ea typeface="Arial" charset="0"/>
            </a:endParaRPr>
          </a:p>
        </p:txBody>
      </p:sp>
      <p:sp>
        <p:nvSpPr>
          <p:cNvPr id="12" name="Oval 11"/>
          <p:cNvSpPr/>
          <p:nvPr/>
        </p:nvSpPr>
        <p:spPr>
          <a:xfrm>
            <a:off x="547370" y="1988820"/>
            <a:ext cx="838835" cy="838835"/>
          </a:xfrm>
          <a:prstGeom prst="ellipse">
            <a:avLst/>
          </a:prstGeom>
          <a:noFill/>
          <a:ln w="38100">
            <a:solidFill>
              <a:srgbClr val="00B0F0"/>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31" name="Oval 30"/>
          <p:cNvSpPr/>
          <p:nvPr/>
        </p:nvSpPr>
        <p:spPr>
          <a:xfrm>
            <a:off x="3293110" y="1980565"/>
            <a:ext cx="838835" cy="838835"/>
          </a:xfrm>
          <a:prstGeom prst="ellipse">
            <a:avLst/>
          </a:prstGeom>
          <a:noFill/>
          <a:ln w="38100">
            <a:solidFill>
              <a:srgbClr val="00B0F0"/>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33" name="Text Box 32"/>
          <p:cNvSpPr txBox="1"/>
          <p:nvPr/>
        </p:nvSpPr>
        <p:spPr>
          <a:xfrm>
            <a:off x="716115" y="4063365"/>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e</a:t>
            </a:r>
            <a:endParaRPr lang="x-none" altLang="en-US" sz="4400" b="1">
              <a:solidFill>
                <a:schemeClr val="bg2">
                  <a:lumMod val="75000"/>
                </a:schemeClr>
              </a:solidFill>
              <a:latin typeface="Arial" charset="0"/>
              <a:ea typeface="Arial" charset="0"/>
            </a:endParaRPr>
          </a:p>
        </p:txBody>
      </p:sp>
      <p:sp>
        <p:nvSpPr>
          <p:cNvPr id="34" name="Oval 33"/>
          <p:cNvSpPr/>
          <p:nvPr/>
        </p:nvSpPr>
        <p:spPr>
          <a:xfrm>
            <a:off x="537210" y="4063365"/>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36" name="Text Box 35"/>
          <p:cNvSpPr txBox="1"/>
          <p:nvPr/>
        </p:nvSpPr>
        <p:spPr>
          <a:xfrm>
            <a:off x="2024215" y="5473065"/>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b</a:t>
            </a:r>
            <a:endParaRPr lang="x-none" altLang="en-US" sz="4400" b="1">
              <a:solidFill>
                <a:schemeClr val="bg2">
                  <a:lumMod val="75000"/>
                </a:schemeClr>
              </a:solidFill>
              <a:latin typeface="Arial" charset="0"/>
              <a:ea typeface="Arial" charset="0"/>
            </a:endParaRPr>
          </a:p>
        </p:txBody>
      </p:sp>
      <p:sp>
        <p:nvSpPr>
          <p:cNvPr id="60" name="Oval 59"/>
          <p:cNvSpPr/>
          <p:nvPr/>
        </p:nvSpPr>
        <p:spPr>
          <a:xfrm>
            <a:off x="1883410" y="5434965"/>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61" name="Text Box 60"/>
          <p:cNvSpPr txBox="1"/>
          <p:nvPr/>
        </p:nvSpPr>
        <p:spPr>
          <a:xfrm>
            <a:off x="3472015" y="4037965"/>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c</a:t>
            </a:r>
            <a:endParaRPr lang="x-none" altLang="en-US" sz="4400" b="1">
              <a:solidFill>
                <a:schemeClr val="bg2">
                  <a:lumMod val="75000"/>
                </a:schemeClr>
              </a:solidFill>
              <a:latin typeface="Arial" charset="0"/>
              <a:ea typeface="Arial" charset="0"/>
            </a:endParaRPr>
          </a:p>
        </p:txBody>
      </p:sp>
      <p:sp>
        <p:nvSpPr>
          <p:cNvPr id="62" name="Oval 61"/>
          <p:cNvSpPr/>
          <p:nvPr/>
        </p:nvSpPr>
        <p:spPr>
          <a:xfrm>
            <a:off x="3293110" y="4037965"/>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cxnSp>
        <p:nvCxnSpPr>
          <p:cNvPr id="65" name="Straight Arrow Connector 64"/>
          <p:cNvCxnSpPr>
            <a:stCxn id="8" idx="3"/>
            <a:endCxn id="12" idx="7"/>
          </p:cNvCxnSpPr>
          <p:nvPr/>
        </p:nvCxnSpPr>
        <p:spPr>
          <a:xfrm flipH="1">
            <a:off x="1263650" y="1330960"/>
            <a:ext cx="766445" cy="780415"/>
          </a:xfrm>
          <a:prstGeom prst="straightConnector1">
            <a:avLst/>
          </a:prstGeom>
          <a:ln w="28575">
            <a:solidFill>
              <a:srgbClr val="00B0F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8" idx="5"/>
            <a:endCxn id="31" idx="1"/>
          </p:cNvCxnSpPr>
          <p:nvPr/>
        </p:nvCxnSpPr>
        <p:spPr>
          <a:xfrm>
            <a:off x="2623820" y="1330960"/>
            <a:ext cx="791845" cy="772160"/>
          </a:xfrm>
          <a:prstGeom prst="straightConnector1">
            <a:avLst/>
          </a:prstGeom>
          <a:ln w="28575">
            <a:solidFill>
              <a:srgbClr val="00B0F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12" idx="4"/>
            <a:endCxn id="34" idx="0"/>
          </p:cNvCxnSpPr>
          <p:nvPr/>
        </p:nvCxnSpPr>
        <p:spPr>
          <a:xfrm flipH="1">
            <a:off x="956945" y="2827655"/>
            <a:ext cx="10160" cy="123571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stCxn id="34" idx="7"/>
            <a:endCxn id="31" idx="3"/>
          </p:cNvCxnSpPr>
          <p:nvPr/>
        </p:nvCxnSpPr>
        <p:spPr>
          <a:xfrm flipV="1">
            <a:off x="1253490" y="2696845"/>
            <a:ext cx="2162175" cy="148907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endCxn id="60" idx="0"/>
          </p:cNvCxnSpPr>
          <p:nvPr/>
        </p:nvCxnSpPr>
        <p:spPr>
          <a:xfrm flipH="1">
            <a:off x="2303145" y="2792730"/>
            <a:ext cx="1227455" cy="264223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a:stCxn id="34" idx="4"/>
            <a:endCxn id="60" idx="1"/>
          </p:cNvCxnSpPr>
          <p:nvPr/>
        </p:nvCxnSpPr>
        <p:spPr>
          <a:xfrm>
            <a:off x="956945" y="4902200"/>
            <a:ext cx="1049020" cy="65532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stCxn id="60" idx="7"/>
            <a:endCxn id="62" idx="4"/>
          </p:cNvCxnSpPr>
          <p:nvPr/>
        </p:nvCxnSpPr>
        <p:spPr>
          <a:xfrm flipV="1">
            <a:off x="2599690" y="4876800"/>
            <a:ext cx="1113155" cy="68072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stCxn id="62" idx="0"/>
            <a:endCxn id="31" idx="4"/>
          </p:cNvCxnSpPr>
          <p:nvPr/>
        </p:nvCxnSpPr>
        <p:spPr>
          <a:xfrm flipV="1">
            <a:off x="3712845" y="2819400"/>
            <a:ext cx="0" cy="121856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sp>
        <p:nvSpPr>
          <p:cNvPr id="73" name="Text Box 72"/>
          <p:cNvSpPr txBox="1"/>
          <p:nvPr/>
        </p:nvSpPr>
        <p:spPr>
          <a:xfrm>
            <a:off x="1122680" y="1318895"/>
            <a:ext cx="641985" cy="518160"/>
          </a:xfrm>
          <a:prstGeom prst="rect">
            <a:avLst/>
          </a:prstGeom>
          <a:noFill/>
        </p:spPr>
        <p:txBody>
          <a:bodyPr wrap="square" rtlCol="0">
            <a:spAutoFit/>
          </a:bodyPr>
          <a:p>
            <a:pPr algn="ctr"/>
            <a:r>
              <a:rPr lang="x-none" altLang="en-US" sz="2800" b="1">
                <a:solidFill>
                  <a:srgbClr val="00B0F0"/>
                </a:solidFill>
                <a:latin typeface="Arial" charset="0"/>
                <a:ea typeface="Arial" charset="0"/>
              </a:rPr>
              <a:t>8</a:t>
            </a:r>
            <a:endParaRPr lang="x-none" altLang="en-US" sz="2800" b="1">
              <a:solidFill>
                <a:srgbClr val="00B0F0"/>
              </a:solidFill>
              <a:latin typeface="Arial" charset="0"/>
              <a:ea typeface="Arial" charset="0"/>
            </a:endParaRPr>
          </a:p>
        </p:txBody>
      </p:sp>
      <p:sp>
        <p:nvSpPr>
          <p:cNvPr id="74" name="Text Box 73"/>
          <p:cNvSpPr txBox="1"/>
          <p:nvPr/>
        </p:nvSpPr>
        <p:spPr>
          <a:xfrm>
            <a:off x="2928620" y="1316355"/>
            <a:ext cx="641985" cy="518160"/>
          </a:xfrm>
          <a:prstGeom prst="rect">
            <a:avLst/>
          </a:prstGeom>
          <a:noFill/>
        </p:spPr>
        <p:txBody>
          <a:bodyPr wrap="square" rtlCol="0">
            <a:spAutoFit/>
          </a:bodyPr>
          <a:p>
            <a:pPr algn="ctr"/>
            <a:r>
              <a:rPr lang="x-none" altLang="en-US" sz="2800" b="1">
                <a:solidFill>
                  <a:srgbClr val="00B0F0"/>
                </a:solidFill>
                <a:latin typeface="Arial" charset="0"/>
                <a:ea typeface="Arial" charset="0"/>
              </a:rPr>
              <a:t>10</a:t>
            </a:r>
            <a:endParaRPr lang="x-none" altLang="en-US" sz="2800" b="1">
              <a:solidFill>
                <a:srgbClr val="00B0F0"/>
              </a:solidFill>
              <a:latin typeface="Arial" charset="0"/>
              <a:ea typeface="Arial" charset="0"/>
            </a:endParaRPr>
          </a:p>
        </p:txBody>
      </p:sp>
      <p:sp>
        <p:nvSpPr>
          <p:cNvPr id="75" name="Text Box 74"/>
          <p:cNvSpPr txBox="1"/>
          <p:nvPr/>
        </p:nvSpPr>
        <p:spPr>
          <a:xfrm>
            <a:off x="434340" y="312991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a:t>
            </a:r>
            <a:endParaRPr lang="x-none" altLang="en-US" sz="2800" b="1">
              <a:solidFill>
                <a:schemeClr val="tx1">
                  <a:lumMod val="75000"/>
                  <a:lumOff val="25000"/>
                </a:schemeClr>
              </a:solidFill>
              <a:latin typeface="Arial" charset="0"/>
              <a:ea typeface="Arial" charset="0"/>
            </a:endParaRPr>
          </a:p>
        </p:txBody>
      </p:sp>
      <p:sp>
        <p:nvSpPr>
          <p:cNvPr id="76" name="Text Box 75"/>
          <p:cNvSpPr txBox="1"/>
          <p:nvPr/>
        </p:nvSpPr>
        <p:spPr>
          <a:xfrm>
            <a:off x="3589020" y="311467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a:t>
            </a:r>
            <a:endParaRPr lang="x-none" altLang="en-US" sz="2800" b="1">
              <a:solidFill>
                <a:schemeClr val="tx1">
                  <a:lumMod val="75000"/>
                  <a:lumOff val="25000"/>
                </a:schemeClr>
              </a:solidFill>
              <a:latin typeface="Arial" charset="0"/>
              <a:ea typeface="Arial" charset="0"/>
            </a:endParaRPr>
          </a:p>
        </p:txBody>
      </p:sp>
      <p:sp>
        <p:nvSpPr>
          <p:cNvPr id="77" name="Text Box 76"/>
          <p:cNvSpPr txBox="1"/>
          <p:nvPr/>
        </p:nvSpPr>
        <p:spPr>
          <a:xfrm>
            <a:off x="1790700" y="303847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-4</a:t>
            </a:r>
            <a:endParaRPr lang="x-none" altLang="en-US" sz="2800" b="1">
              <a:solidFill>
                <a:schemeClr val="tx1">
                  <a:lumMod val="75000"/>
                  <a:lumOff val="25000"/>
                </a:schemeClr>
              </a:solidFill>
              <a:latin typeface="Arial" charset="0"/>
              <a:ea typeface="Arial" charset="0"/>
            </a:endParaRPr>
          </a:p>
        </p:txBody>
      </p:sp>
      <p:sp>
        <p:nvSpPr>
          <p:cNvPr id="78" name="Text Box 77"/>
          <p:cNvSpPr txBox="1"/>
          <p:nvPr/>
        </p:nvSpPr>
        <p:spPr>
          <a:xfrm>
            <a:off x="2331720" y="3938270"/>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2</a:t>
            </a:r>
            <a:endParaRPr lang="x-none" altLang="en-US" sz="2800" b="1">
              <a:solidFill>
                <a:schemeClr val="tx1">
                  <a:lumMod val="75000"/>
                  <a:lumOff val="25000"/>
                </a:schemeClr>
              </a:solidFill>
              <a:latin typeface="Arial" charset="0"/>
              <a:ea typeface="Arial" charset="0"/>
            </a:endParaRPr>
          </a:p>
        </p:txBody>
      </p:sp>
      <p:sp>
        <p:nvSpPr>
          <p:cNvPr id="79" name="Text Box 78"/>
          <p:cNvSpPr txBox="1"/>
          <p:nvPr/>
        </p:nvSpPr>
        <p:spPr>
          <a:xfrm>
            <a:off x="998220" y="517207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a:t>
            </a:r>
            <a:endParaRPr lang="x-none" altLang="en-US" sz="2800" b="1">
              <a:solidFill>
                <a:schemeClr val="tx1">
                  <a:lumMod val="75000"/>
                  <a:lumOff val="25000"/>
                </a:schemeClr>
              </a:solidFill>
              <a:latin typeface="Arial" charset="0"/>
              <a:ea typeface="Arial" charset="0"/>
            </a:endParaRPr>
          </a:p>
        </p:txBody>
      </p:sp>
      <p:sp>
        <p:nvSpPr>
          <p:cNvPr id="80" name="Text Box 79"/>
          <p:cNvSpPr txBox="1"/>
          <p:nvPr/>
        </p:nvSpPr>
        <p:spPr>
          <a:xfrm>
            <a:off x="2948940" y="517969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-2</a:t>
            </a:r>
            <a:endParaRPr lang="x-none" altLang="en-US" sz="2800" b="1">
              <a:solidFill>
                <a:schemeClr val="tx1">
                  <a:lumMod val="75000"/>
                  <a:lumOff val="25000"/>
                </a:schemeClr>
              </a:solidFill>
              <a:latin typeface="Arial" charset="0"/>
              <a:ea typeface="Arial" charset="0"/>
            </a:endParaRPr>
          </a:p>
        </p:txBody>
      </p:sp>
      <p:sp>
        <p:nvSpPr>
          <p:cNvPr id="8" name="Oval 7"/>
          <p:cNvSpPr/>
          <p:nvPr/>
        </p:nvSpPr>
        <p:spPr>
          <a:xfrm>
            <a:off x="1907540" y="614680"/>
            <a:ext cx="838835" cy="838835"/>
          </a:xfrm>
          <a:prstGeom prst="ellipse">
            <a:avLst/>
          </a:prstGeom>
          <a:solidFill>
            <a:srgbClr val="E91149"/>
          </a:solidFill>
          <a:ln w="38100">
            <a:solidFill>
              <a:srgbClr val="E91149"/>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7" name="Text Box 6"/>
          <p:cNvSpPr txBox="1"/>
          <p:nvPr/>
        </p:nvSpPr>
        <p:spPr>
          <a:xfrm>
            <a:off x="2086445" y="614680"/>
            <a:ext cx="459740" cy="762000"/>
          </a:xfrm>
          <a:prstGeom prst="rect">
            <a:avLst/>
          </a:prstGeom>
          <a:noFill/>
        </p:spPr>
        <p:txBody>
          <a:bodyPr wrap="square" rtlCol="0">
            <a:spAutoFit/>
          </a:bodyPr>
          <a:p>
            <a:r>
              <a:rPr lang="x-none" altLang="en-US" sz="4400" b="1">
                <a:solidFill>
                  <a:schemeClr val="bg1"/>
                </a:solidFill>
                <a:latin typeface="Arial" charset="0"/>
                <a:ea typeface="Arial" charset="0"/>
              </a:rPr>
              <a:t>s</a:t>
            </a:r>
            <a:endParaRPr lang="x-none" altLang="en-US" sz="4400" b="1">
              <a:solidFill>
                <a:schemeClr val="bg1"/>
              </a:solidFill>
              <a:latin typeface="Arial" charset="0"/>
              <a:ea typeface="Arial" charset="0"/>
            </a:endParaRPr>
          </a:p>
        </p:txBody>
      </p:sp>
      <p:sp>
        <p:nvSpPr>
          <p:cNvPr id="5" name="Text Box 4"/>
          <p:cNvSpPr txBox="1"/>
          <p:nvPr/>
        </p:nvSpPr>
        <p:spPr>
          <a:xfrm>
            <a:off x="3430105" y="2008505"/>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d</a:t>
            </a:r>
            <a:endParaRPr lang="x-none" altLang="en-US" sz="4400" b="1">
              <a:solidFill>
                <a:schemeClr val="bg2">
                  <a:lumMod val="75000"/>
                </a:schemeClr>
              </a:solidFill>
              <a:latin typeface="Arial" charset="0"/>
              <a:ea typeface="Arial" charset="0"/>
            </a:endParaRPr>
          </a:p>
        </p:txBody>
      </p:sp>
      <p:sp>
        <p:nvSpPr>
          <p:cNvPr id="13" name="Text Box 12"/>
          <p:cNvSpPr txBox="1"/>
          <p:nvPr/>
        </p:nvSpPr>
        <p:spPr>
          <a:xfrm>
            <a:off x="6769100" y="4149090"/>
            <a:ext cx="3749040" cy="579120"/>
          </a:xfrm>
          <a:prstGeom prst="rect">
            <a:avLst/>
          </a:prstGeom>
          <a:noFill/>
        </p:spPr>
        <p:txBody>
          <a:bodyPr wrap="none" rtlCol="0">
            <a:spAutoFit/>
          </a:bodyPr>
          <a:p>
            <a:r>
              <a:rPr lang="x-none" altLang="en-US" sz="3200">
                <a:latin typeface="Lato" charset="0"/>
              </a:rPr>
              <a:t>3</a:t>
            </a:r>
            <a:r>
              <a:rPr lang="x-none" altLang="en-US" sz="3200" baseline="30000">
                <a:latin typeface="Lato" charset="0"/>
              </a:rPr>
              <a:t>η </a:t>
            </a:r>
            <a:r>
              <a:rPr lang="x-none" altLang="en-US" sz="3200">
                <a:latin typeface="Lato" charset="0"/>
              </a:rPr>
              <a:t> / 5 επαναλήψεις</a:t>
            </a:r>
            <a:endParaRPr lang="x-none" altLang="en-US" sz="3200">
              <a:latin typeface="Lato" charset="0"/>
            </a:endParaRPr>
          </a:p>
        </p:txBody>
      </p:sp>
      <p:sp>
        <p:nvSpPr>
          <p:cNvPr id="3" name="Text Box 2"/>
          <p:cNvSpPr txBox="1"/>
          <p:nvPr/>
        </p:nvSpPr>
        <p:spPr>
          <a:xfrm>
            <a:off x="6054090" y="2319655"/>
            <a:ext cx="5447030" cy="579120"/>
          </a:xfrm>
          <a:prstGeom prst="rect">
            <a:avLst/>
          </a:prstGeom>
          <a:noFill/>
        </p:spPr>
        <p:txBody>
          <a:bodyPr wrap="square" rtlCol="0">
            <a:spAutoFit/>
          </a:bodyPr>
          <a:p>
            <a:pPr algn="l"/>
            <a:r>
              <a:rPr lang="x-none" altLang="en-US" sz="3200">
                <a:latin typeface="MathJax_Main" charset="0"/>
                <a:sym typeface="+mn-ea"/>
              </a:rPr>
              <a:t> 0 </a:t>
            </a:r>
            <a:r>
              <a:rPr lang="x-none" altLang="en-US" sz="3200">
                <a:latin typeface="MathJax_Main" charset="0"/>
              </a:rPr>
              <a:t>      </a:t>
            </a:r>
            <a:r>
              <a:rPr lang="x-none" altLang="en-US" sz="3200">
                <a:latin typeface="MathJax_Main" charset="0"/>
                <a:sym typeface="+mn-ea"/>
              </a:rPr>
              <a:t>8</a:t>
            </a:r>
            <a:r>
              <a:rPr lang="x-none" altLang="en-US" sz="3200">
                <a:latin typeface="MathJax_Main" charset="0"/>
              </a:rPr>
              <a:t>       </a:t>
            </a:r>
            <a:r>
              <a:rPr lang="x-none" altLang="en-US" sz="3200">
                <a:latin typeface="MathJax_Main" charset="0"/>
                <a:sym typeface="+mn-ea"/>
              </a:rPr>
              <a:t>7</a:t>
            </a:r>
            <a:r>
              <a:rPr lang="x-none" altLang="en-US" sz="3200">
                <a:latin typeface="MathJax_Main" charset="0"/>
              </a:rPr>
              <a:t>       </a:t>
            </a:r>
            <a:r>
              <a:rPr lang="x-none" altLang="en-US" sz="3200">
                <a:latin typeface="MathJax_Main" charset="0"/>
                <a:sym typeface="+mn-ea"/>
              </a:rPr>
              <a:t>6</a:t>
            </a:r>
            <a:r>
              <a:rPr lang="x-none" altLang="en-US" sz="3200">
                <a:latin typeface="MathJax_Main" charset="0"/>
              </a:rPr>
              <a:t>       </a:t>
            </a:r>
            <a:r>
              <a:rPr lang="x-none" altLang="en-US" sz="3200">
                <a:latin typeface="MathJax_Main" charset="0"/>
                <a:sym typeface="+mn-ea"/>
              </a:rPr>
              <a:t>5</a:t>
            </a:r>
            <a:r>
              <a:rPr lang="x-none" altLang="en-US" sz="3200">
                <a:latin typeface="MathJax_Main" charset="0"/>
              </a:rPr>
              <a:t>       </a:t>
            </a:r>
            <a:r>
              <a:rPr lang="x-none" altLang="en-US" sz="3200">
                <a:latin typeface="MathJax_Main" charset="0"/>
                <a:sym typeface="+mn-ea"/>
              </a:rPr>
              <a:t>9</a:t>
            </a:r>
            <a:endParaRPr lang="x-none" altLang="en-US" sz="3200">
              <a:latin typeface="MathJax_Main" charset="0"/>
              <a:sym typeface="+mn-ea"/>
            </a:endParaRPr>
          </a:p>
        </p:txBody>
      </p:sp>
      <p:sp>
        <p:nvSpPr>
          <p:cNvPr id="4" name="Oval 3"/>
          <p:cNvSpPr/>
          <p:nvPr/>
        </p:nvSpPr>
        <p:spPr>
          <a:xfrm>
            <a:off x="6044565" y="3085465"/>
            <a:ext cx="584835" cy="584835"/>
          </a:xfrm>
          <a:prstGeom prst="ellipse">
            <a:avLst/>
          </a:prstGeom>
          <a:solidFill>
            <a:srgbClr val="E91149"/>
          </a:solidFill>
          <a:ln w="38100">
            <a:solidFill>
              <a:srgbClr val="E91149"/>
            </a:solidFill>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6" name="Text Box 5"/>
          <p:cNvSpPr txBox="1"/>
          <p:nvPr/>
        </p:nvSpPr>
        <p:spPr>
          <a:xfrm>
            <a:off x="6134100" y="3028315"/>
            <a:ext cx="5135880" cy="640080"/>
          </a:xfrm>
          <a:prstGeom prst="rect">
            <a:avLst/>
          </a:prstGeom>
          <a:noFill/>
        </p:spPr>
        <p:txBody>
          <a:bodyPr wrap="none" rtlCol="0">
            <a:spAutoFit/>
          </a:bodyPr>
          <a:p>
            <a:r>
              <a:rPr lang="x-none" altLang="en-US" sz="3600">
                <a:solidFill>
                  <a:schemeClr val="bg1"/>
                </a:solidFill>
                <a:latin typeface="Arial" charset="0"/>
              </a:rPr>
              <a:t>s</a:t>
            </a:r>
            <a:r>
              <a:rPr lang="x-none" altLang="en-US" sz="3600">
                <a:latin typeface="Arial" charset="0"/>
              </a:rPr>
              <a:t>	</a:t>
            </a:r>
            <a:r>
              <a:rPr lang="x-none" altLang="en-US" sz="3600">
                <a:solidFill>
                  <a:srgbClr val="00B0F0"/>
                </a:solidFill>
                <a:latin typeface="Arial" charset="0"/>
              </a:rPr>
              <a:t>a</a:t>
            </a:r>
            <a:r>
              <a:rPr lang="x-none" altLang="en-US" sz="3600">
                <a:latin typeface="Arial" charset="0"/>
              </a:rPr>
              <a:t>	b	c	</a:t>
            </a:r>
            <a:r>
              <a:rPr lang="x-none" altLang="en-US" sz="3600">
                <a:solidFill>
                  <a:srgbClr val="00B0F0"/>
                </a:solidFill>
                <a:latin typeface="Arial" charset="0"/>
              </a:rPr>
              <a:t>d</a:t>
            </a:r>
            <a:r>
              <a:rPr lang="x-none" altLang="en-US" sz="3600">
                <a:latin typeface="Arial" charset="0"/>
              </a:rPr>
              <a:t>	e </a:t>
            </a:r>
            <a:endParaRPr lang="x-none" altLang="en-US" sz="3600">
              <a:latin typeface="Arial" charset="0"/>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1" name=""/>
        <p:cNvGrpSpPr/>
        <p:nvPr/>
      </p:nvGrpSpPr>
      <p:grpSpPr/>
      <p:sp>
        <p:nvSpPr>
          <p:cNvPr id="7" name="Text Box 6"/>
          <p:cNvSpPr txBox="1"/>
          <p:nvPr/>
        </p:nvSpPr>
        <p:spPr>
          <a:xfrm>
            <a:off x="5914225" y="614680"/>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s</a:t>
            </a:r>
            <a:endParaRPr lang="x-none" altLang="en-US" sz="4400" b="1">
              <a:solidFill>
                <a:schemeClr val="bg2">
                  <a:lumMod val="75000"/>
                </a:schemeClr>
              </a:solidFill>
              <a:latin typeface="Arial" charset="0"/>
              <a:ea typeface="Arial" charset="0"/>
            </a:endParaRPr>
          </a:p>
        </p:txBody>
      </p:sp>
      <p:sp>
        <p:nvSpPr>
          <p:cNvPr id="8" name="Oval 7"/>
          <p:cNvSpPr/>
          <p:nvPr/>
        </p:nvSpPr>
        <p:spPr>
          <a:xfrm>
            <a:off x="5735320" y="614680"/>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9" name="Text Box 8"/>
          <p:cNvSpPr txBox="1"/>
          <p:nvPr/>
        </p:nvSpPr>
        <p:spPr>
          <a:xfrm>
            <a:off x="4541355" y="1976120"/>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a</a:t>
            </a:r>
            <a:endParaRPr lang="x-none" altLang="en-US" sz="4400" b="1">
              <a:solidFill>
                <a:schemeClr val="bg2">
                  <a:lumMod val="75000"/>
                </a:schemeClr>
              </a:solidFill>
              <a:latin typeface="Arial" charset="0"/>
              <a:ea typeface="Arial" charset="0"/>
            </a:endParaRPr>
          </a:p>
        </p:txBody>
      </p:sp>
      <p:sp>
        <p:nvSpPr>
          <p:cNvPr id="12" name="Oval 11"/>
          <p:cNvSpPr/>
          <p:nvPr/>
        </p:nvSpPr>
        <p:spPr>
          <a:xfrm>
            <a:off x="4375150" y="1988820"/>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13" name="Text Box 12"/>
          <p:cNvSpPr txBox="1"/>
          <p:nvPr/>
        </p:nvSpPr>
        <p:spPr>
          <a:xfrm>
            <a:off x="7257885" y="2008505"/>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d</a:t>
            </a:r>
            <a:endParaRPr lang="x-none" altLang="en-US" sz="4400" b="1">
              <a:solidFill>
                <a:schemeClr val="bg2">
                  <a:lumMod val="75000"/>
                </a:schemeClr>
              </a:solidFill>
              <a:latin typeface="Arial" charset="0"/>
              <a:ea typeface="Arial" charset="0"/>
            </a:endParaRPr>
          </a:p>
        </p:txBody>
      </p:sp>
      <p:sp>
        <p:nvSpPr>
          <p:cNvPr id="31" name="Oval 30"/>
          <p:cNvSpPr/>
          <p:nvPr/>
        </p:nvSpPr>
        <p:spPr>
          <a:xfrm>
            <a:off x="7120890" y="1980565"/>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33" name="Text Box 32"/>
          <p:cNvSpPr txBox="1"/>
          <p:nvPr/>
        </p:nvSpPr>
        <p:spPr>
          <a:xfrm>
            <a:off x="4543895" y="4063365"/>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e</a:t>
            </a:r>
            <a:endParaRPr lang="x-none" altLang="en-US" sz="4400" b="1">
              <a:solidFill>
                <a:schemeClr val="bg2">
                  <a:lumMod val="75000"/>
                </a:schemeClr>
              </a:solidFill>
              <a:latin typeface="Arial" charset="0"/>
              <a:ea typeface="Arial" charset="0"/>
            </a:endParaRPr>
          </a:p>
        </p:txBody>
      </p:sp>
      <p:sp>
        <p:nvSpPr>
          <p:cNvPr id="34" name="Oval 33"/>
          <p:cNvSpPr/>
          <p:nvPr/>
        </p:nvSpPr>
        <p:spPr>
          <a:xfrm>
            <a:off x="4364990" y="4063365"/>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36" name="Text Box 35"/>
          <p:cNvSpPr txBox="1"/>
          <p:nvPr/>
        </p:nvSpPr>
        <p:spPr>
          <a:xfrm>
            <a:off x="5851995" y="5473065"/>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b</a:t>
            </a:r>
            <a:endParaRPr lang="x-none" altLang="en-US" sz="4400" b="1">
              <a:solidFill>
                <a:schemeClr val="bg2">
                  <a:lumMod val="75000"/>
                </a:schemeClr>
              </a:solidFill>
              <a:latin typeface="Arial" charset="0"/>
              <a:ea typeface="Arial" charset="0"/>
            </a:endParaRPr>
          </a:p>
        </p:txBody>
      </p:sp>
      <p:sp>
        <p:nvSpPr>
          <p:cNvPr id="60" name="Oval 59"/>
          <p:cNvSpPr/>
          <p:nvPr/>
        </p:nvSpPr>
        <p:spPr>
          <a:xfrm>
            <a:off x="5711190" y="5434965"/>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61" name="Text Box 60"/>
          <p:cNvSpPr txBox="1"/>
          <p:nvPr/>
        </p:nvSpPr>
        <p:spPr>
          <a:xfrm>
            <a:off x="7299795" y="4037965"/>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c</a:t>
            </a:r>
            <a:endParaRPr lang="x-none" altLang="en-US" sz="4400" b="1">
              <a:solidFill>
                <a:schemeClr val="bg2">
                  <a:lumMod val="75000"/>
                </a:schemeClr>
              </a:solidFill>
              <a:latin typeface="Arial" charset="0"/>
              <a:ea typeface="Arial" charset="0"/>
            </a:endParaRPr>
          </a:p>
        </p:txBody>
      </p:sp>
      <p:sp>
        <p:nvSpPr>
          <p:cNvPr id="62" name="Oval 61"/>
          <p:cNvSpPr/>
          <p:nvPr/>
        </p:nvSpPr>
        <p:spPr>
          <a:xfrm>
            <a:off x="7120890" y="4037965"/>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cxnSp>
        <p:nvCxnSpPr>
          <p:cNvPr id="65" name="Straight Arrow Connector 64"/>
          <p:cNvCxnSpPr>
            <a:stCxn id="8" idx="3"/>
            <a:endCxn id="12" idx="7"/>
          </p:cNvCxnSpPr>
          <p:nvPr/>
        </p:nvCxnSpPr>
        <p:spPr>
          <a:xfrm flipH="1">
            <a:off x="5077460" y="1330960"/>
            <a:ext cx="766445" cy="78041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8" idx="5"/>
            <a:endCxn id="31" idx="1"/>
          </p:cNvCxnSpPr>
          <p:nvPr/>
        </p:nvCxnSpPr>
        <p:spPr>
          <a:xfrm>
            <a:off x="6437630" y="1330960"/>
            <a:ext cx="791845" cy="77216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12" idx="4"/>
            <a:endCxn id="34" idx="0"/>
          </p:cNvCxnSpPr>
          <p:nvPr/>
        </p:nvCxnSpPr>
        <p:spPr>
          <a:xfrm flipH="1">
            <a:off x="4770755" y="2827655"/>
            <a:ext cx="10160" cy="123571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stCxn id="34" idx="7"/>
            <a:endCxn id="31" idx="3"/>
          </p:cNvCxnSpPr>
          <p:nvPr/>
        </p:nvCxnSpPr>
        <p:spPr>
          <a:xfrm flipV="1">
            <a:off x="5067300" y="2696845"/>
            <a:ext cx="2162175" cy="148907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endCxn id="60" idx="0"/>
          </p:cNvCxnSpPr>
          <p:nvPr/>
        </p:nvCxnSpPr>
        <p:spPr>
          <a:xfrm flipH="1">
            <a:off x="6116955" y="2792730"/>
            <a:ext cx="1227455" cy="264223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a:stCxn id="34" idx="4"/>
            <a:endCxn id="60" idx="1"/>
          </p:cNvCxnSpPr>
          <p:nvPr/>
        </p:nvCxnSpPr>
        <p:spPr>
          <a:xfrm>
            <a:off x="4770755" y="4902200"/>
            <a:ext cx="1049020" cy="65532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stCxn id="60" idx="7"/>
            <a:endCxn id="62" idx="4"/>
          </p:cNvCxnSpPr>
          <p:nvPr/>
        </p:nvCxnSpPr>
        <p:spPr>
          <a:xfrm flipV="1">
            <a:off x="6413500" y="4876800"/>
            <a:ext cx="1113155" cy="68072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stCxn id="62" idx="0"/>
            <a:endCxn id="31" idx="4"/>
          </p:cNvCxnSpPr>
          <p:nvPr/>
        </p:nvCxnSpPr>
        <p:spPr>
          <a:xfrm flipV="1">
            <a:off x="7526655" y="2819400"/>
            <a:ext cx="0" cy="121856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sp>
        <p:nvSpPr>
          <p:cNvPr id="73" name="Text Box 72"/>
          <p:cNvSpPr txBox="1"/>
          <p:nvPr/>
        </p:nvSpPr>
        <p:spPr>
          <a:xfrm>
            <a:off x="4950460" y="131889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8</a:t>
            </a:r>
            <a:endParaRPr lang="x-none" altLang="en-US" sz="2800" b="1">
              <a:solidFill>
                <a:schemeClr val="tx1">
                  <a:lumMod val="75000"/>
                  <a:lumOff val="25000"/>
                </a:schemeClr>
              </a:solidFill>
              <a:latin typeface="Arial" charset="0"/>
              <a:ea typeface="Arial" charset="0"/>
            </a:endParaRPr>
          </a:p>
        </p:txBody>
      </p:sp>
      <p:sp>
        <p:nvSpPr>
          <p:cNvPr id="74" name="Text Box 73"/>
          <p:cNvSpPr txBox="1"/>
          <p:nvPr/>
        </p:nvSpPr>
        <p:spPr>
          <a:xfrm>
            <a:off x="6756400" y="131635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10</a:t>
            </a:r>
            <a:endParaRPr lang="x-none" altLang="en-US" sz="2800" b="1">
              <a:solidFill>
                <a:schemeClr val="tx1">
                  <a:lumMod val="75000"/>
                  <a:lumOff val="25000"/>
                </a:schemeClr>
              </a:solidFill>
              <a:latin typeface="Arial" charset="0"/>
              <a:ea typeface="Arial" charset="0"/>
            </a:endParaRPr>
          </a:p>
        </p:txBody>
      </p:sp>
      <p:sp>
        <p:nvSpPr>
          <p:cNvPr id="75" name="Text Box 74"/>
          <p:cNvSpPr txBox="1"/>
          <p:nvPr/>
        </p:nvSpPr>
        <p:spPr>
          <a:xfrm>
            <a:off x="4262120" y="312991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a:t>
            </a:r>
            <a:endParaRPr lang="x-none" altLang="en-US" sz="2800" b="1">
              <a:solidFill>
                <a:schemeClr val="tx1">
                  <a:lumMod val="75000"/>
                  <a:lumOff val="25000"/>
                </a:schemeClr>
              </a:solidFill>
              <a:latin typeface="Arial" charset="0"/>
              <a:ea typeface="Arial" charset="0"/>
            </a:endParaRPr>
          </a:p>
        </p:txBody>
      </p:sp>
      <p:sp>
        <p:nvSpPr>
          <p:cNvPr id="76" name="Text Box 75"/>
          <p:cNvSpPr txBox="1"/>
          <p:nvPr/>
        </p:nvSpPr>
        <p:spPr>
          <a:xfrm>
            <a:off x="7416800" y="311467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a:t>
            </a:r>
            <a:endParaRPr lang="x-none" altLang="en-US" sz="2800" b="1">
              <a:solidFill>
                <a:schemeClr val="tx1">
                  <a:lumMod val="75000"/>
                  <a:lumOff val="25000"/>
                </a:schemeClr>
              </a:solidFill>
              <a:latin typeface="Arial" charset="0"/>
              <a:ea typeface="Arial" charset="0"/>
            </a:endParaRPr>
          </a:p>
        </p:txBody>
      </p:sp>
      <p:sp>
        <p:nvSpPr>
          <p:cNvPr id="77" name="Text Box 76"/>
          <p:cNvSpPr txBox="1"/>
          <p:nvPr/>
        </p:nvSpPr>
        <p:spPr>
          <a:xfrm>
            <a:off x="5618480" y="303847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-4</a:t>
            </a:r>
            <a:endParaRPr lang="x-none" altLang="en-US" sz="2800" b="1">
              <a:solidFill>
                <a:schemeClr val="tx1">
                  <a:lumMod val="75000"/>
                  <a:lumOff val="25000"/>
                </a:schemeClr>
              </a:solidFill>
              <a:latin typeface="Arial" charset="0"/>
              <a:ea typeface="Arial" charset="0"/>
            </a:endParaRPr>
          </a:p>
        </p:txBody>
      </p:sp>
      <p:sp>
        <p:nvSpPr>
          <p:cNvPr id="78" name="Text Box 77"/>
          <p:cNvSpPr txBox="1"/>
          <p:nvPr/>
        </p:nvSpPr>
        <p:spPr>
          <a:xfrm>
            <a:off x="6159500" y="3938270"/>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2</a:t>
            </a:r>
            <a:endParaRPr lang="x-none" altLang="en-US" sz="2800" b="1">
              <a:solidFill>
                <a:schemeClr val="tx1">
                  <a:lumMod val="75000"/>
                  <a:lumOff val="25000"/>
                </a:schemeClr>
              </a:solidFill>
              <a:latin typeface="Arial" charset="0"/>
              <a:ea typeface="Arial" charset="0"/>
            </a:endParaRPr>
          </a:p>
        </p:txBody>
      </p:sp>
      <p:sp>
        <p:nvSpPr>
          <p:cNvPr id="79" name="Text Box 78"/>
          <p:cNvSpPr txBox="1"/>
          <p:nvPr/>
        </p:nvSpPr>
        <p:spPr>
          <a:xfrm>
            <a:off x="4826000" y="517207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a:t>
            </a:r>
            <a:endParaRPr lang="x-none" altLang="en-US" sz="2800" b="1">
              <a:solidFill>
                <a:schemeClr val="tx1">
                  <a:lumMod val="75000"/>
                  <a:lumOff val="25000"/>
                </a:schemeClr>
              </a:solidFill>
              <a:latin typeface="Arial" charset="0"/>
              <a:ea typeface="Arial" charset="0"/>
            </a:endParaRPr>
          </a:p>
        </p:txBody>
      </p:sp>
      <p:sp>
        <p:nvSpPr>
          <p:cNvPr id="80" name="Text Box 79"/>
          <p:cNvSpPr txBox="1"/>
          <p:nvPr/>
        </p:nvSpPr>
        <p:spPr>
          <a:xfrm>
            <a:off x="6776720" y="517969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-2</a:t>
            </a:r>
            <a:endParaRPr lang="x-none" altLang="en-US" sz="2800" b="1">
              <a:solidFill>
                <a:schemeClr val="tx1">
                  <a:lumMod val="75000"/>
                  <a:lumOff val="25000"/>
                </a:schemeClr>
              </a:solidFill>
              <a:latin typeface="Arial" charset="0"/>
              <a:ea typeface="Arial" charset="0"/>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1" name=""/>
        <p:cNvGrpSpPr/>
        <p:nvPr/>
      </p:nvGrpSpPr>
      <p:grpSpPr/>
      <p:sp>
        <p:nvSpPr>
          <p:cNvPr id="7" name="Text Box 6"/>
          <p:cNvSpPr txBox="1"/>
          <p:nvPr/>
        </p:nvSpPr>
        <p:spPr>
          <a:xfrm>
            <a:off x="2086445" y="614680"/>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s</a:t>
            </a:r>
            <a:endParaRPr lang="x-none" altLang="en-US" sz="4400" b="1">
              <a:solidFill>
                <a:schemeClr val="bg2">
                  <a:lumMod val="75000"/>
                </a:schemeClr>
              </a:solidFill>
              <a:latin typeface="Arial" charset="0"/>
              <a:ea typeface="Arial" charset="0"/>
            </a:endParaRPr>
          </a:p>
        </p:txBody>
      </p:sp>
      <p:sp>
        <p:nvSpPr>
          <p:cNvPr id="8" name="Oval 7"/>
          <p:cNvSpPr/>
          <p:nvPr/>
        </p:nvSpPr>
        <p:spPr>
          <a:xfrm>
            <a:off x="1907540" y="614680"/>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31" name="Oval 30"/>
          <p:cNvSpPr/>
          <p:nvPr/>
        </p:nvSpPr>
        <p:spPr>
          <a:xfrm>
            <a:off x="3293110" y="1980565"/>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33" name="Text Box 32"/>
          <p:cNvSpPr txBox="1"/>
          <p:nvPr/>
        </p:nvSpPr>
        <p:spPr>
          <a:xfrm>
            <a:off x="716115" y="4063365"/>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e</a:t>
            </a:r>
            <a:endParaRPr lang="x-none" altLang="en-US" sz="4400" b="1">
              <a:solidFill>
                <a:schemeClr val="bg2">
                  <a:lumMod val="75000"/>
                </a:schemeClr>
              </a:solidFill>
              <a:latin typeface="Arial" charset="0"/>
              <a:ea typeface="Arial" charset="0"/>
            </a:endParaRPr>
          </a:p>
        </p:txBody>
      </p:sp>
      <p:sp>
        <p:nvSpPr>
          <p:cNvPr id="34" name="Oval 33"/>
          <p:cNvSpPr/>
          <p:nvPr/>
        </p:nvSpPr>
        <p:spPr>
          <a:xfrm>
            <a:off x="537210" y="4063365"/>
            <a:ext cx="838835" cy="838835"/>
          </a:xfrm>
          <a:prstGeom prst="ellipse">
            <a:avLst/>
          </a:prstGeom>
          <a:noFill/>
          <a:ln w="38100">
            <a:solidFill>
              <a:srgbClr val="00B0F0"/>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36" name="Text Box 35"/>
          <p:cNvSpPr txBox="1"/>
          <p:nvPr/>
        </p:nvSpPr>
        <p:spPr>
          <a:xfrm>
            <a:off x="2024215" y="5473065"/>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b</a:t>
            </a:r>
            <a:endParaRPr lang="x-none" altLang="en-US" sz="4400" b="1">
              <a:solidFill>
                <a:schemeClr val="bg2">
                  <a:lumMod val="75000"/>
                </a:schemeClr>
              </a:solidFill>
              <a:latin typeface="Arial" charset="0"/>
              <a:ea typeface="Arial" charset="0"/>
            </a:endParaRPr>
          </a:p>
        </p:txBody>
      </p:sp>
      <p:sp>
        <p:nvSpPr>
          <p:cNvPr id="60" name="Oval 59"/>
          <p:cNvSpPr/>
          <p:nvPr/>
        </p:nvSpPr>
        <p:spPr>
          <a:xfrm>
            <a:off x="1883410" y="5434965"/>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61" name="Text Box 60"/>
          <p:cNvSpPr txBox="1"/>
          <p:nvPr/>
        </p:nvSpPr>
        <p:spPr>
          <a:xfrm>
            <a:off x="3472015" y="4037965"/>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c</a:t>
            </a:r>
            <a:endParaRPr lang="x-none" altLang="en-US" sz="4400" b="1">
              <a:solidFill>
                <a:schemeClr val="bg2">
                  <a:lumMod val="75000"/>
                </a:schemeClr>
              </a:solidFill>
              <a:latin typeface="Arial" charset="0"/>
              <a:ea typeface="Arial" charset="0"/>
            </a:endParaRPr>
          </a:p>
        </p:txBody>
      </p:sp>
      <p:sp>
        <p:nvSpPr>
          <p:cNvPr id="62" name="Oval 61"/>
          <p:cNvSpPr/>
          <p:nvPr/>
        </p:nvSpPr>
        <p:spPr>
          <a:xfrm>
            <a:off x="3293110" y="4037965"/>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cxnSp>
        <p:nvCxnSpPr>
          <p:cNvPr id="65" name="Straight Arrow Connector 64"/>
          <p:cNvCxnSpPr>
            <a:stCxn id="8" idx="3"/>
            <a:endCxn id="12" idx="7"/>
          </p:cNvCxnSpPr>
          <p:nvPr/>
        </p:nvCxnSpPr>
        <p:spPr>
          <a:xfrm flipH="1">
            <a:off x="1263650" y="1330960"/>
            <a:ext cx="766445" cy="78041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8" idx="5"/>
            <a:endCxn id="31" idx="1"/>
          </p:cNvCxnSpPr>
          <p:nvPr/>
        </p:nvCxnSpPr>
        <p:spPr>
          <a:xfrm>
            <a:off x="2623820" y="1330960"/>
            <a:ext cx="791845" cy="77216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12" idx="4"/>
            <a:endCxn id="34" idx="0"/>
          </p:cNvCxnSpPr>
          <p:nvPr/>
        </p:nvCxnSpPr>
        <p:spPr>
          <a:xfrm flipH="1">
            <a:off x="956945" y="2827655"/>
            <a:ext cx="10160" cy="1235710"/>
          </a:xfrm>
          <a:prstGeom prst="straightConnector1">
            <a:avLst/>
          </a:prstGeom>
          <a:ln w="28575">
            <a:solidFill>
              <a:srgbClr val="00B0F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stCxn id="34" idx="7"/>
            <a:endCxn id="31" idx="3"/>
          </p:cNvCxnSpPr>
          <p:nvPr/>
        </p:nvCxnSpPr>
        <p:spPr>
          <a:xfrm flipV="1">
            <a:off x="1253490" y="2696845"/>
            <a:ext cx="2162175" cy="148907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endCxn id="60" idx="0"/>
          </p:cNvCxnSpPr>
          <p:nvPr/>
        </p:nvCxnSpPr>
        <p:spPr>
          <a:xfrm flipH="1">
            <a:off x="2303145" y="2792730"/>
            <a:ext cx="1227455" cy="264223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a:stCxn id="34" idx="4"/>
            <a:endCxn id="60" idx="1"/>
          </p:cNvCxnSpPr>
          <p:nvPr/>
        </p:nvCxnSpPr>
        <p:spPr>
          <a:xfrm>
            <a:off x="956945" y="4902200"/>
            <a:ext cx="1049020" cy="65532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stCxn id="60" idx="7"/>
            <a:endCxn id="62" idx="4"/>
          </p:cNvCxnSpPr>
          <p:nvPr/>
        </p:nvCxnSpPr>
        <p:spPr>
          <a:xfrm flipV="1">
            <a:off x="2599690" y="4876800"/>
            <a:ext cx="1113155" cy="68072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stCxn id="62" idx="0"/>
            <a:endCxn id="31" idx="4"/>
          </p:cNvCxnSpPr>
          <p:nvPr/>
        </p:nvCxnSpPr>
        <p:spPr>
          <a:xfrm flipV="1">
            <a:off x="3712845" y="2819400"/>
            <a:ext cx="0" cy="121856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sp>
        <p:nvSpPr>
          <p:cNvPr id="73" name="Text Box 72"/>
          <p:cNvSpPr txBox="1"/>
          <p:nvPr/>
        </p:nvSpPr>
        <p:spPr>
          <a:xfrm>
            <a:off x="1122680" y="131889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8</a:t>
            </a:r>
            <a:endParaRPr lang="x-none" altLang="en-US" sz="2800" b="1">
              <a:solidFill>
                <a:schemeClr val="tx1">
                  <a:lumMod val="75000"/>
                  <a:lumOff val="25000"/>
                </a:schemeClr>
              </a:solidFill>
              <a:latin typeface="Arial" charset="0"/>
              <a:ea typeface="Arial" charset="0"/>
            </a:endParaRPr>
          </a:p>
        </p:txBody>
      </p:sp>
      <p:sp>
        <p:nvSpPr>
          <p:cNvPr id="74" name="Text Box 73"/>
          <p:cNvSpPr txBox="1"/>
          <p:nvPr/>
        </p:nvSpPr>
        <p:spPr>
          <a:xfrm>
            <a:off x="2928620" y="131635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10</a:t>
            </a:r>
            <a:endParaRPr lang="x-none" altLang="en-US" sz="2800" b="1">
              <a:solidFill>
                <a:schemeClr val="tx1">
                  <a:lumMod val="75000"/>
                  <a:lumOff val="25000"/>
                </a:schemeClr>
              </a:solidFill>
              <a:latin typeface="Arial" charset="0"/>
              <a:ea typeface="Arial" charset="0"/>
            </a:endParaRPr>
          </a:p>
        </p:txBody>
      </p:sp>
      <p:sp>
        <p:nvSpPr>
          <p:cNvPr id="75" name="Text Box 74"/>
          <p:cNvSpPr txBox="1"/>
          <p:nvPr/>
        </p:nvSpPr>
        <p:spPr>
          <a:xfrm>
            <a:off x="434340" y="3129915"/>
            <a:ext cx="641985" cy="518160"/>
          </a:xfrm>
          <a:prstGeom prst="rect">
            <a:avLst/>
          </a:prstGeom>
          <a:noFill/>
        </p:spPr>
        <p:txBody>
          <a:bodyPr wrap="square" rtlCol="0">
            <a:spAutoFit/>
          </a:bodyPr>
          <a:p>
            <a:pPr algn="ctr"/>
            <a:r>
              <a:rPr lang="x-none" altLang="en-US" sz="2800" b="1">
                <a:solidFill>
                  <a:srgbClr val="00B0F0"/>
                </a:solidFill>
                <a:latin typeface="Arial" charset="0"/>
                <a:ea typeface="Arial" charset="0"/>
              </a:rPr>
              <a:t>1</a:t>
            </a:r>
            <a:endParaRPr lang="x-none" altLang="en-US" sz="2800" b="1">
              <a:solidFill>
                <a:srgbClr val="00B0F0"/>
              </a:solidFill>
              <a:latin typeface="Arial" charset="0"/>
              <a:ea typeface="Arial" charset="0"/>
            </a:endParaRPr>
          </a:p>
        </p:txBody>
      </p:sp>
      <p:sp>
        <p:nvSpPr>
          <p:cNvPr id="76" name="Text Box 75"/>
          <p:cNvSpPr txBox="1"/>
          <p:nvPr/>
        </p:nvSpPr>
        <p:spPr>
          <a:xfrm>
            <a:off x="3589020" y="311467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a:t>
            </a:r>
            <a:endParaRPr lang="x-none" altLang="en-US" sz="2800" b="1">
              <a:solidFill>
                <a:schemeClr val="tx1">
                  <a:lumMod val="75000"/>
                  <a:lumOff val="25000"/>
                </a:schemeClr>
              </a:solidFill>
              <a:latin typeface="Arial" charset="0"/>
              <a:ea typeface="Arial" charset="0"/>
            </a:endParaRPr>
          </a:p>
        </p:txBody>
      </p:sp>
      <p:sp>
        <p:nvSpPr>
          <p:cNvPr id="77" name="Text Box 76"/>
          <p:cNvSpPr txBox="1"/>
          <p:nvPr/>
        </p:nvSpPr>
        <p:spPr>
          <a:xfrm>
            <a:off x="1790700" y="303847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-4</a:t>
            </a:r>
            <a:endParaRPr lang="x-none" altLang="en-US" sz="2800" b="1">
              <a:solidFill>
                <a:schemeClr val="tx1">
                  <a:lumMod val="75000"/>
                  <a:lumOff val="25000"/>
                </a:schemeClr>
              </a:solidFill>
              <a:latin typeface="Arial" charset="0"/>
              <a:ea typeface="Arial" charset="0"/>
            </a:endParaRPr>
          </a:p>
        </p:txBody>
      </p:sp>
      <p:sp>
        <p:nvSpPr>
          <p:cNvPr id="78" name="Text Box 77"/>
          <p:cNvSpPr txBox="1"/>
          <p:nvPr/>
        </p:nvSpPr>
        <p:spPr>
          <a:xfrm>
            <a:off x="2331720" y="3938270"/>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2</a:t>
            </a:r>
            <a:endParaRPr lang="x-none" altLang="en-US" sz="2800" b="1">
              <a:solidFill>
                <a:schemeClr val="tx1">
                  <a:lumMod val="75000"/>
                  <a:lumOff val="25000"/>
                </a:schemeClr>
              </a:solidFill>
              <a:latin typeface="Arial" charset="0"/>
              <a:ea typeface="Arial" charset="0"/>
            </a:endParaRPr>
          </a:p>
        </p:txBody>
      </p:sp>
      <p:sp>
        <p:nvSpPr>
          <p:cNvPr id="79" name="Text Box 78"/>
          <p:cNvSpPr txBox="1"/>
          <p:nvPr/>
        </p:nvSpPr>
        <p:spPr>
          <a:xfrm>
            <a:off x="998220" y="517207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a:t>
            </a:r>
            <a:endParaRPr lang="x-none" altLang="en-US" sz="2800" b="1">
              <a:solidFill>
                <a:schemeClr val="tx1">
                  <a:lumMod val="75000"/>
                  <a:lumOff val="25000"/>
                </a:schemeClr>
              </a:solidFill>
              <a:latin typeface="Arial" charset="0"/>
              <a:ea typeface="Arial" charset="0"/>
            </a:endParaRPr>
          </a:p>
        </p:txBody>
      </p:sp>
      <p:sp>
        <p:nvSpPr>
          <p:cNvPr id="80" name="Text Box 79"/>
          <p:cNvSpPr txBox="1"/>
          <p:nvPr/>
        </p:nvSpPr>
        <p:spPr>
          <a:xfrm>
            <a:off x="2948940" y="517969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-2</a:t>
            </a:r>
            <a:endParaRPr lang="x-none" altLang="en-US" sz="2800" b="1">
              <a:solidFill>
                <a:schemeClr val="tx1">
                  <a:lumMod val="75000"/>
                  <a:lumOff val="25000"/>
                </a:schemeClr>
              </a:solidFill>
              <a:latin typeface="Arial" charset="0"/>
              <a:ea typeface="Arial" charset="0"/>
            </a:endParaRPr>
          </a:p>
        </p:txBody>
      </p:sp>
      <p:sp>
        <p:nvSpPr>
          <p:cNvPr id="12" name="Oval 11"/>
          <p:cNvSpPr/>
          <p:nvPr/>
        </p:nvSpPr>
        <p:spPr>
          <a:xfrm>
            <a:off x="547370" y="1988820"/>
            <a:ext cx="838835" cy="838835"/>
          </a:xfrm>
          <a:prstGeom prst="ellipse">
            <a:avLst/>
          </a:prstGeom>
          <a:solidFill>
            <a:srgbClr val="E91149"/>
          </a:solidFill>
          <a:ln w="38100">
            <a:solidFill>
              <a:srgbClr val="E91149"/>
            </a:solidFill>
          </a:ln>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9" name="Text Box 8"/>
          <p:cNvSpPr txBox="1"/>
          <p:nvPr/>
        </p:nvSpPr>
        <p:spPr>
          <a:xfrm>
            <a:off x="713575" y="1976120"/>
            <a:ext cx="459740" cy="762000"/>
          </a:xfrm>
          <a:prstGeom prst="rect">
            <a:avLst/>
          </a:prstGeom>
          <a:noFill/>
        </p:spPr>
        <p:txBody>
          <a:bodyPr wrap="square" rtlCol="0">
            <a:spAutoFit/>
          </a:bodyPr>
          <a:p>
            <a:r>
              <a:rPr lang="x-none" altLang="en-US" sz="4400" b="1">
                <a:solidFill>
                  <a:schemeClr val="bg1"/>
                </a:solidFill>
                <a:latin typeface="Arial" charset="0"/>
                <a:ea typeface="Arial" charset="0"/>
              </a:rPr>
              <a:t>a</a:t>
            </a:r>
            <a:endParaRPr lang="x-none" altLang="en-US" sz="4400" b="1">
              <a:solidFill>
                <a:schemeClr val="bg1"/>
              </a:solidFill>
              <a:latin typeface="Arial" charset="0"/>
              <a:ea typeface="Arial" charset="0"/>
            </a:endParaRPr>
          </a:p>
        </p:txBody>
      </p:sp>
      <p:sp>
        <p:nvSpPr>
          <p:cNvPr id="6" name="Text Box 5"/>
          <p:cNvSpPr txBox="1"/>
          <p:nvPr/>
        </p:nvSpPr>
        <p:spPr>
          <a:xfrm>
            <a:off x="3430105" y="2008505"/>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d</a:t>
            </a:r>
            <a:endParaRPr lang="x-none" altLang="en-US" sz="4400" b="1">
              <a:solidFill>
                <a:schemeClr val="bg2">
                  <a:lumMod val="75000"/>
                </a:schemeClr>
              </a:solidFill>
              <a:latin typeface="Arial" charset="0"/>
              <a:ea typeface="Arial" charset="0"/>
            </a:endParaRPr>
          </a:p>
        </p:txBody>
      </p:sp>
      <p:sp>
        <p:nvSpPr>
          <p:cNvPr id="13" name="Text Box 12"/>
          <p:cNvSpPr txBox="1"/>
          <p:nvPr/>
        </p:nvSpPr>
        <p:spPr>
          <a:xfrm>
            <a:off x="6769100" y="4149090"/>
            <a:ext cx="3749040" cy="579120"/>
          </a:xfrm>
          <a:prstGeom prst="rect">
            <a:avLst/>
          </a:prstGeom>
          <a:noFill/>
        </p:spPr>
        <p:txBody>
          <a:bodyPr wrap="none" rtlCol="0">
            <a:spAutoFit/>
          </a:bodyPr>
          <a:p>
            <a:r>
              <a:rPr lang="x-none" altLang="en-US" sz="3200">
                <a:latin typeface="Lato" charset="0"/>
              </a:rPr>
              <a:t>3</a:t>
            </a:r>
            <a:r>
              <a:rPr lang="x-none" altLang="en-US" sz="3200" baseline="30000">
                <a:latin typeface="Lato" charset="0"/>
              </a:rPr>
              <a:t>η </a:t>
            </a:r>
            <a:r>
              <a:rPr lang="x-none" altLang="en-US" sz="3200">
                <a:latin typeface="Lato" charset="0"/>
              </a:rPr>
              <a:t> / 5 επαναλήψεις</a:t>
            </a:r>
            <a:endParaRPr lang="x-none" altLang="en-US" sz="3200">
              <a:latin typeface="Lato" charset="0"/>
            </a:endParaRPr>
          </a:p>
        </p:txBody>
      </p:sp>
      <p:sp>
        <p:nvSpPr>
          <p:cNvPr id="3" name="Text Box 2"/>
          <p:cNvSpPr txBox="1"/>
          <p:nvPr/>
        </p:nvSpPr>
        <p:spPr>
          <a:xfrm>
            <a:off x="6054090" y="2319655"/>
            <a:ext cx="5447030" cy="579120"/>
          </a:xfrm>
          <a:prstGeom prst="rect">
            <a:avLst/>
          </a:prstGeom>
          <a:noFill/>
        </p:spPr>
        <p:txBody>
          <a:bodyPr wrap="square" rtlCol="0">
            <a:spAutoFit/>
          </a:bodyPr>
          <a:p>
            <a:pPr algn="l"/>
            <a:r>
              <a:rPr lang="x-none" altLang="en-US" sz="3200">
                <a:latin typeface="MathJax_Main" charset="0"/>
                <a:sym typeface="+mn-ea"/>
              </a:rPr>
              <a:t> 0 </a:t>
            </a:r>
            <a:r>
              <a:rPr lang="x-none" altLang="en-US" sz="3200">
                <a:latin typeface="MathJax_Main" charset="0"/>
              </a:rPr>
              <a:t>      </a:t>
            </a:r>
            <a:r>
              <a:rPr lang="x-none" altLang="en-US" sz="3200">
                <a:latin typeface="MathJax_Main" charset="0"/>
                <a:sym typeface="+mn-ea"/>
              </a:rPr>
              <a:t>8</a:t>
            </a:r>
            <a:r>
              <a:rPr lang="x-none" altLang="en-US" sz="3200">
                <a:latin typeface="MathJax_Main" charset="0"/>
              </a:rPr>
              <a:t>       </a:t>
            </a:r>
            <a:r>
              <a:rPr lang="x-none" altLang="en-US" sz="3200">
                <a:latin typeface="MathJax_Main" charset="0"/>
                <a:sym typeface="+mn-ea"/>
              </a:rPr>
              <a:t>7</a:t>
            </a:r>
            <a:r>
              <a:rPr lang="x-none" altLang="en-US" sz="3200">
                <a:latin typeface="MathJax_Main" charset="0"/>
              </a:rPr>
              <a:t>       </a:t>
            </a:r>
            <a:r>
              <a:rPr lang="x-none" altLang="en-US" sz="3200">
                <a:latin typeface="MathJax_Main" charset="0"/>
                <a:sym typeface="+mn-ea"/>
              </a:rPr>
              <a:t>6</a:t>
            </a:r>
            <a:r>
              <a:rPr lang="x-none" altLang="en-US" sz="3200">
                <a:latin typeface="MathJax_Main" charset="0"/>
              </a:rPr>
              <a:t>       </a:t>
            </a:r>
            <a:r>
              <a:rPr lang="x-none" altLang="en-US" sz="3200">
                <a:latin typeface="MathJax_Main" charset="0"/>
                <a:sym typeface="+mn-ea"/>
              </a:rPr>
              <a:t>5</a:t>
            </a:r>
            <a:r>
              <a:rPr lang="x-none" altLang="en-US" sz="3200">
                <a:latin typeface="MathJax_Main" charset="0"/>
              </a:rPr>
              <a:t>       </a:t>
            </a:r>
            <a:r>
              <a:rPr lang="x-none" altLang="en-US" sz="3200">
                <a:latin typeface="MathJax_Main" charset="0"/>
                <a:sym typeface="+mn-ea"/>
              </a:rPr>
              <a:t>9</a:t>
            </a:r>
            <a:endParaRPr lang="x-none" altLang="en-US" sz="3200">
              <a:latin typeface="MathJax_Main" charset="0"/>
              <a:sym typeface="+mn-ea"/>
            </a:endParaRPr>
          </a:p>
        </p:txBody>
      </p:sp>
      <p:sp>
        <p:nvSpPr>
          <p:cNvPr id="5" name="Oval 4"/>
          <p:cNvSpPr/>
          <p:nvPr/>
        </p:nvSpPr>
        <p:spPr>
          <a:xfrm>
            <a:off x="6971665" y="3085465"/>
            <a:ext cx="584835" cy="584835"/>
          </a:xfrm>
          <a:prstGeom prst="ellipse">
            <a:avLst/>
          </a:prstGeom>
          <a:solidFill>
            <a:srgbClr val="E91149"/>
          </a:solidFill>
          <a:ln w="38100">
            <a:solidFill>
              <a:srgbClr val="E91149"/>
            </a:solidFill>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0" name="Text Box 9"/>
          <p:cNvSpPr txBox="1"/>
          <p:nvPr/>
        </p:nvSpPr>
        <p:spPr>
          <a:xfrm>
            <a:off x="6134100" y="3028315"/>
            <a:ext cx="5135880" cy="640080"/>
          </a:xfrm>
          <a:prstGeom prst="rect">
            <a:avLst/>
          </a:prstGeom>
          <a:noFill/>
        </p:spPr>
        <p:txBody>
          <a:bodyPr wrap="none" rtlCol="0">
            <a:spAutoFit/>
          </a:bodyPr>
          <a:p>
            <a:r>
              <a:rPr lang="x-none" altLang="en-US" sz="3600">
                <a:solidFill>
                  <a:schemeClr val="tx1"/>
                </a:solidFill>
                <a:latin typeface="Arial" charset="0"/>
              </a:rPr>
              <a:t>s</a:t>
            </a:r>
            <a:r>
              <a:rPr lang="x-none" altLang="en-US" sz="3600">
                <a:latin typeface="Arial" charset="0"/>
              </a:rPr>
              <a:t>	</a:t>
            </a:r>
            <a:r>
              <a:rPr lang="x-none" altLang="en-US" sz="3600">
                <a:solidFill>
                  <a:schemeClr val="bg1"/>
                </a:solidFill>
                <a:latin typeface="Arial" charset="0"/>
              </a:rPr>
              <a:t>a</a:t>
            </a:r>
            <a:r>
              <a:rPr lang="x-none" altLang="en-US" sz="3600">
                <a:latin typeface="Arial" charset="0"/>
              </a:rPr>
              <a:t>	b	c	d	</a:t>
            </a:r>
            <a:r>
              <a:rPr lang="x-none" altLang="en-US" sz="3600">
                <a:solidFill>
                  <a:srgbClr val="00B0F0"/>
                </a:solidFill>
                <a:latin typeface="Arial" charset="0"/>
              </a:rPr>
              <a:t>e</a:t>
            </a:r>
            <a:r>
              <a:rPr lang="x-none" altLang="en-US" sz="3600">
                <a:latin typeface="Arial" charset="0"/>
              </a:rPr>
              <a:t> </a:t>
            </a:r>
            <a:endParaRPr lang="x-none" altLang="en-US" sz="3600">
              <a:latin typeface="Arial" charset="0"/>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1" name=""/>
        <p:cNvGrpSpPr/>
        <p:nvPr/>
      </p:nvGrpSpPr>
      <p:grpSpPr/>
      <p:sp>
        <p:nvSpPr>
          <p:cNvPr id="7" name="Text Box 6"/>
          <p:cNvSpPr txBox="1"/>
          <p:nvPr/>
        </p:nvSpPr>
        <p:spPr>
          <a:xfrm>
            <a:off x="2086445" y="614680"/>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s</a:t>
            </a:r>
            <a:endParaRPr lang="x-none" altLang="en-US" sz="4400" b="1">
              <a:solidFill>
                <a:schemeClr val="bg2">
                  <a:lumMod val="75000"/>
                </a:schemeClr>
              </a:solidFill>
              <a:latin typeface="Arial" charset="0"/>
              <a:ea typeface="Arial" charset="0"/>
            </a:endParaRPr>
          </a:p>
        </p:txBody>
      </p:sp>
      <p:sp>
        <p:nvSpPr>
          <p:cNvPr id="8" name="Oval 7"/>
          <p:cNvSpPr/>
          <p:nvPr/>
        </p:nvSpPr>
        <p:spPr>
          <a:xfrm>
            <a:off x="1907540" y="614680"/>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9" name="Text Box 8"/>
          <p:cNvSpPr txBox="1"/>
          <p:nvPr/>
        </p:nvSpPr>
        <p:spPr>
          <a:xfrm>
            <a:off x="713575" y="1976120"/>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a</a:t>
            </a:r>
            <a:endParaRPr lang="x-none" altLang="en-US" sz="4400" b="1">
              <a:solidFill>
                <a:schemeClr val="bg2">
                  <a:lumMod val="75000"/>
                </a:schemeClr>
              </a:solidFill>
              <a:latin typeface="Arial" charset="0"/>
              <a:ea typeface="Arial" charset="0"/>
            </a:endParaRPr>
          </a:p>
        </p:txBody>
      </p:sp>
      <p:sp>
        <p:nvSpPr>
          <p:cNvPr id="12" name="Oval 11"/>
          <p:cNvSpPr/>
          <p:nvPr/>
        </p:nvSpPr>
        <p:spPr>
          <a:xfrm>
            <a:off x="547370" y="1988820"/>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31" name="Oval 30"/>
          <p:cNvSpPr/>
          <p:nvPr/>
        </p:nvSpPr>
        <p:spPr>
          <a:xfrm>
            <a:off x="3293110" y="1980565"/>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33" name="Text Box 32"/>
          <p:cNvSpPr txBox="1"/>
          <p:nvPr/>
        </p:nvSpPr>
        <p:spPr>
          <a:xfrm>
            <a:off x="716115" y="4063365"/>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e</a:t>
            </a:r>
            <a:endParaRPr lang="x-none" altLang="en-US" sz="4400" b="1">
              <a:solidFill>
                <a:schemeClr val="bg2">
                  <a:lumMod val="75000"/>
                </a:schemeClr>
              </a:solidFill>
              <a:latin typeface="Arial" charset="0"/>
              <a:ea typeface="Arial" charset="0"/>
            </a:endParaRPr>
          </a:p>
        </p:txBody>
      </p:sp>
      <p:sp>
        <p:nvSpPr>
          <p:cNvPr id="34" name="Oval 33"/>
          <p:cNvSpPr/>
          <p:nvPr/>
        </p:nvSpPr>
        <p:spPr>
          <a:xfrm>
            <a:off x="537210" y="4063365"/>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61" name="Text Box 60"/>
          <p:cNvSpPr txBox="1"/>
          <p:nvPr/>
        </p:nvSpPr>
        <p:spPr>
          <a:xfrm>
            <a:off x="3472015" y="4037965"/>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c</a:t>
            </a:r>
            <a:endParaRPr lang="x-none" altLang="en-US" sz="4400" b="1">
              <a:solidFill>
                <a:schemeClr val="bg2">
                  <a:lumMod val="75000"/>
                </a:schemeClr>
              </a:solidFill>
              <a:latin typeface="Arial" charset="0"/>
              <a:ea typeface="Arial" charset="0"/>
            </a:endParaRPr>
          </a:p>
        </p:txBody>
      </p:sp>
      <p:sp>
        <p:nvSpPr>
          <p:cNvPr id="62" name="Oval 61"/>
          <p:cNvSpPr/>
          <p:nvPr/>
        </p:nvSpPr>
        <p:spPr>
          <a:xfrm>
            <a:off x="3293110" y="4037965"/>
            <a:ext cx="838835" cy="838835"/>
          </a:xfrm>
          <a:prstGeom prst="ellipse">
            <a:avLst/>
          </a:prstGeom>
          <a:noFill/>
          <a:ln w="38100">
            <a:solidFill>
              <a:srgbClr val="00B0F0"/>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cxnSp>
        <p:nvCxnSpPr>
          <p:cNvPr id="65" name="Straight Arrow Connector 64"/>
          <p:cNvCxnSpPr>
            <a:stCxn id="8" idx="3"/>
            <a:endCxn id="12" idx="7"/>
          </p:cNvCxnSpPr>
          <p:nvPr/>
        </p:nvCxnSpPr>
        <p:spPr>
          <a:xfrm flipH="1">
            <a:off x="1263650" y="1330960"/>
            <a:ext cx="766445" cy="78041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8" idx="5"/>
            <a:endCxn id="31" idx="1"/>
          </p:cNvCxnSpPr>
          <p:nvPr/>
        </p:nvCxnSpPr>
        <p:spPr>
          <a:xfrm>
            <a:off x="2623820" y="1330960"/>
            <a:ext cx="791845" cy="77216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12" idx="4"/>
            <a:endCxn id="34" idx="0"/>
          </p:cNvCxnSpPr>
          <p:nvPr/>
        </p:nvCxnSpPr>
        <p:spPr>
          <a:xfrm flipH="1">
            <a:off x="956945" y="2827655"/>
            <a:ext cx="10160" cy="123571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stCxn id="34" idx="7"/>
            <a:endCxn id="31" idx="3"/>
          </p:cNvCxnSpPr>
          <p:nvPr/>
        </p:nvCxnSpPr>
        <p:spPr>
          <a:xfrm flipV="1">
            <a:off x="1253490" y="2696845"/>
            <a:ext cx="2162175" cy="148907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endCxn id="60" idx="0"/>
          </p:cNvCxnSpPr>
          <p:nvPr/>
        </p:nvCxnSpPr>
        <p:spPr>
          <a:xfrm flipH="1">
            <a:off x="2303145" y="2792730"/>
            <a:ext cx="1227455" cy="264223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a:stCxn id="34" idx="4"/>
            <a:endCxn id="60" idx="1"/>
          </p:cNvCxnSpPr>
          <p:nvPr/>
        </p:nvCxnSpPr>
        <p:spPr>
          <a:xfrm>
            <a:off x="956945" y="4902200"/>
            <a:ext cx="1049020" cy="65532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stCxn id="60" idx="7"/>
            <a:endCxn id="62" idx="4"/>
          </p:cNvCxnSpPr>
          <p:nvPr/>
        </p:nvCxnSpPr>
        <p:spPr>
          <a:xfrm flipV="1">
            <a:off x="2599690" y="4876800"/>
            <a:ext cx="1113155" cy="680720"/>
          </a:xfrm>
          <a:prstGeom prst="straightConnector1">
            <a:avLst/>
          </a:prstGeom>
          <a:ln w="28575">
            <a:solidFill>
              <a:srgbClr val="00B0F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stCxn id="62" idx="0"/>
            <a:endCxn id="31" idx="4"/>
          </p:cNvCxnSpPr>
          <p:nvPr/>
        </p:nvCxnSpPr>
        <p:spPr>
          <a:xfrm flipV="1">
            <a:off x="3712845" y="2819400"/>
            <a:ext cx="0" cy="121856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sp>
        <p:nvSpPr>
          <p:cNvPr id="73" name="Text Box 72"/>
          <p:cNvSpPr txBox="1"/>
          <p:nvPr/>
        </p:nvSpPr>
        <p:spPr>
          <a:xfrm>
            <a:off x="1122680" y="131889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8</a:t>
            </a:r>
            <a:endParaRPr lang="x-none" altLang="en-US" sz="2800" b="1">
              <a:solidFill>
                <a:schemeClr val="tx1">
                  <a:lumMod val="75000"/>
                  <a:lumOff val="25000"/>
                </a:schemeClr>
              </a:solidFill>
              <a:latin typeface="Arial" charset="0"/>
              <a:ea typeface="Arial" charset="0"/>
            </a:endParaRPr>
          </a:p>
        </p:txBody>
      </p:sp>
      <p:sp>
        <p:nvSpPr>
          <p:cNvPr id="74" name="Text Box 73"/>
          <p:cNvSpPr txBox="1"/>
          <p:nvPr/>
        </p:nvSpPr>
        <p:spPr>
          <a:xfrm>
            <a:off x="2928620" y="131635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10</a:t>
            </a:r>
            <a:endParaRPr lang="x-none" altLang="en-US" sz="2800" b="1">
              <a:solidFill>
                <a:schemeClr val="tx1">
                  <a:lumMod val="75000"/>
                  <a:lumOff val="25000"/>
                </a:schemeClr>
              </a:solidFill>
              <a:latin typeface="Arial" charset="0"/>
              <a:ea typeface="Arial" charset="0"/>
            </a:endParaRPr>
          </a:p>
        </p:txBody>
      </p:sp>
      <p:sp>
        <p:nvSpPr>
          <p:cNvPr id="75" name="Text Box 74"/>
          <p:cNvSpPr txBox="1"/>
          <p:nvPr/>
        </p:nvSpPr>
        <p:spPr>
          <a:xfrm>
            <a:off x="434340" y="312991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a:t>
            </a:r>
            <a:endParaRPr lang="x-none" altLang="en-US" sz="2800" b="1">
              <a:solidFill>
                <a:schemeClr val="tx1">
                  <a:lumMod val="75000"/>
                  <a:lumOff val="25000"/>
                </a:schemeClr>
              </a:solidFill>
              <a:latin typeface="Arial" charset="0"/>
              <a:ea typeface="Arial" charset="0"/>
            </a:endParaRPr>
          </a:p>
        </p:txBody>
      </p:sp>
      <p:sp>
        <p:nvSpPr>
          <p:cNvPr id="76" name="Text Box 75"/>
          <p:cNvSpPr txBox="1"/>
          <p:nvPr/>
        </p:nvSpPr>
        <p:spPr>
          <a:xfrm>
            <a:off x="3589020" y="311467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a:t>
            </a:r>
            <a:endParaRPr lang="x-none" altLang="en-US" sz="2800" b="1">
              <a:solidFill>
                <a:schemeClr val="tx1">
                  <a:lumMod val="75000"/>
                  <a:lumOff val="25000"/>
                </a:schemeClr>
              </a:solidFill>
              <a:latin typeface="Arial" charset="0"/>
              <a:ea typeface="Arial" charset="0"/>
            </a:endParaRPr>
          </a:p>
        </p:txBody>
      </p:sp>
      <p:sp>
        <p:nvSpPr>
          <p:cNvPr id="77" name="Text Box 76"/>
          <p:cNvSpPr txBox="1"/>
          <p:nvPr/>
        </p:nvSpPr>
        <p:spPr>
          <a:xfrm>
            <a:off x="1790700" y="303847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-4</a:t>
            </a:r>
            <a:endParaRPr lang="x-none" altLang="en-US" sz="2800" b="1">
              <a:solidFill>
                <a:schemeClr val="tx1">
                  <a:lumMod val="75000"/>
                  <a:lumOff val="25000"/>
                </a:schemeClr>
              </a:solidFill>
              <a:latin typeface="Arial" charset="0"/>
              <a:ea typeface="Arial" charset="0"/>
            </a:endParaRPr>
          </a:p>
        </p:txBody>
      </p:sp>
      <p:sp>
        <p:nvSpPr>
          <p:cNvPr id="78" name="Text Box 77"/>
          <p:cNvSpPr txBox="1"/>
          <p:nvPr/>
        </p:nvSpPr>
        <p:spPr>
          <a:xfrm>
            <a:off x="2331720" y="3938270"/>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2</a:t>
            </a:r>
            <a:endParaRPr lang="x-none" altLang="en-US" sz="2800" b="1">
              <a:solidFill>
                <a:schemeClr val="tx1">
                  <a:lumMod val="75000"/>
                  <a:lumOff val="25000"/>
                </a:schemeClr>
              </a:solidFill>
              <a:latin typeface="Arial" charset="0"/>
              <a:ea typeface="Arial" charset="0"/>
            </a:endParaRPr>
          </a:p>
        </p:txBody>
      </p:sp>
      <p:sp>
        <p:nvSpPr>
          <p:cNvPr id="79" name="Text Box 78"/>
          <p:cNvSpPr txBox="1"/>
          <p:nvPr/>
        </p:nvSpPr>
        <p:spPr>
          <a:xfrm>
            <a:off x="998220" y="517207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a:t>
            </a:r>
            <a:endParaRPr lang="x-none" altLang="en-US" sz="2800" b="1">
              <a:solidFill>
                <a:schemeClr val="tx1">
                  <a:lumMod val="75000"/>
                  <a:lumOff val="25000"/>
                </a:schemeClr>
              </a:solidFill>
              <a:latin typeface="Arial" charset="0"/>
              <a:ea typeface="Arial" charset="0"/>
            </a:endParaRPr>
          </a:p>
        </p:txBody>
      </p:sp>
      <p:sp>
        <p:nvSpPr>
          <p:cNvPr id="80" name="Text Box 79"/>
          <p:cNvSpPr txBox="1"/>
          <p:nvPr/>
        </p:nvSpPr>
        <p:spPr>
          <a:xfrm>
            <a:off x="2948940" y="5179695"/>
            <a:ext cx="641985" cy="518160"/>
          </a:xfrm>
          <a:prstGeom prst="rect">
            <a:avLst/>
          </a:prstGeom>
          <a:noFill/>
        </p:spPr>
        <p:txBody>
          <a:bodyPr wrap="square" rtlCol="0">
            <a:spAutoFit/>
          </a:bodyPr>
          <a:p>
            <a:pPr algn="ctr"/>
            <a:r>
              <a:rPr lang="x-none" altLang="en-US" sz="2800" b="1">
                <a:solidFill>
                  <a:srgbClr val="00B0F0"/>
                </a:solidFill>
                <a:latin typeface="Arial" charset="0"/>
                <a:ea typeface="Arial" charset="0"/>
              </a:rPr>
              <a:t>-2</a:t>
            </a:r>
            <a:endParaRPr lang="x-none" altLang="en-US" sz="2800" b="1">
              <a:solidFill>
                <a:srgbClr val="00B0F0"/>
              </a:solidFill>
              <a:latin typeface="Arial" charset="0"/>
              <a:ea typeface="Arial" charset="0"/>
            </a:endParaRPr>
          </a:p>
        </p:txBody>
      </p:sp>
      <p:sp>
        <p:nvSpPr>
          <p:cNvPr id="6" name="Text Box 5"/>
          <p:cNvSpPr txBox="1"/>
          <p:nvPr/>
        </p:nvSpPr>
        <p:spPr>
          <a:xfrm>
            <a:off x="3430105" y="2008505"/>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d</a:t>
            </a:r>
            <a:endParaRPr lang="x-none" altLang="en-US" sz="4400" b="1">
              <a:solidFill>
                <a:schemeClr val="bg2">
                  <a:lumMod val="75000"/>
                </a:schemeClr>
              </a:solidFill>
              <a:latin typeface="Arial" charset="0"/>
              <a:ea typeface="Arial" charset="0"/>
            </a:endParaRPr>
          </a:p>
        </p:txBody>
      </p:sp>
      <p:sp>
        <p:nvSpPr>
          <p:cNvPr id="60" name="Oval 59"/>
          <p:cNvSpPr/>
          <p:nvPr/>
        </p:nvSpPr>
        <p:spPr>
          <a:xfrm>
            <a:off x="1883410" y="5434965"/>
            <a:ext cx="838835" cy="838835"/>
          </a:xfrm>
          <a:prstGeom prst="ellipse">
            <a:avLst/>
          </a:prstGeom>
          <a:solidFill>
            <a:srgbClr val="E91149"/>
          </a:solidFill>
          <a:ln w="38100">
            <a:solidFill>
              <a:srgbClr val="E91149"/>
            </a:solidFill>
          </a:ln>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chemeClr val="bg1"/>
              </a:solidFill>
            </a:endParaRPr>
          </a:p>
        </p:txBody>
      </p:sp>
      <p:sp>
        <p:nvSpPr>
          <p:cNvPr id="36" name="Text Box 35"/>
          <p:cNvSpPr txBox="1"/>
          <p:nvPr/>
        </p:nvSpPr>
        <p:spPr>
          <a:xfrm>
            <a:off x="2024215" y="5473065"/>
            <a:ext cx="459740" cy="762000"/>
          </a:xfrm>
          <a:prstGeom prst="rect">
            <a:avLst/>
          </a:prstGeom>
          <a:noFill/>
        </p:spPr>
        <p:txBody>
          <a:bodyPr wrap="square" rtlCol="0">
            <a:spAutoFit/>
          </a:bodyPr>
          <a:p>
            <a:r>
              <a:rPr lang="x-none" altLang="en-US" sz="4400" b="1">
                <a:solidFill>
                  <a:schemeClr val="bg1"/>
                </a:solidFill>
                <a:latin typeface="Arial" charset="0"/>
                <a:ea typeface="Arial" charset="0"/>
              </a:rPr>
              <a:t>b</a:t>
            </a:r>
            <a:endParaRPr lang="x-none" altLang="en-US" sz="4400" b="1">
              <a:solidFill>
                <a:schemeClr val="bg1"/>
              </a:solidFill>
              <a:latin typeface="Arial" charset="0"/>
              <a:ea typeface="Arial" charset="0"/>
            </a:endParaRPr>
          </a:p>
        </p:txBody>
      </p:sp>
      <p:sp>
        <p:nvSpPr>
          <p:cNvPr id="13" name="Text Box 12"/>
          <p:cNvSpPr txBox="1"/>
          <p:nvPr/>
        </p:nvSpPr>
        <p:spPr>
          <a:xfrm>
            <a:off x="6769100" y="4149090"/>
            <a:ext cx="3749040" cy="579120"/>
          </a:xfrm>
          <a:prstGeom prst="rect">
            <a:avLst/>
          </a:prstGeom>
          <a:noFill/>
        </p:spPr>
        <p:txBody>
          <a:bodyPr wrap="none" rtlCol="0">
            <a:spAutoFit/>
          </a:bodyPr>
          <a:p>
            <a:r>
              <a:rPr lang="x-none" altLang="en-US" sz="3200">
                <a:latin typeface="Lato" charset="0"/>
              </a:rPr>
              <a:t>3</a:t>
            </a:r>
            <a:r>
              <a:rPr lang="x-none" altLang="en-US" sz="3200" baseline="30000">
                <a:latin typeface="Lato" charset="0"/>
              </a:rPr>
              <a:t>η </a:t>
            </a:r>
            <a:r>
              <a:rPr lang="x-none" altLang="en-US" sz="3200">
                <a:latin typeface="Lato" charset="0"/>
              </a:rPr>
              <a:t> / 5 επαναλήψεις</a:t>
            </a:r>
            <a:endParaRPr lang="x-none" altLang="en-US" sz="3200">
              <a:latin typeface="Lato" charset="0"/>
            </a:endParaRPr>
          </a:p>
        </p:txBody>
      </p:sp>
      <p:sp>
        <p:nvSpPr>
          <p:cNvPr id="3" name="Text Box 2"/>
          <p:cNvSpPr txBox="1"/>
          <p:nvPr/>
        </p:nvSpPr>
        <p:spPr>
          <a:xfrm>
            <a:off x="6054090" y="2319655"/>
            <a:ext cx="5447030" cy="579120"/>
          </a:xfrm>
          <a:prstGeom prst="rect">
            <a:avLst/>
          </a:prstGeom>
          <a:noFill/>
        </p:spPr>
        <p:txBody>
          <a:bodyPr wrap="square" rtlCol="0">
            <a:spAutoFit/>
          </a:bodyPr>
          <a:p>
            <a:pPr algn="l"/>
            <a:r>
              <a:rPr lang="x-none" altLang="en-US" sz="3200">
                <a:latin typeface="MathJax_Main" charset="0"/>
                <a:sym typeface="+mn-ea"/>
              </a:rPr>
              <a:t> 0 </a:t>
            </a:r>
            <a:r>
              <a:rPr lang="x-none" altLang="en-US" sz="3200">
                <a:latin typeface="MathJax_Main" charset="0"/>
              </a:rPr>
              <a:t>      </a:t>
            </a:r>
            <a:r>
              <a:rPr lang="x-none" altLang="en-US" sz="3200">
                <a:latin typeface="MathJax_Main" charset="0"/>
                <a:sym typeface="+mn-ea"/>
              </a:rPr>
              <a:t>8</a:t>
            </a:r>
            <a:r>
              <a:rPr lang="x-none" altLang="en-US" sz="3200">
                <a:latin typeface="MathJax_Main" charset="0"/>
              </a:rPr>
              <a:t>       </a:t>
            </a:r>
            <a:r>
              <a:rPr lang="x-none" altLang="en-US" sz="3200">
                <a:latin typeface="MathJax_Main" charset="0"/>
                <a:sym typeface="+mn-ea"/>
              </a:rPr>
              <a:t>7</a:t>
            </a:r>
            <a:r>
              <a:rPr lang="x-none" altLang="en-US" sz="3200">
                <a:latin typeface="MathJax_Main" charset="0"/>
              </a:rPr>
              <a:t>       </a:t>
            </a:r>
            <a:r>
              <a:rPr lang="x-none" altLang="en-US" sz="3200">
                <a:latin typeface="MathJax_Main" charset="0"/>
                <a:sym typeface="+mn-ea"/>
              </a:rPr>
              <a:t>6</a:t>
            </a:r>
            <a:r>
              <a:rPr lang="x-none" altLang="en-US" sz="3200">
                <a:latin typeface="MathJax_Main" charset="0"/>
              </a:rPr>
              <a:t>       </a:t>
            </a:r>
            <a:r>
              <a:rPr lang="x-none" altLang="en-US" sz="3200">
                <a:latin typeface="MathJax_Main" charset="0"/>
                <a:sym typeface="+mn-ea"/>
              </a:rPr>
              <a:t>5</a:t>
            </a:r>
            <a:r>
              <a:rPr lang="x-none" altLang="en-US" sz="3200">
                <a:latin typeface="MathJax_Main" charset="0"/>
              </a:rPr>
              <a:t>       </a:t>
            </a:r>
            <a:r>
              <a:rPr lang="x-none" altLang="en-US" sz="3200">
                <a:latin typeface="MathJax_Main" charset="0"/>
                <a:sym typeface="+mn-ea"/>
              </a:rPr>
              <a:t>9</a:t>
            </a:r>
            <a:endParaRPr lang="x-none" altLang="en-US" sz="3200">
              <a:latin typeface="MathJax_Main" charset="0"/>
              <a:sym typeface="+mn-ea"/>
            </a:endParaRPr>
          </a:p>
        </p:txBody>
      </p:sp>
      <p:sp>
        <p:nvSpPr>
          <p:cNvPr id="5" name="Oval 4"/>
          <p:cNvSpPr/>
          <p:nvPr/>
        </p:nvSpPr>
        <p:spPr>
          <a:xfrm>
            <a:off x="7878445" y="3085465"/>
            <a:ext cx="584835" cy="584835"/>
          </a:xfrm>
          <a:prstGeom prst="ellipse">
            <a:avLst/>
          </a:prstGeom>
          <a:solidFill>
            <a:srgbClr val="E91149"/>
          </a:solidFill>
          <a:ln w="38100">
            <a:solidFill>
              <a:srgbClr val="E91149"/>
            </a:solidFill>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4" name="Text Box 3"/>
          <p:cNvSpPr txBox="1"/>
          <p:nvPr/>
        </p:nvSpPr>
        <p:spPr>
          <a:xfrm>
            <a:off x="6134100" y="3028315"/>
            <a:ext cx="5135880" cy="640080"/>
          </a:xfrm>
          <a:prstGeom prst="rect">
            <a:avLst/>
          </a:prstGeom>
          <a:noFill/>
        </p:spPr>
        <p:txBody>
          <a:bodyPr wrap="none" rtlCol="0">
            <a:spAutoFit/>
          </a:bodyPr>
          <a:p>
            <a:r>
              <a:rPr lang="x-none" altLang="en-US" sz="3600">
                <a:solidFill>
                  <a:schemeClr val="tx1"/>
                </a:solidFill>
                <a:latin typeface="Arial" charset="0"/>
              </a:rPr>
              <a:t>s</a:t>
            </a:r>
            <a:r>
              <a:rPr lang="x-none" altLang="en-US" sz="3600">
                <a:latin typeface="Arial" charset="0"/>
              </a:rPr>
              <a:t>	</a:t>
            </a:r>
            <a:r>
              <a:rPr lang="x-none" altLang="en-US" sz="3600">
                <a:solidFill>
                  <a:schemeClr val="tx1"/>
                </a:solidFill>
                <a:latin typeface="Arial" charset="0"/>
              </a:rPr>
              <a:t>a</a:t>
            </a:r>
            <a:r>
              <a:rPr lang="x-none" altLang="en-US" sz="3600">
                <a:latin typeface="Arial" charset="0"/>
              </a:rPr>
              <a:t>	</a:t>
            </a:r>
            <a:r>
              <a:rPr lang="x-none" altLang="en-US" sz="3600">
                <a:solidFill>
                  <a:schemeClr val="bg1"/>
                </a:solidFill>
                <a:latin typeface="Arial" charset="0"/>
              </a:rPr>
              <a:t>b</a:t>
            </a:r>
            <a:r>
              <a:rPr lang="x-none" altLang="en-US" sz="3600">
                <a:latin typeface="Arial" charset="0"/>
              </a:rPr>
              <a:t>	</a:t>
            </a:r>
            <a:r>
              <a:rPr lang="x-none" altLang="en-US" sz="3600">
                <a:solidFill>
                  <a:srgbClr val="00B0F0"/>
                </a:solidFill>
                <a:latin typeface="Arial" charset="0"/>
              </a:rPr>
              <a:t>c</a:t>
            </a:r>
            <a:r>
              <a:rPr lang="x-none" altLang="en-US" sz="3600">
                <a:latin typeface="Arial" charset="0"/>
              </a:rPr>
              <a:t>	d	e </a:t>
            </a:r>
            <a:endParaRPr lang="x-none" altLang="en-US" sz="3600">
              <a:latin typeface="Arial" charset="0"/>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1" name=""/>
        <p:cNvGrpSpPr/>
        <p:nvPr/>
      </p:nvGrpSpPr>
      <p:grpSpPr/>
      <p:sp>
        <p:nvSpPr>
          <p:cNvPr id="7" name="Text Box 6"/>
          <p:cNvSpPr txBox="1"/>
          <p:nvPr/>
        </p:nvSpPr>
        <p:spPr>
          <a:xfrm>
            <a:off x="2086445" y="614680"/>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s</a:t>
            </a:r>
            <a:endParaRPr lang="x-none" altLang="en-US" sz="4400" b="1">
              <a:solidFill>
                <a:schemeClr val="bg2">
                  <a:lumMod val="75000"/>
                </a:schemeClr>
              </a:solidFill>
              <a:latin typeface="Arial" charset="0"/>
              <a:ea typeface="Arial" charset="0"/>
            </a:endParaRPr>
          </a:p>
        </p:txBody>
      </p:sp>
      <p:sp>
        <p:nvSpPr>
          <p:cNvPr id="8" name="Oval 7"/>
          <p:cNvSpPr/>
          <p:nvPr/>
        </p:nvSpPr>
        <p:spPr>
          <a:xfrm>
            <a:off x="1907540" y="614680"/>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9" name="Text Box 8"/>
          <p:cNvSpPr txBox="1"/>
          <p:nvPr/>
        </p:nvSpPr>
        <p:spPr>
          <a:xfrm>
            <a:off x="713575" y="1976120"/>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a</a:t>
            </a:r>
            <a:endParaRPr lang="x-none" altLang="en-US" sz="4400" b="1">
              <a:solidFill>
                <a:schemeClr val="bg2">
                  <a:lumMod val="75000"/>
                </a:schemeClr>
              </a:solidFill>
              <a:latin typeface="Arial" charset="0"/>
              <a:ea typeface="Arial" charset="0"/>
            </a:endParaRPr>
          </a:p>
        </p:txBody>
      </p:sp>
      <p:sp>
        <p:nvSpPr>
          <p:cNvPr id="12" name="Oval 11"/>
          <p:cNvSpPr/>
          <p:nvPr/>
        </p:nvSpPr>
        <p:spPr>
          <a:xfrm>
            <a:off x="547370" y="1988820"/>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31" name="Oval 30"/>
          <p:cNvSpPr/>
          <p:nvPr/>
        </p:nvSpPr>
        <p:spPr>
          <a:xfrm>
            <a:off x="3293110" y="1980565"/>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33" name="Text Box 32"/>
          <p:cNvSpPr txBox="1"/>
          <p:nvPr/>
        </p:nvSpPr>
        <p:spPr>
          <a:xfrm>
            <a:off x="716115" y="4063365"/>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e</a:t>
            </a:r>
            <a:endParaRPr lang="x-none" altLang="en-US" sz="4400" b="1">
              <a:solidFill>
                <a:schemeClr val="bg2">
                  <a:lumMod val="75000"/>
                </a:schemeClr>
              </a:solidFill>
              <a:latin typeface="Arial" charset="0"/>
              <a:ea typeface="Arial" charset="0"/>
            </a:endParaRPr>
          </a:p>
        </p:txBody>
      </p:sp>
      <p:sp>
        <p:nvSpPr>
          <p:cNvPr id="34" name="Oval 33"/>
          <p:cNvSpPr/>
          <p:nvPr/>
        </p:nvSpPr>
        <p:spPr>
          <a:xfrm>
            <a:off x="537210" y="4063365"/>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61" name="Text Box 60"/>
          <p:cNvSpPr txBox="1"/>
          <p:nvPr/>
        </p:nvSpPr>
        <p:spPr>
          <a:xfrm>
            <a:off x="3472015" y="4037965"/>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c</a:t>
            </a:r>
            <a:endParaRPr lang="x-none" altLang="en-US" sz="4400" b="1">
              <a:solidFill>
                <a:schemeClr val="bg2">
                  <a:lumMod val="75000"/>
                </a:schemeClr>
              </a:solidFill>
              <a:latin typeface="Arial" charset="0"/>
              <a:ea typeface="Arial" charset="0"/>
            </a:endParaRPr>
          </a:p>
        </p:txBody>
      </p:sp>
      <p:sp>
        <p:nvSpPr>
          <p:cNvPr id="62" name="Oval 61"/>
          <p:cNvSpPr/>
          <p:nvPr/>
        </p:nvSpPr>
        <p:spPr>
          <a:xfrm>
            <a:off x="3293110" y="4037965"/>
            <a:ext cx="838835" cy="838835"/>
          </a:xfrm>
          <a:prstGeom prst="ellipse">
            <a:avLst/>
          </a:prstGeom>
          <a:noFill/>
          <a:ln w="38100">
            <a:solidFill>
              <a:srgbClr val="00B0F0"/>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cxnSp>
        <p:nvCxnSpPr>
          <p:cNvPr id="65" name="Straight Arrow Connector 64"/>
          <p:cNvCxnSpPr>
            <a:stCxn id="8" idx="3"/>
            <a:endCxn id="12" idx="7"/>
          </p:cNvCxnSpPr>
          <p:nvPr/>
        </p:nvCxnSpPr>
        <p:spPr>
          <a:xfrm flipH="1">
            <a:off x="1263650" y="1330960"/>
            <a:ext cx="766445" cy="78041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8" idx="5"/>
            <a:endCxn id="31" idx="1"/>
          </p:cNvCxnSpPr>
          <p:nvPr/>
        </p:nvCxnSpPr>
        <p:spPr>
          <a:xfrm>
            <a:off x="2623820" y="1330960"/>
            <a:ext cx="791845" cy="77216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12" idx="4"/>
            <a:endCxn id="34" idx="0"/>
          </p:cNvCxnSpPr>
          <p:nvPr/>
        </p:nvCxnSpPr>
        <p:spPr>
          <a:xfrm flipH="1">
            <a:off x="956945" y="2827655"/>
            <a:ext cx="10160" cy="123571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stCxn id="34" idx="7"/>
            <a:endCxn id="31" idx="3"/>
          </p:cNvCxnSpPr>
          <p:nvPr/>
        </p:nvCxnSpPr>
        <p:spPr>
          <a:xfrm flipV="1">
            <a:off x="1253490" y="2696845"/>
            <a:ext cx="2162175" cy="148907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endCxn id="60" idx="0"/>
          </p:cNvCxnSpPr>
          <p:nvPr/>
        </p:nvCxnSpPr>
        <p:spPr>
          <a:xfrm flipH="1">
            <a:off x="2303145" y="2792730"/>
            <a:ext cx="1227455" cy="264223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a:stCxn id="34" idx="4"/>
            <a:endCxn id="60" idx="1"/>
          </p:cNvCxnSpPr>
          <p:nvPr/>
        </p:nvCxnSpPr>
        <p:spPr>
          <a:xfrm>
            <a:off x="956945" y="4902200"/>
            <a:ext cx="1049020" cy="65532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stCxn id="60" idx="7"/>
            <a:endCxn id="62" idx="4"/>
          </p:cNvCxnSpPr>
          <p:nvPr/>
        </p:nvCxnSpPr>
        <p:spPr>
          <a:xfrm flipV="1">
            <a:off x="2599690" y="4876800"/>
            <a:ext cx="1113155" cy="680720"/>
          </a:xfrm>
          <a:prstGeom prst="straightConnector1">
            <a:avLst/>
          </a:prstGeom>
          <a:ln w="28575">
            <a:solidFill>
              <a:srgbClr val="00B0F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stCxn id="62" idx="0"/>
            <a:endCxn id="31" idx="4"/>
          </p:cNvCxnSpPr>
          <p:nvPr/>
        </p:nvCxnSpPr>
        <p:spPr>
          <a:xfrm flipV="1">
            <a:off x="3712845" y="2819400"/>
            <a:ext cx="0" cy="121856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sp>
        <p:nvSpPr>
          <p:cNvPr id="73" name="Text Box 72"/>
          <p:cNvSpPr txBox="1"/>
          <p:nvPr/>
        </p:nvSpPr>
        <p:spPr>
          <a:xfrm>
            <a:off x="1122680" y="131889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8</a:t>
            </a:r>
            <a:endParaRPr lang="x-none" altLang="en-US" sz="2800" b="1">
              <a:solidFill>
                <a:schemeClr val="tx1">
                  <a:lumMod val="75000"/>
                  <a:lumOff val="25000"/>
                </a:schemeClr>
              </a:solidFill>
              <a:latin typeface="Arial" charset="0"/>
              <a:ea typeface="Arial" charset="0"/>
            </a:endParaRPr>
          </a:p>
        </p:txBody>
      </p:sp>
      <p:sp>
        <p:nvSpPr>
          <p:cNvPr id="74" name="Text Box 73"/>
          <p:cNvSpPr txBox="1"/>
          <p:nvPr/>
        </p:nvSpPr>
        <p:spPr>
          <a:xfrm>
            <a:off x="2928620" y="131635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10</a:t>
            </a:r>
            <a:endParaRPr lang="x-none" altLang="en-US" sz="2800" b="1">
              <a:solidFill>
                <a:schemeClr val="tx1">
                  <a:lumMod val="75000"/>
                  <a:lumOff val="25000"/>
                </a:schemeClr>
              </a:solidFill>
              <a:latin typeface="Arial" charset="0"/>
              <a:ea typeface="Arial" charset="0"/>
            </a:endParaRPr>
          </a:p>
        </p:txBody>
      </p:sp>
      <p:sp>
        <p:nvSpPr>
          <p:cNvPr id="75" name="Text Box 74"/>
          <p:cNvSpPr txBox="1"/>
          <p:nvPr/>
        </p:nvSpPr>
        <p:spPr>
          <a:xfrm>
            <a:off x="434340" y="312991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a:t>
            </a:r>
            <a:endParaRPr lang="x-none" altLang="en-US" sz="2800" b="1">
              <a:solidFill>
                <a:schemeClr val="tx1">
                  <a:lumMod val="75000"/>
                  <a:lumOff val="25000"/>
                </a:schemeClr>
              </a:solidFill>
              <a:latin typeface="Arial" charset="0"/>
              <a:ea typeface="Arial" charset="0"/>
            </a:endParaRPr>
          </a:p>
        </p:txBody>
      </p:sp>
      <p:sp>
        <p:nvSpPr>
          <p:cNvPr id="76" name="Text Box 75"/>
          <p:cNvSpPr txBox="1"/>
          <p:nvPr/>
        </p:nvSpPr>
        <p:spPr>
          <a:xfrm>
            <a:off x="3589020" y="311467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a:t>
            </a:r>
            <a:endParaRPr lang="x-none" altLang="en-US" sz="2800" b="1">
              <a:solidFill>
                <a:schemeClr val="tx1">
                  <a:lumMod val="75000"/>
                  <a:lumOff val="25000"/>
                </a:schemeClr>
              </a:solidFill>
              <a:latin typeface="Arial" charset="0"/>
              <a:ea typeface="Arial" charset="0"/>
            </a:endParaRPr>
          </a:p>
        </p:txBody>
      </p:sp>
      <p:sp>
        <p:nvSpPr>
          <p:cNvPr id="77" name="Text Box 76"/>
          <p:cNvSpPr txBox="1"/>
          <p:nvPr/>
        </p:nvSpPr>
        <p:spPr>
          <a:xfrm>
            <a:off x="1790700" y="303847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-4</a:t>
            </a:r>
            <a:endParaRPr lang="x-none" altLang="en-US" sz="2800" b="1">
              <a:solidFill>
                <a:schemeClr val="tx1">
                  <a:lumMod val="75000"/>
                  <a:lumOff val="25000"/>
                </a:schemeClr>
              </a:solidFill>
              <a:latin typeface="Arial" charset="0"/>
              <a:ea typeface="Arial" charset="0"/>
            </a:endParaRPr>
          </a:p>
        </p:txBody>
      </p:sp>
      <p:sp>
        <p:nvSpPr>
          <p:cNvPr id="78" name="Text Box 77"/>
          <p:cNvSpPr txBox="1"/>
          <p:nvPr/>
        </p:nvSpPr>
        <p:spPr>
          <a:xfrm>
            <a:off x="2331720" y="3938270"/>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2</a:t>
            </a:r>
            <a:endParaRPr lang="x-none" altLang="en-US" sz="2800" b="1">
              <a:solidFill>
                <a:schemeClr val="tx1">
                  <a:lumMod val="75000"/>
                  <a:lumOff val="25000"/>
                </a:schemeClr>
              </a:solidFill>
              <a:latin typeface="Arial" charset="0"/>
              <a:ea typeface="Arial" charset="0"/>
            </a:endParaRPr>
          </a:p>
        </p:txBody>
      </p:sp>
      <p:sp>
        <p:nvSpPr>
          <p:cNvPr id="79" name="Text Box 78"/>
          <p:cNvSpPr txBox="1"/>
          <p:nvPr/>
        </p:nvSpPr>
        <p:spPr>
          <a:xfrm>
            <a:off x="998220" y="517207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a:t>
            </a:r>
            <a:endParaRPr lang="x-none" altLang="en-US" sz="2800" b="1">
              <a:solidFill>
                <a:schemeClr val="tx1">
                  <a:lumMod val="75000"/>
                  <a:lumOff val="25000"/>
                </a:schemeClr>
              </a:solidFill>
              <a:latin typeface="Arial" charset="0"/>
              <a:ea typeface="Arial" charset="0"/>
            </a:endParaRPr>
          </a:p>
        </p:txBody>
      </p:sp>
      <p:sp>
        <p:nvSpPr>
          <p:cNvPr id="80" name="Text Box 79"/>
          <p:cNvSpPr txBox="1"/>
          <p:nvPr/>
        </p:nvSpPr>
        <p:spPr>
          <a:xfrm>
            <a:off x="2948940" y="5179695"/>
            <a:ext cx="641985" cy="518160"/>
          </a:xfrm>
          <a:prstGeom prst="rect">
            <a:avLst/>
          </a:prstGeom>
          <a:noFill/>
        </p:spPr>
        <p:txBody>
          <a:bodyPr wrap="square" rtlCol="0">
            <a:spAutoFit/>
          </a:bodyPr>
          <a:p>
            <a:pPr algn="ctr"/>
            <a:r>
              <a:rPr lang="x-none" altLang="en-US" sz="2800" b="1">
                <a:solidFill>
                  <a:srgbClr val="00B0F0"/>
                </a:solidFill>
                <a:latin typeface="Arial" charset="0"/>
                <a:ea typeface="Arial" charset="0"/>
              </a:rPr>
              <a:t>-2</a:t>
            </a:r>
            <a:endParaRPr lang="x-none" altLang="en-US" sz="2800" b="1">
              <a:solidFill>
                <a:srgbClr val="00B0F0"/>
              </a:solidFill>
              <a:latin typeface="Arial" charset="0"/>
              <a:ea typeface="Arial" charset="0"/>
            </a:endParaRPr>
          </a:p>
        </p:txBody>
      </p:sp>
      <p:sp>
        <p:nvSpPr>
          <p:cNvPr id="6" name="Text Box 5"/>
          <p:cNvSpPr txBox="1"/>
          <p:nvPr/>
        </p:nvSpPr>
        <p:spPr>
          <a:xfrm>
            <a:off x="3430105" y="2008505"/>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d</a:t>
            </a:r>
            <a:endParaRPr lang="x-none" altLang="en-US" sz="4400" b="1">
              <a:solidFill>
                <a:schemeClr val="bg2">
                  <a:lumMod val="75000"/>
                </a:schemeClr>
              </a:solidFill>
              <a:latin typeface="Arial" charset="0"/>
              <a:ea typeface="Arial" charset="0"/>
            </a:endParaRPr>
          </a:p>
        </p:txBody>
      </p:sp>
      <p:sp>
        <p:nvSpPr>
          <p:cNvPr id="60" name="Oval 59"/>
          <p:cNvSpPr/>
          <p:nvPr/>
        </p:nvSpPr>
        <p:spPr>
          <a:xfrm>
            <a:off x="1883410" y="5434965"/>
            <a:ext cx="838835" cy="838835"/>
          </a:xfrm>
          <a:prstGeom prst="ellipse">
            <a:avLst/>
          </a:prstGeom>
          <a:solidFill>
            <a:srgbClr val="E91149"/>
          </a:solidFill>
          <a:ln w="38100">
            <a:solidFill>
              <a:srgbClr val="E91149"/>
            </a:solidFill>
          </a:ln>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chemeClr val="bg1"/>
              </a:solidFill>
            </a:endParaRPr>
          </a:p>
        </p:txBody>
      </p:sp>
      <p:sp>
        <p:nvSpPr>
          <p:cNvPr id="36" name="Text Box 35"/>
          <p:cNvSpPr txBox="1"/>
          <p:nvPr/>
        </p:nvSpPr>
        <p:spPr>
          <a:xfrm>
            <a:off x="2024215" y="5473065"/>
            <a:ext cx="459740" cy="762000"/>
          </a:xfrm>
          <a:prstGeom prst="rect">
            <a:avLst/>
          </a:prstGeom>
          <a:noFill/>
        </p:spPr>
        <p:txBody>
          <a:bodyPr wrap="square" rtlCol="0">
            <a:spAutoFit/>
          </a:bodyPr>
          <a:p>
            <a:r>
              <a:rPr lang="x-none" altLang="en-US" sz="4400" b="1">
                <a:solidFill>
                  <a:schemeClr val="bg1"/>
                </a:solidFill>
                <a:latin typeface="Arial" charset="0"/>
                <a:ea typeface="Arial" charset="0"/>
              </a:rPr>
              <a:t>b</a:t>
            </a:r>
            <a:endParaRPr lang="x-none" altLang="en-US" sz="4400" b="1">
              <a:solidFill>
                <a:schemeClr val="bg1"/>
              </a:solidFill>
              <a:latin typeface="Arial" charset="0"/>
              <a:ea typeface="Arial" charset="0"/>
            </a:endParaRPr>
          </a:p>
        </p:txBody>
      </p:sp>
      <p:sp>
        <p:nvSpPr>
          <p:cNvPr id="13" name="Text Box 12"/>
          <p:cNvSpPr txBox="1"/>
          <p:nvPr/>
        </p:nvSpPr>
        <p:spPr>
          <a:xfrm>
            <a:off x="6769100" y="4149090"/>
            <a:ext cx="3749040" cy="579120"/>
          </a:xfrm>
          <a:prstGeom prst="rect">
            <a:avLst/>
          </a:prstGeom>
          <a:noFill/>
        </p:spPr>
        <p:txBody>
          <a:bodyPr wrap="none" rtlCol="0">
            <a:spAutoFit/>
          </a:bodyPr>
          <a:p>
            <a:r>
              <a:rPr lang="x-none" altLang="en-US" sz="3200">
                <a:latin typeface="Lato" charset="0"/>
              </a:rPr>
              <a:t>3</a:t>
            </a:r>
            <a:r>
              <a:rPr lang="x-none" altLang="en-US" sz="3200" baseline="30000">
                <a:latin typeface="Lato" charset="0"/>
              </a:rPr>
              <a:t>η </a:t>
            </a:r>
            <a:r>
              <a:rPr lang="x-none" altLang="en-US" sz="3200">
                <a:latin typeface="Lato" charset="0"/>
              </a:rPr>
              <a:t> / 5 επαναλήψεις</a:t>
            </a:r>
            <a:endParaRPr lang="x-none" altLang="en-US" sz="3200">
              <a:latin typeface="Lato" charset="0"/>
            </a:endParaRPr>
          </a:p>
        </p:txBody>
      </p:sp>
      <p:cxnSp>
        <p:nvCxnSpPr>
          <p:cNvPr id="3" name="Straight Connector 2"/>
          <p:cNvCxnSpPr/>
          <p:nvPr/>
        </p:nvCxnSpPr>
        <p:spPr>
          <a:xfrm flipH="1">
            <a:off x="8797290" y="2373630"/>
            <a:ext cx="508000" cy="482600"/>
          </a:xfrm>
          <a:prstGeom prst="line">
            <a:avLst/>
          </a:prstGeom>
          <a:ln w="12700"/>
        </p:spPr>
        <p:style>
          <a:lnRef idx="1">
            <a:schemeClr val="dk1"/>
          </a:lnRef>
          <a:fillRef idx="0">
            <a:schemeClr val="dk1"/>
          </a:fillRef>
          <a:effectRef idx="0">
            <a:schemeClr val="dk1"/>
          </a:effectRef>
          <a:fontRef idx="minor">
            <a:schemeClr val="tx1"/>
          </a:fontRef>
        </p:style>
      </p:cxnSp>
      <p:sp>
        <p:nvSpPr>
          <p:cNvPr id="10" name="Text Box 9"/>
          <p:cNvSpPr txBox="1"/>
          <p:nvPr/>
        </p:nvSpPr>
        <p:spPr>
          <a:xfrm>
            <a:off x="8801100" y="1770380"/>
            <a:ext cx="742315" cy="579120"/>
          </a:xfrm>
          <a:prstGeom prst="rect">
            <a:avLst/>
          </a:prstGeom>
          <a:noFill/>
        </p:spPr>
        <p:txBody>
          <a:bodyPr wrap="square" rtlCol="0">
            <a:spAutoFit/>
          </a:bodyPr>
          <a:p>
            <a:r>
              <a:rPr lang="x-none" altLang="en-US" sz="3200">
                <a:latin typeface="MathJax_Main" charset="0"/>
              </a:rPr>
              <a:t> 5</a:t>
            </a:r>
            <a:endParaRPr lang="x-none" altLang="en-US" sz="3200">
              <a:latin typeface="MathJax_Main" charset="0"/>
            </a:endParaRPr>
          </a:p>
        </p:txBody>
      </p:sp>
      <p:sp>
        <p:nvSpPr>
          <p:cNvPr id="5" name="Text Box 4"/>
          <p:cNvSpPr txBox="1"/>
          <p:nvPr/>
        </p:nvSpPr>
        <p:spPr>
          <a:xfrm>
            <a:off x="6054090" y="2319655"/>
            <a:ext cx="5447030" cy="579120"/>
          </a:xfrm>
          <a:prstGeom prst="rect">
            <a:avLst/>
          </a:prstGeom>
          <a:noFill/>
        </p:spPr>
        <p:txBody>
          <a:bodyPr wrap="square" rtlCol="0">
            <a:spAutoFit/>
          </a:bodyPr>
          <a:p>
            <a:pPr algn="l"/>
            <a:r>
              <a:rPr lang="x-none" altLang="en-US" sz="3200">
                <a:latin typeface="MathJax_Main" charset="0"/>
                <a:sym typeface="+mn-ea"/>
              </a:rPr>
              <a:t> 0 </a:t>
            </a:r>
            <a:r>
              <a:rPr lang="x-none" altLang="en-US" sz="3200">
                <a:latin typeface="MathJax_Main" charset="0"/>
              </a:rPr>
              <a:t>      </a:t>
            </a:r>
            <a:r>
              <a:rPr lang="x-none" altLang="en-US" sz="3200">
                <a:latin typeface="MathJax_Main" charset="0"/>
                <a:sym typeface="+mn-ea"/>
              </a:rPr>
              <a:t>8</a:t>
            </a:r>
            <a:r>
              <a:rPr lang="x-none" altLang="en-US" sz="3200">
                <a:latin typeface="MathJax_Main" charset="0"/>
              </a:rPr>
              <a:t>       </a:t>
            </a:r>
            <a:r>
              <a:rPr lang="x-none" altLang="en-US" sz="3200">
                <a:latin typeface="MathJax_Main" charset="0"/>
                <a:sym typeface="+mn-ea"/>
              </a:rPr>
              <a:t>7</a:t>
            </a:r>
            <a:r>
              <a:rPr lang="x-none" altLang="en-US" sz="3200">
                <a:latin typeface="MathJax_Main" charset="0"/>
              </a:rPr>
              <a:t>       </a:t>
            </a:r>
            <a:r>
              <a:rPr lang="x-none" altLang="en-US" sz="3200">
                <a:latin typeface="MathJax_Main" charset="0"/>
                <a:sym typeface="+mn-ea"/>
              </a:rPr>
              <a:t>6</a:t>
            </a:r>
            <a:r>
              <a:rPr lang="x-none" altLang="en-US" sz="3200">
                <a:latin typeface="MathJax_Main" charset="0"/>
              </a:rPr>
              <a:t>       </a:t>
            </a:r>
            <a:r>
              <a:rPr lang="x-none" altLang="en-US" sz="3200">
                <a:latin typeface="MathJax_Main" charset="0"/>
                <a:sym typeface="+mn-ea"/>
              </a:rPr>
              <a:t>5</a:t>
            </a:r>
            <a:r>
              <a:rPr lang="x-none" altLang="en-US" sz="3200">
                <a:latin typeface="MathJax_Main" charset="0"/>
              </a:rPr>
              <a:t>       </a:t>
            </a:r>
            <a:r>
              <a:rPr lang="x-none" altLang="en-US" sz="3200">
                <a:latin typeface="MathJax_Main" charset="0"/>
                <a:sym typeface="+mn-ea"/>
              </a:rPr>
              <a:t>9</a:t>
            </a:r>
            <a:endParaRPr lang="x-none" altLang="en-US" sz="3200">
              <a:latin typeface="MathJax_Main" charset="0"/>
              <a:sym typeface="+mn-ea"/>
            </a:endParaRPr>
          </a:p>
        </p:txBody>
      </p:sp>
      <p:sp>
        <p:nvSpPr>
          <p:cNvPr id="4" name="Oval 3"/>
          <p:cNvSpPr/>
          <p:nvPr/>
        </p:nvSpPr>
        <p:spPr>
          <a:xfrm>
            <a:off x="7878445" y="3085465"/>
            <a:ext cx="584835" cy="584835"/>
          </a:xfrm>
          <a:prstGeom prst="ellipse">
            <a:avLst/>
          </a:prstGeom>
          <a:solidFill>
            <a:srgbClr val="E91149"/>
          </a:solidFill>
          <a:ln w="38100">
            <a:solidFill>
              <a:srgbClr val="E91149"/>
            </a:solidFill>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1" name="Text Box 10"/>
          <p:cNvSpPr txBox="1"/>
          <p:nvPr/>
        </p:nvSpPr>
        <p:spPr>
          <a:xfrm>
            <a:off x="6134100" y="3028315"/>
            <a:ext cx="5135880" cy="640080"/>
          </a:xfrm>
          <a:prstGeom prst="rect">
            <a:avLst/>
          </a:prstGeom>
          <a:noFill/>
        </p:spPr>
        <p:txBody>
          <a:bodyPr wrap="none" rtlCol="0">
            <a:spAutoFit/>
          </a:bodyPr>
          <a:p>
            <a:r>
              <a:rPr lang="x-none" altLang="en-US" sz="3600">
                <a:solidFill>
                  <a:schemeClr val="tx1"/>
                </a:solidFill>
                <a:latin typeface="Arial" charset="0"/>
              </a:rPr>
              <a:t>s</a:t>
            </a:r>
            <a:r>
              <a:rPr lang="x-none" altLang="en-US" sz="3600">
                <a:latin typeface="Arial" charset="0"/>
              </a:rPr>
              <a:t>	</a:t>
            </a:r>
            <a:r>
              <a:rPr lang="x-none" altLang="en-US" sz="3600">
                <a:solidFill>
                  <a:schemeClr val="tx1"/>
                </a:solidFill>
                <a:latin typeface="Arial" charset="0"/>
              </a:rPr>
              <a:t>a</a:t>
            </a:r>
            <a:r>
              <a:rPr lang="x-none" altLang="en-US" sz="3600">
                <a:latin typeface="Arial" charset="0"/>
              </a:rPr>
              <a:t>	</a:t>
            </a:r>
            <a:r>
              <a:rPr lang="x-none" altLang="en-US" sz="3600">
                <a:solidFill>
                  <a:schemeClr val="bg1"/>
                </a:solidFill>
                <a:latin typeface="Arial" charset="0"/>
              </a:rPr>
              <a:t>b</a:t>
            </a:r>
            <a:r>
              <a:rPr lang="x-none" altLang="en-US" sz="3600">
                <a:latin typeface="Arial" charset="0"/>
              </a:rPr>
              <a:t>	</a:t>
            </a:r>
            <a:r>
              <a:rPr lang="x-none" altLang="en-US" sz="3600">
                <a:solidFill>
                  <a:srgbClr val="00B0F0"/>
                </a:solidFill>
                <a:latin typeface="Arial" charset="0"/>
              </a:rPr>
              <a:t>c</a:t>
            </a:r>
            <a:r>
              <a:rPr lang="x-none" altLang="en-US" sz="3600">
                <a:latin typeface="Arial" charset="0"/>
              </a:rPr>
              <a:t>	d	e </a:t>
            </a:r>
            <a:endParaRPr lang="x-none" altLang="en-US" sz="3600">
              <a:latin typeface="Arial" charset="0"/>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1" name=""/>
        <p:cNvGrpSpPr/>
        <p:nvPr/>
      </p:nvGrpSpPr>
      <p:grpSpPr/>
      <p:sp>
        <p:nvSpPr>
          <p:cNvPr id="7" name="Text Box 6"/>
          <p:cNvSpPr txBox="1"/>
          <p:nvPr/>
        </p:nvSpPr>
        <p:spPr>
          <a:xfrm>
            <a:off x="2086445" y="614680"/>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s</a:t>
            </a:r>
            <a:endParaRPr lang="x-none" altLang="en-US" sz="4400" b="1">
              <a:solidFill>
                <a:schemeClr val="bg2">
                  <a:lumMod val="75000"/>
                </a:schemeClr>
              </a:solidFill>
              <a:latin typeface="Arial" charset="0"/>
              <a:ea typeface="Arial" charset="0"/>
            </a:endParaRPr>
          </a:p>
        </p:txBody>
      </p:sp>
      <p:sp>
        <p:nvSpPr>
          <p:cNvPr id="8" name="Oval 7"/>
          <p:cNvSpPr/>
          <p:nvPr/>
        </p:nvSpPr>
        <p:spPr>
          <a:xfrm>
            <a:off x="1907540" y="614680"/>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9" name="Text Box 8"/>
          <p:cNvSpPr txBox="1"/>
          <p:nvPr/>
        </p:nvSpPr>
        <p:spPr>
          <a:xfrm>
            <a:off x="713575" y="1976120"/>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a</a:t>
            </a:r>
            <a:endParaRPr lang="x-none" altLang="en-US" sz="4400" b="1">
              <a:solidFill>
                <a:schemeClr val="bg2">
                  <a:lumMod val="75000"/>
                </a:schemeClr>
              </a:solidFill>
              <a:latin typeface="Arial" charset="0"/>
              <a:ea typeface="Arial" charset="0"/>
            </a:endParaRPr>
          </a:p>
        </p:txBody>
      </p:sp>
      <p:sp>
        <p:nvSpPr>
          <p:cNvPr id="12" name="Oval 11"/>
          <p:cNvSpPr/>
          <p:nvPr/>
        </p:nvSpPr>
        <p:spPr>
          <a:xfrm>
            <a:off x="547370" y="1988820"/>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31" name="Oval 30"/>
          <p:cNvSpPr/>
          <p:nvPr/>
        </p:nvSpPr>
        <p:spPr>
          <a:xfrm>
            <a:off x="3293110" y="1980565"/>
            <a:ext cx="838835" cy="838835"/>
          </a:xfrm>
          <a:prstGeom prst="ellipse">
            <a:avLst/>
          </a:prstGeom>
          <a:noFill/>
          <a:ln w="38100">
            <a:solidFill>
              <a:srgbClr val="00B0F0"/>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33" name="Text Box 32"/>
          <p:cNvSpPr txBox="1"/>
          <p:nvPr/>
        </p:nvSpPr>
        <p:spPr>
          <a:xfrm>
            <a:off x="716115" y="4063365"/>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e</a:t>
            </a:r>
            <a:endParaRPr lang="x-none" altLang="en-US" sz="4400" b="1">
              <a:solidFill>
                <a:schemeClr val="bg2">
                  <a:lumMod val="75000"/>
                </a:schemeClr>
              </a:solidFill>
              <a:latin typeface="Arial" charset="0"/>
              <a:ea typeface="Arial" charset="0"/>
            </a:endParaRPr>
          </a:p>
        </p:txBody>
      </p:sp>
      <p:sp>
        <p:nvSpPr>
          <p:cNvPr id="34" name="Oval 33"/>
          <p:cNvSpPr/>
          <p:nvPr/>
        </p:nvSpPr>
        <p:spPr>
          <a:xfrm>
            <a:off x="537210" y="4063365"/>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36" name="Text Box 35"/>
          <p:cNvSpPr txBox="1"/>
          <p:nvPr/>
        </p:nvSpPr>
        <p:spPr>
          <a:xfrm>
            <a:off x="2024215" y="5473065"/>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b</a:t>
            </a:r>
            <a:endParaRPr lang="x-none" altLang="en-US" sz="4400" b="1">
              <a:solidFill>
                <a:schemeClr val="bg2">
                  <a:lumMod val="75000"/>
                </a:schemeClr>
              </a:solidFill>
              <a:latin typeface="Arial" charset="0"/>
              <a:ea typeface="Arial" charset="0"/>
            </a:endParaRPr>
          </a:p>
        </p:txBody>
      </p:sp>
      <p:sp>
        <p:nvSpPr>
          <p:cNvPr id="60" name="Oval 59"/>
          <p:cNvSpPr/>
          <p:nvPr/>
        </p:nvSpPr>
        <p:spPr>
          <a:xfrm>
            <a:off x="1883410" y="5434965"/>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cxnSp>
        <p:nvCxnSpPr>
          <p:cNvPr id="65" name="Straight Arrow Connector 64"/>
          <p:cNvCxnSpPr>
            <a:stCxn id="8" idx="3"/>
            <a:endCxn id="12" idx="7"/>
          </p:cNvCxnSpPr>
          <p:nvPr/>
        </p:nvCxnSpPr>
        <p:spPr>
          <a:xfrm flipH="1">
            <a:off x="1263650" y="1330960"/>
            <a:ext cx="766445" cy="78041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8" idx="5"/>
            <a:endCxn id="31" idx="1"/>
          </p:cNvCxnSpPr>
          <p:nvPr/>
        </p:nvCxnSpPr>
        <p:spPr>
          <a:xfrm>
            <a:off x="2623820" y="1330960"/>
            <a:ext cx="791845" cy="77216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12" idx="4"/>
            <a:endCxn id="34" idx="0"/>
          </p:cNvCxnSpPr>
          <p:nvPr/>
        </p:nvCxnSpPr>
        <p:spPr>
          <a:xfrm flipH="1">
            <a:off x="956945" y="2827655"/>
            <a:ext cx="10160" cy="123571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stCxn id="34" idx="7"/>
            <a:endCxn id="31" idx="3"/>
          </p:cNvCxnSpPr>
          <p:nvPr/>
        </p:nvCxnSpPr>
        <p:spPr>
          <a:xfrm flipV="1">
            <a:off x="1253490" y="2696845"/>
            <a:ext cx="2162175" cy="148907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endCxn id="60" idx="0"/>
          </p:cNvCxnSpPr>
          <p:nvPr/>
        </p:nvCxnSpPr>
        <p:spPr>
          <a:xfrm flipH="1">
            <a:off x="2303145" y="2792730"/>
            <a:ext cx="1227455" cy="264223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a:stCxn id="34" idx="4"/>
            <a:endCxn id="60" idx="1"/>
          </p:cNvCxnSpPr>
          <p:nvPr/>
        </p:nvCxnSpPr>
        <p:spPr>
          <a:xfrm>
            <a:off x="956945" y="4902200"/>
            <a:ext cx="1049020" cy="65532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stCxn id="60" idx="7"/>
            <a:endCxn id="62" idx="4"/>
          </p:cNvCxnSpPr>
          <p:nvPr/>
        </p:nvCxnSpPr>
        <p:spPr>
          <a:xfrm flipV="1">
            <a:off x="2599690" y="4876800"/>
            <a:ext cx="1113155" cy="68072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stCxn id="62" idx="0"/>
            <a:endCxn id="31" idx="4"/>
          </p:cNvCxnSpPr>
          <p:nvPr/>
        </p:nvCxnSpPr>
        <p:spPr>
          <a:xfrm flipV="1">
            <a:off x="3712845" y="2819400"/>
            <a:ext cx="0" cy="1218565"/>
          </a:xfrm>
          <a:prstGeom prst="straightConnector1">
            <a:avLst/>
          </a:prstGeom>
          <a:ln w="28575">
            <a:solidFill>
              <a:srgbClr val="00B0F0"/>
            </a:solidFill>
            <a:tailEnd type="stealth" w="lg" len="lg"/>
          </a:ln>
        </p:spPr>
        <p:style>
          <a:lnRef idx="1">
            <a:schemeClr val="accent1"/>
          </a:lnRef>
          <a:fillRef idx="0">
            <a:schemeClr val="accent1"/>
          </a:fillRef>
          <a:effectRef idx="0">
            <a:schemeClr val="accent1"/>
          </a:effectRef>
          <a:fontRef idx="minor">
            <a:schemeClr val="tx1"/>
          </a:fontRef>
        </p:style>
      </p:cxnSp>
      <p:sp>
        <p:nvSpPr>
          <p:cNvPr id="73" name="Text Box 72"/>
          <p:cNvSpPr txBox="1"/>
          <p:nvPr/>
        </p:nvSpPr>
        <p:spPr>
          <a:xfrm>
            <a:off x="1122680" y="131889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8</a:t>
            </a:r>
            <a:endParaRPr lang="x-none" altLang="en-US" sz="2800" b="1">
              <a:solidFill>
                <a:schemeClr val="tx1">
                  <a:lumMod val="75000"/>
                  <a:lumOff val="25000"/>
                </a:schemeClr>
              </a:solidFill>
              <a:latin typeface="Arial" charset="0"/>
              <a:ea typeface="Arial" charset="0"/>
            </a:endParaRPr>
          </a:p>
        </p:txBody>
      </p:sp>
      <p:sp>
        <p:nvSpPr>
          <p:cNvPr id="74" name="Text Box 73"/>
          <p:cNvSpPr txBox="1"/>
          <p:nvPr/>
        </p:nvSpPr>
        <p:spPr>
          <a:xfrm>
            <a:off x="2928620" y="131635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10</a:t>
            </a:r>
            <a:endParaRPr lang="x-none" altLang="en-US" sz="2800" b="1">
              <a:solidFill>
                <a:schemeClr val="tx1">
                  <a:lumMod val="75000"/>
                  <a:lumOff val="25000"/>
                </a:schemeClr>
              </a:solidFill>
              <a:latin typeface="Arial" charset="0"/>
              <a:ea typeface="Arial" charset="0"/>
            </a:endParaRPr>
          </a:p>
        </p:txBody>
      </p:sp>
      <p:sp>
        <p:nvSpPr>
          <p:cNvPr id="75" name="Text Box 74"/>
          <p:cNvSpPr txBox="1"/>
          <p:nvPr/>
        </p:nvSpPr>
        <p:spPr>
          <a:xfrm>
            <a:off x="434340" y="312991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a:t>
            </a:r>
            <a:endParaRPr lang="x-none" altLang="en-US" sz="2800" b="1">
              <a:solidFill>
                <a:schemeClr val="tx1">
                  <a:lumMod val="75000"/>
                  <a:lumOff val="25000"/>
                </a:schemeClr>
              </a:solidFill>
              <a:latin typeface="Arial" charset="0"/>
              <a:ea typeface="Arial" charset="0"/>
            </a:endParaRPr>
          </a:p>
        </p:txBody>
      </p:sp>
      <p:sp>
        <p:nvSpPr>
          <p:cNvPr id="76" name="Text Box 75"/>
          <p:cNvSpPr txBox="1"/>
          <p:nvPr/>
        </p:nvSpPr>
        <p:spPr>
          <a:xfrm>
            <a:off x="3589020" y="3114675"/>
            <a:ext cx="641985" cy="518160"/>
          </a:xfrm>
          <a:prstGeom prst="rect">
            <a:avLst/>
          </a:prstGeom>
          <a:noFill/>
        </p:spPr>
        <p:txBody>
          <a:bodyPr wrap="square" rtlCol="0">
            <a:spAutoFit/>
          </a:bodyPr>
          <a:p>
            <a:pPr algn="ctr"/>
            <a:r>
              <a:rPr lang="x-none" altLang="en-US" sz="2800" b="1">
                <a:solidFill>
                  <a:srgbClr val="00B0F0"/>
                </a:solidFill>
                <a:latin typeface="Arial" charset="0"/>
                <a:ea typeface="Arial" charset="0"/>
              </a:rPr>
              <a:t>1</a:t>
            </a:r>
            <a:endParaRPr lang="x-none" altLang="en-US" sz="2800" b="1">
              <a:solidFill>
                <a:srgbClr val="00B0F0"/>
              </a:solidFill>
              <a:latin typeface="Arial" charset="0"/>
              <a:ea typeface="Arial" charset="0"/>
            </a:endParaRPr>
          </a:p>
        </p:txBody>
      </p:sp>
      <p:sp>
        <p:nvSpPr>
          <p:cNvPr id="77" name="Text Box 76"/>
          <p:cNvSpPr txBox="1"/>
          <p:nvPr/>
        </p:nvSpPr>
        <p:spPr>
          <a:xfrm>
            <a:off x="1790700" y="303847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-4</a:t>
            </a:r>
            <a:endParaRPr lang="x-none" altLang="en-US" sz="2800" b="1">
              <a:solidFill>
                <a:schemeClr val="tx1">
                  <a:lumMod val="75000"/>
                  <a:lumOff val="25000"/>
                </a:schemeClr>
              </a:solidFill>
              <a:latin typeface="Arial" charset="0"/>
              <a:ea typeface="Arial" charset="0"/>
            </a:endParaRPr>
          </a:p>
        </p:txBody>
      </p:sp>
      <p:sp>
        <p:nvSpPr>
          <p:cNvPr id="78" name="Text Box 77"/>
          <p:cNvSpPr txBox="1"/>
          <p:nvPr/>
        </p:nvSpPr>
        <p:spPr>
          <a:xfrm>
            <a:off x="2331720" y="3938270"/>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2</a:t>
            </a:r>
            <a:endParaRPr lang="x-none" altLang="en-US" sz="2800" b="1">
              <a:solidFill>
                <a:schemeClr val="tx1">
                  <a:lumMod val="75000"/>
                  <a:lumOff val="25000"/>
                </a:schemeClr>
              </a:solidFill>
              <a:latin typeface="Arial" charset="0"/>
              <a:ea typeface="Arial" charset="0"/>
            </a:endParaRPr>
          </a:p>
        </p:txBody>
      </p:sp>
      <p:sp>
        <p:nvSpPr>
          <p:cNvPr id="79" name="Text Box 78"/>
          <p:cNvSpPr txBox="1"/>
          <p:nvPr/>
        </p:nvSpPr>
        <p:spPr>
          <a:xfrm>
            <a:off x="998220" y="517207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a:t>
            </a:r>
            <a:endParaRPr lang="x-none" altLang="en-US" sz="2800" b="1">
              <a:solidFill>
                <a:schemeClr val="tx1">
                  <a:lumMod val="75000"/>
                  <a:lumOff val="25000"/>
                </a:schemeClr>
              </a:solidFill>
              <a:latin typeface="Arial" charset="0"/>
              <a:ea typeface="Arial" charset="0"/>
            </a:endParaRPr>
          </a:p>
        </p:txBody>
      </p:sp>
      <p:sp>
        <p:nvSpPr>
          <p:cNvPr id="80" name="Text Box 79"/>
          <p:cNvSpPr txBox="1"/>
          <p:nvPr/>
        </p:nvSpPr>
        <p:spPr>
          <a:xfrm>
            <a:off x="2948940" y="517969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-2</a:t>
            </a:r>
            <a:endParaRPr lang="x-none" altLang="en-US" sz="2800" b="1">
              <a:solidFill>
                <a:schemeClr val="tx1">
                  <a:lumMod val="75000"/>
                  <a:lumOff val="25000"/>
                </a:schemeClr>
              </a:solidFill>
              <a:latin typeface="Arial" charset="0"/>
              <a:ea typeface="Arial" charset="0"/>
            </a:endParaRPr>
          </a:p>
        </p:txBody>
      </p:sp>
      <p:sp>
        <p:nvSpPr>
          <p:cNvPr id="6" name="Text Box 5"/>
          <p:cNvSpPr txBox="1"/>
          <p:nvPr/>
        </p:nvSpPr>
        <p:spPr>
          <a:xfrm>
            <a:off x="3430105" y="2008505"/>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d</a:t>
            </a:r>
            <a:endParaRPr lang="x-none" altLang="en-US" sz="4400" b="1">
              <a:solidFill>
                <a:schemeClr val="bg2">
                  <a:lumMod val="75000"/>
                </a:schemeClr>
              </a:solidFill>
              <a:latin typeface="Arial" charset="0"/>
              <a:ea typeface="Arial" charset="0"/>
            </a:endParaRPr>
          </a:p>
        </p:txBody>
      </p:sp>
      <p:sp>
        <p:nvSpPr>
          <p:cNvPr id="62" name="Oval 61"/>
          <p:cNvSpPr/>
          <p:nvPr/>
        </p:nvSpPr>
        <p:spPr>
          <a:xfrm>
            <a:off x="3293110" y="4037965"/>
            <a:ext cx="838835" cy="838835"/>
          </a:xfrm>
          <a:prstGeom prst="ellipse">
            <a:avLst/>
          </a:prstGeom>
          <a:solidFill>
            <a:srgbClr val="E91149"/>
          </a:solidFill>
          <a:ln w="38100">
            <a:solidFill>
              <a:srgbClr val="E91149"/>
            </a:solidFill>
          </a:ln>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61" name="Text Box 60"/>
          <p:cNvSpPr txBox="1"/>
          <p:nvPr/>
        </p:nvSpPr>
        <p:spPr>
          <a:xfrm>
            <a:off x="3472015" y="4037965"/>
            <a:ext cx="459740" cy="762000"/>
          </a:xfrm>
          <a:prstGeom prst="rect">
            <a:avLst/>
          </a:prstGeom>
          <a:noFill/>
        </p:spPr>
        <p:txBody>
          <a:bodyPr wrap="square" rtlCol="0">
            <a:spAutoFit/>
          </a:bodyPr>
          <a:p>
            <a:r>
              <a:rPr lang="x-none" altLang="en-US" sz="4400" b="1">
                <a:solidFill>
                  <a:schemeClr val="bg1"/>
                </a:solidFill>
                <a:latin typeface="Arial" charset="0"/>
                <a:ea typeface="Arial" charset="0"/>
              </a:rPr>
              <a:t>c</a:t>
            </a:r>
            <a:endParaRPr lang="x-none" altLang="en-US" sz="4400" b="1">
              <a:solidFill>
                <a:schemeClr val="bg1"/>
              </a:solidFill>
              <a:latin typeface="Arial" charset="0"/>
              <a:ea typeface="Arial" charset="0"/>
            </a:endParaRPr>
          </a:p>
        </p:txBody>
      </p:sp>
      <p:sp>
        <p:nvSpPr>
          <p:cNvPr id="13" name="Text Box 12"/>
          <p:cNvSpPr txBox="1"/>
          <p:nvPr/>
        </p:nvSpPr>
        <p:spPr>
          <a:xfrm>
            <a:off x="6769100" y="4149090"/>
            <a:ext cx="3749040" cy="579120"/>
          </a:xfrm>
          <a:prstGeom prst="rect">
            <a:avLst/>
          </a:prstGeom>
          <a:noFill/>
        </p:spPr>
        <p:txBody>
          <a:bodyPr wrap="none" rtlCol="0">
            <a:spAutoFit/>
          </a:bodyPr>
          <a:p>
            <a:r>
              <a:rPr lang="x-none" altLang="en-US" sz="3200">
                <a:latin typeface="Lato" charset="0"/>
              </a:rPr>
              <a:t>3</a:t>
            </a:r>
            <a:r>
              <a:rPr lang="x-none" altLang="en-US" sz="3200" baseline="30000">
                <a:latin typeface="Lato" charset="0"/>
              </a:rPr>
              <a:t>η </a:t>
            </a:r>
            <a:r>
              <a:rPr lang="x-none" altLang="en-US" sz="3200">
                <a:latin typeface="Lato" charset="0"/>
              </a:rPr>
              <a:t> / 5 επαναλήψεις</a:t>
            </a:r>
            <a:endParaRPr lang="x-none" altLang="en-US" sz="3200">
              <a:latin typeface="Lato" charset="0"/>
            </a:endParaRPr>
          </a:p>
        </p:txBody>
      </p:sp>
      <p:sp>
        <p:nvSpPr>
          <p:cNvPr id="3" name="Text Box 2"/>
          <p:cNvSpPr txBox="1"/>
          <p:nvPr/>
        </p:nvSpPr>
        <p:spPr>
          <a:xfrm>
            <a:off x="6054090" y="2319655"/>
            <a:ext cx="5447030" cy="579120"/>
          </a:xfrm>
          <a:prstGeom prst="rect">
            <a:avLst/>
          </a:prstGeom>
          <a:noFill/>
        </p:spPr>
        <p:txBody>
          <a:bodyPr wrap="square" rtlCol="0">
            <a:spAutoFit/>
          </a:bodyPr>
          <a:p>
            <a:pPr algn="l"/>
            <a:r>
              <a:rPr lang="x-none" altLang="en-US" sz="3200">
                <a:latin typeface="MathJax_Main" charset="0"/>
                <a:sym typeface="+mn-ea"/>
              </a:rPr>
              <a:t> 0 </a:t>
            </a:r>
            <a:r>
              <a:rPr lang="x-none" altLang="en-US" sz="3200">
                <a:latin typeface="MathJax_Main" charset="0"/>
              </a:rPr>
              <a:t>      </a:t>
            </a:r>
            <a:r>
              <a:rPr lang="x-none" altLang="en-US" sz="3200">
                <a:latin typeface="MathJax_Main" charset="0"/>
                <a:sym typeface="+mn-ea"/>
              </a:rPr>
              <a:t>8</a:t>
            </a:r>
            <a:r>
              <a:rPr lang="x-none" altLang="en-US" sz="3200">
                <a:latin typeface="MathJax_Main" charset="0"/>
              </a:rPr>
              <a:t>       </a:t>
            </a:r>
            <a:r>
              <a:rPr lang="x-none" altLang="en-US" sz="3200">
                <a:latin typeface="MathJax_Main" charset="0"/>
                <a:sym typeface="+mn-ea"/>
              </a:rPr>
              <a:t>7</a:t>
            </a:r>
            <a:r>
              <a:rPr lang="x-none" altLang="en-US" sz="3200">
                <a:latin typeface="MathJax_Main" charset="0"/>
              </a:rPr>
              <a:t>       </a:t>
            </a:r>
            <a:r>
              <a:rPr lang="x-none" altLang="en-US" sz="3200">
                <a:latin typeface="MathJax_Main" charset="0"/>
                <a:sym typeface="+mn-ea"/>
              </a:rPr>
              <a:t>5</a:t>
            </a:r>
            <a:r>
              <a:rPr lang="x-none" altLang="en-US" sz="3200">
                <a:latin typeface="MathJax_Main" charset="0"/>
              </a:rPr>
              <a:t>       </a:t>
            </a:r>
            <a:r>
              <a:rPr lang="x-none" altLang="en-US" sz="3200">
                <a:latin typeface="MathJax_Main" charset="0"/>
                <a:sym typeface="+mn-ea"/>
              </a:rPr>
              <a:t>5</a:t>
            </a:r>
            <a:r>
              <a:rPr lang="x-none" altLang="en-US" sz="3200">
                <a:latin typeface="MathJax_Main" charset="0"/>
              </a:rPr>
              <a:t>       </a:t>
            </a:r>
            <a:r>
              <a:rPr lang="x-none" altLang="en-US" sz="3200">
                <a:latin typeface="MathJax_Main" charset="0"/>
                <a:sym typeface="+mn-ea"/>
              </a:rPr>
              <a:t>9</a:t>
            </a:r>
            <a:endParaRPr lang="x-none" altLang="en-US" sz="3200">
              <a:latin typeface="MathJax_Main" charset="0"/>
              <a:sym typeface="+mn-ea"/>
            </a:endParaRPr>
          </a:p>
        </p:txBody>
      </p:sp>
      <p:sp>
        <p:nvSpPr>
          <p:cNvPr id="4" name="Oval 3"/>
          <p:cNvSpPr/>
          <p:nvPr/>
        </p:nvSpPr>
        <p:spPr>
          <a:xfrm>
            <a:off x="8792845" y="3085465"/>
            <a:ext cx="584835" cy="584835"/>
          </a:xfrm>
          <a:prstGeom prst="ellipse">
            <a:avLst/>
          </a:prstGeom>
          <a:solidFill>
            <a:srgbClr val="E91149"/>
          </a:solidFill>
          <a:ln w="38100">
            <a:solidFill>
              <a:srgbClr val="E91149"/>
            </a:solidFill>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0" name="Text Box 9"/>
          <p:cNvSpPr txBox="1"/>
          <p:nvPr/>
        </p:nvSpPr>
        <p:spPr>
          <a:xfrm>
            <a:off x="6134100" y="3028315"/>
            <a:ext cx="5135880" cy="640080"/>
          </a:xfrm>
          <a:prstGeom prst="rect">
            <a:avLst/>
          </a:prstGeom>
          <a:noFill/>
        </p:spPr>
        <p:txBody>
          <a:bodyPr wrap="none" rtlCol="0">
            <a:spAutoFit/>
          </a:bodyPr>
          <a:p>
            <a:r>
              <a:rPr lang="x-none" altLang="en-US" sz="3600">
                <a:solidFill>
                  <a:schemeClr val="tx1"/>
                </a:solidFill>
                <a:latin typeface="Arial" charset="0"/>
              </a:rPr>
              <a:t>s</a:t>
            </a:r>
            <a:r>
              <a:rPr lang="x-none" altLang="en-US" sz="3600">
                <a:latin typeface="Arial" charset="0"/>
              </a:rPr>
              <a:t>	</a:t>
            </a:r>
            <a:r>
              <a:rPr lang="x-none" altLang="en-US" sz="3600">
                <a:solidFill>
                  <a:schemeClr val="tx1"/>
                </a:solidFill>
                <a:latin typeface="Arial" charset="0"/>
              </a:rPr>
              <a:t>a</a:t>
            </a:r>
            <a:r>
              <a:rPr lang="x-none" altLang="en-US" sz="3600">
                <a:latin typeface="Arial" charset="0"/>
              </a:rPr>
              <a:t>	</a:t>
            </a:r>
            <a:r>
              <a:rPr lang="x-none" altLang="en-US" sz="3600">
                <a:solidFill>
                  <a:schemeClr val="tx1"/>
                </a:solidFill>
                <a:latin typeface="Arial" charset="0"/>
              </a:rPr>
              <a:t>b</a:t>
            </a:r>
            <a:r>
              <a:rPr lang="x-none" altLang="en-US" sz="3600">
                <a:latin typeface="Arial" charset="0"/>
              </a:rPr>
              <a:t>	</a:t>
            </a:r>
            <a:r>
              <a:rPr lang="x-none" altLang="en-US" sz="3600">
                <a:solidFill>
                  <a:schemeClr val="bg1"/>
                </a:solidFill>
                <a:latin typeface="Arial" charset="0"/>
              </a:rPr>
              <a:t>c</a:t>
            </a:r>
            <a:r>
              <a:rPr lang="x-none" altLang="en-US" sz="3600">
                <a:latin typeface="Arial" charset="0"/>
              </a:rPr>
              <a:t>	</a:t>
            </a:r>
            <a:r>
              <a:rPr lang="x-none" altLang="en-US" sz="3600">
                <a:solidFill>
                  <a:srgbClr val="00B0F0"/>
                </a:solidFill>
                <a:latin typeface="Arial" charset="0"/>
              </a:rPr>
              <a:t>d</a:t>
            </a:r>
            <a:r>
              <a:rPr lang="x-none" altLang="en-US" sz="3600">
                <a:latin typeface="Arial" charset="0"/>
              </a:rPr>
              <a:t>	e </a:t>
            </a:r>
            <a:endParaRPr lang="x-none" altLang="en-US" sz="3600">
              <a:latin typeface="Arial" charset="0"/>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1" name=""/>
        <p:cNvGrpSpPr/>
        <p:nvPr/>
      </p:nvGrpSpPr>
      <p:grpSpPr/>
      <p:sp>
        <p:nvSpPr>
          <p:cNvPr id="7" name="Text Box 6"/>
          <p:cNvSpPr txBox="1"/>
          <p:nvPr/>
        </p:nvSpPr>
        <p:spPr>
          <a:xfrm>
            <a:off x="2086445" y="614680"/>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s</a:t>
            </a:r>
            <a:endParaRPr lang="x-none" altLang="en-US" sz="4400" b="1">
              <a:solidFill>
                <a:schemeClr val="bg2">
                  <a:lumMod val="75000"/>
                </a:schemeClr>
              </a:solidFill>
              <a:latin typeface="Arial" charset="0"/>
              <a:ea typeface="Arial" charset="0"/>
            </a:endParaRPr>
          </a:p>
        </p:txBody>
      </p:sp>
      <p:sp>
        <p:nvSpPr>
          <p:cNvPr id="8" name="Oval 7"/>
          <p:cNvSpPr/>
          <p:nvPr/>
        </p:nvSpPr>
        <p:spPr>
          <a:xfrm>
            <a:off x="1907540" y="614680"/>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9" name="Text Box 8"/>
          <p:cNvSpPr txBox="1"/>
          <p:nvPr/>
        </p:nvSpPr>
        <p:spPr>
          <a:xfrm>
            <a:off x="713575" y="1976120"/>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a</a:t>
            </a:r>
            <a:endParaRPr lang="x-none" altLang="en-US" sz="4400" b="1">
              <a:solidFill>
                <a:schemeClr val="bg2">
                  <a:lumMod val="75000"/>
                </a:schemeClr>
              </a:solidFill>
              <a:latin typeface="Arial" charset="0"/>
              <a:ea typeface="Arial" charset="0"/>
            </a:endParaRPr>
          </a:p>
        </p:txBody>
      </p:sp>
      <p:sp>
        <p:nvSpPr>
          <p:cNvPr id="12" name="Oval 11"/>
          <p:cNvSpPr/>
          <p:nvPr/>
        </p:nvSpPr>
        <p:spPr>
          <a:xfrm>
            <a:off x="547370" y="1988820"/>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31" name="Oval 30"/>
          <p:cNvSpPr/>
          <p:nvPr/>
        </p:nvSpPr>
        <p:spPr>
          <a:xfrm>
            <a:off x="3293110" y="1980565"/>
            <a:ext cx="838835" cy="838835"/>
          </a:xfrm>
          <a:prstGeom prst="ellipse">
            <a:avLst/>
          </a:prstGeom>
          <a:solidFill>
            <a:srgbClr val="E91149"/>
          </a:solidFill>
          <a:ln w="38100">
            <a:solidFill>
              <a:srgbClr val="E91149"/>
            </a:solidFill>
          </a:ln>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33" name="Text Box 32"/>
          <p:cNvSpPr txBox="1"/>
          <p:nvPr/>
        </p:nvSpPr>
        <p:spPr>
          <a:xfrm>
            <a:off x="716115" y="4063365"/>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e</a:t>
            </a:r>
            <a:endParaRPr lang="x-none" altLang="en-US" sz="4400" b="1">
              <a:solidFill>
                <a:schemeClr val="bg2">
                  <a:lumMod val="75000"/>
                </a:schemeClr>
              </a:solidFill>
              <a:latin typeface="Arial" charset="0"/>
              <a:ea typeface="Arial" charset="0"/>
            </a:endParaRPr>
          </a:p>
        </p:txBody>
      </p:sp>
      <p:sp>
        <p:nvSpPr>
          <p:cNvPr id="34" name="Oval 33"/>
          <p:cNvSpPr/>
          <p:nvPr/>
        </p:nvSpPr>
        <p:spPr>
          <a:xfrm>
            <a:off x="537210" y="4063365"/>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36" name="Text Box 35"/>
          <p:cNvSpPr txBox="1"/>
          <p:nvPr/>
        </p:nvSpPr>
        <p:spPr>
          <a:xfrm>
            <a:off x="2024215" y="5473065"/>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b</a:t>
            </a:r>
            <a:endParaRPr lang="x-none" altLang="en-US" sz="4400" b="1">
              <a:solidFill>
                <a:schemeClr val="bg2">
                  <a:lumMod val="75000"/>
                </a:schemeClr>
              </a:solidFill>
              <a:latin typeface="Arial" charset="0"/>
              <a:ea typeface="Arial" charset="0"/>
            </a:endParaRPr>
          </a:p>
        </p:txBody>
      </p:sp>
      <p:sp>
        <p:nvSpPr>
          <p:cNvPr id="60" name="Oval 59"/>
          <p:cNvSpPr/>
          <p:nvPr/>
        </p:nvSpPr>
        <p:spPr>
          <a:xfrm>
            <a:off x="1883410" y="5434965"/>
            <a:ext cx="838835" cy="838835"/>
          </a:xfrm>
          <a:prstGeom prst="ellipse">
            <a:avLst/>
          </a:prstGeom>
          <a:noFill/>
          <a:ln w="38100">
            <a:solidFill>
              <a:srgbClr val="00B0F0"/>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61" name="Text Box 60"/>
          <p:cNvSpPr txBox="1"/>
          <p:nvPr/>
        </p:nvSpPr>
        <p:spPr>
          <a:xfrm>
            <a:off x="3472015" y="4037965"/>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c</a:t>
            </a:r>
            <a:endParaRPr lang="x-none" altLang="en-US" sz="4400" b="1">
              <a:solidFill>
                <a:schemeClr val="bg2">
                  <a:lumMod val="75000"/>
                </a:schemeClr>
              </a:solidFill>
              <a:latin typeface="Arial" charset="0"/>
              <a:ea typeface="Arial" charset="0"/>
            </a:endParaRPr>
          </a:p>
        </p:txBody>
      </p:sp>
      <p:sp>
        <p:nvSpPr>
          <p:cNvPr id="62" name="Oval 61"/>
          <p:cNvSpPr/>
          <p:nvPr/>
        </p:nvSpPr>
        <p:spPr>
          <a:xfrm>
            <a:off x="3293110" y="4037965"/>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cxnSp>
        <p:nvCxnSpPr>
          <p:cNvPr id="65" name="Straight Arrow Connector 64"/>
          <p:cNvCxnSpPr>
            <a:stCxn id="8" idx="3"/>
            <a:endCxn id="12" idx="7"/>
          </p:cNvCxnSpPr>
          <p:nvPr/>
        </p:nvCxnSpPr>
        <p:spPr>
          <a:xfrm flipH="1">
            <a:off x="1263650" y="1330960"/>
            <a:ext cx="766445" cy="78041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8" idx="5"/>
            <a:endCxn id="31" idx="1"/>
          </p:cNvCxnSpPr>
          <p:nvPr/>
        </p:nvCxnSpPr>
        <p:spPr>
          <a:xfrm>
            <a:off x="2623820" y="1330960"/>
            <a:ext cx="791845" cy="77216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12" idx="4"/>
            <a:endCxn id="34" idx="0"/>
          </p:cNvCxnSpPr>
          <p:nvPr/>
        </p:nvCxnSpPr>
        <p:spPr>
          <a:xfrm flipH="1">
            <a:off x="956945" y="2827655"/>
            <a:ext cx="10160" cy="123571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stCxn id="34" idx="7"/>
            <a:endCxn id="31" idx="3"/>
          </p:cNvCxnSpPr>
          <p:nvPr/>
        </p:nvCxnSpPr>
        <p:spPr>
          <a:xfrm flipV="1">
            <a:off x="1253490" y="2696845"/>
            <a:ext cx="2162175" cy="148907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endCxn id="60" idx="0"/>
          </p:cNvCxnSpPr>
          <p:nvPr/>
        </p:nvCxnSpPr>
        <p:spPr>
          <a:xfrm flipH="1">
            <a:off x="2303145" y="2792730"/>
            <a:ext cx="1227455" cy="2642235"/>
          </a:xfrm>
          <a:prstGeom prst="straightConnector1">
            <a:avLst/>
          </a:prstGeom>
          <a:ln w="28575">
            <a:solidFill>
              <a:srgbClr val="00B0F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a:stCxn id="34" idx="4"/>
            <a:endCxn id="60" idx="1"/>
          </p:cNvCxnSpPr>
          <p:nvPr/>
        </p:nvCxnSpPr>
        <p:spPr>
          <a:xfrm>
            <a:off x="956945" y="4902200"/>
            <a:ext cx="1049020" cy="65532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stCxn id="60" idx="7"/>
            <a:endCxn id="62" idx="4"/>
          </p:cNvCxnSpPr>
          <p:nvPr/>
        </p:nvCxnSpPr>
        <p:spPr>
          <a:xfrm flipV="1">
            <a:off x="2599690" y="4876800"/>
            <a:ext cx="1113155" cy="68072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stCxn id="62" idx="0"/>
            <a:endCxn id="31" idx="4"/>
          </p:cNvCxnSpPr>
          <p:nvPr/>
        </p:nvCxnSpPr>
        <p:spPr>
          <a:xfrm flipV="1">
            <a:off x="3712845" y="2819400"/>
            <a:ext cx="0" cy="121856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sp>
        <p:nvSpPr>
          <p:cNvPr id="73" name="Text Box 72"/>
          <p:cNvSpPr txBox="1"/>
          <p:nvPr/>
        </p:nvSpPr>
        <p:spPr>
          <a:xfrm>
            <a:off x="1122680" y="131889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8</a:t>
            </a:r>
            <a:endParaRPr lang="x-none" altLang="en-US" sz="2800" b="1">
              <a:solidFill>
                <a:schemeClr val="tx1">
                  <a:lumMod val="75000"/>
                  <a:lumOff val="25000"/>
                </a:schemeClr>
              </a:solidFill>
              <a:latin typeface="Arial" charset="0"/>
              <a:ea typeface="Arial" charset="0"/>
            </a:endParaRPr>
          </a:p>
        </p:txBody>
      </p:sp>
      <p:sp>
        <p:nvSpPr>
          <p:cNvPr id="74" name="Text Box 73"/>
          <p:cNvSpPr txBox="1"/>
          <p:nvPr/>
        </p:nvSpPr>
        <p:spPr>
          <a:xfrm>
            <a:off x="2928620" y="131635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10</a:t>
            </a:r>
            <a:endParaRPr lang="x-none" altLang="en-US" sz="2800" b="1">
              <a:solidFill>
                <a:schemeClr val="tx1">
                  <a:lumMod val="75000"/>
                  <a:lumOff val="25000"/>
                </a:schemeClr>
              </a:solidFill>
              <a:latin typeface="Arial" charset="0"/>
              <a:ea typeface="Arial" charset="0"/>
            </a:endParaRPr>
          </a:p>
        </p:txBody>
      </p:sp>
      <p:sp>
        <p:nvSpPr>
          <p:cNvPr id="75" name="Text Box 74"/>
          <p:cNvSpPr txBox="1"/>
          <p:nvPr/>
        </p:nvSpPr>
        <p:spPr>
          <a:xfrm>
            <a:off x="434340" y="312991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a:t>
            </a:r>
            <a:endParaRPr lang="x-none" altLang="en-US" sz="2800" b="1">
              <a:solidFill>
                <a:schemeClr val="tx1">
                  <a:lumMod val="75000"/>
                  <a:lumOff val="25000"/>
                </a:schemeClr>
              </a:solidFill>
              <a:latin typeface="Arial" charset="0"/>
              <a:ea typeface="Arial" charset="0"/>
            </a:endParaRPr>
          </a:p>
        </p:txBody>
      </p:sp>
      <p:sp>
        <p:nvSpPr>
          <p:cNvPr id="76" name="Text Box 75"/>
          <p:cNvSpPr txBox="1"/>
          <p:nvPr/>
        </p:nvSpPr>
        <p:spPr>
          <a:xfrm>
            <a:off x="3589020" y="311467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a:t>
            </a:r>
            <a:endParaRPr lang="x-none" altLang="en-US" sz="2800" b="1">
              <a:solidFill>
                <a:schemeClr val="tx1">
                  <a:lumMod val="75000"/>
                  <a:lumOff val="25000"/>
                </a:schemeClr>
              </a:solidFill>
              <a:latin typeface="Arial" charset="0"/>
              <a:ea typeface="Arial" charset="0"/>
            </a:endParaRPr>
          </a:p>
        </p:txBody>
      </p:sp>
      <p:sp>
        <p:nvSpPr>
          <p:cNvPr id="77" name="Text Box 76"/>
          <p:cNvSpPr txBox="1"/>
          <p:nvPr/>
        </p:nvSpPr>
        <p:spPr>
          <a:xfrm>
            <a:off x="1790700" y="303847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-4</a:t>
            </a:r>
            <a:endParaRPr lang="x-none" altLang="en-US" sz="2800" b="1">
              <a:solidFill>
                <a:schemeClr val="tx1">
                  <a:lumMod val="75000"/>
                  <a:lumOff val="25000"/>
                </a:schemeClr>
              </a:solidFill>
              <a:latin typeface="Arial" charset="0"/>
              <a:ea typeface="Arial" charset="0"/>
            </a:endParaRPr>
          </a:p>
        </p:txBody>
      </p:sp>
      <p:sp>
        <p:nvSpPr>
          <p:cNvPr id="78" name="Text Box 77"/>
          <p:cNvSpPr txBox="1"/>
          <p:nvPr/>
        </p:nvSpPr>
        <p:spPr>
          <a:xfrm>
            <a:off x="2331720" y="3938270"/>
            <a:ext cx="641985" cy="518160"/>
          </a:xfrm>
          <a:prstGeom prst="rect">
            <a:avLst/>
          </a:prstGeom>
          <a:noFill/>
        </p:spPr>
        <p:txBody>
          <a:bodyPr wrap="square" rtlCol="0">
            <a:spAutoFit/>
          </a:bodyPr>
          <a:p>
            <a:pPr algn="ctr"/>
            <a:r>
              <a:rPr lang="x-none" altLang="en-US" sz="2800" b="1">
                <a:solidFill>
                  <a:srgbClr val="00B0F0"/>
                </a:solidFill>
                <a:latin typeface="Arial" charset="0"/>
                <a:ea typeface="Arial" charset="0"/>
              </a:rPr>
              <a:t>2</a:t>
            </a:r>
            <a:endParaRPr lang="x-none" altLang="en-US" sz="2800" b="1">
              <a:solidFill>
                <a:srgbClr val="00B0F0"/>
              </a:solidFill>
              <a:latin typeface="Arial" charset="0"/>
              <a:ea typeface="Arial" charset="0"/>
            </a:endParaRPr>
          </a:p>
        </p:txBody>
      </p:sp>
      <p:sp>
        <p:nvSpPr>
          <p:cNvPr id="79" name="Text Box 78"/>
          <p:cNvSpPr txBox="1"/>
          <p:nvPr/>
        </p:nvSpPr>
        <p:spPr>
          <a:xfrm>
            <a:off x="998220" y="517207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a:t>
            </a:r>
            <a:endParaRPr lang="x-none" altLang="en-US" sz="2800" b="1">
              <a:solidFill>
                <a:schemeClr val="tx1">
                  <a:lumMod val="75000"/>
                  <a:lumOff val="25000"/>
                </a:schemeClr>
              </a:solidFill>
              <a:latin typeface="Arial" charset="0"/>
              <a:ea typeface="Arial" charset="0"/>
            </a:endParaRPr>
          </a:p>
        </p:txBody>
      </p:sp>
      <p:sp>
        <p:nvSpPr>
          <p:cNvPr id="80" name="Text Box 79"/>
          <p:cNvSpPr txBox="1"/>
          <p:nvPr/>
        </p:nvSpPr>
        <p:spPr>
          <a:xfrm>
            <a:off x="2948940" y="517969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-2</a:t>
            </a:r>
            <a:endParaRPr lang="x-none" altLang="en-US" sz="2800" b="1">
              <a:solidFill>
                <a:schemeClr val="tx1">
                  <a:lumMod val="75000"/>
                  <a:lumOff val="25000"/>
                </a:schemeClr>
              </a:solidFill>
              <a:latin typeface="Arial" charset="0"/>
              <a:ea typeface="Arial" charset="0"/>
            </a:endParaRPr>
          </a:p>
        </p:txBody>
      </p:sp>
      <p:sp>
        <p:nvSpPr>
          <p:cNvPr id="6" name="Text Box 5"/>
          <p:cNvSpPr txBox="1"/>
          <p:nvPr/>
        </p:nvSpPr>
        <p:spPr>
          <a:xfrm>
            <a:off x="3430105" y="2008505"/>
            <a:ext cx="459740" cy="762000"/>
          </a:xfrm>
          <a:prstGeom prst="rect">
            <a:avLst/>
          </a:prstGeom>
          <a:noFill/>
        </p:spPr>
        <p:txBody>
          <a:bodyPr wrap="square" rtlCol="0">
            <a:spAutoFit/>
          </a:bodyPr>
          <a:p>
            <a:r>
              <a:rPr lang="x-none" altLang="en-US" sz="4400" b="1">
                <a:solidFill>
                  <a:schemeClr val="bg1"/>
                </a:solidFill>
                <a:latin typeface="Arial" charset="0"/>
                <a:ea typeface="Arial" charset="0"/>
              </a:rPr>
              <a:t>d</a:t>
            </a:r>
            <a:endParaRPr lang="x-none" altLang="en-US" sz="4400" b="1">
              <a:solidFill>
                <a:schemeClr val="bg1"/>
              </a:solidFill>
              <a:latin typeface="Arial" charset="0"/>
              <a:ea typeface="Arial" charset="0"/>
            </a:endParaRPr>
          </a:p>
        </p:txBody>
      </p:sp>
      <p:sp>
        <p:nvSpPr>
          <p:cNvPr id="13" name="Text Box 12"/>
          <p:cNvSpPr txBox="1"/>
          <p:nvPr/>
        </p:nvSpPr>
        <p:spPr>
          <a:xfrm>
            <a:off x="6769100" y="4149090"/>
            <a:ext cx="3749040" cy="579120"/>
          </a:xfrm>
          <a:prstGeom prst="rect">
            <a:avLst/>
          </a:prstGeom>
          <a:noFill/>
        </p:spPr>
        <p:txBody>
          <a:bodyPr wrap="none" rtlCol="0">
            <a:spAutoFit/>
          </a:bodyPr>
          <a:p>
            <a:r>
              <a:rPr lang="x-none" altLang="en-US" sz="3200">
                <a:latin typeface="Lato" charset="0"/>
              </a:rPr>
              <a:t>3</a:t>
            </a:r>
            <a:r>
              <a:rPr lang="x-none" altLang="en-US" sz="3200" baseline="30000">
                <a:latin typeface="Lato" charset="0"/>
              </a:rPr>
              <a:t>η </a:t>
            </a:r>
            <a:r>
              <a:rPr lang="x-none" altLang="en-US" sz="3200">
                <a:latin typeface="Lato" charset="0"/>
              </a:rPr>
              <a:t> / 5 επαναλήψεις</a:t>
            </a:r>
            <a:endParaRPr lang="x-none" altLang="en-US" sz="3200">
              <a:latin typeface="Lato" charset="0"/>
            </a:endParaRPr>
          </a:p>
        </p:txBody>
      </p:sp>
      <p:sp>
        <p:nvSpPr>
          <p:cNvPr id="3" name="Text Box 2"/>
          <p:cNvSpPr txBox="1"/>
          <p:nvPr/>
        </p:nvSpPr>
        <p:spPr>
          <a:xfrm>
            <a:off x="6054090" y="2319655"/>
            <a:ext cx="5447030" cy="579120"/>
          </a:xfrm>
          <a:prstGeom prst="rect">
            <a:avLst/>
          </a:prstGeom>
          <a:noFill/>
        </p:spPr>
        <p:txBody>
          <a:bodyPr wrap="square" rtlCol="0">
            <a:spAutoFit/>
          </a:bodyPr>
          <a:p>
            <a:pPr algn="l"/>
            <a:r>
              <a:rPr lang="x-none" altLang="en-US" sz="3200">
                <a:latin typeface="MathJax_Main" charset="0"/>
                <a:sym typeface="+mn-ea"/>
              </a:rPr>
              <a:t> 0 </a:t>
            </a:r>
            <a:r>
              <a:rPr lang="x-none" altLang="en-US" sz="3200">
                <a:latin typeface="MathJax_Main" charset="0"/>
              </a:rPr>
              <a:t>      </a:t>
            </a:r>
            <a:r>
              <a:rPr lang="x-none" altLang="en-US" sz="3200">
                <a:latin typeface="MathJax_Main" charset="0"/>
                <a:sym typeface="+mn-ea"/>
              </a:rPr>
              <a:t>8</a:t>
            </a:r>
            <a:r>
              <a:rPr lang="x-none" altLang="en-US" sz="3200">
                <a:latin typeface="MathJax_Main" charset="0"/>
              </a:rPr>
              <a:t>       </a:t>
            </a:r>
            <a:r>
              <a:rPr lang="x-none" altLang="en-US" sz="3200">
                <a:latin typeface="MathJax_Main" charset="0"/>
                <a:sym typeface="+mn-ea"/>
              </a:rPr>
              <a:t>7</a:t>
            </a:r>
            <a:r>
              <a:rPr lang="x-none" altLang="en-US" sz="3200">
                <a:latin typeface="MathJax_Main" charset="0"/>
              </a:rPr>
              <a:t>       </a:t>
            </a:r>
            <a:r>
              <a:rPr lang="x-none" altLang="en-US" sz="3200">
                <a:latin typeface="MathJax_Main" charset="0"/>
                <a:sym typeface="+mn-ea"/>
              </a:rPr>
              <a:t>5</a:t>
            </a:r>
            <a:r>
              <a:rPr lang="x-none" altLang="en-US" sz="3200">
                <a:latin typeface="MathJax_Main" charset="0"/>
              </a:rPr>
              <a:t>       </a:t>
            </a:r>
            <a:r>
              <a:rPr lang="x-none" altLang="en-US" sz="3200">
                <a:latin typeface="MathJax_Main" charset="0"/>
                <a:sym typeface="+mn-ea"/>
              </a:rPr>
              <a:t>5</a:t>
            </a:r>
            <a:r>
              <a:rPr lang="x-none" altLang="en-US" sz="3200">
                <a:latin typeface="MathJax_Main" charset="0"/>
              </a:rPr>
              <a:t>       </a:t>
            </a:r>
            <a:r>
              <a:rPr lang="x-none" altLang="en-US" sz="3200">
                <a:latin typeface="MathJax_Main" charset="0"/>
                <a:sym typeface="+mn-ea"/>
              </a:rPr>
              <a:t>9</a:t>
            </a:r>
            <a:endParaRPr lang="x-none" altLang="en-US" sz="3200">
              <a:latin typeface="MathJax_Main" charset="0"/>
              <a:sym typeface="+mn-ea"/>
            </a:endParaRPr>
          </a:p>
        </p:txBody>
      </p:sp>
      <p:sp>
        <p:nvSpPr>
          <p:cNvPr id="11" name="Oval 10"/>
          <p:cNvSpPr/>
          <p:nvPr/>
        </p:nvSpPr>
        <p:spPr>
          <a:xfrm>
            <a:off x="9732645" y="3085465"/>
            <a:ext cx="584835" cy="584835"/>
          </a:xfrm>
          <a:prstGeom prst="ellipse">
            <a:avLst/>
          </a:prstGeom>
          <a:solidFill>
            <a:srgbClr val="E91149"/>
          </a:solidFill>
          <a:ln w="38100">
            <a:solidFill>
              <a:srgbClr val="E91149"/>
            </a:solidFill>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4" name="Text Box 3"/>
          <p:cNvSpPr txBox="1"/>
          <p:nvPr/>
        </p:nvSpPr>
        <p:spPr>
          <a:xfrm>
            <a:off x="6134100" y="3028315"/>
            <a:ext cx="5135880" cy="640080"/>
          </a:xfrm>
          <a:prstGeom prst="rect">
            <a:avLst/>
          </a:prstGeom>
          <a:noFill/>
        </p:spPr>
        <p:txBody>
          <a:bodyPr wrap="none" rtlCol="0">
            <a:spAutoFit/>
          </a:bodyPr>
          <a:p>
            <a:r>
              <a:rPr lang="x-none" altLang="en-US" sz="3600">
                <a:solidFill>
                  <a:schemeClr val="tx1"/>
                </a:solidFill>
                <a:latin typeface="Arial" charset="0"/>
              </a:rPr>
              <a:t>s</a:t>
            </a:r>
            <a:r>
              <a:rPr lang="x-none" altLang="en-US" sz="3600">
                <a:latin typeface="Arial" charset="0"/>
              </a:rPr>
              <a:t>	</a:t>
            </a:r>
            <a:r>
              <a:rPr lang="x-none" altLang="en-US" sz="3600">
                <a:solidFill>
                  <a:schemeClr val="tx1"/>
                </a:solidFill>
                <a:latin typeface="Arial" charset="0"/>
              </a:rPr>
              <a:t>a</a:t>
            </a:r>
            <a:r>
              <a:rPr lang="x-none" altLang="en-US" sz="3600">
                <a:latin typeface="Arial" charset="0"/>
              </a:rPr>
              <a:t>	</a:t>
            </a:r>
            <a:r>
              <a:rPr lang="x-none" altLang="en-US" sz="3600">
                <a:solidFill>
                  <a:srgbClr val="00B0F0"/>
                </a:solidFill>
                <a:latin typeface="Arial" charset="0"/>
              </a:rPr>
              <a:t>b</a:t>
            </a:r>
            <a:r>
              <a:rPr lang="x-none" altLang="en-US" sz="3600">
                <a:latin typeface="Arial" charset="0"/>
              </a:rPr>
              <a:t>	</a:t>
            </a:r>
            <a:r>
              <a:rPr lang="x-none" altLang="en-US" sz="3600">
                <a:solidFill>
                  <a:schemeClr val="tx1"/>
                </a:solidFill>
                <a:latin typeface="Arial" charset="0"/>
              </a:rPr>
              <a:t>c</a:t>
            </a:r>
            <a:r>
              <a:rPr lang="x-none" altLang="en-US" sz="3600">
                <a:latin typeface="Arial" charset="0"/>
              </a:rPr>
              <a:t>	</a:t>
            </a:r>
            <a:r>
              <a:rPr lang="x-none" altLang="en-US" sz="3600">
                <a:solidFill>
                  <a:schemeClr val="bg1"/>
                </a:solidFill>
                <a:latin typeface="Arial" charset="0"/>
              </a:rPr>
              <a:t>d</a:t>
            </a:r>
            <a:r>
              <a:rPr lang="x-none" altLang="en-US" sz="3600">
                <a:latin typeface="Arial" charset="0"/>
              </a:rPr>
              <a:t>	</a:t>
            </a:r>
            <a:r>
              <a:rPr lang="x-none" altLang="en-US" sz="3600">
                <a:solidFill>
                  <a:schemeClr val="tx1"/>
                </a:solidFill>
                <a:latin typeface="Arial" charset="0"/>
              </a:rPr>
              <a:t>e</a:t>
            </a:r>
            <a:r>
              <a:rPr lang="x-none" altLang="en-US" sz="3600">
                <a:latin typeface="Arial" charset="0"/>
              </a:rPr>
              <a:t> </a:t>
            </a:r>
            <a:endParaRPr lang="x-none" altLang="en-US" sz="3600">
              <a:latin typeface="Arial" charset="0"/>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1" name=""/>
        <p:cNvGrpSpPr/>
        <p:nvPr/>
      </p:nvGrpSpPr>
      <p:grpSpPr/>
      <p:sp>
        <p:nvSpPr>
          <p:cNvPr id="13" name="Text Box 12"/>
          <p:cNvSpPr txBox="1"/>
          <p:nvPr/>
        </p:nvSpPr>
        <p:spPr>
          <a:xfrm>
            <a:off x="6769100" y="4149090"/>
            <a:ext cx="3749040" cy="579120"/>
          </a:xfrm>
          <a:prstGeom prst="rect">
            <a:avLst/>
          </a:prstGeom>
          <a:noFill/>
        </p:spPr>
        <p:txBody>
          <a:bodyPr wrap="none" rtlCol="0">
            <a:spAutoFit/>
          </a:bodyPr>
          <a:p>
            <a:r>
              <a:rPr lang="x-none" altLang="en-US" sz="3200">
                <a:latin typeface="Lato" charset="0"/>
              </a:rPr>
              <a:t>3</a:t>
            </a:r>
            <a:r>
              <a:rPr lang="x-none" altLang="en-US" sz="3200" baseline="30000">
                <a:latin typeface="Lato" charset="0"/>
              </a:rPr>
              <a:t>η </a:t>
            </a:r>
            <a:r>
              <a:rPr lang="x-none" altLang="en-US" sz="3200">
                <a:latin typeface="Lato" charset="0"/>
              </a:rPr>
              <a:t> / 5 επαναλήψεις</a:t>
            </a:r>
            <a:endParaRPr lang="x-none" altLang="en-US" sz="3200">
              <a:latin typeface="Lato" charset="0"/>
            </a:endParaRPr>
          </a:p>
        </p:txBody>
      </p:sp>
      <p:sp>
        <p:nvSpPr>
          <p:cNvPr id="14" name="Text Box 13"/>
          <p:cNvSpPr txBox="1"/>
          <p:nvPr/>
        </p:nvSpPr>
        <p:spPr>
          <a:xfrm>
            <a:off x="2086445" y="614680"/>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s</a:t>
            </a:r>
            <a:endParaRPr lang="x-none" altLang="en-US" sz="4400" b="1">
              <a:solidFill>
                <a:schemeClr val="bg2">
                  <a:lumMod val="75000"/>
                </a:schemeClr>
              </a:solidFill>
              <a:latin typeface="Arial" charset="0"/>
              <a:ea typeface="Arial" charset="0"/>
            </a:endParaRPr>
          </a:p>
        </p:txBody>
      </p:sp>
      <p:sp>
        <p:nvSpPr>
          <p:cNvPr id="16" name="Oval 15"/>
          <p:cNvSpPr/>
          <p:nvPr/>
        </p:nvSpPr>
        <p:spPr>
          <a:xfrm>
            <a:off x="1907540" y="614680"/>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17" name="Text Box 16"/>
          <p:cNvSpPr txBox="1"/>
          <p:nvPr/>
        </p:nvSpPr>
        <p:spPr>
          <a:xfrm>
            <a:off x="713575" y="1976120"/>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a</a:t>
            </a:r>
            <a:endParaRPr lang="x-none" altLang="en-US" sz="4400" b="1">
              <a:solidFill>
                <a:schemeClr val="bg2">
                  <a:lumMod val="75000"/>
                </a:schemeClr>
              </a:solidFill>
              <a:latin typeface="Arial" charset="0"/>
              <a:ea typeface="Arial" charset="0"/>
            </a:endParaRPr>
          </a:p>
        </p:txBody>
      </p:sp>
      <p:sp>
        <p:nvSpPr>
          <p:cNvPr id="18" name="Oval 17"/>
          <p:cNvSpPr/>
          <p:nvPr/>
        </p:nvSpPr>
        <p:spPr>
          <a:xfrm>
            <a:off x="547370" y="1988820"/>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19" name="Oval 18"/>
          <p:cNvSpPr/>
          <p:nvPr/>
        </p:nvSpPr>
        <p:spPr>
          <a:xfrm>
            <a:off x="3293110" y="1980565"/>
            <a:ext cx="838835" cy="838835"/>
          </a:xfrm>
          <a:prstGeom prst="ellipse">
            <a:avLst/>
          </a:prstGeom>
          <a:noFill/>
          <a:ln w="38100">
            <a:solidFill>
              <a:srgbClr val="00B0F0"/>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20" name="Text Box 19"/>
          <p:cNvSpPr txBox="1"/>
          <p:nvPr/>
        </p:nvSpPr>
        <p:spPr>
          <a:xfrm>
            <a:off x="2024215" y="5473065"/>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b</a:t>
            </a:r>
            <a:endParaRPr lang="x-none" altLang="en-US" sz="4400" b="1">
              <a:solidFill>
                <a:schemeClr val="bg2">
                  <a:lumMod val="75000"/>
                </a:schemeClr>
              </a:solidFill>
              <a:latin typeface="Arial" charset="0"/>
              <a:ea typeface="Arial" charset="0"/>
            </a:endParaRPr>
          </a:p>
        </p:txBody>
      </p:sp>
      <p:sp>
        <p:nvSpPr>
          <p:cNvPr id="21" name="Oval 20"/>
          <p:cNvSpPr/>
          <p:nvPr/>
        </p:nvSpPr>
        <p:spPr>
          <a:xfrm>
            <a:off x="1883410" y="5434965"/>
            <a:ext cx="838835" cy="838835"/>
          </a:xfrm>
          <a:prstGeom prst="ellipse">
            <a:avLst/>
          </a:prstGeom>
          <a:noFill/>
          <a:ln w="38100">
            <a:solidFill>
              <a:srgbClr val="00B0F0"/>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22" name="Text Box 21"/>
          <p:cNvSpPr txBox="1"/>
          <p:nvPr/>
        </p:nvSpPr>
        <p:spPr>
          <a:xfrm>
            <a:off x="3472015" y="4037965"/>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c</a:t>
            </a:r>
            <a:endParaRPr lang="x-none" altLang="en-US" sz="4400" b="1">
              <a:solidFill>
                <a:schemeClr val="bg2">
                  <a:lumMod val="75000"/>
                </a:schemeClr>
              </a:solidFill>
              <a:latin typeface="Arial" charset="0"/>
              <a:ea typeface="Arial" charset="0"/>
            </a:endParaRPr>
          </a:p>
        </p:txBody>
      </p:sp>
      <p:sp>
        <p:nvSpPr>
          <p:cNvPr id="23" name="Oval 22"/>
          <p:cNvSpPr/>
          <p:nvPr/>
        </p:nvSpPr>
        <p:spPr>
          <a:xfrm>
            <a:off x="3293110" y="4037965"/>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cxnSp>
        <p:nvCxnSpPr>
          <p:cNvPr id="24" name="Straight Arrow Connector 23"/>
          <p:cNvCxnSpPr>
            <a:stCxn id="16" idx="3"/>
            <a:endCxn id="18" idx="7"/>
          </p:cNvCxnSpPr>
          <p:nvPr/>
        </p:nvCxnSpPr>
        <p:spPr>
          <a:xfrm flipH="1">
            <a:off x="1263650" y="1330960"/>
            <a:ext cx="766445" cy="78041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6" idx="5"/>
            <a:endCxn id="19" idx="1"/>
          </p:cNvCxnSpPr>
          <p:nvPr/>
        </p:nvCxnSpPr>
        <p:spPr>
          <a:xfrm>
            <a:off x="2623820" y="1330960"/>
            <a:ext cx="791845" cy="77216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18" idx="4"/>
            <a:endCxn id="45" idx="0"/>
          </p:cNvCxnSpPr>
          <p:nvPr/>
        </p:nvCxnSpPr>
        <p:spPr>
          <a:xfrm flipH="1">
            <a:off x="956945" y="2827655"/>
            <a:ext cx="10160" cy="123571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45" idx="7"/>
            <a:endCxn id="19" idx="3"/>
          </p:cNvCxnSpPr>
          <p:nvPr/>
        </p:nvCxnSpPr>
        <p:spPr>
          <a:xfrm flipV="1">
            <a:off x="1253490" y="2696845"/>
            <a:ext cx="2162175" cy="1489075"/>
          </a:xfrm>
          <a:prstGeom prst="straightConnector1">
            <a:avLst/>
          </a:prstGeom>
          <a:ln w="28575">
            <a:solidFill>
              <a:srgbClr val="00B0F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endCxn id="21" idx="0"/>
          </p:cNvCxnSpPr>
          <p:nvPr/>
        </p:nvCxnSpPr>
        <p:spPr>
          <a:xfrm flipH="1">
            <a:off x="2303145" y="2792730"/>
            <a:ext cx="1227455" cy="264223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45" idx="4"/>
            <a:endCxn id="21" idx="1"/>
          </p:cNvCxnSpPr>
          <p:nvPr/>
        </p:nvCxnSpPr>
        <p:spPr>
          <a:xfrm>
            <a:off x="956945" y="4902200"/>
            <a:ext cx="1049020" cy="655320"/>
          </a:xfrm>
          <a:prstGeom prst="straightConnector1">
            <a:avLst/>
          </a:prstGeom>
          <a:ln w="28575">
            <a:solidFill>
              <a:srgbClr val="00B0F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21" idx="7"/>
            <a:endCxn id="23" idx="4"/>
          </p:cNvCxnSpPr>
          <p:nvPr/>
        </p:nvCxnSpPr>
        <p:spPr>
          <a:xfrm flipV="1">
            <a:off x="2599690" y="4876800"/>
            <a:ext cx="1113155" cy="68072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23" idx="0"/>
            <a:endCxn id="19" idx="4"/>
          </p:cNvCxnSpPr>
          <p:nvPr/>
        </p:nvCxnSpPr>
        <p:spPr>
          <a:xfrm flipV="1">
            <a:off x="3712845" y="2819400"/>
            <a:ext cx="0" cy="121856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sp>
        <p:nvSpPr>
          <p:cNvPr id="35" name="Text Box 34"/>
          <p:cNvSpPr txBox="1"/>
          <p:nvPr/>
        </p:nvSpPr>
        <p:spPr>
          <a:xfrm>
            <a:off x="1122680" y="131889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8</a:t>
            </a:r>
            <a:endParaRPr lang="x-none" altLang="en-US" sz="2800" b="1">
              <a:solidFill>
                <a:schemeClr val="tx1">
                  <a:lumMod val="75000"/>
                  <a:lumOff val="25000"/>
                </a:schemeClr>
              </a:solidFill>
              <a:latin typeface="Arial" charset="0"/>
              <a:ea typeface="Arial" charset="0"/>
            </a:endParaRPr>
          </a:p>
        </p:txBody>
      </p:sp>
      <p:sp>
        <p:nvSpPr>
          <p:cNvPr id="37" name="Text Box 36"/>
          <p:cNvSpPr txBox="1"/>
          <p:nvPr/>
        </p:nvSpPr>
        <p:spPr>
          <a:xfrm>
            <a:off x="2928620" y="131635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10</a:t>
            </a:r>
            <a:endParaRPr lang="x-none" altLang="en-US" sz="2800" b="1">
              <a:solidFill>
                <a:schemeClr val="tx1">
                  <a:lumMod val="75000"/>
                  <a:lumOff val="25000"/>
                </a:schemeClr>
              </a:solidFill>
              <a:latin typeface="Arial" charset="0"/>
              <a:ea typeface="Arial" charset="0"/>
            </a:endParaRPr>
          </a:p>
        </p:txBody>
      </p:sp>
      <p:sp>
        <p:nvSpPr>
          <p:cNvPr id="38" name="Text Box 37"/>
          <p:cNvSpPr txBox="1"/>
          <p:nvPr/>
        </p:nvSpPr>
        <p:spPr>
          <a:xfrm>
            <a:off x="434340" y="312991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a:t>
            </a:r>
            <a:endParaRPr lang="x-none" altLang="en-US" sz="2800" b="1">
              <a:solidFill>
                <a:schemeClr val="tx1">
                  <a:lumMod val="75000"/>
                  <a:lumOff val="25000"/>
                </a:schemeClr>
              </a:solidFill>
              <a:latin typeface="Arial" charset="0"/>
              <a:ea typeface="Arial" charset="0"/>
            </a:endParaRPr>
          </a:p>
        </p:txBody>
      </p:sp>
      <p:sp>
        <p:nvSpPr>
          <p:cNvPr id="39" name="Text Box 38"/>
          <p:cNvSpPr txBox="1"/>
          <p:nvPr/>
        </p:nvSpPr>
        <p:spPr>
          <a:xfrm>
            <a:off x="3589020" y="311467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a:t>
            </a:r>
            <a:endParaRPr lang="x-none" altLang="en-US" sz="2800" b="1">
              <a:solidFill>
                <a:schemeClr val="tx1">
                  <a:lumMod val="75000"/>
                  <a:lumOff val="25000"/>
                </a:schemeClr>
              </a:solidFill>
              <a:latin typeface="Arial" charset="0"/>
              <a:ea typeface="Arial" charset="0"/>
            </a:endParaRPr>
          </a:p>
        </p:txBody>
      </p:sp>
      <p:sp>
        <p:nvSpPr>
          <p:cNvPr id="40" name="Text Box 39"/>
          <p:cNvSpPr txBox="1"/>
          <p:nvPr/>
        </p:nvSpPr>
        <p:spPr>
          <a:xfrm>
            <a:off x="1790700" y="3038475"/>
            <a:ext cx="641985" cy="518160"/>
          </a:xfrm>
          <a:prstGeom prst="rect">
            <a:avLst/>
          </a:prstGeom>
          <a:noFill/>
        </p:spPr>
        <p:txBody>
          <a:bodyPr wrap="square" rtlCol="0">
            <a:spAutoFit/>
          </a:bodyPr>
          <a:p>
            <a:pPr algn="ctr"/>
            <a:r>
              <a:rPr lang="x-none" altLang="en-US" sz="2800" b="1">
                <a:solidFill>
                  <a:srgbClr val="00B0F0"/>
                </a:solidFill>
                <a:latin typeface="Arial" charset="0"/>
                <a:ea typeface="Arial" charset="0"/>
              </a:rPr>
              <a:t>-4</a:t>
            </a:r>
            <a:endParaRPr lang="x-none" altLang="en-US" sz="2800" b="1">
              <a:solidFill>
                <a:srgbClr val="00B0F0"/>
              </a:solidFill>
              <a:latin typeface="Arial" charset="0"/>
              <a:ea typeface="Arial" charset="0"/>
            </a:endParaRPr>
          </a:p>
        </p:txBody>
      </p:sp>
      <p:sp>
        <p:nvSpPr>
          <p:cNvPr id="41" name="Text Box 40"/>
          <p:cNvSpPr txBox="1"/>
          <p:nvPr/>
        </p:nvSpPr>
        <p:spPr>
          <a:xfrm>
            <a:off x="2331720" y="3938270"/>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2</a:t>
            </a:r>
            <a:endParaRPr lang="x-none" altLang="en-US" sz="2800" b="1">
              <a:solidFill>
                <a:schemeClr val="tx1">
                  <a:lumMod val="75000"/>
                  <a:lumOff val="25000"/>
                </a:schemeClr>
              </a:solidFill>
              <a:latin typeface="Arial" charset="0"/>
              <a:ea typeface="Arial" charset="0"/>
            </a:endParaRPr>
          </a:p>
        </p:txBody>
      </p:sp>
      <p:sp>
        <p:nvSpPr>
          <p:cNvPr id="42" name="Text Box 41"/>
          <p:cNvSpPr txBox="1"/>
          <p:nvPr/>
        </p:nvSpPr>
        <p:spPr>
          <a:xfrm>
            <a:off x="998220" y="5172075"/>
            <a:ext cx="641985" cy="518160"/>
          </a:xfrm>
          <a:prstGeom prst="rect">
            <a:avLst/>
          </a:prstGeom>
          <a:noFill/>
        </p:spPr>
        <p:txBody>
          <a:bodyPr wrap="square" rtlCol="0">
            <a:spAutoFit/>
          </a:bodyPr>
          <a:p>
            <a:pPr algn="ctr"/>
            <a:r>
              <a:rPr lang="x-none" altLang="en-US" sz="2800" b="1">
                <a:solidFill>
                  <a:srgbClr val="00B0F0"/>
                </a:solidFill>
                <a:latin typeface="Arial" charset="0"/>
                <a:ea typeface="Arial" charset="0"/>
              </a:rPr>
              <a:t>-1</a:t>
            </a:r>
            <a:endParaRPr lang="x-none" altLang="en-US" sz="2800" b="1">
              <a:solidFill>
                <a:srgbClr val="00B0F0"/>
              </a:solidFill>
              <a:latin typeface="Arial" charset="0"/>
              <a:ea typeface="Arial" charset="0"/>
            </a:endParaRPr>
          </a:p>
        </p:txBody>
      </p:sp>
      <p:sp>
        <p:nvSpPr>
          <p:cNvPr id="43" name="Text Box 42"/>
          <p:cNvSpPr txBox="1"/>
          <p:nvPr/>
        </p:nvSpPr>
        <p:spPr>
          <a:xfrm>
            <a:off x="2948940" y="517969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-2</a:t>
            </a:r>
            <a:endParaRPr lang="x-none" altLang="en-US" sz="2800" b="1">
              <a:solidFill>
                <a:schemeClr val="tx1">
                  <a:lumMod val="75000"/>
                  <a:lumOff val="25000"/>
                </a:schemeClr>
              </a:solidFill>
              <a:latin typeface="Arial" charset="0"/>
              <a:ea typeface="Arial" charset="0"/>
            </a:endParaRPr>
          </a:p>
        </p:txBody>
      </p:sp>
      <p:sp>
        <p:nvSpPr>
          <p:cNvPr id="44" name="Text Box 43"/>
          <p:cNvSpPr txBox="1"/>
          <p:nvPr/>
        </p:nvSpPr>
        <p:spPr>
          <a:xfrm>
            <a:off x="3430105" y="2008505"/>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d</a:t>
            </a:r>
            <a:endParaRPr lang="x-none" altLang="en-US" sz="4400" b="1">
              <a:solidFill>
                <a:schemeClr val="bg2">
                  <a:lumMod val="75000"/>
                </a:schemeClr>
              </a:solidFill>
              <a:latin typeface="Arial" charset="0"/>
              <a:ea typeface="Arial" charset="0"/>
            </a:endParaRPr>
          </a:p>
        </p:txBody>
      </p:sp>
      <p:sp>
        <p:nvSpPr>
          <p:cNvPr id="45" name="Oval 44"/>
          <p:cNvSpPr/>
          <p:nvPr/>
        </p:nvSpPr>
        <p:spPr>
          <a:xfrm>
            <a:off x="537210" y="4063365"/>
            <a:ext cx="838835" cy="838835"/>
          </a:xfrm>
          <a:prstGeom prst="ellipse">
            <a:avLst/>
          </a:prstGeom>
          <a:solidFill>
            <a:srgbClr val="E91149"/>
          </a:solidFill>
          <a:ln w="38100">
            <a:solidFill>
              <a:srgbClr val="E91149"/>
            </a:solidFill>
          </a:ln>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chemeClr val="bg1"/>
              </a:solidFill>
            </a:endParaRPr>
          </a:p>
        </p:txBody>
      </p:sp>
      <p:sp>
        <p:nvSpPr>
          <p:cNvPr id="46" name="Text Box 45"/>
          <p:cNvSpPr txBox="1"/>
          <p:nvPr/>
        </p:nvSpPr>
        <p:spPr>
          <a:xfrm>
            <a:off x="716115" y="4063365"/>
            <a:ext cx="459740" cy="762000"/>
          </a:xfrm>
          <a:prstGeom prst="rect">
            <a:avLst/>
          </a:prstGeom>
          <a:noFill/>
        </p:spPr>
        <p:txBody>
          <a:bodyPr wrap="square" rtlCol="0">
            <a:spAutoFit/>
          </a:bodyPr>
          <a:p>
            <a:r>
              <a:rPr lang="x-none" altLang="en-US" sz="4400" b="1">
                <a:solidFill>
                  <a:schemeClr val="bg1"/>
                </a:solidFill>
                <a:latin typeface="Arial" charset="0"/>
                <a:ea typeface="Arial" charset="0"/>
              </a:rPr>
              <a:t>e</a:t>
            </a:r>
            <a:endParaRPr lang="x-none" altLang="en-US" sz="4400" b="1">
              <a:solidFill>
                <a:schemeClr val="bg1"/>
              </a:solidFill>
              <a:latin typeface="Arial" charset="0"/>
              <a:ea typeface="Arial" charset="0"/>
            </a:endParaRPr>
          </a:p>
        </p:txBody>
      </p:sp>
      <p:sp>
        <p:nvSpPr>
          <p:cNvPr id="3" name="Text Box 2"/>
          <p:cNvSpPr txBox="1"/>
          <p:nvPr/>
        </p:nvSpPr>
        <p:spPr>
          <a:xfrm>
            <a:off x="6054090" y="2319655"/>
            <a:ext cx="5447030" cy="579120"/>
          </a:xfrm>
          <a:prstGeom prst="rect">
            <a:avLst/>
          </a:prstGeom>
          <a:noFill/>
        </p:spPr>
        <p:txBody>
          <a:bodyPr wrap="square" rtlCol="0">
            <a:spAutoFit/>
          </a:bodyPr>
          <a:p>
            <a:pPr algn="l"/>
            <a:r>
              <a:rPr lang="x-none" altLang="en-US" sz="3200">
                <a:latin typeface="MathJax_Main" charset="0"/>
                <a:sym typeface="+mn-ea"/>
              </a:rPr>
              <a:t> 0 </a:t>
            </a:r>
            <a:r>
              <a:rPr lang="x-none" altLang="en-US" sz="3200">
                <a:latin typeface="MathJax_Main" charset="0"/>
              </a:rPr>
              <a:t>      </a:t>
            </a:r>
            <a:r>
              <a:rPr lang="x-none" altLang="en-US" sz="3200">
                <a:latin typeface="MathJax_Main" charset="0"/>
                <a:sym typeface="+mn-ea"/>
              </a:rPr>
              <a:t>8</a:t>
            </a:r>
            <a:r>
              <a:rPr lang="x-none" altLang="en-US" sz="3200">
                <a:latin typeface="MathJax_Main" charset="0"/>
              </a:rPr>
              <a:t>       </a:t>
            </a:r>
            <a:r>
              <a:rPr lang="x-none" altLang="en-US" sz="3200">
                <a:latin typeface="MathJax_Main" charset="0"/>
                <a:sym typeface="+mn-ea"/>
              </a:rPr>
              <a:t>7</a:t>
            </a:r>
            <a:r>
              <a:rPr lang="x-none" altLang="en-US" sz="3200">
                <a:latin typeface="MathJax_Main" charset="0"/>
              </a:rPr>
              <a:t>       </a:t>
            </a:r>
            <a:r>
              <a:rPr lang="x-none" altLang="en-US" sz="3200">
                <a:latin typeface="MathJax_Main" charset="0"/>
                <a:sym typeface="+mn-ea"/>
              </a:rPr>
              <a:t>5</a:t>
            </a:r>
            <a:r>
              <a:rPr lang="x-none" altLang="en-US" sz="3200">
                <a:latin typeface="MathJax_Main" charset="0"/>
              </a:rPr>
              <a:t>       </a:t>
            </a:r>
            <a:r>
              <a:rPr lang="x-none" altLang="en-US" sz="3200">
                <a:latin typeface="MathJax_Main" charset="0"/>
                <a:sym typeface="+mn-ea"/>
              </a:rPr>
              <a:t>5</a:t>
            </a:r>
            <a:r>
              <a:rPr lang="x-none" altLang="en-US" sz="3200">
                <a:latin typeface="MathJax_Main" charset="0"/>
              </a:rPr>
              <a:t>       </a:t>
            </a:r>
            <a:r>
              <a:rPr lang="x-none" altLang="en-US" sz="3200">
                <a:latin typeface="MathJax_Main" charset="0"/>
                <a:sym typeface="+mn-ea"/>
              </a:rPr>
              <a:t>9</a:t>
            </a:r>
            <a:endParaRPr lang="x-none" altLang="en-US" sz="3200">
              <a:latin typeface="MathJax_Main" charset="0"/>
              <a:sym typeface="+mn-ea"/>
            </a:endParaRPr>
          </a:p>
        </p:txBody>
      </p:sp>
      <p:sp>
        <p:nvSpPr>
          <p:cNvPr id="5" name="Oval 4"/>
          <p:cNvSpPr/>
          <p:nvPr/>
        </p:nvSpPr>
        <p:spPr>
          <a:xfrm>
            <a:off x="10621645" y="3085465"/>
            <a:ext cx="584835" cy="584835"/>
          </a:xfrm>
          <a:prstGeom prst="ellipse">
            <a:avLst/>
          </a:prstGeom>
          <a:solidFill>
            <a:srgbClr val="E91149"/>
          </a:solidFill>
          <a:ln w="38100">
            <a:solidFill>
              <a:srgbClr val="E91149"/>
            </a:solidFill>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6" name="Text Box 5"/>
          <p:cNvSpPr txBox="1"/>
          <p:nvPr/>
        </p:nvSpPr>
        <p:spPr>
          <a:xfrm>
            <a:off x="6134100" y="3028315"/>
            <a:ext cx="5135880" cy="640080"/>
          </a:xfrm>
          <a:prstGeom prst="rect">
            <a:avLst/>
          </a:prstGeom>
          <a:noFill/>
        </p:spPr>
        <p:txBody>
          <a:bodyPr wrap="none" rtlCol="0">
            <a:spAutoFit/>
          </a:bodyPr>
          <a:p>
            <a:r>
              <a:rPr lang="x-none" altLang="en-US" sz="3600">
                <a:solidFill>
                  <a:schemeClr val="tx1"/>
                </a:solidFill>
                <a:latin typeface="Arial" charset="0"/>
              </a:rPr>
              <a:t>s</a:t>
            </a:r>
            <a:r>
              <a:rPr lang="x-none" altLang="en-US" sz="3600">
                <a:latin typeface="Arial" charset="0"/>
              </a:rPr>
              <a:t>	</a:t>
            </a:r>
            <a:r>
              <a:rPr lang="x-none" altLang="en-US" sz="3600">
                <a:solidFill>
                  <a:schemeClr val="tx1"/>
                </a:solidFill>
                <a:latin typeface="Arial" charset="0"/>
              </a:rPr>
              <a:t>a</a:t>
            </a:r>
            <a:r>
              <a:rPr lang="x-none" altLang="en-US" sz="3600">
                <a:latin typeface="Arial" charset="0"/>
              </a:rPr>
              <a:t>	</a:t>
            </a:r>
            <a:r>
              <a:rPr lang="x-none" altLang="en-US" sz="3600">
                <a:solidFill>
                  <a:srgbClr val="00B0F0"/>
                </a:solidFill>
                <a:latin typeface="Arial" charset="0"/>
              </a:rPr>
              <a:t>b</a:t>
            </a:r>
            <a:r>
              <a:rPr lang="x-none" altLang="en-US" sz="3600">
                <a:latin typeface="Arial" charset="0"/>
              </a:rPr>
              <a:t>	</a:t>
            </a:r>
            <a:r>
              <a:rPr lang="x-none" altLang="en-US" sz="3600">
                <a:solidFill>
                  <a:schemeClr val="tx1"/>
                </a:solidFill>
                <a:latin typeface="Arial" charset="0"/>
              </a:rPr>
              <a:t>c</a:t>
            </a:r>
            <a:r>
              <a:rPr lang="x-none" altLang="en-US" sz="3600">
                <a:latin typeface="Arial" charset="0"/>
              </a:rPr>
              <a:t>	</a:t>
            </a:r>
            <a:r>
              <a:rPr lang="x-none" altLang="en-US" sz="3600">
                <a:solidFill>
                  <a:srgbClr val="00B0F0"/>
                </a:solidFill>
                <a:latin typeface="Arial" charset="0"/>
              </a:rPr>
              <a:t>d</a:t>
            </a:r>
            <a:r>
              <a:rPr lang="x-none" altLang="en-US" sz="3600">
                <a:latin typeface="Arial" charset="0"/>
              </a:rPr>
              <a:t>	</a:t>
            </a:r>
            <a:r>
              <a:rPr lang="x-none" altLang="en-US" sz="3600">
                <a:solidFill>
                  <a:schemeClr val="bg1"/>
                </a:solidFill>
                <a:latin typeface="Arial" charset="0"/>
              </a:rPr>
              <a:t>e</a:t>
            </a:r>
            <a:r>
              <a:rPr lang="x-none" altLang="en-US" sz="3600">
                <a:latin typeface="Arial" charset="0"/>
              </a:rPr>
              <a:t> </a:t>
            </a:r>
            <a:endParaRPr lang="x-none" altLang="en-US" sz="3600">
              <a:latin typeface="Arial" charset="0"/>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1" name=""/>
        <p:cNvGrpSpPr/>
        <p:nvPr/>
      </p:nvGrpSpPr>
      <p:grpSpPr/>
      <p:sp>
        <p:nvSpPr>
          <p:cNvPr id="9" name="Text Box 8"/>
          <p:cNvSpPr txBox="1"/>
          <p:nvPr/>
        </p:nvSpPr>
        <p:spPr>
          <a:xfrm>
            <a:off x="713575" y="1976120"/>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a</a:t>
            </a:r>
            <a:endParaRPr lang="x-none" altLang="en-US" sz="4400" b="1">
              <a:solidFill>
                <a:schemeClr val="bg2">
                  <a:lumMod val="75000"/>
                </a:schemeClr>
              </a:solidFill>
              <a:latin typeface="Arial" charset="0"/>
              <a:ea typeface="Arial" charset="0"/>
            </a:endParaRPr>
          </a:p>
        </p:txBody>
      </p:sp>
      <p:sp>
        <p:nvSpPr>
          <p:cNvPr id="12" name="Oval 11"/>
          <p:cNvSpPr/>
          <p:nvPr/>
        </p:nvSpPr>
        <p:spPr>
          <a:xfrm>
            <a:off x="547370" y="1988820"/>
            <a:ext cx="838835" cy="838835"/>
          </a:xfrm>
          <a:prstGeom prst="ellipse">
            <a:avLst/>
          </a:prstGeom>
          <a:noFill/>
          <a:ln w="38100">
            <a:solidFill>
              <a:srgbClr val="00B0F0"/>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31" name="Oval 30"/>
          <p:cNvSpPr/>
          <p:nvPr/>
        </p:nvSpPr>
        <p:spPr>
          <a:xfrm>
            <a:off x="3293110" y="1980565"/>
            <a:ext cx="838835" cy="838835"/>
          </a:xfrm>
          <a:prstGeom prst="ellipse">
            <a:avLst/>
          </a:prstGeom>
          <a:noFill/>
          <a:ln w="38100">
            <a:solidFill>
              <a:srgbClr val="00B0F0"/>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33" name="Text Box 32"/>
          <p:cNvSpPr txBox="1"/>
          <p:nvPr/>
        </p:nvSpPr>
        <p:spPr>
          <a:xfrm>
            <a:off x="716115" y="4063365"/>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e</a:t>
            </a:r>
            <a:endParaRPr lang="x-none" altLang="en-US" sz="4400" b="1">
              <a:solidFill>
                <a:schemeClr val="bg2">
                  <a:lumMod val="75000"/>
                </a:schemeClr>
              </a:solidFill>
              <a:latin typeface="Arial" charset="0"/>
              <a:ea typeface="Arial" charset="0"/>
            </a:endParaRPr>
          </a:p>
        </p:txBody>
      </p:sp>
      <p:sp>
        <p:nvSpPr>
          <p:cNvPr id="34" name="Oval 33"/>
          <p:cNvSpPr/>
          <p:nvPr/>
        </p:nvSpPr>
        <p:spPr>
          <a:xfrm>
            <a:off x="537210" y="4063365"/>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36" name="Text Box 35"/>
          <p:cNvSpPr txBox="1"/>
          <p:nvPr/>
        </p:nvSpPr>
        <p:spPr>
          <a:xfrm>
            <a:off x="2024215" y="5473065"/>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b</a:t>
            </a:r>
            <a:endParaRPr lang="x-none" altLang="en-US" sz="4400" b="1">
              <a:solidFill>
                <a:schemeClr val="bg2">
                  <a:lumMod val="75000"/>
                </a:schemeClr>
              </a:solidFill>
              <a:latin typeface="Arial" charset="0"/>
              <a:ea typeface="Arial" charset="0"/>
            </a:endParaRPr>
          </a:p>
        </p:txBody>
      </p:sp>
      <p:sp>
        <p:nvSpPr>
          <p:cNvPr id="60" name="Oval 59"/>
          <p:cNvSpPr/>
          <p:nvPr/>
        </p:nvSpPr>
        <p:spPr>
          <a:xfrm>
            <a:off x="1883410" y="5434965"/>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61" name="Text Box 60"/>
          <p:cNvSpPr txBox="1"/>
          <p:nvPr/>
        </p:nvSpPr>
        <p:spPr>
          <a:xfrm>
            <a:off x="3472015" y="4037965"/>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c</a:t>
            </a:r>
            <a:endParaRPr lang="x-none" altLang="en-US" sz="4400" b="1">
              <a:solidFill>
                <a:schemeClr val="bg2">
                  <a:lumMod val="75000"/>
                </a:schemeClr>
              </a:solidFill>
              <a:latin typeface="Arial" charset="0"/>
              <a:ea typeface="Arial" charset="0"/>
            </a:endParaRPr>
          </a:p>
        </p:txBody>
      </p:sp>
      <p:sp>
        <p:nvSpPr>
          <p:cNvPr id="62" name="Oval 61"/>
          <p:cNvSpPr/>
          <p:nvPr/>
        </p:nvSpPr>
        <p:spPr>
          <a:xfrm>
            <a:off x="3293110" y="4037965"/>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cxnSp>
        <p:nvCxnSpPr>
          <p:cNvPr id="65" name="Straight Arrow Connector 64"/>
          <p:cNvCxnSpPr>
            <a:stCxn id="8" idx="3"/>
            <a:endCxn id="12" idx="7"/>
          </p:cNvCxnSpPr>
          <p:nvPr/>
        </p:nvCxnSpPr>
        <p:spPr>
          <a:xfrm flipH="1">
            <a:off x="1263650" y="1330960"/>
            <a:ext cx="766445" cy="780415"/>
          </a:xfrm>
          <a:prstGeom prst="straightConnector1">
            <a:avLst/>
          </a:prstGeom>
          <a:ln w="28575">
            <a:solidFill>
              <a:srgbClr val="00B0F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8" idx="5"/>
            <a:endCxn id="31" idx="1"/>
          </p:cNvCxnSpPr>
          <p:nvPr/>
        </p:nvCxnSpPr>
        <p:spPr>
          <a:xfrm>
            <a:off x="2623820" y="1330960"/>
            <a:ext cx="791845" cy="772160"/>
          </a:xfrm>
          <a:prstGeom prst="straightConnector1">
            <a:avLst/>
          </a:prstGeom>
          <a:ln w="28575">
            <a:solidFill>
              <a:srgbClr val="00B0F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12" idx="4"/>
            <a:endCxn id="34" idx="0"/>
          </p:cNvCxnSpPr>
          <p:nvPr/>
        </p:nvCxnSpPr>
        <p:spPr>
          <a:xfrm flipH="1">
            <a:off x="956945" y="2827655"/>
            <a:ext cx="10160" cy="123571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stCxn id="34" idx="7"/>
            <a:endCxn id="31" idx="3"/>
          </p:cNvCxnSpPr>
          <p:nvPr/>
        </p:nvCxnSpPr>
        <p:spPr>
          <a:xfrm flipV="1">
            <a:off x="1253490" y="2696845"/>
            <a:ext cx="2162175" cy="148907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endCxn id="60" idx="0"/>
          </p:cNvCxnSpPr>
          <p:nvPr/>
        </p:nvCxnSpPr>
        <p:spPr>
          <a:xfrm flipH="1">
            <a:off x="2303145" y="2792730"/>
            <a:ext cx="1227455" cy="264223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a:stCxn id="34" idx="4"/>
            <a:endCxn id="60" idx="1"/>
          </p:cNvCxnSpPr>
          <p:nvPr/>
        </p:nvCxnSpPr>
        <p:spPr>
          <a:xfrm>
            <a:off x="956945" y="4902200"/>
            <a:ext cx="1049020" cy="65532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stCxn id="60" idx="7"/>
            <a:endCxn id="62" idx="4"/>
          </p:cNvCxnSpPr>
          <p:nvPr/>
        </p:nvCxnSpPr>
        <p:spPr>
          <a:xfrm flipV="1">
            <a:off x="2599690" y="4876800"/>
            <a:ext cx="1113155" cy="68072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stCxn id="62" idx="0"/>
            <a:endCxn id="31" idx="4"/>
          </p:cNvCxnSpPr>
          <p:nvPr/>
        </p:nvCxnSpPr>
        <p:spPr>
          <a:xfrm flipV="1">
            <a:off x="3712845" y="2819400"/>
            <a:ext cx="0" cy="121856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sp>
        <p:nvSpPr>
          <p:cNvPr id="73" name="Text Box 72"/>
          <p:cNvSpPr txBox="1"/>
          <p:nvPr/>
        </p:nvSpPr>
        <p:spPr>
          <a:xfrm>
            <a:off x="1122680" y="1318895"/>
            <a:ext cx="641985" cy="518160"/>
          </a:xfrm>
          <a:prstGeom prst="rect">
            <a:avLst/>
          </a:prstGeom>
          <a:noFill/>
        </p:spPr>
        <p:txBody>
          <a:bodyPr wrap="square" rtlCol="0">
            <a:spAutoFit/>
          </a:bodyPr>
          <a:p>
            <a:pPr algn="ctr"/>
            <a:r>
              <a:rPr lang="x-none" altLang="en-US" sz="2800" b="1">
                <a:solidFill>
                  <a:srgbClr val="00B0F0"/>
                </a:solidFill>
                <a:latin typeface="Arial" charset="0"/>
                <a:ea typeface="Arial" charset="0"/>
              </a:rPr>
              <a:t>8</a:t>
            </a:r>
            <a:endParaRPr lang="x-none" altLang="en-US" sz="2800" b="1">
              <a:solidFill>
                <a:srgbClr val="00B0F0"/>
              </a:solidFill>
              <a:latin typeface="Arial" charset="0"/>
              <a:ea typeface="Arial" charset="0"/>
            </a:endParaRPr>
          </a:p>
        </p:txBody>
      </p:sp>
      <p:sp>
        <p:nvSpPr>
          <p:cNvPr id="74" name="Text Box 73"/>
          <p:cNvSpPr txBox="1"/>
          <p:nvPr/>
        </p:nvSpPr>
        <p:spPr>
          <a:xfrm>
            <a:off x="2928620" y="1316355"/>
            <a:ext cx="641985" cy="518160"/>
          </a:xfrm>
          <a:prstGeom prst="rect">
            <a:avLst/>
          </a:prstGeom>
          <a:noFill/>
        </p:spPr>
        <p:txBody>
          <a:bodyPr wrap="square" rtlCol="0">
            <a:spAutoFit/>
          </a:bodyPr>
          <a:p>
            <a:pPr algn="ctr"/>
            <a:r>
              <a:rPr lang="x-none" altLang="en-US" sz="2800" b="1">
                <a:solidFill>
                  <a:srgbClr val="00B0F0"/>
                </a:solidFill>
                <a:latin typeface="Arial" charset="0"/>
                <a:ea typeface="Arial" charset="0"/>
              </a:rPr>
              <a:t>10</a:t>
            </a:r>
            <a:endParaRPr lang="x-none" altLang="en-US" sz="2800" b="1">
              <a:solidFill>
                <a:srgbClr val="00B0F0"/>
              </a:solidFill>
              <a:latin typeface="Arial" charset="0"/>
              <a:ea typeface="Arial" charset="0"/>
            </a:endParaRPr>
          </a:p>
        </p:txBody>
      </p:sp>
      <p:sp>
        <p:nvSpPr>
          <p:cNvPr id="75" name="Text Box 74"/>
          <p:cNvSpPr txBox="1"/>
          <p:nvPr/>
        </p:nvSpPr>
        <p:spPr>
          <a:xfrm>
            <a:off x="434340" y="312991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a:t>
            </a:r>
            <a:endParaRPr lang="x-none" altLang="en-US" sz="2800" b="1">
              <a:solidFill>
                <a:schemeClr val="tx1">
                  <a:lumMod val="75000"/>
                  <a:lumOff val="25000"/>
                </a:schemeClr>
              </a:solidFill>
              <a:latin typeface="Arial" charset="0"/>
              <a:ea typeface="Arial" charset="0"/>
            </a:endParaRPr>
          </a:p>
        </p:txBody>
      </p:sp>
      <p:sp>
        <p:nvSpPr>
          <p:cNvPr id="76" name="Text Box 75"/>
          <p:cNvSpPr txBox="1"/>
          <p:nvPr/>
        </p:nvSpPr>
        <p:spPr>
          <a:xfrm>
            <a:off x="3589020" y="311467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a:t>
            </a:r>
            <a:endParaRPr lang="x-none" altLang="en-US" sz="2800" b="1">
              <a:solidFill>
                <a:schemeClr val="tx1">
                  <a:lumMod val="75000"/>
                  <a:lumOff val="25000"/>
                </a:schemeClr>
              </a:solidFill>
              <a:latin typeface="Arial" charset="0"/>
              <a:ea typeface="Arial" charset="0"/>
            </a:endParaRPr>
          </a:p>
        </p:txBody>
      </p:sp>
      <p:sp>
        <p:nvSpPr>
          <p:cNvPr id="77" name="Text Box 76"/>
          <p:cNvSpPr txBox="1"/>
          <p:nvPr/>
        </p:nvSpPr>
        <p:spPr>
          <a:xfrm>
            <a:off x="1790700" y="303847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-4</a:t>
            </a:r>
            <a:endParaRPr lang="x-none" altLang="en-US" sz="2800" b="1">
              <a:solidFill>
                <a:schemeClr val="tx1">
                  <a:lumMod val="75000"/>
                  <a:lumOff val="25000"/>
                </a:schemeClr>
              </a:solidFill>
              <a:latin typeface="Arial" charset="0"/>
              <a:ea typeface="Arial" charset="0"/>
            </a:endParaRPr>
          </a:p>
        </p:txBody>
      </p:sp>
      <p:sp>
        <p:nvSpPr>
          <p:cNvPr id="78" name="Text Box 77"/>
          <p:cNvSpPr txBox="1"/>
          <p:nvPr/>
        </p:nvSpPr>
        <p:spPr>
          <a:xfrm>
            <a:off x="2331720" y="3938270"/>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2</a:t>
            </a:r>
            <a:endParaRPr lang="x-none" altLang="en-US" sz="2800" b="1">
              <a:solidFill>
                <a:schemeClr val="tx1">
                  <a:lumMod val="75000"/>
                  <a:lumOff val="25000"/>
                </a:schemeClr>
              </a:solidFill>
              <a:latin typeface="Arial" charset="0"/>
              <a:ea typeface="Arial" charset="0"/>
            </a:endParaRPr>
          </a:p>
        </p:txBody>
      </p:sp>
      <p:sp>
        <p:nvSpPr>
          <p:cNvPr id="79" name="Text Box 78"/>
          <p:cNvSpPr txBox="1"/>
          <p:nvPr/>
        </p:nvSpPr>
        <p:spPr>
          <a:xfrm>
            <a:off x="998220" y="517207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a:t>
            </a:r>
            <a:endParaRPr lang="x-none" altLang="en-US" sz="2800" b="1">
              <a:solidFill>
                <a:schemeClr val="tx1">
                  <a:lumMod val="75000"/>
                  <a:lumOff val="25000"/>
                </a:schemeClr>
              </a:solidFill>
              <a:latin typeface="Arial" charset="0"/>
              <a:ea typeface="Arial" charset="0"/>
            </a:endParaRPr>
          </a:p>
        </p:txBody>
      </p:sp>
      <p:sp>
        <p:nvSpPr>
          <p:cNvPr id="80" name="Text Box 79"/>
          <p:cNvSpPr txBox="1"/>
          <p:nvPr/>
        </p:nvSpPr>
        <p:spPr>
          <a:xfrm>
            <a:off x="2948940" y="517969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-2</a:t>
            </a:r>
            <a:endParaRPr lang="x-none" altLang="en-US" sz="2800" b="1">
              <a:solidFill>
                <a:schemeClr val="tx1">
                  <a:lumMod val="75000"/>
                  <a:lumOff val="25000"/>
                </a:schemeClr>
              </a:solidFill>
              <a:latin typeface="Arial" charset="0"/>
              <a:ea typeface="Arial" charset="0"/>
            </a:endParaRPr>
          </a:p>
        </p:txBody>
      </p:sp>
      <p:sp>
        <p:nvSpPr>
          <p:cNvPr id="8" name="Oval 7"/>
          <p:cNvSpPr/>
          <p:nvPr/>
        </p:nvSpPr>
        <p:spPr>
          <a:xfrm>
            <a:off x="1907540" y="614680"/>
            <a:ext cx="838835" cy="838835"/>
          </a:xfrm>
          <a:prstGeom prst="ellipse">
            <a:avLst/>
          </a:prstGeom>
          <a:solidFill>
            <a:srgbClr val="E91149"/>
          </a:solidFill>
          <a:ln w="38100">
            <a:solidFill>
              <a:srgbClr val="E91149"/>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7" name="Text Box 6"/>
          <p:cNvSpPr txBox="1"/>
          <p:nvPr/>
        </p:nvSpPr>
        <p:spPr>
          <a:xfrm>
            <a:off x="2086445" y="614680"/>
            <a:ext cx="459740" cy="762000"/>
          </a:xfrm>
          <a:prstGeom prst="rect">
            <a:avLst/>
          </a:prstGeom>
          <a:noFill/>
        </p:spPr>
        <p:txBody>
          <a:bodyPr wrap="square" rtlCol="0">
            <a:spAutoFit/>
          </a:bodyPr>
          <a:p>
            <a:r>
              <a:rPr lang="x-none" altLang="en-US" sz="4400" b="1">
                <a:solidFill>
                  <a:schemeClr val="bg1"/>
                </a:solidFill>
                <a:latin typeface="Arial" charset="0"/>
                <a:ea typeface="Arial" charset="0"/>
              </a:rPr>
              <a:t>s</a:t>
            </a:r>
            <a:endParaRPr lang="x-none" altLang="en-US" sz="4400" b="1">
              <a:solidFill>
                <a:schemeClr val="bg1"/>
              </a:solidFill>
              <a:latin typeface="Arial" charset="0"/>
              <a:ea typeface="Arial" charset="0"/>
            </a:endParaRPr>
          </a:p>
        </p:txBody>
      </p:sp>
      <p:sp>
        <p:nvSpPr>
          <p:cNvPr id="5" name="Text Box 4"/>
          <p:cNvSpPr txBox="1"/>
          <p:nvPr/>
        </p:nvSpPr>
        <p:spPr>
          <a:xfrm>
            <a:off x="3430105" y="2008505"/>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d</a:t>
            </a:r>
            <a:endParaRPr lang="x-none" altLang="en-US" sz="4400" b="1">
              <a:solidFill>
                <a:schemeClr val="bg2">
                  <a:lumMod val="75000"/>
                </a:schemeClr>
              </a:solidFill>
              <a:latin typeface="Arial" charset="0"/>
              <a:ea typeface="Arial" charset="0"/>
            </a:endParaRPr>
          </a:p>
        </p:txBody>
      </p:sp>
      <p:sp>
        <p:nvSpPr>
          <p:cNvPr id="13" name="Text Box 12"/>
          <p:cNvSpPr txBox="1"/>
          <p:nvPr/>
        </p:nvSpPr>
        <p:spPr>
          <a:xfrm>
            <a:off x="6769100" y="4149090"/>
            <a:ext cx="3749040" cy="579120"/>
          </a:xfrm>
          <a:prstGeom prst="rect">
            <a:avLst/>
          </a:prstGeom>
          <a:noFill/>
        </p:spPr>
        <p:txBody>
          <a:bodyPr wrap="none" rtlCol="0">
            <a:spAutoFit/>
          </a:bodyPr>
          <a:p>
            <a:r>
              <a:rPr lang="x-none" altLang="en-US" sz="3200">
                <a:latin typeface="Lato" charset="0"/>
              </a:rPr>
              <a:t>4</a:t>
            </a:r>
            <a:r>
              <a:rPr lang="x-none" altLang="en-US" sz="3200" baseline="30000">
                <a:latin typeface="Lato" charset="0"/>
              </a:rPr>
              <a:t>η </a:t>
            </a:r>
            <a:r>
              <a:rPr lang="x-none" altLang="en-US" sz="3200">
                <a:latin typeface="Lato" charset="0"/>
              </a:rPr>
              <a:t> / 5 επαναλήψεις</a:t>
            </a:r>
            <a:endParaRPr lang="x-none" altLang="en-US" sz="3200">
              <a:latin typeface="Lato" charset="0"/>
            </a:endParaRPr>
          </a:p>
        </p:txBody>
      </p:sp>
      <p:sp>
        <p:nvSpPr>
          <p:cNvPr id="3" name="Text Box 2"/>
          <p:cNvSpPr txBox="1"/>
          <p:nvPr/>
        </p:nvSpPr>
        <p:spPr>
          <a:xfrm>
            <a:off x="6054090" y="2319655"/>
            <a:ext cx="5447030" cy="579120"/>
          </a:xfrm>
          <a:prstGeom prst="rect">
            <a:avLst/>
          </a:prstGeom>
          <a:noFill/>
        </p:spPr>
        <p:txBody>
          <a:bodyPr wrap="square" rtlCol="0">
            <a:spAutoFit/>
          </a:bodyPr>
          <a:p>
            <a:pPr algn="l"/>
            <a:r>
              <a:rPr lang="x-none" altLang="en-US" sz="3200">
                <a:latin typeface="MathJax_Main" charset="0"/>
                <a:sym typeface="+mn-ea"/>
              </a:rPr>
              <a:t> 0 </a:t>
            </a:r>
            <a:r>
              <a:rPr lang="x-none" altLang="en-US" sz="3200">
                <a:latin typeface="MathJax_Main" charset="0"/>
              </a:rPr>
              <a:t>      </a:t>
            </a:r>
            <a:r>
              <a:rPr lang="x-none" altLang="en-US" sz="3200">
                <a:latin typeface="MathJax_Main" charset="0"/>
                <a:sym typeface="+mn-ea"/>
              </a:rPr>
              <a:t>8</a:t>
            </a:r>
            <a:r>
              <a:rPr lang="x-none" altLang="en-US" sz="3200">
                <a:latin typeface="MathJax_Main" charset="0"/>
              </a:rPr>
              <a:t>       </a:t>
            </a:r>
            <a:r>
              <a:rPr lang="x-none" altLang="en-US" sz="3200">
                <a:latin typeface="MathJax_Main" charset="0"/>
                <a:sym typeface="+mn-ea"/>
              </a:rPr>
              <a:t>7</a:t>
            </a:r>
            <a:r>
              <a:rPr lang="x-none" altLang="en-US" sz="3200">
                <a:latin typeface="MathJax_Main" charset="0"/>
              </a:rPr>
              <a:t>       </a:t>
            </a:r>
            <a:r>
              <a:rPr lang="x-none" altLang="en-US" sz="3200">
                <a:latin typeface="MathJax_Main" charset="0"/>
                <a:sym typeface="+mn-ea"/>
              </a:rPr>
              <a:t>5</a:t>
            </a:r>
            <a:r>
              <a:rPr lang="x-none" altLang="en-US" sz="3200">
                <a:latin typeface="MathJax_Main" charset="0"/>
              </a:rPr>
              <a:t>       </a:t>
            </a:r>
            <a:r>
              <a:rPr lang="x-none" altLang="en-US" sz="3200">
                <a:latin typeface="MathJax_Main" charset="0"/>
                <a:sym typeface="+mn-ea"/>
              </a:rPr>
              <a:t>5</a:t>
            </a:r>
            <a:r>
              <a:rPr lang="x-none" altLang="en-US" sz="3200">
                <a:latin typeface="MathJax_Main" charset="0"/>
              </a:rPr>
              <a:t>       </a:t>
            </a:r>
            <a:r>
              <a:rPr lang="x-none" altLang="en-US" sz="3200">
                <a:latin typeface="MathJax_Main" charset="0"/>
                <a:sym typeface="+mn-ea"/>
              </a:rPr>
              <a:t>9</a:t>
            </a:r>
            <a:endParaRPr lang="x-none" altLang="en-US" sz="3200">
              <a:latin typeface="MathJax_Main" charset="0"/>
              <a:sym typeface="+mn-ea"/>
            </a:endParaRPr>
          </a:p>
        </p:txBody>
      </p:sp>
      <p:sp>
        <p:nvSpPr>
          <p:cNvPr id="4" name="Oval 3"/>
          <p:cNvSpPr/>
          <p:nvPr/>
        </p:nvSpPr>
        <p:spPr>
          <a:xfrm>
            <a:off x="6044565" y="3085465"/>
            <a:ext cx="584835" cy="584835"/>
          </a:xfrm>
          <a:prstGeom prst="ellipse">
            <a:avLst/>
          </a:prstGeom>
          <a:solidFill>
            <a:srgbClr val="E91149"/>
          </a:solidFill>
          <a:ln w="38100">
            <a:solidFill>
              <a:srgbClr val="E91149"/>
            </a:solidFill>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6" name="Text Box 5"/>
          <p:cNvSpPr txBox="1"/>
          <p:nvPr/>
        </p:nvSpPr>
        <p:spPr>
          <a:xfrm>
            <a:off x="6134100" y="3028315"/>
            <a:ext cx="5135880" cy="640080"/>
          </a:xfrm>
          <a:prstGeom prst="rect">
            <a:avLst/>
          </a:prstGeom>
          <a:noFill/>
        </p:spPr>
        <p:txBody>
          <a:bodyPr wrap="none" rtlCol="0">
            <a:spAutoFit/>
          </a:bodyPr>
          <a:p>
            <a:r>
              <a:rPr lang="x-none" altLang="en-US" sz="3600">
                <a:solidFill>
                  <a:schemeClr val="bg1"/>
                </a:solidFill>
                <a:latin typeface="Arial" charset="0"/>
              </a:rPr>
              <a:t>s</a:t>
            </a:r>
            <a:r>
              <a:rPr lang="x-none" altLang="en-US" sz="3600">
                <a:latin typeface="Arial" charset="0"/>
              </a:rPr>
              <a:t>	</a:t>
            </a:r>
            <a:r>
              <a:rPr lang="x-none" altLang="en-US" sz="3600">
                <a:solidFill>
                  <a:srgbClr val="00B0F0"/>
                </a:solidFill>
                <a:latin typeface="Arial" charset="0"/>
              </a:rPr>
              <a:t>a</a:t>
            </a:r>
            <a:r>
              <a:rPr lang="x-none" altLang="en-US" sz="3600">
                <a:latin typeface="Arial" charset="0"/>
              </a:rPr>
              <a:t>	b	c	</a:t>
            </a:r>
            <a:r>
              <a:rPr lang="x-none" altLang="en-US" sz="3600">
                <a:solidFill>
                  <a:srgbClr val="00B0F0"/>
                </a:solidFill>
                <a:latin typeface="Arial" charset="0"/>
              </a:rPr>
              <a:t>d</a:t>
            </a:r>
            <a:r>
              <a:rPr lang="x-none" altLang="en-US" sz="3600">
                <a:latin typeface="Arial" charset="0"/>
              </a:rPr>
              <a:t>	e </a:t>
            </a:r>
            <a:endParaRPr lang="x-none" altLang="en-US" sz="3600">
              <a:latin typeface="Arial" charset="0"/>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1" name=""/>
        <p:cNvGrpSpPr/>
        <p:nvPr/>
      </p:nvGrpSpPr>
      <p:grpSpPr/>
      <p:sp>
        <p:nvSpPr>
          <p:cNvPr id="7" name="Text Box 6"/>
          <p:cNvSpPr txBox="1"/>
          <p:nvPr/>
        </p:nvSpPr>
        <p:spPr>
          <a:xfrm>
            <a:off x="2086445" y="614680"/>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s</a:t>
            </a:r>
            <a:endParaRPr lang="x-none" altLang="en-US" sz="4400" b="1">
              <a:solidFill>
                <a:schemeClr val="bg2">
                  <a:lumMod val="75000"/>
                </a:schemeClr>
              </a:solidFill>
              <a:latin typeface="Arial" charset="0"/>
              <a:ea typeface="Arial" charset="0"/>
            </a:endParaRPr>
          </a:p>
        </p:txBody>
      </p:sp>
      <p:sp>
        <p:nvSpPr>
          <p:cNvPr id="8" name="Oval 7"/>
          <p:cNvSpPr/>
          <p:nvPr/>
        </p:nvSpPr>
        <p:spPr>
          <a:xfrm>
            <a:off x="1907540" y="614680"/>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31" name="Oval 30"/>
          <p:cNvSpPr/>
          <p:nvPr/>
        </p:nvSpPr>
        <p:spPr>
          <a:xfrm>
            <a:off x="3293110" y="1980565"/>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33" name="Text Box 32"/>
          <p:cNvSpPr txBox="1"/>
          <p:nvPr/>
        </p:nvSpPr>
        <p:spPr>
          <a:xfrm>
            <a:off x="716115" y="4063365"/>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e</a:t>
            </a:r>
            <a:endParaRPr lang="x-none" altLang="en-US" sz="4400" b="1">
              <a:solidFill>
                <a:schemeClr val="bg2">
                  <a:lumMod val="75000"/>
                </a:schemeClr>
              </a:solidFill>
              <a:latin typeface="Arial" charset="0"/>
              <a:ea typeface="Arial" charset="0"/>
            </a:endParaRPr>
          </a:p>
        </p:txBody>
      </p:sp>
      <p:sp>
        <p:nvSpPr>
          <p:cNvPr id="34" name="Oval 33"/>
          <p:cNvSpPr/>
          <p:nvPr/>
        </p:nvSpPr>
        <p:spPr>
          <a:xfrm>
            <a:off x="537210" y="4063365"/>
            <a:ext cx="838835" cy="838835"/>
          </a:xfrm>
          <a:prstGeom prst="ellipse">
            <a:avLst/>
          </a:prstGeom>
          <a:noFill/>
          <a:ln w="38100">
            <a:solidFill>
              <a:srgbClr val="00B0F0"/>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36" name="Text Box 35"/>
          <p:cNvSpPr txBox="1"/>
          <p:nvPr/>
        </p:nvSpPr>
        <p:spPr>
          <a:xfrm>
            <a:off x="2024215" y="5473065"/>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b</a:t>
            </a:r>
            <a:endParaRPr lang="x-none" altLang="en-US" sz="4400" b="1">
              <a:solidFill>
                <a:schemeClr val="bg2">
                  <a:lumMod val="75000"/>
                </a:schemeClr>
              </a:solidFill>
              <a:latin typeface="Arial" charset="0"/>
              <a:ea typeface="Arial" charset="0"/>
            </a:endParaRPr>
          </a:p>
        </p:txBody>
      </p:sp>
      <p:sp>
        <p:nvSpPr>
          <p:cNvPr id="60" name="Oval 59"/>
          <p:cNvSpPr/>
          <p:nvPr/>
        </p:nvSpPr>
        <p:spPr>
          <a:xfrm>
            <a:off x="1883410" y="5434965"/>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61" name="Text Box 60"/>
          <p:cNvSpPr txBox="1"/>
          <p:nvPr/>
        </p:nvSpPr>
        <p:spPr>
          <a:xfrm>
            <a:off x="3472015" y="4037965"/>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c</a:t>
            </a:r>
            <a:endParaRPr lang="x-none" altLang="en-US" sz="4400" b="1">
              <a:solidFill>
                <a:schemeClr val="bg2">
                  <a:lumMod val="75000"/>
                </a:schemeClr>
              </a:solidFill>
              <a:latin typeface="Arial" charset="0"/>
              <a:ea typeface="Arial" charset="0"/>
            </a:endParaRPr>
          </a:p>
        </p:txBody>
      </p:sp>
      <p:sp>
        <p:nvSpPr>
          <p:cNvPr id="62" name="Oval 61"/>
          <p:cNvSpPr/>
          <p:nvPr/>
        </p:nvSpPr>
        <p:spPr>
          <a:xfrm>
            <a:off x="3293110" y="4037965"/>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cxnSp>
        <p:nvCxnSpPr>
          <p:cNvPr id="65" name="Straight Arrow Connector 64"/>
          <p:cNvCxnSpPr>
            <a:stCxn id="8" idx="3"/>
            <a:endCxn id="12" idx="7"/>
          </p:cNvCxnSpPr>
          <p:nvPr/>
        </p:nvCxnSpPr>
        <p:spPr>
          <a:xfrm flipH="1">
            <a:off x="1263650" y="1330960"/>
            <a:ext cx="766445" cy="78041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8" idx="5"/>
            <a:endCxn id="31" idx="1"/>
          </p:cNvCxnSpPr>
          <p:nvPr/>
        </p:nvCxnSpPr>
        <p:spPr>
          <a:xfrm>
            <a:off x="2623820" y="1330960"/>
            <a:ext cx="791845" cy="77216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12" idx="4"/>
            <a:endCxn id="34" idx="0"/>
          </p:cNvCxnSpPr>
          <p:nvPr/>
        </p:nvCxnSpPr>
        <p:spPr>
          <a:xfrm flipH="1">
            <a:off x="956945" y="2827655"/>
            <a:ext cx="10160" cy="1235710"/>
          </a:xfrm>
          <a:prstGeom prst="straightConnector1">
            <a:avLst/>
          </a:prstGeom>
          <a:ln w="28575">
            <a:solidFill>
              <a:srgbClr val="00B0F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stCxn id="34" idx="7"/>
            <a:endCxn id="31" idx="3"/>
          </p:cNvCxnSpPr>
          <p:nvPr/>
        </p:nvCxnSpPr>
        <p:spPr>
          <a:xfrm flipV="1">
            <a:off x="1253490" y="2696845"/>
            <a:ext cx="2162175" cy="148907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endCxn id="60" idx="0"/>
          </p:cNvCxnSpPr>
          <p:nvPr/>
        </p:nvCxnSpPr>
        <p:spPr>
          <a:xfrm flipH="1">
            <a:off x="2303145" y="2792730"/>
            <a:ext cx="1227455" cy="264223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a:stCxn id="34" idx="4"/>
            <a:endCxn id="60" idx="1"/>
          </p:cNvCxnSpPr>
          <p:nvPr/>
        </p:nvCxnSpPr>
        <p:spPr>
          <a:xfrm>
            <a:off x="956945" y="4902200"/>
            <a:ext cx="1049020" cy="65532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stCxn id="60" idx="7"/>
            <a:endCxn id="62" idx="4"/>
          </p:cNvCxnSpPr>
          <p:nvPr/>
        </p:nvCxnSpPr>
        <p:spPr>
          <a:xfrm flipV="1">
            <a:off x="2599690" y="4876800"/>
            <a:ext cx="1113155" cy="68072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stCxn id="62" idx="0"/>
            <a:endCxn id="31" idx="4"/>
          </p:cNvCxnSpPr>
          <p:nvPr/>
        </p:nvCxnSpPr>
        <p:spPr>
          <a:xfrm flipV="1">
            <a:off x="3712845" y="2819400"/>
            <a:ext cx="0" cy="121856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sp>
        <p:nvSpPr>
          <p:cNvPr id="73" name="Text Box 72"/>
          <p:cNvSpPr txBox="1"/>
          <p:nvPr/>
        </p:nvSpPr>
        <p:spPr>
          <a:xfrm>
            <a:off x="1122680" y="131889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8</a:t>
            </a:r>
            <a:endParaRPr lang="x-none" altLang="en-US" sz="2800" b="1">
              <a:solidFill>
                <a:schemeClr val="tx1">
                  <a:lumMod val="75000"/>
                  <a:lumOff val="25000"/>
                </a:schemeClr>
              </a:solidFill>
              <a:latin typeface="Arial" charset="0"/>
              <a:ea typeface="Arial" charset="0"/>
            </a:endParaRPr>
          </a:p>
        </p:txBody>
      </p:sp>
      <p:sp>
        <p:nvSpPr>
          <p:cNvPr id="74" name="Text Box 73"/>
          <p:cNvSpPr txBox="1"/>
          <p:nvPr/>
        </p:nvSpPr>
        <p:spPr>
          <a:xfrm>
            <a:off x="2928620" y="131635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10</a:t>
            </a:r>
            <a:endParaRPr lang="x-none" altLang="en-US" sz="2800" b="1">
              <a:solidFill>
                <a:schemeClr val="tx1">
                  <a:lumMod val="75000"/>
                  <a:lumOff val="25000"/>
                </a:schemeClr>
              </a:solidFill>
              <a:latin typeface="Arial" charset="0"/>
              <a:ea typeface="Arial" charset="0"/>
            </a:endParaRPr>
          </a:p>
        </p:txBody>
      </p:sp>
      <p:sp>
        <p:nvSpPr>
          <p:cNvPr id="75" name="Text Box 74"/>
          <p:cNvSpPr txBox="1"/>
          <p:nvPr/>
        </p:nvSpPr>
        <p:spPr>
          <a:xfrm>
            <a:off x="434340" y="3129915"/>
            <a:ext cx="641985" cy="518160"/>
          </a:xfrm>
          <a:prstGeom prst="rect">
            <a:avLst/>
          </a:prstGeom>
          <a:noFill/>
        </p:spPr>
        <p:txBody>
          <a:bodyPr wrap="square" rtlCol="0">
            <a:spAutoFit/>
          </a:bodyPr>
          <a:p>
            <a:pPr algn="ctr"/>
            <a:r>
              <a:rPr lang="x-none" altLang="en-US" sz="2800" b="1">
                <a:solidFill>
                  <a:srgbClr val="00B0F0"/>
                </a:solidFill>
                <a:latin typeface="Arial" charset="0"/>
                <a:ea typeface="Arial" charset="0"/>
              </a:rPr>
              <a:t>1</a:t>
            </a:r>
            <a:endParaRPr lang="x-none" altLang="en-US" sz="2800" b="1">
              <a:solidFill>
                <a:srgbClr val="00B0F0"/>
              </a:solidFill>
              <a:latin typeface="Arial" charset="0"/>
              <a:ea typeface="Arial" charset="0"/>
            </a:endParaRPr>
          </a:p>
        </p:txBody>
      </p:sp>
      <p:sp>
        <p:nvSpPr>
          <p:cNvPr id="76" name="Text Box 75"/>
          <p:cNvSpPr txBox="1"/>
          <p:nvPr/>
        </p:nvSpPr>
        <p:spPr>
          <a:xfrm>
            <a:off x="3589020" y="311467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a:t>
            </a:r>
            <a:endParaRPr lang="x-none" altLang="en-US" sz="2800" b="1">
              <a:solidFill>
                <a:schemeClr val="tx1">
                  <a:lumMod val="75000"/>
                  <a:lumOff val="25000"/>
                </a:schemeClr>
              </a:solidFill>
              <a:latin typeface="Arial" charset="0"/>
              <a:ea typeface="Arial" charset="0"/>
            </a:endParaRPr>
          </a:p>
        </p:txBody>
      </p:sp>
      <p:sp>
        <p:nvSpPr>
          <p:cNvPr id="77" name="Text Box 76"/>
          <p:cNvSpPr txBox="1"/>
          <p:nvPr/>
        </p:nvSpPr>
        <p:spPr>
          <a:xfrm>
            <a:off x="1790700" y="303847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-4</a:t>
            </a:r>
            <a:endParaRPr lang="x-none" altLang="en-US" sz="2800" b="1">
              <a:solidFill>
                <a:schemeClr val="tx1">
                  <a:lumMod val="75000"/>
                  <a:lumOff val="25000"/>
                </a:schemeClr>
              </a:solidFill>
              <a:latin typeface="Arial" charset="0"/>
              <a:ea typeface="Arial" charset="0"/>
            </a:endParaRPr>
          </a:p>
        </p:txBody>
      </p:sp>
      <p:sp>
        <p:nvSpPr>
          <p:cNvPr id="78" name="Text Box 77"/>
          <p:cNvSpPr txBox="1"/>
          <p:nvPr/>
        </p:nvSpPr>
        <p:spPr>
          <a:xfrm>
            <a:off x="2331720" y="3938270"/>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2</a:t>
            </a:r>
            <a:endParaRPr lang="x-none" altLang="en-US" sz="2800" b="1">
              <a:solidFill>
                <a:schemeClr val="tx1">
                  <a:lumMod val="75000"/>
                  <a:lumOff val="25000"/>
                </a:schemeClr>
              </a:solidFill>
              <a:latin typeface="Arial" charset="0"/>
              <a:ea typeface="Arial" charset="0"/>
            </a:endParaRPr>
          </a:p>
        </p:txBody>
      </p:sp>
      <p:sp>
        <p:nvSpPr>
          <p:cNvPr id="79" name="Text Box 78"/>
          <p:cNvSpPr txBox="1"/>
          <p:nvPr/>
        </p:nvSpPr>
        <p:spPr>
          <a:xfrm>
            <a:off x="998220" y="517207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a:t>
            </a:r>
            <a:endParaRPr lang="x-none" altLang="en-US" sz="2800" b="1">
              <a:solidFill>
                <a:schemeClr val="tx1">
                  <a:lumMod val="75000"/>
                  <a:lumOff val="25000"/>
                </a:schemeClr>
              </a:solidFill>
              <a:latin typeface="Arial" charset="0"/>
              <a:ea typeface="Arial" charset="0"/>
            </a:endParaRPr>
          </a:p>
        </p:txBody>
      </p:sp>
      <p:sp>
        <p:nvSpPr>
          <p:cNvPr id="80" name="Text Box 79"/>
          <p:cNvSpPr txBox="1"/>
          <p:nvPr/>
        </p:nvSpPr>
        <p:spPr>
          <a:xfrm>
            <a:off x="2948940" y="517969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-2</a:t>
            </a:r>
            <a:endParaRPr lang="x-none" altLang="en-US" sz="2800" b="1">
              <a:solidFill>
                <a:schemeClr val="tx1">
                  <a:lumMod val="75000"/>
                  <a:lumOff val="25000"/>
                </a:schemeClr>
              </a:solidFill>
              <a:latin typeface="Arial" charset="0"/>
              <a:ea typeface="Arial" charset="0"/>
            </a:endParaRPr>
          </a:p>
        </p:txBody>
      </p:sp>
      <p:sp>
        <p:nvSpPr>
          <p:cNvPr id="12" name="Oval 11"/>
          <p:cNvSpPr/>
          <p:nvPr/>
        </p:nvSpPr>
        <p:spPr>
          <a:xfrm>
            <a:off x="547370" y="1988820"/>
            <a:ext cx="838835" cy="838835"/>
          </a:xfrm>
          <a:prstGeom prst="ellipse">
            <a:avLst/>
          </a:prstGeom>
          <a:solidFill>
            <a:srgbClr val="E91149"/>
          </a:solidFill>
          <a:ln w="38100">
            <a:solidFill>
              <a:srgbClr val="E91149"/>
            </a:solidFill>
          </a:ln>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9" name="Text Box 8"/>
          <p:cNvSpPr txBox="1"/>
          <p:nvPr/>
        </p:nvSpPr>
        <p:spPr>
          <a:xfrm>
            <a:off x="713575" y="1976120"/>
            <a:ext cx="459740" cy="762000"/>
          </a:xfrm>
          <a:prstGeom prst="rect">
            <a:avLst/>
          </a:prstGeom>
          <a:noFill/>
        </p:spPr>
        <p:txBody>
          <a:bodyPr wrap="square" rtlCol="0">
            <a:spAutoFit/>
          </a:bodyPr>
          <a:p>
            <a:r>
              <a:rPr lang="x-none" altLang="en-US" sz="4400" b="1">
                <a:solidFill>
                  <a:schemeClr val="bg1"/>
                </a:solidFill>
                <a:latin typeface="Arial" charset="0"/>
                <a:ea typeface="Arial" charset="0"/>
              </a:rPr>
              <a:t>a</a:t>
            </a:r>
            <a:endParaRPr lang="x-none" altLang="en-US" sz="4400" b="1">
              <a:solidFill>
                <a:schemeClr val="bg1"/>
              </a:solidFill>
              <a:latin typeface="Arial" charset="0"/>
              <a:ea typeface="Arial" charset="0"/>
            </a:endParaRPr>
          </a:p>
        </p:txBody>
      </p:sp>
      <p:sp>
        <p:nvSpPr>
          <p:cNvPr id="6" name="Text Box 5"/>
          <p:cNvSpPr txBox="1"/>
          <p:nvPr/>
        </p:nvSpPr>
        <p:spPr>
          <a:xfrm>
            <a:off x="3430105" y="2008505"/>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d</a:t>
            </a:r>
            <a:endParaRPr lang="x-none" altLang="en-US" sz="4400" b="1">
              <a:solidFill>
                <a:schemeClr val="bg2">
                  <a:lumMod val="75000"/>
                </a:schemeClr>
              </a:solidFill>
              <a:latin typeface="Arial" charset="0"/>
              <a:ea typeface="Arial" charset="0"/>
            </a:endParaRPr>
          </a:p>
        </p:txBody>
      </p:sp>
      <p:sp>
        <p:nvSpPr>
          <p:cNvPr id="5" name="Text Box 4"/>
          <p:cNvSpPr txBox="1"/>
          <p:nvPr/>
        </p:nvSpPr>
        <p:spPr>
          <a:xfrm>
            <a:off x="6769100" y="4149090"/>
            <a:ext cx="3749040" cy="579120"/>
          </a:xfrm>
          <a:prstGeom prst="rect">
            <a:avLst/>
          </a:prstGeom>
          <a:noFill/>
        </p:spPr>
        <p:txBody>
          <a:bodyPr wrap="none" rtlCol="0">
            <a:spAutoFit/>
          </a:bodyPr>
          <a:p>
            <a:r>
              <a:rPr lang="x-none" altLang="en-US" sz="3200">
                <a:latin typeface="Lato" charset="0"/>
              </a:rPr>
              <a:t>4</a:t>
            </a:r>
            <a:r>
              <a:rPr lang="x-none" altLang="en-US" sz="3200" baseline="30000">
                <a:latin typeface="Lato" charset="0"/>
              </a:rPr>
              <a:t>η </a:t>
            </a:r>
            <a:r>
              <a:rPr lang="x-none" altLang="en-US" sz="3200">
                <a:latin typeface="Lato" charset="0"/>
              </a:rPr>
              <a:t> / 5 επαναλήψεις</a:t>
            </a:r>
            <a:endParaRPr lang="x-none" altLang="en-US" sz="3200">
              <a:latin typeface="Lato" charset="0"/>
            </a:endParaRPr>
          </a:p>
        </p:txBody>
      </p:sp>
      <p:sp>
        <p:nvSpPr>
          <p:cNvPr id="3" name="Text Box 2"/>
          <p:cNvSpPr txBox="1"/>
          <p:nvPr/>
        </p:nvSpPr>
        <p:spPr>
          <a:xfrm>
            <a:off x="6054090" y="2319655"/>
            <a:ext cx="5447030" cy="579120"/>
          </a:xfrm>
          <a:prstGeom prst="rect">
            <a:avLst/>
          </a:prstGeom>
          <a:noFill/>
        </p:spPr>
        <p:txBody>
          <a:bodyPr wrap="square" rtlCol="0">
            <a:spAutoFit/>
          </a:bodyPr>
          <a:p>
            <a:pPr algn="l"/>
            <a:r>
              <a:rPr lang="x-none" altLang="en-US" sz="3200">
                <a:latin typeface="MathJax_Main" charset="0"/>
                <a:sym typeface="+mn-ea"/>
              </a:rPr>
              <a:t> 0 </a:t>
            </a:r>
            <a:r>
              <a:rPr lang="x-none" altLang="en-US" sz="3200">
                <a:latin typeface="MathJax_Main" charset="0"/>
              </a:rPr>
              <a:t>      </a:t>
            </a:r>
            <a:r>
              <a:rPr lang="x-none" altLang="en-US" sz="3200">
                <a:latin typeface="MathJax_Main" charset="0"/>
                <a:sym typeface="+mn-ea"/>
              </a:rPr>
              <a:t>8</a:t>
            </a:r>
            <a:r>
              <a:rPr lang="x-none" altLang="en-US" sz="3200">
                <a:latin typeface="MathJax_Main" charset="0"/>
              </a:rPr>
              <a:t>       </a:t>
            </a:r>
            <a:r>
              <a:rPr lang="x-none" altLang="en-US" sz="3200">
                <a:latin typeface="MathJax_Main" charset="0"/>
                <a:sym typeface="+mn-ea"/>
              </a:rPr>
              <a:t>7</a:t>
            </a:r>
            <a:r>
              <a:rPr lang="x-none" altLang="en-US" sz="3200">
                <a:latin typeface="MathJax_Main" charset="0"/>
              </a:rPr>
              <a:t>       </a:t>
            </a:r>
            <a:r>
              <a:rPr lang="x-none" altLang="en-US" sz="3200">
                <a:latin typeface="MathJax_Main" charset="0"/>
                <a:sym typeface="+mn-ea"/>
              </a:rPr>
              <a:t>5</a:t>
            </a:r>
            <a:r>
              <a:rPr lang="x-none" altLang="en-US" sz="3200">
                <a:latin typeface="MathJax_Main" charset="0"/>
              </a:rPr>
              <a:t>       </a:t>
            </a:r>
            <a:r>
              <a:rPr lang="x-none" altLang="en-US" sz="3200">
                <a:latin typeface="MathJax_Main" charset="0"/>
                <a:sym typeface="+mn-ea"/>
              </a:rPr>
              <a:t>5</a:t>
            </a:r>
            <a:r>
              <a:rPr lang="x-none" altLang="en-US" sz="3200">
                <a:latin typeface="MathJax_Main" charset="0"/>
              </a:rPr>
              <a:t>       </a:t>
            </a:r>
            <a:r>
              <a:rPr lang="x-none" altLang="en-US" sz="3200">
                <a:latin typeface="MathJax_Main" charset="0"/>
                <a:sym typeface="+mn-ea"/>
              </a:rPr>
              <a:t>9</a:t>
            </a:r>
            <a:endParaRPr lang="x-none" altLang="en-US" sz="3200">
              <a:latin typeface="MathJax_Main" charset="0"/>
              <a:sym typeface="+mn-ea"/>
            </a:endParaRPr>
          </a:p>
        </p:txBody>
      </p:sp>
      <p:sp>
        <p:nvSpPr>
          <p:cNvPr id="10" name="Oval 9"/>
          <p:cNvSpPr/>
          <p:nvPr/>
        </p:nvSpPr>
        <p:spPr>
          <a:xfrm>
            <a:off x="6971665" y="3085465"/>
            <a:ext cx="584835" cy="584835"/>
          </a:xfrm>
          <a:prstGeom prst="ellipse">
            <a:avLst/>
          </a:prstGeom>
          <a:solidFill>
            <a:srgbClr val="E91149"/>
          </a:solidFill>
          <a:ln w="38100">
            <a:solidFill>
              <a:srgbClr val="E91149"/>
            </a:solidFill>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1" name="Text Box 10"/>
          <p:cNvSpPr txBox="1"/>
          <p:nvPr/>
        </p:nvSpPr>
        <p:spPr>
          <a:xfrm>
            <a:off x="6134100" y="3028315"/>
            <a:ext cx="5135880" cy="640080"/>
          </a:xfrm>
          <a:prstGeom prst="rect">
            <a:avLst/>
          </a:prstGeom>
          <a:noFill/>
        </p:spPr>
        <p:txBody>
          <a:bodyPr wrap="none" rtlCol="0">
            <a:spAutoFit/>
          </a:bodyPr>
          <a:p>
            <a:r>
              <a:rPr lang="x-none" altLang="en-US" sz="3600">
                <a:solidFill>
                  <a:schemeClr val="tx1"/>
                </a:solidFill>
                <a:latin typeface="Arial" charset="0"/>
              </a:rPr>
              <a:t>s</a:t>
            </a:r>
            <a:r>
              <a:rPr lang="x-none" altLang="en-US" sz="3600">
                <a:latin typeface="Arial" charset="0"/>
              </a:rPr>
              <a:t>	</a:t>
            </a:r>
            <a:r>
              <a:rPr lang="x-none" altLang="en-US" sz="3600">
                <a:solidFill>
                  <a:schemeClr val="bg1"/>
                </a:solidFill>
                <a:latin typeface="Arial" charset="0"/>
              </a:rPr>
              <a:t>a</a:t>
            </a:r>
            <a:r>
              <a:rPr lang="x-none" altLang="en-US" sz="3600">
                <a:latin typeface="Arial" charset="0"/>
              </a:rPr>
              <a:t>	b	c	d	</a:t>
            </a:r>
            <a:r>
              <a:rPr lang="x-none" altLang="en-US" sz="3600">
                <a:solidFill>
                  <a:srgbClr val="00B0F0"/>
                </a:solidFill>
                <a:latin typeface="Arial" charset="0"/>
              </a:rPr>
              <a:t>e</a:t>
            </a:r>
            <a:r>
              <a:rPr lang="x-none" altLang="en-US" sz="3600">
                <a:latin typeface="Arial" charset="0"/>
              </a:rPr>
              <a:t> </a:t>
            </a:r>
            <a:endParaRPr lang="x-none" altLang="en-US" sz="3600">
              <a:latin typeface="Arial" charset="0"/>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1" name=""/>
        <p:cNvGrpSpPr/>
        <p:nvPr/>
      </p:nvGrpSpPr>
      <p:grpSpPr/>
      <p:sp>
        <p:nvSpPr>
          <p:cNvPr id="7" name="Text Box 6"/>
          <p:cNvSpPr txBox="1"/>
          <p:nvPr/>
        </p:nvSpPr>
        <p:spPr>
          <a:xfrm>
            <a:off x="2086445" y="614680"/>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s</a:t>
            </a:r>
            <a:endParaRPr lang="x-none" altLang="en-US" sz="4400" b="1">
              <a:solidFill>
                <a:schemeClr val="bg2">
                  <a:lumMod val="75000"/>
                </a:schemeClr>
              </a:solidFill>
              <a:latin typeface="Arial" charset="0"/>
              <a:ea typeface="Arial" charset="0"/>
            </a:endParaRPr>
          </a:p>
        </p:txBody>
      </p:sp>
      <p:sp>
        <p:nvSpPr>
          <p:cNvPr id="8" name="Oval 7"/>
          <p:cNvSpPr/>
          <p:nvPr/>
        </p:nvSpPr>
        <p:spPr>
          <a:xfrm>
            <a:off x="1907540" y="614680"/>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9" name="Text Box 8"/>
          <p:cNvSpPr txBox="1"/>
          <p:nvPr/>
        </p:nvSpPr>
        <p:spPr>
          <a:xfrm>
            <a:off x="713575" y="1976120"/>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a</a:t>
            </a:r>
            <a:endParaRPr lang="x-none" altLang="en-US" sz="4400" b="1">
              <a:solidFill>
                <a:schemeClr val="bg2">
                  <a:lumMod val="75000"/>
                </a:schemeClr>
              </a:solidFill>
              <a:latin typeface="Arial" charset="0"/>
              <a:ea typeface="Arial" charset="0"/>
            </a:endParaRPr>
          </a:p>
        </p:txBody>
      </p:sp>
      <p:sp>
        <p:nvSpPr>
          <p:cNvPr id="12" name="Oval 11"/>
          <p:cNvSpPr/>
          <p:nvPr/>
        </p:nvSpPr>
        <p:spPr>
          <a:xfrm>
            <a:off x="547370" y="1988820"/>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31" name="Oval 30"/>
          <p:cNvSpPr/>
          <p:nvPr/>
        </p:nvSpPr>
        <p:spPr>
          <a:xfrm>
            <a:off x="3293110" y="1980565"/>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33" name="Text Box 32"/>
          <p:cNvSpPr txBox="1"/>
          <p:nvPr/>
        </p:nvSpPr>
        <p:spPr>
          <a:xfrm>
            <a:off x="716115" y="4063365"/>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e</a:t>
            </a:r>
            <a:endParaRPr lang="x-none" altLang="en-US" sz="4400" b="1">
              <a:solidFill>
                <a:schemeClr val="bg2">
                  <a:lumMod val="75000"/>
                </a:schemeClr>
              </a:solidFill>
              <a:latin typeface="Arial" charset="0"/>
              <a:ea typeface="Arial" charset="0"/>
            </a:endParaRPr>
          </a:p>
        </p:txBody>
      </p:sp>
      <p:sp>
        <p:nvSpPr>
          <p:cNvPr id="34" name="Oval 33"/>
          <p:cNvSpPr/>
          <p:nvPr/>
        </p:nvSpPr>
        <p:spPr>
          <a:xfrm>
            <a:off x="537210" y="4063365"/>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61" name="Text Box 60"/>
          <p:cNvSpPr txBox="1"/>
          <p:nvPr/>
        </p:nvSpPr>
        <p:spPr>
          <a:xfrm>
            <a:off x="3472015" y="4037965"/>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c</a:t>
            </a:r>
            <a:endParaRPr lang="x-none" altLang="en-US" sz="4400" b="1">
              <a:solidFill>
                <a:schemeClr val="bg2">
                  <a:lumMod val="75000"/>
                </a:schemeClr>
              </a:solidFill>
              <a:latin typeface="Arial" charset="0"/>
              <a:ea typeface="Arial" charset="0"/>
            </a:endParaRPr>
          </a:p>
        </p:txBody>
      </p:sp>
      <p:sp>
        <p:nvSpPr>
          <p:cNvPr id="62" name="Oval 61"/>
          <p:cNvSpPr/>
          <p:nvPr/>
        </p:nvSpPr>
        <p:spPr>
          <a:xfrm>
            <a:off x="3293110" y="4037965"/>
            <a:ext cx="838835" cy="838835"/>
          </a:xfrm>
          <a:prstGeom prst="ellipse">
            <a:avLst/>
          </a:prstGeom>
          <a:noFill/>
          <a:ln w="38100">
            <a:solidFill>
              <a:srgbClr val="00B0F0"/>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cxnSp>
        <p:nvCxnSpPr>
          <p:cNvPr id="65" name="Straight Arrow Connector 64"/>
          <p:cNvCxnSpPr>
            <a:stCxn id="8" idx="3"/>
            <a:endCxn id="12" idx="7"/>
          </p:cNvCxnSpPr>
          <p:nvPr/>
        </p:nvCxnSpPr>
        <p:spPr>
          <a:xfrm flipH="1">
            <a:off x="1263650" y="1330960"/>
            <a:ext cx="766445" cy="78041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8" idx="5"/>
            <a:endCxn id="31" idx="1"/>
          </p:cNvCxnSpPr>
          <p:nvPr/>
        </p:nvCxnSpPr>
        <p:spPr>
          <a:xfrm>
            <a:off x="2623820" y="1330960"/>
            <a:ext cx="791845" cy="77216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12" idx="4"/>
            <a:endCxn id="34" idx="0"/>
          </p:cNvCxnSpPr>
          <p:nvPr/>
        </p:nvCxnSpPr>
        <p:spPr>
          <a:xfrm flipH="1">
            <a:off x="956945" y="2827655"/>
            <a:ext cx="10160" cy="123571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stCxn id="34" idx="7"/>
            <a:endCxn id="31" idx="3"/>
          </p:cNvCxnSpPr>
          <p:nvPr/>
        </p:nvCxnSpPr>
        <p:spPr>
          <a:xfrm flipV="1">
            <a:off x="1253490" y="2696845"/>
            <a:ext cx="2162175" cy="148907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endCxn id="60" idx="0"/>
          </p:cNvCxnSpPr>
          <p:nvPr/>
        </p:nvCxnSpPr>
        <p:spPr>
          <a:xfrm flipH="1">
            <a:off x="2303145" y="2792730"/>
            <a:ext cx="1227455" cy="264223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a:stCxn id="34" idx="4"/>
            <a:endCxn id="60" idx="1"/>
          </p:cNvCxnSpPr>
          <p:nvPr/>
        </p:nvCxnSpPr>
        <p:spPr>
          <a:xfrm>
            <a:off x="956945" y="4902200"/>
            <a:ext cx="1049020" cy="65532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stCxn id="60" idx="7"/>
            <a:endCxn id="62" idx="4"/>
          </p:cNvCxnSpPr>
          <p:nvPr/>
        </p:nvCxnSpPr>
        <p:spPr>
          <a:xfrm flipV="1">
            <a:off x="2599690" y="4876800"/>
            <a:ext cx="1113155" cy="680720"/>
          </a:xfrm>
          <a:prstGeom prst="straightConnector1">
            <a:avLst/>
          </a:prstGeom>
          <a:ln w="28575">
            <a:solidFill>
              <a:srgbClr val="00B0F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stCxn id="62" idx="0"/>
            <a:endCxn id="31" idx="4"/>
          </p:cNvCxnSpPr>
          <p:nvPr/>
        </p:nvCxnSpPr>
        <p:spPr>
          <a:xfrm flipV="1">
            <a:off x="3712845" y="2819400"/>
            <a:ext cx="0" cy="121856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sp>
        <p:nvSpPr>
          <p:cNvPr id="73" name="Text Box 72"/>
          <p:cNvSpPr txBox="1"/>
          <p:nvPr/>
        </p:nvSpPr>
        <p:spPr>
          <a:xfrm>
            <a:off x="1122680" y="131889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8</a:t>
            </a:r>
            <a:endParaRPr lang="x-none" altLang="en-US" sz="2800" b="1">
              <a:solidFill>
                <a:schemeClr val="tx1">
                  <a:lumMod val="75000"/>
                  <a:lumOff val="25000"/>
                </a:schemeClr>
              </a:solidFill>
              <a:latin typeface="Arial" charset="0"/>
              <a:ea typeface="Arial" charset="0"/>
            </a:endParaRPr>
          </a:p>
        </p:txBody>
      </p:sp>
      <p:sp>
        <p:nvSpPr>
          <p:cNvPr id="74" name="Text Box 73"/>
          <p:cNvSpPr txBox="1"/>
          <p:nvPr/>
        </p:nvSpPr>
        <p:spPr>
          <a:xfrm>
            <a:off x="2928620" y="131635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10</a:t>
            </a:r>
            <a:endParaRPr lang="x-none" altLang="en-US" sz="2800" b="1">
              <a:solidFill>
                <a:schemeClr val="tx1">
                  <a:lumMod val="75000"/>
                  <a:lumOff val="25000"/>
                </a:schemeClr>
              </a:solidFill>
              <a:latin typeface="Arial" charset="0"/>
              <a:ea typeface="Arial" charset="0"/>
            </a:endParaRPr>
          </a:p>
        </p:txBody>
      </p:sp>
      <p:sp>
        <p:nvSpPr>
          <p:cNvPr id="75" name="Text Box 74"/>
          <p:cNvSpPr txBox="1"/>
          <p:nvPr/>
        </p:nvSpPr>
        <p:spPr>
          <a:xfrm>
            <a:off x="434340" y="312991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a:t>
            </a:r>
            <a:endParaRPr lang="x-none" altLang="en-US" sz="2800" b="1">
              <a:solidFill>
                <a:schemeClr val="tx1">
                  <a:lumMod val="75000"/>
                  <a:lumOff val="25000"/>
                </a:schemeClr>
              </a:solidFill>
              <a:latin typeface="Arial" charset="0"/>
              <a:ea typeface="Arial" charset="0"/>
            </a:endParaRPr>
          </a:p>
        </p:txBody>
      </p:sp>
      <p:sp>
        <p:nvSpPr>
          <p:cNvPr id="76" name="Text Box 75"/>
          <p:cNvSpPr txBox="1"/>
          <p:nvPr/>
        </p:nvSpPr>
        <p:spPr>
          <a:xfrm>
            <a:off x="3589020" y="311467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a:t>
            </a:r>
            <a:endParaRPr lang="x-none" altLang="en-US" sz="2800" b="1">
              <a:solidFill>
                <a:schemeClr val="tx1">
                  <a:lumMod val="75000"/>
                  <a:lumOff val="25000"/>
                </a:schemeClr>
              </a:solidFill>
              <a:latin typeface="Arial" charset="0"/>
              <a:ea typeface="Arial" charset="0"/>
            </a:endParaRPr>
          </a:p>
        </p:txBody>
      </p:sp>
      <p:sp>
        <p:nvSpPr>
          <p:cNvPr id="77" name="Text Box 76"/>
          <p:cNvSpPr txBox="1"/>
          <p:nvPr/>
        </p:nvSpPr>
        <p:spPr>
          <a:xfrm>
            <a:off x="1790700" y="303847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-4</a:t>
            </a:r>
            <a:endParaRPr lang="x-none" altLang="en-US" sz="2800" b="1">
              <a:solidFill>
                <a:schemeClr val="tx1">
                  <a:lumMod val="75000"/>
                  <a:lumOff val="25000"/>
                </a:schemeClr>
              </a:solidFill>
              <a:latin typeface="Arial" charset="0"/>
              <a:ea typeface="Arial" charset="0"/>
            </a:endParaRPr>
          </a:p>
        </p:txBody>
      </p:sp>
      <p:sp>
        <p:nvSpPr>
          <p:cNvPr id="78" name="Text Box 77"/>
          <p:cNvSpPr txBox="1"/>
          <p:nvPr/>
        </p:nvSpPr>
        <p:spPr>
          <a:xfrm>
            <a:off x="2331720" y="3938270"/>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2</a:t>
            </a:r>
            <a:endParaRPr lang="x-none" altLang="en-US" sz="2800" b="1">
              <a:solidFill>
                <a:schemeClr val="tx1">
                  <a:lumMod val="75000"/>
                  <a:lumOff val="25000"/>
                </a:schemeClr>
              </a:solidFill>
              <a:latin typeface="Arial" charset="0"/>
              <a:ea typeface="Arial" charset="0"/>
            </a:endParaRPr>
          </a:p>
        </p:txBody>
      </p:sp>
      <p:sp>
        <p:nvSpPr>
          <p:cNvPr id="79" name="Text Box 78"/>
          <p:cNvSpPr txBox="1"/>
          <p:nvPr/>
        </p:nvSpPr>
        <p:spPr>
          <a:xfrm>
            <a:off x="998220" y="517207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a:t>
            </a:r>
            <a:endParaRPr lang="x-none" altLang="en-US" sz="2800" b="1">
              <a:solidFill>
                <a:schemeClr val="tx1">
                  <a:lumMod val="75000"/>
                  <a:lumOff val="25000"/>
                </a:schemeClr>
              </a:solidFill>
              <a:latin typeface="Arial" charset="0"/>
              <a:ea typeface="Arial" charset="0"/>
            </a:endParaRPr>
          </a:p>
        </p:txBody>
      </p:sp>
      <p:sp>
        <p:nvSpPr>
          <p:cNvPr id="80" name="Text Box 79"/>
          <p:cNvSpPr txBox="1"/>
          <p:nvPr/>
        </p:nvSpPr>
        <p:spPr>
          <a:xfrm>
            <a:off x="2948940" y="5179695"/>
            <a:ext cx="641985" cy="518160"/>
          </a:xfrm>
          <a:prstGeom prst="rect">
            <a:avLst/>
          </a:prstGeom>
          <a:noFill/>
        </p:spPr>
        <p:txBody>
          <a:bodyPr wrap="square" rtlCol="0">
            <a:spAutoFit/>
          </a:bodyPr>
          <a:p>
            <a:pPr algn="ctr"/>
            <a:r>
              <a:rPr lang="x-none" altLang="en-US" sz="2800" b="1">
                <a:solidFill>
                  <a:srgbClr val="00B0F0"/>
                </a:solidFill>
                <a:latin typeface="Arial" charset="0"/>
                <a:ea typeface="Arial" charset="0"/>
              </a:rPr>
              <a:t>-2</a:t>
            </a:r>
            <a:endParaRPr lang="x-none" altLang="en-US" sz="2800" b="1">
              <a:solidFill>
                <a:srgbClr val="00B0F0"/>
              </a:solidFill>
              <a:latin typeface="Arial" charset="0"/>
              <a:ea typeface="Arial" charset="0"/>
            </a:endParaRPr>
          </a:p>
        </p:txBody>
      </p:sp>
      <p:sp>
        <p:nvSpPr>
          <p:cNvPr id="6" name="Text Box 5"/>
          <p:cNvSpPr txBox="1"/>
          <p:nvPr/>
        </p:nvSpPr>
        <p:spPr>
          <a:xfrm>
            <a:off x="3430105" y="2008505"/>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d</a:t>
            </a:r>
            <a:endParaRPr lang="x-none" altLang="en-US" sz="4400" b="1">
              <a:solidFill>
                <a:schemeClr val="bg2">
                  <a:lumMod val="75000"/>
                </a:schemeClr>
              </a:solidFill>
              <a:latin typeface="Arial" charset="0"/>
              <a:ea typeface="Arial" charset="0"/>
            </a:endParaRPr>
          </a:p>
        </p:txBody>
      </p:sp>
      <p:sp>
        <p:nvSpPr>
          <p:cNvPr id="60" name="Oval 59"/>
          <p:cNvSpPr/>
          <p:nvPr/>
        </p:nvSpPr>
        <p:spPr>
          <a:xfrm>
            <a:off x="1883410" y="5434965"/>
            <a:ext cx="838835" cy="838835"/>
          </a:xfrm>
          <a:prstGeom prst="ellipse">
            <a:avLst/>
          </a:prstGeom>
          <a:solidFill>
            <a:srgbClr val="E91149"/>
          </a:solidFill>
          <a:ln w="38100">
            <a:solidFill>
              <a:srgbClr val="E91149"/>
            </a:solidFill>
          </a:ln>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chemeClr val="bg1"/>
              </a:solidFill>
            </a:endParaRPr>
          </a:p>
        </p:txBody>
      </p:sp>
      <p:sp>
        <p:nvSpPr>
          <p:cNvPr id="36" name="Text Box 35"/>
          <p:cNvSpPr txBox="1"/>
          <p:nvPr/>
        </p:nvSpPr>
        <p:spPr>
          <a:xfrm>
            <a:off x="2024215" y="5473065"/>
            <a:ext cx="459740" cy="762000"/>
          </a:xfrm>
          <a:prstGeom prst="rect">
            <a:avLst/>
          </a:prstGeom>
          <a:noFill/>
        </p:spPr>
        <p:txBody>
          <a:bodyPr wrap="square" rtlCol="0">
            <a:spAutoFit/>
          </a:bodyPr>
          <a:p>
            <a:r>
              <a:rPr lang="x-none" altLang="en-US" sz="4400" b="1">
                <a:solidFill>
                  <a:schemeClr val="bg1"/>
                </a:solidFill>
                <a:latin typeface="Arial" charset="0"/>
                <a:ea typeface="Arial" charset="0"/>
              </a:rPr>
              <a:t>b</a:t>
            </a:r>
            <a:endParaRPr lang="x-none" altLang="en-US" sz="4400" b="1">
              <a:solidFill>
                <a:schemeClr val="bg1"/>
              </a:solidFill>
              <a:latin typeface="Arial" charset="0"/>
              <a:ea typeface="Arial" charset="0"/>
            </a:endParaRPr>
          </a:p>
        </p:txBody>
      </p:sp>
      <p:sp>
        <p:nvSpPr>
          <p:cNvPr id="5" name="Text Box 4"/>
          <p:cNvSpPr txBox="1"/>
          <p:nvPr/>
        </p:nvSpPr>
        <p:spPr>
          <a:xfrm>
            <a:off x="6769100" y="4149090"/>
            <a:ext cx="3749040" cy="579120"/>
          </a:xfrm>
          <a:prstGeom prst="rect">
            <a:avLst/>
          </a:prstGeom>
          <a:noFill/>
        </p:spPr>
        <p:txBody>
          <a:bodyPr wrap="none" rtlCol="0">
            <a:spAutoFit/>
          </a:bodyPr>
          <a:p>
            <a:r>
              <a:rPr lang="x-none" altLang="en-US" sz="3200">
                <a:latin typeface="Lato" charset="0"/>
              </a:rPr>
              <a:t>4</a:t>
            </a:r>
            <a:r>
              <a:rPr lang="x-none" altLang="en-US" sz="3200" baseline="30000">
                <a:latin typeface="Lato" charset="0"/>
              </a:rPr>
              <a:t>η </a:t>
            </a:r>
            <a:r>
              <a:rPr lang="x-none" altLang="en-US" sz="3200">
                <a:latin typeface="Lato" charset="0"/>
              </a:rPr>
              <a:t> / 5 επαναλήψεις</a:t>
            </a:r>
            <a:endParaRPr lang="x-none" altLang="en-US" sz="3200">
              <a:latin typeface="Lato" charset="0"/>
            </a:endParaRPr>
          </a:p>
        </p:txBody>
      </p:sp>
      <p:sp>
        <p:nvSpPr>
          <p:cNvPr id="3" name="Text Box 2"/>
          <p:cNvSpPr txBox="1"/>
          <p:nvPr/>
        </p:nvSpPr>
        <p:spPr>
          <a:xfrm>
            <a:off x="6054090" y="2319655"/>
            <a:ext cx="5447030" cy="579120"/>
          </a:xfrm>
          <a:prstGeom prst="rect">
            <a:avLst/>
          </a:prstGeom>
          <a:noFill/>
        </p:spPr>
        <p:txBody>
          <a:bodyPr wrap="square" rtlCol="0">
            <a:spAutoFit/>
          </a:bodyPr>
          <a:p>
            <a:pPr algn="l"/>
            <a:r>
              <a:rPr lang="x-none" altLang="en-US" sz="3200">
                <a:latin typeface="MathJax_Main" charset="0"/>
                <a:sym typeface="+mn-ea"/>
              </a:rPr>
              <a:t> 0 </a:t>
            </a:r>
            <a:r>
              <a:rPr lang="x-none" altLang="en-US" sz="3200">
                <a:latin typeface="MathJax_Main" charset="0"/>
              </a:rPr>
              <a:t>      </a:t>
            </a:r>
            <a:r>
              <a:rPr lang="x-none" altLang="en-US" sz="3200">
                <a:latin typeface="MathJax_Main" charset="0"/>
                <a:sym typeface="+mn-ea"/>
              </a:rPr>
              <a:t>8</a:t>
            </a:r>
            <a:r>
              <a:rPr lang="x-none" altLang="en-US" sz="3200">
                <a:latin typeface="MathJax_Main" charset="0"/>
              </a:rPr>
              <a:t>       </a:t>
            </a:r>
            <a:r>
              <a:rPr lang="x-none" altLang="en-US" sz="3200">
                <a:latin typeface="MathJax_Main" charset="0"/>
                <a:sym typeface="+mn-ea"/>
              </a:rPr>
              <a:t>7</a:t>
            </a:r>
            <a:r>
              <a:rPr lang="x-none" altLang="en-US" sz="3200">
                <a:latin typeface="MathJax_Main" charset="0"/>
              </a:rPr>
              <a:t>       </a:t>
            </a:r>
            <a:r>
              <a:rPr lang="x-none" altLang="en-US" sz="3200">
                <a:latin typeface="MathJax_Main" charset="0"/>
                <a:sym typeface="+mn-ea"/>
              </a:rPr>
              <a:t>5</a:t>
            </a:r>
            <a:r>
              <a:rPr lang="x-none" altLang="en-US" sz="3200">
                <a:latin typeface="MathJax_Main" charset="0"/>
              </a:rPr>
              <a:t>       </a:t>
            </a:r>
            <a:r>
              <a:rPr lang="x-none" altLang="en-US" sz="3200">
                <a:latin typeface="MathJax_Main" charset="0"/>
                <a:sym typeface="+mn-ea"/>
              </a:rPr>
              <a:t>5</a:t>
            </a:r>
            <a:r>
              <a:rPr lang="x-none" altLang="en-US" sz="3200">
                <a:latin typeface="MathJax_Main" charset="0"/>
              </a:rPr>
              <a:t>       </a:t>
            </a:r>
            <a:r>
              <a:rPr lang="x-none" altLang="en-US" sz="3200">
                <a:latin typeface="MathJax_Main" charset="0"/>
                <a:sym typeface="+mn-ea"/>
              </a:rPr>
              <a:t>9</a:t>
            </a:r>
            <a:endParaRPr lang="x-none" altLang="en-US" sz="3200">
              <a:latin typeface="MathJax_Main" charset="0"/>
              <a:sym typeface="+mn-ea"/>
            </a:endParaRPr>
          </a:p>
        </p:txBody>
      </p:sp>
      <p:sp>
        <p:nvSpPr>
          <p:cNvPr id="4" name="Oval 3"/>
          <p:cNvSpPr/>
          <p:nvPr/>
        </p:nvSpPr>
        <p:spPr>
          <a:xfrm>
            <a:off x="7878445" y="3085465"/>
            <a:ext cx="584835" cy="584835"/>
          </a:xfrm>
          <a:prstGeom prst="ellipse">
            <a:avLst/>
          </a:prstGeom>
          <a:solidFill>
            <a:srgbClr val="E91149"/>
          </a:solidFill>
          <a:ln w="38100">
            <a:solidFill>
              <a:srgbClr val="E91149"/>
            </a:solidFill>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0" name="Text Box 9"/>
          <p:cNvSpPr txBox="1"/>
          <p:nvPr/>
        </p:nvSpPr>
        <p:spPr>
          <a:xfrm>
            <a:off x="6134100" y="3028315"/>
            <a:ext cx="5135880" cy="640080"/>
          </a:xfrm>
          <a:prstGeom prst="rect">
            <a:avLst/>
          </a:prstGeom>
          <a:noFill/>
        </p:spPr>
        <p:txBody>
          <a:bodyPr wrap="none" rtlCol="0">
            <a:spAutoFit/>
          </a:bodyPr>
          <a:p>
            <a:r>
              <a:rPr lang="x-none" altLang="en-US" sz="3600">
                <a:solidFill>
                  <a:schemeClr val="tx1"/>
                </a:solidFill>
                <a:latin typeface="Arial" charset="0"/>
              </a:rPr>
              <a:t>s</a:t>
            </a:r>
            <a:r>
              <a:rPr lang="x-none" altLang="en-US" sz="3600">
                <a:latin typeface="Arial" charset="0"/>
              </a:rPr>
              <a:t>	</a:t>
            </a:r>
            <a:r>
              <a:rPr lang="x-none" altLang="en-US" sz="3600">
                <a:solidFill>
                  <a:schemeClr val="tx1"/>
                </a:solidFill>
                <a:latin typeface="Arial" charset="0"/>
              </a:rPr>
              <a:t>a</a:t>
            </a:r>
            <a:r>
              <a:rPr lang="x-none" altLang="en-US" sz="3600">
                <a:latin typeface="Arial" charset="0"/>
              </a:rPr>
              <a:t>	</a:t>
            </a:r>
            <a:r>
              <a:rPr lang="x-none" altLang="en-US" sz="3600">
                <a:solidFill>
                  <a:schemeClr val="bg1"/>
                </a:solidFill>
                <a:latin typeface="Arial" charset="0"/>
              </a:rPr>
              <a:t>b</a:t>
            </a:r>
            <a:r>
              <a:rPr lang="x-none" altLang="en-US" sz="3600">
                <a:latin typeface="Arial" charset="0"/>
              </a:rPr>
              <a:t>	</a:t>
            </a:r>
            <a:r>
              <a:rPr lang="x-none" altLang="en-US" sz="3600">
                <a:solidFill>
                  <a:srgbClr val="00B0F0"/>
                </a:solidFill>
                <a:latin typeface="Arial" charset="0"/>
              </a:rPr>
              <a:t>c</a:t>
            </a:r>
            <a:r>
              <a:rPr lang="x-none" altLang="en-US" sz="3600">
                <a:latin typeface="Arial" charset="0"/>
              </a:rPr>
              <a:t>	d	e </a:t>
            </a:r>
            <a:endParaRPr lang="x-none" altLang="en-US" sz="3600">
              <a:latin typeface="Arial" charset="0"/>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1" name=""/>
        <p:cNvGrpSpPr/>
        <p:nvPr/>
      </p:nvGrpSpPr>
      <p:grpSpPr/>
      <p:sp>
        <p:nvSpPr>
          <p:cNvPr id="7" name="Text Box 6"/>
          <p:cNvSpPr txBox="1"/>
          <p:nvPr/>
        </p:nvSpPr>
        <p:spPr>
          <a:xfrm>
            <a:off x="2086445" y="614680"/>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s</a:t>
            </a:r>
            <a:endParaRPr lang="x-none" altLang="en-US" sz="4400" b="1">
              <a:solidFill>
                <a:schemeClr val="bg2">
                  <a:lumMod val="75000"/>
                </a:schemeClr>
              </a:solidFill>
              <a:latin typeface="Arial" charset="0"/>
              <a:ea typeface="Arial" charset="0"/>
            </a:endParaRPr>
          </a:p>
        </p:txBody>
      </p:sp>
      <p:sp>
        <p:nvSpPr>
          <p:cNvPr id="8" name="Oval 7"/>
          <p:cNvSpPr/>
          <p:nvPr/>
        </p:nvSpPr>
        <p:spPr>
          <a:xfrm>
            <a:off x="1907540" y="614680"/>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9" name="Text Box 8"/>
          <p:cNvSpPr txBox="1"/>
          <p:nvPr/>
        </p:nvSpPr>
        <p:spPr>
          <a:xfrm>
            <a:off x="713575" y="1976120"/>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a</a:t>
            </a:r>
            <a:endParaRPr lang="x-none" altLang="en-US" sz="4400" b="1">
              <a:solidFill>
                <a:schemeClr val="bg2">
                  <a:lumMod val="75000"/>
                </a:schemeClr>
              </a:solidFill>
              <a:latin typeface="Arial" charset="0"/>
              <a:ea typeface="Arial" charset="0"/>
            </a:endParaRPr>
          </a:p>
        </p:txBody>
      </p:sp>
      <p:sp>
        <p:nvSpPr>
          <p:cNvPr id="12" name="Oval 11"/>
          <p:cNvSpPr/>
          <p:nvPr/>
        </p:nvSpPr>
        <p:spPr>
          <a:xfrm>
            <a:off x="547370" y="1988820"/>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31" name="Oval 30"/>
          <p:cNvSpPr/>
          <p:nvPr/>
        </p:nvSpPr>
        <p:spPr>
          <a:xfrm>
            <a:off x="3293110" y="1980565"/>
            <a:ext cx="838835" cy="838835"/>
          </a:xfrm>
          <a:prstGeom prst="ellipse">
            <a:avLst/>
          </a:prstGeom>
          <a:noFill/>
          <a:ln w="38100">
            <a:solidFill>
              <a:srgbClr val="00B0F0"/>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33" name="Text Box 32"/>
          <p:cNvSpPr txBox="1"/>
          <p:nvPr/>
        </p:nvSpPr>
        <p:spPr>
          <a:xfrm>
            <a:off x="716115" y="4063365"/>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e</a:t>
            </a:r>
            <a:endParaRPr lang="x-none" altLang="en-US" sz="4400" b="1">
              <a:solidFill>
                <a:schemeClr val="bg2">
                  <a:lumMod val="75000"/>
                </a:schemeClr>
              </a:solidFill>
              <a:latin typeface="Arial" charset="0"/>
              <a:ea typeface="Arial" charset="0"/>
            </a:endParaRPr>
          </a:p>
        </p:txBody>
      </p:sp>
      <p:sp>
        <p:nvSpPr>
          <p:cNvPr id="34" name="Oval 33"/>
          <p:cNvSpPr/>
          <p:nvPr/>
        </p:nvSpPr>
        <p:spPr>
          <a:xfrm>
            <a:off x="537210" y="4063365"/>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36" name="Text Box 35"/>
          <p:cNvSpPr txBox="1"/>
          <p:nvPr/>
        </p:nvSpPr>
        <p:spPr>
          <a:xfrm>
            <a:off x="2024215" y="5473065"/>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b</a:t>
            </a:r>
            <a:endParaRPr lang="x-none" altLang="en-US" sz="4400" b="1">
              <a:solidFill>
                <a:schemeClr val="bg2">
                  <a:lumMod val="75000"/>
                </a:schemeClr>
              </a:solidFill>
              <a:latin typeface="Arial" charset="0"/>
              <a:ea typeface="Arial" charset="0"/>
            </a:endParaRPr>
          </a:p>
        </p:txBody>
      </p:sp>
      <p:sp>
        <p:nvSpPr>
          <p:cNvPr id="60" name="Oval 59"/>
          <p:cNvSpPr/>
          <p:nvPr/>
        </p:nvSpPr>
        <p:spPr>
          <a:xfrm>
            <a:off x="1883410" y="5434965"/>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cxnSp>
        <p:nvCxnSpPr>
          <p:cNvPr id="65" name="Straight Arrow Connector 64"/>
          <p:cNvCxnSpPr>
            <a:stCxn id="8" idx="3"/>
            <a:endCxn id="12" idx="7"/>
          </p:cNvCxnSpPr>
          <p:nvPr/>
        </p:nvCxnSpPr>
        <p:spPr>
          <a:xfrm flipH="1">
            <a:off x="1263650" y="1330960"/>
            <a:ext cx="766445" cy="78041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8" idx="5"/>
            <a:endCxn id="31" idx="1"/>
          </p:cNvCxnSpPr>
          <p:nvPr/>
        </p:nvCxnSpPr>
        <p:spPr>
          <a:xfrm>
            <a:off x="2623820" y="1330960"/>
            <a:ext cx="791845" cy="77216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12" idx="4"/>
            <a:endCxn id="34" idx="0"/>
          </p:cNvCxnSpPr>
          <p:nvPr/>
        </p:nvCxnSpPr>
        <p:spPr>
          <a:xfrm flipH="1">
            <a:off x="956945" y="2827655"/>
            <a:ext cx="10160" cy="123571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stCxn id="34" idx="7"/>
            <a:endCxn id="31" idx="3"/>
          </p:cNvCxnSpPr>
          <p:nvPr/>
        </p:nvCxnSpPr>
        <p:spPr>
          <a:xfrm flipV="1">
            <a:off x="1253490" y="2696845"/>
            <a:ext cx="2162175" cy="148907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endCxn id="60" idx="0"/>
          </p:cNvCxnSpPr>
          <p:nvPr/>
        </p:nvCxnSpPr>
        <p:spPr>
          <a:xfrm flipH="1">
            <a:off x="2303145" y="2792730"/>
            <a:ext cx="1227455" cy="264223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a:stCxn id="34" idx="4"/>
            <a:endCxn id="60" idx="1"/>
          </p:cNvCxnSpPr>
          <p:nvPr/>
        </p:nvCxnSpPr>
        <p:spPr>
          <a:xfrm>
            <a:off x="956945" y="4902200"/>
            <a:ext cx="1049020" cy="65532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stCxn id="60" idx="7"/>
            <a:endCxn id="62" idx="4"/>
          </p:cNvCxnSpPr>
          <p:nvPr/>
        </p:nvCxnSpPr>
        <p:spPr>
          <a:xfrm flipV="1">
            <a:off x="2599690" y="4876800"/>
            <a:ext cx="1113155" cy="68072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stCxn id="62" idx="0"/>
            <a:endCxn id="31" idx="4"/>
          </p:cNvCxnSpPr>
          <p:nvPr/>
        </p:nvCxnSpPr>
        <p:spPr>
          <a:xfrm flipV="1">
            <a:off x="3712845" y="2819400"/>
            <a:ext cx="0" cy="1218565"/>
          </a:xfrm>
          <a:prstGeom prst="straightConnector1">
            <a:avLst/>
          </a:prstGeom>
          <a:ln w="28575">
            <a:solidFill>
              <a:srgbClr val="00B0F0"/>
            </a:solidFill>
            <a:tailEnd type="stealth" w="lg" len="lg"/>
          </a:ln>
        </p:spPr>
        <p:style>
          <a:lnRef idx="1">
            <a:schemeClr val="accent1"/>
          </a:lnRef>
          <a:fillRef idx="0">
            <a:schemeClr val="accent1"/>
          </a:fillRef>
          <a:effectRef idx="0">
            <a:schemeClr val="accent1"/>
          </a:effectRef>
          <a:fontRef idx="minor">
            <a:schemeClr val="tx1"/>
          </a:fontRef>
        </p:style>
      </p:cxnSp>
      <p:sp>
        <p:nvSpPr>
          <p:cNvPr id="73" name="Text Box 72"/>
          <p:cNvSpPr txBox="1"/>
          <p:nvPr/>
        </p:nvSpPr>
        <p:spPr>
          <a:xfrm>
            <a:off x="1122680" y="131889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8</a:t>
            </a:r>
            <a:endParaRPr lang="x-none" altLang="en-US" sz="2800" b="1">
              <a:solidFill>
                <a:schemeClr val="tx1">
                  <a:lumMod val="75000"/>
                  <a:lumOff val="25000"/>
                </a:schemeClr>
              </a:solidFill>
              <a:latin typeface="Arial" charset="0"/>
              <a:ea typeface="Arial" charset="0"/>
            </a:endParaRPr>
          </a:p>
        </p:txBody>
      </p:sp>
      <p:sp>
        <p:nvSpPr>
          <p:cNvPr id="74" name="Text Box 73"/>
          <p:cNvSpPr txBox="1"/>
          <p:nvPr/>
        </p:nvSpPr>
        <p:spPr>
          <a:xfrm>
            <a:off x="2928620" y="131635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10</a:t>
            </a:r>
            <a:endParaRPr lang="x-none" altLang="en-US" sz="2800" b="1">
              <a:solidFill>
                <a:schemeClr val="tx1">
                  <a:lumMod val="75000"/>
                  <a:lumOff val="25000"/>
                </a:schemeClr>
              </a:solidFill>
              <a:latin typeface="Arial" charset="0"/>
              <a:ea typeface="Arial" charset="0"/>
            </a:endParaRPr>
          </a:p>
        </p:txBody>
      </p:sp>
      <p:sp>
        <p:nvSpPr>
          <p:cNvPr id="75" name="Text Box 74"/>
          <p:cNvSpPr txBox="1"/>
          <p:nvPr/>
        </p:nvSpPr>
        <p:spPr>
          <a:xfrm>
            <a:off x="434340" y="312991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a:t>
            </a:r>
            <a:endParaRPr lang="x-none" altLang="en-US" sz="2800" b="1">
              <a:solidFill>
                <a:schemeClr val="tx1">
                  <a:lumMod val="75000"/>
                  <a:lumOff val="25000"/>
                </a:schemeClr>
              </a:solidFill>
              <a:latin typeface="Arial" charset="0"/>
              <a:ea typeface="Arial" charset="0"/>
            </a:endParaRPr>
          </a:p>
        </p:txBody>
      </p:sp>
      <p:sp>
        <p:nvSpPr>
          <p:cNvPr id="76" name="Text Box 75"/>
          <p:cNvSpPr txBox="1"/>
          <p:nvPr/>
        </p:nvSpPr>
        <p:spPr>
          <a:xfrm>
            <a:off x="3589020" y="3114675"/>
            <a:ext cx="641985" cy="518160"/>
          </a:xfrm>
          <a:prstGeom prst="rect">
            <a:avLst/>
          </a:prstGeom>
          <a:noFill/>
        </p:spPr>
        <p:txBody>
          <a:bodyPr wrap="square" rtlCol="0">
            <a:spAutoFit/>
          </a:bodyPr>
          <a:p>
            <a:pPr algn="ctr"/>
            <a:r>
              <a:rPr lang="x-none" altLang="en-US" sz="2800" b="1">
                <a:solidFill>
                  <a:srgbClr val="00B0F0"/>
                </a:solidFill>
                <a:latin typeface="Arial" charset="0"/>
                <a:ea typeface="Arial" charset="0"/>
              </a:rPr>
              <a:t>1</a:t>
            </a:r>
            <a:endParaRPr lang="x-none" altLang="en-US" sz="2800" b="1">
              <a:solidFill>
                <a:srgbClr val="00B0F0"/>
              </a:solidFill>
              <a:latin typeface="Arial" charset="0"/>
              <a:ea typeface="Arial" charset="0"/>
            </a:endParaRPr>
          </a:p>
        </p:txBody>
      </p:sp>
      <p:sp>
        <p:nvSpPr>
          <p:cNvPr id="77" name="Text Box 76"/>
          <p:cNvSpPr txBox="1"/>
          <p:nvPr/>
        </p:nvSpPr>
        <p:spPr>
          <a:xfrm>
            <a:off x="1790700" y="303847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-4</a:t>
            </a:r>
            <a:endParaRPr lang="x-none" altLang="en-US" sz="2800" b="1">
              <a:solidFill>
                <a:schemeClr val="tx1">
                  <a:lumMod val="75000"/>
                  <a:lumOff val="25000"/>
                </a:schemeClr>
              </a:solidFill>
              <a:latin typeface="Arial" charset="0"/>
              <a:ea typeface="Arial" charset="0"/>
            </a:endParaRPr>
          </a:p>
        </p:txBody>
      </p:sp>
      <p:sp>
        <p:nvSpPr>
          <p:cNvPr id="78" name="Text Box 77"/>
          <p:cNvSpPr txBox="1"/>
          <p:nvPr/>
        </p:nvSpPr>
        <p:spPr>
          <a:xfrm>
            <a:off x="2331720" y="3938270"/>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2</a:t>
            </a:r>
            <a:endParaRPr lang="x-none" altLang="en-US" sz="2800" b="1">
              <a:solidFill>
                <a:schemeClr val="tx1">
                  <a:lumMod val="75000"/>
                  <a:lumOff val="25000"/>
                </a:schemeClr>
              </a:solidFill>
              <a:latin typeface="Arial" charset="0"/>
              <a:ea typeface="Arial" charset="0"/>
            </a:endParaRPr>
          </a:p>
        </p:txBody>
      </p:sp>
      <p:sp>
        <p:nvSpPr>
          <p:cNvPr id="79" name="Text Box 78"/>
          <p:cNvSpPr txBox="1"/>
          <p:nvPr/>
        </p:nvSpPr>
        <p:spPr>
          <a:xfrm>
            <a:off x="998220" y="517207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a:t>
            </a:r>
            <a:endParaRPr lang="x-none" altLang="en-US" sz="2800" b="1">
              <a:solidFill>
                <a:schemeClr val="tx1">
                  <a:lumMod val="75000"/>
                  <a:lumOff val="25000"/>
                </a:schemeClr>
              </a:solidFill>
              <a:latin typeface="Arial" charset="0"/>
              <a:ea typeface="Arial" charset="0"/>
            </a:endParaRPr>
          </a:p>
        </p:txBody>
      </p:sp>
      <p:sp>
        <p:nvSpPr>
          <p:cNvPr id="80" name="Text Box 79"/>
          <p:cNvSpPr txBox="1"/>
          <p:nvPr/>
        </p:nvSpPr>
        <p:spPr>
          <a:xfrm>
            <a:off x="2948940" y="517969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-2</a:t>
            </a:r>
            <a:endParaRPr lang="x-none" altLang="en-US" sz="2800" b="1">
              <a:solidFill>
                <a:schemeClr val="tx1">
                  <a:lumMod val="75000"/>
                  <a:lumOff val="25000"/>
                </a:schemeClr>
              </a:solidFill>
              <a:latin typeface="Arial" charset="0"/>
              <a:ea typeface="Arial" charset="0"/>
            </a:endParaRPr>
          </a:p>
        </p:txBody>
      </p:sp>
      <p:sp>
        <p:nvSpPr>
          <p:cNvPr id="6" name="Text Box 5"/>
          <p:cNvSpPr txBox="1"/>
          <p:nvPr/>
        </p:nvSpPr>
        <p:spPr>
          <a:xfrm>
            <a:off x="3430105" y="2008505"/>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d</a:t>
            </a:r>
            <a:endParaRPr lang="x-none" altLang="en-US" sz="4400" b="1">
              <a:solidFill>
                <a:schemeClr val="bg2">
                  <a:lumMod val="75000"/>
                </a:schemeClr>
              </a:solidFill>
              <a:latin typeface="Arial" charset="0"/>
              <a:ea typeface="Arial" charset="0"/>
            </a:endParaRPr>
          </a:p>
        </p:txBody>
      </p:sp>
      <p:sp>
        <p:nvSpPr>
          <p:cNvPr id="62" name="Oval 61"/>
          <p:cNvSpPr/>
          <p:nvPr/>
        </p:nvSpPr>
        <p:spPr>
          <a:xfrm>
            <a:off x="3293110" y="4037965"/>
            <a:ext cx="838835" cy="838835"/>
          </a:xfrm>
          <a:prstGeom prst="ellipse">
            <a:avLst/>
          </a:prstGeom>
          <a:solidFill>
            <a:srgbClr val="E91149"/>
          </a:solidFill>
          <a:ln w="38100">
            <a:solidFill>
              <a:srgbClr val="E91149"/>
            </a:solidFill>
          </a:ln>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61" name="Text Box 60"/>
          <p:cNvSpPr txBox="1"/>
          <p:nvPr/>
        </p:nvSpPr>
        <p:spPr>
          <a:xfrm>
            <a:off x="3472015" y="4037965"/>
            <a:ext cx="459740" cy="762000"/>
          </a:xfrm>
          <a:prstGeom prst="rect">
            <a:avLst/>
          </a:prstGeom>
          <a:noFill/>
        </p:spPr>
        <p:txBody>
          <a:bodyPr wrap="square" rtlCol="0">
            <a:spAutoFit/>
          </a:bodyPr>
          <a:p>
            <a:r>
              <a:rPr lang="x-none" altLang="en-US" sz="4400" b="1">
                <a:solidFill>
                  <a:schemeClr val="bg1"/>
                </a:solidFill>
                <a:latin typeface="Arial" charset="0"/>
                <a:ea typeface="Arial" charset="0"/>
              </a:rPr>
              <a:t>c</a:t>
            </a:r>
            <a:endParaRPr lang="x-none" altLang="en-US" sz="4400" b="1">
              <a:solidFill>
                <a:schemeClr val="bg1"/>
              </a:solidFill>
              <a:latin typeface="Arial" charset="0"/>
              <a:ea typeface="Arial" charset="0"/>
            </a:endParaRPr>
          </a:p>
        </p:txBody>
      </p:sp>
      <p:sp>
        <p:nvSpPr>
          <p:cNvPr id="3" name="Text Box 2"/>
          <p:cNvSpPr txBox="1"/>
          <p:nvPr/>
        </p:nvSpPr>
        <p:spPr>
          <a:xfrm>
            <a:off x="6769100" y="4149090"/>
            <a:ext cx="3749040" cy="579120"/>
          </a:xfrm>
          <a:prstGeom prst="rect">
            <a:avLst/>
          </a:prstGeom>
          <a:noFill/>
        </p:spPr>
        <p:txBody>
          <a:bodyPr wrap="none" rtlCol="0">
            <a:spAutoFit/>
          </a:bodyPr>
          <a:p>
            <a:r>
              <a:rPr lang="x-none" altLang="en-US" sz="3200">
                <a:latin typeface="Lato" charset="0"/>
              </a:rPr>
              <a:t>4</a:t>
            </a:r>
            <a:r>
              <a:rPr lang="x-none" altLang="en-US" sz="3200" baseline="30000">
                <a:latin typeface="Lato" charset="0"/>
              </a:rPr>
              <a:t>η </a:t>
            </a:r>
            <a:r>
              <a:rPr lang="x-none" altLang="en-US" sz="3200">
                <a:latin typeface="Lato" charset="0"/>
              </a:rPr>
              <a:t> / 5 επαναλήψεις</a:t>
            </a:r>
            <a:endParaRPr lang="x-none" altLang="en-US" sz="3200">
              <a:latin typeface="Lato" charset="0"/>
            </a:endParaRPr>
          </a:p>
        </p:txBody>
      </p:sp>
      <p:sp>
        <p:nvSpPr>
          <p:cNvPr id="4" name="Text Box 3"/>
          <p:cNvSpPr txBox="1"/>
          <p:nvPr/>
        </p:nvSpPr>
        <p:spPr>
          <a:xfrm>
            <a:off x="6054090" y="2319655"/>
            <a:ext cx="5447030" cy="579120"/>
          </a:xfrm>
          <a:prstGeom prst="rect">
            <a:avLst/>
          </a:prstGeom>
          <a:noFill/>
        </p:spPr>
        <p:txBody>
          <a:bodyPr wrap="square" rtlCol="0">
            <a:spAutoFit/>
          </a:bodyPr>
          <a:p>
            <a:pPr algn="l"/>
            <a:r>
              <a:rPr lang="x-none" altLang="en-US" sz="3200">
                <a:latin typeface="MathJax_Main" charset="0"/>
                <a:sym typeface="+mn-ea"/>
              </a:rPr>
              <a:t> 0 </a:t>
            </a:r>
            <a:r>
              <a:rPr lang="x-none" altLang="en-US" sz="3200">
                <a:latin typeface="MathJax_Main" charset="0"/>
              </a:rPr>
              <a:t>      </a:t>
            </a:r>
            <a:r>
              <a:rPr lang="x-none" altLang="en-US" sz="3200">
                <a:latin typeface="MathJax_Main" charset="0"/>
                <a:sym typeface="+mn-ea"/>
              </a:rPr>
              <a:t>8</a:t>
            </a:r>
            <a:r>
              <a:rPr lang="x-none" altLang="en-US" sz="3200">
                <a:latin typeface="MathJax_Main" charset="0"/>
              </a:rPr>
              <a:t>       </a:t>
            </a:r>
            <a:r>
              <a:rPr lang="x-none" altLang="en-US" sz="3200">
                <a:latin typeface="MathJax_Main" charset="0"/>
                <a:sym typeface="+mn-ea"/>
              </a:rPr>
              <a:t>7</a:t>
            </a:r>
            <a:r>
              <a:rPr lang="x-none" altLang="en-US" sz="3200">
                <a:latin typeface="MathJax_Main" charset="0"/>
              </a:rPr>
              <a:t>       </a:t>
            </a:r>
            <a:r>
              <a:rPr lang="x-none" altLang="en-US" sz="3200">
                <a:latin typeface="MathJax_Main" charset="0"/>
                <a:sym typeface="+mn-ea"/>
              </a:rPr>
              <a:t>5</a:t>
            </a:r>
            <a:r>
              <a:rPr lang="x-none" altLang="en-US" sz="3200">
                <a:latin typeface="MathJax_Main" charset="0"/>
              </a:rPr>
              <a:t>       </a:t>
            </a:r>
            <a:r>
              <a:rPr lang="x-none" altLang="en-US" sz="3200">
                <a:latin typeface="MathJax_Main" charset="0"/>
                <a:sym typeface="+mn-ea"/>
              </a:rPr>
              <a:t>5</a:t>
            </a:r>
            <a:r>
              <a:rPr lang="x-none" altLang="en-US" sz="3200">
                <a:latin typeface="MathJax_Main" charset="0"/>
              </a:rPr>
              <a:t>       </a:t>
            </a:r>
            <a:r>
              <a:rPr lang="x-none" altLang="en-US" sz="3200">
                <a:latin typeface="MathJax_Main" charset="0"/>
                <a:sym typeface="+mn-ea"/>
              </a:rPr>
              <a:t>9</a:t>
            </a:r>
            <a:endParaRPr lang="x-none" altLang="en-US" sz="3200">
              <a:latin typeface="MathJax_Main" charset="0"/>
              <a:sym typeface="+mn-ea"/>
            </a:endParaRPr>
          </a:p>
        </p:txBody>
      </p:sp>
      <p:sp>
        <p:nvSpPr>
          <p:cNvPr id="5" name="Oval 4"/>
          <p:cNvSpPr/>
          <p:nvPr/>
        </p:nvSpPr>
        <p:spPr>
          <a:xfrm>
            <a:off x="8792845" y="3085465"/>
            <a:ext cx="584835" cy="584835"/>
          </a:xfrm>
          <a:prstGeom prst="ellipse">
            <a:avLst/>
          </a:prstGeom>
          <a:solidFill>
            <a:srgbClr val="E91149"/>
          </a:solidFill>
          <a:ln w="38100">
            <a:solidFill>
              <a:srgbClr val="E91149"/>
            </a:solidFill>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0" name="Text Box 9"/>
          <p:cNvSpPr txBox="1"/>
          <p:nvPr/>
        </p:nvSpPr>
        <p:spPr>
          <a:xfrm>
            <a:off x="6134100" y="3028315"/>
            <a:ext cx="5135880" cy="640080"/>
          </a:xfrm>
          <a:prstGeom prst="rect">
            <a:avLst/>
          </a:prstGeom>
          <a:noFill/>
        </p:spPr>
        <p:txBody>
          <a:bodyPr wrap="none" rtlCol="0">
            <a:spAutoFit/>
          </a:bodyPr>
          <a:p>
            <a:r>
              <a:rPr lang="x-none" altLang="en-US" sz="3600">
                <a:solidFill>
                  <a:schemeClr val="tx1"/>
                </a:solidFill>
                <a:latin typeface="Arial" charset="0"/>
              </a:rPr>
              <a:t>s</a:t>
            </a:r>
            <a:r>
              <a:rPr lang="x-none" altLang="en-US" sz="3600">
                <a:latin typeface="Arial" charset="0"/>
              </a:rPr>
              <a:t>	</a:t>
            </a:r>
            <a:r>
              <a:rPr lang="x-none" altLang="en-US" sz="3600">
                <a:solidFill>
                  <a:schemeClr val="tx1"/>
                </a:solidFill>
                <a:latin typeface="Arial" charset="0"/>
              </a:rPr>
              <a:t>a</a:t>
            </a:r>
            <a:r>
              <a:rPr lang="x-none" altLang="en-US" sz="3600">
                <a:latin typeface="Arial" charset="0"/>
              </a:rPr>
              <a:t>	</a:t>
            </a:r>
            <a:r>
              <a:rPr lang="x-none" altLang="en-US" sz="3600">
                <a:solidFill>
                  <a:schemeClr val="tx1"/>
                </a:solidFill>
                <a:latin typeface="Arial" charset="0"/>
              </a:rPr>
              <a:t>b</a:t>
            </a:r>
            <a:r>
              <a:rPr lang="x-none" altLang="en-US" sz="3600">
                <a:latin typeface="Arial" charset="0"/>
              </a:rPr>
              <a:t>	</a:t>
            </a:r>
            <a:r>
              <a:rPr lang="x-none" altLang="en-US" sz="3600">
                <a:solidFill>
                  <a:schemeClr val="bg1"/>
                </a:solidFill>
                <a:latin typeface="Arial" charset="0"/>
              </a:rPr>
              <a:t>c</a:t>
            </a:r>
            <a:r>
              <a:rPr lang="x-none" altLang="en-US" sz="3600">
                <a:latin typeface="Arial" charset="0"/>
              </a:rPr>
              <a:t>	</a:t>
            </a:r>
            <a:r>
              <a:rPr lang="x-none" altLang="en-US" sz="3600">
                <a:solidFill>
                  <a:srgbClr val="00B0F0"/>
                </a:solidFill>
                <a:latin typeface="Arial" charset="0"/>
              </a:rPr>
              <a:t>d</a:t>
            </a:r>
            <a:r>
              <a:rPr lang="x-none" altLang="en-US" sz="3600">
                <a:latin typeface="Arial" charset="0"/>
              </a:rPr>
              <a:t>	e </a:t>
            </a:r>
            <a:endParaRPr lang="x-none" altLang="en-US" sz="3600">
              <a:latin typeface="Arial" charset="0"/>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1" name=""/>
        <p:cNvGrpSpPr/>
        <p:nvPr/>
      </p:nvGrpSpPr>
      <p:grpSpPr/>
      <p:sp>
        <p:nvSpPr>
          <p:cNvPr id="7" name="Text Box 6"/>
          <p:cNvSpPr txBox="1"/>
          <p:nvPr/>
        </p:nvSpPr>
        <p:spPr>
          <a:xfrm>
            <a:off x="2086445" y="614680"/>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s</a:t>
            </a:r>
            <a:endParaRPr lang="x-none" altLang="en-US" sz="4400" b="1">
              <a:solidFill>
                <a:schemeClr val="bg2">
                  <a:lumMod val="75000"/>
                </a:schemeClr>
              </a:solidFill>
              <a:latin typeface="Arial" charset="0"/>
              <a:ea typeface="Arial" charset="0"/>
            </a:endParaRPr>
          </a:p>
        </p:txBody>
      </p:sp>
      <p:sp>
        <p:nvSpPr>
          <p:cNvPr id="8" name="Oval 7"/>
          <p:cNvSpPr/>
          <p:nvPr/>
        </p:nvSpPr>
        <p:spPr>
          <a:xfrm>
            <a:off x="1907540" y="614680"/>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9" name="Text Box 8"/>
          <p:cNvSpPr txBox="1"/>
          <p:nvPr/>
        </p:nvSpPr>
        <p:spPr>
          <a:xfrm>
            <a:off x="713575" y="1976120"/>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a</a:t>
            </a:r>
            <a:endParaRPr lang="x-none" altLang="en-US" sz="4400" b="1">
              <a:solidFill>
                <a:schemeClr val="bg2">
                  <a:lumMod val="75000"/>
                </a:schemeClr>
              </a:solidFill>
              <a:latin typeface="Arial" charset="0"/>
              <a:ea typeface="Arial" charset="0"/>
            </a:endParaRPr>
          </a:p>
        </p:txBody>
      </p:sp>
      <p:sp>
        <p:nvSpPr>
          <p:cNvPr id="12" name="Oval 11"/>
          <p:cNvSpPr/>
          <p:nvPr/>
        </p:nvSpPr>
        <p:spPr>
          <a:xfrm>
            <a:off x="547370" y="1988820"/>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13" name="Text Box 12"/>
          <p:cNvSpPr txBox="1"/>
          <p:nvPr/>
        </p:nvSpPr>
        <p:spPr>
          <a:xfrm>
            <a:off x="3430105" y="2008505"/>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d</a:t>
            </a:r>
            <a:endParaRPr lang="x-none" altLang="en-US" sz="4400" b="1">
              <a:solidFill>
                <a:schemeClr val="bg2">
                  <a:lumMod val="75000"/>
                </a:schemeClr>
              </a:solidFill>
              <a:latin typeface="Arial" charset="0"/>
              <a:ea typeface="Arial" charset="0"/>
            </a:endParaRPr>
          </a:p>
        </p:txBody>
      </p:sp>
      <p:sp>
        <p:nvSpPr>
          <p:cNvPr id="31" name="Oval 30"/>
          <p:cNvSpPr/>
          <p:nvPr/>
        </p:nvSpPr>
        <p:spPr>
          <a:xfrm>
            <a:off x="3293110" y="1980565"/>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33" name="Text Box 32"/>
          <p:cNvSpPr txBox="1"/>
          <p:nvPr/>
        </p:nvSpPr>
        <p:spPr>
          <a:xfrm>
            <a:off x="716115" y="4063365"/>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e</a:t>
            </a:r>
            <a:endParaRPr lang="x-none" altLang="en-US" sz="4400" b="1">
              <a:solidFill>
                <a:schemeClr val="bg2">
                  <a:lumMod val="75000"/>
                </a:schemeClr>
              </a:solidFill>
              <a:latin typeface="Arial" charset="0"/>
              <a:ea typeface="Arial" charset="0"/>
            </a:endParaRPr>
          </a:p>
        </p:txBody>
      </p:sp>
      <p:sp>
        <p:nvSpPr>
          <p:cNvPr id="34" name="Oval 33"/>
          <p:cNvSpPr/>
          <p:nvPr/>
        </p:nvSpPr>
        <p:spPr>
          <a:xfrm>
            <a:off x="537210" y="4063365"/>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36" name="Text Box 35"/>
          <p:cNvSpPr txBox="1"/>
          <p:nvPr/>
        </p:nvSpPr>
        <p:spPr>
          <a:xfrm>
            <a:off x="2024215" y="5473065"/>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b</a:t>
            </a:r>
            <a:endParaRPr lang="x-none" altLang="en-US" sz="4400" b="1">
              <a:solidFill>
                <a:schemeClr val="bg2">
                  <a:lumMod val="75000"/>
                </a:schemeClr>
              </a:solidFill>
              <a:latin typeface="Arial" charset="0"/>
              <a:ea typeface="Arial" charset="0"/>
            </a:endParaRPr>
          </a:p>
        </p:txBody>
      </p:sp>
      <p:sp>
        <p:nvSpPr>
          <p:cNvPr id="60" name="Oval 59"/>
          <p:cNvSpPr/>
          <p:nvPr/>
        </p:nvSpPr>
        <p:spPr>
          <a:xfrm>
            <a:off x="1883410" y="5434965"/>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61" name="Text Box 60"/>
          <p:cNvSpPr txBox="1"/>
          <p:nvPr/>
        </p:nvSpPr>
        <p:spPr>
          <a:xfrm>
            <a:off x="3472015" y="4037965"/>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c</a:t>
            </a:r>
            <a:endParaRPr lang="x-none" altLang="en-US" sz="4400" b="1">
              <a:solidFill>
                <a:schemeClr val="bg2">
                  <a:lumMod val="75000"/>
                </a:schemeClr>
              </a:solidFill>
              <a:latin typeface="Arial" charset="0"/>
              <a:ea typeface="Arial" charset="0"/>
            </a:endParaRPr>
          </a:p>
        </p:txBody>
      </p:sp>
      <p:sp>
        <p:nvSpPr>
          <p:cNvPr id="62" name="Oval 61"/>
          <p:cNvSpPr/>
          <p:nvPr/>
        </p:nvSpPr>
        <p:spPr>
          <a:xfrm>
            <a:off x="3293110" y="4037965"/>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cxnSp>
        <p:nvCxnSpPr>
          <p:cNvPr id="65" name="Straight Arrow Connector 64"/>
          <p:cNvCxnSpPr>
            <a:stCxn id="8" idx="3"/>
            <a:endCxn id="12" idx="7"/>
          </p:cNvCxnSpPr>
          <p:nvPr/>
        </p:nvCxnSpPr>
        <p:spPr>
          <a:xfrm flipH="1">
            <a:off x="1263650" y="1330960"/>
            <a:ext cx="766445" cy="78041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8" idx="5"/>
            <a:endCxn id="31" idx="1"/>
          </p:cNvCxnSpPr>
          <p:nvPr/>
        </p:nvCxnSpPr>
        <p:spPr>
          <a:xfrm>
            <a:off x="2623820" y="1330960"/>
            <a:ext cx="791845" cy="77216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12" idx="4"/>
            <a:endCxn id="34" idx="0"/>
          </p:cNvCxnSpPr>
          <p:nvPr/>
        </p:nvCxnSpPr>
        <p:spPr>
          <a:xfrm flipH="1">
            <a:off x="956945" y="2827655"/>
            <a:ext cx="10160" cy="123571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stCxn id="34" idx="7"/>
            <a:endCxn id="31" idx="3"/>
          </p:cNvCxnSpPr>
          <p:nvPr/>
        </p:nvCxnSpPr>
        <p:spPr>
          <a:xfrm flipV="1">
            <a:off x="1253490" y="2696845"/>
            <a:ext cx="2162175" cy="148907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endCxn id="60" idx="0"/>
          </p:cNvCxnSpPr>
          <p:nvPr/>
        </p:nvCxnSpPr>
        <p:spPr>
          <a:xfrm flipH="1">
            <a:off x="2303145" y="2792730"/>
            <a:ext cx="1227455" cy="264223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a:stCxn id="34" idx="4"/>
            <a:endCxn id="60" idx="1"/>
          </p:cNvCxnSpPr>
          <p:nvPr/>
        </p:nvCxnSpPr>
        <p:spPr>
          <a:xfrm>
            <a:off x="956945" y="4902200"/>
            <a:ext cx="1049020" cy="65532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stCxn id="60" idx="7"/>
            <a:endCxn id="62" idx="4"/>
          </p:cNvCxnSpPr>
          <p:nvPr/>
        </p:nvCxnSpPr>
        <p:spPr>
          <a:xfrm flipV="1">
            <a:off x="2599690" y="4876800"/>
            <a:ext cx="1113155" cy="68072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stCxn id="62" idx="0"/>
            <a:endCxn id="31" idx="4"/>
          </p:cNvCxnSpPr>
          <p:nvPr/>
        </p:nvCxnSpPr>
        <p:spPr>
          <a:xfrm flipV="1">
            <a:off x="3712845" y="2819400"/>
            <a:ext cx="0" cy="121856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sp>
        <p:nvSpPr>
          <p:cNvPr id="73" name="Text Box 72"/>
          <p:cNvSpPr txBox="1"/>
          <p:nvPr/>
        </p:nvSpPr>
        <p:spPr>
          <a:xfrm>
            <a:off x="1122680" y="131889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8</a:t>
            </a:r>
            <a:endParaRPr lang="x-none" altLang="en-US" sz="2800" b="1">
              <a:solidFill>
                <a:schemeClr val="tx1">
                  <a:lumMod val="75000"/>
                  <a:lumOff val="25000"/>
                </a:schemeClr>
              </a:solidFill>
              <a:latin typeface="Arial" charset="0"/>
              <a:ea typeface="Arial" charset="0"/>
            </a:endParaRPr>
          </a:p>
        </p:txBody>
      </p:sp>
      <p:sp>
        <p:nvSpPr>
          <p:cNvPr id="74" name="Text Box 73"/>
          <p:cNvSpPr txBox="1"/>
          <p:nvPr/>
        </p:nvSpPr>
        <p:spPr>
          <a:xfrm>
            <a:off x="2928620" y="131635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10</a:t>
            </a:r>
            <a:endParaRPr lang="x-none" altLang="en-US" sz="2800" b="1">
              <a:solidFill>
                <a:schemeClr val="tx1">
                  <a:lumMod val="75000"/>
                  <a:lumOff val="25000"/>
                </a:schemeClr>
              </a:solidFill>
              <a:latin typeface="Arial" charset="0"/>
              <a:ea typeface="Arial" charset="0"/>
            </a:endParaRPr>
          </a:p>
        </p:txBody>
      </p:sp>
      <p:sp>
        <p:nvSpPr>
          <p:cNvPr id="75" name="Text Box 74"/>
          <p:cNvSpPr txBox="1"/>
          <p:nvPr/>
        </p:nvSpPr>
        <p:spPr>
          <a:xfrm>
            <a:off x="434340" y="312991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a:t>
            </a:r>
            <a:endParaRPr lang="x-none" altLang="en-US" sz="2800" b="1">
              <a:solidFill>
                <a:schemeClr val="tx1">
                  <a:lumMod val="75000"/>
                  <a:lumOff val="25000"/>
                </a:schemeClr>
              </a:solidFill>
              <a:latin typeface="Arial" charset="0"/>
              <a:ea typeface="Arial" charset="0"/>
            </a:endParaRPr>
          </a:p>
        </p:txBody>
      </p:sp>
      <p:sp>
        <p:nvSpPr>
          <p:cNvPr id="76" name="Text Box 75"/>
          <p:cNvSpPr txBox="1"/>
          <p:nvPr/>
        </p:nvSpPr>
        <p:spPr>
          <a:xfrm>
            <a:off x="3589020" y="311467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a:t>
            </a:r>
            <a:endParaRPr lang="x-none" altLang="en-US" sz="2800" b="1">
              <a:solidFill>
                <a:schemeClr val="tx1">
                  <a:lumMod val="75000"/>
                  <a:lumOff val="25000"/>
                </a:schemeClr>
              </a:solidFill>
              <a:latin typeface="Arial" charset="0"/>
              <a:ea typeface="Arial" charset="0"/>
            </a:endParaRPr>
          </a:p>
        </p:txBody>
      </p:sp>
      <p:sp>
        <p:nvSpPr>
          <p:cNvPr id="77" name="Text Box 76"/>
          <p:cNvSpPr txBox="1"/>
          <p:nvPr/>
        </p:nvSpPr>
        <p:spPr>
          <a:xfrm>
            <a:off x="1790700" y="303847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-4</a:t>
            </a:r>
            <a:endParaRPr lang="x-none" altLang="en-US" sz="2800" b="1">
              <a:solidFill>
                <a:schemeClr val="tx1">
                  <a:lumMod val="75000"/>
                  <a:lumOff val="25000"/>
                </a:schemeClr>
              </a:solidFill>
              <a:latin typeface="Arial" charset="0"/>
              <a:ea typeface="Arial" charset="0"/>
            </a:endParaRPr>
          </a:p>
        </p:txBody>
      </p:sp>
      <p:sp>
        <p:nvSpPr>
          <p:cNvPr id="78" name="Text Box 77"/>
          <p:cNvSpPr txBox="1"/>
          <p:nvPr/>
        </p:nvSpPr>
        <p:spPr>
          <a:xfrm>
            <a:off x="2331720" y="3938270"/>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2</a:t>
            </a:r>
            <a:endParaRPr lang="x-none" altLang="en-US" sz="2800" b="1">
              <a:solidFill>
                <a:schemeClr val="tx1">
                  <a:lumMod val="75000"/>
                  <a:lumOff val="25000"/>
                </a:schemeClr>
              </a:solidFill>
              <a:latin typeface="Arial" charset="0"/>
              <a:ea typeface="Arial" charset="0"/>
            </a:endParaRPr>
          </a:p>
        </p:txBody>
      </p:sp>
      <p:sp>
        <p:nvSpPr>
          <p:cNvPr id="79" name="Text Box 78"/>
          <p:cNvSpPr txBox="1"/>
          <p:nvPr/>
        </p:nvSpPr>
        <p:spPr>
          <a:xfrm>
            <a:off x="998220" y="517207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a:t>
            </a:r>
            <a:endParaRPr lang="x-none" altLang="en-US" sz="2800" b="1">
              <a:solidFill>
                <a:schemeClr val="tx1">
                  <a:lumMod val="75000"/>
                  <a:lumOff val="25000"/>
                </a:schemeClr>
              </a:solidFill>
              <a:latin typeface="Arial" charset="0"/>
              <a:ea typeface="Arial" charset="0"/>
            </a:endParaRPr>
          </a:p>
        </p:txBody>
      </p:sp>
      <p:sp>
        <p:nvSpPr>
          <p:cNvPr id="80" name="Text Box 79"/>
          <p:cNvSpPr txBox="1"/>
          <p:nvPr/>
        </p:nvSpPr>
        <p:spPr>
          <a:xfrm>
            <a:off x="2948940" y="517969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-2</a:t>
            </a:r>
            <a:endParaRPr lang="x-none" altLang="en-US" sz="2800" b="1">
              <a:solidFill>
                <a:schemeClr val="tx1">
                  <a:lumMod val="75000"/>
                  <a:lumOff val="25000"/>
                </a:schemeClr>
              </a:solidFill>
              <a:latin typeface="Arial" charset="0"/>
              <a:ea typeface="Arial" charset="0"/>
            </a:endParaRPr>
          </a:p>
        </p:txBody>
      </p:sp>
      <p:sp>
        <p:nvSpPr>
          <p:cNvPr id="3" name="Text Box 2"/>
          <p:cNvSpPr txBox="1"/>
          <p:nvPr/>
        </p:nvSpPr>
        <p:spPr>
          <a:xfrm>
            <a:off x="6488430" y="3104515"/>
            <a:ext cx="3780155" cy="580390"/>
          </a:xfrm>
          <a:prstGeom prst="rect">
            <a:avLst/>
          </a:prstGeom>
          <a:noFill/>
        </p:spPr>
        <p:txBody>
          <a:bodyPr wrap="none" rtlCol="0">
            <a:spAutoFit/>
          </a:bodyPr>
          <a:p>
            <a:r>
              <a:rPr lang="x-none" altLang="en-US" sz="3200">
                <a:latin typeface="MathJax_Math" charset="0"/>
              </a:rPr>
              <a:t>|V | - 1</a:t>
            </a:r>
            <a:r>
              <a:rPr lang="x-none" altLang="en-US" sz="3200">
                <a:latin typeface="Lato" charset="0"/>
              </a:rPr>
              <a:t> </a:t>
            </a:r>
            <a:r>
              <a:rPr lang="x-none" altLang="en-US" sz="3200">
                <a:latin typeface="Lato" charset="0"/>
                <a:cs typeface="Arial" charset="0"/>
              </a:rPr>
              <a:t>επαναλήψεις</a:t>
            </a:r>
            <a:endParaRPr lang="x-none" altLang="en-US" sz="3200">
              <a:latin typeface="Lato" charset="0"/>
              <a:cs typeface="Arial" charset="0"/>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1" name=""/>
        <p:cNvGrpSpPr/>
        <p:nvPr/>
      </p:nvGrpSpPr>
      <p:grpSpPr/>
      <p:sp>
        <p:nvSpPr>
          <p:cNvPr id="7" name="Text Box 6"/>
          <p:cNvSpPr txBox="1"/>
          <p:nvPr/>
        </p:nvSpPr>
        <p:spPr>
          <a:xfrm>
            <a:off x="2086445" y="614680"/>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s</a:t>
            </a:r>
            <a:endParaRPr lang="x-none" altLang="en-US" sz="4400" b="1">
              <a:solidFill>
                <a:schemeClr val="bg2">
                  <a:lumMod val="75000"/>
                </a:schemeClr>
              </a:solidFill>
              <a:latin typeface="Arial" charset="0"/>
              <a:ea typeface="Arial" charset="0"/>
            </a:endParaRPr>
          </a:p>
        </p:txBody>
      </p:sp>
      <p:sp>
        <p:nvSpPr>
          <p:cNvPr id="8" name="Oval 7"/>
          <p:cNvSpPr/>
          <p:nvPr/>
        </p:nvSpPr>
        <p:spPr>
          <a:xfrm>
            <a:off x="1907540" y="614680"/>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9" name="Text Box 8"/>
          <p:cNvSpPr txBox="1"/>
          <p:nvPr/>
        </p:nvSpPr>
        <p:spPr>
          <a:xfrm>
            <a:off x="713575" y="1976120"/>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a</a:t>
            </a:r>
            <a:endParaRPr lang="x-none" altLang="en-US" sz="4400" b="1">
              <a:solidFill>
                <a:schemeClr val="bg2">
                  <a:lumMod val="75000"/>
                </a:schemeClr>
              </a:solidFill>
              <a:latin typeface="Arial" charset="0"/>
              <a:ea typeface="Arial" charset="0"/>
            </a:endParaRPr>
          </a:p>
        </p:txBody>
      </p:sp>
      <p:sp>
        <p:nvSpPr>
          <p:cNvPr id="12" name="Oval 11"/>
          <p:cNvSpPr/>
          <p:nvPr/>
        </p:nvSpPr>
        <p:spPr>
          <a:xfrm>
            <a:off x="547370" y="1988820"/>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31" name="Oval 30"/>
          <p:cNvSpPr/>
          <p:nvPr/>
        </p:nvSpPr>
        <p:spPr>
          <a:xfrm>
            <a:off x="3293110" y="1980565"/>
            <a:ext cx="838835" cy="838835"/>
          </a:xfrm>
          <a:prstGeom prst="ellipse">
            <a:avLst/>
          </a:prstGeom>
          <a:solidFill>
            <a:srgbClr val="E91149"/>
          </a:solidFill>
          <a:ln w="38100">
            <a:solidFill>
              <a:srgbClr val="E91149"/>
            </a:solidFill>
          </a:ln>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33" name="Text Box 32"/>
          <p:cNvSpPr txBox="1"/>
          <p:nvPr/>
        </p:nvSpPr>
        <p:spPr>
          <a:xfrm>
            <a:off x="716115" y="4063365"/>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e</a:t>
            </a:r>
            <a:endParaRPr lang="x-none" altLang="en-US" sz="4400" b="1">
              <a:solidFill>
                <a:schemeClr val="bg2">
                  <a:lumMod val="75000"/>
                </a:schemeClr>
              </a:solidFill>
              <a:latin typeface="Arial" charset="0"/>
              <a:ea typeface="Arial" charset="0"/>
            </a:endParaRPr>
          </a:p>
        </p:txBody>
      </p:sp>
      <p:sp>
        <p:nvSpPr>
          <p:cNvPr id="34" name="Oval 33"/>
          <p:cNvSpPr/>
          <p:nvPr/>
        </p:nvSpPr>
        <p:spPr>
          <a:xfrm>
            <a:off x="537210" y="4063365"/>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36" name="Text Box 35"/>
          <p:cNvSpPr txBox="1"/>
          <p:nvPr/>
        </p:nvSpPr>
        <p:spPr>
          <a:xfrm>
            <a:off x="2024215" y="5473065"/>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b</a:t>
            </a:r>
            <a:endParaRPr lang="x-none" altLang="en-US" sz="4400" b="1">
              <a:solidFill>
                <a:schemeClr val="bg2">
                  <a:lumMod val="75000"/>
                </a:schemeClr>
              </a:solidFill>
              <a:latin typeface="Arial" charset="0"/>
              <a:ea typeface="Arial" charset="0"/>
            </a:endParaRPr>
          </a:p>
        </p:txBody>
      </p:sp>
      <p:sp>
        <p:nvSpPr>
          <p:cNvPr id="60" name="Oval 59"/>
          <p:cNvSpPr/>
          <p:nvPr/>
        </p:nvSpPr>
        <p:spPr>
          <a:xfrm>
            <a:off x="1883410" y="5434965"/>
            <a:ext cx="838835" cy="838835"/>
          </a:xfrm>
          <a:prstGeom prst="ellipse">
            <a:avLst/>
          </a:prstGeom>
          <a:noFill/>
          <a:ln w="38100">
            <a:solidFill>
              <a:srgbClr val="00B0F0"/>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61" name="Text Box 60"/>
          <p:cNvSpPr txBox="1"/>
          <p:nvPr/>
        </p:nvSpPr>
        <p:spPr>
          <a:xfrm>
            <a:off x="3472015" y="4037965"/>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c</a:t>
            </a:r>
            <a:endParaRPr lang="x-none" altLang="en-US" sz="4400" b="1">
              <a:solidFill>
                <a:schemeClr val="bg2">
                  <a:lumMod val="75000"/>
                </a:schemeClr>
              </a:solidFill>
              <a:latin typeface="Arial" charset="0"/>
              <a:ea typeface="Arial" charset="0"/>
            </a:endParaRPr>
          </a:p>
        </p:txBody>
      </p:sp>
      <p:sp>
        <p:nvSpPr>
          <p:cNvPr id="62" name="Oval 61"/>
          <p:cNvSpPr/>
          <p:nvPr/>
        </p:nvSpPr>
        <p:spPr>
          <a:xfrm>
            <a:off x="3293110" y="4037965"/>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cxnSp>
        <p:nvCxnSpPr>
          <p:cNvPr id="65" name="Straight Arrow Connector 64"/>
          <p:cNvCxnSpPr>
            <a:stCxn id="8" idx="3"/>
            <a:endCxn id="12" idx="7"/>
          </p:cNvCxnSpPr>
          <p:nvPr/>
        </p:nvCxnSpPr>
        <p:spPr>
          <a:xfrm flipH="1">
            <a:off x="1263650" y="1330960"/>
            <a:ext cx="766445" cy="78041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8" idx="5"/>
            <a:endCxn id="31" idx="1"/>
          </p:cNvCxnSpPr>
          <p:nvPr/>
        </p:nvCxnSpPr>
        <p:spPr>
          <a:xfrm>
            <a:off x="2623820" y="1330960"/>
            <a:ext cx="791845" cy="77216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12" idx="4"/>
            <a:endCxn id="34" idx="0"/>
          </p:cNvCxnSpPr>
          <p:nvPr/>
        </p:nvCxnSpPr>
        <p:spPr>
          <a:xfrm flipH="1">
            <a:off x="956945" y="2827655"/>
            <a:ext cx="10160" cy="123571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stCxn id="34" idx="7"/>
            <a:endCxn id="31" idx="3"/>
          </p:cNvCxnSpPr>
          <p:nvPr/>
        </p:nvCxnSpPr>
        <p:spPr>
          <a:xfrm flipV="1">
            <a:off x="1253490" y="2696845"/>
            <a:ext cx="2162175" cy="148907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endCxn id="60" idx="0"/>
          </p:cNvCxnSpPr>
          <p:nvPr/>
        </p:nvCxnSpPr>
        <p:spPr>
          <a:xfrm flipH="1">
            <a:off x="2303145" y="2792730"/>
            <a:ext cx="1227455" cy="2642235"/>
          </a:xfrm>
          <a:prstGeom prst="straightConnector1">
            <a:avLst/>
          </a:prstGeom>
          <a:ln w="28575">
            <a:solidFill>
              <a:srgbClr val="00B0F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a:stCxn id="34" idx="4"/>
            <a:endCxn id="60" idx="1"/>
          </p:cNvCxnSpPr>
          <p:nvPr/>
        </p:nvCxnSpPr>
        <p:spPr>
          <a:xfrm>
            <a:off x="956945" y="4902200"/>
            <a:ext cx="1049020" cy="65532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stCxn id="60" idx="7"/>
            <a:endCxn id="62" idx="4"/>
          </p:cNvCxnSpPr>
          <p:nvPr/>
        </p:nvCxnSpPr>
        <p:spPr>
          <a:xfrm flipV="1">
            <a:off x="2599690" y="4876800"/>
            <a:ext cx="1113155" cy="68072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stCxn id="62" idx="0"/>
            <a:endCxn id="31" idx="4"/>
          </p:cNvCxnSpPr>
          <p:nvPr/>
        </p:nvCxnSpPr>
        <p:spPr>
          <a:xfrm flipV="1">
            <a:off x="3712845" y="2819400"/>
            <a:ext cx="0" cy="121856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sp>
        <p:nvSpPr>
          <p:cNvPr id="73" name="Text Box 72"/>
          <p:cNvSpPr txBox="1"/>
          <p:nvPr/>
        </p:nvSpPr>
        <p:spPr>
          <a:xfrm>
            <a:off x="1122680" y="131889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8</a:t>
            </a:r>
            <a:endParaRPr lang="x-none" altLang="en-US" sz="2800" b="1">
              <a:solidFill>
                <a:schemeClr val="tx1">
                  <a:lumMod val="75000"/>
                  <a:lumOff val="25000"/>
                </a:schemeClr>
              </a:solidFill>
              <a:latin typeface="Arial" charset="0"/>
              <a:ea typeface="Arial" charset="0"/>
            </a:endParaRPr>
          </a:p>
        </p:txBody>
      </p:sp>
      <p:sp>
        <p:nvSpPr>
          <p:cNvPr id="74" name="Text Box 73"/>
          <p:cNvSpPr txBox="1"/>
          <p:nvPr/>
        </p:nvSpPr>
        <p:spPr>
          <a:xfrm>
            <a:off x="2928620" y="131635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10</a:t>
            </a:r>
            <a:endParaRPr lang="x-none" altLang="en-US" sz="2800" b="1">
              <a:solidFill>
                <a:schemeClr val="tx1">
                  <a:lumMod val="75000"/>
                  <a:lumOff val="25000"/>
                </a:schemeClr>
              </a:solidFill>
              <a:latin typeface="Arial" charset="0"/>
              <a:ea typeface="Arial" charset="0"/>
            </a:endParaRPr>
          </a:p>
        </p:txBody>
      </p:sp>
      <p:sp>
        <p:nvSpPr>
          <p:cNvPr id="75" name="Text Box 74"/>
          <p:cNvSpPr txBox="1"/>
          <p:nvPr/>
        </p:nvSpPr>
        <p:spPr>
          <a:xfrm>
            <a:off x="434340" y="312991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a:t>
            </a:r>
            <a:endParaRPr lang="x-none" altLang="en-US" sz="2800" b="1">
              <a:solidFill>
                <a:schemeClr val="tx1">
                  <a:lumMod val="75000"/>
                  <a:lumOff val="25000"/>
                </a:schemeClr>
              </a:solidFill>
              <a:latin typeface="Arial" charset="0"/>
              <a:ea typeface="Arial" charset="0"/>
            </a:endParaRPr>
          </a:p>
        </p:txBody>
      </p:sp>
      <p:sp>
        <p:nvSpPr>
          <p:cNvPr id="76" name="Text Box 75"/>
          <p:cNvSpPr txBox="1"/>
          <p:nvPr/>
        </p:nvSpPr>
        <p:spPr>
          <a:xfrm>
            <a:off x="3589020" y="311467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a:t>
            </a:r>
            <a:endParaRPr lang="x-none" altLang="en-US" sz="2800" b="1">
              <a:solidFill>
                <a:schemeClr val="tx1">
                  <a:lumMod val="75000"/>
                  <a:lumOff val="25000"/>
                </a:schemeClr>
              </a:solidFill>
              <a:latin typeface="Arial" charset="0"/>
              <a:ea typeface="Arial" charset="0"/>
            </a:endParaRPr>
          </a:p>
        </p:txBody>
      </p:sp>
      <p:sp>
        <p:nvSpPr>
          <p:cNvPr id="77" name="Text Box 76"/>
          <p:cNvSpPr txBox="1"/>
          <p:nvPr/>
        </p:nvSpPr>
        <p:spPr>
          <a:xfrm>
            <a:off x="1790700" y="303847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-4</a:t>
            </a:r>
            <a:endParaRPr lang="x-none" altLang="en-US" sz="2800" b="1">
              <a:solidFill>
                <a:schemeClr val="tx1">
                  <a:lumMod val="75000"/>
                  <a:lumOff val="25000"/>
                </a:schemeClr>
              </a:solidFill>
              <a:latin typeface="Arial" charset="0"/>
              <a:ea typeface="Arial" charset="0"/>
            </a:endParaRPr>
          </a:p>
        </p:txBody>
      </p:sp>
      <p:sp>
        <p:nvSpPr>
          <p:cNvPr id="78" name="Text Box 77"/>
          <p:cNvSpPr txBox="1"/>
          <p:nvPr/>
        </p:nvSpPr>
        <p:spPr>
          <a:xfrm>
            <a:off x="2331720" y="3938270"/>
            <a:ext cx="641985" cy="518160"/>
          </a:xfrm>
          <a:prstGeom prst="rect">
            <a:avLst/>
          </a:prstGeom>
          <a:noFill/>
        </p:spPr>
        <p:txBody>
          <a:bodyPr wrap="square" rtlCol="0">
            <a:spAutoFit/>
          </a:bodyPr>
          <a:p>
            <a:pPr algn="ctr"/>
            <a:r>
              <a:rPr lang="x-none" altLang="en-US" sz="2800" b="1">
                <a:solidFill>
                  <a:srgbClr val="00B0F0"/>
                </a:solidFill>
                <a:latin typeface="Arial" charset="0"/>
                <a:ea typeface="Arial" charset="0"/>
              </a:rPr>
              <a:t>2</a:t>
            </a:r>
            <a:endParaRPr lang="x-none" altLang="en-US" sz="2800" b="1">
              <a:solidFill>
                <a:srgbClr val="00B0F0"/>
              </a:solidFill>
              <a:latin typeface="Arial" charset="0"/>
              <a:ea typeface="Arial" charset="0"/>
            </a:endParaRPr>
          </a:p>
        </p:txBody>
      </p:sp>
      <p:sp>
        <p:nvSpPr>
          <p:cNvPr id="79" name="Text Box 78"/>
          <p:cNvSpPr txBox="1"/>
          <p:nvPr/>
        </p:nvSpPr>
        <p:spPr>
          <a:xfrm>
            <a:off x="998220" y="517207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a:t>
            </a:r>
            <a:endParaRPr lang="x-none" altLang="en-US" sz="2800" b="1">
              <a:solidFill>
                <a:schemeClr val="tx1">
                  <a:lumMod val="75000"/>
                  <a:lumOff val="25000"/>
                </a:schemeClr>
              </a:solidFill>
              <a:latin typeface="Arial" charset="0"/>
              <a:ea typeface="Arial" charset="0"/>
            </a:endParaRPr>
          </a:p>
        </p:txBody>
      </p:sp>
      <p:sp>
        <p:nvSpPr>
          <p:cNvPr id="80" name="Text Box 79"/>
          <p:cNvSpPr txBox="1"/>
          <p:nvPr/>
        </p:nvSpPr>
        <p:spPr>
          <a:xfrm>
            <a:off x="2948940" y="517969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-2</a:t>
            </a:r>
            <a:endParaRPr lang="x-none" altLang="en-US" sz="2800" b="1">
              <a:solidFill>
                <a:schemeClr val="tx1">
                  <a:lumMod val="75000"/>
                  <a:lumOff val="25000"/>
                </a:schemeClr>
              </a:solidFill>
              <a:latin typeface="Arial" charset="0"/>
              <a:ea typeface="Arial" charset="0"/>
            </a:endParaRPr>
          </a:p>
        </p:txBody>
      </p:sp>
      <p:sp>
        <p:nvSpPr>
          <p:cNvPr id="6" name="Text Box 5"/>
          <p:cNvSpPr txBox="1"/>
          <p:nvPr/>
        </p:nvSpPr>
        <p:spPr>
          <a:xfrm>
            <a:off x="3430105" y="2008505"/>
            <a:ext cx="459740" cy="762000"/>
          </a:xfrm>
          <a:prstGeom prst="rect">
            <a:avLst/>
          </a:prstGeom>
          <a:noFill/>
        </p:spPr>
        <p:txBody>
          <a:bodyPr wrap="square" rtlCol="0">
            <a:spAutoFit/>
          </a:bodyPr>
          <a:p>
            <a:r>
              <a:rPr lang="x-none" altLang="en-US" sz="4400" b="1">
                <a:solidFill>
                  <a:schemeClr val="bg1"/>
                </a:solidFill>
                <a:latin typeface="Arial" charset="0"/>
                <a:ea typeface="Arial" charset="0"/>
              </a:rPr>
              <a:t>d</a:t>
            </a:r>
            <a:endParaRPr lang="x-none" altLang="en-US" sz="4400" b="1">
              <a:solidFill>
                <a:schemeClr val="bg1"/>
              </a:solidFill>
              <a:latin typeface="Arial" charset="0"/>
              <a:ea typeface="Arial" charset="0"/>
            </a:endParaRPr>
          </a:p>
        </p:txBody>
      </p:sp>
      <p:sp>
        <p:nvSpPr>
          <p:cNvPr id="4" name="Text Box 3"/>
          <p:cNvSpPr txBox="1"/>
          <p:nvPr/>
        </p:nvSpPr>
        <p:spPr>
          <a:xfrm>
            <a:off x="6769100" y="4149090"/>
            <a:ext cx="3749040" cy="579120"/>
          </a:xfrm>
          <a:prstGeom prst="rect">
            <a:avLst/>
          </a:prstGeom>
          <a:noFill/>
        </p:spPr>
        <p:txBody>
          <a:bodyPr wrap="none" rtlCol="0">
            <a:spAutoFit/>
          </a:bodyPr>
          <a:p>
            <a:r>
              <a:rPr lang="x-none" altLang="en-US" sz="3200">
                <a:latin typeface="Lato" charset="0"/>
              </a:rPr>
              <a:t>4</a:t>
            </a:r>
            <a:r>
              <a:rPr lang="x-none" altLang="en-US" sz="3200" baseline="30000">
                <a:latin typeface="Lato" charset="0"/>
              </a:rPr>
              <a:t>η </a:t>
            </a:r>
            <a:r>
              <a:rPr lang="x-none" altLang="en-US" sz="3200">
                <a:latin typeface="Lato" charset="0"/>
              </a:rPr>
              <a:t> / 5 επαναλήψεις</a:t>
            </a:r>
            <a:endParaRPr lang="x-none" altLang="en-US" sz="3200">
              <a:latin typeface="Lato" charset="0"/>
            </a:endParaRPr>
          </a:p>
        </p:txBody>
      </p:sp>
      <p:sp>
        <p:nvSpPr>
          <p:cNvPr id="3" name="Text Box 2"/>
          <p:cNvSpPr txBox="1"/>
          <p:nvPr/>
        </p:nvSpPr>
        <p:spPr>
          <a:xfrm>
            <a:off x="6054090" y="2319655"/>
            <a:ext cx="5447030" cy="579120"/>
          </a:xfrm>
          <a:prstGeom prst="rect">
            <a:avLst/>
          </a:prstGeom>
          <a:noFill/>
        </p:spPr>
        <p:txBody>
          <a:bodyPr wrap="square" rtlCol="0">
            <a:spAutoFit/>
          </a:bodyPr>
          <a:p>
            <a:pPr algn="l"/>
            <a:r>
              <a:rPr lang="x-none" altLang="en-US" sz="3200">
                <a:latin typeface="MathJax_Main" charset="0"/>
                <a:sym typeface="+mn-ea"/>
              </a:rPr>
              <a:t> 0 </a:t>
            </a:r>
            <a:r>
              <a:rPr lang="x-none" altLang="en-US" sz="3200">
                <a:latin typeface="MathJax_Main" charset="0"/>
              </a:rPr>
              <a:t>      </a:t>
            </a:r>
            <a:r>
              <a:rPr lang="x-none" altLang="en-US" sz="3200">
                <a:latin typeface="MathJax_Main" charset="0"/>
                <a:sym typeface="+mn-ea"/>
              </a:rPr>
              <a:t>8</a:t>
            </a:r>
            <a:r>
              <a:rPr lang="x-none" altLang="en-US" sz="3200">
                <a:latin typeface="MathJax_Main" charset="0"/>
              </a:rPr>
              <a:t>       </a:t>
            </a:r>
            <a:r>
              <a:rPr lang="x-none" altLang="en-US" sz="3200">
                <a:latin typeface="MathJax_Main" charset="0"/>
                <a:sym typeface="+mn-ea"/>
              </a:rPr>
              <a:t>7</a:t>
            </a:r>
            <a:r>
              <a:rPr lang="x-none" altLang="en-US" sz="3200">
                <a:latin typeface="MathJax_Main" charset="0"/>
              </a:rPr>
              <a:t>       </a:t>
            </a:r>
            <a:r>
              <a:rPr lang="x-none" altLang="en-US" sz="3200">
                <a:latin typeface="MathJax_Main" charset="0"/>
                <a:sym typeface="+mn-ea"/>
              </a:rPr>
              <a:t>5</a:t>
            </a:r>
            <a:r>
              <a:rPr lang="x-none" altLang="en-US" sz="3200">
                <a:latin typeface="MathJax_Main" charset="0"/>
              </a:rPr>
              <a:t>       </a:t>
            </a:r>
            <a:r>
              <a:rPr lang="x-none" altLang="en-US" sz="3200">
                <a:latin typeface="MathJax_Main" charset="0"/>
                <a:sym typeface="+mn-ea"/>
              </a:rPr>
              <a:t>5</a:t>
            </a:r>
            <a:r>
              <a:rPr lang="x-none" altLang="en-US" sz="3200">
                <a:latin typeface="MathJax_Main" charset="0"/>
              </a:rPr>
              <a:t>       </a:t>
            </a:r>
            <a:r>
              <a:rPr lang="x-none" altLang="en-US" sz="3200">
                <a:latin typeface="MathJax_Main" charset="0"/>
                <a:sym typeface="+mn-ea"/>
              </a:rPr>
              <a:t>9</a:t>
            </a:r>
            <a:endParaRPr lang="x-none" altLang="en-US" sz="3200">
              <a:latin typeface="MathJax_Main" charset="0"/>
              <a:sym typeface="+mn-ea"/>
            </a:endParaRPr>
          </a:p>
        </p:txBody>
      </p:sp>
      <p:sp>
        <p:nvSpPr>
          <p:cNvPr id="11" name="Oval 10"/>
          <p:cNvSpPr/>
          <p:nvPr/>
        </p:nvSpPr>
        <p:spPr>
          <a:xfrm>
            <a:off x="9732645" y="3085465"/>
            <a:ext cx="584835" cy="584835"/>
          </a:xfrm>
          <a:prstGeom prst="ellipse">
            <a:avLst/>
          </a:prstGeom>
          <a:solidFill>
            <a:srgbClr val="E91149"/>
          </a:solidFill>
          <a:ln w="38100">
            <a:solidFill>
              <a:srgbClr val="E91149"/>
            </a:solidFill>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5" name="Text Box 4"/>
          <p:cNvSpPr txBox="1"/>
          <p:nvPr/>
        </p:nvSpPr>
        <p:spPr>
          <a:xfrm>
            <a:off x="6134100" y="3028315"/>
            <a:ext cx="5135880" cy="640080"/>
          </a:xfrm>
          <a:prstGeom prst="rect">
            <a:avLst/>
          </a:prstGeom>
          <a:noFill/>
        </p:spPr>
        <p:txBody>
          <a:bodyPr wrap="none" rtlCol="0">
            <a:spAutoFit/>
          </a:bodyPr>
          <a:p>
            <a:r>
              <a:rPr lang="x-none" altLang="en-US" sz="3600">
                <a:solidFill>
                  <a:schemeClr val="tx1"/>
                </a:solidFill>
                <a:latin typeface="Arial" charset="0"/>
              </a:rPr>
              <a:t>s</a:t>
            </a:r>
            <a:r>
              <a:rPr lang="x-none" altLang="en-US" sz="3600">
                <a:latin typeface="Arial" charset="0"/>
              </a:rPr>
              <a:t>	</a:t>
            </a:r>
            <a:r>
              <a:rPr lang="x-none" altLang="en-US" sz="3600">
                <a:solidFill>
                  <a:schemeClr val="tx1"/>
                </a:solidFill>
                <a:latin typeface="Arial" charset="0"/>
              </a:rPr>
              <a:t>a</a:t>
            </a:r>
            <a:r>
              <a:rPr lang="x-none" altLang="en-US" sz="3600">
                <a:latin typeface="Arial" charset="0"/>
              </a:rPr>
              <a:t>	</a:t>
            </a:r>
            <a:r>
              <a:rPr lang="x-none" altLang="en-US" sz="3600">
                <a:solidFill>
                  <a:srgbClr val="00B0F0"/>
                </a:solidFill>
                <a:latin typeface="Arial" charset="0"/>
              </a:rPr>
              <a:t>b</a:t>
            </a:r>
            <a:r>
              <a:rPr lang="x-none" altLang="en-US" sz="3600">
                <a:latin typeface="Arial" charset="0"/>
              </a:rPr>
              <a:t>	</a:t>
            </a:r>
            <a:r>
              <a:rPr lang="x-none" altLang="en-US" sz="3600">
                <a:solidFill>
                  <a:schemeClr val="tx1"/>
                </a:solidFill>
                <a:latin typeface="Arial" charset="0"/>
              </a:rPr>
              <a:t>c</a:t>
            </a:r>
            <a:r>
              <a:rPr lang="x-none" altLang="en-US" sz="3600">
                <a:latin typeface="Arial" charset="0"/>
              </a:rPr>
              <a:t>	</a:t>
            </a:r>
            <a:r>
              <a:rPr lang="x-none" altLang="en-US" sz="3600">
                <a:solidFill>
                  <a:schemeClr val="bg1"/>
                </a:solidFill>
                <a:latin typeface="Arial" charset="0"/>
              </a:rPr>
              <a:t>d</a:t>
            </a:r>
            <a:r>
              <a:rPr lang="x-none" altLang="en-US" sz="3600">
                <a:latin typeface="Arial" charset="0"/>
              </a:rPr>
              <a:t>	</a:t>
            </a:r>
            <a:r>
              <a:rPr lang="x-none" altLang="en-US" sz="3600">
                <a:solidFill>
                  <a:schemeClr val="tx1"/>
                </a:solidFill>
                <a:latin typeface="Arial" charset="0"/>
              </a:rPr>
              <a:t>e</a:t>
            </a:r>
            <a:r>
              <a:rPr lang="x-none" altLang="en-US" sz="3600">
                <a:latin typeface="Arial" charset="0"/>
              </a:rPr>
              <a:t> </a:t>
            </a:r>
            <a:endParaRPr lang="x-none" altLang="en-US" sz="3600">
              <a:latin typeface="Arial" charset="0"/>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1" name=""/>
        <p:cNvGrpSpPr/>
        <p:nvPr/>
      </p:nvGrpSpPr>
      <p:grpSpPr/>
      <p:sp>
        <p:nvSpPr>
          <p:cNvPr id="3" name="Text Box 2"/>
          <p:cNvSpPr txBox="1"/>
          <p:nvPr/>
        </p:nvSpPr>
        <p:spPr>
          <a:xfrm>
            <a:off x="6769100" y="4149090"/>
            <a:ext cx="3749040" cy="579120"/>
          </a:xfrm>
          <a:prstGeom prst="rect">
            <a:avLst/>
          </a:prstGeom>
          <a:noFill/>
        </p:spPr>
        <p:txBody>
          <a:bodyPr wrap="none" rtlCol="0">
            <a:spAutoFit/>
          </a:bodyPr>
          <a:p>
            <a:r>
              <a:rPr lang="x-none" altLang="en-US" sz="3200">
                <a:latin typeface="Lato" charset="0"/>
              </a:rPr>
              <a:t>4</a:t>
            </a:r>
            <a:r>
              <a:rPr lang="x-none" altLang="en-US" sz="3200" baseline="30000">
                <a:latin typeface="Lato" charset="0"/>
              </a:rPr>
              <a:t>η </a:t>
            </a:r>
            <a:r>
              <a:rPr lang="x-none" altLang="en-US" sz="3200">
                <a:latin typeface="Lato" charset="0"/>
              </a:rPr>
              <a:t> / 5 επαναλήψεις</a:t>
            </a:r>
            <a:endParaRPr lang="x-none" altLang="en-US" sz="3200">
              <a:latin typeface="Lato" charset="0"/>
            </a:endParaRPr>
          </a:p>
        </p:txBody>
      </p:sp>
      <p:sp>
        <p:nvSpPr>
          <p:cNvPr id="5" name="Text Box 4"/>
          <p:cNvSpPr txBox="1"/>
          <p:nvPr/>
        </p:nvSpPr>
        <p:spPr>
          <a:xfrm>
            <a:off x="2086445" y="614680"/>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s</a:t>
            </a:r>
            <a:endParaRPr lang="x-none" altLang="en-US" sz="4400" b="1">
              <a:solidFill>
                <a:schemeClr val="bg2">
                  <a:lumMod val="75000"/>
                </a:schemeClr>
              </a:solidFill>
              <a:latin typeface="Arial" charset="0"/>
              <a:ea typeface="Arial" charset="0"/>
            </a:endParaRPr>
          </a:p>
        </p:txBody>
      </p:sp>
      <p:sp>
        <p:nvSpPr>
          <p:cNvPr id="11" name="Oval 10"/>
          <p:cNvSpPr/>
          <p:nvPr/>
        </p:nvSpPr>
        <p:spPr>
          <a:xfrm>
            <a:off x="1907540" y="614680"/>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14" name="Text Box 13"/>
          <p:cNvSpPr txBox="1"/>
          <p:nvPr/>
        </p:nvSpPr>
        <p:spPr>
          <a:xfrm>
            <a:off x="713575" y="1976120"/>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a</a:t>
            </a:r>
            <a:endParaRPr lang="x-none" altLang="en-US" sz="4400" b="1">
              <a:solidFill>
                <a:schemeClr val="bg2">
                  <a:lumMod val="75000"/>
                </a:schemeClr>
              </a:solidFill>
              <a:latin typeface="Arial" charset="0"/>
              <a:ea typeface="Arial" charset="0"/>
            </a:endParaRPr>
          </a:p>
        </p:txBody>
      </p:sp>
      <p:sp>
        <p:nvSpPr>
          <p:cNvPr id="16" name="Oval 15"/>
          <p:cNvSpPr/>
          <p:nvPr/>
        </p:nvSpPr>
        <p:spPr>
          <a:xfrm>
            <a:off x="547370" y="1988820"/>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17" name="Oval 16"/>
          <p:cNvSpPr/>
          <p:nvPr/>
        </p:nvSpPr>
        <p:spPr>
          <a:xfrm>
            <a:off x="3293110" y="1980565"/>
            <a:ext cx="838835" cy="838835"/>
          </a:xfrm>
          <a:prstGeom prst="ellipse">
            <a:avLst/>
          </a:prstGeom>
          <a:noFill/>
          <a:ln w="38100">
            <a:solidFill>
              <a:srgbClr val="00B0F0"/>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18" name="Text Box 17"/>
          <p:cNvSpPr txBox="1"/>
          <p:nvPr/>
        </p:nvSpPr>
        <p:spPr>
          <a:xfrm>
            <a:off x="2024215" y="5473065"/>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b</a:t>
            </a:r>
            <a:endParaRPr lang="x-none" altLang="en-US" sz="4400" b="1">
              <a:solidFill>
                <a:schemeClr val="bg2">
                  <a:lumMod val="75000"/>
                </a:schemeClr>
              </a:solidFill>
              <a:latin typeface="Arial" charset="0"/>
              <a:ea typeface="Arial" charset="0"/>
            </a:endParaRPr>
          </a:p>
        </p:txBody>
      </p:sp>
      <p:sp>
        <p:nvSpPr>
          <p:cNvPr id="19" name="Oval 18"/>
          <p:cNvSpPr/>
          <p:nvPr/>
        </p:nvSpPr>
        <p:spPr>
          <a:xfrm>
            <a:off x="1883410" y="5434965"/>
            <a:ext cx="838835" cy="838835"/>
          </a:xfrm>
          <a:prstGeom prst="ellipse">
            <a:avLst/>
          </a:prstGeom>
          <a:noFill/>
          <a:ln w="38100">
            <a:solidFill>
              <a:srgbClr val="00B0F0"/>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20" name="Text Box 19"/>
          <p:cNvSpPr txBox="1"/>
          <p:nvPr/>
        </p:nvSpPr>
        <p:spPr>
          <a:xfrm>
            <a:off x="3472015" y="4037965"/>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c</a:t>
            </a:r>
            <a:endParaRPr lang="x-none" altLang="en-US" sz="4400" b="1">
              <a:solidFill>
                <a:schemeClr val="bg2">
                  <a:lumMod val="75000"/>
                </a:schemeClr>
              </a:solidFill>
              <a:latin typeface="Arial" charset="0"/>
              <a:ea typeface="Arial" charset="0"/>
            </a:endParaRPr>
          </a:p>
        </p:txBody>
      </p:sp>
      <p:sp>
        <p:nvSpPr>
          <p:cNvPr id="21" name="Oval 20"/>
          <p:cNvSpPr/>
          <p:nvPr/>
        </p:nvSpPr>
        <p:spPr>
          <a:xfrm>
            <a:off x="3293110" y="4037965"/>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cxnSp>
        <p:nvCxnSpPr>
          <p:cNvPr id="22" name="Straight Arrow Connector 21"/>
          <p:cNvCxnSpPr>
            <a:stCxn id="11" idx="3"/>
            <a:endCxn id="16" idx="7"/>
          </p:cNvCxnSpPr>
          <p:nvPr/>
        </p:nvCxnSpPr>
        <p:spPr>
          <a:xfrm flipH="1">
            <a:off x="1263650" y="1330960"/>
            <a:ext cx="766445" cy="78041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11" idx="5"/>
            <a:endCxn id="17" idx="1"/>
          </p:cNvCxnSpPr>
          <p:nvPr/>
        </p:nvCxnSpPr>
        <p:spPr>
          <a:xfrm>
            <a:off x="2623820" y="1330960"/>
            <a:ext cx="791845" cy="77216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16" idx="4"/>
            <a:endCxn id="43" idx="0"/>
          </p:cNvCxnSpPr>
          <p:nvPr/>
        </p:nvCxnSpPr>
        <p:spPr>
          <a:xfrm flipH="1">
            <a:off x="956945" y="2827655"/>
            <a:ext cx="10160" cy="123571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43" idx="7"/>
            <a:endCxn id="17" idx="3"/>
          </p:cNvCxnSpPr>
          <p:nvPr/>
        </p:nvCxnSpPr>
        <p:spPr>
          <a:xfrm flipV="1">
            <a:off x="1253490" y="2696845"/>
            <a:ext cx="2162175" cy="1489075"/>
          </a:xfrm>
          <a:prstGeom prst="straightConnector1">
            <a:avLst/>
          </a:prstGeom>
          <a:ln w="28575">
            <a:solidFill>
              <a:srgbClr val="00B0F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endCxn id="19" idx="0"/>
          </p:cNvCxnSpPr>
          <p:nvPr/>
        </p:nvCxnSpPr>
        <p:spPr>
          <a:xfrm flipH="1">
            <a:off x="2303145" y="2792730"/>
            <a:ext cx="1227455" cy="264223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43" idx="4"/>
            <a:endCxn id="19" idx="1"/>
          </p:cNvCxnSpPr>
          <p:nvPr/>
        </p:nvCxnSpPr>
        <p:spPr>
          <a:xfrm>
            <a:off x="956945" y="4902200"/>
            <a:ext cx="1049020" cy="655320"/>
          </a:xfrm>
          <a:prstGeom prst="straightConnector1">
            <a:avLst/>
          </a:prstGeom>
          <a:ln w="28575">
            <a:solidFill>
              <a:srgbClr val="00B0F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19" idx="7"/>
            <a:endCxn id="21" idx="4"/>
          </p:cNvCxnSpPr>
          <p:nvPr/>
        </p:nvCxnSpPr>
        <p:spPr>
          <a:xfrm flipV="1">
            <a:off x="2599690" y="4876800"/>
            <a:ext cx="1113155" cy="68072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21" idx="0"/>
            <a:endCxn id="17" idx="4"/>
          </p:cNvCxnSpPr>
          <p:nvPr/>
        </p:nvCxnSpPr>
        <p:spPr>
          <a:xfrm flipV="1">
            <a:off x="3712845" y="2819400"/>
            <a:ext cx="0" cy="121856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sp>
        <p:nvSpPr>
          <p:cNvPr id="30" name="Text Box 29"/>
          <p:cNvSpPr txBox="1"/>
          <p:nvPr/>
        </p:nvSpPr>
        <p:spPr>
          <a:xfrm>
            <a:off x="1122680" y="131889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8</a:t>
            </a:r>
            <a:endParaRPr lang="x-none" altLang="en-US" sz="2800" b="1">
              <a:solidFill>
                <a:schemeClr val="tx1">
                  <a:lumMod val="75000"/>
                  <a:lumOff val="25000"/>
                </a:schemeClr>
              </a:solidFill>
              <a:latin typeface="Arial" charset="0"/>
              <a:ea typeface="Arial" charset="0"/>
            </a:endParaRPr>
          </a:p>
        </p:txBody>
      </p:sp>
      <p:sp>
        <p:nvSpPr>
          <p:cNvPr id="32" name="Text Box 31"/>
          <p:cNvSpPr txBox="1"/>
          <p:nvPr/>
        </p:nvSpPr>
        <p:spPr>
          <a:xfrm>
            <a:off x="2928620" y="131635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10</a:t>
            </a:r>
            <a:endParaRPr lang="x-none" altLang="en-US" sz="2800" b="1">
              <a:solidFill>
                <a:schemeClr val="tx1">
                  <a:lumMod val="75000"/>
                  <a:lumOff val="25000"/>
                </a:schemeClr>
              </a:solidFill>
              <a:latin typeface="Arial" charset="0"/>
              <a:ea typeface="Arial" charset="0"/>
            </a:endParaRPr>
          </a:p>
        </p:txBody>
      </p:sp>
      <p:sp>
        <p:nvSpPr>
          <p:cNvPr id="35" name="Text Box 34"/>
          <p:cNvSpPr txBox="1"/>
          <p:nvPr/>
        </p:nvSpPr>
        <p:spPr>
          <a:xfrm>
            <a:off x="434340" y="312991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a:t>
            </a:r>
            <a:endParaRPr lang="x-none" altLang="en-US" sz="2800" b="1">
              <a:solidFill>
                <a:schemeClr val="tx1">
                  <a:lumMod val="75000"/>
                  <a:lumOff val="25000"/>
                </a:schemeClr>
              </a:solidFill>
              <a:latin typeface="Arial" charset="0"/>
              <a:ea typeface="Arial" charset="0"/>
            </a:endParaRPr>
          </a:p>
        </p:txBody>
      </p:sp>
      <p:sp>
        <p:nvSpPr>
          <p:cNvPr id="37" name="Text Box 36"/>
          <p:cNvSpPr txBox="1"/>
          <p:nvPr/>
        </p:nvSpPr>
        <p:spPr>
          <a:xfrm>
            <a:off x="3589020" y="311467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a:t>
            </a:r>
            <a:endParaRPr lang="x-none" altLang="en-US" sz="2800" b="1">
              <a:solidFill>
                <a:schemeClr val="tx1">
                  <a:lumMod val="75000"/>
                  <a:lumOff val="25000"/>
                </a:schemeClr>
              </a:solidFill>
              <a:latin typeface="Arial" charset="0"/>
              <a:ea typeface="Arial" charset="0"/>
            </a:endParaRPr>
          </a:p>
        </p:txBody>
      </p:sp>
      <p:sp>
        <p:nvSpPr>
          <p:cNvPr id="38" name="Text Box 37"/>
          <p:cNvSpPr txBox="1"/>
          <p:nvPr/>
        </p:nvSpPr>
        <p:spPr>
          <a:xfrm>
            <a:off x="1790700" y="3038475"/>
            <a:ext cx="641985" cy="518160"/>
          </a:xfrm>
          <a:prstGeom prst="rect">
            <a:avLst/>
          </a:prstGeom>
          <a:noFill/>
        </p:spPr>
        <p:txBody>
          <a:bodyPr wrap="square" rtlCol="0">
            <a:spAutoFit/>
          </a:bodyPr>
          <a:p>
            <a:pPr algn="ctr"/>
            <a:r>
              <a:rPr lang="x-none" altLang="en-US" sz="2800" b="1">
                <a:solidFill>
                  <a:srgbClr val="00B0F0"/>
                </a:solidFill>
                <a:latin typeface="Arial" charset="0"/>
                <a:ea typeface="Arial" charset="0"/>
              </a:rPr>
              <a:t>-4</a:t>
            </a:r>
            <a:endParaRPr lang="x-none" altLang="en-US" sz="2800" b="1">
              <a:solidFill>
                <a:srgbClr val="00B0F0"/>
              </a:solidFill>
              <a:latin typeface="Arial" charset="0"/>
              <a:ea typeface="Arial" charset="0"/>
            </a:endParaRPr>
          </a:p>
        </p:txBody>
      </p:sp>
      <p:sp>
        <p:nvSpPr>
          <p:cNvPr id="39" name="Text Box 38"/>
          <p:cNvSpPr txBox="1"/>
          <p:nvPr/>
        </p:nvSpPr>
        <p:spPr>
          <a:xfrm>
            <a:off x="2331720" y="3938270"/>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2</a:t>
            </a:r>
            <a:endParaRPr lang="x-none" altLang="en-US" sz="2800" b="1">
              <a:solidFill>
                <a:schemeClr val="tx1">
                  <a:lumMod val="75000"/>
                  <a:lumOff val="25000"/>
                </a:schemeClr>
              </a:solidFill>
              <a:latin typeface="Arial" charset="0"/>
              <a:ea typeface="Arial" charset="0"/>
            </a:endParaRPr>
          </a:p>
        </p:txBody>
      </p:sp>
      <p:sp>
        <p:nvSpPr>
          <p:cNvPr id="40" name="Text Box 39"/>
          <p:cNvSpPr txBox="1"/>
          <p:nvPr/>
        </p:nvSpPr>
        <p:spPr>
          <a:xfrm>
            <a:off x="998220" y="5172075"/>
            <a:ext cx="641985" cy="518160"/>
          </a:xfrm>
          <a:prstGeom prst="rect">
            <a:avLst/>
          </a:prstGeom>
          <a:noFill/>
        </p:spPr>
        <p:txBody>
          <a:bodyPr wrap="square" rtlCol="0">
            <a:spAutoFit/>
          </a:bodyPr>
          <a:p>
            <a:pPr algn="ctr"/>
            <a:r>
              <a:rPr lang="x-none" altLang="en-US" sz="2800" b="1">
                <a:solidFill>
                  <a:srgbClr val="00B0F0"/>
                </a:solidFill>
                <a:latin typeface="Arial" charset="0"/>
                <a:ea typeface="Arial" charset="0"/>
              </a:rPr>
              <a:t>-1</a:t>
            </a:r>
            <a:endParaRPr lang="x-none" altLang="en-US" sz="2800" b="1">
              <a:solidFill>
                <a:srgbClr val="00B0F0"/>
              </a:solidFill>
              <a:latin typeface="Arial" charset="0"/>
              <a:ea typeface="Arial" charset="0"/>
            </a:endParaRPr>
          </a:p>
        </p:txBody>
      </p:sp>
      <p:sp>
        <p:nvSpPr>
          <p:cNvPr id="41" name="Text Box 40"/>
          <p:cNvSpPr txBox="1"/>
          <p:nvPr/>
        </p:nvSpPr>
        <p:spPr>
          <a:xfrm>
            <a:off x="2948940" y="517969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-2</a:t>
            </a:r>
            <a:endParaRPr lang="x-none" altLang="en-US" sz="2800" b="1">
              <a:solidFill>
                <a:schemeClr val="tx1">
                  <a:lumMod val="75000"/>
                  <a:lumOff val="25000"/>
                </a:schemeClr>
              </a:solidFill>
              <a:latin typeface="Arial" charset="0"/>
              <a:ea typeface="Arial" charset="0"/>
            </a:endParaRPr>
          </a:p>
        </p:txBody>
      </p:sp>
      <p:sp>
        <p:nvSpPr>
          <p:cNvPr id="42" name="Text Box 41"/>
          <p:cNvSpPr txBox="1"/>
          <p:nvPr/>
        </p:nvSpPr>
        <p:spPr>
          <a:xfrm>
            <a:off x="3430105" y="2008505"/>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d</a:t>
            </a:r>
            <a:endParaRPr lang="x-none" altLang="en-US" sz="4400" b="1">
              <a:solidFill>
                <a:schemeClr val="bg2">
                  <a:lumMod val="75000"/>
                </a:schemeClr>
              </a:solidFill>
              <a:latin typeface="Arial" charset="0"/>
              <a:ea typeface="Arial" charset="0"/>
            </a:endParaRPr>
          </a:p>
        </p:txBody>
      </p:sp>
      <p:sp>
        <p:nvSpPr>
          <p:cNvPr id="43" name="Oval 42"/>
          <p:cNvSpPr/>
          <p:nvPr/>
        </p:nvSpPr>
        <p:spPr>
          <a:xfrm>
            <a:off x="537210" y="4063365"/>
            <a:ext cx="838835" cy="838835"/>
          </a:xfrm>
          <a:prstGeom prst="ellipse">
            <a:avLst/>
          </a:prstGeom>
          <a:solidFill>
            <a:srgbClr val="E91149"/>
          </a:solidFill>
          <a:ln w="38100">
            <a:solidFill>
              <a:srgbClr val="E91149"/>
            </a:solidFill>
          </a:ln>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chemeClr val="bg1"/>
              </a:solidFill>
            </a:endParaRPr>
          </a:p>
        </p:txBody>
      </p:sp>
      <p:sp>
        <p:nvSpPr>
          <p:cNvPr id="44" name="Text Box 43"/>
          <p:cNvSpPr txBox="1"/>
          <p:nvPr/>
        </p:nvSpPr>
        <p:spPr>
          <a:xfrm>
            <a:off x="716115" y="4063365"/>
            <a:ext cx="459740" cy="762000"/>
          </a:xfrm>
          <a:prstGeom prst="rect">
            <a:avLst/>
          </a:prstGeom>
          <a:noFill/>
        </p:spPr>
        <p:txBody>
          <a:bodyPr wrap="square" rtlCol="0">
            <a:spAutoFit/>
          </a:bodyPr>
          <a:p>
            <a:r>
              <a:rPr lang="x-none" altLang="en-US" sz="4400" b="1">
                <a:solidFill>
                  <a:schemeClr val="bg1"/>
                </a:solidFill>
                <a:latin typeface="Arial" charset="0"/>
                <a:ea typeface="Arial" charset="0"/>
              </a:rPr>
              <a:t>e</a:t>
            </a:r>
            <a:endParaRPr lang="x-none" altLang="en-US" sz="4400" b="1">
              <a:solidFill>
                <a:schemeClr val="bg1"/>
              </a:solidFill>
              <a:latin typeface="Arial" charset="0"/>
              <a:ea typeface="Arial" charset="0"/>
            </a:endParaRPr>
          </a:p>
        </p:txBody>
      </p:sp>
      <p:sp>
        <p:nvSpPr>
          <p:cNvPr id="4" name="Text Box 3"/>
          <p:cNvSpPr txBox="1"/>
          <p:nvPr/>
        </p:nvSpPr>
        <p:spPr>
          <a:xfrm>
            <a:off x="6054090" y="2319655"/>
            <a:ext cx="5447030" cy="579120"/>
          </a:xfrm>
          <a:prstGeom prst="rect">
            <a:avLst/>
          </a:prstGeom>
          <a:noFill/>
        </p:spPr>
        <p:txBody>
          <a:bodyPr wrap="square" rtlCol="0">
            <a:spAutoFit/>
          </a:bodyPr>
          <a:p>
            <a:pPr algn="l"/>
            <a:r>
              <a:rPr lang="x-none" altLang="en-US" sz="3200">
                <a:latin typeface="MathJax_Main" charset="0"/>
                <a:sym typeface="+mn-ea"/>
              </a:rPr>
              <a:t> 0 </a:t>
            </a:r>
            <a:r>
              <a:rPr lang="x-none" altLang="en-US" sz="3200">
                <a:latin typeface="MathJax_Main" charset="0"/>
              </a:rPr>
              <a:t>      </a:t>
            </a:r>
            <a:r>
              <a:rPr lang="x-none" altLang="en-US" sz="3200">
                <a:latin typeface="MathJax_Main" charset="0"/>
                <a:sym typeface="+mn-ea"/>
              </a:rPr>
              <a:t>8</a:t>
            </a:r>
            <a:r>
              <a:rPr lang="x-none" altLang="en-US" sz="3200">
                <a:latin typeface="MathJax_Main" charset="0"/>
              </a:rPr>
              <a:t>       </a:t>
            </a:r>
            <a:r>
              <a:rPr lang="x-none" altLang="en-US" sz="3200">
                <a:latin typeface="MathJax_Main" charset="0"/>
                <a:sym typeface="+mn-ea"/>
              </a:rPr>
              <a:t>7</a:t>
            </a:r>
            <a:r>
              <a:rPr lang="x-none" altLang="en-US" sz="3200">
                <a:latin typeface="MathJax_Main" charset="0"/>
              </a:rPr>
              <a:t>       </a:t>
            </a:r>
            <a:r>
              <a:rPr lang="x-none" altLang="en-US" sz="3200">
                <a:latin typeface="MathJax_Main" charset="0"/>
                <a:sym typeface="+mn-ea"/>
              </a:rPr>
              <a:t>5</a:t>
            </a:r>
            <a:r>
              <a:rPr lang="x-none" altLang="en-US" sz="3200">
                <a:latin typeface="MathJax_Main" charset="0"/>
              </a:rPr>
              <a:t>       </a:t>
            </a:r>
            <a:r>
              <a:rPr lang="x-none" altLang="en-US" sz="3200">
                <a:latin typeface="MathJax_Main" charset="0"/>
                <a:sym typeface="+mn-ea"/>
              </a:rPr>
              <a:t>5</a:t>
            </a:r>
            <a:r>
              <a:rPr lang="x-none" altLang="en-US" sz="3200">
                <a:latin typeface="MathJax_Main" charset="0"/>
              </a:rPr>
              <a:t>       </a:t>
            </a:r>
            <a:r>
              <a:rPr lang="x-none" altLang="en-US" sz="3200">
                <a:latin typeface="MathJax_Main" charset="0"/>
                <a:sym typeface="+mn-ea"/>
              </a:rPr>
              <a:t>9</a:t>
            </a:r>
            <a:endParaRPr lang="x-none" altLang="en-US" sz="3200">
              <a:latin typeface="MathJax_Main" charset="0"/>
              <a:sym typeface="+mn-ea"/>
            </a:endParaRPr>
          </a:p>
        </p:txBody>
      </p:sp>
      <p:sp>
        <p:nvSpPr>
          <p:cNvPr id="6" name="Oval 5"/>
          <p:cNvSpPr/>
          <p:nvPr/>
        </p:nvSpPr>
        <p:spPr>
          <a:xfrm>
            <a:off x="10621645" y="3085465"/>
            <a:ext cx="584835" cy="584835"/>
          </a:xfrm>
          <a:prstGeom prst="ellipse">
            <a:avLst/>
          </a:prstGeom>
          <a:solidFill>
            <a:srgbClr val="E91149"/>
          </a:solidFill>
          <a:ln w="38100">
            <a:solidFill>
              <a:srgbClr val="E91149"/>
            </a:solidFill>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7" name="Text Box 6"/>
          <p:cNvSpPr txBox="1"/>
          <p:nvPr/>
        </p:nvSpPr>
        <p:spPr>
          <a:xfrm>
            <a:off x="6134100" y="3028315"/>
            <a:ext cx="5135880" cy="640080"/>
          </a:xfrm>
          <a:prstGeom prst="rect">
            <a:avLst/>
          </a:prstGeom>
          <a:noFill/>
        </p:spPr>
        <p:txBody>
          <a:bodyPr wrap="none" rtlCol="0">
            <a:spAutoFit/>
          </a:bodyPr>
          <a:p>
            <a:r>
              <a:rPr lang="x-none" altLang="en-US" sz="3600">
                <a:solidFill>
                  <a:schemeClr val="tx1"/>
                </a:solidFill>
                <a:latin typeface="Arial" charset="0"/>
              </a:rPr>
              <a:t>s</a:t>
            </a:r>
            <a:r>
              <a:rPr lang="x-none" altLang="en-US" sz="3600">
                <a:latin typeface="Arial" charset="0"/>
              </a:rPr>
              <a:t>	</a:t>
            </a:r>
            <a:r>
              <a:rPr lang="x-none" altLang="en-US" sz="3600">
                <a:solidFill>
                  <a:schemeClr val="tx1"/>
                </a:solidFill>
                <a:latin typeface="Arial" charset="0"/>
              </a:rPr>
              <a:t>a</a:t>
            </a:r>
            <a:r>
              <a:rPr lang="x-none" altLang="en-US" sz="3600">
                <a:latin typeface="Arial" charset="0"/>
              </a:rPr>
              <a:t>	</a:t>
            </a:r>
            <a:r>
              <a:rPr lang="x-none" altLang="en-US" sz="3600">
                <a:solidFill>
                  <a:srgbClr val="00B0F0"/>
                </a:solidFill>
                <a:latin typeface="Arial" charset="0"/>
              </a:rPr>
              <a:t>b</a:t>
            </a:r>
            <a:r>
              <a:rPr lang="x-none" altLang="en-US" sz="3600">
                <a:latin typeface="Arial" charset="0"/>
              </a:rPr>
              <a:t>	</a:t>
            </a:r>
            <a:r>
              <a:rPr lang="x-none" altLang="en-US" sz="3600">
                <a:solidFill>
                  <a:schemeClr val="tx1"/>
                </a:solidFill>
                <a:latin typeface="Arial" charset="0"/>
              </a:rPr>
              <a:t>c</a:t>
            </a:r>
            <a:r>
              <a:rPr lang="x-none" altLang="en-US" sz="3600">
                <a:latin typeface="Arial" charset="0"/>
              </a:rPr>
              <a:t>	</a:t>
            </a:r>
            <a:r>
              <a:rPr lang="x-none" altLang="en-US" sz="3600">
                <a:solidFill>
                  <a:srgbClr val="00B0F0"/>
                </a:solidFill>
                <a:latin typeface="Arial" charset="0"/>
              </a:rPr>
              <a:t>d</a:t>
            </a:r>
            <a:r>
              <a:rPr lang="x-none" altLang="en-US" sz="3600">
                <a:latin typeface="Arial" charset="0"/>
              </a:rPr>
              <a:t>	</a:t>
            </a:r>
            <a:r>
              <a:rPr lang="x-none" altLang="en-US" sz="3600">
                <a:solidFill>
                  <a:schemeClr val="bg1"/>
                </a:solidFill>
                <a:latin typeface="Arial" charset="0"/>
              </a:rPr>
              <a:t>e</a:t>
            </a:r>
            <a:r>
              <a:rPr lang="x-none" altLang="en-US" sz="3600">
                <a:latin typeface="Arial" charset="0"/>
              </a:rPr>
              <a:t> </a:t>
            </a:r>
            <a:endParaRPr lang="x-none" altLang="en-US" sz="3600">
              <a:latin typeface="Arial" charset="0"/>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Text Box 8"/>
          <p:cNvSpPr txBox="1"/>
          <p:nvPr/>
        </p:nvSpPr>
        <p:spPr>
          <a:xfrm>
            <a:off x="713575" y="1976120"/>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a</a:t>
            </a:r>
            <a:endParaRPr lang="x-none" altLang="en-US" sz="4400" b="1">
              <a:solidFill>
                <a:schemeClr val="bg2">
                  <a:lumMod val="75000"/>
                </a:schemeClr>
              </a:solidFill>
              <a:latin typeface="Arial" charset="0"/>
              <a:ea typeface="Arial" charset="0"/>
            </a:endParaRPr>
          </a:p>
        </p:txBody>
      </p:sp>
      <p:sp>
        <p:nvSpPr>
          <p:cNvPr id="12" name="Oval 11"/>
          <p:cNvSpPr/>
          <p:nvPr/>
        </p:nvSpPr>
        <p:spPr>
          <a:xfrm>
            <a:off x="547370" y="1988820"/>
            <a:ext cx="838835" cy="838835"/>
          </a:xfrm>
          <a:prstGeom prst="ellipse">
            <a:avLst/>
          </a:prstGeom>
          <a:noFill/>
          <a:ln w="38100">
            <a:solidFill>
              <a:srgbClr val="00B0F0"/>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31" name="Oval 30"/>
          <p:cNvSpPr/>
          <p:nvPr/>
        </p:nvSpPr>
        <p:spPr>
          <a:xfrm>
            <a:off x="3293110" y="1980565"/>
            <a:ext cx="838835" cy="838835"/>
          </a:xfrm>
          <a:prstGeom prst="ellipse">
            <a:avLst/>
          </a:prstGeom>
          <a:noFill/>
          <a:ln w="38100">
            <a:solidFill>
              <a:srgbClr val="00B0F0"/>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33" name="Text Box 32"/>
          <p:cNvSpPr txBox="1"/>
          <p:nvPr/>
        </p:nvSpPr>
        <p:spPr>
          <a:xfrm>
            <a:off x="716115" y="4063365"/>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e</a:t>
            </a:r>
            <a:endParaRPr lang="x-none" altLang="en-US" sz="4400" b="1">
              <a:solidFill>
                <a:schemeClr val="bg2">
                  <a:lumMod val="75000"/>
                </a:schemeClr>
              </a:solidFill>
              <a:latin typeface="Arial" charset="0"/>
              <a:ea typeface="Arial" charset="0"/>
            </a:endParaRPr>
          </a:p>
        </p:txBody>
      </p:sp>
      <p:sp>
        <p:nvSpPr>
          <p:cNvPr id="34" name="Oval 33"/>
          <p:cNvSpPr/>
          <p:nvPr/>
        </p:nvSpPr>
        <p:spPr>
          <a:xfrm>
            <a:off x="537210" y="4063365"/>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36" name="Text Box 35"/>
          <p:cNvSpPr txBox="1"/>
          <p:nvPr/>
        </p:nvSpPr>
        <p:spPr>
          <a:xfrm>
            <a:off x="2024215" y="5473065"/>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b</a:t>
            </a:r>
            <a:endParaRPr lang="x-none" altLang="en-US" sz="4400" b="1">
              <a:solidFill>
                <a:schemeClr val="bg2">
                  <a:lumMod val="75000"/>
                </a:schemeClr>
              </a:solidFill>
              <a:latin typeface="Arial" charset="0"/>
              <a:ea typeface="Arial" charset="0"/>
            </a:endParaRPr>
          </a:p>
        </p:txBody>
      </p:sp>
      <p:sp>
        <p:nvSpPr>
          <p:cNvPr id="60" name="Oval 59"/>
          <p:cNvSpPr/>
          <p:nvPr/>
        </p:nvSpPr>
        <p:spPr>
          <a:xfrm>
            <a:off x="1883410" y="5434965"/>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61" name="Text Box 60"/>
          <p:cNvSpPr txBox="1"/>
          <p:nvPr/>
        </p:nvSpPr>
        <p:spPr>
          <a:xfrm>
            <a:off x="3472015" y="4037965"/>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c</a:t>
            </a:r>
            <a:endParaRPr lang="x-none" altLang="en-US" sz="4400" b="1">
              <a:solidFill>
                <a:schemeClr val="bg2">
                  <a:lumMod val="75000"/>
                </a:schemeClr>
              </a:solidFill>
              <a:latin typeface="Arial" charset="0"/>
              <a:ea typeface="Arial" charset="0"/>
            </a:endParaRPr>
          </a:p>
        </p:txBody>
      </p:sp>
      <p:sp>
        <p:nvSpPr>
          <p:cNvPr id="62" name="Oval 61"/>
          <p:cNvSpPr/>
          <p:nvPr/>
        </p:nvSpPr>
        <p:spPr>
          <a:xfrm>
            <a:off x="3293110" y="4037965"/>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cxnSp>
        <p:nvCxnSpPr>
          <p:cNvPr id="65" name="Straight Arrow Connector 64"/>
          <p:cNvCxnSpPr>
            <a:stCxn id="8" idx="3"/>
            <a:endCxn id="12" idx="7"/>
          </p:cNvCxnSpPr>
          <p:nvPr/>
        </p:nvCxnSpPr>
        <p:spPr>
          <a:xfrm flipH="1">
            <a:off x="1263650" y="1330960"/>
            <a:ext cx="766445" cy="780415"/>
          </a:xfrm>
          <a:prstGeom prst="straightConnector1">
            <a:avLst/>
          </a:prstGeom>
          <a:ln w="28575">
            <a:solidFill>
              <a:srgbClr val="00B0F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8" idx="5"/>
            <a:endCxn id="31" idx="1"/>
          </p:cNvCxnSpPr>
          <p:nvPr/>
        </p:nvCxnSpPr>
        <p:spPr>
          <a:xfrm>
            <a:off x="2623820" y="1330960"/>
            <a:ext cx="791845" cy="772160"/>
          </a:xfrm>
          <a:prstGeom prst="straightConnector1">
            <a:avLst/>
          </a:prstGeom>
          <a:ln w="28575">
            <a:solidFill>
              <a:srgbClr val="00B0F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12" idx="4"/>
            <a:endCxn id="34" idx="0"/>
          </p:cNvCxnSpPr>
          <p:nvPr/>
        </p:nvCxnSpPr>
        <p:spPr>
          <a:xfrm flipH="1">
            <a:off x="956945" y="2827655"/>
            <a:ext cx="10160" cy="123571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stCxn id="34" idx="7"/>
            <a:endCxn id="31" idx="3"/>
          </p:cNvCxnSpPr>
          <p:nvPr/>
        </p:nvCxnSpPr>
        <p:spPr>
          <a:xfrm flipV="1">
            <a:off x="1253490" y="2696845"/>
            <a:ext cx="2162175" cy="148907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endCxn id="60" idx="0"/>
          </p:cNvCxnSpPr>
          <p:nvPr/>
        </p:nvCxnSpPr>
        <p:spPr>
          <a:xfrm flipH="1">
            <a:off x="2303145" y="2792730"/>
            <a:ext cx="1227455" cy="264223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a:stCxn id="34" idx="4"/>
            <a:endCxn id="60" idx="1"/>
          </p:cNvCxnSpPr>
          <p:nvPr/>
        </p:nvCxnSpPr>
        <p:spPr>
          <a:xfrm>
            <a:off x="956945" y="4902200"/>
            <a:ext cx="1049020" cy="65532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stCxn id="60" idx="7"/>
            <a:endCxn id="62" idx="4"/>
          </p:cNvCxnSpPr>
          <p:nvPr/>
        </p:nvCxnSpPr>
        <p:spPr>
          <a:xfrm flipV="1">
            <a:off x="2599690" y="4876800"/>
            <a:ext cx="1113155" cy="68072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stCxn id="62" idx="0"/>
            <a:endCxn id="31" idx="4"/>
          </p:cNvCxnSpPr>
          <p:nvPr/>
        </p:nvCxnSpPr>
        <p:spPr>
          <a:xfrm flipV="1">
            <a:off x="3712845" y="2819400"/>
            <a:ext cx="0" cy="121856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sp>
        <p:nvSpPr>
          <p:cNvPr id="73" name="Text Box 72"/>
          <p:cNvSpPr txBox="1"/>
          <p:nvPr/>
        </p:nvSpPr>
        <p:spPr>
          <a:xfrm>
            <a:off x="1122680" y="1318895"/>
            <a:ext cx="641985" cy="518160"/>
          </a:xfrm>
          <a:prstGeom prst="rect">
            <a:avLst/>
          </a:prstGeom>
          <a:noFill/>
        </p:spPr>
        <p:txBody>
          <a:bodyPr wrap="square" rtlCol="0">
            <a:spAutoFit/>
          </a:bodyPr>
          <a:p>
            <a:pPr algn="ctr"/>
            <a:r>
              <a:rPr lang="x-none" altLang="en-US" sz="2800" b="1">
                <a:solidFill>
                  <a:srgbClr val="00B0F0"/>
                </a:solidFill>
                <a:latin typeface="Arial" charset="0"/>
                <a:ea typeface="Arial" charset="0"/>
              </a:rPr>
              <a:t>8</a:t>
            </a:r>
            <a:endParaRPr lang="x-none" altLang="en-US" sz="2800" b="1">
              <a:solidFill>
                <a:srgbClr val="00B0F0"/>
              </a:solidFill>
              <a:latin typeface="Arial" charset="0"/>
              <a:ea typeface="Arial" charset="0"/>
            </a:endParaRPr>
          </a:p>
        </p:txBody>
      </p:sp>
      <p:sp>
        <p:nvSpPr>
          <p:cNvPr id="74" name="Text Box 73"/>
          <p:cNvSpPr txBox="1"/>
          <p:nvPr/>
        </p:nvSpPr>
        <p:spPr>
          <a:xfrm>
            <a:off x="2928620" y="1316355"/>
            <a:ext cx="641985" cy="518160"/>
          </a:xfrm>
          <a:prstGeom prst="rect">
            <a:avLst/>
          </a:prstGeom>
          <a:noFill/>
        </p:spPr>
        <p:txBody>
          <a:bodyPr wrap="square" rtlCol="0">
            <a:spAutoFit/>
          </a:bodyPr>
          <a:p>
            <a:pPr algn="ctr"/>
            <a:r>
              <a:rPr lang="x-none" altLang="en-US" sz="2800" b="1">
                <a:solidFill>
                  <a:srgbClr val="00B0F0"/>
                </a:solidFill>
                <a:latin typeface="Arial" charset="0"/>
                <a:ea typeface="Arial" charset="0"/>
              </a:rPr>
              <a:t>10</a:t>
            </a:r>
            <a:endParaRPr lang="x-none" altLang="en-US" sz="2800" b="1">
              <a:solidFill>
                <a:srgbClr val="00B0F0"/>
              </a:solidFill>
              <a:latin typeface="Arial" charset="0"/>
              <a:ea typeface="Arial" charset="0"/>
            </a:endParaRPr>
          </a:p>
        </p:txBody>
      </p:sp>
      <p:sp>
        <p:nvSpPr>
          <p:cNvPr id="75" name="Text Box 74"/>
          <p:cNvSpPr txBox="1"/>
          <p:nvPr/>
        </p:nvSpPr>
        <p:spPr>
          <a:xfrm>
            <a:off x="434340" y="312991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a:t>
            </a:r>
            <a:endParaRPr lang="x-none" altLang="en-US" sz="2800" b="1">
              <a:solidFill>
                <a:schemeClr val="tx1">
                  <a:lumMod val="75000"/>
                  <a:lumOff val="25000"/>
                </a:schemeClr>
              </a:solidFill>
              <a:latin typeface="Arial" charset="0"/>
              <a:ea typeface="Arial" charset="0"/>
            </a:endParaRPr>
          </a:p>
        </p:txBody>
      </p:sp>
      <p:sp>
        <p:nvSpPr>
          <p:cNvPr id="76" name="Text Box 75"/>
          <p:cNvSpPr txBox="1"/>
          <p:nvPr/>
        </p:nvSpPr>
        <p:spPr>
          <a:xfrm>
            <a:off x="3589020" y="311467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a:t>
            </a:r>
            <a:endParaRPr lang="x-none" altLang="en-US" sz="2800" b="1">
              <a:solidFill>
                <a:schemeClr val="tx1">
                  <a:lumMod val="75000"/>
                  <a:lumOff val="25000"/>
                </a:schemeClr>
              </a:solidFill>
              <a:latin typeface="Arial" charset="0"/>
              <a:ea typeface="Arial" charset="0"/>
            </a:endParaRPr>
          </a:p>
        </p:txBody>
      </p:sp>
      <p:sp>
        <p:nvSpPr>
          <p:cNvPr id="77" name="Text Box 76"/>
          <p:cNvSpPr txBox="1"/>
          <p:nvPr/>
        </p:nvSpPr>
        <p:spPr>
          <a:xfrm>
            <a:off x="1790700" y="303847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-4</a:t>
            </a:r>
            <a:endParaRPr lang="x-none" altLang="en-US" sz="2800" b="1">
              <a:solidFill>
                <a:schemeClr val="tx1">
                  <a:lumMod val="75000"/>
                  <a:lumOff val="25000"/>
                </a:schemeClr>
              </a:solidFill>
              <a:latin typeface="Arial" charset="0"/>
              <a:ea typeface="Arial" charset="0"/>
            </a:endParaRPr>
          </a:p>
        </p:txBody>
      </p:sp>
      <p:sp>
        <p:nvSpPr>
          <p:cNvPr id="78" name="Text Box 77"/>
          <p:cNvSpPr txBox="1"/>
          <p:nvPr/>
        </p:nvSpPr>
        <p:spPr>
          <a:xfrm>
            <a:off x="2331720" y="3938270"/>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2</a:t>
            </a:r>
            <a:endParaRPr lang="x-none" altLang="en-US" sz="2800" b="1">
              <a:solidFill>
                <a:schemeClr val="tx1">
                  <a:lumMod val="75000"/>
                  <a:lumOff val="25000"/>
                </a:schemeClr>
              </a:solidFill>
              <a:latin typeface="Arial" charset="0"/>
              <a:ea typeface="Arial" charset="0"/>
            </a:endParaRPr>
          </a:p>
        </p:txBody>
      </p:sp>
      <p:sp>
        <p:nvSpPr>
          <p:cNvPr id="79" name="Text Box 78"/>
          <p:cNvSpPr txBox="1"/>
          <p:nvPr/>
        </p:nvSpPr>
        <p:spPr>
          <a:xfrm>
            <a:off x="998220" y="517207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a:t>
            </a:r>
            <a:endParaRPr lang="x-none" altLang="en-US" sz="2800" b="1">
              <a:solidFill>
                <a:schemeClr val="tx1">
                  <a:lumMod val="75000"/>
                  <a:lumOff val="25000"/>
                </a:schemeClr>
              </a:solidFill>
              <a:latin typeface="Arial" charset="0"/>
              <a:ea typeface="Arial" charset="0"/>
            </a:endParaRPr>
          </a:p>
        </p:txBody>
      </p:sp>
      <p:sp>
        <p:nvSpPr>
          <p:cNvPr id="80" name="Text Box 79"/>
          <p:cNvSpPr txBox="1"/>
          <p:nvPr/>
        </p:nvSpPr>
        <p:spPr>
          <a:xfrm>
            <a:off x="2948940" y="517969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-2</a:t>
            </a:r>
            <a:endParaRPr lang="x-none" altLang="en-US" sz="2800" b="1">
              <a:solidFill>
                <a:schemeClr val="tx1">
                  <a:lumMod val="75000"/>
                  <a:lumOff val="25000"/>
                </a:schemeClr>
              </a:solidFill>
              <a:latin typeface="Arial" charset="0"/>
              <a:ea typeface="Arial" charset="0"/>
            </a:endParaRPr>
          </a:p>
        </p:txBody>
      </p:sp>
      <p:sp>
        <p:nvSpPr>
          <p:cNvPr id="8" name="Oval 7"/>
          <p:cNvSpPr/>
          <p:nvPr/>
        </p:nvSpPr>
        <p:spPr>
          <a:xfrm>
            <a:off x="1907540" y="614680"/>
            <a:ext cx="838835" cy="838835"/>
          </a:xfrm>
          <a:prstGeom prst="ellipse">
            <a:avLst/>
          </a:prstGeom>
          <a:solidFill>
            <a:srgbClr val="E91149"/>
          </a:solidFill>
          <a:ln w="38100">
            <a:solidFill>
              <a:srgbClr val="E91149"/>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7" name="Text Box 6"/>
          <p:cNvSpPr txBox="1"/>
          <p:nvPr/>
        </p:nvSpPr>
        <p:spPr>
          <a:xfrm>
            <a:off x="2086445" y="614680"/>
            <a:ext cx="459740" cy="762000"/>
          </a:xfrm>
          <a:prstGeom prst="rect">
            <a:avLst/>
          </a:prstGeom>
          <a:noFill/>
        </p:spPr>
        <p:txBody>
          <a:bodyPr wrap="square" rtlCol="0">
            <a:spAutoFit/>
          </a:bodyPr>
          <a:p>
            <a:r>
              <a:rPr lang="x-none" altLang="en-US" sz="4400" b="1">
                <a:solidFill>
                  <a:schemeClr val="bg1"/>
                </a:solidFill>
                <a:latin typeface="Arial" charset="0"/>
                <a:ea typeface="Arial" charset="0"/>
              </a:rPr>
              <a:t>s</a:t>
            </a:r>
            <a:endParaRPr lang="x-none" altLang="en-US" sz="4400" b="1">
              <a:solidFill>
                <a:schemeClr val="bg1"/>
              </a:solidFill>
              <a:latin typeface="Arial" charset="0"/>
              <a:ea typeface="Arial" charset="0"/>
            </a:endParaRPr>
          </a:p>
        </p:txBody>
      </p:sp>
      <p:sp>
        <p:nvSpPr>
          <p:cNvPr id="5" name="Text Box 4"/>
          <p:cNvSpPr txBox="1"/>
          <p:nvPr/>
        </p:nvSpPr>
        <p:spPr>
          <a:xfrm>
            <a:off x="3430105" y="2008505"/>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d</a:t>
            </a:r>
            <a:endParaRPr lang="x-none" altLang="en-US" sz="4400" b="1">
              <a:solidFill>
                <a:schemeClr val="bg2">
                  <a:lumMod val="75000"/>
                </a:schemeClr>
              </a:solidFill>
              <a:latin typeface="Arial" charset="0"/>
              <a:ea typeface="Arial" charset="0"/>
            </a:endParaRPr>
          </a:p>
        </p:txBody>
      </p:sp>
      <p:sp>
        <p:nvSpPr>
          <p:cNvPr id="13" name="Text Box 12"/>
          <p:cNvSpPr txBox="1"/>
          <p:nvPr/>
        </p:nvSpPr>
        <p:spPr>
          <a:xfrm>
            <a:off x="6769100" y="4149090"/>
            <a:ext cx="3749040" cy="579120"/>
          </a:xfrm>
          <a:prstGeom prst="rect">
            <a:avLst/>
          </a:prstGeom>
          <a:noFill/>
        </p:spPr>
        <p:txBody>
          <a:bodyPr wrap="none" rtlCol="0">
            <a:spAutoFit/>
          </a:bodyPr>
          <a:p>
            <a:r>
              <a:rPr lang="x-none" altLang="en-US" sz="3200">
                <a:latin typeface="Lato" charset="0"/>
              </a:rPr>
              <a:t>5</a:t>
            </a:r>
            <a:r>
              <a:rPr lang="x-none" altLang="en-US" sz="3200" baseline="30000">
                <a:latin typeface="Lato" charset="0"/>
              </a:rPr>
              <a:t>η </a:t>
            </a:r>
            <a:r>
              <a:rPr lang="x-none" altLang="en-US" sz="3200">
                <a:latin typeface="Lato" charset="0"/>
              </a:rPr>
              <a:t> / 5 επαναλήψεις</a:t>
            </a:r>
            <a:endParaRPr lang="x-none" altLang="en-US" sz="3200">
              <a:latin typeface="Lato" charset="0"/>
            </a:endParaRPr>
          </a:p>
        </p:txBody>
      </p:sp>
      <p:sp>
        <p:nvSpPr>
          <p:cNvPr id="3" name="Text Box 2"/>
          <p:cNvSpPr txBox="1"/>
          <p:nvPr/>
        </p:nvSpPr>
        <p:spPr>
          <a:xfrm>
            <a:off x="6054090" y="2319655"/>
            <a:ext cx="5447030" cy="579120"/>
          </a:xfrm>
          <a:prstGeom prst="rect">
            <a:avLst/>
          </a:prstGeom>
          <a:noFill/>
        </p:spPr>
        <p:txBody>
          <a:bodyPr wrap="square" rtlCol="0">
            <a:spAutoFit/>
          </a:bodyPr>
          <a:p>
            <a:pPr algn="l"/>
            <a:r>
              <a:rPr lang="x-none" altLang="en-US" sz="3200">
                <a:latin typeface="MathJax_Main" charset="0"/>
                <a:sym typeface="+mn-ea"/>
              </a:rPr>
              <a:t> 0 </a:t>
            </a:r>
            <a:r>
              <a:rPr lang="x-none" altLang="en-US" sz="3200">
                <a:latin typeface="MathJax_Main" charset="0"/>
              </a:rPr>
              <a:t>      </a:t>
            </a:r>
            <a:r>
              <a:rPr lang="x-none" altLang="en-US" sz="3200">
                <a:latin typeface="MathJax_Main" charset="0"/>
                <a:sym typeface="+mn-ea"/>
              </a:rPr>
              <a:t>8</a:t>
            </a:r>
            <a:r>
              <a:rPr lang="x-none" altLang="en-US" sz="3200">
                <a:latin typeface="MathJax_Main" charset="0"/>
              </a:rPr>
              <a:t>       </a:t>
            </a:r>
            <a:r>
              <a:rPr lang="x-none" altLang="en-US" sz="3200">
                <a:latin typeface="MathJax_Main" charset="0"/>
                <a:sym typeface="+mn-ea"/>
              </a:rPr>
              <a:t>7</a:t>
            </a:r>
            <a:r>
              <a:rPr lang="x-none" altLang="en-US" sz="3200">
                <a:latin typeface="MathJax_Main" charset="0"/>
              </a:rPr>
              <a:t>       </a:t>
            </a:r>
            <a:r>
              <a:rPr lang="x-none" altLang="en-US" sz="3200">
                <a:latin typeface="MathJax_Main" charset="0"/>
                <a:sym typeface="+mn-ea"/>
              </a:rPr>
              <a:t>5</a:t>
            </a:r>
            <a:r>
              <a:rPr lang="x-none" altLang="en-US" sz="3200">
                <a:latin typeface="MathJax_Main" charset="0"/>
              </a:rPr>
              <a:t>       </a:t>
            </a:r>
            <a:r>
              <a:rPr lang="x-none" altLang="en-US" sz="3200">
                <a:latin typeface="MathJax_Main" charset="0"/>
                <a:sym typeface="+mn-ea"/>
              </a:rPr>
              <a:t>5</a:t>
            </a:r>
            <a:r>
              <a:rPr lang="x-none" altLang="en-US" sz="3200">
                <a:latin typeface="MathJax_Main" charset="0"/>
              </a:rPr>
              <a:t>       </a:t>
            </a:r>
            <a:r>
              <a:rPr lang="x-none" altLang="en-US" sz="3200">
                <a:latin typeface="MathJax_Main" charset="0"/>
                <a:sym typeface="+mn-ea"/>
              </a:rPr>
              <a:t>9</a:t>
            </a:r>
            <a:endParaRPr lang="x-none" altLang="en-US" sz="3200">
              <a:latin typeface="MathJax_Main" charset="0"/>
              <a:sym typeface="+mn-ea"/>
            </a:endParaRPr>
          </a:p>
        </p:txBody>
      </p:sp>
      <p:sp>
        <p:nvSpPr>
          <p:cNvPr id="4" name="Oval 3"/>
          <p:cNvSpPr/>
          <p:nvPr/>
        </p:nvSpPr>
        <p:spPr>
          <a:xfrm>
            <a:off x="6044565" y="3085465"/>
            <a:ext cx="584835" cy="584835"/>
          </a:xfrm>
          <a:prstGeom prst="ellipse">
            <a:avLst/>
          </a:prstGeom>
          <a:solidFill>
            <a:srgbClr val="E91149"/>
          </a:solidFill>
          <a:ln w="38100">
            <a:solidFill>
              <a:srgbClr val="E91149"/>
            </a:solidFill>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6" name="Text Box 5"/>
          <p:cNvSpPr txBox="1"/>
          <p:nvPr/>
        </p:nvSpPr>
        <p:spPr>
          <a:xfrm>
            <a:off x="6134100" y="3028315"/>
            <a:ext cx="5135880" cy="640080"/>
          </a:xfrm>
          <a:prstGeom prst="rect">
            <a:avLst/>
          </a:prstGeom>
          <a:noFill/>
        </p:spPr>
        <p:txBody>
          <a:bodyPr wrap="none" rtlCol="0">
            <a:spAutoFit/>
          </a:bodyPr>
          <a:p>
            <a:r>
              <a:rPr lang="x-none" altLang="en-US" sz="3600">
                <a:solidFill>
                  <a:schemeClr val="bg1"/>
                </a:solidFill>
                <a:latin typeface="Arial" charset="0"/>
              </a:rPr>
              <a:t>s</a:t>
            </a:r>
            <a:r>
              <a:rPr lang="x-none" altLang="en-US" sz="3600">
                <a:latin typeface="Arial" charset="0"/>
              </a:rPr>
              <a:t>	</a:t>
            </a:r>
            <a:r>
              <a:rPr lang="x-none" altLang="en-US" sz="3600">
                <a:solidFill>
                  <a:srgbClr val="00B0F0"/>
                </a:solidFill>
                <a:latin typeface="Arial" charset="0"/>
              </a:rPr>
              <a:t>a</a:t>
            </a:r>
            <a:r>
              <a:rPr lang="x-none" altLang="en-US" sz="3600">
                <a:latin typeface="Arial" charset="0"/>
              </a:rPr>
              <a:t>	b	c	</a:t>
            </a:r>
            <a:r>
              <a:rPr lang="x-none" altLang="en-US" sz="3600">
                <a:solidFill>
                  <a:srgbClr val="00B0F0"/>
                </a:solidFill>
                <a:latin typeface="Arial" charset="0"/>
              </a:rPr>
              <a:t>d</a:t>
            </a:r>
            <a:r>
              <a:rPr lang="x-none" altLang="en-US" sz="3600">
                <a:latin typeface="Arial" charset="0"/>
              </a:rPr>
              <a:t>	e </a:t>
            </a:r>
            <a:endParaRPr lang="x-none" altLang="en-US" sz="3600">
              <a:latin typeface="Arial" charset="0"/>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Text Box 6"/>
          <p:cNvSpPr txBox="1"/>
          <p:nvPr/>
        </p:nvSpPr>
        <p:spPr>
          <a:xfrm>
            <a:off x="2086445" y="614680"/>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s</a:t>
            </a:r>
            <a:endParaRPr lang="x-none" altLang="en-US" sz="4400" b="1">
              <a:solidFill>
                <a:schemeClr val="bg2">
                  <a:lumMod val="75000"/>
                </a:schemeClr>
              </a:solidFill>
              <a:latin typeface="Arial" charset="0"/>
              <a:ea typeface="Arial" charset="0"/>
            </a:endParaRPr>
          </a:p>
        </p:txBody>
      </p:sp>
      <p:sp>
        <p:nvSpPr>
          <p:cNvPr id="8" name="Oval 7"/>
          <p:cNvSpPr/>
          <p:nvPr/>
        </p:nvSpPr>
        <p:spPr>
          <a:xfrm>
            <a:off x="1907540" y="614680"/>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31" name="Oval 30"/>
          <p:cNvSpPr/>
          <p:nvPr/>
        </p:nvSpPr>
        <p:spPr>
          <a:xfrm>
            <a:off x="3293110" y="1980565"/>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33" name="Text Box 32"/>
          <p:cNvSpPr txBox="1"/>
          <p:nvPr/>
        </p:nvSpPr>
        <p:spPr>
          <a:xfrm>
            <a:off x="716115" y="4063365"/>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e</a:t>
            </a:r>
            <a:endParaRPr lang="x-none" altLang="en-US" sz="4400" b="1">
              <a:solidFill>
                <a:schemeClr val="bg2">
                  <a:lumMod val="75000"/>
                </a:schemeClr>
              </a:solidFill>
              <a:latin typeface="Arial" charset="0"/>
              <a:ea typeface="Arial" charset="0"/>
            </a:endParaRPr>
          </a:p>
        </p:txBody>
      </p:sp>
      <p:sp>
        <p:nvSpPr>
          <p:cNvPr id="34" name="Oval 33"/>
          <p:cNvSpPr/>
          <p:nvPr/>
        </p:nvSpPr>
        <p:spPr>
          <a:xfrm>
            <a:off x="537210" y="4063365"/>
            <a:ext cx="838835" cy="838835"/>
          </a:xfrm>
          <a:prstGeom prst="ellipse">
            <a:avLst/>
          </a:prstGeom>
          <a:noFill/>
          <a:ln w="38100">
            <a:solidFill>
              <a:srgbClr val="00B0F0"/>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36" name="Text Box 35"/>
          <p:cNvSpPr txBox="1"/>
          <p:nvPr/>
        </p:nvSpPr>
        <p:spPr>
          <a:xfrm>
            <a:off x="2024215" y="5473065"/>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b</a:t>
            </a:r>
            <a:endParaRPr lang="x-none" altLang="en-US" sz="4400" b="1">
              <a:solidFill>
                <a:schemeClr val="bg2">
                  <a:lumMod val="75000"/>
                </a:schemeClr>
              </a:solidFill>
              <a:latin typeface="Arial" charset="0"/>
              <a:ea typeface="Arial" charset="0"/>
            </a:endParaRPr>
          </a:p>
        </p:txBody>
      </p:sp>
      <p:sp>
        <p:nvSpPr>
          <p:cNvPr id="60" name="Oval 59"/>
          <p:cNvSpPr/>
          <p:nvPr/>
        </p:nvSpPr>
        <p:spPr>
          <a:xfrm>
            <a:off x="1883410" y="5434965"/>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61" name="Text Box 60"/>
          <p:cNvSpPr txBox="1"/>
          <p:nvPr/>
        </p:nvSpPr>
        <p:spPr>
          <a:xfrm>
            <a:off x="3472015" y="4037965"/>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c</a:t>
            </a:r>
            <a:endParaRPr lang="x-none" altLang="en-US" sz="4400" b="1">
              <a:solidFill>
                <a:schemeClr val="bg2">
                  <a:lumMod val="75000"/>
                </a:schemeClr>
              </a:solidFill>
              <a:latin typeface="Arial" charset="0"/>
              <a:ea typeface="Arial" charset="0"/>
            </a:endParaRPr>
          </a:p>
        </p:txBody>
      </p:sp>
      <p:sp>
        <p:nvSpPr>
          <p:cNvPr id="62" name="Oval 61"/>
          <p:cNvSpPr/>
          <p:nvPr/>
        </p:nvSpPr>
        <p:spPr>
          <a:xfrm>
            <a:off x="3293110" y="4037965"/>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cxnSp>
        <p:nvCxnSpPr>
          <p:cNvPr id="65" name="Straight Arrow Connector 64"/>
          <p:cNvCxnSpPr>
            <a:stCxn id="8" idx="3"/>
            <a:endCxn id="12" idx="7"/>
          </p:cNvCxnSpPr>
          <p:nvPr/>
        </p:nvCxnSpPr>
        <p:spPr>
          <a:xfrm flipH="1">
            <a:off x="1263650" y="1330960"/>
            <a:ext cx="766445" cy="78041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8" idx="5"/>
            <a:endCxn id="31" idx="1"/>
          </p:cNvCxnSpPr>
          <p:nvPr/>
        </p:nvCxnSpPr>
        <p:spPr>
          <a:xfrm>
            <a:off x="2623820" y="1330960"/>
            <a:ext cx="791845" cy="77216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12" idx="4"/>
            <a:endCxn id="34" idx="0"/>
          </p:cNvCxnSpPr>
          <p:nvPr/>
        </p:nvCxnSpPr>
        <p:spPr>
          <a:xfrm flipH="1">
            <a:off x="956945" y="2827655"/>
            <a:ext cx="10160" cy="1235710"/>
          </a:xfrm>
          <a:prstGeom prst="straightConnector1">
            <a:avLst/>
          </a:prstGeom>
          <a:ln w="28575">
            <a:solidFill>
              <a:srgbClr val="00B0F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stCxn id="34" idx="7"/>
            <a:endCxn id="31" idx="3"/>
          </p:cNvCxnSpPr>
          <p:nvPr/>
        </p:nvCxnSpPr>
        <p:spPr>
          <a:xfrm flipV="1">
            <a:off x="1253490" y="2696845"/>
            <a:ext cx="2162175" cy="148907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endCxn id="60" idx="0"/>
          </p:cNvCxnSpPr>
          <p:nvPr/>
        </p:nvCxnSpPr>
        <p:spPr>
          <a:xfrm flipH="1">
            <a:off x="2303145" y="2792730"/>
            <a:ext cx="1227455" cy="264223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a:stCxn id="34" idx="4"/>
            <a:endCxn id="60" idx="1"/>
          </p:cNvCxnSpPr>
          <p:nvPr/>
        </p:nvCxnSpPr>
        <p:spPr>
          <a:xfrm>
            <a:off x="956945" y="4902200"/>
            <a:ext cx="1049020" cy="65532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stCxn id="60" idx="7"/>
            <a:endCxn id="62" idx="4"/>
          </p:cNvCxnSpPr>
          <p:nvPr/>
        </p:nvCxnSpPr>
        <p:spPr>
          <a:xfrm flipV="1">
            <a:off x="2599690" y="4876800"/>
            <a:ext cx="1113155" cy="68072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stCxn id="62" idx="0"/>
            <a:endCxn id="31" idx="4"/>
          </p:cNvCxnSpPr>
          <p:nvPr/>
        </p:nvCxnSpPr>
        <p:spPr>
          <a:xfrm flipV="1">
            <a:off x="3712845" y="2819400"/>
            <a:ext cx="0" cy="121856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sp>
        <p:nvSpPr>
          <p:cNvPr id="73" name="Text Box 72"/>
          <p:cNvSpPr txBox="1"/>
          <p:nvPr/>
        </p:nvSpPr>
        <p:spPr>
          <a:xfrm>
            <a:off x="1122680" y="131889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8</a:t>
            </a:r>
            <a:endParaRPr lang="x-none" altLang="en-US" sz="2800" b="1">
              <a:solidFill>
                <a:schemeClr val="tx1">
                  <a:lumMod val="75000"/>
                  <a:lumOff val="25000"/>
                </a:schemeClr>
              </a:solidFill>
              <a:latin typeface="Arial" charset="0"/>
              <a:ea typeface="Arial" charset="0"/>
            </a:endParaRPr>
          </a:p>
        </p:txBody>
      </p:sp>
      <p:sp>
        <p:nvSpPr>
          <p:cNvPr id="74" name="Text Box 73"/>
          <p:cNvSpPr txBox="1"/>
          <p:nvPr/>
        </p:nvSpPr>
        <p:spPr>
          <a:xfrm>
            <a:off x="2928620" y="131635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10</a:t>
            </a:r>
            <a:endParaRPr lang="x-none" altLang="en-US" sz="2800" b="1">
              <a:solidFill>
                <a:schemeClr val="tx1">
                  <a:lumMod val="75000"/>
                  <a:lumOff val="25000"/>
                </a:schemeClr>
              </a:solidFill>
              <a:latin typeface="Arial" charset="0"/>
              <a:ea typeface="Arial" charset="0"/>
            </a:endParaRPr>
          </a:p>
        </p:txBody>
      </p:sp>
      <p:sp>
        <p:nvSpPr>
          <p:cNvPr id="75" name="Text Box 74"/>
          <p:cNvSpPr txBox="1"/>
          <p:nvPr/>
        </p:nvSpPr>
        <p:spPr>
          <a:xfrm>
            <a:off x="434340" y="3129915"/>
            <a:ext cx="641985" cy="518160"/>
          </a:xfrm>
          <a:prstGeom prst="rect">
            <a:avLst/>
          </a:prstGeom>
          <a:noFill/>
        </p:spPr>
        <p:txBody>
          <a:bodyPr wrap="square" rtlCol="0">
            <a:spAutoFit/>
          </a:bodyPr>
          <a:p>
            <a:pPr algn="ctr"/>
            <a:r>
              <a:rPr lang="x-none" altLang="en-US" sz="2800" b="1">
                <a:solidFill>
                  <a:srgbClr val="00B0F0"/>
                </a:solidFill>
                <a:latin typeface="Arial" charset="0"/>
                <a:ea typeface="Arial" charset="0"/>
              </a:rPr>
              <a:t>1</a:t>
            </a:r>
            <a:endParaRPr lang="x-none" altLang="en-US" sz="2800" b="1">
              <a:solidFill>
                <a:srgbClr val="00B0F0"/>
              </a:solidFill>
              <a:latin typeface="Arial" charset="0"/>
              <a:ea typeface="Arial" charset="0"/>
            </a:endParaRPr>
          </a:p>
        </p:txBody>
      </p:sp>
      <p:sp>
        <p:nvSpPr>
          <p:cNvPr id="76" name="Text Box 75"/>
          <p:cNvSpPr txBox="1"/>
          <p:nvPr/>
        </p:nvSpPr>
        <p:spPr>
          <a:xfrm>
            <a:off x="3589020" y="311467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a:t>
            </a:r>
            <a:endParaRPr lang="x-none" altLang="en-US" sz="2800" b="1">
              <a:solidFill>
                <a:schemeClr val="tx1">
                  <a:lumMod val="75000"/>
                  <a:lumOff val="25000"/>
                </a:schemeClr>
              </a:solidFill>
              <a:latin typeface="Arial" charset="0"/>
              <a:ea typeface="Arial" charset="0"/>
            </a:endParaRPr>
          </a:p>
        </p:txBody>
      </p:sp>
      <p:sp>
        <p:nvSpPr>
          <p:cNvPr id="77" name="Text Box 76"/>
          <p:cNvSpPr txBox="1"/>
          <p:nvPr/>
        </p:nvSpPr>
        <p:spPr>
          <a:xfrm>
            <a:off x="1790700" y="303847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-4</a:t>
            </a:r>
            <a:endParaRPr lang="x-none" altLang="en-US" sz="2800" b="1">
              <a:solidFill>
                <a:schemeClr val="tx1">
                  <a:lumMod val="75000"/>
                  <a:lumOff val="25000"/>
                </a:schemeClr>
              </a:solidFill>
              <a:latin typeface="Arial" charset="0"/>
              <a:ea typeface="Arial" charset="0"/>
            </a:endParaRPr>
          </a:p>
        </p:txBody>
      </p:sp>
      <p:sp>
        <p:nvSpPr>
          <p:cNvPr id="78" name="Text Box 77"/>
          <p:cNvSpPr txBox="1"/>
          <p:nvPr/>
        </p:nvSpPr>
        <p:spPr>
          <a:xfrm>
            <a:off x="2331720" y="3938270"/>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2</a:t>
            </a:r>
            <a:endParaRPr lang="x-none" altLang="en-US" sz="2800" b="1">
              <a:solidFill>
                <a:schemeClr val="tx1">
                  <a:lumMod val="75000"/>
                  <a:lumOff val="25000"/>
                </a:schemeClr>
              </a:solidFill>
              <a:latin typeface="Arial" charset="0"/>
              <a:ea typeface="Arial" charset="0"/>
            </a:endParaRPr>
          </a:p>
        </p:txBody>
      </p:sp>
      <p:sp>
        <p:nvSpPr>
          <p:cNvPr id="79" name="Text Box 78"/>
          <p:cNvSpPr txBox="1"/>
          <p:nvPr/>
        </p:nvSpPr>
        <p:spPr>
          <a:xfrm>
            <a:off x="998220" y="517207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a:t>
            </a:r>
            <a:endParaRPr lang="x-none" altLang="en-US" sz="2800" b="1">
              <a:solidFill>
                <a:schemeClr val="tx1">
                  <a:lumMod val="75000"/>
                  <a:lumOff val="25000"/>
                </a:schemeClr>
              </a:solidFill>
              <a:latin typeface="Arial" charset="0"/>
              <a:ea typeface="Arial" charset="0"/>
            </a:endParaRPr>
          </a:p>
        </p:txBody>
      </p:sp>
      <p:sp>
        <p:nvSpPr>
          <p:cNvPr id="80" name="Text Box 79"/>
          <p:cNvSpPr txBox="1"/>
          <p:nvPr/>
        </p:nvSpPr>
        <p:spPr>
          <a:xfrm>
            <a:off x="2948940" y="517969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-2</a:t>
            </a:r>
            <a:endParaRPr lang="x-none" altLang="en-US" sz="2800" b="1">
              <a:solidFill>
                <a:schemeClr val="tx1">
                  <a:lumMod val="75000"/>
                  <a:lumOff val="25000"/>
                </a:schemeClr>
              </a:solidFill>
              <a:latin typeface="Arial" charset="0"/>
              <a:ea typeface="Arial" charset="0"/>
            </a:endParaRPr>
          </a:p>
        </p:txBody>
      </p:sp>
      <p:sp>
        <p:nvSpPr>
          <p:cNvPr id="12" name="Oval 11"/>
          <p:cNvSpPr/>
          <p:nvPr/>
        </p:nvSpPr>
        <p:spPr>
          <a:xfrm>
            <a:off x="547370" y="1988820"/>
            <a:ext cx="838835" cy="838835"/>
          </a:xfrm>
          <a:prstGeom prst="ellipse">
            <a:avLst/>
          </a:prstGeom>
          <a:solidFill>
            <a:srgbClr val="E91149"/>
          </a:solidFill>
          <a:ln w="38100">
            <a:solidFill>
              <a:srgbClr val="E91149"/>
            </a:solidFill>
          </a:ln>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9" name="Text Box 8"/>
          <p:cNvSpPr txBox="1"/>
          <p:nvPr/>
        </p:nvSpPr>
        <p:spPr>
          <a:xfrm>
            <a:off x="713575" y="1976120"/>
            <a:ext cx="459740" cy="762000"/>
          </a:xfrm>
          <a:prstGeom prst="rect">
            <a:avLst/>
          </a:prstGeom>
          <a:noFill/>
        </p:spPr>
        <p:txBody>
          <a:bodyPr wrap="square" rtlCol="0">
            <a:spAutoFit/>
          </a:bodyPr>
          <a:p>
            <a:r>
              <a:rPr lang="x-none" altLang="en-US" sz="4400" b="1">
                <a:solidFill>
                  <a:schemeClr val="bg1"/>
                </a:solidFill>
                <a:latin typeface="Arial" charset="0"/>
                <a:ea typeface="Arial" charset="0"/>
              </a:rPr>
              <a:t>a</a:t>
            </a:r>
            <a:endParaRPr lang="x-none" altLang="en-US" sz="4400" b="1">
              <a:solidFill>
                <a:schemeClr val="bg1"/>
              </a:solidFill>
              <a:latin typeface="Arial" charset="0"/>
              <a:ea typeface="Arial" charset="0"/>
            </a:endParaRPr>
          </a:p>
        </p:txBody>
      </p:sp>
      <p:sp>
        <p:nvSpPr>
          <p:cNvPr id="6" name="Text Box 5"/>
          <p:cNvSpPr txBox="1"/>
          <p:nvPr/>
        </p:nvSpPr>
        <p:spPr>
          <a:xfrm>
            <a:off x="3430105" y="2008505"/>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d</a:t>
            </a:r>
            <a:endParaRPr lang="x-none" altLang="en-US" sz="4400" b="1">
              <a:solidFill>
                <a:schemeClr val="bg2">
                  <a:lumMod val="75000"/>
                </a:schemeClr>
              </a:solidFill>
              <a:latin typeface="Arial" charset="0"/>
              <a:ea typeface="Arial" charset="0"/>
            </a:endParaRPr>
          </a:p>
        </p:txBody>
      </p:sp>
      <p:sp>
        <p:nvSpPr>
          <p:cNvPr id="5" name="Text Box 4"/>
          <p:cNvSpPr txBox="1"/>
          <p:nvPr/>
        </p:nvSpPr>
        <p:spPr>
          <a:xfrm>
            <a:off x="6769100" y="4149090"/>
            <a:ext cx="3749040" cy="579120"/>
          </a:xfrm>
          <a:prstGeom prst="rect">
            <a:avLst/>
          </a:prstGeom>
          <a:noFill/>
        </p:spPr>
        <p:txBody>
          <a:bodyPr wrap="none" rtlCol="0">
            <a:spAutoFit/>
          </a:bodyPr>
          <a:p>
            <a:r>
              <a:rPr lang="x-none" altLang="en-US" sz="3200">
                <a:latin typeface="Lato" charset="0"/>
              </a:rPr>
              <a:t>5</a:t>
            </a:r>
            <a:r>
              <a:rPr lang="x-none" altLang="en-US" sz="3200" baseline="30000">
                <a:latin typeface="Lato" charset="0"/>
              </a:rPr>
              <a:t>η </a:t>
            </a:r>
            <a:r>
              <a:rPr lang="x-none" altLang="en-US" sz="3200">
                <a:latin typeface="Lato" charset="0"/>
              </a:rPr>
              <a:t> / 5 επαναλήψεις</a:t>
            </a:r>
            <a:endParaRPr lang="x-none" altLang="en-US" sz="3200">
              <a:latin typeface="Lato" charset="0"/>
            </a:endParaRPr>
          </a:p>
        </p:txBody>
      </p:sp>
      <p:sp>
        <p:nvSpPr>
          <p:cNvPr id="3" name="Text Box 2"/>
          <p:cNvSpPr txBox="1"/>
          <p:nvPr/>
        </p:nvSpPr>
        <p:spPr>
          <a:xfrm>
            <a:off x="6054090" y="2319655"/>
            <a:ext cx="5447030" cy="579120"/>
          </a:xfrm>
          <a:prstGeom prst="rect">
            <a:avLst/>
          </a:prstGeom>
          <a:noFill/>
        </p:spPr>
        <p:txBody>
          <a:bodyPr wrap="square" rtlCol="0">
            <a:spAutoFit/>
          </a:bodyPr>
          <a:p>
            <a:pPr algn="l"/>
            <a:r>
              <a:rPr lang="x-none" altLang="en-US" sz="3200">
                <a:latin typeface="MathJax_Main" charset="0"/>
                <a:sym typeface="+mn-ea"/>
              </a:rPr>
              <a:t> 0 </a:t>
            </a:r>
            <a:r>
              <a:rPr lang="x-none" altLang="en-US" sz="3200">
                <a:latin typeface="MathJax_Main" charset="0"/>
              </a:rPr>
              <a:t>      </a:t>
            </a:r>
            <a:r>
              <a:rPr lang="x-none" altLang="en-US" sz="3200">
                <a:latin typeface="MathJax_Main" charset="0"/>
                <a:sym typeface="+mn-ea"/>
              </a:rPr>
              <a:t>8</a:t>
            </a:r>
            <a:r>
              <a:rPr lang="x-none" altLang="en-US" sz="3200">
                <a:latin typeface="MathJax_Main" charset="0"/>
              </a:rPr>
              <a:t>       </a:t>
            </a:r>
            <a:r>
              <a:rPr lang="x-none" altLang="en-US" sz="3200">
                <a:latin typeface="MathJax_Main" charset="0"/>
                <a:sym typeface="+mn-ea"/>
              </a:rPr>
              <a:t>7</a:t>
            </a:r>
            <a:r>
              <a:rPr lang="x-none" altLang="en-US" sz="3200">
                <a:latin typeface="MathJax_Main" charset="0"/>
              </a:rPr>
              <a:t>       </a:t>
            </a:r>
            <a:r>
              <a:rPr lang="x-none" altLang="en-US" sz="3200">
                <a:latin typeface="MathJax_Main" charset="0"/>
                <a:sym typeface="+mn-ea"/>
              </a:rPr>
              <a:t>5</a:t>
            </a:r>
            <a:r>
              <a:rPr lang="x-none" altLang="en-US" sz="3200">
                <a:latin typeface="MathJax_Main" charset="0"/>
              </a:rPr>
              <a:t>       </a:t>
            </a:r>
            <a:r>
              <a:rPr lang="x-none" altLang="en-US" sz="3200">
                <a:latin typeface="MathJax_Main" charset="0"/>
                <a:sym typeface="+mn-ea"/>
              </a:rPr>
              <a:t>5</a:t>
            </a:r>
            <a:r>
              <a:rPr lang="x-none" altLang="en-US" sz="3200">
                <a:latin typeface="MathJax_Main" charset="0"/>
              </a:rPr>
              <a:t>       </a:t>
            </a:r>
            <a:r>
              <a:rPr lang="x-none" altLang="en-US" sz="3200">
                <a:latin typeface="MathJax_Main" charset="0"/>
                <a:sym typeface="+mn-ea"/>
              </a:rPr>
              <a:t>9</a:t>
            </a:r>
            <a:endParaRPr lang="x-none" altLang="en-US" sz="3200">
              <a:latin typeface="MathJax_Main" charset="0"/>
              <a:sym typeface="+mn-ea"/>
            </a:endParaRPr>
          </a:p>
        </p:txBody>
      </p:sp>
      <p:sp>
        <p:nvSpPr>
          <p:cNvPr id="10" name="Oval 9"/>
          <p:cNvSpPr/>
          <p:nvPr/>
        </p:nvSpPr>
        <p:spPr>
          <a:xfrm>
            <a:off x="6971665" y="3085465"/>
            <a:ext cx="584835" cy="584835"/>
          </a:xfrm>
          <a:prstGeom prst="ellipse">
            <a:avLst/>
          </a:prstGeom>
          <a:solidFill>
            <a:srgbClr val="E91149"/>
          </a:solidFill>
          <a:ln w="38100">
            <a:solidFill>
              <a:srgbClr val="E91149"/>
            </a:solidFill>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1" name="Text Box 10"/>
          <p:cNvSpPr txBox="1"/>
          <p:nvPr/>
        </p:nvSpPr>
        <p:spPr>
          <a:xfrm>
            <a:off x="6134100" y="3028315"/>
            <a:ext cx="5135880" cy="640080"/>
          </a:xfrm>
          <a:prstGeom prst="rect">
            <a:avLst/>
          </a:prstGeom>
          <a:noFill/>
        </p:spPr>
        <p:txBody>
          <a:bodyPr wrap="none" rtlCol="0">
            <a:spAutoFit/>
          </a:bodyPr>
          <a:p>
            <a:r>
              <a:rPr lang="x-none" altLang="en-US" sz="3600">
                <a:solidFill>
                  <a:schemeClr val="tx1"/>
                </a:solidFill>
                <a:latin typeface="Arial" charset="0"/>
              </a:rPr>
              <a:t>s</a:t>
            </a:r>
            <a:r>
              <a:rPr lang="x-none" altLang="en-US" sz="3600">
                <a:latin typeface="Arial" charset="0"/>
              </a:rPr>
              <a:t>	</a:t>
            </a:r>
            <a:r>
              <a:rPr lang="x-none" altLang="en-US" sz="3600">
                <a:solidFill>
                  <a:schemeClr val="bg1"/>
                </a:solidFill>
                <a:latin typeface="Arial" charset="0"/>
              </a:rPr>
              <a:t>a</a:t>
            </a:r>
            <a:r>
              <a:rPr lang="x-none" altLang="en-US" sz="3600">
                <a:latin typeface="Arial" charset="0"/>
              </a:rPr>
              <a:t>	b	c	d	</a:t>
            </a:r>
            <a:r>
              <a:rPr lang="x-none" altLang="en-US" sz="3600">
                <a:solidFill>
                  <a:srgbClr val="00B0F0"/>
                </a:solidFill>
                <a:latin typeface="Arial" charset="0"/>
              </a:rPr>
              <a:t>e</a:t>
            </a:r>
            <a:r>
              <a:rPr lang="x-none" altLang="en-US" sz="3600">
                <a:latin typeface="Arial" charset="0"/>
              </a:rPr>
              <a:t> </a:t>
            </a:r>
            <a:endParaRPr lang="x-none" altLang="en-US" sz="3600">
              <a:latin typeface="Arial" charset="0"/>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Text Box 6"/>
          <p:cNvSpPr txBox="1"/>
          <p:nvPr/>
        </p:nvSpPr>
        <p:spPr>
          <a:xfrm>
            <a:off x="2086445" y="614680"/>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s</a:t>
            </a:r>
            <a:endParaRPr lang="x-none" altLang="en-US" sz="4400" b="1">
              <a:solidFill>
                <a:schemeClr val="bg2">
                  <a:lumMod val="75000"/>
                </a:schemeClr>
              </a:solidFill>
              <a:latin typeface="Arial" charset="0"/>
              <a:ea typeface="Arial" charset="0"/>
            </a:endParaRPr>
          </a:p>
        </p:txBody>
      </p:sp>
      <p:sp>
        <p:nvSpPr>
          <p:cNvPr id="8" name="Oval 7"/>
          <p:cNvSpPr/>
          <p:nvPr/>
        </p:nvSpPr>
        <p:spPr>
          <a:xfrm>
            <a:off x="1907540" y="614680"/>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9" name="Text Box 8"/>
          <p:cNvSpPr txBox="1"/>
          <p:nvPr/>
        </p:nvSpPr>
        <p:spPr>
          <a:xfrm>
            <a:off x="713575" y="1976120"/>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a</a:t>
            </a:r>
            <a:endParaRPr lang="x-none" altLang="en-US" sz="4400" b="1">
              <a:solidFill>
                <a:schemeClr val="bg2">
                  <a:lumMod val="75000"/>
                </a:schemeClr>
              </a:solidFill>
              <a:latin typeface="Arial" charset="0"/>
              <a:ea typeface="Arial" charset="0"/>
            </a:endParaRPr>
          </a:p>
        </p:txBody>
      </p:sp>
      <p:sp>
        <p:nvSpPr>
          <p:cNvPr id="12" name="Oval 11"/>
          <p:cNvSpPr/>
          <p:nvPr/>
        </p:nvSpPr>
        <p:spPr>
          <a:xfrm>
            <a:off x="547370" y="1988820"/>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31" name="Oval 30"/>
          <p:cNvSpPr/>
          <p:nvPr/>
        </p:nvSpPr>
        <p:spPr>
          <a:xfrm>
            <a:off x="3293110" y="1980565"/>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33" name="Text Box 32"/>
          <p:cNvSpPr txBox="1"/>
          <p:nvPr/>
        </p:nvSpPr>
        <p:spPr>
          <a:xfrm>
            <a:off x="716115" y="4063365"/>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e</a:t>
            </a:r>
            <a:endParaRPr lang="x-none" altLang="en-US" sz="4400" b="1">
              <a:solidFill>
                <a:schemeClr val="bg2">
                  <a:lumMod val="75000"/>
                </a:schemeClr>
              </a:solidFill>
              <a:latin typeface="Arial" charset="0"/>
              <a:ea typeface="Arial" charset="0"/>
            </a:endParaRPr>
          </a:p>
        </p:txBody>
      </p:sp>
      <p:sp>
        <p:nvSpPr>
          <p:cNvPr id="34" name="Oval 33"/>
          <p:cNvSpPr/>
          <p:nvPr/>
        </p:nvSpPr>
        <p:spPr>
          <a:xfrm>
            <a:off x="537210" y="4063365"/>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61" name="Text Box 60"/>
          <p:cNvSpPr txBox="1"/>
          <p:nvPr/>
        </p:nvSpPr>
        <p:spPr>
          <a:xfrm>
            <a:off x="3472015" y="4037965"/>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c</a:t>
            </a:r>
            <a:endParaRPr lang="x-none" altLang="en-US" sz="4400" b="1">
              <a:solidFill>
                <a:schemeClr val="bg2">
                  <a:lumMod val="75000"/>
                </a:schemeClr>
              </a:solidFill>
              <a:latin typeface="Arial" charset="0"/>
              <a:ea typeface="Arial" charset="0"/>
            </a:endParaRPr>
          </a:p>
        </p:txBody>
      </p:sp>
      <p:sp>
        <p:nvSpPr>
          <p:cNvPr id="62" name="Oval 61"/>
          <p:cNvSpPr/>
          <p:nvPr/>
        </p:nvSpPr>
        <p:spPr>
          <a:xfrm>
            <a:off x="3293110" y="4037965"/>
            <a:ext cx="838835" cy="838835"/>
          </a:xfrm>
          <a:prstGeom prst="ellipse">
            <a:avLst/>
          </a:prstGeom>
          <a:noFill/>
          <a:ln w="38100">
            <a:solidFill>
              <a:srgbClr val="00B0F0"/>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cxnSp>
        <p:nvCxnSpPr>
          <p:cNvPr id="65" name="Straight Arrow Connector 64"/>
          <p:cNvCxnSpPr>
            <a:stCxn id="8" idx="3"/>
            <a:endCxn id="12" idx="7"/>
          </p:cNvCxnSpPr>
          <p:nvPr/>
        </p:nvCxnSpPr>
        <p:spPr>
          <a:xfrm flipH="1">
            <a:off x="1263650" y="1330960"/>
            <a:ext cx="766445" cy="78041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8" idx="5"/>
            <a:endCxn id="31" idx="1"/>
          </p:cNvCxnSpPr>
          <p:nvPr/>
        </p:nvCxnSpPr>
        <p:spPr>
          <a:xfrm>
            <a:off x="2623820" y="1330960"/>
            <a:ext cx="791845" cy="77216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12" idx="4"/>
            <a:endCxn id="34" idx="0"/>
          </p:cNvCxnSpPr>
          <p:nvPr/>
        </p:nvCxnSpPr>
        <p:spPr>
          <a:xfrm flipH="1">
            <a:off x="956945" y="2827655"/>
            <a:ext cx="10160" cy="123571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stCxn id="34" idx="7"/>
            <a:endCxn id="31" idx="3"/>
          </p:cNvCxnSpPr>
          <p:nvPr/>
        </p:nvCxnSpPr>
        <p:spPr>
          <a:xfrm flipV="1">
            <a:off x="1253490" y="2696845"/>
            <a:ext cx="2162175" cy="148907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endCxn id="60" idx="0"/>
          </p:cNvCxnSpPr>
          <p:nvPr/>
        </p:nvCxnSpPr>
        <p:spPr>
          <a:xfrm flipH="1">
            <a:off x="2303145" y="2792730"/>
            <a:ext cx="1227455" cy="264223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a:stCxn id="34" idx="4"/>
            <a:endCxn id="60" idx="1"/>
          </p:cNvCxnSpPr>
          <p:nvPr/>
        </p:nvCxnSpPr>
        <p:spPr>
          <a:xfrm>
            <a:off x="956945" y="4902200"/>
            <a:ext cx="1049020" cy="65532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stCxn id="60" idx="7"/>
            <a:endCxn id="62" idx="4"/>
          </p:cNvCxnSpPr>
          <p:nvPr/>
        </p:nvCxnSpPr>
        <p:spPr>
          <a:xfrm flipV="1">
            <a:off x="2599690" y="4876800"/>
            <a:ext cx="1113155" cy="680720"/>
          </a:xfrm>
          <a:prstGeom prst="straightConnector1">
            <a:avLst/>
          </a:prstGeom>
          <a:ln w="28575">
            <a:solidFill>
              <a:srgbClr val="00B0F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stCxn id="62" idx="0"/>
            <a:endCxn id="31" idx="4"/>
          </p:cNvCxnSpPr>
          <p:nvPr/>
        </p:nvCxnSpPr>
        <p:spPr>
          <a:xfrm flipV="1">
            <a:off x="3712845" y="2819400"/>
            <a:ext cx="0" cy="121856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sp>
        <p:nvSpPr>
          <p:cNvPr id="73" name="Text Box 72"/>
          <p:cNvSpPr txBox="1"/>
          <p:nvPr/>
        </p:nvSpPr>
        <p:spPr>
          <a:xfrm>
            <a:off x="1122680" y="131889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8</a:t>
            </a:r>
            <a:endParaRPr lang="x-none" altLang="en-US" sz="2800" b="1">
              <a:solidFill>
                <a:schemeClr val="tx1">
                  <a:lumMod val="75000"/>
                  <a:lumOff val="25000"/>
                </a:schemeClr>
              </a:solidFill>
              <a:latin typeface="Arial" charset="0"/>
              <a:ea typeface="Arial" charset="0"/>
            </a:endParaRPr>
          </a:p>
        </p:txBody>
      </p:sp>
      <p:sp>
        <p:nvSpPr>
          <p:cNvPr id="74" name="Text Box 73"/>
          <p:cNvSpPr txBox="1"/>
          <p:nvPr/>
        </p:nvSpPr>
        <p:spPr>
          <a:xfrm>
            <a:off x="2928620" y="131635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10</a:t>
            </a:r>
            <a:endParaRPr lang="x-none" altLang="en-US" sz="2800" b="1">
              <a:solidFill>
                <a:schemeClr val="tx1">
                  <a:lumMod val="75000"/>
                  <a:lumOff val="25000"/>
                </a:schemeClr>
              </a:solidFill>
              <a:latin typeface="Arial" charset="0"/>
              <a:ea typeface="Arial" charset="0"/>
            </a:endParaRPr>
          </a:p>
        </p:txBody>
      </p:sp>
      <p:sp>
        <p:nvSpPr>
          <p:cNvPr id="75" name="Text Box 74"/>
          <p:cNvSpPr txBox="1"/>
          <p:nvPr/>
        </p:nvSpPr>
        <p:spPr>
          <a:xfrm>
            <a:off x="434340" y="312991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a:t>
            </a:r>
            <a:endParaRPr lang="x-none" altLang="en-US" sz="2800" b="1">
              <a:solidFill>
                <a:schemeClr val="tx1">
                  <a:lumMod val="75000"/>
                  <a:lumOff val="25000"/>
                </a:schemeClr>
              </a:solidFill>
              <a:latin typeface="Arial" charset="0"/>
              <a:ea typeface="Arial" charset="0"/>
            </a:endParaRPr>
          </a:p>
        </p:txBody>
      </p:sp>
      <p:sp>
        <p:nvSpPr>
          <p:cNvPr id="76" name="Text Box 75"/>
          <p:cNvSpPr txBox="1"/>
          <p:nvPr/>
        </p:nvSpPr>
        <p:spPr>
          <a:xfrm>
            <a:off x="3589020" y="311467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a:t>
            </a:r>
            <a:endParaRPr lang="x-none" altLang="en-US" sz="2800" b="1">
              <a:solidFill>
                <a:schemeClr val="tx1">
                  <a:lumMod val="75000"/>
                  <a:lumOff val="25000"/>
                </a:schemeClr>
              </a:solidFill>
              <a:latin typeface="Arial" charset="0"/>
              <a:ea typeface="Arial" charset="0"/>
            </a:endParaRPr>
          </a:p>
        </p:txBody>
      </p:sp>
      <p:sp>
        <p:nvSpPr>
          <p:cNvPr id="77" name="Text Box 76"/>
          <p:cNvSpPr txBox="1"/>
          <p:nvPr/>
        </p:nvSpPr>
        <p:spPr>
          <a:xfrm>
            <a:off x="1790700" y="303847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-4</a:t>
            </a:r>
            <a:endParaRPr lang="x-none" altLang="en-US" sz="2800" b="1">
              <a:solidFill>
                <a:schemeClr val="tx1">
                  <a:lumMod val="75000"/>
                  <a:lumOff val="25000"/>
                </a:schemeClr>
              </a:solidFill>
              <a:latin typeface="Arial" charset="0"/>
              <a:ea typeface="Arial" charset="0"/>
            </a:endParaRPr>
          </a:p>
        </p:txBody>
      </p:sp>
      <p:sp>
        <p:nvSpPr>
          <p:cNvPr id="78" name="Text Box 77"/>
          <p:cNvSpPr txBox="1"/>
          <p:nvPr/>
        </p:nvSpPr>
        <p:spPr>
          <a:xfrm>
            <a:off x="2331720" y="3938270"/>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2</a:t>
            </a:r>
            <a:endParaRPr lang="x-none" altLang="en-US" sz="2800" b="1">
              <a:solidFill>
                <a:schemeClr val="tx1">
                  <a:lumMod val="75000"/>
                  <a:lumOff val="25000"/>
                </a:schemeClr>
              </a:solidFill>
              <a:latin typeface="Arial" charset="0"/>
              <a:ea typeface="Arial" charset="0"/>
            </a:endParaRPr>
          </a:p>
        </p:txBody>
      </p:sp>
      <p:sp>
        <p:nvSpPr>
          <p:cNvPr id="79" name="Text Box 78"/>
          <p:cNvSpPr txBox="1"/>
          <p:nvPr/>
        </p:nvSpPr>
        <p:spPr>
          <a:xfrm>
            <a:off x="998220" y="517207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a:t>
            </a:r>
            <a:endParaRPr lang="x-none" altLang="en-US" sz="2800" b="1">
              <a:solidFill>
                <a:schemeClr val="tx1">
                  <a:lumMod val="75000"/>
                  <a:lumOff val="25000"/>
                </a:schemeClr>
              </a:solidFill>
              <a:latin typeface="Arial" charset="0"/>
              <a:ea typeface="Arial" charset="0"/>
            </a:endParaRPr>
          </a:p>
        </p:txBody>
      </p:sp>
      <p:sp>
        <p:nvSpPr>
          <p:cNvPr id="80" name="Text Box 79"/>
          <p:cNvSpPr txBox="1"/>
          <p:nvPr/>
        </p:nvSpPr>
        <p:spPr>
          <a:xfrm>
            <a:off x="2948940" y="5179695"/>
            <a:ext cx="641985" cy="518160"/>
          </a:xfrm>
          <a:prstGeom prst="rect">
            <a:avLst/>
          </a:prstGeom>
          <a:noFill/>
        </p:spPr>
        <p:txBody>
          <a:bodyPr wrap="square" rtlCol="0">
            <a:spAutoFit/>
          </a:bodyPr>
          <a:p>
            <a:pPr algn="ctr"/>
            <a:r>
              <a:rPr lang="x-none" altLang="en-US" sz="2800" b="1">
                <a:solidFill>
                  <a:srgbClr val="00B0F0"/>
                </a:solidFill>
                <a:latin typeface="Arial" charset="0"/>
                <a:ea typeface="Arial" charset="0"/>
              </a:rPr>
              <a:t>-2</a:t>
            </a:r>
            <a:endParaRPr lang="x-none" altLang="en-US" sz="2800" b="1">
              <a:solidFill>
                <a:srgbClr val="00B0F0"/>
              </a:solidFill>
              <a:latin typeface="Arial" charset="0"/>
              <a:ea typeface="Arial" charset="0"/>
            </a:endParaRPr>
          </a:p>
        </p:txBody>
      </p:sp>
      <p:sp>
        <p:nvSpPr>
          <p:cNvPr id="6" name="Text Box 5"/>
          <p:cNvSpPr txBox="1"/>
          <p:nvPr/>
        </p:nvSpPr>
        <p:spPr>
          <a:xfrm>
            <a:off x="3430105" y="2008505"/>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d</a:t>
            </a:r>
            <a:endParaRPr lang="x-none" altLang="en-US" sz="4400" b="1">
              <a:solidFill>
                <a:schemeClr val="bg2">
                  <a:lumMod val="75000"/>
                </a:schemeClr>
              </a:solidFill>
              <a:latin typeface="Arial" charset="0"/>
              <a:ea typeface="Arial" charset="0"/>
            </a:endParaRPr>
          </a:p>
        </p:txBody>
      </p:sp>
      <p:sp>
        <p:nvSpPr>
          <p:cNvPr id="60" name="Oval 59"/>
          <p:cNvSpPr/>
          <p:nvPr/>
        </p:nvSpPr>
        <p:spPr>
          <a:xfrm>
            <a:off x="1883410" y="5434965"/>
            <a:ext cx="838835" cy="838835"/>
          </a:xfrm>
          <a:prstGeom prst="ellipse">
            <a:avLst/>
          </a:prstGeom>
          <a:solidFill>
            <a:srgbClr val="E91149"/>
          </a:solidFill>
          <a:ln w="38100">
            <a:solidFill>
              <a:srgbClr val="E91149"/>
            </a:solidFill>
          </a:ln>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chemeClr val="bg1"/>
              </a:solidFill>
            </a:endParaRPr>
          </a:p>
        </p:txBody>
      </p:sp>
      <p:sp>
        <p:nvSpPr>
          <p:cNvPr id="36" name="Text Box 35"/>
          <p:cNvSpPr txBox="1"/>
          <p:nvPr/>
        </p:nvSpPr>
        <p:spPr>
          <a:xfrm>
            <a:off x="2024215" y="5473065"/>
            <a:ext cx="459740" cy="762000"/>
          </a:xfrm>
          <a:prstGeom prst="rect">
            <a:avLst/>
          </a:prstGeom>
          <a:noFill/>
        </p:spPr>
        <p:txBody>
          <a:bodyPr wrap="square" rtlCol="0">
            <a:spAutoFit/>
          </a:bodyPr>
          <a:p>
            <a:r>
              <a:rPr lang="x-none" altLang="en-US" sz="4400" b="1">
                <a:solidFill>
                  <a:schemeClr val="bg1"/>
                </a:solidFill>
                <a:latin typeface="Arial" charset="0"/>
                <a:ea typeface="Arial" charset="0"/>
              </a:rPr>
              <a:t>b</a:t>
            </a:r>
            <a:endParaRPr lang="x-none" altLang="en-US" sz="4400" b="1">
              <a:solidFill>
                <a:schemeClr val="bg1"/>
              </a:solidFill>
              <a:latin typeface="Arial" charset="0"/>
              <a:ea typeface="Arial" charset="0"/>
            </a:endParaRPr>
          </a:p>
        </p:txBody>
      </p:sp>
      <p:sp>
        <p:nvSpPr>
          <p:cNvPr id="5" name="Text Box 4"/>
          <p:cNvSpPr txBox="1"/>
          <p:nvPr/>
        </p:nvSpPr>
        <p:spPr>
          <a:xfrm>
            <a:off x="6769100" y="4149090"/>
            <a:ext cx="3749040" cy="579120"/>
          </a:xfrm>
          <a:prstGeom prst="rect">
            <a:avLst/>
          </a:prstGeom>
          <a:noFill/>
        </p:spPr>
        <p:txBody>
          <a:bodyPr wrap="none" rtlCol="0">
            <a:spAutoFit/>
          </a:bodyPr>
          <a:p>
            <a:r>
              <a:rPr lang="x-none" altLang="en-US" sz="3200">
                <a:latin typeface="Lato" charset="0"/>
              </a:rPr>
              <a:t>5</a:t>
            </a:r>
            <a:r>
              <a:rPr lang="x-none" altLang="en-US" sz="3200" baseline="30000">
                <a:latin typeface="Lato" charset="0"/>
              </a:rPr>
              <a:t>η </a:t>
            </a:r>
            <a:r>
              <a:rPr lang="x-none" altLang="en-US" sz="3200">
                <a:latin typeface="Lato" charset="0"/>
              </a:rPr>
              <a:t> / 5 επαναλήψεις</a:t>
            </a:r>
            <a:endParaRPr lang="x-none" altLang="en-US" sz="3200">
              <a:latin typeface="Lato" charset="0"/>
            </a:endParaRPr>
          </a:p>
        </p:txBody>
      </p:sp>
      <p:sp>
        <p:nvSpPr>
          <p:cNvPr id="3" name="Text Box 2"/>
          <p:cNvSpPr txBox="1"/>
          <p:nvPr/>
        </p:nvSpPr>
        <p:spPr>
          <a:xfrm>
            <a:off x="6054090" y="2319655"/>
            <a:ext cx="5447030" cy="579120"/>
          </a:xfrm>
          <a:prstGeom prst="rect">
            <a:avLst/>
          </a:prstGeom>
          <a:noFill/>
        </p:spPr>
        <p:txBody>
          <a:bodyPr wrap="square" rtlCol="0">
            <a:spAutoFit/>
          </a:bodyPr>
          <a:p>
            <a:pPr algn="l"/>
            <a:r>
              <a:rPr lang="x-none" altLang="en-US" sz="3200">
                <a:latin typeface="MathJax_Main" charset="0"/>
                <a:sym typeface="+mn-ea"/>
              </a:rPr>
              <a:t> 0 </a:t>
            </a:r>
            <a:r>
              <a:rPr lang="x-none" altLang="en-US" sz="3200">
                <a:latin typeface="MathJax_Main" charset="0"/>
              </a:rPr>
              <a:t>      </a:t>
            </a:r>
            <a:r>
              <a:rPr lang="x-none" altLang="en-US" sz="3200">
                <a:latin typeface="MathJax_Main" charset="0"/>
                <a:sym typeface="+mn-ea"/>
              </a:rPr>
              <a:t>8</a:t>
            </a:r>
            <a:r>
              <a:rPr lang="x-none" altLang="en-US" sz="3200">
                <a:latin typeface="MathJax_Main" charset="0"/>
              </a:rPr>
              <a:t>       </a:t>
            </a:r>
            <a:r>
              <a:rPr lang="x-none" altLang="en-US" sz="3200">
                <a:latin typeface="MathJax_Main" charset="0"/>
                <a:sym typeface="+mn-ea"/>
              </a:rPr>
              <a:t>7</a:t>
            </a:r>
            <a:r>
              <a:rPr lang="x-none" altLang="en-US" sz="3200">
                <a:latin typeface="MathJax_Main" charset="0"/>
              </a:rPr>
              <a:t>       </a:t>
            </a:r>
            <a:r>
              <a:rPr lang="x-none" altLang="en-US" sz="3200">
                <a:latin typeface="MathJax_Main" charset="0"/>
                <a:sym typeface="+mn-ea"/>
              </a:rPr>
              <a:t>5</a:t>
            </a:r>
            <a:r>
              <a:rPr lang="x-none" altLang="en-US" sz="3200">
                <a:latin typeface="MathJax_Main" charset="0"/>
              </a:rPr>
              <a:t>       </a:t>
            </a:r>
            <a:r>
              <a:rPr lang="x-none" altLang="en-US" sz="3200">
                <a:latin typeface="MathJax_Main" charset="0"/>
                <a:sym typeface="+mn-ea"/>
              </a:rPr>
              <a:t>5</a:t>
            </a:r>
            <a:r>
              <a:rPr lang="x-none" altLang="en-US" sz="3200">
                <a:latin typeface="MathJax_Main" charset="0"/>
              </a:rPr>
              <a:t>       </a:t>
            </a:r>
            <a:r>
              <a:rPr lang="x-none" altLang="en-US" sz="3200">
                <a:latin typeface="MathJax_Main" charset="0"/>
                <a:sym typeface="+mn-ea"/>
              </a:rPr>
              <a:t>9</a:t>
            </a:r>
            <a:endParaRPr lang="x-none" altLang="en-US" sz="3200">
              <a:latin typeface="MathJax_Main" charset="0"/>
              <a:sym typeface="+mn-ea"/>
            </a:endParaRPr>
          </a:p>
        </p:txBody>
      </p:sp>
      <p:sp>
        <p:nvSpPr>
          <p:cNvPr id="4" name="Oval 3"/>
          <p:cNvSpPr/>
          <p:nvPr/>
        </p:nvSpPr>
        <p:spPr>
          <a:xfrm>
            <a:off x="7878445" y="3085465"/>
            <a:ext cx="584835" cy="584835"/>
          </a:xfrm>
          <a:prstGeom prst="ellipse">
            <a:avLst/>
          </a:prstGeom>
          <a:solidFill>
            <a:srgbClr val="E91149"/>
          </a:solidFill>
          <a:ln w="38100">
            <a:solidFill>
              <a:srgbClr val="E91149"/>
            </a:solidFill>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0" name="Text Box 9"/>
          <p:cNvSpPr txBox="1"/>
          <p:nvPr/>
        </p:nvSpPr>
        <p:spPr>
          <a:xfrm>
            <a:off x="6134100" y="3028315"/>
            <a:ext cx="5135880" cy="640080"/>
          </a:xfrm>
          <a:prstGeom prst="rect">
            <a:avLst/>
          </a:prstGeom>
          <a:noFill/>
        </p:spPr>
        <p:txBody>
          <a:bodyPr wrap="none" rtlCol="0">
            <a:spAutoFit/>
          </a:bodyPr>
          <a:p>
            <a:r>
              <a:rPr lang="x-none" altLang="en-US" sz="3600">
                <a:solidFill>
                  <a:schemeClr val="tx1"/>
                </a:solidFill>
                <a:latin typeface="Arial" charset="0"/>
              </a:rPr>
              <a:t>s</a:t>
            </a:r>
            <a:r>
              <a:rPr lang="x-none" altLang="en-US" sz="3600">
                <a:latin typeface="Arial" charset="0"/>
              </a:rPr>
              <a:t>	</a:t>
            </a:r>
            <a:r>
              <a:rPr lang="x-none" altLang="en-US" sz="3600">
                <a:solidFill>
                  <a:schemeClr val="tx1"/>
                </a:solidFill>
                <a:latin typeface="Arial" charset="0"/>
              </a:rPr>
              <a:t>a</a:t>
            </a:r>
            <a:r>
              <a:rPr lang="x-none" altLang="en-US" sz="3600">
                <a:latin typeface="Arial" charset="0"/>
              </a:rPr>
              <a:t>	</a:t>
            </a:r>
            <a:r>
              <a:rPr lang="x-none" altLang="en-US" sz="3600">
                <a:solidFill>
                  <a:schemeClr val="bg1"/>
                </a:solidFill>
                <a:latin typeface="Arial" charset="0"/>
              </a:rPr>
              <a:t>b</a:t>
            </a:r>
            <a:r>
              <a:rPr lang="x-none" altLang="en-US" sz="3600">
                <a:latin typeface="Arial" charset="0"/>
              </a:rPr>
              <a:t>	</a:t>
            </a:r>
            <a:r>
              <a:rPr lang="x-none" altLang="en-US" sz="3600">
                <a:solidFill>
                  <a:srgbClr val="00B0F0"/>
                </a:solidFill>
                <a:latin typeface="Arial" charset="0"/>
              </a:rPr>
              <a:t>c</a:t>
            </a:r>
            <a:r>
              <a:rPr lang="x-none" altLang="en-US" sz="3600">
                <a:latin typeface="Arial" charset="0"/>
              </a:rPr>
              <a:t>	d	e </a:t>
            </a:r>
            <a:endParaRPr lang="x-none" altLang="en-US" sz="3600">
              <a:latin typeface="Arial" charset="0"/>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Text Box 6"/>
          <p:cNvSpPr txBox="1"/>
          <p:nvPr/>
        </p:nvSpPr>
        <p:spPr>
          <a:xfrm>
            <a:off x="2086445" y="614680"/>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s</a:t>
            </a:r>
            <a:endParaRPr lang="x-none" altLang="en-US" sz="4400" b="1">
              <a:solidFill>
                <a:schemeClr val="bg2">
                  <a:lumMod val="75000"/>
                </a:schemeClr>
              </a:solidFill>
              <a:latin typeface="Arial" charset="0"/>
              <a:ea typeface="Arial" charset="0"/>
            </a:endParaRPr>
          </a:p>
        </p:txBody>
      </p:sp>
      <p:sp>
        <p:nvSpPr>
          <p:cNvPr id="8" name="Oval 7"/>
          <p:cNvSpPr/>
          <p:nvPr/>
        </p:nvSpPr>
        <p:spPr>
          <a:xfrm>
            <a:off x="1907540" y="614680"/>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9" name="Text Box 8"/>
          <p:cNvSpPr txBox="1"/>
          <p:nvPr/>
        </p:nvSpPr>
        <p:spPr>
          <a:xfrm>
            <a:off x="713575" y="1976120"/>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a</a:t>
            </a:r>
            <a:endParaRPr lang="x-none" altLang="en-US" sz="4400" b="1">
              <a:solidFill>
                <a:schemeClr val="bg2">
                  <a:lumMod val="75000"/>
                </a:schemeClr>
              </a:solidFill>
              <a:latin typeface="Arial" charset="0"/>
              <a:ea typeface="Arial" charset="0"/>
            </a:endParaRPr>
          </a:p>
        </p:txBody>
      </p:sp>
      <p:sp>
        <p:nvSpPr>
          <p:cNvPr id="12" name="Oval 11"/>
          <p:cNvSpPr/>
          <p:nvPr/>
        </p:nvSpPr>
        <p:spPr>
          <a:xfrm>
            <a:off x="547370" y="1988820"/>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31" name="Oval 30"/>
          <p:cNvSpPr/>
          <p:nvPr/>
        </p:nvSpPr>
        <p:spPr>
          <a:xfrm>
            <a:off x="3293110" y="1980565"/>
            <a:ext cx="838835" cy="838835"/>
          </a:xfrm>
          <a:prstGeom prst="ellipse">
            <a:avLst/>
          </a:prstGeom>
          <a:noFill/>
          <a:ln w="38100">
            <a:solidFill>
              <a:srgbClr val="00B0F0"/>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33" name="Text Box 32"/>
          <p:cNvSpPr txBox="1"/>
          <p:nvPr/>
        </p:nvSpPr>
        <p:spPr>
          <a:xfrm>
            <a:off x="716115" y="4063365"/>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e</a:t>
            </a:r>
            <a:endParaRPr lang="x-none" altLang="en-US" sz="4400" b="1">
              <a:solidFill>
                <a:schemeClr val="bg2">
                  <a:lumMod val="75000"/>
                </a:schemeClr>
              </a:solidFill>
              <a:latin typeface="Arial" charset="0"/>
              <a:ea typeface="Arial" charset="0"/>
            </a:endParaRPr>
          </a:p>
        </p:txBody>
      </p:sp>
      <p:sp>
        <p:nvSpPr>
          <p:cNvPr id="34" name="Oval 33"/>
          <p:cNvSpPr/>
          <p:nvPr/>
        </p:nvSpPr>
        <p:spPr>
          <a:xfrm>
            <a:off x="537210" y="4063365"/>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36" name="Text Box 35"/>
          <p:cNvSpPr txBox="1"/>
          <p:nvPr/>
        </p:nvSpPr>
        <p:spPr>
          <a:xfrm>
            <a:off x="2024215" y="5473065"/>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b</a:t>
            </a:r>
            <a:endParaRPr lang="x-none" altLang="en-US" sz="4400" b="1">
              <a:solidFill>
                <a:schemeClr val="bg2">
                  <a:lumMod val="75000"/>
                </a:schemeClr>
              </a:solidFill>
              <a:latin typeface="Arial" charset="0"/>
              <a:ea typeface="Arial" charset="0"/>
            </a:endParaRPr>
          </a:p>
        </p:txBody>
      </p:sp>
      <p:sp>
        <p:nvSpPr>
          <p:cNvPr id="60" name="Oval 59"/>
          <p:cNvSpPr/>
          <p:nvPr/>
        </p:nvSpPr>
        <p:spPr>
          <a:xfrm>
            <a:off x="1883410" y="5434965"/>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cxnSp>
        <p:nvCxnSpPr>
          <p:cNvPr id="65" name="Straight Arrow Connector 64"/>
          <p:cNvCxnSpPr>
            <a:stCxn id="8" idx="3"/>
            <a:endCxn id="12" idx="7"/>
          </p:cNvCxnSpPr>
          <p:nvPr/>
        </p:nvCxnSpPr>
        <p:spPr>
          <a:xfrm flipH="1">
            <a:off x="1263650" y="1330960"/>
            <a:ext cx="766445" cy="78041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8" idx="5"/>
            <a:endCxn id="31" idx="1"/>
          </p:cNvCxnSpPr>
          <p:nvPr/>
        </p:nvCxnSpPr>
        <p:spPr>
          <a:xfrm>
            <a:off x="2623820" y="1330960"/>
            <a:ext cx="791845" cy="77216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12" idx="4"/>
            <a:endCxn id="34" idx="0"/>
          </p:cNvCxnSpPr>
          <p:nvPr/>
        </p:nvCxnSpPr>
        <p:spPr>
          <a:xfrm flipH="1">
            <a:off x="956945" y="2827655"/>
            <a:ext cx="10160" cy="123571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stCxn id="34" idx="7"/>
            <a:endCxn id="31" idx="3"/>
          </p:cNvCxnSpPr>
          <p:nvPr/>
        </p:nvCxnSpPr>
        <p:spPr>
          <a:xfrm flipV="1">
            <a:off x="1253490" y="2696845"/>
            <a:ext cx="2162175" cy="148907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endCxn id="60" idx="0"/>
          </p:cNvCxnSpPr>
          <p:nvPr/>
        </p:nvCxnSpPr>
        <p:spPr>
          <a:xfrm flipH="1">
            <a:off x="2303145" y="2792730"/>
            <a:ext cx="1227455" cy="264223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a:stCxn id="34" idx="4"/>
            <a:endCxn id="60" idx="1"/>
          </p:cNvCxnSpPr>
          <p:nvPr/>
        </p:nvCxnSpPr>
        <p:spPr>
          <a:xfrm>
            <a:off x="956945" y="4902200"/>
            <a:ext cx="1049020" cy="65532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stCxn id="60" idx="7"/>
            <a:endCxn id="62" idx="4"/>
          </p:cNvCxnSpPr>
          <p:nvPr/>
        </p:nvCxnSpPr>
        <p:spPr>
          <a:xfrm flipV="1">
            <a:off x="2599690" y="4876800"/>
            <a:ext cx="1113155" cy="68072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stCxn id="62" idx="0"/>
            <a:endCxn id="31" idx="4"/>
          </p:cNvCxnSpPr>
          <p:nvPr/>
        </p:nvCxnSpPr>
        <p:spPr>
          <a:xfrm flipV="1">
            <a:off x="3712845" y="2819400"/>
            <a:ext cx="0" cy="1218565"/>
          </a:xfrm>
          <a:prstGeom prst="straightConnector1">
            <a:avLst/>
          </a:prstGeom>
          <a:ln w="28575">
            <a:solidFill>
              <a:srgbClr val="00B0F0"/>
            </a:solidFill>
            <a:tailEnd type="stealth" w="lg" len="lg"/>
          </a:ln>
        </p:spPr>
        <p:style>
          <a:lnRef idx="1">
            <a:schemeClr val="accent1"/>
          </a:lnRef>
          <a:fillRef idx="0">
            <a:schemeClr val="accent1"/>
          </a:fillRef>
          <a:effectRef idx="0">
            <a:schemeClr val="accent1"/>
          </a:effectRef>
          <a:fontRef idx="minor">
            <a:schemeClr val="tx1"/>
          </a:fontRef>
        </p:style>
      </p:cxnSp>
      <p:sp>
        <p:nvSpPr>
          <p:cNvPr id="73" name="Text Box 72"/>
          <p:cNvSpPr txBox="1"/>
          <p:nvPr/>
        </p:nvSpPr>
        <p:spPr>
          <a:xfrm>
            <a:off x="1122680" y="131889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8</a:t>
            </a:r>
            <a:endParaRPr lang="x-none" altLang="en-US" sz="2800" b="1">
              <a:solidFill>
                <a:schemeClr val="tx1">
                  <a:lumMod val="75000"/>
                  <a:lumOff val="25000"/>
                </a:schemeClr>
              </a:solidFill>
              <a:latin typeface="Arial" charset="0"/>
              <a:ea typeface="Arial" charset="0"/>
            </a:endParaRPr>
          </a:p>
        </p:txBody>
      </p:sp>
      <p:sp>
        <p:nvSpPr>
          <p:cNvPr id="74" name="Text Box 73"/>
          <p:cNvSpPr txBox="1"/>
          <p:nvPr/>
        </p:nvSpPr>
        <p:spPr>
          <a:xfrm>
            <a:off x="2928620" y="131635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10</a:t>
            </a:r>
            <a:endParaRPr lang="x-none" altLang="en-US" sz="2800" b="1">
              <a:solidFill>
                <a:schemeClr val="tx1">
                  <a:lumMod val="75000"/>
                  <a:lumOff val="25000"/>
                </a:schemeClr>
              </a:solidFill>
              <a:latin typeface="Arial" charset="0"/>
              <a:ea typeface="Arial" charset="0"/>
            </a:endParaRPr>
          </a:p>
        </p:txBody>
      </p:sp>
      <p:sp>
        <p:nvSpPr>
          <p:cNvPr id="75" name="Text Box 74"/>
          <p:cNvSpPr txBox="1"/>
          <p:nvPr/>
        </p:nvSpPr>
        <p:spPr>
          <a:xfrm>
            <a:off x="434340" y="312991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a:t>
            </a:r>
            <a:endParaRPr lang="x-none" altLang="en-US" sz="2800" b="1">
              <a:solidFill>
                <a:schemeClr val="tx1">
                  <a:lumMod val="75000"/>
                  <a:lumOff val="25000"/>
                </a:schemeClr>
              </a:solidFill>
              <a:latin typeface="Arial" charset="0"/>
              <a:ea typeface="Arial" charset="0"/>
            </a:endParaRPr>
          </a:p>
        </p:txBody>
      </p:sp>
      <p:sp>
        <p:nvSpPr>
          <p:cNvPr id="76" name="Text Box 75"/>
          <p:cNvSpPr txBox="1"/>
          <p:nvPr/>
        </p:nvSpPr>
        <p:spPr>
          <a:xfrm>
            <a:off x="3589020" y="3114675"/>
            <a:ext cx="641985" cy="518160"/>
          </a:xfrm>
          <a:prstGeom prst="rect">
            <a:avLst/>
          </a:prstGeom>
          <a:noFill/>
        </p:spPr>
        <p:txBody>
          <a:bodyPr wrap="square" rtlCol="0">
            <a:spAutoFit/>
          </a:bodyPr>
          <a:p>
            <a:pPr algn="ctr"/>
            <a:r>
              <a:rPr lang="x-none" altLang="en-US" sz="2800" b="1">
                <a:solidFill>
                  <a:srgbClr val="00B0F0"/>
                </a:solidFill>
                <a:latin typeface="Arial" charset="0"/>
                <a:ea typeface="Arial" charset="0"/>
              </a:rPr>
              <a:t>1</a:t>
            </a:r>
            <a:endParaRPr lang="x-none" altLang="en-US" sz="2800" b="1">
              <a:solidFill>
                <a:srgbClr val="00B0F0"/>
              </a:solidFill>
              <a:latin typeface="Arial" charset="0"/>
              <a:ea typeface="Arial" charset="0"/>
            </a:endParaRPr>
          </a:p>
        </p:txBody>
      </p:sp>
      <p:sp>
        <p:nvSpPr>
          <p:cNvPr id="77" name="Text Box 76"/>
          <p:cNvSpPr txBox="1"/>
          <p:nvPr/>
        </p:nvSpPr>
        <p:spPr>
          <a:xfrm>
            <a:off x="1790700" y="303847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-4</a:t>
            </a:r>
            <a:endParaRPr lang="x-none" altLang="en-US" sz="2800" b="1">
              <a:solidFill>
                <a:schemeClr val="tx1">
                  <a:lumMod val="75000"/>
                  <a:lumOff val="25000"/>
                </a:schemeClr>
              </a:solidFill>
              <a:latin typeface="Arial" charset="0"/>
              <a:ea typeface="Arial" charset="0"/>
            </a:endParaRPr>
          </a:p>
        </p:txBody>
      </p:sp>
      <p:sp>
        <p:nvSpPr>
          <p:cNvPr id="78" name="Text Box 77"/>
          <p:cNvSpPr txBox="1"/>
          <p:nvPr/>
        </p:nvSpPr>
        <p:spPr>
          <a:xfrm>
            <a:off x="2331720" y="3938270"/>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2</a:t>
            </a:r>
            <a:endParaRPr lang="x-none" altLang="en-US" sz="2800" b="1">
              <a:solidFill>
                <a:schemeClr val="tx1">
                  <a:lumMod val="75000"/>
                  <a:lumOff val="25000"/>
                </a:schemeClr>
              </a:solidFill>
              <a:latin typeface="Arial" charset="0"/>
              <a:ea typeface="Arial" charset="0"/>
            </a:endParaRPr>
          </a:p>
        </p:txBody>
      </p:sp>
      <p:sp>
        <p:nvSpPr>
          <p:cNvPr id="79" name="Text Box 78"/>
          <p:cNvSpPr txBox="1"/>
          <p:nvPr/>
        </p:nvSpPr>
        <p:spPr>
          <a:xfrm>
            <a:off x="998220" y="517207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a:t>
            </a:r>
            <a:endParaRPr lang="x-none" altLang="en-US" sz="2800" b="1">
              <a:solidFill>
                <a:schemeClr val="tx1">
                  <a:lumMod val="75000"/>
                  <a:lumOff val="25000"/>
                </a:schemeClr>
              </a:solidFill>
              <a:latin typeface="Arial" charset="0"/>
              <a:ea typeface="Arial" charset="0"/>
            </a:endParaRPr>
          </a:p>
        </p:txBody>
      </p:sp>
      <p:sp>
        <p:nvSpPr>
          <p:cNvPr id="80" name="Text Box 79"/>
          <p:cNvSpPr txBox="1"/>
          <p:nvPr/>
        </p:nvSpPr>
        <p:spPr>
          <a:xfrm>
            <a:off x="2948940" y="517969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-2</a:t>
            </a:r>
            <a:endParaRPr lang="x-none" altLang="en-US" sz="2800" b="1">
              <a:solidFill>
                <a:schemeClr val="tx1">
                  <a:lumMod val="75000"/>
                  <a:lumOff val="25000"/>
                </a:schemeClr>
              </a:solidFill>
              <a:latin typeface="Arial" charset="0"/>
              <a:ea typeface="Arial" charset="0"/>
            </a:endParaRPr>
          </a:p>
        </p:txBody>
      </p:sp>
      <p:sp>
        <p:nvSpPr>
          <p:cNvPr id="6" name="Text Box 5"/>
          <p:cNvSpPr txBox="1"/>
          <p:nvPr/>
        </p:nvSpPr>
        <p:spPr>
          <a:xfrm>
            <a:off x="3430105" y="2008505"/>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d</a:t>
            </a:r>
            <a:endParaRPr lang="x-none" altLang="en-US" sz="4400" b="1">
              <a:solidFill>
                <a:schemeClr val="bg2">
                  <a:lumMod val="75000"/>
                </a:schemeClr>
              </a:solidFill>
              <a:latin typeface="Arial" charset="0"/>
              <a:ea typeface="Arial" charset="0"/>
            </a:endParaRPr>
          </a:p>
        </p:txBody>
      </p:sp>
      <p:sp>
        <p:nvSpPr>
          <p:cNvPr id="62" name="Oval 61"/>
          <p:cNvSpPr/>
          <p:nvPr/>
        </p:nvSpPr>
        <p:spPr>
          <a:xfrm>
            <a:off x="3293110" y="4037965"/>
            <a:ext cx="838835" cy="838835"/>
          </a:xfrm>
          <a:prstGeom prst="ellipse">
            <a:avLst/>
          </a:prstGeom>
          <a:solidFill>
            <a:srgbClr val="E91149"/>
          </a:solidFill>
          <a:ln w="38100">
            <a:solidFill>
              <a:srgbClr val="E91149"/>
            </a:solidFill>
          </a:ln>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61" name="Text Box 60"/>
          <p:cNvSpPr txBox="1"/>
          <p:nvPr/>
        </p:nvSpPr>
        <p:spPr>
          <a:xfrm>
            <a:off x="3472015" y="4037965"/>
            <a:ext cx="459740" cy="762000"/>
          </a:xfrm>
          <a:prstGeom prst="rect">
            <a:avLst/>
          </a:prstGeom>
          <a:noFill/>
        </p:spPr>
        <p:txBody>
          <a:bodyPr wrap="square" rtlCol="0">
            <a:spAutoFit/>
          </a:bodyPr>
          <a:p>
            <a:r>
              <a:rPr lang="x-none" altLang="en-US" sz="4400" b="1">
                <a:solidFill>
                  <a:schemeClr val="bg1"/>
                </a:solidFill>
                <a:latin typeface="Arial" charset="0"/>
                <a:ea typeface="Arial" charset="0"/>
              </a:rPr>
              <a:t>c</a:t>
            </a:r>
            <a:endParaRPr lang="x-none" altLang="en-US" sz="4400" b="1">
              <a:solidFill>
                <a:schemeClr val="bg1"/>
              </a:solidFill>
              <a:latin typeface="Arial" charset="0"/>
              <a:ea typeface="Arial" charset="0"/>
            </a:endParaRPr>
          </a:p>
        </p:txBody>
      </p:sp>
      <p:sp>
        <p:nvSpPr>
          <p:cNvPr id="3" name="Text Box 2"/>
          <p:cNvSpPr txBox="1"/>
          <p:nvPr/>
        </p:nvSpPr>
        <p:spPr>
          <a:xfrm>
            <a:off x="6769100" y="4149090"/>
            <a:ext cx="3749040" cy="579120"/>
          </a:xfrm>
          <a:prstGeom prst="rect">
            <a:avLst/>
          </a:prstGeom>
          <a:noFill/>
        </p:spPr>
        <p:txBody>
          <a:bodyPr wrap="none" rtlCol="0">
            <a:spAutoFit/>
          </a:bodyPr>
          <a:p>
            <a:r>
              <a:rPr lang="x-none" altLang="en-US" sz="3200">
                <a:latin typeface="Lato" charset="0"/>
              </a:rPr>
              <a:t>5</a:t>
            </a:r>
            <a:r>
              <a:rPr lang="x-none" altLang="en-US" sz="3200" baseline="30000">
                <a:latin typeface="Lato" charset="0"/>
              </a:rPr>
              <a:t>η </a:t>
            </a:r>
            <a:r>
              <a:rPr lang="x-none" altLang="en-US" sz="3200">
                <a:latin typeface="Lato" charset="0"/>
              </a:rPr>
              <a:t> / 5 επαναλήψεις</a:t>
            </a:r>
            <a:endParaRPr lang="x-none" altLang="en-US" sz="3200">
              <a:latin typeface="Lato" charset="0"/>
            </a:endParaRPr>
          </a:p>
        </p:txBody>
      </p:sp>
      <p:sp>
        <p:nvSpPr>
          <p:cNvPr id="4" name="Text Box 3"/>
          <p:cNvSpPr txBox="1"/>
          <p:nvPr/>
        </p:nvSpPr>
        <p:spPr>
          <a:xfrm>
            <a:off x="6054090" y="2319655"/>
            <a:ext cx="5447030" cy="579120"/>
          </a:xfrm>
          <a:prstGeom prst="rect">
            <a:avLst/>
          </a:prstGeom>
          <a:noFill/>
        </p:spPr>
        <p:txBody>
          <a:bodyPr wrap="square" rtlCol="0">
            <a:spAutoFit/>
          </a:bodyPr>
          <a:p>
            <a:pPr algn="l"/>
            <a:r>
              <a:rPr lang="x-none" altLang="en-US" sz="3200">
                <a:latin typeface="MathJax_Main" charset="0"/>
                <a:sym typeface="+mn-ea"/>
              </a:rPr>
              <a:t> 0 </a:t>
            </a:r>
            <a:r>
              <a:rPr lang="x-none" altLang="en-US" sz="3200">
                <a:latin typeface="MathJax_Main" charset="0"/>
              </a:rPr>
              <a:t>      </a:t>
            </a:r>
            <a:r>
              <a:rPr lang="x-none" altLang="en-US" sz="3200">
                <a:latin typeface="MathJax_Main" charset="0"/>
                <a:sym typeface="+mn-ea"/>
              </a:rPr>
              <a:t>8</a:t>
            </a:r>
            <a:r>
              <a:rPr lang="x-none" altLang="en-US" sz="3200">
                <a:latin typeface="MathJax_Main" charset="0"/>
              </a:rPr>
              <a:t>       </a:t>
            </a:r>
            <a:r>
              <a:rPr lang="x-none" altLang="en-US" sz="3200">
                <a:latin typeface="MathJax_Main" charset="0"/>
                <a:sym typeface="+mn-ea"/>
              </a:rPr>
              <a:t>7</a:t>
            </a:r>
            <a:r>
              <a:rPr lang="x-none" altLang="en-US" sz="3200">
                <a:latin typeface="MathJax_Main" charset="0"/>
              </a:rPr>
              <a:t>       </a:t>
            </a:r>
            <a:r>
              <a:rPr lang="x-none" altLang="en-US" sz="3200">
                <a:latin typeface="MathJax_Main" charset="0"/>
                <a:sym typeface="+mn-ea"/>
              </a:rPr>
              <a:t>5</a:t>
            </a:r>
            <a:r>
              <a:rPr lang="x-none" altLang="en-US" sz="3200">
                <a:latin typeface="MathJax_Main" charset="0"/>
              </a:rPr>
              <a:t>       </a:t>
            </a:r>
            <a:r>
              <a:rPr lang="x-none" altLang="en-US" sz="3200">
                <a:latin typeface="MathJax_Main" charset="0"/>
                <a:sym typeface="+mn-ea"/>
              </a:rPr>
              <a:t>5</a:t>
            </a:r>
            <a:r>
              <a:rPr lang="x-none" altLang="en-US" sz="3200">
                <a:latin typeface="MathJax_Main" charset="0"/>
              </a:rPr>
              <a:t>       </a:t>
            </a:r>
            <a:r>
              <a:rPr lang="x-none" altLang="en-US" sz="3200">
                <a:latin typeface="MathJax_Main" charset="0"/>
                <a:sym typeface="+mn-ea"/>
              </a:rPr>
              <a:t>9</a:t>
            </a:r>
            <a:endParaRPr lang="x-none" altLang="en-US" sz="3200">
              <a:latin typeface="MathJax_Main" charset="0"/>
              <a:sym typeface="+mn-ea"/>
            </a:endParaRPr>
          </a:p>
        </p:txBody>
      </p:sp>
      <p:sp>
        <p:nvSpPr>
          <p:cNvPr id="5" name="Oval 4"/>
          <p:cNvSpPr/>
          <p:nvPr/>
        </p:nvSpPr>
        <p:spPr>
          <a:xfrm>
            <a:off x="8792845" y="3085465"/>
            <a:ext cx="584835" cy="584835"/>
          </a:xfrm>
          <a:prstGeom prst="ellipse">
            <a:avLst/>
          </a:prstGeom>
          <a:solidFill>
            <a:srgbClr val="E91149"/>
          </a:solidFill>
          <a:ln w="38100">
            <a:solidFill>
              <a:srgbClr val="E91149"/>
            </a:solidFill>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0" name="Text Box 9"/>
          <p:cNvSpPr txBox="1"/>
          <p:nvPr/>
        </p:nvSpPr>
        <p:spPr>
          <a:xfrm>
            <a:off x="6134100" y="3028315"/>
            <a:ext cx="5135880" cy="640080"/>
          </a:xfrm>
          <a:prstGeom prst="rect">
            <a:avLst/>
          </a:prstGeom>
          <a:noFill/>
        </p:spPr>
        <p:txBody>
          <a:bodyPr wrap="none" rtlCol="0">
            <a:spAutoFit/>
          </a:bodyPr>
          <a:p>
            <a:r>
              <a:rPr lang="x-none" altLang="en-US" sz="3600">
                <a:solidFill>
                  <a:schemeClr val="tx1"/>
                </a:solidFill>
                <a:latin typeface="Arial" charset="0"/>
              </a:rPr>
              <a:t>s</a:t>
            </a:r>
            <a:r>
              <a:rPr lang="x-none" altLang="en-US" sz="3600">
                <a:latin typeface="Arial" charset="0"/>
              </a:rPr>
              <a:t>	</a:t>
            </a:r>
            <a:r>
              <a:rPr lang="x-none" altLang="en-US" sz="3600">
                <a:solidFill>
                  <a:schemeClr val="tx1"/>
                </a:solidFill>
                <a:latin typeface="Arial" charset="0"/>
              </a:rPr>
              <a:t>a</a:t>
            </a:r>
            <a:r>
              <a:rPr lang="x-none" altLang="en-US" sz="3600">
                <a:latin typeface="Arial" charset="0"/>
              </a:rPr>
              <a:t>	</a:t>
            </a:r>
            <a:r>
              <a:rPr lang="x-none" altLang="en-US" sz="3600">
                <a:solidFill>
                  <a:schemeClr val="tx1"/>
                </a:solidFill>
                <a:latin typeface="Arial" charset="0"/>
              </a:rPr>
              <a:t>b</a:t>
            </a:r>
            <a:r>
              <a:rPr lang="x-none" altLang="en-US" sz="3600">
                <a:latin typeface="Arial" charset="0"/>
              </a:rPr>
              <a:t>	</a:t>
            </a:r>
            <a:r>
              <a:rPr lang="x-none" altLang="en-US" sz="3600">
                <a:solidFill>
                  <a:schemeClr val="bg1"/>
                </a:solidFill>
                <a:latin typeface="Arial" charset="0"/>
              </a:rPr>
              <a:t>c</a:t>
            </a:r>
            <a:r>
              <a:rPr lang="x-none" altLang="en-US" sz="3600">
                <a:latin typeface="Arial" charset="0"/>
              </a:rPr>
              <a:t>	</a:t>
            </a:r>
            <a:r>
              <a:rPr lang="x-none" altLang="en-US" sz="3600">
                <a:solidFill>
                  <a:srgbClr val="00B0F0"/>
                </a:solidFill>
                <a:latin typeface="Arial" charset="0"/>
              </a:rPr>
              <a:t>d</a:t>
            </a:r>
            <a:r>
              <a:rPr lang="x-none" altLang="en-US" sz="3600">
                <a:latin typeface="Arial" charset="0"/>
              </a:rPr>
              <a:t>	e </a:t>
            </a:r>
            <a:endParaRPr lang="x-none" altLang="en-US" sz="3600">
              <a:latin typeface="Arial" charset="0"/>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Text Box 6"/>
          <p:cNvSpPr txBox="1"/>
          <p:nvPr/>
        </p:nvSpPr>
        <p:spPr>
          <a:xfrm>
            <a:off x="2086445" y="614680"/>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s</a:t>
            </a:r>
            <a:endParaRPr lang="x-none" altLang="en-US" sz="4400" b="1">
              <a:solidFill>
                <a:schemeClr val="bg2">
                  <a:lumMod val="75000"/>
                </a:schemeClr>
              </a:solidFill>
              <a:latin typeface="Arial" charset="0"/>
              <a:ea typeface="Arial" charset="0"/>
            </a:endParaRPr>
          </a:p>
        </p:txBody>
      </p:sp>
      <p:sp>
        <p:nvSpPr>
          <p:cNvPr id="8" name="Oval 7"/>
          <p:cNvSpPr/>
          <p:nvPr/>
        </p:nvSpPr>
        <p:spPr>
          <a:xfrm>
            <a:off x="1907540" y="614680"/>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9" name="Text Box 8"/>
          <p:cNvSpPr txBox="1"/>
          <p:nvPr/>
        </p:nvSpPr>
        <p:spPr>
          <a:xfrm>
            <a:off x="713575" y="1976120"/>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a</a:t>
            </a:r>
            <a:endParaRPr lang="x-none" altLang="en-US" sz="4400" b="1">
              <a:solidFill>
                <a:schemeClr val="bg2">
                  <a:lumMod val="75000"/>
                </a:schemeClr>
              </a:solidFill>
              <a:latin typeface="Arial" charset="0"/>
              <a:ea typeface="Arial" charset="0"/>
            </a:endParaRPr>
          </a:p>
        </p:txBody>
      </p:sp>
      <p:sp>
        <p:nvSpPr>
          <p:cNvPr id="12" name="Oval 11"/>
          <p:cNvSpPr/>
          <p:nvPr/>
        </p:nvSpPr>
        <p:spPr>
          <a:xfrm>
            <a:off x="547370" y="1988820"/>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31" name="Oval 30"/>
          <p:cNvSpPr/>
          <p:nvPr/>
        </p:nvSpPr>
        <p:spPr>
          <a:xfrm>
            <a:off x="3293110" y="1980565"/>
            <a:ext cx="838835" cy="838835"/>
          </a:xfrm>
          <a:prstGeom prst="ellipse">
            <a:avLst/>
          </a:prstGeom>
          <a:solidFill>
            <a:srgbClr val="E91149"/>
          </a:solidFill>
          <a:ln w="38100">
            <a:solidFill>
              <a:srgbClr val="E91149"/>
            </a:solidFill>
          </a:ln>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33" name="Text Box 32"/>
          <p:cNvSpPr txBox="1"/>
          <p:nvPr/>
        </p:nvSpPr>
        <p:spPr>
          <a:xfrm>
            <a:off x="716115" y="4063365"/>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e</a:t>
            </a:r>
            <a:endParaRPr lang="x-none" altLang="en-US" sz="4400" b="1">
              <a:solidFill>
                <a:schemeClr val="bg2">
                  <a:lumMod val="75000"/>
                </a:schemeClr>
              </a:solidFill>
              <a:latin typeface="Arial" charset="0"/>
              <a:ea typeface="Arial" charset="0"/>
            </a:endParaRPr>
          </a:p>
        </p:txBody>
      </p:sp>
      <p:sp>
        <p:nvSpPr>
          <p:cNvPr id="34" name="Oval 33"/>
          <p:cNvSpPr/>
          <p:nvPr/>
        </p:nvSpPr>
        <p:spPr>
          <a:xfrm>
            <a:off x="537210" y="4063365"/>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36" name="Text Box 35"/>
          <p:cNvSpPr txBox="1"/>
          <p:nvPr/>
        </p:nvSpPr>
        <p:spPr>
          <a:xfrm>
            <a:off x="2024215" y="5473065"/>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b</a:t>
            </a:r>
            <a:endParaRPr lang="x-none" altLang="en-US" sz="4400" b="1">
              <a:solidFill>
                <a:schemeClr val="bg2">
                  <a:lumMod val="75000"/>
                </a:schemeClr>
              </a:solidFill>
              <a:latin typeface="Arial" charset="0"/>
              <a:ea typeface="Arial" charset="0"/>
            </a:endParaRPr>
          </a:p>
        </p:txBody>
      </p:sp>
      <p:sp>
        <p:nvSpPr>
          <p:cNvPr id="60" name="Oval 59"/>
          <p:cNvSpPr/>
          <p:nvPr/>
        </p:nvSpPr>
        <p:spPr>
          <a:xfrm>
            <a:off x="1883410" y="5434965"/>
            <a:ext cx="838835" cy="838835"/>
          </a:xfrm>
          <a:prstGeom prst="ellipse">
            <a:avLst/>
          </a:prstGeom>
          <a:noFill/>
          <a:ln w="38100">
            <a:solidFill>
              <a:srgbClr val="00B0F0"/>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61" name="Text Box 60"/>
          <p:cNvSpPr txBox="1"/>
          <p:nvPr/>
        </p:nvSpPr>
        <p:spPr>
          <a:xfrm>
            <a:off x="3472015" y="4037965"/>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c</a:t>
            </a:r>
            <a:endParaRPr lang="x-none" altLang="en-US" sz="4400" b="1">
              <a:solidFill>
                <a:schemeClr val="bg2">
                  <a:lumMod val="75000"/>
                </a:schemeClr>
              </a:solidFill>
              <a:latin typeface="Arial" charset="0"/>
              <a:ea typeface="Arial" charset="0"/>
            </a:endParaRPr>
          </a:p>
        </p:txBody>
      </p:sp>
      <p:sp>
        <p:nvSpPr>
          <p:cNvPr id="62" name="Oval 61"/>
          <p:cNvSpPr/>
          <p:nvPr/>
        </p:nvSpPr>
        <p:spPr>
          <a:xfrm>
            <a:off x="3293110" y="4037965"/>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cxnSp>
        <p:nvCxnSpPr>
          <p:cNvPr id="65" name="Straight Arrow Connector 64"/>
          <p:cNvCxnSpPr>
            <a:stCxn id="8" idx="3"/>
            <a:endCxn id="12" idx="7"/>
          </p:cNvCxnSpPr>
          <p:nvPr/>
        </p:nvCxnSpPr>
        <p:spPr>
          <a:xfrm flipH="1">
            <a:off x="1263650" y="1330960"/>
            <a:ext cx="766445" cy="78041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8" idx="5"/>
            <a:endCxn id="31" idx="1"/>
          </p:cNvCxnSpPr>
          <p:nvPr/>
        </p:nvCxnSpPr>
        <p:spPr>
          <a:xfrm>
            <a:off x="2623820" y="1330960"/>
            <a:ext cx="791845" cy="77216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12" idx="4"/>
            <a:endCxn id="34" idx="0"/>
          </p:cNvCxnSpPr>
          <p:nvPr/>
        </p:nvCxnSpPr>
        <p:spPr>
          <a:xfrm flipH="1">
            <a:off x="956945" y="2827655"/>
            <a:ext cx="10160" cy="123571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stCxn id="34" idx="7"/>
            <a:endCxn id="31" idx="3"/>
          </p:cNvCxnSpPr>
          <p:nvPr/>
        </p:nvCxnSpPr>
        <p:spPr>
          <a:xfrm flipV="1">
            <a:off x="1253490" y="2696845"/>
            <a:ext cx="2162175" cy="148907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endCxn id="60" idx="0"/>
          </p:cNvCxnSpPr>
          <p:nvPr/>
        </p:nvCxnSpPr>
        <p:spPr>
          <a:xfrm flipH="1">
            <a:off x="2303145" y="2792730"/>
            <a:ext cx="1227455" cy="2642235"/>
          </a:xfrm>
          <a:prstGeom prst="straightConnector1">
            <a:avLst/>
          </a:prstGeom>
          <a:ln w="28575">
            <a:solidFill>
              <a:srgbClr val="00B0F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a:stCxn id="34" idx="4"/>
            <a:endCxn id="60" idx="1"/>
          </p:cNvCxnSpPr>
          <p:nvPr/>
        </p:nvCxnSpPr>
        <p:spPr>
          <a:xfrm>
            <a:off x="956945" y="4902200"/>
            <a:ext cx="1049020" cy="65532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stCxn id="60" idx="7"/>
            <a:endCxn id="62" idx="4"/>
          </p:cNvCxnSpPr>
          <p:nvPr/>
        </p:nvCxnSpPr>
        <p:spPr>
          <a:xfrm flipV="1">
            <a:off x="2599690" y="4876800"/>
            <a:ext cx="1113155" cy="68072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stCxn id="62" idx="0"/>
            <a:endCxn id="31" idx="4"/>
          </p:cNvCxnSpPr>
          <p:nvPr/>
        </p:nvCxnSpPr>
        <p:spPr>
          <a:xfrm flipV="1">
            <a:off x="3712845" y="2819400"/>
            <a:ext cx="0" cy="121856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sp>
        <p:nvSpPr>
          <p:cNvPr id="73" name="Text Box 72"/>
          <p:cNvSpPr txBox="1"/>
          <p:nvPr/>
        </p:nvSpPr>
        <p:spPr>
          <a:xfrm>
            <a:off x="1122680" y="131889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8</a:t>
            </a:r>
            <a:endParaRPr lang="x-none" altLang="en-US" sz="2800" b="1">
              <a:solidFill>
                <a:schemeClr val="tx1">
                  <a:lumMod val="75000"/>
                  <a:lumOff val="25000"/>
                </a:schemeClr>
              </a:solidFill>
              <a:latin typeface="Arial" charset="0"/>
              <a:ea typeface="Arial" charset="0"/>
            </a:endParaRPr>
          </a:p>
        </p:txBody>
      </p:sp>
      <p:sp>
        <p:nvSpPr>
          <p:cNvPr id="74" name="Text Box 73"/>
          <p:cNvSpPr txBox="1"/>
          <p:nvPr/>
        </p:nvSpPr>
        <p:spPr>
          <a:xfrm>
            <a:off x="2928620" y="131635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10</a:t>
            </a:r>
            <a:endParaRPr lang="x-none" altLang="en-US" sz="2800" b="1">
              <a:solidFill>
                <a:schemeClr val="tx1">
                  <a:lumMod val="75000"/>
                  <a:lumOff val="25000"/>
                </a:schemeClr>
              </a:solidFill>
              <a:latin typeface="Arial" charset="0"/>
              <a:ea typeface="Arial" charset="0"/>
            </a:endParaRPr>
          </a:p>
        </p:txBody>
      </p:sp>
      <p:sp>
        <p:nvSpPr>
          <p:cNvPr id="75" name="Text Box 74"/>
          <p:cNvSpPr txBox="1"/>
          <p:nvPr/>
        </p:nvSpPr>
        <p:spPr>
          <a:xfrm>
            <a:off x="434340" y="312991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a:t>
            </a:r>
            <a:endParaRPr lang="x-none" altLang="en-US" sz="2800" b="1">
              <a:solidFill>
                <a:schemeClr val="tx1">
                  <a:lumMod val="75000"/>
                  <a:lumOff val="25000"/>
                </a:schemeClr>
              </a:solidFill>
              <a:latin typeface="Arial" charset="0"/>
              <a:ea typeface="Arial" charset="0"/>
            </a:endParaRPr>
          </a:p>
        </p:txBody>
      </p:sp>
      <p:sp>
        <p:nvSpPr>
          <p:cNvPr id="76" name="Text Box 75"/>
          <p:cNvSpPr txBox="1"/>
          <p:nvPr/>
        </p:nvSpPr>
        <p:spPr>
          <a:xfrm>
            <a:off x="3589020" y="311467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a:t>
            </a:r>
            <a:endParaRPr lang="x-none" altLang="en-US" sz="2800" b="1">
              <a:solidFill>
                <a:schemeClr val="tx1">
                  <a:lumMod val="75000"/>
                  <a:lumOff val="25000"/>
                </a:schemeClr>
              </a:solidFill>
              <a:latin typeface="Arial" charset="0"/>
              <a:ea typeface="Arial" charset="0"/>
            </a:endParaRPr>
          </a:p>
        </p:txBody>
      </p:sp>
      <p:sp>
        <p:nvSpPr>
          <p:cNvPr id="77" name="Text Box 76"/>
          <p:cNvSpPr txBox="1"/>
          <p:nvPr/>
        </p:nvSpPr>
        <p:spPr>
          <a:xfrm>
            <a:off x="1790700" y="303847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-4</a:t>
            </a:r>
            <a:endParaRPr lang="x-none" altLang="en-US" sz="2800" b="1">
              <a:solidFill>
                <a:schemeClr val="tx1">
                  <a:lumMod val="75000"/>
                  <a:lumOff val="25000"/>
                </a:schemeClr>
              </a:solidFill>
              <a:latin typeface="Arial" charset="0"/>
              <a:ea typeface="Arial" charset="0"/>
            </a:endParaRPr>
          </a:p>
        </p:txBody>
      </p:sp>
      <p:sp>
        <p:nvSpPr>
          <p:cNvPr id="78" name="Text Box 77"/>
          <p:cNvSpPr txBox="1"/>
          <p:nvPr/>
        </p:nvSpPr>
        <p:spPr>
          <a:xfrm>
            <a:off x="2331720" y="3938270"/>
            <a:ext cx="641985" cy="518160"/>
          </a:xfrm>
          <a:prstGeom prst="rect">
            <a:avLst/>
          </a:prstGeom>
          <a:noFill/>
        </p:spPr>
        <p:txBody>
          <a:bodyPr wrap="square" rtlCol="0">
            <a:spAutoFit/>
          </a:bodyPr>
          <a:p>
            <a:pPr algn="ctr"/>
            <a:r>
              <a:rPr lang="x-none" altLang="en-US" sz="2800" b="1">
                <a:solidFill>
                  <a:srgbClr val="00B0F0"/>
                </a:solidFill>
                <a:latin typeface="Arial" charset="0"/>
                <a:ea typeface="Arial" charset="0"/>
              </a:rPr>
              <a:t>2</a:t>
            </a:r>
            <a:endParaRPr lang="x-none" altLang="en-US" sz="2800" b="1">
              <a:solidFill>
                <a:srgbClr val="00B0F0"/>
              </a:solidFill>
              <a:latin typeface="Arial" charset="0"/>
              <a:ea typeface="Arial" charset="0"/>
            </a:endParaRPr>
          </a:p>
        </p:txBody>
      </p:sp>
      <p:sp>
        <p:nvSpPr>
          <p:cNvPr id="79" name="Text Box 78"/>
          <p:cNvSpPr txBox="1"/>
          <p:nvPr/>
        </p:nvSpPr>
        <p:spPr>
          <a:xfrm>
            <a:off x="998220" y="517207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a:t>
            </a:r>
            <a:endParaRPr lang="x-none" altLang="en-US" sz="2800" b="1">
              <a:solidFill>
                <a:schemeClr val="tx1">
                  <a:lumMod val="75000"/>
                  <a:lumOff val="25000"/>
                </a:schemeClr>
              </a:solidFill>
              <a:latin typeface="Arial" charset="0"/>
              <a:ea typeface="Arial" charset="0"/>
            </a:endParaRPr>
          </a:p>
        </p:txBody>
      </p:sp>
      <p:sp>
        <p:nvSpPr>
          <p:cNvPr id="80" name="Text Box 79"/>
          <p:cNvSpPr txBox="1"/>
          <p:nvPr/>
        </p:nvSpPr>
        <p:spPr>
          <a:xfrm>
            <a:off x="2948940" y="517969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-2</a:t>
            </a:r>
            <a:endParaRPr lang="x-none" altLang="en-US" sz="2800" b="1">
              <a:solidFill>
                <a:schemeClr val="tx1">
                  <a:lumMod val="75000"/>
                  <a:lumOff val="25000"/>
                </a:schemeClr>
              </a:solidFill>
              <a:latin typeface="Arial" charset="0"/>
              <a:ea typeface="Arial" charset="0"/>
            </a:endParaRPr>
          </a:p>
        </p:txBody>
      </p:sp>
      <p:sp>
        <p:nvSpPr>
          <p:cNvPr id="6" name="Text Box 5"/>
          <p:cNvSpPr txBox="1"/>
          <p:nvPr/>
        </p:nvSpPr>
        <p:spPr>
          <a:xfrm>
            <a:off x="3430105" y="2008505"/>
            <a:ext cx="459740" cy="762000"/>
          </a:xfrm>
          <a:prstGeom prst="rect">
            <a:avLst/>
          </a:prstGeom>
          <a:noFill/>
        </p:spPr>
        <p:txBody>
          <a:bodyPr wrap="square" rtlCol="0">
            <a:spAutoFit/>
          </a:bodyPr>
          <a:p>
            <a:r>
              <a:rPr lang="x-none" altLang="en-US" sz="4400" b="1">
                <a:solidFill>
                  <a:schemeClr val="bg1"/>
                </a:solidFill>
                <a:latin typeface="Arial" charset="0"/>
                <a:ea typeface="Arial" charset="0"/>
              </a:rPr>
              <a:t>d</a:t>
            </a:r>
            <a:endParaRPr lang="x-none" altLang="en-US" sz="4400" b="1">
              <a:solidFill>
                <a:schemeClr val="bg1"/>
              </a:solidFill>
              <a:latin typeface="Arial" charset="0"/>
              <a:ea typeface="Arial" charset="0"/>
            </a:endParaRPr>
          </a:p>
        </p:txBody>
      </p:sp>
      <p:sp>
        <p:nvSpPr>
          <p:cNvPr id="4" name="Text Box 3"/>
          <p:cNvSpPr txBox="1"/>
          <p:nvPr/>
        </p:nvSpPr>
        <p:spPr>
          <a:xfrm>
            <a:off x="6769100" y="4149090"/>
            <a:ext cx="3749040" cy="579120"/>
          </a:xfrm>
          <a:prstGeom prst="rect">
            <a:avLst/>
          </a:prstGeom>
          <a:noFill/>
        </p:spPr>
        <p:txBody>
          <a:bodyPr wrap="none" rtlCol="0">
            <a:spAutoFit/>
          </a:bodyPr>
          <a:p>
            <a:r>
              <a:rPr lang="x-none" altLang="en-US" sz="3200">
                <a:latin typeface="Lato" charset="0"/>
              </a:rPr>
              <a:t>5</a:t>
            </a:r>
            <a:r>
              <a:rPr lang="x-none" altLang="en-US" sz="3200" baseline="30000">
                <a:latin typeface="Lato" charset="0"/>
              </a:rPr>
              <a:t>η </a:t>
            </a:r>
            <a:r>
              <a:rPr lang="x-none" altLang="en-US" sz="3200">
                <a:latin typeface="Lato" charset="0"/>
              </a:rPr>
              <a:t> / 5 επαναλήψεις</a:t>
            </a:r>
            <a:endParaRPr lang="x-none" altLang="en-US" sz="3200">
              <a:latin typeface="Lato" charset="0"/>
            </a:endParaRPr>
          </a:p>
        </p:txBody>
      </p:sp>
      <p:sp>
        <p:nvSpPr>
          <p:cNvPr id="3" name="Text Box 2"/>
          <p:cNvSpPr txBox="1"/>
          <p:nvPr/>
        </p:nvSpPr>
        <p:spPr>
          <a:xfrm>
            <a:off x="6054090" y="2319655"/>
            <a:ext cx="5447030" cy="579120"/>
          </a:xfrm>
          <a:prstGeom prst="rect">
            <a:avLst/>
          </a:prstGeom>
          <a:noFill/>
        </p:spPr>
        <p:txBody>
          <a:bodyPr wrap="square" rtlCol="0">
            <a:spAutoFit/>
          </a:bodyPr>
          <a:p>
            <a:pPr algn="l"/>
            <a:r>
              <a:rPr lang="x-none" altLang="en-US" sz="3200">
                <a:latin typeface="MathJax_Main" charset="0"/>
                <a:sym typeface="+mn-ea"/>
              </a:rPr>
              <a:t> 0 </a:t>
            </a:r>
            <a:r>
              <a:rPr lang="x-none" altLang="en-US" sz="3200">
                <a:latin typeface="MathJax_Main" charset="0"/>
              </a:rPr>
              <a:t>      </a:t>
            </a:r>
            <a:r>
              <a:rPr lang="x-none" altLang="en-US" sz="3200">
                <a:latin typeface="MathJax_Main" charset="0"/>
                <a:sym typeface="+mn-ea"/>
              </a:rPr>
              <a:t>8</a:t>
            </a:r>
            <a:r>
              <a:rPr lang="x-none" altLang="en-US" sz="3200">
                <a:latin typeface="MathJax_Main" charset="0"/>
              </a:rPr>
              <a:t>       </a:t>
            </a:r>
            <a:r>
              <a:rPr lang="x-none" altLang="en-US" sz="3200">
                <a:latin typeface="MathJax_Main" charset="0"/>
                <a:sym typeface="+mn-ea"/>
              </a:rPr>
              <a:t>7</a:t>
            </a:r>
            <a:r>
              <a:rPr lang="x-none" altLang="en-US" sz="3200">
                <a:latin typeface="MathJax_Main" charset="0"/>
              </a:rPr>
              <a:t>       </a:t>
            </a:r>
            <a:r>
              <a:rPr lang="x-none" altLang="en-US" sz="3200">
                <a:latin typeface="MathJax_Main" charset="0"/>
                <a:sym typeface="+mn-ea"/>
              </a:rPr>
              <a:t>5</a:t>
            </a:r>
            <a:r>
              <a:rPr lang="x-none" altLang="en-US" sz="3200">
                <a:latin typeface="MathJax_Main" charset="0"/>
              </a:rPr>
              <a:t>       </a:t>
            </a:r>
            <a:r>
              <a:rPr lang="x-none" altLang="en-US" sz="3200">
                <a:latin typeface="MathJax_Main" charset="0"/>
                <a:sym typeface="+mn-ea"/>
              </a:rPr>
              <a:t>5</a:t>
            </a:r>
            <a:r>
              <a:rPr lang="x-none" altLang="en-US" sz="3200">
                <a:latin typeface="MathJax_Main" charset="0"/>
              </a:rPr>
              <a:t>       </a:t>
            </a:r>
            <a:r>
              <a:rPr lang="x-none" altLang="en-US" sz="3200">
                <a:latin typeface="MathJax_Main" charset="0"/>
                <a:sym typeface="+mn-ea"/>
              </a:rPr>
              <a:t>9</a:t>
            </a:r>
            <a:endParaRPr lang="x-none" altLang="en-US" sz="3200">
              <a:latin typeface="MathJax_Main" charset="0"/>
              <a:sym typeface="+mn-ea"/>
            </a:endParaRPr>
          </a:p>
        </p:txBody>
      </p:sp>
      <p:sp>
        <p:nvSpPr>
          <p:cNvPr id="11" name="Oval 10"/>
          <p:cNvSpPr/>
          <p:nvPr/>
        </p:nvSpPr>
        <p:spPr>
          <a:xfrm>
            <a:off x="9732645" y="3085465"/>
            <a:ext cx="584835" cy="584835"/>
          </a:xfrm>
          <a:prstGeom prst="ellipse">
            <a:avLst/>
          </a:prstGeom>
          <a:solidFill>
            <a:srgbClr val="E91149"/>
          </a:solidFill>
          <a:ln w="38100">
            <a:solidFill>
              <a:srgbClr val="E91149"/>
            </a:solidFill>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5" name="Text Box 4"/>
          <p:cNvSpPr txBox="1"/>
          <p:nvPr/>
        </p:nvSpPr>
        <p:spPr>
          <a:xfrm>
            <a:off x="6134100" y="3028315"/>
            <a:ext cx="5135880" cy="640080"/>
          </a:xfrm>
          <a:prstGeom prst="rect">
            <a:avLst/>
          </a:prstGeom>
          <a:noFill/>
        </p:spPr>
        <p:txBody>
          <a:bodyPr wrap="none" rtlCol="0">
            <a:spAutoFit/>
          </a:bodyPr>
          <a:p>
            <a:r>
              <a:rPr lang="x-none" altLang="en-US" sz="3600">
                <a:solidFill>
                  <a:schemeClr val="tx1"/>
                </a:solidFill>
                <a:latin typeface="Arial" charset="0"/>
              </a:rPr>
              <a:t>s</a:t>
            </a:r>
            <a:r>
              <a:rPr lang="x-none" altLang="en-US" sz="3600">
                <a:latin typeface="Arial" charset="0"/>
              </a:rPr>
              <a:t>	</a:t>
            </a:r>
            <a:r>
              <a:rPr lang="x-none" altLang="en-US" sz="3600">
                <a:solidFill>
                  <a:schemeClr val="tx1"/>
                </a:solidFill>
                <a:latin typeface="Arial" charset="0"/>
              </a:rPr>
              <a:t>a</a:t>
            </a:r>
            <a:r>
              <a:rPr lang="x-none" altLang="en-US" sz="3600">
                <a:latin typeface="Arial" charset="0"/>
              </a:rPr>
              <a:t>	</a:t>
            </a:r>
            <a:r>
              <a:rPr lang="x-none" altLang="en-US" sz="3600">
                <a:solidFill>
                  <a:srgbClr val="00B0F0"/>
                </a:solidFill>
                <a:latin typeface="Arial" charset="0"/>
              </a:rPr>
              <a:t>b</a:t>
            </a:r>
            <a:r>
              <a:rPr lang="x-none" altLang="en-US" sz="3600">
                <a:latin typeface="Arial" charset="0"/>
              </a:rPr>
              <a:t>	</a:t>
            </a:r>
            <a:r>
              <a:rPr lang="x-none" altLang="en-US" sz="3600">
                <a:solidFill>
                  <a:schemeClr val="tx1"/>
                </a:solidFill>
                <a:latin typeface="Arial" charset="0"/>
              </a:rPr>
              <a:t>c</a:t>
            </a:r>
            <a:r>
              <a:rPr lang="x-none" altLang="en-US" sz="3600">
                <a:latin typeface="Arial" charset="0"/>
              </a:rPr>
              <a:t>	</a:t>
            </a:r>
            <a:r>
              <a:rPr lang="x-none" altLang="en-US" sz="3600">
                <a:solidFill>
                  <a:schemeClr val="bg1"/>
                </a:solidFill>
                <a:latin typeface="Arial" charset="0"/>
              </a:rPr>
              <a:t>d</a:t>
            </a:r>
            <a:r>
              <a:rPr lang="x-none" altLang="en-US" sz="3600">
                <a:latin typeface="Arial" charset="0"/>
              </a:rPr>
              <a:t>	</a:t>
            </a:r>
            <a:r>
              <a:rPr lang="x-none" altLang="en-US" sz="3600">
                <a:solidFill>
                  <a:schemeClr val="tx1"/>
                </a:solidFill>
                <a:latin typeface="Arial" charset="0"/>
              </a:rPr>
              <a:t>e</a:t>
            </a:r>
            <a:r>
              <a:rPr lang="x-none" altLang="en-US" sz="3600">
                <a:latin typeface="Arial" charset="0"/>
              </a:rPr>
              <a:t> </a:t>
            </a:r>
            <a:endParaRPr lang="x-none" altLang="en-US" sz="3600">
              <a:latin typeface="Arial" charset="0"/>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Box 2"/>
          <p:cNvSpPr txBox="1"/>
          <p:nvPr/>
        </p:nvSpPr>
        <p:spPr>
          <a:xfrm>
            <a:off x="6769100" y="4149090"/>
            <a:ext cx="3749040" cy="579120"/>
          </a:xfrm>
          <a:prstGeom prst="rect">
            <a:avLst/>
          </a:prstGeom>
          <a:noFill/>
        </p:spPr>
        <p:txBody>
          <a:bodyPr wrap="none" rtlCol="0">
            <a:spAutoFit/>
          </a:bodyPr>
          <a:p>
            <a:r>
              <a:rPr lang="x-none" altLang="en-US" sz="3200">
                <a:latin typeface="Lato" charset="0"/>
              </a:rPr>
              <a:t>5</a:t>
            </a:r>
            <a:r>
              <a:rPr lang="x-none" altLang="en-US" sz="3200" baseline="30000">
                <a:latin typeface="Lato" charset="0"/>
              </a:rPr>
              <a:t>η </a:t>
            </a:r>
            <a:r>
              <a:rPr lang="x-none" altLang="en-US" sz="3200">
                <a:latin typeface="Lato" charset="0"/>
              </a:rPr>
              <a:t> / 5 επαναλήψεις</a:t>
            </a:r>
            <a:endParaRPr lang="x-none" altLang="en-US" sz="3200">
              <a:latin typeface="Lato" charset="0"/>
            </a:endParaRPr>
          </a:p>
        </p:txBody>
      </p:sp>
      <p:sp>
        <p:nvSpPr>
          <p:cNvPr id="5" name="Text Box 4"/>
          <p:cNvSpPr txBox="1"/>
          <p:nvPr/>
        </p:nvSpPr>
        <p:spPr>
          <a:xfrm>
            <a:off x="2086445" y="614680"/>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s</a:t>
            </a:r>
            <a:endParaRPr lang="x-none" altLang="en-US" sz="4400" b="1">
              <a:solidFill>
                <a:schemeClr val="bg2">
                  <a:lumMod val="75000"/>
                </a:schemeClr>
              </a:solidFill>
              <a:latin typeface="Arial" charset="0"/>
              <a:ea typeface="Arial" charset="0"/>
            </a:endParaRPr>
          </a:p>
        </p:txBody>
      </p:sp>
      <p:sp>
        <p:nvSpPr>
          <p:cNvPr id="11" name="Oval 10"/>
          <p:cNvSpPr/>
          <p:nvPr/>
        </p:nvSpPr>
        <p:spPr>
          <a:xfrm>
            <a:off x="1907540" y="614680"/>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14" name="Text Box 13"/>
          <p:cNvSpPr txBox="1"/>
          <p:nvPr/>
        </p:nvSpPr>
        <p:spPr>
          <a:xfrm>
            <a:off x="713575" y="1976120"/>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a</a:t>
            </a:r>
            <a:endParaRPr lang="x-none" altLang="en-US" sz="4400" b="1">
              <a:solidFill>
                <a:schemeClr val="bg2">
                  <a:lumMod val="75000"/>
                </a:schemeClr>
              </a:solidFill>
              <a:latin typeface="Arial" charset="0"/>
              <a:ea typeface="Arial" charset="0"/>
            </a:endParaRPr>
          </a:p>
        </p:txBody>
      </p:sp>
      <p:sp>
        <p:nvSpPr>
          <p:cNvPr id="16" name="Oval 15"/>
          <p:cNvSpPr/>
          <p:nvPr/>
        </p:nvSpPr>
        <p:spPr>
          <a:xfrm>
            <a:off x="547370" y="1988820"/>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17" name="Oval 16"/>
          <p:cNvSpPr/>
          <p:nvPr/>
        </p:nvSpPr>
        <p:spPr>
          <a:xfrm>
            <a:off x="3293110" y="1980565"/>
            <a:ext cx="838835" cy="838835"/>
          </a:xfrm>
          <a:prstGeom prst="ellipse">
            <a:avLst/>
          </a:prstGeom>
          <a:noFill/>
          <a:ln w="38100">
            <a:solidFill>
              <a:srgbClr val="00B0F0"/>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18" name="Text Box 17"/>
          <p:cNvSpPr txBox="1"/>
          <p:nvPr/>
        </p:nvSpPr>
        <p:spPr>
          <a:xfrm>
            <a:off x="2024215" y="5473065"/>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b</a:t>
            </a:r>
            <a:endParaRPr lang="x-none" altLang="en-US" sz="4400" b="1">
              <a:solidFill>
                <a:schemeClr val="bg2">
                  <a:lumMod val="75000"/>
                </a:schemeClr>
              </a:solidFill>
              <a:latin typeface="Arial" charset="0"/>
              <a:ea typeface="Arial" charset="0"/>
            </a:endParaRPr>
          </a:p>
        </p:txBody>
      </p:sp>
      <p:sp>
        <p:nvSpPr>
          <p:cNvPr id="19" name="Oval 18"/>
          <p:cNvSpPr/>
          <p:nvPr/>
        </p:nvSpPr>
        <p:spPr>
          <a:xfrm>
            <a:off x="1883410" y="5434965"/>
            <a:ext cx="838835" cy="838835"/>
          </a:xfrm>
          <a:prstGeom prst="ellipse">
            <a:avLst/>
          </a:prstGeom>
          <a:noFill/>
          <a:ln w="38100">
            <a:solidFill>
              <a:srgbClr val="00B0F0"/>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20" name="Text Box 19"/>
          <p:cNvSpPr txBox="1"/>
          <p:nvPr/>
        </p:nvSpPr>
        <p:spPr>
          <a:xfrm>
            <a:off x="3472015" y="4037965"/>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c</a:t>
            </a:r>
            <a:endParaRPr lang="x-none" altLang="en-US" sz="4400" b="1">
              <a:solidFill>
                <a:schemeClr val="bg2">
                  <a:lumMod val="75000"/>
                </a:schemeClr>
              </a:solidFill>
              <a:latin typeface="Arial" charset="0"/>
              <a:ea typeface="Arial" charset="0"/>
            </a:endParaRPr>
          </a:p>
        </p:txBody>
      </p:sp>
      <p:sp>
        <p:nvSpPr>
          <p:cNvPr id="21" name="Oval 20"/>
          <p:cNvSpPr/>
          <p:nvPr/>
        </p:nvSpPr>
        <p:spPr>
          <a:xfrm>
            <a:off x="3293110" y="4037965"/>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cxnSp>
        <p:nvCxnSpPr>
          <p:cNvPr id="22" name="Straight Arrow Connector 21"/>
          <p:cNvCxnSpPr>
            <a:stCxn id="11" idx="3"/>
            <a:endCxn id="16" idx="7"/>
          </p:cNvCxnSpPr>
          <p:nvPr/>
        </p:nvCxnSpPr>
        <p:spPr>
          <a:xfrm flipH="1">
            <a:off x="1263650" y="1330960"/>
            <a:ext cx="766445" cy="78041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11" idx="5"/>
            <a:endCxn id="17" idx="1"/>
          </p:cNvCxnSpPr>
          <p:nvPr/>
        </p:nvCxnSpPr>
        <p:spPr>
          <a:xfrm>
            <a:off x="2623820" y="1330960"/>
            <a:ext cx="791845" cy="77216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16" idx="4"/>
            <a:endCxn id="43" idx="0"/>
          </p:cNvCxnSpPr>
          <p:nvPr/>
        </p:nvCxnSpPr>
        <p:spPr>
          <a:xfrm flipH="1">
            <a:off x="956945" y="2827655"/>
            <a:ext cx="10160" cy="123571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43" idx="7"/>
            <a:endCxn id="17" idx="3"/>
          </p:cNvCxnSpPr>
          <p:nvPr/>
        </p:nvCxnSpPr>
        <p:spPr>
          <a:xfrm flipV="1">
            <a:off x="1253490" y="2696845"/>
            <a:ext cx="2162175" cy="1489075"/>
          </a:xfrm>
          <a:prstGeom prst="straightConnector1">
            <a:avLst/>
          </a:prstGeom>
          <a:ln w="28575">
            <a:solidFill>
              <a:srgbClr val="00B0F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endCxn id="19" idx="0"/>
          </p:cNvCxnSpPr>
          <p:nvPr/>
        </p:nvCxnSpPr>
        <p:spPr>
          <a:xfrm flipH="1">
            <a:off x="2303145" y="2792730"/>
            <a:ext cx="1227455" cy="264223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43" idx="4"/>
            <a:endCxn id="19" idx="1"/>
          </p:cNvCxnSpPr>
          <p:nvPr/>
        </p:nvCxnSpPr>
        <p:spPr>
          <a:xfrm>
            <a:off x="956945" y="4902200"/>
            <a:ext cx="1049020" cy="655320"/>
          </a:xfrm>
          <a:prstGeom prst="straightConnector1">
            <a:avLst/>
          </a:prstGeom>
          <a:ln w="28575">
            <a:solidFill>
              <a:srgbClr val="00B0F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19" idx="7"/>
            <a:endCxn id="21" idx="4"/>
          </p:cNvCxnSpPr>
          <p:nvPr/>
        </p:nvCxnSpPr>
        <p:spPr>
          <a:xfrm flipV="1">
            <a:off x="2599690" y="4876800"/>
            <a:ext cx="1113155" cy="68072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21" idx="0"/>
            <a:endCxn id="17" idx="4"/>
          </p:cNvCxnSpPr>
          <p:nvPr/>
        </p:nvCxnSpPr>
        <p:spPr>
          <a:xfrm flipV="1">
            <a:off x="3712845" y="2819400"/>
            <a:ext cx="0" cy="121856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sp>
        <p:nvSpPr>
          <p:cNvPr id="30" name="Text Box 29"/>
          <p:cNvSpPr txBox="1"/>
          <p:nvPr/>
        </p:nvSpPr>
        <p:spPr>
          <a:xfrm>
            <a:off x="1122680" y="131889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8</a:t>
            </a:r>
            <a:endParaRPr lang="x-none" altLang="en-US" sz="2800" b="1">
              <a:solidFill>
                <a:schemeClr val="tx1">
                  <a:lumMod val="75000"/>
                  <a:lumOff val="25000"/>
                </a:schemeClr>
              </a:solidFill>
              <a:latin typeface="Arial" charset="0"/>
              <a:ea typeface="Arial" charset="0"/>
            </a:endParaRPr>
          </a:p>
        </p:txBody>
      </p:sp>
      <p:sp>
        <p:nvSpPr>
          <p:cNvPr id="32" name="Text Box 31"/>
          <p:cNvSpPr txBox="1"/>
          <p:nvPr/>
        </p:nvSpPr>
        <p:spPr>
          <a:xfrm>
            <a:off x="2928620" y="131635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10</a:t>
            </a:r>
            <a:endParaRPr lang="x-none" altLang="en-US" sz="2800" b="1">
              <a:solidFill>
                <a:schemeClr val="tx1">
                  <a:lumMod val="75000"/>
                  <a:lumOff val="25000"/>
                </a:schemeClr>
              </a:solidFill>
              <a:latin typeface="Arial" charset="0"/>
              <a:ea typeface="Arial" charset="0"/>
            </a:endParaRPr>
          </a:p>
        </p:txBody>
      </p:sp>
      <p:sp>
        <p:nvSpPr>
          <p:cNvPr id="35" name="Text Box 34"/>
          <p:cNvSpPr txBox="1"/>
          <p:nvPr/>
        </p:nvSpPr>
        <p:spPr>
          <a:xfrm>
            <a:off x="434340" y="312991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a:t>
            </a:r>
            <a:endParaRPr lang="x-none" altLang="en-US" sz="2800" b="1">
              <a:solidFill>
                <a:schemeClr val="tx1">
                  <a:lumMod val="75000"/>
                  <a:lumOff val="25000"/>
                </a:schemeClr>
              </a:solidFill>
              <a:latin typeface="Arial" charset="0"/>
              <a:ea typeface="Arial" charset="0"/>
            </a:endParaRPr>
          </a:p>
        </p:txBody>
      </p:sp>
      <p:sp>
        <p:nvSpPr>
          <p:cNvPr id="37" name="Text Box 36"/>
          <p:cNvSpPr txBox="1"/>
          <p:nvPr/>
        </p:nvSpPr>
        <p:spPr>
          <a:xfrm>
            <a:off x="3589020" y="311467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a:t>
            </a:r>
            <a:endParaRPr lang="x-none" altLang="en-US" sz="2800" b="1">
              <a:solidFill>
                <a:schemeClr val="tx1">
                  <a:lumMod val="75000"/>
                  <a:lumOff val="25000"/>
                </a:schemeClr>
              </a:solidFill>
              <a:latin typeface="Arial" charset="0"/>
              <a:ea typeface="Arial" charset="0"/>
            </a:endParaRPr>
          </a:p>
        </p:txBody>
      </p:sp>
      <p:sp>
        <p:nvSpPr>
          <p:cNvPr id="38" name="Text Box 37"/>
          <p:cNvSpPr txBox="1"/>
          <p:nvPr/>
        </p:nvSpPr>
        <p:spPr>
          <a:xfrm>
            <a:off x="1790700" y="3038475"/>
            <a:ext cx="641985" cy="518160"/>
          </a:xfrm>
          <a:prstGeom prst="rect">
            <a:avLst/>
          </a:prstGeom>
          <a:noFill/>
        </p:spPr>
        <p:txBody>
          <a:bodyPr wrap="square" rtlCol="0">
            <a:spAutoFit/>
          </a:bodyPr>
          <a:p>
            <a:pPr algn="ctr"/>
            <a:r>
              <a:rPr lang="x-none" altLang="en-US" sz="2800" b="1">
                <a:solidFill>
                  <a:srgbClr val="00B0F0"/>
                </a:solidFill>
                <a:latin typeface="Arial" charset="0"/>
                <a:ea typeface="Arial" charset="0"/>
              </a:rPr>
              <a:t>-4</a:t>
            </a:r>
            <a:endParaRPr lang="x-none" altLang="en-US" sz="2800" b="1">
              <a:solidFill>
                <a:srgbClr val="00B0F0"/>
              </a:solidFill>
              <a:latin typeface="Arial" charset="0"/>
              <a:ea typeface="Arial" charset="0"/>
            </a:endParaRPr>
          </a:p>
        </p:txBody>
      </p:sp>
      <p:sp>
        <p:nvSpPr>
          <p:cNvPr id="39" name="Text Box 38"/>
          <p:cNvSpPr txBox="1"/>
          <p:nvPr/>
        </p:nvSpPr>
        <p:spPr>
          <a:xfrm>
            <a:off x="2331720" y="3938270"/>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2</a:t>
            </a:r>
            <a:endParaRPr lang="x-none" altLang="en-US" sz="2800" b="1">
              <a:solidFill>
                <a:schemeClr val="tx1">
                  <a:lumMod val="75000"/>
                  <a:lumOff val="25000"/>
                </a:schemeClr>
              </a:solidFill>
              <a:latin typeface="Arial" charset="0"/>
              <a:ea typeface="Arial" charset="0"/>
            </a:endParaRPr>
          </a:p>
        </p:txBody>
      </p:sp>
      <p:sp>
        <p:nvSpPr>
          <p:cNvPr id="40" name="Text Box 39"/>
          <p:cNvSpPr txBox="1"/>
          <p:nvPr/>
        </p:nvSpPr>
        <p:spPr>
          <a:xfrm>
            <a:off x="998220" y="5172075"/>
            <a:ext cx="641985" cy="518160"/>
          </a:xfrm>
          <a:prstGeom prst="rect">
            <a:avLst/>
          </a:prstGeom>
          <a:noFill/>
        </p:spPr>
        <p:txBody>
          <a:bodyPr wrap="square" rtlCol="0">
            <a:spAutoFit/>
          </a:bodyPr>
          <a:p>
            <a:pPr algn="ctr"/>
            <a:r>
              <a:rPr lang="x-none" altLang="en-US" sz="2800" b="1">
                <a:solidFill>
                  <a:srgbClr val="00B0F0"/>
                </a:solidFill>
                <a:latin typeface="Arial" charset="0"/>
                <a:ea typeface="Arial" charset="0"/>
              </a:rPr>
              <a:t>-1</a:t>
            </a:r>
            <a:endParaRPr lang="x-none" altLang="en-US" sz="2800" b="1">
              <a:solidFill>
                <a:srgbClr val="00B0F0"/>
              </a:solidFill>
              <a:latin typeface="Arial" charset="0"/>
              <a:ea typeface="Arial" charset="0"/>
            </a:endParaRPr>
          </a:p>
        </p:txBody>
      </p:sp>
      <p:sp>
        <p:nvSpPr>
          <p:cNvPr id="41" name="Text Box 40"/>
          <p:cNvSpPr txBox="1"/>
          <p:nvPr/>
        </p:nvSpPr>
        <p:spPr>
          <a:xfrm>
            <a:off x="2948940" y="517969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-2</a:t>
            </a:r>
            <a:endParaRPr lang="x-none" altLang="en-US" sz="2800" b="1">
              <a:solidFill>
                <a:schemeClr val="tx1">
                  <a:lumMod val="75000"/>
                  <a:lumOff val="25000"/>
                </a:schemeClr>
              </a:solidFill>
              <a:latin typeface="Arial" charset="0"/>
              <a:ea typeface="Arial" charset="0"/>
            </a:endParaRPr>
          </a:p>
        </p:txBody>
      </p:sp>
      <p:sp>
        <p:nvSpPr>
          <p:cNvPr id="42" name="Text Box 41"/>
          <p:cNvSpPr txBox="1"/>
          <p:nvPr/>
        </p:nvSpPr>
        <p:spPr>
          <a:xfrm>
            <a:off x="3430105" y="2008505"/>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d</a:t>
            </a:r>
            <a:endParaRPr lang="x-none" altLang="en-US" sz="4400" b="1">
              <a:solidFill>
                <a:schemeClr val="bg2">
                  <a:lumMod val="75000"/>
                </a:schemeClr>
              </a:solidFill>
              <a:latin typeface="Arial" charset="0"/>
              <a:ea typeface="Arial" charset="0"/>
            </a:endParaRPr>
          </a:p>
        </p:txBody>
      </p:sp>
      <p:sp>
        <p:nvSpPr>
          <p:cNvPr id="43" name="Oval 42"/>
          <p:cNvSpPr/>
          <p:nvPr/>
        </p:nvSpPr>
        <p:spPr>
          <a:xfrm>
            <a:off x="537210" y="4063365"/>
            <a:ext cx="838835" cy="838835"/>
          </a:xfrm>
          <a:prstGeom prst="ellipse">
            <a:avLst/>
          </a:prstGeom>
          <a:solidFill>
            <a:srgbClr val="E91149"/>
          </a:solidFill>
          <a:ln w="38100">
            <a:solidFill>
              <a:srgbClr val="E91149"/>
            </a:solidFill>
          </a:ln>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chemeClr val="bg1"/>
              </a:solidFill>
            </a:endParaRPr>
          </a:p>
        </p:txBody>
      </p:sp>
      <p:sp>
        <p:nvSpPr>
          <p:cNvPr id="44" name="Text Box 43"/>
          <p:cNvSpPr txBox="1"/>
          <p:nvPr/>
        </p:nvSpPr>
        <p:spPr>
          <a:xfrm>
            <a:off x="716115" y="4063365"/>
            <a:ext cx="459740" cy="762000"/>
          </a:xfrm>
          <a:prstGeom prst="rect">
            <a:avLst/>
          </a:prstGeom>
          <a:noFill/>
        </p:spPr>
        <p:txBody>
          <a:bodyPr wrap="square" rtlCol="0">
            <a:spAutoFit/>
          </a:bodyPr>
          <a:p>
            <a:r>
              <a:rPr lang="x-none" altLang="en-US" sz="4400" b="1">
                <a:solidFill>
                  <a:schemeClr val="bg1"/>
                </a:solidFill>
                <a:latin typeface="Arial" charset="0"/>
                <a:ea typeface="Arial" charset="0"/>
              </a:rPr>
              <a:t>e</a:t>
            </a:r>
            <a:endParaRPr lang="x-none" altLang="en-US" sz="4400" b="1">
              <a:solidFill>
                <a:schemeClr val="bg1"/>
              </a:solidFill>
              <a:latin typeface="Arial" charset="0"/>
              <a:ea typeface="Arial" charset="0"/>
            </a:endParaRPr>
          </a:p>
        </p:txBody>
      </p:sp>
      <p:sp>
        <p:nvSpPr>
          <p:cNvPr id="4" name="Text Box 3"/>
          <p:cNvSpPr txBox="1"/>
          <p:nvPr/>
        </p:nvSpPr>
        <p:spPr>
          <a:xfrm>
            <a:off x="6054090" y="2319655"/>
            <a:ext cx="5447030" cy="579120"/>
          </a:xfrm>
          <a:prstGeom prst="rect">
            <a:avLst/>
          </a:prstGeom>
          <a:noFill/>
        </p:spPr>
        <p:txBody>
          <a:bodyPr wrap="square" rtlCol="0">
            <a:spAutoFit/>
          </a:bodyPr>
          <a:p>
            <a:pPr algn="l"/>
            <a:r>
              <a:rPr lang="x-none" altLang="en-US" sz="3200">
                <a:latin typeface="MathJax_Main" charset="0"/>
                <a:sym typeface="+mn-ea"/>
              </a:rPr>
              <a:t> 0 </a:t>
            </a:r>
            <a:r>
              <a:rPr lang="x-none" altLang="en-US" sz="3200">
                <a:latin typeface="MathJax_Main" charset="0"/>
              </a:rPr>
              <a:t>      </a:t>
            </a:r>
            <a:r>
              <a:rPr lang="x-none" altLang="en-US" sz="3200">
                <a:latin typeface="MathJax_Main" charset="0"/>
                <a:sym typeface="+mn-ea"/>
              </a:rPr>
              <a:t>8</a:t>
            </a:r>
            <a:r>
              <a:rPr lang="x-none" altLang="en-US" sz="3200">
                <a:latin typeface="MathJax_Main" charset="0"/>
              </a:rPr>
              <a:t>       </a:t>
            </a:r>
            <a:r>
              <a:rPr lang="x-none" altLang="en-US" sz="3200">
                <a:latin typeface="MathJax_Main" charset="0"/>
                <a:sym typeface="+mn-ea"/>
              </a:rPr>
              <a:t>7</a:t>
            </a:r>
            <a:r>
              <a:rPr lang="x-none" altLang="en-US" sz="3200">
                <a:latin typeface="MathJax_Main" charset="0"/>
              </a:rPr>
              <a:t>       </a:t>
            </a:r>
            <a:r>
              <a:rPr lang="x-none" altLang="en-US" sz="3200">
                <a:latin typeface="MathJax_Main" charset="0"/>
                <a:sym typeface="+mn-ea"/>
              </a:rPr>
              <a:t>5</a:t>
            </a:r>
            <a:r>
              <a:rPr lang="x-none" altLang="en-US" sz="3200">
                <a:latin typeface="MathJax_Main" charset="0"/>
              </a:rPr>
              <a:t>       </a:t>
            </a:r>
            <a:r>
              <a:rPr lang="x-none" altLang="en-US" sz="3200">
                <a:latin typeface="MathJax_Main" charset="0"/>
                <a:sym typeface="+mn-ea"/>
              </a:rPr>
              <a:t>5</a:t>
            </a:r>
            <a:r>
              <a:rPr lang="x-none" altLang="en-US" sz="3200">
                <a:latin typeface="MathJax_Main" charset="0"/>
              </a:rPr>
              <a:t>       </a:t>
            </a:r>
            <a:r>
              <a:rPr lang="x-none" altLang="en-US" sz="3200">
                <a:latin typeface="MathJax_Main" charset="0"/>
                <a:sym typeface="+mn-ea"/>
              </a:rPr>
              <a:t>9</a:t>
            </a:r>
            <a:endParaRPr lang="x-none" altLang="en-US" sz="3200">
              <a:latin typeface="MathJax_Main" charset="0"/>
              <a:sym typeface="+mn-ea"/>
            </a:endParaRPr>
          </a:p>
        </p:txBody>
      </p:sp>
      <p:sp>
        <p:nvSpPr>
          <p:cNvPr id="6" name="Oval 5"/>
          <p:cNvSpPr/>
          <p:nvPr/>
        </p:nvSpPr>
        <p:spPr>
          <a:xfrm>
            <a:off x="10621645" y="3085465"/>
            <a:ext cx="584835" cy="584835"/>
          </a:xfrm>
          <a:prstGeom prst="ellipse">
            <a:avLst/>
          </a:prstGeom>
          <a:solidFill>
            <a:srgbClr val="E91149"/>
          </a:solidFill>
          <a:ln w="38100">
            <a:solidFill>
              <a:srgbClr val="E91149"/>
            </a:solidFill>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7" name="Text Box 6"/>
          <p:cNvSpPr txBox="1"/>
          <p:nvPr/>
        </p:nvSpPr>
        <p:spPr>
          <a:xfrm>
            <a:off x="6134100" y="3028315"/>
            <a:ext cx="5135880" cy="640080"/>
          </a:xfrm>
          <a:prstGeom prst="rect">
            <a:avLst/>
          </a:prstGeom>
          <a:noFill/>
        </p:spPr>
        <p:txBody>
          <a:bodyPr wrap="none" rtlCol="0">
            <a:spAutoFit/>
          </a:bodyPr>
          <a:p>
            <a:r>
              <a:rPr lang="x-none" altLang="en-US" sz="3600">
                <a:solidFill>
                  <a:schemeClr val="tx1"/>
                </a:solidFill>
                <a:latin typeface="Arial" charset="0"/>
              </a:rPr>
              <a:t>s</a:t>
            </a:r>
            <a:r>
              <a:rPr lang="x-none" altLang="en-US" sz="3600">
                <a:latin typeface="Arial" charset="0"/>
              </a:rPr>
              <a:t>	</a:t>
            </a:r>
            <a:r>
              <a:rPr lang="x-none" altLang="en-US" sz="3600">
                <a:solidFill>
                  <a:schemeClr val="tx1"/>
                </a:solidFill>
                <a:latin typeface="Arial" charset="0"/>
              </a:rPr>
              <a:t>a</a:t>
            </a:r>
            <a:r>
              <a:rPr lang="x-none" altLang="en-US" sz="3600">
                <a:latin typeface="Arial" charset="0"/>
              </a:rPr>
              <a:t>	</a:t>
            </a:r>
            <a:r>
              <a:rPr lang="x-none" altLang="en-US" sz="3600">
                <a:solidFill>
                  <a:srgbClr val="00B0F0"/>
                </a:solidFill>
                <a:latin typeface="Arial" charset="0"/>
              </a:rPr>
              <a:t>b</a:t>
            </a:r>
            <a:r>
              <a:rPr lang="x-none" altLang="en-US" sz="3600">
                <a:latin typeface="Arial" charset="0"/>
              </a:rPr>
              <a:t>	</a:t>
            </a:r>
            <a:r>
              <a:rPr lang="x-none" altLang="en-US" sz="3600">
                <a:solidFill>
                  <a:schemeClr val="tx1"/>
                </a:solidFill>
                <a:latin typeface="Arial" charset="0"/>
              </a:rPr>
              <a:t>c</a:t>
            </a:r>
            <a:r>
              <a:rPr lang="x-none" altLang="en-US" sz="3600">
                <a:latin typeface="Arial" charset="0"/>
              </a:rPr>
              <a:t>	</a:t>
            </a:r>
            <a:r>
              <a:rPr lang="x-none" altLang="en-US" sz="3600">
                <a:solidFill>
                  <a:srgbClr val="00B0F0"/>
                </a:solidFill>
                <a:latin typeface="Arial" charset="0"/>
              </a:rPr>
              <a:t>d</a:t>
            </a:r>
            <a:r>
              <a:rPr lang="x-none" altLang="en-US" sz="3600">
                <a:latin typeface="Arial" charset="0"/>
              </a:rPr>
              <a:t>	</a:t>
            </a:r>
            <a:r>
              <a:rPr lang="x-none" altLang="en-US" sz="3600">
                <a:solidFill>
                  <a:schemeClr val="bg1"/>
                </a:solidFill>
                <a:latin typeface="Arial" charset="0"/>
              </a:rPr>
              <a:t>e</a:t>
            </a:r>
            <a:r>
              <a:rPr lang="x-none" altLang="en-US" sz="3600">
                <a:latin typeface="Arial" charset="0"/>
              </a:rPr>
              <a:t> </a:t>
            </a:r>
            <a:endParaRPr lang="x-none" altLang="en-US" sz="3600">
              <a:latin typeface="Arial" charset="0"/>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1" name=""/>
        <p:cNvGrpSpPr/>
        <p:nvPr/>
      </p:nvGrpSpPr>
      <p:grpSpPr/>
      <p:sp>
        <p:nvSpPr>
          <p:cNvPr id="7" name="Text Box 6"/>
          <p:cNvSpPr txBox="1"/>
          <p:nvPr/>
        </p:nvSpPr>
        <p:spPr>
          <a:xfrm>
            <a:off x="2086445" y="614680"/>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s</a:t>
            </a:r>
            <a:endParaRPr lang="x-none" altLang="en-US" sz="4400" b="1">
              <a:solidFill>
                <a:schemeClr val="bg2">
                  <a:lumMod val="75000"/>
                </a:schemeClr>
              </a:solidFill>
              <a:latin typeface="Arial" charset="0"/>
              <a:ea typeface="Arial" charset="0"/>
            </a:endParaRPr>
          </a:p>
        </p:txBody>
      </p:sp>
      <p:sp>
        <p:nvSpPr>
          <p:cNvPr id="8" name="Oval 7"/>
          <p:cNvSpPr/>
          <p:nvPr/>
        </p:nvSpPr>
        <p:spPr>
          <a:xfrm>
            <a:off x="1907540" y="614680"/>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9" name="Text Box 8"/>
          <p:cNvSpPr txBox="1"/>
          <p:nvPr/>
        </p:nvSpPr>
        <p:spPr>
          <a:xfrm>
            <a:off x="713575" y="1976120"/>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a</a:t>
            </a:r>
            <a:endParaRPr lang="x-none" altLang="en-US" sz="4400" b="1">
              <a:solidFill>
                <a:schemeClr val="bg2">
                  <a:lumMod val="75000"/>
                </a:schemeClr>
              </a:solidFill>
              <a:latin typeface="Arial" charset="0"/>
              <a:ea typeface="Arial" charset="0"/>
            </a:endParaRPr>
          </a:p>
        </p:txBody>
      </p:sp>
      <p:sp>
        <p:nvSpPr>
          <p:cNvPr id="12" name="Oval 11"/>
          <p:cNvSpPr/>
          <p:nvPr/>
        </p:nvSpPr>
        <p:spPr>
          <a:xfrm>
            <a:off x="547370" y="1988820"/>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31" name="Oval 30"/>
          <p:cNvSpPr/>
          <p:nvPr/>
        </p:nvSpPr>
        <p:spPr>
          <a:xfrm>
            <a:off x="3293110" y="1980565"/>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33" name="Text Box 32"/>
          <p:cNvSpPr txBox="1"/>
          <p:nvPr/>
        </p:nvSpPr>
        <p:spPr>
          <a:xfrm>
            <a:off x="716115" y="4063365"/>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e</a:t>
            </a:r>
            <a:endParaRPr lang="x-none" altLang="en-US" sz="4400" b="1">
              <a:solidFill>
                <a:schemeClr val="bg2">
                  <a:lumMod val="75000"/>
                </a:schemeClr>
              </a:solidFill>
              <a:latin typeface="Arial" charset="0"/>
              <a:ea typeface="Arial" charset="0"/>
            </a:endParaRPr>
          </a:p>
        </p:txBody>
      </p:sp>
      <p:sp>
        <p:nvSpPr>
          <p:cNvPr id="34" name="Oval 33"/>
          <p:cNvSpPr/>
          <p:nvPr/>
        </p:nvSpPr>
        <p:spPr>
          <a:xfrm>
            <a:off x="537210" y="4063365"/>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36" name="Text Box 35"/>
          <p:cNvSpPr txBox="1"/>
          <p:nvPr/>
        </p:nvSpPr>
        <p:spPr>
          <a:xfrm>
            <a:off x="2024215" y="5473065"/>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b</a:t>
            </a:r>
            <a:endParaRPr lang="x-none" altLang="en-US" sz="4400" b="1">
              <a:solidFill>
                <a:schemeClr val="bg2">
                  <a:lumMod val="75000"/>
                </a:schemeClr>
              </a:solidFill>
              <a:latin typeface="Arial" charset="0"/>
              <a:ea typeface="Arial" charset="0"/>
            </a:endParaRPr>
          </a:p>
        </p:txBody>
      </p:sp>
      <p:sp>
        <p:nvSpPr>
          <p:cNvPr id="60" name="Oval 59"/>
          <p:cNvSpPr/>
          <p:nvPr/>
        </p:nvSpPr>
        <p:spPr>
          <a:xfrm>
            <a:off x="1883410" y="5434965"/>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61" name="Text Box 60"/>
          <p:cNvSpPr txBox="1"/>
          <p:nvPr/>
        </p:nvSpPr>
        <p:spPr>
          <a:xfrm>
            <a:off x="3472015" y="4037965"/>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c</a:t>
            </a:r>
            <a:endParaRPr lang="x-none" altLang="en-US" sz="4400" b="1">
              <a:solidFill>
                <a:schemeClr val="bg2">
                  <a:lumMod val="75000"/>
                </a:schemeClr>
              </a:solidFill>
              <a:latin typeface="Arial" charset="0"/>
              <a:ea typeface="Arial" charset="0"/>
            </a:endParaRPr>
          </a:p>
        </p:txBody>
      </p:sp>
      <p:sp>
        <p:nvSpPr>
          <p:cNvPr id="62" name="Oval 61"/>
          <p:cNvSpPr/>
          <p:nvPr/>
        </p:nvSpPr>
        <p:spPr>
          <a:xfrm>
            <a:off x="3293110" y="4037965"/>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cxnSp>
        <p:nvCxnSpPr>
          <p:cNvPr id="65" name="Straight Arrow Connector 64"/>
          <p:cNvCxnSpPr>
            <a:stCxn id="8" idx="3"/>
            <a:endCxn id="12" idx="7"/>
          </p:cNvCxnSpPr>
          <p:nvPr/>
        </p:nvCxnSpPr>
        <p:spPr>
          <a:xfrm flipH="1">
            <a:off x="1263650" y="1330960"/>
            <a:ext cx="766445" cy="78041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8" idx="5"/>
            <a:endCxn id="31" idx="1"/>
          </p:cNvCxnSpPr>
          <p:nvPr/>
        </p:nvCxnSpPr>
        <p:spPr>
          <a:xfrm>
            <a:off x="2623820" y="1330960"/>
            <a:ext cx="791845" cy="77216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12" idx="4"/>
            <a:endCxn id="34" idx="0"/>
          </p:cNvCxnSpPr>
          <p:nvPr/>
        </p:nvCxnSpPr>
        <p:spPr>
          <a:xfrm flipH="1">
            <a:off x="956945" y="2827655"/>
            <a:ext cx="10160" cy="123571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stCxn id="34" idx="7"/>
            <a:endCxn id="31" idx="3"/>
          </p:cNvCxnSpPr>
          <p:nvPr/>
        </p:nvCxnSpPr>
        <p:spPr>
          <a:xfrm flipV="1">
            <a:off x="1253490" y="2696845"/>
            <a:ext cx="2162175" cy="148907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endCxn id="60" idx="0"/>
          </p:cNvCxnSpPr>
          <p:nvPr/>
        </p:nvCxnSpPr>
        <p:spPr>
          <a:xfrm flipH="1">
            <a:off x="2303145" y="2792730"/>
            <a:ext cx="1227455" cy="264223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a:stCxn id="34" idx="4"/>
            <a:endCxn id="60" idx="1"/>
          </p:cNvCxnSpPr>
          <p:nvPr/>
        </p:nvCxnSpPr>
        <p:spPr>
          <a:xfrm>
            <a:off x="956945" y="4902200"/>
            <a:ext cx="1049020" cy="65532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stCxn id="60" idx="7"/>
            <a:endCxn id="62" idx="4"/>
          </p:cNvCxnSpPr>
          <p:nvPr/>
        </p:nvCxnSpPr>
        <p:spPr>
          <a:xfrm flipV="1">
            <a:off x="2599690" y="4876800"/>
            <a:ext cx="1113155" cy="68072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stCxn id="62" idx="0"/>
            <a:endCxn id="31" idx="4"/>
          </p:cNvCxnSpPr>
          <p:nvPr/>
        </p:nvCxnSpPr>
        <p:spPr>
          <a:xfrm flipV="1">
            <a:off x="3712845" y="2819400"/>
            <a:ext cx="0" cy="121856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sp>
        <p:nvSpPr>
          <p:cNvPr id="73" name="Text Box 72"/>
          <p:cNvSpPr txBox="1"/>
          <p:nvPr/>
        </p:nvSpPr>
        <p:spPr>
          <a:xfrm>
            <a:off x="1122680" y="131889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8</a:t>
            </a:r>
            <a:endParaRPr lang="x-none" altLang="en-US" sz="2800" b="1">
              <a:solidFill>
                <a:schemeClr val="tx1">
                  <a:lumMod val="75000"/>
                  <a:lumOff val="25000"/>
                </a:schemeClr>
              </a:solidFill>
              <a:latin typeface="Arial" charset="0"/>
              <a:ea typeface="Arial" charset="0"/>
            </a:endParaRPr>
          </a:p>
        </p:txBody>
      </p:sp>
      <p:sp>
        <p:nvSpPr>
          <p:cNvPr id="74" name="Text Box 73"/>
          <p:cNvSpPr txBox="1"/>
          <p:nvPr/>
        </p:nvSpPr>
        <p:spPr>
          <a:xfrm>
            <a:off x="2928620" y="131635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10</a:t>
            </a:r>
            <a:endParaRPr lang="x-none" altLang="en-US" sz="2800" b="1">
              <a:solidFill>
                <a:schemeClr val="tx1">
                  <a:lumMod val="75000"/>
                  <a:lumOff val="25000"/>
                </a:schemeClr>
              </a:solidFill>
              <a:latin typeface="Arial" charset="0"/>
              <a:ea typeface="Arial" charset="0"/>
            </a:endParaRPr>
          </a:p>
        </p:txBody>
      </p:sp>
      <p:sp>
        <p:nvSpPr>
          <p:cNvPr id="75" name="Text Box 74"/>
          <p:cNvSpPr txBox="1"/>
          <p:nvPr/>
        </p:nvSpPr>
        <p:spPr>
          <a:xfrm>
            <a:off x="434340" y="312991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a:t>
            </a:r>
            <a:endParaRPr lang="x-none" altLang="en-US" sz="2800" b="1">
              <a:solidFill>
                <a:schemeClr val="tx1">
                  <a:lumMod val="75000"/>
                  <a:lumOff val="25000"/>
                </a:schemeClr>
              </a:solidFill>
              <a:latin typeface="Arial" charset="0"/>
              <a:ea typeface="Arial" charset="0"/>
            </a:endParaRPr>
          </a:p>
        </p:txBody>
      </p:sp>
      <p:sp>
        <p:nvSpPr>
          <p:cNvPr id="76" name="Text Box 75"/>
          <p:cNvSpPr txBox="1"/>
          <p:nvPr/>
        </p:nvSpPr>
        <p:spPr>
          <a:xfrm>
            <a:off x="3589020" y="311467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a:t>
            </a:r>
            <a:endParaRPr lang="x-none" altLang="en-US" sz="2800" b="1">
              <a:solidFill>
                <a:schemeClr val="tx1">
                  <a:lumMod val="75000"/>
                  <a:lumOff val="25000"/>
                </a:schemeClr>
              </a:solidFill>
              <a:latin typeface="Arial" charset="0"/>
              <a:ea typeface="Arial" charset="0"/>
            </a:endParaRPr>
          </a:p>
        </p:txBody>
      </p:sp>
      <p:sp>
        <p:nvSpPr>
          <p:cNvPr id="77" name="Text Box 76"/>
          <p:cNvSpPr txBox="1"/>
          <p:nvPr/>
        </p:nvSpPr>
        <p:spPr>
          <a:xfrm>
            <a:off x="1790700" y="303847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-4</a:t>
            </a:r>
            <a:endParaRPr lang="x-none" altLang="en-US" sz="2800" b="1">
              <a:solidFill>
                <a:schemeClr val="tx1">
                  <a:lumMod val="75000"/>
                  <a:lumOff val="25000"/>
                </a:schemeClr>
              </a:solidFill>
              <a:latin typeface="Arial" charset="0"/>
              <a:ea typeface="Arial" charset="0"/>
            </a:endParaRPr>
          </a:p>
        </p:txBody>
      </p:sp>
      <p:sp>
        <p:nvSpPr>
          <p:cNvPr id="78" name="Text Box 77"/>
          <p:cNvSpPr txBox="1"/>
          <p:nvPr/>
        </p:nvSpPr>
        <p:spPr>
          <a:xfrm>
            <a:off x="2331720" y="3938270"/>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2</a:t>
            </a:r>
            <a:endParaRPr lang="x-none" altLang="en-US" sz="2800" b="1">
              <a:solidFill>
                <a:schemeClr val="tx1">
                  <a:lumMod val="75000"/>
                  <a:lumOff val="25000"/>
                </a:schemeClr>
              </a:solidFill>
              <a:latin typeface="Arial" charset="0"/>
              <a:ea typeface="Arial" charset="0"/>
            </a:endParaRPr>
          </a:p>
        </p:txBody>
      </p:sp>
      <p:sp>
        <p:nvSpPr>
          <p:cNvPr id="79" name="Text Box 78"/>
          <p:cNvSpPr txBox="1"/>
          <p:nvPr/>
        </p:nvSpPr>
        <p:spPr>
          <a:xfrm>
            <a:off x="998220" y="517207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a:t>
            </a:r>
            <a:endParaRPr lang="x-none" altLang="en-US" sz="2800" b="1">
              <a:solidFill>
                <a:schemeClr val="tx1">
                  <a:lumMod val="75000"/>
                  <a:lumOff val="25000"/>
                </a:schemeClr>
              </a:solidFill>
              <a:latin typeface="Arial" charset="0"/>
              <a:ea typeface="Arial" charset="0"/>
            </a:endParaRPr>
          </a:p>
        </p:txBody>
      </p:sp>
      <p:sp>
        <p:nvSpPr>
          <p:cNvPr id="80" name="Text Box 79"/>
          <p:cNvSpPr txBox="1"/>
          <p:nvPr/>
        </p:nvSpPr>
        <p:spPr>
          <a:xfrm>
            <a:off x="2948940" y="517969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-2</a:t>
            </a:r>
            <a:endParaRPr lang="x-none" altLang="en-US" sz="2800" b="1">
              <a:solidFill>
                <a:schemeClr val="tx1">
                  <a:lumMod val="75000"/>
                  <a:lumOff val="25000"/>
                </a:schemeClr>
              </a:solidFill>
              <a:latin typeface="Arial" charset="0"/>
              <a:ea typeface="Arial" charset="0"/>
            </a:endParaRPr>
          </a:p>
        </p:txBody>
      </p:sp>
      <p:sp>
        <p:nvSpPr>
          <p:cNvPr id="6" name="Text Box 5"/>
          <p:cNvSpPr txBox="1"/>
          <p:nvPr/>
        </p:nvSpPr>
        <p:spPr>
          <a:xfrm>
            <a:off x="3430105" y="2008505"/>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d</a:t>
            </a:r>
            <a:endParaRPr lang="x-none" altLang="en-US" sz="4400" b="1">
              <a:solidFill>
                <a:schemeClr val="bg2">
                  <a:lumMod val="75000"/>
                </a:schemeClr>
              </a:solidFill>
              <a:latin typeface="Arial" charset="0"/>
              <a:ea typeface="Arial" charset="0"/>
            </a:endParaRPr>
          </a:p>
        </p:txBody>
      </p:sp>
      <p:sp>
        <p:nvSpPr>
          <p:cNvPr id="3" name="Text Box 2"/>
          <p:cNvSpPr txBox="1"/>
          <p:nvPr/>
        </p:nvSpPr>
        <p:spPr>
          <a:xfrm>
            <a:off x="6054090" y="2319655"/>
            <a:ext cx="5447030" cy="579120"/>
          </a:xfrm>
          <a:prstGeom prst="rect">
            <a:avLst/>
          </a:prstGeom>
          <a:noFill/>
        </p:spPr>
        <p:txBody>
          <a:bodyPr wrap="square" rtlCol="0">
            <a:spAutoFit/>
          </a:bodyPr>
          <a:p>
            <a:pPr algn="l"/>
            <a:r>
              <a:rPr lang="x-none" altLang="en-US" sz="3200">
                <a:latin typeface="MathJax_Main" charset="0"/>
                <a:sym typeface="+mn-ea"/>
              </a:rPr>
              <a:t> 0 </a:t>
            </a:r>
            <a:r>
              <a:rPr lang="x-none" altLang="en-US" sz="3200">
                <a:latin typeface="MathJax_Main" charset="0"/>
              </a:rPr>
              <a:t>      </a:t>
            </a:r>
            <a:r>
              <a:rPr lang="x-none" altLang="en-US" sz="3200">
                <a:latin typeface="MathJax_Main" charset="0"/>
                <a:sym typeface="+mn-ea"/>
              </a:rPr>
              <a:t>8</a:t>
            </a:r>
            <a:r>
              <a:rPr lang="x-none" altLang="en-US" sz="3200">
                <a:latin typeface="MathJax_Main" charset="0"/>
              </a:rPr>
              <a:t>       </a:t>
            </a:r>
            <a:r>
              <a:rPr lang="x-none" altLang="en-US" sz="3200">
                <a:latin typeface="MathJax_Main" charset="0"/>
                <a:sym typeface="+mn-ea"/>
              </a:rPr>
              <a:t>7</a:t>
            </a:r>
            <a:r>
              <a:rPr lang="x-none" altLang="en-US" sz="3200">
                <a:latin typeface="MathJax_Main" charset="0"/>
              </a:rPr>
              <a:t>       </a:t>
            </a:r>
            <a:r>
              <a:rPr lang="x-none" altLang="en-US" sz="3200">
                <a:latin typeface="MathJax_Main" charset="0"/>
                <a:sym typeface="+mn-ea"/>
              </a:rPr>
              <a:t>5</a:t>
            </a:r>
            <a:r>
              <a:rPr lang="x-none" altLang="en-US" sz="3200">
                <a:latin typeface="MathJax_Main" charset="0"/>
              </a:rPr>
              <a:t>       </a:t>
            </a:r>
            <a:r>
              <a:rPr lang="x-none" altLang="en-US" sz="3200">
                <a:latin typeface="MathJax_Main" charset="0"/>
                <a:sym typeface="+mn-ea"/>
              </a:rPr>
              <a:t>5</a:t>
            </a:r>
            <a:r>
              <a:rPr lang="x-none" altLang="en-US" sz="3200">
                <a:latin typeface="MathJax_Main" charset="0"/>
              </a:rPr>
              <a:t>       </a:t>
            </a:r>
            <a:r>
              <a:rPr lang="x-none" altLang="en-US" sz="3200">
                <a:latin typeface="MathJax_Main" charset="0"/>
                <a:sym typeface="+mn-ea"/>
              </a:rPr>
              <a:t>9</a:t>
            </a:r>
            <a:endParaRPr lang="x-none" altLang="en-US" sz="3200">
              <a:latin typeface="MathJax_Main" charset="0"/>
              <a:sym typeface="+mn-ea"/>
            </a:endParaRPr>
          </a:p>
        </p:txBody>
      </p:sp>
      <p:sp>
        <p:nvSpPr>
          <p:cNvPr id="10" name="Text Box 9"/>
          <p:cNvSpPr txBox="1"/>
          <p:nvPr/>
        </p:nvSpPr>
        <p:spPr>
          <a:xfrm>
            <a:off x="6134100" y="3028315"/>
            <a:ext cx="5135880" cy="640080"/>
          </a:xfrm>
          <a:prstGeom prst="rect">
            <a:avLst/>
          </a:prstGeom>
          <a:noFill/>
        </p:spPr>
        <p:txBody>
          <a:bodyPr wrap="none" rtlCol="0">
            <a:spAutoFit/>
          </a:bodyPr>
          <a:p>
            <a:r>
              <a:rPr lang="x-none" altLang="en-US" sz="3600">
                <a:solidFill>
                  <a:schemeClr val="tx1"/>
                </a:solidFill>
                <a:latin typeface="Arial" charset="0"/>
              </a:rPr>
              <a:t>s	a	b	c	d	e </a:t>
            </a:r>
            <a:endParaRPr lang="x-none" altLang="en-US" sz="3600">
              <a:solidFill>
                <a:schemeClr val="tx1"/>
              </a:solidFill>
              <a:latin typeface="Arial" charset="0"/>
            </a:endParaRPr>
          </a:p>
        </p:txBody>
      </p:sp>
      <p:sp>
        <p:nvSpPr>
          <p:cNvPr id="11" name="Text Box 10"/>
          <p:cNvSpPr txBox="1"/>
          <p:nvPr/>
        </p:nvSpPr>
        <p:spPr>
          <a:xfrm>
            <a:off x="6447790" y="4149090"/>
            <a:ext cx="4424045" cy="579120"/>
          </a:xfrm>
          <a:prstGeom prst="rect">
            <a:avLst/>
          </a:prstGeom>
          <a:noFill/>
        </p:spPr>
        <p:txBody>
          <a:bodyPr wrap="none" rtlCol="0">
            <a:spAutoFit/>
          </a:bodyPr>
          <a:p>
            <a:r>
              <a:rPr lang="x-none" altLang="en-US" sz="3200">
                <a:latin typeface="Lato" charset="0"/>
              </a:rPr>
              <a:t>Συντομότατο μονοπάτι</a:t>
            </a:r>
            <a:endParaRPr lang="x-none" altLang="en-US" sz="3200">
              <a:latin typeface="Lato" charset="0"/>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1" name=""/>
        <p:cNvGrpSpPr/>
        <p:nvPr/>
      </p:nvGrpSpPr>
      <p:grpSpPr/>
      <p:sp>
        <p:nvSpPr>
          <p:cNvPr id="73" name="Text Box 72"/>
          <p:cNvSpPr txBox="1"/>
          <p:nvPr/>
        </p:nvSpPr>
        <p:spPr>
          <a:xfrm>
            <a:off x="1122680" y="1318895"/>
            <a:ext cx="641985" cy="518160"/>
          </a:xfrm>
          <a:prstGeom prst="rect">
            <a:avLst/>
          </a:prstGeom>
          <a:noFill/>
        </p:spPr>
        <p:txBody>
          <a:bodyPr wrap="square" rtlCol="0">
            <a:spAutoFit/>
          </a:bodyPr>
          <a:p>
            <a:pPr algn="ctr"/>
            <a:r>
              <a:rPr lang="x-none" altLang="en-US" sz="2800" b="1">
                <a:solidFill>
                  <a:srgbClr val="E91149"/>
                </a:solidFill>
                <a:latin typeface="Arial" charset="0"/>
                <a:ea typeface="Arial" charset="0"/>
              </a:rPr>
              <a:t>8</a:t>
            </a:r>
            <a:endParaRPr lang="x-none" altLang="en-US" sz="2800" b="1">
              <a:solidFill>
                <a:srgbClr val="E91149"/>
              </a:solidFill>
              <a:latin typeface="Arial" charset="0"/>
              <a:ea typeface="Arial" charset="0"/>
            </a:endParaRPr>
          </a:p>
        </p:txBody>
      </p:sp>
      <p:sp>
        <p:nvSpPr>
          <p:cNvPr id="75" name="Text Box 74"/>
          <p:cNvSpPr txBox="1"/>
          <p:nvPr/>
        </p:nvSpPr>
        <p:spPr>
          <a:xfrm>
            <a:off x="434340" y="3129915"/>
            <a:ext cx="641985" cy="518160"/>
          </a:xfrm>
          <a:prstGeom prst="rect">
            <a:avLst/>
          </a:prstGeom>
          <a:noFill/>
        </p:spPr>
        <p:txBody>
          <a:bodyPr wrap="square" rtlCol="0">
            <a:spAutoFit/>
          </a:bodyPr>
          <a:p>
            <a:pPr algn="ctr"/>
            <a:r>
              <a:rPr lang="x-none" altLang="en-US" sz="2800" b="1">
                <a:solidFill>
                  <a:srgbClr val="E91149"/>
                </a:solidFill>
                <a:latin typeface="Arial" charset="0"/>
                <a:ea typeface="Arial" charset="0"/>
              </a:rPr>
              <a:t>1</a:t>
            </a:r>
            <a:endParaRPr lang="x-none" altLang="en-US" sz="2800" b="1">
              <a:solidFill>
                <a:srgbClr val="E91149"/>
              </a:solidFill>
              <a:latin typeface="Arial" charset="0"/>
              <a:ea typeface="Arial" charset="0"/>
            </a:endParaRPr>
          </a:p>
        </p:txBody>
      </p:sp>
      <p:sp>
        <p:nvSpPr>
          <p:cNvPr id="77" name="Text Box 76"/>
          <p:cNvSpPr txBox="1"/>
          <p:nvPr/>
        </p:nvSpPr>
        <p:spPr>
          <a:xfrm>
            <a:off x="1790700" y="3038475"/>
            <a:ext cx="641985" cy="518160"/>
          </a:xfrm>
          <a:prstGeom prst="rect">
            <a:avLst/>
          </a:prstGeom>
          <a:noFill/>
        </p:spPr>
        <p:txBody>
          <a:bodyPr wrap="square" rtlCol="0">
            <a:spAutoFit/>
          </a:bodyPr>
          <a:p>
            <a:pPr algn="ctr"/>
            <a:r>
              <a:rPr lang="x-none" altLang="en-US" sz="2800" b="1">
                <a:solidFill>
                  <a:srgbClr val="E91149"/>
                </a:solidFill>
                <a:latin typeface="Arial" charset="0"/>
                <a:ea typeface="Arial" charset="0"/>
              </a:rPr>
              <a:t>-4</a:t>
            </a:r>
            <a:endParaRPr lang="x-none" altLang="en-US" sz="2800" b="1">
              <a:solidFill>
                <a:srgbClr val="E91149"/>
              </a:solidFill>
              <a:latin typeface="Arial" charset="0"/>
              <a:ea typeface="Arial" charset="0"/>
            </a:endParaRPr>
          </a:p>
        </p:txBody>
      </p:sp>
      <p:sp>
        <p:nvSpPr>
          <p:cNvPr id="78" name="Text Box 77"/>
          <p:cNvSpPr txBox="1"/>
          <p:nvPr/>
        </p:nvSpPr>
        <p:spPr>
          <a:xfrm>
            <a:off x="2331720" y="3938270"/>
            <a:ext cx="641985" cy="518160"/>
          </a:xfrm>
          <a:prstGeom prst="rect">
            <a:avLst/>
          </a:prstGeom>
          <a:noFill/>
        </p:spPr>
        <p:txBody>
          <a:bodyPr wrap="square" rtlCol="0">
            <a:spAutoFit/>
          </a:bodyPr>
          <a:p>
            <a:pPr algn="ctr"/>
            <a:r>
              <a:rPr lang="x-none" altLang="en-US" sz="2800" b="1">
                <a:solidFill>
                  <a:srgbClr val="E91149"/>
                </a:solidFill>
                <a:latin typeface="Arial" charset="0"/>
                <a:ea typeface="Arial" charset="0"/>
              </a:rPr>
              <a:t>2</a:t>
            </a:r>
            <a:endParaRPr lang="x-none" altLang="en-US" sz="2800" b="1">
              <a:solidFill>
                <a:srgbClr val="E91149"/>
              </a:solidFill>
              <a:latin typeface="Arial" charset="0"/>
              <a:ea typeface="Arial" charset="0"/>
            </a:endParaRPr>
          </a:p>
        </p:txBody>
      </p:sp>
      <p:sp>
        <p:nvSpPr>
          <p:cNvPr id="80" name="Text Box 79"/>
          <p:cNvSpPr txBox="1"/>
          <p:nvPr/>
        </p:nvSpPr>
        <p:spPr>
          <a:xfrm>
            <a:off x="2948940" y="5179695"/>
            <a:ext cx="641985" cy="518160"/>
          </a:xfrm>
          <a:prstGeom prst="rect">
            <a:avLst/>
          </a:prstGeom>
          <a:noFill/>
        </p:spPr>
        <p:txBody>
          <a:bodyPr wrap="square" rtlCol="0">
            <a:spAutoFit/>
          </a:bodyPr>
          <a:p>
            <a:pPr algn="ctr"/>
            <a:r>
              <a:rPr lang="x-none" altLang="en-US" sz="2800" b="1">
                <a:solidFill>
                  <a:srgbClr val="E91149"/>
                </a:solidFill>
                <a:latin typeface="Arial" charset="0"/>
                <a:ea typeface="Arial" charset="0"/>
              </a:rPr>
              <a:t>-2</a:t>
            </a:r>
            <a:endParaRPr lang="x-none" altLang="en-US" sz="2800" b="1">
              <a:solidFill>
                <a:srgbClr val="E91149"/>
              </a:solidFill>
              <a:latin typeface="Arial" charset="0"/>
              <a:ea typeface="Arial" charset="0"/>
            </a:endParaRPr>
          </a:p>
        </p:txBody>
      </p:sp>
      <p:sp>
        <p:nvSpPr>
          <p:cNvPr id="8" name="Oval 7"/>
          <p:cNvSpPr/>
          <p:nvPr/>
        </p:nvSpPr>
        <p:spPr>
          <a:xfrm>
            <a:off x="1907540" y="614680"/>
            <a:ext cx="838835" cy="838835"/>
          </a:xfrm>
          <a:prstGeom prst="ellipse">
            <a:avLst/>
          </a:prstGeom>
          <a:solidFill>
            <a:srgbClr val="E91149"/>
          </a:solidFill>
          <a:ln w="38100">
            <a:solidFill>
              <a:srgbClr val="E91149"/>
            </a:solidFill>
          </a:ln>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chemeClr val="bg1"/>
              </a:solidFill>
            </a:endParaRPr>
          </a:p>
        </p:txBody>
      </p:sp>
      <p:sp>
        <p:nvSpPr>
          <p:cNvPr id="12" name="Oval 11"/>
          <p:cNvSpPr/>
          <p:nvPr/>
        </p:nvSpPr>
        <p:spPr>
          <a:xfrm>
            <a:off x="547370" y="1988820"/>
            <a:ext cx="838835" cy="838835"/>
          </a:xfrm>
          <a:prstGeom prst="ellipse">
            <a:avLst/>
          </a:prstGeom>
          <a:solidFill>
            <a:srgbClr val="E91149"/>
          </a:solidFill>
          <a:ln w="38100">
            <a:solidFill>
              <a:srgbClr val="E91149"/>
            </a:solidFill>
          </a:ln>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chemeClr val="bg1"/>
              </a:solidFill>
            </a:endParaRPr>
          </a:p>
        </p:txBody>
      </p:sp>
      <p:sp>
        <p:nvSpPr>
          <p:cNvPr id="31" name="Oval 30"/>
          <p:cNvSpPr/>
          <p:nvPr/>
        </p:nvSpPr>
        <p:spPr>
          <a:xfrm>
            <a:off x="3293110" y="1980565"/>
            <a:ext cx="838835" cy="838835"/>
          </a:xfrm>
          <a:prstGeom prst="ellipse">
            <a:avLst/>
          </a:prstGeom>
          <a:solidFill>
            <a:srgbClr val="E91149"/>
          </a:solidFill>
          <a:ln w="38100">
            <a:solidFill>
              <a:srgbClr val="E91149"/>
            </a:solidFill>
          </a:ln>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chemeClr val="bg1"/>
              </a:solidFill>
            </a:endParaRPr>
          </a:p>
        </p:txBody>
      </p:sp>
      <p:sp>
        <p:nvSpPr>
          <p:cNvPr id="34" name="Oval 33"/>
          <p:cNvSpPr/>
          <p:nvPr/>
        </p:nvSpPr>
        <p:spPr>
          <a:xfrm>
            <a:off x="537210" y="4063365"/>
            <a:ext cx="838835" cy="838835"/>
          </a:xfrm>
          <a:prstGeom prst="ellipse">
            <a:avLst/>
          </a:prstGeom>
          <a:solidFill>
            <a:srgbClr val="E91149"/>
          </a:solidFill>
          <a:ln w="38100">
            <a:solidFill>
              <a:srgbClr val="E91149"/>
            </a:solidFill>
          </a:ln>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chemeClr val="bg1"/>
              </a:solidFill>
            </a:endParaRPr>
          </a:p>
        </p:txBody>
      </p:sp>
      <p:sp>
        <p:nvSpPr>
          <p:cNvPr id="60" name="Oval 59"/>
          <p:cNvSpPr/>
          <p:nvPr/>
        </p:nvSpPr>
        <p:spPr>
          <a:xfrm>
            <a:off x="1883410" y="5434965"/>
            <a:ext cx="838835" cy="838835"/>
          </a:xfrm>
          <a:prstGeom prst="ellipse">
            <a:avLst/>
          </a:prstGeom>
          <a:solidFill>
            <a:srgbClr val="E91149"/>
          </a:solidFill>
          <a:ln w="38100">
            <a:solidFill>
              <a:srgbClr val="E91149"/>
            </a:solidFill>
          </a:ln>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chemeClr val="bg1"/>
              </a:solidFill>
            </a:endParaRPr>
          </a:p>
        </p:txBody>
      </p:sp>
      <p:sp>
        <p:nvSpPr>
          <p:cNvPr id="62" name="Oval 61"/>
          <p:cNvSpPr/>
          <p:nvPr/>
        </p:nvSpPr>
        <p:spPr>
          <a:xfrm>
            <a:off x="3293110" y="4037965"/>
            <a:ext cx="838835" cy="838835"/>
          </a:xfrm>
          <a:prstGeom prst="ellipse">
            <a:avLst/>
          </a:prstGeom>
          <a:solidFill>
            <a:srgbClr val="E91149"/>
          </a:solidFill>
          <a:ln w="38100">
            <a:solidFill>
              <a:srgbClr val="E91149"/>
            </a:solidFill>
          </a:ln>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chemeClr val="bg1"/>
              </a:solidFill>
            </a:endParaRPr>
          </a:p>
        </p:txBody>
      </p:sp>
      <p:cxnSp>
        <p:nvCxnSpPr>
          <p:cNvPr id="65" name="Straight Arrow Connector 64"/>
          <p:cNvCxnSpPr>
            <a:stCxn id="8" idx="3"/>
            <a:endCxn id="12" idx="7"/>
          </p:cNvCxnSpPr>
          <p:nvPr/>
        </p:nvCxnSpPr>
        <p:spPr>
          <a:xfrm flipH="1">
            <a:off x="1263650" y="1330960"/>
            <a:ext cx="766445" cy="780415"/>
          </a:xfrm>
          <a:prstGeom prst="straightConnector1">
            <a:avLst/>
          </a:prstGeom>
          <a:solidFill>
            <a:srgbClr val="E91149"/>
          </a:solidFill>
          <a:ln w="57150">
            <a:solidFill>
              <a:srgbClr val="E91149"/>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12" idx="4"/>
            <a:endCxn id="34" idx="0"/>
          </p:cNvCxnSpPr>
          <p:nvPr/>
        </p:nvCxnSpPr>
        <p:spPr>
          <a:xfrm flipH="1">
            <a:off x="956945" y="2827655"/>
            <a:ext cx="10160" cy="1235710"/>
          </a:xfrm>
          <a:prstGeom prst="straightConnector1">
            <a:avLst/>
          </a:prstGeom>
          <a:solidFill>
            <a:srgbClr val="E91149"/>
          </a:solidFill>
          <a:ln w="57150">
            <a:solidFill>
              <a:srgbClr val="E91149"/>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stCxn id="34" idx="7"/>
            <a:endCxn id="31" idx="3"/>
          </p:cNvCxnSpPr>
          <p:nvPr/>
        </p:nvCxnSpPr>
        <p:spPr>
          <a:xfrm flipV="1">
            <a:off x="1253490" y="2696845"/>
            <a:ext cx="2162175" cy="1489075"/>
          </a:xfrm>
          <a:prstGeom prst="straightConnector1">
            <a:avLst/>
          </a:prstGeom>
          <a:solidFill>
            <a:srgbClr val="E91149"/>
          </a:solidFill>
          <a:ln w="57150">
            <a:solidFill>
              <a:srgbClr val="E91149"/>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endCxn id="60" idx="0"/>
          </p:cNvCxnSpPr>
          <p:nvPr/>
        </p:nvCxnSpPr>
        <p:spPr>
          <a:xfrm flipH="1">
            <a:off x="2303145" y="2792730"/>
            <a:ext cx="1227455" cy="2642235"/>
          </a:xfrm>
          <a:prstGeom prst="straightConnector1">
            <a:avLst/>
          </a:prstGeom>
          <a:solidFill>
            <a:srgbClr val="E91149"/>
          </a:solidFill>
          <a:ln w="57150">
            <a:solidFill>
              <a:srgbClr val="E91149"/>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stCxn id="60" idx="7"/>
            <a:endCxn id="62" idx="4"/>
          </p:cNvCxnSpPr>
          <p:nvPr/>
        </p:nvCxnSpPr>
        <p:spPr>
          <a:xfrm flipV="1">
            <a:off x="2599690" y="4876800"/>
            <a:ext cx="1113155" cy="680720"/>
          </a:xfrm>
          <a:prstGeom prst="straightConnector1">
            <a:avLst/>
          </a:prstGeom>
          <a:solidFill>
            <a:srgbClr val="E91149"/>
          </a:solidFill>
          <a:ln w="57150">
            <a:solidFill>
              <a:srgbClr val="E91149"/>
            </a:solidFill>
            <a:tailEnd type="stealth" w="lg" len="lg"/>
          </a:ln>
        </p:spPr>
        <p:style>
          <a:lnRef idx="1">
            <a:schemeClr val="accent1"/>
          </a:lnRef>
          <a:fillRef idx="0">
            <a:schemeClr val="accent1"/>
          </a:fillRef>
          <a:effectRef idx="0">
            <a:schemeClr val="accent1"/>
          </a:effectRef>
          <a:fontRef idx="minor">
            <a:schemeClr val="tx1"/>
          </a:fontRef>
        </p:style>
      </p:cxnSp>
      <p:sp>
        <p:nvSpPr>
          <p:cNvPr id="7" name="Text Box 6"/>
          <p:cNvSpPr txBox="1"/>
          <p:nvPr/>
        </p:nvSpPr>
        <p:spPr>
          <a:xfrm>
            <a:off x="2086445" y="614680"/>
            <a:ext cx="459740" cy="762000"/>
          </a:xfrm>
          <a:prstGeom prst="rect">
            <a:avLst/>
          </a:prstGeom>
          <a:noFill/>
        </p:spPr>
        <p:txBody>
          <a:bodyPr wrap="square" rtlCol="0">
            <a:spAutoFit/>
          </a:bodyPr>
          <a:p>
            <a:r>
              <a:rPr lang="x-none" altLang="en-US" sz="4400" b="1">
                <a:solidFill>
                  <a:schemeClr val="bg1"/>
                </a:solidFill>
                <a:latin typeface="Arial" charset="0"/>
                <a:ea typeface="Arial" charset="0"/>
              </a:rPr>
              <a:t>s</a:t>
            </a:r>
            <a:endParaRPr lang="x-none" altLang="en-US" sz="4400" b="1">
              <a:solidFill>
                <a:schemeClr val="bg1"/>
              </a:solidFill>
              <a:latin typeface="Arial" charset="0"/>
              <a:ea typeface="Arial" charset="0"/>
            </a:endParaRPr>
          </a:p>
        </p:txBody>
      </p:sp>
      <p:sp>
        <p:nvSpPr>
          <p:cNvPr id="9" name="Text Box 8"/>
          <p:cNvSpPr txBox="1"/>
          <p:nvPr/>
        </p:nvSpPr>
        <p:spPr>
          <a:xfrm>
            <a:off x="713575" y="1976120"/>
            <a:ext cx="459740" cy="762000"/>
          </a:xfrm>
          <a:prstGeom prst="rect">
            <a:avLst/>
          </a:prstGeom>
          <a:noFill/>
        </p:spPr>
        <p:txBody>
          <a:bodyPr wrap="square" rtlCol="0">
            <a:spAutoFit/>
          </a:bodyPr>
          <a:p>
            <a:r>
              <a:rPr lang="x-none" altLang="en-US" sz="4400" b="1">
                <a:solidFill>
                  <a:schemeClr val="bg1"/>
                </a:solidFill>
                <a:latin typeface="Arial" charset="0"/>
                <a:ea typeface="Arial" charset="0"/>
              </a:rPr>
              <a:t>a</a:t>
            </a:r>
            <a:endParaRPr lang="x-none" altLang="en-US" sz="4400" b="1">
              <a:solidFill>
                <a:schemeClr val="bg1"/>
              </a:solidFill>
              <a:latin typeface="Arial" charset="0"/>
              <a:ea typeface="Arial" charset="0"/>
            </a:endParaRPr>
          </a:p>
        </p:txBody>
      </p:sp>
      <p:sp>
        <p:nvSpPr>
          <p:cNvPr id="33" name="Text Box 32"/>
          <p:cNvSpPr txBox="1"/>
          <p:nvPr/>
        </p:nvSpPr>
        <p:spPr>
          <a:xfrm>
            <a:off x="716115" y="4063365"/>
            <a:ext cx="459740" cy="762000"/>
          </a:xfrm>
          <a:prstGeom prst="rect">
            <a:avLst/>
          </a:prstGeom>
          <a:noFill/>
        </p:spPr>
        <p:txBody>
          <a:bodyPr wrap="square" rtlCol="0">
            <a:spAutoFit/>
          </a:bodyPr>
          <a:p>
            <a:r>
              <a:rPr lang="x-none" altLang="en-US" sz="4400" b="1">
                <a:solidFill>
                  <a:schemeClr val="bg1"/>
                </a:solidFill>
                <a:latin typeface="Arial" charset="0"/>
                <a:ea typeface="Arial" charset="0"/>
              </a:rPr>
              <a:t>e</a:t>
            </a:r>
            <a:endParaRPr lang="x-none" altLang="en-US" sz="4400" b="1">
              <a:solidFill>
                <a:schemeClr val="bg1"/>
              </a:solidFill>
              <a:latin typeface="Arial" charset="0"/>
              <a:ea typeface="Arial" charset="0"/>
            </a:endParaRPr>
          </a:p>
        </p:txBody>
      </p:sp>
      <p:sp>
        <p:nvSpPr>
          <p:cNvPr id="36" name="Text Box 35"/>
          <p:cNvSpPr txBox="1"/>
          <p:nvPr/>
        </p:nvSpPr>
        <p:spPr>
          <a:xfrm>
            <a:off x="2024215" y="5473065"/>
            <a:ext cx="459740" cy="762000"/>
          </a:xfrm>
          <a:prstGeom prst="rect">
            <a:avLst/>
          </a:prstGeom>
          <a:noFill/>
        </p:spPr>
        <p:txBody>
          <a:bodyPr wrap="square" rtlCol="0">
            <a:spAutoFit/>
          </a:bodyPr>
          <a:p>
            <a:r>
              <a:rPr lang="x-none" altLang="en-US" sz="4400" b="1">
                <a:solidFill>
                  <a:schemeClr val="bg1"/>
                </a:solidFill>
                <a:latin typeface="Arial" charset="0"/>
                <a:ea typeface="Arial" charset="0"/>
              </a:rPr>
              <a:t>b</a:t>
            </a:r>
            <a:endParaRPr lang="x-none" altLang="en-US" sz="4400" b="1">
              <a:solidFill>
                <a:schemeClr val="bg1"/>
              </a:solidFill>
              <a:latin typeface="Arial" charset="0"/>
              <a:ea typeface="Arial" charset="0"/>
            </a:endParaRPr>
          </a:p>
        </p:txBody>
      </p:sp>
      <p:sp>
        <p:nvSpPr>
          <p:cNvPr id="61" name="Text Box 60"/>
          <p:cNvSpPr txBox="1"/>
          <p:nvPr/>
        </p:nvSpPr>
        <p:spPr>
          <a:xfrm>
            <a:off x="3472015" y="4037965"/>
            <a:ext cx="459740" cy="762000"/>
          </a:xfrm>
          <a:prstGeom prst="rect">
            <a:avLst/>
          </a:prstGeom>
          <a:noFill/>
        </p:spPr>
        <p:txBody>
          <a:bodyPr wrap="square" rtlCol="0">
            <a:spAutoFit/>
          </a:bodyPr>
          <a:p>
            <a:r>
              <a:rPr lang="x-none" altLang="en-US" sz="4400" b="1">
                <a:solidFill>
                  <a:schemeClr val="bg1"/>
                </a:solidFill>
                <a:latin typeface="Arial" charset="0"/>
                <a:ea typeface="Arial" charset="0"/>
              </a:rPr>
              <a:t>c</a:t>
            </a:r>
            <a:endParaRPr lang="x-none" altLang="en-US" sz="4400" b="1">
              <a:solidFill>
                <a:schemeClr val="bg1"/>
              </a:solidFill>
              <a:latin typeface="Arial" charset="0"/>
              <a:ea typeface="Arial" charset="0"/>
            </a:endParaRPr>
          </a:p>
        </p:txBody>
      </p:sp>
      <p:sp>
        <p:nvSpPr>
          <p:cNvPr id="6" name="Text Box 5"/>
          <p:cNvSpPr txBox="1"/>
          <p:nvPr/>
        </p:nvSpPr>
        <p:spPr>
          <a:xfrm>
            <a:off x="3430105" y="2008505"/>
            <a:ext cx="459740" cy="762000"/>
          </a:xfrm>
          <a:prstGeom prst="rect">
            <a:avLst/>
          </a:prstGeom>
          <a:noFill/>
        </p:spPr>
        <p:txBody>
          <a:bodyPr wrap="square" rtlCol="0">
            <a:spAutoFit/>
          </a:bodyPr>
          <a:p>
            <a:r>
              <a:rPr lang="x-none" altLang="en-US" sz="4400" b="1">
                <a:solidFill>
                  <a:schemeClr val="bg1"/>
                </a:solidFill>
                <a:latin typeface="Arial" charset="0"/>
                <a:ea typeface="Arial" charset="0"/>
              </a:rPr>
              <a:t>d</a:t>
            </a:r>
            <a:endParaRPr lang="x-none" altLang="en-US" sz="4400" b="1">
              <a:solidFill>
                <a:schemeClr val="bg1"/>
              </a:solidFill>
              <a:latin typeface="Arial" charset="0"/>
              <a:ea typeface="Arial" charset="0"/>
            </a:endParaRPr>
          </a:p>
        </p:txBody>
      </p:sp>
      <p:sp>
        <p:nvSpPr>
          <p:cNvPr id="4" name="Text Box 3"/>
          <p:cNvSpPr txBox="1"/>
          <p:nvPr/>
        </p:nvSpPr>
        <p:spPr>
          <a:xfrm>
            <a:off x="6054090" y="2319655"/>
            <a:ext cx="5447030" cy="579120"/>
          </a:xfrm>
          <a:prstGeom prst="rect">
            <a:avLst/>
          </a:prstGeom>
          <a:noFill/>
        </p:spPr>
        <p:txBody>
          <a:bodyPr wrap="square" rtlCol="0">
            <a:spAutoFit/>
          </a:bodyPr>
          <a:p>
            <a:pPr algn="l"/>
            <a:r>
              <a:rPr lang="x-none" altLang="en-US" sz="3200">
                <a:latin typeface="MathJax_Main" charset="0"/>
                <a:sym typeface="+mn-ea"/>
              </a:rPr>
              <a:t> 0 </a:t>
            </a:r>
            <a:r>
              <a:rPr lang="x-none" altLang="en-US" sz="3200">
                <a:latin typeface="MathJax_Main" charset="0"/>
              </a:rPr>
              <a:t>      </a:t>
            </a:r>
            <a:r>
              <a:rPr lang="x-none" altLang="en-US" sz="3200">
                <a:latin typeface="MathJax_Main" charset="0"/>
                <a:sym typeface="+mn-ea"/>
              </a:rPr>
              <a:t>8</a:t>
            </a:r>
            <a:r>
              <a:rPr lang="x-none" altLang="en-US" sz="3200">
                <a:latin typeface="MathJax_Main" charset="0"/>
              </a:rPr>
              <a:t>       </a:t>
            </a:r>
            <a:r>
              <a:rPr lang="x-none" altLang="en-US" sz="3200">
                <a:latin typeface="MathJax_Main" charset="0"/>
                <a:sym typeface="+mn-ea"/>
              </a:rPr>
              <a:t>7</a:t>
            </a:r>
            <a:r>
              <a:rPr lang="x-none" altLang="en-US" sz="3200">
                <a:latin typeface="MathJax_Main" charset="0"/>
              </a:rPr>
              <a:t>       </a:t>
            </a:r>
            <a:r>
              <a:rPr lang="x-none" altLang="en-US" sz="3200">
                <a:latin typeface="MathJax_Main" charset="0"/>
                <a:sym typeface="+mn-ea"/>
              </a:rPr>
              <a:t>5</a:t>
            </a:r>
            <a:r>
              <a:rPr lang="x-none" altLang="en-US" sz="3200">
                <a:latin typeface="MathJax_Main" charset="0"/>
              </a:rPr>
              <a:t>       </a:t>
            </a:r>
            <a:r>
              <a:rPr lang="x-none" altLang="en-US" sz="3200">
                <a:latin typeface="MathJax_Main" charset="0"/>
                <a:sym typeface="+mn-ea"/>
              </a:rPr>
              <a:t>5</a:t>
            </a:r>
            <a:r>
              <a:rPr lang="x-none" altLang="en-US" sz="3200">
                <a:latin typeface="MathJax_Main" charset="0"/>
              </a:rPr>
              <a:t>       </a:t>
            </a:r>
            <a:r>
              <a:rPr lang="x-none" altLang="en-US" sz="3200">
                <a:latin typeface="MathJax_Main" charset="0"/>
                <a:sym typeface="+mn-ea"/>
              </a:rPr>
              <a:t>9</a:t>
            </a:r>
            <a:endParaRPr lang="x-none" altLang="en-US" sz="3200">
              <a:latin typeface="MathJax_Main" charset="0"/>
              <a:sym typeface="+mn-ea"/>
            </a:endParaRPr>
          </a:p>
        </p:txBody>
      </p:sp>
      <p:sp>
        <p:nvSpPr>
          <p:cNvPr id="10" name="Text Box 9"/>
          <p:cNvSpPr txBox="1"/>
          <p:nvPr/>
        </p:nvSpPr>
        <p:spPr>
          <a:xfrm>
            <a:off x="6134100" y="3028315"/>
            <a:ext cx="5135880" cy="640080"/>
          </a:xfrm>
          <a:prstGeom prst="rect">
            <a:avLst/>
          </a:prstGeom>
          <a:noFill/>
        </p:spPr>
        <p:txBody>
          <a:bodyPr wrap="none" rtlCol="0">
            <a:spAutoFit/>
          </a:bodyPr>
          <a:p>
            <a:r>
              <a:rPr lang="x-none" altLang="en-US" sz="3600">
                <a:solidFill>
                  <a:schemeClr val="tx1"/>
                </a:solidFill>
                <a:latin typeface="Arial" charset="0"/>
              </a:rPr>
              <a:t>s	a	b	c	d	e </a:t>
            </a:r>
            <a:endParaRPr lang="x-none" altLang="en-US" sz="3600">
              <a:solidFill>
                <a:schemeClr val="tx1"/>
              </a:solidFill>
              <a:latin typeface="Arial" charset="0"/>
            </a:endParaRPr>
          </a:p>
        </p:txBody>
      </p:sp>
      <p:sp>
        <p:nvSpPr>
          <p:cNvPr id="11" name="Text Box 10"/>
          <p:cNvSpPr txBox="1"/>
          <p:nvPr/>
        </p:nvSpPr>
        <p:spPr>
          <a:xfrm>
            <a:off x="6447790" y="4149090"/>
            <a:ext cx="4424045" cy="579120"/>
          </a:xfrm>
          <a:prstGeom prst="rect">
            <a:avLst/>
          </a:prstGeom>
          <a:noFill/>
        </p:spPr>
        <p:txBody>
          <a:bodyPr wrap="none" rtlCol="0">
            <a:spAutoFit/>
          </a:bodyPr>
          <a:p>
            <a:r>
              <a:rPr lang="x-none" altLang="en-US" sz="3200">
                <a:latin typeface="Lato" charset="0"/>
              </a:rPr>
              <a:t>Συντομότατο μονοπάτι</a:t>
            </a:r>
            <a:endParaRPr lang="x-none" altLang="en-US" sz="3200">
              <a:latin typeface="Lato" charset="0"/>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1" name=""/>
        <p:cNvGrpSpPr/>
        <p:nvPr/>
      </p:nvGrpSpPr>
      <p:grpSpPr/>
      <p:sp>
        <p:nvSpPr>
          <p:cNvPr id="7" name="Text Box 6"/>
          <p:cNvSpPr txBox="1"/>
          <p:nvPr/>
        </p:nvSpPr>
        <p:spPr>
          <a:xfrm>
            <a:off x="2086445" y="614680"/>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s</a:t>
            </a:r>
            <a:endParaRPr lang="x-none" altLang="en-US" sz="4400" b="1">
              <a:solidFill>
                <a:schemeClr val="bg2">
                  <a:lumMod val="75000"/>
                </a:schemeClr>
              </a:solidFill>
              <a:latin typeface="Arial" charset="0"/>
              <a:ea typeface="Arial" charset="0"/>
            </a:endParaRPr>
          </a:p>
        </p:txBody>
      </p:sp>
      <p:sp>
        <p:nvSpPr>
          <p:cNvPr id="8" name="Oval 7"/>
          <p:cNvSpPr/>
          <p:nvPr/>
        </p:nvSpPr>
        <p:spPr>
          <a:xfrm>
            <a:off x="1907540" y="614680"/>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9" name="Text Box 8"/>
          <p:cNvSpPr txBox="1"/>
          <p:nvPr/>
        </p:nvSpPr>
        <p:spPr>
          <a:xfrm>
            <a:off x="713575" y="1976120"/>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a</a:t>
            </a:r>
            <a:endParaRPr lang="x-none" altLang="en-US" sz="4400" b="1">
              <a:solidFill>
                <a:schemeClr val="bg2">
                  <a:lumMod val="75000"/>
                </a:schemeClr>
              </a:solidFill>
              <a:latin typeface="Arial" charset="0"/>
              <a:ea typeface="Arial" charset="0"/>
            </a:endParaRPr>
          </a:p>
        </p:txBody>
      </p:sp>
      <p:sp>
        <p:nvSpPr>
          <p:cNvPr id="12" name="Oval 11"/>
          <p:cNvSpPr/>
          <p:nvPr/>
        </p:nvSpPr>
        <p:spPr>
          <a:xfrm>
            <a:off x="547370" y="1988820"/>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13" name="Text Box 12"/>
          <p:cNvSpPr txBox="1"/>
          <p:nvPr/>
        </p:nvSpPr>
        <p:spPr>
          <a:xfrm>
            <a:off x="3430105" y="2008505"/>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d</a:t>
            </a:r>
            <a:endParaRPr lang="x-none" altLang="en-US" sz="4400" b="1">
              <a:solidFill>
                <a:schemeClr val="bg2">
                  <a:lumMod val="75000"/>
                </a:schemeClr>
              </a:solidFill>
              <a:latin typeface="Arial" charset="0"/>
              <a:ea typeface="Arial" charset="0"/>
            </a:endParaRPr>
          </a:p>
        </p:txBody>
      </p:sp>
      <p:sp>
        <p:nvSpPr>
          <p:cNvPr id="31" name="Oval 30"/>
          <p:cNvSpPr/>
          <p:nvPr/>
        </p:nvSpPr>
        <p:spPr>
          <a:xfrm>
            <a:off x="3293110" y="1980565"/>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33" name="Text Box 32"/>
          <p:cNvSpPr txBox="1"/>
          <p:nvPr/>
        </p:nvSpPr>
        <p:spPr>
          <a:xfrm>
            <a:off x="716115" y="4063365"/>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e</a:t>
            </a:r>
            <a:endParaRPr lang="x-none" altLang="en-US" sz="4400" b="1">
              <a:solidFill>
                <a:schemeClr val="bg2">
                  <a:lumMod val="75000"/>
                </a:schemeClr>
              </a:solidFill>
              <a:latin typeface="Arial" charset="0"/>
              <a:ea typeface="Arial" charset="0"/>
            </a:endParaRPr>
          </a:p>
        </p:txBody>
      </p:sp>
      <p:sp>
        <p:nvSpPr>
          <p:cNvPr id="34" name="Oval 33"/>
          <p:cNvSpPr/>
          <p:nvPr/>
        </p:nvSpPr>
        <p:spPr>
          <a:xfrm>
            <a:off x="537210" y="4063365"/>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36" name="Text Box 35"/>
          <p:cNvSpPr txBox="1"/>
          <p:nvPr/>
        </p:nvSpPr>
        <p:spPr>
          <a:xfrm>
            <a:off x="2024215" y="5473065"/>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b</a:t>
            </a:r>
            <a:endParaRPr lang="x-none" altLang="en-US" sz="4400" b="1">
              <a:solidFill>
                <a:schemeClr val="bg2">
                  <a:lumMod val="75000"/>
                </a:schemeClr>
              </a:solidFill>
              <a:latin typeface="Arial" charset="0"/>
              <a:ea typeface="Arial" charset="0"/>
            </a:endParaRPr>
          </a:p>
        </p:txBody>
      </p:sp>
      <p:sp>
        <p:nvSpPr>
          <p:cNvPr id="60" name="Oval 59"/>
          <p:cNvSpPr/>
          <p:nvPr/>
        </p:nvSpPr>
        <p:spPr>
          <a:xfrm>
            <a:off x="1883410" y="5434965"/>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61" name="Text Box 60"/>
          <p:cNvSpPr txBox="1"/>
          <p:nvPr/>
        </p:nvSpPr>
        <p:spPr>
          <a:xfrm>
            <a:off x="3472015" y="4037965"/>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c</a:t>
            </a:r>
            <a:endParaRPr lang="x-none" altLang="en-US" sz="4400" b="1">
              <a:solidFill>
                <a:schemeClr val="bg2">
                  <a:lumMod val="75000"/>
                </a:schemeClr>
              </a:solidFill>
              <a:latin typeface="Arial" charset="0"/>
              <a:ea typeface="Arial" charset="0"/>
            </a:endParaRPr>
          </a:p>
        </p:txBody>
      </p:sp>
      <p:sp>
        <p:nvSpPr>
          <p:cNvPr id="62" name="Oval 61"/>
          <p:cNvSpPr/>
          <p:nvPr/>
        </p:nvSpPr>
        <p:spPr>
          <a:xfrm>
            <a:off x="3293110" y="4037965"/>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cxnSp>
        <p:nvCxnSpPr>
          <p:cNvPr id="65" name="Straight Arrow Connector 64"/>
          <p:cNvCxnSpPr>
            <a:stCxn id="8" idx="3"/>
            <a:endCxn id="12" idx="7"/>
          </p:cNvCxnSpPr>
          <p:nvPr/>
        </p:nvCxnSpPr>
        <p:spPr>
          <a:xfrm flipH="1">
            <a:off x="1263650" y="1330960"/>
            <a:ext cx="766445" cy="78041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8" idx="5"/>
            <a:endCxn id="31" idx="1"/>
          </p:cNvCxnSpPr>
          <p:nvPr/>
        </p:nvCxnSpPr>
        <p:spPr>
          <a:xfrm>
            <a:off x="2623820" y="1330960"/>
            <a:ext cx="791845" cy="77216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12" idx="4"/>
            <a:endCxn id="34" idx="0"/>
          </p:cNvCxnSpPr>
          <p:nvPr/>
        </p:nvCxnSpPr>
        <p:spPr>
          <a:xfrm flipH="1">
            <a:off x="956945" y="2827655"/>
            <a:ext cx="10160" cy="123571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stCxn id="34" idx="7"/>
            <a:endCxn id="31" idx="3"/>
          </p:cNvCxnSpPr>
          <p:nvPr/>
        </p:nvCxnSpPr>
        <p:spPr>
          <a:xfrm flipV="1">
            <a:off x="1253490" y="2696845"/>
            <a:ext cx="2162175" cy="148907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endCxn id="60" idx="0"/>
          </p:cNvCxnSpPr>
          <p:nvPr/>
        </p:nvCxnSpPr>
        <p:spPr>
          <a:xfrm flipH="1">
            <a:off x="2303145" y="2792730"/>
            <a:ext cx="1227455" cy="264223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a:stCxn id="34" idx="4"/>
            <a:endCxn id="60" idx="1"/>
          </p:cNvCxnSpPr>
          <p:nvPr/>
        </p:nvCxnSpPr>
        <p:spPr>
          <a:xfrm>
            <a:off x="956945" y="4902200"/>
            <a:ext cx="1049020" cy="65532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stCxn id="60" idx="7"/>
            <a:endCxn id="62" idx="4"/>
          </p:cNvCxnSpPr>
          <p:nvPr/>
        </p:nvCxnSpPr>
        <p:spPr>
          <a:xfrm flipV="1">
            <a:off x="2599690" y="4876800"/>
            <a:ext cx="1113155" cy="68072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stCxn id="62" idx="0"/>
            <a:endCxn id="31" idx="4"/>
          </p:cNvCxnSpPr>
          <p:nvPr/>
        </p:nvCxnSpPr>
        <p:spPr>
          <a:xfrm flipV="1">
            <a:off x="3712845" y="2819400"/>
            <a:ext cx="0" cy="121856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sp>
        <p:nvSpPr>
          <p:cNvPr id="73" name="Text Box 72"/>
          <p:cNvSpPr txBox="1"/>
          <p:nvPr/>
        </p:nvSpPr>
        <p:spPr>
          <a:xfrm>
            <a:off x="1122680" y="131889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8</a:t>
            </a:r>
            <a:endParaRPr lang="x-none" altLang="en-US" sz="2800" b="1">
              <a:solidFill>
                <a:schemeClr val="tx1">
                  <a:lumMod val="75000"/>
                  <a:lumOff val="25000"/>
                </a:schemeClr>
              </a:solidFill>
              <a:latin typeface="Arial" charset="0"/>
              <a:ea typeface="Arial" charset="0"/>
            </a:endParaRPr>
          </a:p>
        </p:txBody>
      </p:sp>
      <p:sp>
        <p:nvSpPr>
          <p:cNvPr id="74" name="Text Box 73"/>
          <p:cNvSpPr txBox="1"/>
          <p:nvPr/>
        </p:nvSpPr>
        <p:spPr>
          <a:xfrm>
            <a:off x="2928620" y="131635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10</a:t>
            </a:r>
            <a:endParaRPr lang="x-none" altLang="en-US" sz="2800" b="1">
              <a:solidFill>
                <a:schemeClr val="tx1">
                  <a:lumMod val="75000"/>
                  <a:lumOff val="25000"/>
                </a:schemeClr>
              </a:solidFill>
              <a:latin typeface="Arial" charset="0"/>
              <a:ea typeface="Arial" charset="0"/>
            </a:endParaRPr>
          </a:p>
        </p:txBody>
      </p:sp>
      <p:sp>
        <p:nvSpPr>
          <p:cNvPr id="75" name="Text Box 74"/>
          <p:cNvSpPr txBox="1"/>
          <p:nvPr/>
        </p:nvSpPr>
        <p:spPr>
          <a:xfrm>
            <a:off x="434340" y="312991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a:t>
            </a:r>
            <a:endParaRPr lang="x-none" altLang="en-US" sz="2800" b="1">
              <a:solidFill>
                <a:schemeClr val="tx1">
                  <a:lumMod val="75000"/>
                  <a:lumOff val="25000"/>
                </a:schemeClr>
              </a:solidFill>
              <a:latin typeface="Arial" charset="0"/>
              <a:ea typeface="Arial" charset="0"/>
            </a:endParaRPr>
          </a:p>
        </p:txBody>
      </p:sp>
      <p:sp>
        <p:nvSpPr>
          <p:cNvPr id="76" name="Text Box 75"/>
          <p:cNvSpPr txBox="1"/>
          <p:nvPr/>
        </p:nvSpPr>
        <p:spPr>
          <a:xfrm>
            <a:off x="3589020" y="311467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a:t>
            </a:r>
            <a:endParaRPr lang="x-none" altLang="en-US" sz="2800" b="1">
              <a:solidFill>
                <a:schemeClr val="tx1">
                  <a:lumMod val="75000"/>
                  <a:lumOff val="25000"/>
                </a:schemeClr>
              </a:solidFill>
              <a:latin typeface="Arial" charset="0"/>
              <a:ea typeface="Arial" charset="0"/>
            </a:endParaRPr>
          </a:p>
        </p:txBody>
      </p:sp>
      <p:sp>
        <p:nvSpPr>
          <p:cNvPr id="77" name="Text Box 76"/>
          <p:cNvSpPr txBox="1"/>
          <p:nvPr/>
        </p:nvSpPr>
        <p:spPr>
          <a:xfrm>
            <a:off x="1790700" y="303847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-4</a:t>
            </a:r>
            <a:endParaRPr lang="x-none" altLang="en-US" sz="2800" b="1">
              <a:solidFill>
                <a:schemeClr val="tx1">
                  <a:lumMod val="75000"/>
                  <a:lumOff val="25000"/>
                </a:schemeClr>
              </a:solidFill>
              <a:latin typeface="Arial" charset="0"/>
              <a:ea typeface="Arial" charset="0"/>
            </a:endParaRPr>
          </a:p>
        </p:txBody>
      </p:sp>
      <p:sp>
        <p:nvSpPr>
          <p:cNvPr id="78" name="Text Box 77"/>
          <p:cNvSpPr txBox="1"/>
          <p:nvPr/>
        </p:nvSpPr>
        <p:spPr>
          <a:xfrm>
            <a:off x="2331720" y="3938270"/>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2</a:t>
            </a:r>
            <a:endParaRPr lang="x-none" altLang="en-US" sz="2800" b="1">
              <a:solidFill>
                <a:schemeClr val="tx1">
                  <a:lumMod val="75000"/>
                  <a:lumOff val="25000"/>
                </a:schemeClr>
              </a:solidFill>
              <a:latin typeface="Arial" charset="0"/>
              <a:ea typeface="Arial" charset="0"/>
            </a:endParaRPr>
          </a:p>
        </p:txBody>
      </p:sp>
      <p:sp>
        <p:nvSpPr>
          <p:cNvPr id="79" name="Text Box 78"/>
          <p:cNvSpPr txBox="1"/>
          <p:nvPr/>
        </p:nvSpPr>
        <p:spPr>
          <a:xfrm>
            <a:off x="998220" y="517207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a:t>
            </a:r>
            <a:endParaRPr lang="x-none" altLang="en-US" sz="2800" b="1">
              <a:solidFill>
                <a:schemeClr val="tx1">
                  <a:lumMod val="75000"/>
                  <a:lumOff val="25000"/>
                </a:schemeClr>
              </a:solidFill>
              <a:latin typeface="Arial" charset="0"/>
              <a:ea typeface="Arial" charset="0"/>
            </a:endParaRPr>
          </a:p>
        </p:txBody>
      </p:sp>
      <p:sp>
        <p:nvSpPr>
          <p:cNvPr id="80" name="Text Box 79"/>
          <p:cNvSpPr txBox="1"/>
          <p:nvPr/>
        </p:nvSpPr>
        <p:spPr>
          <a:xfrm>
            <a:off x="2948940" y="517969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-2</a:t>
            </a:r>
            <a:endParaRPr lang="x-none" altLang="en-US" sz="2800" b="1">
              <a:solidFill>
                <a:schemeClr val="tx1">
                  <a:lumMod val="75000"/>
                  <a:lumOff val="25000"/>
                </a:schemeClr>
              </a:solidFill>
              <a:latin typeface="Arial" charset="0"/>
              <a:ea typeface="Arial" charset="0"/>
            </a:endParaRPr>
          </a:p>
        </p:txBody>
      </p:sp>
      <p:sp>
        <p:nvSpPr>
          <p:cNvPr id="10" name="Text Box 9"/>
          <p:cNvSpPr txBox="1"/>
          <p:nvPr/>
        </p:nvSpPr>
        <p:spPr>
          <a:xfrm>
            <a:off x="6134100" y="3028315"/>
            <a:ext cx="5135880" cy="640080"/>
          </a:xfrm>
          <a:prstGeom prst="rect">
            <a:avLst/>
          </a:prstGeom>
          <a:noFill/>
        </p:spPr>
        <p:txBody>
          <a:bodyPr wrap="none" rtlCol="0">
            <a:spAutoFit/>
          </a:bodyPr>
          <a:p>
            <a:r>
              <a:rPr lang="x-none" altLang="en-US" sz="3600">
                <a:solidFill>
                  <a:schemeClr val="tx1"/>
                </a:solidFill>
                <a:latin typeface="Arial" charset="0"/>
              </a:rPr>
              <a:t>s	a	b	c	d	e </a:t>
            </a:r>
            <a:endParaRPr lang="x-none" altLang="en-US" sz="3600">
              <a:solidFill>
                <a:schemeClr val="tx1"/>
              </a:solidFill>
              <a:latin typeface="Arial" charset="0"/>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1" name=""/>
        <p:cNvGrpSpPr/>
        <p:nvPr/>
      </p:nvGrpSpPr>
      <p:grpSpPr/>
      <p:sp>
        <p:nvSpPr>
          <p:cNvPr id="3" name="Text Box 2"/>
          <p:cNvSpPr txBox="1"/>
          <p:nvPr/>
        </p:nvSpPr>
        <p:spPr>
          <a:xfrm>
            <a:off x="1766888" y="2865120"/>
            <a:ext cx="8595995" cy="640080"/>
          </a:xfrm>
          <a:prstGeom prst="rect">
            <a:avLst/>
          </a:prstGeom>
          <a:noFill/>
        </p:spPr>
        <p:txBody>
          <a:bodyPr wrap="none" rtlCol="0">
            <a:spAutoFit/>
          </a:bodyPr>
          <a:p>
            <a:pPr algn="ctr"/>
            <a:r>
              <a:rPr lang="x-none" altLang="en-US" sz="3600">
                <a:solidFill>
                  <a:schemeClr val="tx1">
                    <a:lumMod val="75000"/>
                    <a:lumOff val="25000"/>
                  </a:schemeClr>
                </a:solidFill>
                <a:latin typeface="Lato" charset="0"/>
              </a:rPr>
              <a:t>Εμπέδωση του αλγορίθμου </a:t>
            </a:r>
            <a:r>
              <a:rPr lang="x-none" altLang="en-US" sz="3600">
                <a:solidFill>
                  <a:srgbClr val="00B0F0"/>
                </a:solidFill>
                <a:latin typeface="Lato" charset="0"/>
              </a:rPr>
              <a:t>Bellman-Ford</a:t>
            </a:r>
            <a:endParaRPr lang="x-none" altLang="en-US" sz="3600">
              <a:solidFill>
                <a:schemeClr val="tx1">
                  <a:lumMod val="75000"/>
                  <a:lumOff val="25000"/>
                </a:schemeClr>
              </a:solidFill>
              <a:latin typeface="Lato" charset="0"/>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1" name=""/>
        <p:cNvGrpSpPr/>
        <p:nvPr/>
      </p:nvGrpSpPr>
      <p:grpSpPr/>
      <p:sp>
        <p:nvSpPr>
          <p:cNvPr id="13" name="Text Box 12"/>
          <p:cNvSpPr txBox="1"/>
          <p:nvPr/>
        </p:nvSpPr>
        <p:spPr>
          <a:xfrm>
            <a:off x="1821815" y="299720"/>
            <a:ext cx="3707765" cy="365760"/>
          </a:xfrm>
          <a:prstGeom prst="rect">
            <a:avLst/>
          </a:prstGeom>
          <a:noFill/>
        </p:spPr>
        <p:txBody>
          <a:bodyPr wrap="none" rtlCol="0">
            <a:spAutoFit/>
          </a:bodyPr>
          <a:p>
            <a:r>
              <a:rPr lang="x-none" altLang="en-US" b="1">
                <a:solidFill>
                  <a:schemeClr val="tx1">
                    <a:lumMod val="85000"/>
                    <a:lumOff val="15000"/>
                  </a:schemeClr>
                </a:solidFill>
                <a:latin typeface="Arial" charset="0"/>
              </a:rPr>
              <a:t>Ο αλγόριθμος των Bellman-Ford</a:t>
            </a:r>
            <a:endParaRPr lang="x-none" altLang="en-US" b="1">
              <a:solidFill>
                <a:schemeClr val="tx1">
                  <a:lumMod val="85000"/>
                  <a:lumOff val="15000"/>
                </a:schemeClr>
              </a:solidFill>
              <a:latin typeface="Arial" charset="0"/>
            </a:endParaRPr>
          </a:p>
        </p:txBody>
      </p:sp>
      <p:cxnSp>
        <p:nvCxnSpPr>
          <p:cNvPr id="14" name="Straight Connector 13"/>
          <p:cNvCxnSpPr/>
          <p:nvPr/>
        </p:nvCxnSpPr>
        <p:spPr>
          <a:xfrm>
            <a:off x="448310" y="833755"/>
            <a:ext cx="11111865" cy="20320"/>
          </a:xfrm>
          <a:prstGeom prst="line">
            <a:avLst/>
          </a:prstGeom>
        </p:spPr>
        <p:style>
          <a:lnRef idx="1">
            <a:schemeClr val="accent1"/>
          </a:lnRef>
          <a:fillRef idx="0">
            <a:schemeClr val="accent1"/>
          </a:fillRef>
          <a:effectRef idx="0">
            <a:schemeClr val="accent1"/>
          </a:effectRef>
          <a:fontRef idx="minor">
            <a:schemeClr val="tx1"/>
          </a:fontRef>
        </p:style>
      </p:cxnSp>
      <p:sp>
        <p:nvSpPr>
          <p:cNvPr id="15" name="Text Box 14"/>
          <p:cNvSpPr txBox="1"/>
          <p:nvPr/>
        </p:nvSpPr>
        <p:spPr>
          <a:xfrm>
            <a:off x="372110" y="299720"/>
            <a:ext cx="1543050" cy="365760"/>
          </a:xfrm>
          <a:prstGeom prst="rect">
            <a:avLst/>
          </a:prstGeom>
          <a:noFill/>
        </p:spPr>
        <p:txBody>
          <a:bodyPr wrap="square" rtlCol="0">
            <a:spAutoFit/>
          </a:bodyPr>
          <a:p>
            <a:r>
              <a:rPr lang="x-none" altLang="en-US" b="1">
                <a:solidFill>
                  <a:srgbClr val="00B0F0"/>
                </a:solidFill>
                <a:latin typeface="Arial" charset="0"/>
              </a:rPr>
              <a:t>Γραφήματα:</a:t>
            </a:r>
            <a:endParaRPr lang="x-none" altLang="en-US" b="1">
              <a:solidFill>
                <a:srgbClr val="00B0F0"/>
              </a:solidFill>
              <a:latin typeface="Arial" charset="0"/>
            </a:endParaRPr>
          </a:p>
        </p:txBody>
      </p:sp>
      <p:sp>
        <p:nvSpPr>
          <p:cNvPr id="20" name="Text Box 19"/>
          <p:cNvSpPr txBox="1"/>
          <p:nvPr/>
        </p:nvSpPr>
        <p:spPr>
          <a:xfrm>
            <a:off x="483235" y="1076325"/>
            <a:ext cx="3973195" cy="3852545"/>
          </a:xfrm>
          <a:prstGeom prst="rect">
            <a:avLst/>
          </a:prstGeom>
          <a:noFill/>
        </p:spPr>
        <p:txBody>
          <a:bodyPr wrap="none" rtlCol="0">
            <a:spAutoFit/>
          </a:bodyPr>
          <a:p>
            <a:pPr algn="l"/>
            <a:r>
              <a:rPr lang="x-none" altLang="en-US" sz="2000">
                <a:latin typeface="Calibri (body)" charset="0"/>
                <a:ea typeface="Arial" charset="0"/>
              </a:rPr>
              <a:t>Bellman</a:t>
            </a:r>
            <a:r>
              <a:rPr lang="x-none" altLang="en-US" sz="2000">
                <a:latin typeface="TeX Gyre Bonum Math" charset="0"/>
                <a:ea typeface="TeX Gyre Bonum Math" charset="0"/>
              </a:rPr>
              <a:t>_</a:t>
            </a:r>
            <a:r>
              <a:rPr lang="x-none" altLang="en-US" sz="2000">
                <a:latin typeface="Calibri (body)" charset="0"/>
                <a:ea typeface="Arial" charset="0"/>
              </a:rPr>
              <a:t>Ford</a:t>
            </a:r>
            <a:r>
              <a:rPr lang="x-none" altLang="en-US" sz="2000">
                <a:latin typeface="TeX Gyre Bonum Math" charset="0"/>
                <a:ea typeface="TeX Gyre Bonum Math" charset="0"/>
              </a:rPr>
              <a:t>(</a:t>
            </a:r>
            <a:r>
              <a:rPr lang="x-none" altLang="en-US" sz="2000">
                <a:latin typeface="Calibri (body)" charset="0"/>
                <a:ea typeface="Arial" charset="0"/>
              </a:rPr>
              <a:t>G</a:t>
            </a:r>
            <a:r>
              <a:rPr lang="x-none" altLang="en-US" sz="2000">
                <a:latin typeface="TeX Gyre Bonum Math" charset="0"/>
                <a:ea typeface="TeX Gyre Bonum Math" charset="0"/>
              </a:rPr>
              <a:t>, </a:t>
            </a:r>
            <a:r>
              <a:rPr lang="x-none" altLang="en-US" sz="2000">
                <a:latin typeface="Calibri (body)" charset="0"/>
                <a:ea typeface="TeX Gyre Bonum Math" charset="0"/>
              </a:rPr>
              <a:t>w</a:t>
            </a:r>
            <a:r>
              <a:rPr lang="x-none" altLang="en-US" sz="2000">
                <a:latin typeface="TeX Gyre Bonum Math" charset="0"/>
                <a:ea typeface="TeX Gyre Bonum Math" charset="0"/>
              </a:rPr>
              <a:t>,</a:t>
            </a:r>
            <a:r>
              <a:rPr lang="x-none" altLang="en-US" sz="2000">
                <a:latin typeface="Calibri (body)" charset="0"/>
                <a:ea typeface="Arial" charset="0"/>
              </a:rPr>
              <a:t> s</a:t>
            </a:r>
            <a:r>
              <a:rPr lang="x-none" altLang="en-US" sz="2000">
                <a:latin typeface="TeX Gyre Bonum Math" charset="0"/>
                <a:ea typeface="TeX Gyre Bonum Math" charset="0"/>
              </a:rPr>
              <a:t>):</a:t>
            </a:r>
            <a:endParaRPr lang="x-none" altLang="en-US" sz="2000">
              <a:latin typeface="TeX Gyre Bonum Math" charset="0"/>
              <a:ea typeface="TeX Gyre Bonum Math" charset="0"/>
            </a:endParaRPr>
          </a:p>
          <a:p>
            <a:pPr algn="l"/>
            <a:r>
              <a:rPr lang="x-none" altLang="en-US" sz="2000">
                <a:latin typeface="Calibri (body)" charset="0"/>
                <a:ea typeface="Arial" charset="0"/>
              </a:rPr>
              <a:t>    for each u</a:t>
            </a:r>
            <a:r>
              <a:rPr lang="x-none" altLang="en-US" sz="2000">
                <a:latin typeface="Calibri (body)" charset="0"/>
                <a:ea typeface="TeX Gyre Bonum Math" charset="0"/>
              </a:rPr>
              <a:t> </a:t>
            </a:r>
            <a:r>
              <a:rPr lang="x-none" altLang="en-US" sz="2000">
                <a:latin typeface="TeX Gyre Bonum Math" charset="0"/>
                <a:ea typeface="TeX Gyre Bonum Math" charset="0"/>
              </a:rPr>
              <a:t>∊</a:t>
            </a:r>
            <a:r>
              <a:rPr lang="x-none" altLang="en-US" sz="2000">
                <a:latin typeface="Calibri (body)" charset="0"/>
                <a:ea typeface="TeX Gyre Bonum Math" charset="0"/>
              </a:rPr>
              <a:t> </a:t>
            </a:r>
            <a:r>
              <a:rPr lang="x-none" altLang="en-US" sz="2000">
                <a:latin typeface="Calibri (body)" charset="0"/>
                <a:ea typeface="Arial" charset="0"/>
              </a:rPr>
              <a:t>G</a:t>
            </a:r>
            <a:r>
              <a:rPr lang="x-none" altLang="en-US" sz="2000">
                <a:latin typeface="TeX Gyre Bonum Math" charset="0"/>
                <a:ea typeface="TeX Gyre Bonum Math" charset="0"/>
              </a:rPr>
              <a:t>.</a:t>
            </a:r>
            <a:r>
              <a:rPr lang="x-none" altLang="en-US" sz="2000">
                <a:latin typeface="Calibri (body)" charset="0"/>
                <a:ea typeface="Arial" charset="0"/>
              </a:rPr>
              <a:t>V</a:t>
            </a:r>
            <a:r>
              <a:rPr lang="x-none" altLang="en-US" sz="2000">
                <a:latin typeface="TeX Gyre Bonum Math" charset="0"/>
                <a:ea typeface="TeX Gyre Bonum Math" charset="0"/>
              </a:rPr>
              <a:t>:</a:t>
            </a:r>
            <a:endParaRPr lang="x-none" altLang="en-US" sz="2000">
              <a:latin typeface="TeX Gyre Bonum Math" charset="0"/>
              <a:ea typeface="TeX Gyre Bonum Math" charset="0"/>
            </a:endParaRPr>
          </a:p>
          <a:p>
            <a:pPr algn="l"/>
            <a:r>
              <a:rPr lang="x-none" altLang="en-US" sz="2000">
                <a:latin typeface="Calibri (body)" charset="0"/>
                <a:ea typeface="Arial" charset="0"/>
              </a:rPr>
              <a:t>        u</a:t>
            </a:r>
            <a:r>
              <a:rPr lang="x-none" altLang="en-US" sz="2000">
                <a:latin typeface="TeX Gyre Bonum Math" charset="0"/>
                <a:ea typeface="TeX Gyre Bonum Math" charset="0"/>
              </a:rPr>
              <a:t>.</a:t>
            </a:r>
            <a:r>
              <a:rPr lang="x-none" altLang="en-US" sz="2000">
                <a:latin typeface="Calibri (body)" charset="0"/>
                <a:ea typeface="Arial" charset="0"/>
              </a:rPr>
              <a:t>p </a:t>
            </a:r>
            <a:r>
              <a:rPr lang="x-none" altLang="en-US" sz="2000">
                <a:latin typeface="TeX Gyre Bonum Math" charset="0"/>
                <a:ea typeface="TeX Gyre Bonum Math" charset="0"/>
              </a:rPr>
              <a:t>=</a:t>
            </a:r>
            <a:r>
              <a:rPr lang="x-none" altLang="en-US" sz="2000">
                <a:latin typeface="Calibri (body)" charset="0"/>
                <a:ea typeface="Arial" charset="0"/>
              </a:rPr>
              <a:t> null</a:t>
            </a:r>
            <a:endParaRPr lang="x-none" altLang="en-US" sz="2000">
              <a:latin typeface="Calibri (body)" charset="0"/>
              <a:ea typeface="Arial" charset="0"/>
            </a:endParaRPr>
          </a:p>
          <a:p>
            <a:pPr algn="l"/>
            <a:r>
              <a:rPr lang="x-none" altLang="en-US" sz="2000">
                <a:latin typeface="Calibri (body)" charset="0"/>
                <a:ea typeface="Arial" charset="0"/>
              </a:rPr>
              <a:t>        u</a:t>
            </a:r>
            <a:r>
              <a:rPr lang="x-none" altLang="en-US" sz="2000">
                <a:latin typeface="TeX Gyre Bonum Math" charset="0"/>
                <a:ea typeface="TeX Gyre Bonum Math" charset="0"/>
              </a:rPr>
              <a:t>.</a:t>
            </a:r>
            <a:r>
              <a:rPr lang="x-none" altLang="en-US" sz="2000">
                <a:latin typeface="Calibri (body)" charset="0"/>
                <a:ea typeface="Arial" charset="0"/>
              </a:rPr>
              <a:t>d </a:t>
            </a:r>
            <a:r>
              <a:rPr lang="x-none" altLang="en-US" sz="2000">
                <a:latin typeface="TeX Gyre Bonum Math" charset="0"/>
                <a:ea typeface="TeX Gyre Bonum Math" charset="0"/>
              </a:rPr>
              <a:t>=</a:t>
            </a:r>
            <a:r>
              <a:rPr lang="x-none" altLang="en-US" sz="2000">
                <a:latin typeface="Calibri (body)" charset="0"/>
                <a:ea typeface="Arial" charset="0"/>
              </a:rPr>
              <a:t> </a:t>
            </a:r>
            <a:r>
              <a:rPr lang="x-none" altLang="en-US" sz="2000">
                <a:latin typeface="TeX Gyre Bonum Math" charset="0"/>
                <a:ea typeface="TeX Gyre Bonum Math" charset="0"/>
                <a:sym typeface="+mn-ea"/>
              </a:rPr>
              <a:t>∞</a:t>
            </a:r>
            <a:endParaRPr lang="x-none" altLang="en-US" sz="2000">
              <a:latin typeface="Calibri (body)" charset="0"/>
              <a:ea typeface="Arial" charset="0"/>
            </a:endParaRPr>
          </a:p>
          <a:p>
            <a:pPr algn="l"/>
            <a:r>
              <a:rPr lang="x-none" altLang="en-US" sz="2000">
                <a:latin typeface="Calibri (body)" charset="0"/>
                <a:ea typeface="Arial" charset="0"/>
              </a:rPr>
              <a:t>    s</a:t>
            </a:r>
            <a:r>
              <a:rPr lang="x-none" altLang="en-US" sz="2000">
                <a:latin typeface="TeX Gyre Bonum Math" charset="0"/>
                <a:ea typeface="TeX Gyre Bonum Math" charset="0"/>
              </a:rPr>
              <a:t>.</a:t>
            </a:r>
            <a:r>
              <a:rPr lang="x-none" altLang="en-US" sz="2000">
                <a:latin typeface="Calibri (body)" charset="0"/>
                <a:ea typeface="Arial" charset="0"/>
              </a:rPr>
              <a:t>d </a:t>
            </a:r>
            <a:r>
              <a:rPr lang="x-none" altLang="en-US" sz="2000">
                <a:latin typeface="TeX Gyre Bonum Math" charset="0"/>
                <a:ea typeface="TeX Gyre Bonum Math" charset="0"/>
              </a:rPr>
              <a:t>=</a:t>
            </a:r>
            <a:r>
              <a:rPr lang="x-none" altLang="en-US" sz="2000">
                <a:latin typeface="Calibri (body)" charset="0"/>
                <a:ea typeface="Arial" charset="0"/>
              </a:rPr>
              <a:t> 0</a:t>
            </a:r>
            <a:endParaRPr lang="x-none" altLang="en-US" sz="2000">
              <a:latin typeface="Calibri (body)" charset="0"/>
              <a:ea typeface="Arial" charset="0"/>
            </a:endParaRPr>
          </a:p>
          <a:p>
            <a:pPr algn="l"/>
            <a:endParaRPr lang="x-none" altLang="en-US" sz="2000">
              <a:latin typeface="Calibri (body)" charset="0"/>
              <a:ea typeface="Arial" charset="0"/>
            </a:endParaRPr>
          </a:p>
          <a:p>
            <a:pPr algn="l"/>
            <a:r>
              <a:rPr lang="x-none" altLang="en-US" sz="2000">
                <a:latin typeface="Calibri (body)" charset="0"/>
                <a:ea typeface="Arial" charset="0"/>
              </a:rPr>
              <a:t>    for i </a:t>
            </a:r>
            <a:r>
              <a:rPr lang="x-none" altLang="en-US" sz="2000">
                <a:latin typeface="TeX Gyre Bonum Math" charset="0"/>
                <a:ea typeface="TeX Gyre Bonum Math" charset="0"/>
              </a:rPr>
              <a:t>=</a:t>
            </a:r>
            <a:r>
              <a:rPr lang="x-none" altLang="en-US" sz="2000">
                <a:latin typeface="Calibri (body)" charset="0"/>
                <a:ea typeface="Arial" charset="0"/>
              </a:rPr>
              <a:t> 1 to </a:t>
            </a:r>
            <a:r>
              <a:rPr lang="x-none" altLang="en-US" sz="2000">
                <a:latin typeface="TeX Gyre Bonum Math" charset="0"/>
                <a:ea typeface="TeX Gyre Bonum Math" charset="0"/>
              </a:rPr>
              <a:t>|</a:t>
            </a:r>
            <a:r>
              <a:rPr lang="x-none" altLang="en-US" sz="2000">
                <a:latin typeface="Calibri (body)" charset="0"/>
                <a:ea typeface="Arial" charset="0"/>
              </a:rPr>
              <a:t>G</a:t>
            </a:r>
            <a:r>
              <a:rPr lang="x-none" altLang="en-US" sz="2000">
                <a:latin typeface="TeX Gyre Bonum Math" charset="0"/>
                <a:ea typeface="TeX Gyre Bonum Math" charset="0"/>
              </a:rPr>
              <a:t>.</a:t>
            </a:r>
            <a:r>
              <a:rPr lang="x-none" altLang="en-US" sz="2000">
                <a:latin typeface="Calibri (body)" charset="0"/>
                <a:ea typeface="Arial" charset="0"/>
              </a:rPr>
              <a:t>V</a:t>
            </a:r>
            <a:r>
              <a:rPr lang="x-none" altLang="en-US" sz="2000">
                <a:latin typeface="TeX Gyre Bonum Math" charset="0"/>
                <a:ea typeface="TeX Gyre Bonum Math" charset="0"/>
              </a:rPr>
              <a:t>| - </a:t>
            </a:r>
            <a:r>
              <a:rPr lang="x-none" altLang="en-US" sz="2000">
                <a:latin typeface="Calibri (body)" charset="0"/>
                <a:ea typeface="Arial" charset="0"/>
              </a:rPr>
              <a:t>1</a:t>
            </a:r>
            <a:r>
              <a:rPr lang="x-none" altLang="en-US" sz="2000">
                <a:latin typeface="TeX Gyre Bonum Math" charset="0"/>
                <a:ea typeface="TeX Gyre Bonum Math" charset="0"/>
              </a:rPr>
              <a:t>:</a:t>
            </a:r>
            <a:endParaRPr lang="x-none" altLang="en-US" sz="2000">
              <a:latin typeface="TeX Gyre Bonum Math" charset="0"/>
              <a:ea typeface="TeX Gyre Bonum Math" charset="0"/>
              <a:cs typeface="TeX Gyre Bonum Math" charset="0"/>
              <a:sym typeface="+mn-ea"/>
            </a:endParaRPr>
          </a:p>
          <a:p>
            <a:pPr algn="l"/>
            <a:r>
              <a:rPr lang="x-none" altLang="en-US" sz="2000">
                <a:latin typeface="Calibri (body)" charset="0"/>
                <a:ea typeface="Arial" charset="0"/>
                <a:cs typeface="TeX Gyre Bonum Math" charset="0"/>
              </a:rPr>
              <a:t>        for each </a:t>
            </a:r>
            <a:r>
              <a:rPr lang="x-none" altLang="en-US" sz="2000">
                <a:latin typeface="TeX Gyre Bonum Math" charset="0"/>
                <a:ea typeface="TeX Gyre Bonum Math" charset="0"/>
                <a:cs typeface="TeX Gyre Bonum Math" charset="0"/>
              </a:rPr>
              <a:t>(</a:t>
            </a:r>
            <a:r>
              <a:rPr lang="x-none" altLang="en-US" sz="2000">
                <a:latin typeface="Calibri (body)" charset="0"/>
                <a:ea typeface="Arial" charset="0"/>
                <a:cs typeface="TeX Gyre Bonum Math" charset="0"/>
              </a:rPr>
              <a:t>u</a:t>
            </a:r>
            <a:r>
              <a:rPr lang="x-none" altLang="en-US" sz="2000">
                <a:latin typeface="TeX Gyre Bonum Math" charset="0"/>
                <a:ea typeface="TeX Gyre Bonum Math" charset="0"/>
                <a:cs typeface="TeX Gyre Bonum Math" charset="0"/>
              </a:rPr>
              <a:t>,</a:t>
            </a:r>
            <a:r>
              <a:rPr lang="x-none" altLang="en-US" sz="2000">
                <a:latin typeface="Calibri (body)" charset="0"/>
                <a:ea typeface="Arial" charset="0"/>
                <a:cs typeface="TeX Gyre Bonum Math" charset="0"/>
              </a:rPr>
              <a:t> v</a:t>
            </a:r>
            <a:r>
              <a:rPr lang="x-none" altLang="en-US" sz="2000">
                <a:latin typeface="TeX Gyre Bonum Math" charset="0"/>
                <a:ea typeface="TeX Gyre Bonum Math" charset="0"/>
                <a:cs typeface="TeX Gyre Bonum Math" charset="0"/>
              </a:rPr>
              <a:t>)</a:t>
            </a:r>
            <a:r>
              <a:rPr lang="x-none" altLang="en-US" sz="2000">
                <a:latin typeface="Calibri (body)" charset="0"/>
                <a:ea typeface="TeX Gyre Bonum Math" charset="0"/>
                <a:sym typeface="+mn-ea"/>
              </a:rPr>
              <a:t> </a:t>
            </a:r>
            <a:r>
              <a:rPr lang="x-none" altLang="en-US" sz="2000">
                <a:latin typeface="TeX Gyre Bonum Math" charset="0"/>
                <a:ea typeface="TeX Gyre Bonum Math" charset="0"/>
                <a:sym typeface="+mn-ea"/>
              </a:rPr>
              <a:t>∊</a:t>
            </a:r>
            <a:r>
              <a:rPr lang="x-none" altLang="en-US" sz="2000">
                <a:latin typeface="Calibri (body)" charset="0"/>
                <a:ea typeface="TeX Gyre Bonum Math" charset="0"/>
                <a:sym typeface="+mn-ea"/>
              </a:rPr>
              <a:t> G</a:t>
            </a:r>
            <a:r>
              <a:rPr lang="x-none" altLang="en-US" sz="2000">
                <a:latin typeface="TeX Gyre Bonum Math" charset="0"/>
                <a:ea typeface="TeX Gyre Bonum Math" charset="0"/>
                <a:sym typeface="+mn-ea"/>
              </a:rPr>
              <a:t>.</a:t>
            </a:r>
            <a:r>
              <a:rPr lang="x-none" altLang="en-US" sz="2000">
                <a:latin typeface="Calibri (body)" charset="0"/>
                <a:ea typeface="TeX Gyre Bonum Math" charset="0"/>
                <a:sym typeface="+mn-ea"/>
              </a:rPr>
              <a:t>E</a:t>
            </a:r>
            <a:r>
              <a:rPr lang="x-none" altLang="en-US" sz="2000">
                <a:latin typeface="TeX Gyre Bonum Math" charset="0"/>
                <a:ea typeface="TeX Gyre Bonum Math" charset="0"/>
                <a:sym typeface="+mn-ea"/>
              </a:rPr>
              <a:t>:</a:t>
            </a:r>
            <a:endParaRPr lang="x-none" altLang="en-US" sz="2000">
              <a:latin typeface="TeX Gyre Bonum Math" charset="0"/>
              <a:ea typeface="TeX Gyre Bonum Math" charset="0"/>
              <a:sym typeface="+mn-ea"/>
            </a:endParaRPr>
          </a:p>
          <a:p>
            <a:pPr algn="l"/>
            <a:r>
              <a:rPr lang="x-none" altLang="en-US" sz="2000">
                <a:latin typeface="Calibri (body)" charset="0"/>
                <a:ea typeface="TeX Gyre Bonum Math" charset="0"/>
                <a:cs typeface="TeX Gyre Bonum Math" charset="0"/>
                <a:sym typeface="+mn-ea"/>
              </a:rPr>
              <a:t>            if v</a:t>
            </a:r>
            <a:r>
              <a:rPr lang="x-none" altLang="en-US" sz="2000">
                <a:latin typeface="TeX Gyre Bonum Math" charset="0"/>
                <a:ea typeface="TeX Gyre Bonum Math" charset="0"/>
                <a:cs typeface="TeX Gyre Bonum Math" charset="0"/>
                <a:sym typeface="+mn-ea"/>
              </a:rPr>
              <a:t>.</a:t>
            </a:r>
            <a:r>
              <a:rPr lang="x-none" altLang="en-US" sz="2000">
                <a:latin typeface="Calibri (body)" charset="0"/>
                <a:ea typeface="TeX Gyre Bonum Math" charset="0"/>
                <a:cs typeface="TeX Gyre Bonum Math" charset="0"/>
                <a:sym typeface="+mn-ea"/>
              </a:rPr>
              <a:t>d</a:t>
            </a:r>
            <a:r>
              <a:rPr lang="x-none" altLang="en-US" sz="2000">
                <a:latin typeface="TeX Gyre Bonum Math" charset="0"/>
                <a:ea typeface="TeX Gyre Bonum Math" charset="0"/>
                <a:cs typeface="TeX Gyre Bonum Math" charset="0"/>
                <a:sym typeface="+mn-ea"/>
              </a:rPr>
              <a:t> &gt; </a:t>
            </a:r>
            <a:r>
              <a:rPr lang="x-none" altLang="en-US" sz="2000">
                <a:latin typeface="Calibri (body)" charset="0"/>
                <a:ea typeface="TeX Gyre Bonum Math" charset="0"/>
                <a:cs typeface="TeX Gyre Bonum Math" charset="0"/>
                <a:sym typeface="+mn-ea"/>
              </a:rPr>
              <a:t>u</a:t>
            </a:r>
            <a:r>
              <a:rPr lang="x-none" altLang="en-US" sz="2000">
                <a:latin typeface="TeX Gyre Bonum Math" charset="0"/>
                <a:ea typeface="TeX Gyre Bonum Math" charset="0"/>
                <a:cs typeface="TeX Gyre Bonum Math" charset="0"/>
                <a:sym typeface="+mn-ea"/>
              </a:rPr>
              <a:t>.</a:t>
            </a:r>
            <a:r>
              <a:rPr lang="x-none" altLang="en-US" sz="2000">
                <a:latin typeface="Calibri (body)" charset="0"/>
                <a:ea typeface="TeX Gyre Bonum Math" charset="0"/>
                <a:cs typeface="TeX Gyre Bonum Math" charset="0"/>
                <a:sym typeface="+mn-ea"/>
              </a:rPr>
              <a:t>d </a:t>
            </a:r>
            <a:r>
              <a:rPr lang="x-none" altLang="en-US" sz="2000">
                <a:latin typeface="TeX Gyre Bonum Math" charset="0"/>
                <a:ea typeface="TeX Gyre Bonum Math" charset="0"/>
                <a:cs typeface="TeX Gyre Bonum Math" charset="0"/>
                <a:sym typeface="+mn-ea"/>
              </a:rPr>
              <a:t>+</a:t>
            </a:r>
            <a:r>
              <a:rPr lang="x-none" altLang="en-US" sz="2000">
                <a:latin typeface="Calibri (body)" charset="0"/>
                <a:ea typeface="TeX Gyre Bonum Math" charset="0"/>
                <a:cs typeface="TeX Gyre Bonum Math" charset="0"/>
                <a:sym typeface="+mn-ea"/>
              </a:rPr>
              <a:t> w</a:t>
            </a:r>
            <a:r>
              <a:rPr lang="x-none" altLang="en-US" sz="2000">
                <a:latin typeface="TeX Gyre Bonum Math" charset="0"/>
                <a:ea typeface="TeX Gyre Bonum Math" charset="0"/>
                <a:cs typeface="TeX Gyre Bonum Math" charset="0"/>
                <a:sym typeface="+mn-ea"/>
              </a:rPr>
              <a:t>(</a:t>
            </a:r>
            <a:r>
              <a:rPr lang="x-none" altLang="en-US" sz="2000">
                <a:latin typeface="Calibri (body)" charset="0"/>
                <a:ea typeface="TeX Gyre Bonum Math" charset="0"/>
                <a:cs typeface="TeX Gyre Bonum Math" charset="0"/>
                <a:sym typeface="+mn-ea"/>
              </a:rPr>
              <a:t>u</a:t>
            </a:r>
            <a:r>
              <a:rPr lang="x-none" altLang="en-US" sz="2000">
                <a:latin typeface="TeX Gyre Bonum Math" charset="0"/>
                <a:ea typeface="TeX Gyre Bonum Math" charset="0"/>
                <a:cs typeface="TeX Gyre Bonum Math" charset="0"/>
                <a:sym typeface="+mn-ea"/>
              </a:rPr>
              <a:t>,</a:t>
            </a:r>
            <a:r>
              <a:rPr lang="x-none" altLang="en-US" sz="2000">
                <a:latin typeface="Calibri (body)" charset="0"/>
                <a:ea typeface="TeX Gyre Bonum Math" charset="0"/>
                <a:cs typeface="TeX Gyre Bonum Math" charset="0"/>
                <a:sym typeface="+mn-ea"/>
              </a:rPr>
              <a:t> v</a:t>
            </a:r>
            <a:r>
              <a:rPr lang="x-none" altLang="en-US" sz="2000">
                <a:latin typeface="TeX Gyre Bonum Math" charset="0"/>
                <a:ea typeface="TeX Gyre Bonum Math" charset="0"/>
                <a:cs typeface="TeX Gyre Bonum Math" charset="0"/>
                <a:sym typeface="+mn-ea"/>
              </a:rPr>
              <a:t>)</a:t>
            </a:r>
            <a:r>
              <a:rPr lang="x-none" altLang="en-US" sz="2000">
                <a:latin typeface="Calibri (body)" charset="0"/>
                <a:ea typeface="TeX Gyre Bonum Math" charset="0"/>
                <a:cs typeface="TeX Gyre Bonum Math" charset="0"/>
                <a:sym typeface="+mn-ea"/>
              </a:rPr>
              <a:t>:</a:t>
            </a:r>
            <a:endParaRPr lang="x-none" altLang="en-US" sz="2000">
              <a:latin typeface="Calibri (body)" charset="0"/>
              <a:ea typeface="TeX Gyre Bonum Math" charset="0"/>
              <a:cs typeface="TeX Gyre Bonum Math" charset="0"/>
              <a:sym typeface="+mn-ea"/>
            </a:endParaRPr>
          </a:p>
          <a:p>
            <a:pPr algn="l"/>
            <a:r>
              <a:rPr lang="x-none" altLang="en-US" sz="2000">
                <a:latin typeface="Calibri (body)" charset="0"/>
                <a:ea typeface="TeX Gyre Bonum Math" charset="0"/>
                <a:cs typeface="TeX Gyre Bonum Math" charset="0"/>
                <a:sym typeface="+mn-ea"/>
              </a:rPr>
              <a:t>                v</a:t>
            </a:r>
            <a:r>
              <a:rPr lang="x-none" altLang="en-US" sz="2000">
                <a:latin typeface="TeX Gyre Bonum Math" charset="0"/>
                <a:ea typeface="TeX Gyre Bonum Math" charset="0"/>
                <a:cs typeface="TeX Gyre Bonum Math" charset="0"/>
                <a:sym typeface="+mn-ea"/>
              </a:rPr>
              <a:t>.</a:t>
            </a:r>
            <a:r>
              <a:rPr lang="x-none" altLang="en-US" sz="2000">
                <a:latin typeface="Calibri (body)" charset="0"/>
                <a:ea typeface="TeX Gyre Bonum Math" charset="0"/>
                <a:cs typeface="TeX Gyre Bonum Math" charset="0"/>
                <a:sym typeface="+mn-ea"/>
              </a:rPr>
              <a:t>d </a:t>
            </a:r>
            <a:r>
              <a:rPr lang="x-none" altLang="en-US" sz="2000">
                <a:latin typeface="TeX Gyre Bonum Math" charset="0"/>
                <a:ea typeface="TeX Gyre Bonum Math" charset="0"/>
                <a:cs typeface="TeX Gyre Bonum Math" charset="0"/>
                <a:sym typeface="+mn-ea"/>
              </a:rPr>
              <a:t>=</a:t>
            </a:r>
            <a:r>
              <a:rPr lang="x-none" altLang="en-US" sz="2000">
                <a:latin typeface="Calibri (body)" charset="0"/>
                <a:ea typeface="TeX Gyre Bonum Math" charset="0"/>
                <a:cs typeface="TeX Gyre Bonum Math" charset="0"/>
                <a:sym typeface="+mn-ea"/>
              </a:rPr>
              <a:t> u</a:t>
            </a:r>
            <a:r>
              <a:rPr lang="x-none" altLang="en-US" sz="2000">
                <a:latin typeface="TeX Gyre Bonum Math" charset="0"/>
                <a:ea typeface="TeX Gyre Bonum Math" charset="0"/>
                <a:cs typeface="TeX Gyre Bonum Math" charset="0"/>
                <a:sym typeface="+mn-ea"/>
              </a:rPr>
              <a:t>.</a:t>
            </a:r>
            <a:r>
              <a:rPr lang="x-none" altLang="en-US" sz="2000">
                <a:latin typeface="Calibri (body)" charset="0"/>
                <a:ea typeface="TeX Gyre Bonum Math" charset="0"/>
                <a:cs typeface="TeX Gyre Bonum Math" charset="0"/>
                <a:sym typeface="+mn-ea"/>
              </a:rPr>
              <a:t>d </a:t>
            </a:r>
            <a:r>
              <a:rPr lang="x-none" altLang="en-US" sz="2000">
                <a:latin typeface="TeX Gyre Bonum Math" charset="0"/>
                <a:ea typeface="TeX Gyre Bonum Math" charset="0"/>
                <a:cs typeface="TeX Gyre Bonum Math" charset="0"/>
                <a:sym typeface="+mn-ea"/>
              </a:rPr>
              <a:t>+</a:t>
            </a:r>
            <a:r>
              <a:rPr lang="x-none" altLang="en-US" sz="2000">
                <a:latin typeface="Calibri (body)" charset="0"/>
                <a:ea typeface="TeX Gyre Bonum Math" charset="0"/>
                <a:cs typeface="TeX Gyre Bonum Math" charset="0"/>
                <a:sym typeface="+mn-ea"/>
              </a:rPr>
              <a:t> w(u</a:t>
            </a:r>
            <a:r>
              <a:rPr lang="x-none" altLang="en-US" sz="2000">
                <a:latin typeface="TeX Gyre Bonum Math" charset="0"/>
                <a:ea typeface="TeX Gyre Bonum Math" charset="0"/>
                <a:cs typeface="TeX Gyre Bonum Math" charset="0"/>
                <a:sym typeface="+mn-ea"/>
              </a:rPr>
              <a:t>,</a:t>
            </a:r>
            <a:r>
              <a:rPr lang="x-none" altLang="en-US" sz="2000">
                <a:latin typeface="Calibri (body)" charset="0"/>
                <a:ea typeface="TeX Gyre Bonum Math" charset="0"/>
                <a:cs typeface="TeX Gyre Bonum Math" charset="0"/>
                <a:sym typeface="+mn-ea"/>
              </a:rPr>
              <a:t> v)</a:t>
            </a:r>
            <a:endParaRPr lang="x-none" altLang="en-US" sz="2000">
              <a:latin typeface="Calibri (body)" charset="0"/>
              <a:ea typeface="TeX Gyre Bonum Math" charset="0"/>
              <a:cs typeface="TeX Gyre Bonum Math" charset="0"/>
              <a:sym typeface="+mn-ea"/>
            </a:endParaRPr>
          </a:p>
          <a:p>
            <a:pPr algn="l"/>
            <a:r>
              <a:rPr lang="x-none" altLang="en-US" sz="2000">
                <a:latin typeface="Calibri (body)" charset="0"/>
                <a:ea typeface="TeX Gyre Bonum Math" charset="0"/>
                <a:cs typeface="TeX Gyre Bonum Math" charset="0"/>
                <a:sym typeface="+mn-ea"/>
              </a:rPr>
              <a:t>                v</a:t>
            </a:r>
            <a:r>
              <a:rPr lang="x-none" altLang="en-US" sz="2000">
                <a:latin typeface="TeX Gyre Bonum Math" charset="0"/>
                <a:ea typeface="TeX Gyre Bonum Math" charset="0"/>
                <a:cs typeface="TeX Gyre Bonum Math" charset="0"/>
                <a:sym typeface="+mn-ea"/>
              </a:rPr>
              <a:t>.</a:t>
            </a:r>
            <a:r>
              <a:rPr lang="x-none" altLang="en-US" sz="2000">
                <a:latin typeface="Calibri (body)" charset="0"/>
                <a:ea typeface="TeX Gyre Bonum Math" charset="0"/>
                <a:cs typeface="TeX Gyre Bonum Math" charset="0"/>
                <a:sym typeface="+mn-ea"/>
              </a:rPr>
              <a:t>p </a:t>
            </a:r>
            <a:r>
              <a:rPr lang="x-none" altLang="en-US" sz="2000">
                <a:latin typeface="TeX Gyre Bonum Math" charset="0"/>
                <a:ea typeface="TeX Gyre Bonum Math" charset="0"/>
                <a:cs typeface="TeX Gyre Bonum Math" charset="0"/>
                <a:sym typeface="+mn-ea"/>
              </a:rPr>
              <a:t>=</a:t>
            </a:r>
            <a:r>
              <a:rPr lang="x-none" altLang="en-US" sz="2000">
                <a:latin typeface="Calibri (body)" charset="0"/>
                <a:ea typeface="TeX Gyre Bonum Math" charset="0"/>
                <a:cs typeface="TeX Gyre Bonum Math" charset="0"/>
                <a:sym typeface="+mn-ea"/>
              </a:rPr>
              <a:t> u</a:t>
            </a:r>
            <a:endParaRPr lang="x-none" altLang="en-US" sz="2000">
              <a:latin typeface="Calibri (body)" charset="0"/>
              <a:ea typeface="TeX Gyre Bonum Math" charset="0"/>
              <a:cs typeface="TeX Gyre Bonum Math" charset="0"/>
              <a:sym typeface="+mn-ea"/>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1" name=""/>
        <p:cNvGrpSpPr/>
        <p:nvPr/>
      </p:nvGrpSpPr>
      <p:grpSpPr/>
      <p:sp>
        <p:nvSpPr>
          <p:cNvPr id="13" name="Text Box 12"/>
          <p:cNvSpPr txBox="1"/>
          <p:nvPr/>
        </p:nvSpPr>
        <p:spPr>
          <a:xfrm>
            <a:off x="1821815" y="299720"/>
            <a:ext cx="3707765" cy="365760"/>
          </a:xfrm>
          <a:prstGeom prst="rect">
            <a:avLst/>
          </a:prstGeom>
          <a:noFill/>
        </p:spPr>
        <p:txBody>
          <a:bodyPr wrap="none" rtlCol="0">
            <a:spAutoFit/>
          </a:bodyPr>
          <a:p>
            <a:r>
              <a:rPr lang="x-none" altLang="en-US" b="1">
                <a:solidFill>
                  <a:schemeClr val="tx1">
                    <a:lumMod val="85000"/>
                    <a:lumOff val="15000"/>
                  </a:schemeClr>
                </a:solidFill>
                <a:latin typeface="Arial" charset="0"/>
              </a:rPr>
              <a:t>Ο αλγόριθμος των Bellman-Ford</a:t>
            </a:r>
            <a:endParaRPr lang="x-none" altLang="en-US" b="1">
              <a:solidFill>
                <a:schemeClr val="tx1">
                  <a:lumMod val="85000"/>
                  <a:lumOff val="15000"/>
                </a:schemeClr>
              </a:solidFill>
              <a:latin typeface="Arial" charset="0"/>
            </a:endParaRPr>
          </a:p>
        </p:txBody>
      </p:sp>
      <p:cxnSp>
        <p:nvCxnSpPr>
          <p:cNvPr id="14" name="Straight Connector 13"/>
          <p:cNvCxnSpPr/>
          <p:nvPr/>
        </p:nvCxnSpPr>
        <p:spPr>
          <a:xfrm>
            <a:off x="448310" y="833755"/>
            <a:ext cx="11111865" cy="20320"/>
          </a:xfrm>
          <a:prstGeom prst="line">
            <a:avLst/>
          </a:prstGeom>
        </p:spPr>
        <p:style>
          <a:lnRef idx="1">
            <a:schemeClr val="accent1"/>
          </a:lnRef>
          <a:fillRef idx="0">
            <a:schemeClr val="accent1"/>
          </a:fillRef>
          <a:effectRef idx="0">
            <a:schemeClr val="accent1"/>
          </a:effectRef>
          <a:fontRef idx="minor">
            <a:schemeClr val="tx1"/>
          </a:fontRef>
        </p:style>
      </p:cxnSp>
      <p:sp>
        <p:nvSpPr>
          <p:cNvPr id="15" name="Text Box 14"/>
          <p:cNvSpPr txBox="1"/>
          <p:nvPr/>
        </p:nvSpPr>
        <p:spPr>
          <a:xfrm>
            <a:off x="372110" y="299720"/>
            <a:ext cx="1543050" cy="365760"/>
          </a:xfrm>
          <a:prstGeom prst="rect">
            <a:avLst/>
          </a:prstGeom>
          <a:noFill/>
        </p:spPr>
        <p:txBody>
          <a:bodyPr wrap="square" rtlCol="0">
            <a:spAutoFit/>
          </a:bodyPr>
          <a:p>
            <a:r>
              <a:rPr lang="x-none" altLang="en-US" b="1">
                <a:solidFill>
                  <a:srgbClr val="00B0F0"/>
                </a:solidFill>
                <a:latin typeface="Arial" charset="0"/>
              </a:rPr>
              <a:t>Γραφήματα:</a:t>
            </a:r>
            <a:endParaRPr lang="x-none" altLang="en-US" b="1">
              <a:solidFill>
                <a:srgbClr val="00B0F0"/>
              </a:solidFill>
              <a:latin typeface="Arial" charset="0"/>
            </a:endParaRPr>
          </a:p>
        </p:txBody>
      </p:sp>
      <p:sp>
        <p:nvSpPr>
          <p:cNvPr id="20" name="Text Box 19"/>
          <p:cNvSpPr txBox="1"/>
          <p:nvPr/>
        </p:nvSpPr>
        <p:spPr>
          <a:xfrm>
            <a:off x="483235" y="1076325"/>
            <a:ext cx="3973195" cy="3852545"/>
          </a:xfrm>
          <a:prstGeom prst="rect">
            <a:avLst/>
          </a:prstGeom>
          <a:noFill/>
        </p:spPr>
        <p:txBody>
          <a:bodyPr wrap="none" rtlCol="0">
            <a:spAutoFit/>
          </a:bodyPr>
          <a:p>
            <a:pPr algn="l"/>
            <a:r>
              <a:rPr lang="x-none" altLang="en-US" sz="2000">
                <a:latin typeface="Calibri (body)" charset="0"/>
                <a:ea typeface="Arial" charset="0"/>
              </a:rPr>
              <a:t>Bellman</a:t>
            </a:r>
            <a:r>
              <a:rPr lang="x-none" altLang="en-US" sz="2000">
                <a:latin typeface="TeX Gyre Bonum Math" charset="0"/>
                <a:ea typeface="TeX Gyre Bonum Math" charset="0"/>
              </a:rPr>
              <a:t>_</a:t>
            </a:r>
            <a:r>
              <a:rPr lang="x-none" altLang="en-US" sz="2000">
                <a:latin typeface="Calibri (body)" charset="0"/>
                <a:ea typeface="Arial" charset="0"/>
              </a:rPr>
              <a:t>Ford</a:t>
            </a:r>
            <a:r>
              <a:rPr lang="x-none" altLang="en-US" sz="2000">
                <a:latin typeface="TeX Gyre Bonum Math" charset="0"/>
                <a:ea typeface="TeX Gyre Bonum Math" charset="0"/>
              </a:rPr>
              <a:t>(</a:t>
            </a:r>
            <a:r>
              <a:rPr lang="x-none" altLang="en-US" sz="2000">
                <a:latin typeface="Calibri (body)" charset="0"/>
                <a:ea typeface="Arial" charset="0"/>
              </a:rPr>
              <a:t>G</a:t>
            </a:r>
            <a:r>
              <a:rPr lang="x-none" altLang="en-US" sz="2000">
                <a:latin typeface="TeX Gyre Bonum Math" charset="0"/>
                <a:ea typeface="TeX Gyre Bonum Math" charset="0"/>
              </a:rPr>
              <a:t>, </a:t>
            </a:r>
            <a:r>
              <a:rPr lang="x-none" altLang="en-US" sz="2000">
                <a:latin typeface="Calibri (body)" charset="0"/>
                <a:ea typeface="TeX Gyre Bonum Math" charset="0"/>
              </a:rPr>
              <a:t>w</a:t>
            </a:r>
            <a:r>
              <a:rPr lang="x-none" altLang="en-US" sz="2000">
                <a:latin typeface="TeX Gyre Bonum Math" charset="0"/>
                <a:ea typeface="TeX Gyre Bonum Math" charset="0"/>
              </a:rPr>
              <a:t>,</a:t>
            </a:r>
            <a:r>
              <a:rPr lang="x-none" altLang="en-US" sz="2000">
                <a:latin typeface="Calibri (body)" charset="0"/>
                <a:ea typeface="Arial" charset="0"/>
              </a:rPr>
              <a:t> s</a:t>
            </a:r>
            <a:r>
              <a:rPr lang="x-none" altLang="en-US" sz="2000">
                <a:latin typeface="TeX Gyre Bonum Math" charset="0"/>
                <a:ea typeface="TeX Gyre Bonum Math" charset="0"/>
              </a:rPr>
              <a:t>):</a:t>
            </a:r>
            <a:endParaRPr lang="x-none" altLang="en-US" sz="2000">
              <a:latin typeface="TeX Gyre Bonum Math" charset="0"/>
              <a:ea typeface="TeX Gyre Bonum Math" charset="0"/>
            </a:endParaRPr>
          </a:p>
          <a:p>
            <a:pPr algn="l"/>
            <a:r>
              <a:rPr lang="x-none" altLang="en-US" sz="2000">
                <a:latin typeface="Calibri (body)" charset="0"/>
                <a:ea typeface="Arial" charset="0"/>
              </a:rPr>
              <a:t>    for each u</a:t>
            </a:r>
            <a:r>
              <a:rPr lang="x-none" altLang="en-US" sz="2000">
                <a:latin typeface="Calibri (body)" charset="0"/>
                <a:ea typeface="TeX Gyre Bonum Math" charset="0"/>
              </a:rPr>
              <a:t> </a:t>
            </a:r>
            <a:r>
              <a:rPr lang="x-none" altLang="en-US" sz="2000">
                <a:latin typeface="TeX Gyre Bonum Math" charset="0"/>
                <a:ea typeface="TeX Gyre Bonum Math" charset="0"/>
              </a:rPr>
              <a:t>∊</a:t>
            </a:r>
            <a:r>
              <a:rPr lang="x-none" altLang="en-US" sz="2000">
                <a:latin typeface="Calibri (body)" charset="0"/>
                <a:ea typeface="TeX Gyre Bonum Math" charset="0"/>
              </a:rPr>
              <a:t> </a:t>
            </a:r>
            <a:r>
              <a:rPr lang="x-none" altLang="en-US" sz="2000">
                <a:latin typeface="Calibri (body)" charset="0"/>
                <a:ea typeface="Arial" charset="0"/>
              </a:rPr>
              <a:t>G</a:t>
            </a:r>
            <a:r>
              <a:rPr lang="x-none" altLang="en-US" sz="2000">
                <a:latin typeface="TeX Gyre Bonum Math" charset="0"/>
                <a:ea typeface="TeX Gyre Bonum Math" charset="0"/>
              </a:rPr>
              <a:t>.</a:t>
            </a:r>
            <a:r>
              <a:rPr lang="x-none" altLang="en-US" sz="2000">
                <a:latin typeface="Calibri (body)" charset="0"/>
                <a:ea typeface="Arial" charset="0"/>
              </a:rPr>
              <a:t>V</a:t>
            </a:r>
            <a:r>
              <a:rPr lang="x-none" altLang="en-US" sz="2000">
                <a:latin typeface="TeX Gyre Bonum Math" charset="0"/>
                <a:ea typeface="TeX Gyre Bonum Math" charset="0"/>
              </a:rPr>
              <a:t>:</a:t>
            </a:r>
            <a:endParaRPr lang="x-none" altLang="en-US" sz="2000">
              <a:latin typeface="TeX Gyre Bonum Math" charset="0"/>
              <a:ea typeface="TeX Gyre Bonum Math" charset="0"/>
            </a:endParaRPr>
          </a:p>
          <a:p>
            <a:pPr algn="l"/>
            <a:r>
              <a:rPr lang="x-none" altLang="en-US" sz="2000">
                <a:latin typeface="Calibri (body)" charset="0"/>
                <a:ea typeface="Arial" charset="0"/>
              </a:rPr>
              <a:t>        u</a:t>
            </a:r>
            <a:r>
              <a:rPr lang="x-none" altLang="en-US" sz="2000">
                <a:latin typeface="TeX Gyre Bonum Math" charset="0"/>
                <a:ea typeface="TeX Gyre Bonum Math" charset="0"/>
              </a:rPr>
              <a:t>.</a:t>
            </a:r>
            <a:r>
              <a:rPr lang="x-none" altLang="en-US" sz="2000">
                <a:latin typeface="Calibri (body)" charset="0"/>
                <a:ea typeface="Arial" charset="0"/>
              </a:rPr>
              <a:t>p </a:t>
            </a:r>
            <a:r>
              <a:rPr lang="x-none" altLang="en-US" sz="2000">
                <a:latin typeface="TeX Gyre Bonum Math" charset="0"/>
                <a:ea typeface="TeX Gyre Bonum Math" charset="0"/>
              </a:rPr>
              <a:t>=</a:t>
            </a:r>
            <a:r>
              <a:rPr lang="x-none" altLang="en-US" sz="2000">
                <a:latin typeface="Calibri (body)" charset="0"/>
                <a:ea typeface="Arial" charset="0"/>
              </a:rPr>
              <a:t> null</a:t>
            </a:r>
            <a:endParaRPr lang="x-none" altLang="en-US" sz="2000">
              <a:latin typeface="Calibri (body)" charset="0"/>
              <a:ea typeface="Arial" charset="0"/>
            </a:endParaRPr>
          </a:p>
          <a:p>
            <a:pPr algn="l"/>
            <a:r>
              <a:rPr lang="x-none" altLang="en-US" sz="2000">
                <a:latin typeface="Calibri (body)" charset="0"/>
                <a:ea typeface="Arial" charset="0"/>
              </a:rPr>
              <a:t>        u</a:t>
            </a:r>
            <a:r>
              <a:rPr lang="x-none" altLang="en-US" sz="2000">
                <a:latin typeface="TeX Gyre Bonum Math" charset="0"/>
                <a:ea typeface="TeX Gyre Bonum Math" charset="0"/>
              </a:rPr>
              <a:t>.</a:t>
            </a:r>
            <a:r>
              <a:rPr lang="x-none" altLang="en-US" sz="2000">
                <a:latin typeface="Calibri (body)" charset="0"/>
                <a:ea typeface="Arial" charset="0"/>
              </a:rPr>
              <a:t>d </a:t>
            </a:r>
            <a:r>
              <a:rPr lang="x-none" altLang="en-US" sz="2000">
                <a:latin typeface="TeX Gyre Bonum Math" charset="0"/>
                <a:ea typeface="TeX Gyre Bonum Math" charset="0"/>
              </a:rPr>
              <a:t>=</a:t>
            </a:r>
            <a:r>
              <a:rPr lang="x-none" altLang="en-US" sz="2000">
                <a:latin typeface="Calibri (body)" charset="0"/>
                <a:ea typeface="Arial" charset="0"/>
              </a:rPr>
              <a:t> </a:t>
            </a:r>
            <a:r>
              <a:rPr lang="x-none" altLang="en-US" sz="2000">
                <a:latin typeface="TeX Gyre Bonum Math" charset="0"/>
                <a:ea typeface="TeX Gyre Bonum Math" charset="0"/>
                <a:sym typeface="+mn-ea"/>
              </a:rPr>
              <a:t>∞</a:t>
            </a:r>
            <a:endParaRPr lang="x-none" altLang="en-US" sz="2000">
              <a:latin typeface="Calibri (body)" charset="0"/>
              <a:ea typeface="Arial" charset="0"/>
            </a:endParaRPr>
          </a:p>
          <a:p>
            <a:pPr algn="l"/>
            <a:r>
              <a:rPr lang="x-none" altLang="en-US" sz="2000">
                <a:latin typeface="Calibri (body)" charset="0"/>
                <a:ea typeface="Arial" charset="0"/>
              </a:rPr>
              <a:t>    s</a:t>
            </a:r>
            <a:r>
              <a:rPr lang="x-none" altLang="en-US" sz="2000">
                <a:latin typeface="TeX Gyre Bonum Math" charset="0"/>
                <a:ea typeface="TeX Gyre Bonum Math" charset="0"/>
              </a:rPr>
              <a:t>.</a:t>
            </a:r>
            <a:r>
              <a:rPr lang="x-none" altLang="en-US" sz="2000">
                <a:latin typeface="Calibri (body)" charset="0"/>
                <a:ea typeface="Arial" charset="0"/>
              </a:rPr>
              <a:t>d </a:t>
            </a:r>
            <a:r>
              <a:rPr lang="x-none" altLang="en-US" sz="2000">
                <a:latin typeface="TeX Gyre Bonum Math" charset="0"/>
                <a:ea typeface="TeX Gyre Bonum Math" charset="0"/>
              </a:rPr>
              <a:t>=</a:t>
            </a:r>
            <a:r>
              <a:rPr lang="x-none" altLang="en-US" sz="2000">
                <a:latin typeface="Calibri (body)" charset="0"/>
                <a:ea typeface="Arial" charset="0"/>
              </a:rPr>
              <a:t> 0</a:t>
            </a:r>
            <a:endParaRPr lang="x-none" altLang="en-US" sz="2000">
              <a:latin typeface="Calibri (body)" charset="0"/>
              <a:ea typeface="Arial" charset="0"/>
            </a:endParaRPr>
          </a:p>
          <a:p>
            <a:pPr algn="l"/>
            <a:endParaRPr lang="x-none" altLang="en-US" sz="2000">
              <a:latin typeface="Calibri (body)" charset="0"/>
              <a:ea typeface="Arial" charset="0"/>
            </a:endParaRPr>
          </a:p>
          <a:p>
            <a:pPr algn="l"/>
            <a:r>
              <a:rPr lang="x-none" altLang="en-US" sz="2000">
                <a:latin typeface="Calibri (body)" charset="0"/>
                <a:ea typeface="Arial" charset="0"/>
              </a:rPr>
              <a:t>    for i </a:t>
            </a:r>
            <a:r>
              <a:rPr lang="x-none" altLang="en-US" sz="2000">
                <a:latin typeface="TeX Gyre Bonum Math" charset="0"/>
                <a:ea typeface="TeX Gyre Bonum Math" charset="0"/>
              </a:rPr>
              <a:t>=</a:t>
            </a:r>
            <a:r>
              <a:rPr lang="x-none" altLang="en-US" sz="2000">
                <a:latin typeface="Calibri (body)" charset="0"/>
                <a:ea typeface="Arial" charset="0"/>
              </a:rPr>
              <a:t> 1 to </a:t>
            </a:r>
            <a:r>
              <a:rPr lang="x-none" altLang="en-US" sz="2000">
                <a:latin typeface="TeX Gyre Bonum Math" charset="0"/>
                <a:ea typeface="TeX Gyre Bonum Math" charset="0"/>
              </a:rPr>
              <a:t>|</a:t>
            </a:r>
            <a:r>
              <a:rPr lang="x-none" altLang="en-US" sz="2000">
                <a:latin typeface="Calibri (body)" charset="0"/>
                <a:ea typeface="Arial" charset="0"/>
              </a:rPr>
              <a:t>G</a:t>
            </a:r>
            <a:r>
              <a:rPr lang="x-none" altLang="en-US" sz="2000">
                <a:latin typeface="TeX Gyre Bonum Math" charset="0"/>
                <a:ea typeface="TeX Gyre Bonum Math" charset="0"/>
              </a:rPr>
              <a:t>.</a:t>
            </a:r>
            <a:r>
              <a:rPr lang="x-none" altLang="en-US" sz="2000">
                <a:latin typeface="Calibri (body)" charset="0"/>
                <a:ea typeface="Arial" charset="0"/>
              </a:rPr>
              <a:t>V</a:t>
            </a:r>
            <a:r>
              <a:rPr lang="x-none" altLang="en-US" sz="2000">
                <a:latin typeface="TeX Gyre Bonum Math" charset="0"/>
                <a:ea typeface="TeX Gyre Bonum Math" charset="0"/>
              </a:rPr>
              <a:t>| - </a:t>
            </a:r>
            <a:r>
              <a:rPr lang="x-none" altLang="en-US" sz="2000">
                <a:latin typeface="Calibri (body)" charset="0"/>
                <a:ea typeface="Arial" charset="0"/>
              </a:rPr>
              <a:t>1</a:t>
            </a:r>
            <a:r>
              <a:rPr lang="x-none" altLang="en-US" sz="2000">
                <a:latin typeface="TeX Gyre Bonum Math" charset="0"/>
                <a:ea typeface="TeX Gyre Bonum Math" charset="0"/>
              </a:rPr>
              <a:t>:</a:t>
            </a:r>
            <a:endParaRPr lang="x-none" altLang="en-US" sz="2000">
              <a:latin typeface="TeX Gyre Bonum Math" charset="0"/>
              <a:ea typeface="TeX Gyre Bonum Math" charset="0"/>
              <a:cs typeface="TeX Gyre Bonum Math" charset="0"/>
              <a:sym typeface="+mn-ea"/>
            </a:endParaRPr>
          </a:p>
          <a:p>
            <a:pPr algn="l"/>
            <a:r>
              <a:rPr lang="x-none" altLang="en-US" sz="2000">
                <a:latin typeface="Calibri (body)" charset="0"/>
                <a:ea typeface="Arial" charset="0"/>
                <a:cs typeface="TeX Gyre Bonum Math" charset="0"/>
              </a:rPr>
              <a:t>        for each </a:t>
            </a:r>
            <a:r>
              <a:rPr lang="x-none" altLang="en-US" sz="2000">
                <a:latin typeface="TeX Gyre Bonum Math" charset="0"/>
                <a:ea typeface="TeX Gyre Bonum Math" charset="0"/>
                <a:cs typeface="TeX Gyre Bonum Math" charset="0"/>
              </a:rPr>
              <a:t>(</a:t>
            </a:r>
            <a:r>
              <a:rPr lang="x-none" altLang="en-US" sz="2000">
                <a:latin typeface="Calibri (body)" charset="0"/>
                <a:ea typeface="Arial" charset="0"/>
                <a:cs typeface="TeX Gyre Bonum Math" charset="0"/>
              </a:rPr>
              <a:t>u</a:t>
            </a:r>
            <a:r>
              <a:rPr lang="x-none" altLang="en-US" sz="2000">
                <a:latin typeface="TeX Gyre Bonum Math" charset="0"/>
                <a:ea typeface="TeX Gyre Bonum Math" charset="0"/>
                <a:cs typeface="TeX Gyre Bonum Math" charset="0"/>
              </a:rPr>
              <a:t>,</a:t>
            </a:r>
            <a:r>
              <a:rPr lang="x-none" altLang="en-US" sz="2000">
                <a:latin typeface="Calibri (body)" charset="0"/>
                <a:ea typeface="Arial" charset="0"/>
                <a:cs typeface="TeX Gyre Bonum Math" charset="0"/>
              </a:rPr>
              <a:t> v</a:t>
            </a:r>
            <a:r>
              <a:rPr lang="x-none" altLang="en-US" sz="2000">
                <a:latin typeface="TeX Gyre Bonum Math" charset="0"/>
                <a:ea typeface="TeX Gyre Bonum Math" charset="0"/>
                <a:cs typeface="TeX Gyre Bonum Math" charset="0"/>
              </a:rPr>
              <a:t>)</a:t>
            </a:r>
            <a:r>
              <a:rPr lang="x-none" altLang="en-US" sz="2000">
                <a:latin typeface="Calibri (body)" charset="0"/>
                <a:ea typeface="TeX Gyre Bonum Math" charset="0"/>
                <a:sym typeface="+mn-ea"/>
              </a:rPr>
              <a:t> </a:t>
            </a:r>
            <a:r>
              <a:rPr lang="x-none" altLang="en-US" sz="2000">
                <a:latin typeface="TeX Gyre Bonum Math" charset="0"/>
                <a:ea typeface="TeX Gyre Bonum Math" charset="0"/>
                <a:sym typeface="+mn-ea"/>
              </a:rPr>
              <a:t>∊</a:t>
            </a:r>
            <a:r>
              <a:rPr lang="x-none" altLang="en-US" sz="2000">
                <a:latin typeface="Calibri (body)" charset="0"/>
                <a:ea typeface="TeX Gyre Bonum Math" charset="0"/>
                <a:sym typeface="+mn-ea"/>
              </a:rPr>
              <a:t> G</a:t>
            </a:r>
            <a:r>
              <a:rPr lang="x-none" altLang="en-US" sz="2000">
                <a:latin typeface="TeX Gyre Bonum Math" charset="0"/>
                <a:ea typeface="TeX Gyre Bonum Math" charset="0"/>
                <a:sym typeface="+mn-ea"/>
              </a:rPr>
              <a:t>.</a:t>
            </a:r>
            <a:r>
              <a:rPr lang="x-none" altLang="en-US" sz="2000">
                <a:latin typeface="Calibri (body)" charset="0"/>
                <a:ea typeface="TeX Gyre Bonum Math" charset="0"/>
                <a:sym typeface="+mn-ea"/>
              </a:rPr>
              <a:t>E</a:t>
            </a:r>
            <a:r>
              <a:rPr lang="x-none" altLang="en-US" sz="2000">
                <a:latin typeface="TeX Gyre Bonum Math" charset="0"/>
                <a:ea typeface="TeX Gyre Bonum Math" charset="0"/>
                <a:sym typeface="+mn-ea"/>
              </a:rPr>
              <a:t>:</a:t>
            </a:r>
            <a:endParaRPr lang="x-none" altLang="en-US" sz="2000">
              <a:latin typeface="TeX Gyre Bonum Math" charset="0"/>
              <a:ea typeface="TeX Gyre Bonum Math" charset="0"/>
              <a:sym typeface="+mn-ea"/>
            </a:endParaRPr>
          </a:p>
          <a:p>
            <a:pPr algn="l"/>
            <a:r>
              <a:rPr lang="x-none" altLang="en-US" sz="2000">
                <a:latin typeface="Calibri (body)" charset="0"/>
                <a:ea typeface="TeX Gyre Bonum Math" charset="0"/>
                <a:cs typeface="TeX Gyre Bonum Math" charset="0"/>
                <a:sym typeface="+mn-ea"/>
              </a:rPr>
              <a:t>            if v</a:t>
            </a:r>
            <a:r>
              <a:rPr lang="x-none" altLang="en-US" sz="2000">
                <a:latin typeface="TeX Gyre Bonum Math" charset="0"/>
                <a:ea typeface="TeX Gyre Bonum Math" charset="0"/>
                <a:cs typeface="TeX Gyre Bonum Math" charset="0"/>
                <a:sym typeface="+mn-ea"/>
              </a:rPr>
              <a:t>.</a:t>
            </a:r>
            <a:r>
              <a:rPr lang="x-none" altLang="en-US" sz="2000">
                <a:latin typeface="Calibri (body)" charset="0"/>
                <a:ea typeface="TeX Gyre Bonum Math" charset="0"/>
                <a:cs typeface="TeX Gyre Bonum Math" charset="0"/>
                <a:sym typeface="+mn-ea"/>
              </a:rPr>
              <a:t>d</a:t>
            </a:r>
            <a:r>
              <a:rPr lang="x-none" altLang="en-US" sz="2000">
                <a:latin typeface="TeX Gyre Bonum Math" charset="0"/>
                <a:ea typeface="TeX Gyre Bonum Math" charset="0"/>
                <a:cs typeface="TeX Gyre Bonum Math" charset="0"/>
                <a:sym typeface="+mn-ea"/>
              </a:rPr>
              <a:t> &gt; </a:t>
            </a:r>
            <a:r>
              <a:rPr lang="x-none" altLang="en-US" sz="2000">
                <a:latin typeface="Calibri (body)" charset="0"/>
                <a:ea typeface="TeX Gyre Bonum Math" charset="0"/>
                <a:cs typeface="TeX Gyre Bonum Math" charset="0"/>
                <a:sym typeface="+mn-ea"/>
              </a:rPr>
              <a:t>u</a:t>
            </a:r>
            <a:r>
              <a:rPr lang="x-none" altLang="en-US" sz="2000">
                <a:latin typeface="TeX Gyre Bonum Math" charset="0"/>
                <a:ea typeface="TeX Gyre Bonum Math" charset="0"/>
                <a:cs typeface="TeX Gyre Bonum Math" charset="0"/>
                <a:sym typeface="+mn-ea"/>
              </a:rPr>
              <a:t>.</a:t>
            </a:r>
            <a:r>
              <a:rPr lang="x-none" altLang="en-US" sz="2000">
                <a:latin typeface="Calibri (body)" charset="0"/>
                <a:ea typeface="TeX Gyre Bonum Math" charset="0"/>
                <a:cs typeface="TeX Gyre Bonum Math" charset="0"/>
                <a:sym typeface="+mn-ea"/>
              </a:rPr>
              <a:t>d </a:t>
            </a:r>
            <a:r>
              <a:rPr lang="x-none" altLang="en-US" sz="2000">
                <a:latin typeface="TeX Gyre Bonum Math" charset="0"/>
                <a:ea typeface="TeX Gyre Bonum Math" charset="0"/>
                <a:cs typeface="TeX Gyre Bonum Math" charset="0"/>
                <a:sym typeface="+mn-ea"/>
              </a:rPr>
              <a:t>+</a:t>
            </a:r>
            <a:r>
              <a:rPr lang="x-none" altLang="en-US" sz="2000">
                <a:latin typeface="Calibri (body)" charset="0"/>
                <a:ea typeface="TeX Gyre Bonum Math" charset="0"/>
                <a:cs typeface="TeX Gyre Bonum Math" charset="0"/>
                <a:sym typeface="+mn-ea"/>
              </a:rPr>
              <a:t> w</a:t>
            </a:r>
            <a:r>
              <a:rPr lang="x-none" altLang="en-US" sz="2000">
                <a:latin typeface="TeX Gyre Bonum Math" charset="0"/>
                <a:ea typeface="TeX Gyre Bonum Math" charset="0"/>
                <a:cs typeface="TeX Gyre Bonum Math" charset="0"/>
                <a:sym typeface="+mn-ea"/>
              </a:rPr>
              <a:t>(</a:t>
            </a:r>
            <a:r>
              <a:rPr lang="x-none" altLang="en-US" sz="2000">
                <a:latin typeface="Calibri (body)" charset="0"/>
                <a:ea typeface="TeX Gyre Bonum Math" charset="0"/>
                <a:cs typeface="TeX Gyre Bonum Math" charset="0"/>
                <a:sym typeface="+mn-ea"/>
              </a:rPr>
              <a:t>u</a:t>
            </a:r>
            <a:r>
              <a:rPr lang="x-none" altLang="en-US" sz="2000">
                <a:latin typeface="TeX Gyre Bonum Math" charset="0"/>
                <a:ea typeface="TeX Gyre Bonum Math" charset="0"/>
                <a:cs typeface="TeX Gyre Bonum Math" charset="0"/>
                <a:sym typeface="+mn-ea"/>
              </a:rPr>
              <a:t>,</a:t>
            </a:r>
            <a:r>
              <a:rPr lang="x-none" altLang="en-US" sz="2000">
                <a:latin typeface="Calibri (body)" charset="0"/>
                <a:ea typeface="TeX Gyre Bonum Math" charset="0"/>
                <a:cs typeface="TeX Gyre Bonum Math" charset="0"/>
                <a:sym typeface="+mn-ea"/>
              </a:rPr>
              <a:t> v</a:t>
            </a:r>
            <a:r>
              <a:rPr lang="x-none" altLang="en-US" sz="2000">
                <a:latin typeface="TeX Gyre Bonum Math" charset="0"/>
                <a:ea typeface="TeX Gyre Bonum Math" charset="0"/>
                <a:cs typeface="TeX Gyre Bonum Math" charset="0"/>
                <a:sym typeface="+mn-ea"/>
              </a:rPr>
              <a:t>)</a:t>
            </a:r>
            <a:r>
              <a:rPr lang="x-none" altLang="en-US" sz="2000">
                <a:latin typeface="Calibri (body)" charset="0"/>
                <a:ea typeface="TeX Gyre Bonum Math" charset="0"/>
                <a:cs typeface="TeX Gyre Bonum Math" charset="0"/>
                <a:sym typeface="+mn-ea"/>
              </a:rPr>
              <a:t>:</a:t>
            </a:r>
            <a:endParaRPr lang="x-none" altLang="en-US" sz="2000">
              <a:latin typeface="Calibri (body)" charset="0"/>
              <a:ea typeface="TeX Gyre Bonum Math" charset="0"/>
              <a:cs typeface="TeX Gyre Bonum Math" charset="0"/>
              <a:sym typeface="+mn-ea"/>
            </a:endParaRPr>
          </a:p>
          <a:p>
            <a:pPr algn="l"/>
            <a:r>
              <a:rPr lang="x-none" altLang="en-US" sz="2000">
                <a:latin typeface="Calibri (body)" charset="0"/>
                <a:ea typeface="TeX Gyre Bonum Math" charset="0"/>
                <a:cs typeface="TeX Gyre Bonum Math" charset="0"/>
                <a:sym typeface="+mn-ea"/>
              </a:rPr>
              <a:t>                v</a:t>
            </a:r>
            <a:r>
              <a:rPr lang="x-none" altLang="en-US" sz="2000">
                <a:latin typeface="TeX Gyre Bonum Math" charset="0"/>
                <a:ea typeface="TeX Gyre Bonum Math" charset="0"/>
                <a:cs typeface="TeX Gyre Bonum Math" charset="0"/>
                <a:sym typeface="+mn-ea"/>
              </a:rPr>
              <a:t>.</a:t>
            </a:r>
            <a:r>
              <a:rPr lang="x-none" altLang="en-US" sz="2000">
                <a:latin typeface="Calibri (body)" charset="0"/>
                <a:ea typeface="TeX Gyre Bonum Math" charset="0"/>
                <a:cs typeface="TeX Gyre Bonum Math" charset="0"/>
                <a:sym typeface="+mn-ea"/>
              </a:rPr>
              <a:t>d </a:t>
            </a:r>
            <a:r>
              <a:rPr lang="x-none" altLang="en-US" sz="2000">
                <a:latin typeface="TeX Gyre Bonum Math" charset="0"/>
                <a:ea typeface="TeX Gyre Bonum Math" charset="0"/>
                <a:cs typeface="TeX Gyre Bonum Math" charset="0"/>
                <a:sym typeface="+mn-ea"/>
              </a:rPr>
              <a:t>=</a:t>
            </a:r>
            <a:r>
              <a:rPr lang="x-none" altLang="en-US" sz="2000">
                <a:latin typeface="Calibri (body)" charset="0"/>
                <a:ea typeface="TeX Gyre Bonum Math" charset="0"/>
                <a:cs typeface="TeX Gyre Bonum Math" charset="0"/>
                <a:sym typeface="+mn-ea"/>
              </a:rPr>
              <a:t> u</a:t>
            </a:r>
            <a:r>
              <a:rPr lang="x-none" altLang="en-US" sz="2000">
                <a:latin typeface="TeX Gyre Bonum Math" charset="0"/>
                <a:ea typeface="TeX Gyre Bonum Math" charset="0"/>
                <a:cs typeface="TeX Gyre Bonum Math" charset="0"/>
                <a:sym typeface="+mn-ea"/>
              </a:rPr>
              <a:t>.</a:t>
            </a:r>
            <a:r>
              <a:rPr lang="x-none" altLang="en-US" sz="2000">
                <a:latin typeface="Calibri (body)" charset="0"/>
                <a:ea typeface="TeX Gyre Bonum Math" charset="0"/>
                <a:cs typeface="TeX Gyre Bonum Math" charset="0"/>
                <a:sym typeface="+mn-ea"/>
              </a:rPr>
              <a:t>d </a:t>
            </a:r>
            <a:r>
              <a:rPr lang="x-none" altLang="en-US" sz="2000">
                <a:latin typeface="TeX Gyre Bonum Math" charset="0"/>
                <a:ea typeface="TeX Gyre Bonum Math" charset="0"/>
                <a:cs typeface="TeX Gyre Bonum Math" charset="0"/>
                <a:sym typeface="+mn-ea"/>
              </a:rPr>
              <a:t>+</a:t>
            </a:r>
            <a:r>
              <a:rPr lang="x-none" altLang="en-US" sz="2000">
                <a:latin typeface="Calibri (body)" charset="0"/>
                <a:ea typeface="TeX Gyre Bonum Math" charset="0"/>
                <a:cs typeface="TeX Gyre Bonum Math" charset="0"/>
                <a:sym typeface="+mn-ea"/>
              </a:rPr>
              <a:t> w(u</a:t>
            </a:r>
            <a:r>
              <a:rPr lang="x-none" altLang="en-US" sz="2000">
                <a:latin typeface="TeX Gyre Bonum Math" charset="0"/>
                <a:ea typeface="TeX Gyre Bonum Math" charset="0"/>
                <a:cs typeface="TeX Gyre Bonum Math" charset="0"/>
                <a:sym typeface="+mn-ea"/>
              </a:rPr>
              <a:t>,</a:t>
            </a:r>
            <a:r>
              <a:rPr lang="x-none" altLang="en-US" sz="2000">
                <a:latin typeface="Calibri (body)" charset="0"/>
                <a:ea typeface="TeX Gyre Bonum Math" charset="0"/>
                <a:cs typeface="TeX Gyre Bonum Math" charset="0"/>
                <a:sym typeface="+mn-ea"/>
              </a:rPr>
              <a:t> v)</a:t>
            </a:r>
            <a:endParaRPr lang="x-none" altLang="en-US" sz="2000">
              <a:latin typeface="Calibri (body)" charset="0"/>
              <a:ea typeface="TeX Gyre Bonum Math" charset="0"/>
              <a:cs typeface="TeX Gyre Bonum Math" charset="0"/>
              <a:sym typeface="+mn-ea"/>
            </a:endParaRPr>
          </a:p>
          <a:p>
            <a:pPr algn="l"/>
            <a:r>
              <a:rPr lang="x-none" altLang="en-US" sz="2000">
                <a:latin typeface="Calibri (body)" charset="0"/>
                <a:ea typeface="TeX Gyre Bonum Math" charset="0"/>
                <a:cs typeface="TeX Gyre Bonum Math" charset="0"/>
                <a:sym typeface="+mn-ea"/>
              </a:rPr>
              <a:t>                v</a:t>
            </a:r>
            <a:r>
              <a:rPr lang="x-none" altLang="en-US" sz="2000">
                <a:latin typeface="TeX Gyre Bonum Math" charset="0"/>
                <a:ea typeface="TeX Gyre Bonum Math" charset="0"/>
                <a:cs typeface="TeX Gyre Bonum Math" charset="0"/>
                <a:sym typeface="+mn-ea"/>
              </a:rPr>
              <a:t>.</a:t>
            </a:r>
            <a:r>
              <a:rPr lang="x-none" altLang="en-US" sz="2000">
                <a:latin typeface="Calibri (body)" charset="0"/>
                <a:ea typeface="TeX Gyre Bonum Math" charset="0"/>
                <a:cs typeface="TeX Gyre Bonum Math" charset="0"/>
                <a:sym typeface="+mn-ea"/>
              </a:rPr>
              <a:t>p </a:t>
            </a:r>
            <a:r>
              <a:rPr lang="x-none" altLang="en-US" sz="2000">
                <a:latin typeface="TeX Gyre Bonum Math" charset="0"/>
                <a:ea typeface="TeX Gyre Bonum Math" charset="0"/>
                <a:cs typeface="TeX Gyre Bonum Math" charset="0"/>
                <a:sym typeface="+mn-ea"/>
              </a:rPr>
              <a:t>=</a:t>
            </a:r>
            <a:r>
              <a:rPr lang="x-none" altLang="en-US" sz="2000">
                <a:latin typeface="Calibri (body)" charset="0"/>
                <a:ea typeface="TeX Gyre Bonum Math" charset="0"/>
                <a:cs typeface="TeX Gyre Bonum Math" charset="0"/>
                <a:sym typeface="+mn-ea"/>
              </a:rPr>
              <a:t> u</a:t>
            </a:r>
            <a:endParaRPr lang="x-none" altLang="en-US" sz="2000">
              <a:latin typeface="Calibri (body)" charset="0"/>
              <a:ea typeface="TeX Gyre Bonum Math" charset="0"/>
              <a:cs typeface="TeX Gyre Bonum Math" charset="0"/>
              <a:sym typeface="+mn-ea"/>
            </a:endParaRPr>
          </a:p>
        </p:txBody>
      </p:sp>
      <p:sp>
        <p:nvSpPr>
          <p:cNvPr id="53" name="Left Brace 52"/>
          <p:cNvSpPr/>
          <p:nvPr/>
        </p:nvSpPr>
        <p:spPr>
          <a:xfrm>
            <a:off x="527050" y="1438910"/>
            <a:ext cx="154305" cy="1156335"/>
          </a:xfrm>
          <a:prstGeom prst="leftBrace">
            <a:avLst/>
          </a:prstGeom>
          <a:ln w="28575">
            <a:solidFill>
              <a:srgbClr val="E9114C"/>
            </a:solidFill>
          </a:ln>
        </p:spPr>
        <p:style>
          <a:lnRef idx="1">
            <a:schemeClr val="accent1"/>
          </a:lnRef>
          <a:fillRef idx="0">
            <a:schemeClr val="accent1"/>
          </a:fillRef>
          <a:effectRef idx="0">
            <a:schemeClr val="accent1"/>
          </a:effectRef>
          <a:fontRef idx="minor">
            <a:schemeClr val="tx1"/>
          </a:fontRef>
        </p:style>
        <p:txBody>
          <a:bodyPr rtlCol="0" anchor="ctr"/>
          <a:p>
            <a:pPr algn="ctr"/>
            <a:endParaRPr lang="en-US">
              <a:solidFill>
                <a:srgbClr val="E91149"/>
              </a:solidFill>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1" name=""/>
        <p:cNvGrpSpPr/>
        <p:nvPr/>
      </p:nvGrpSpPr>
      <p:grpSpPr/>
      <p:sp>
        <p:nvSpPr>
          <p:cNvPr id="13" name="Text Box 12"/>
          <p:cNvSpPr txBox="1"/>
          <p:nvPr/>
        </p:nvSpPr>
        <p:spPr>
          <a:xfrm>
            <a:off x="1821815" y="299720"/>
            <a:ext cx="3707765" cy="365760"/>
          </a:xfrm>
          <a:prstGeom prst="rect">
            <a:avLst/>
          </a:prstGeom>
          <a:noFill/>
        </p:spPr>
        <p:txBody>
          <a:bodyPr wrap="none" rtlCol="0">
            <a:spAutoFit/>
          </a:bodyPr>
          <a:p>
            <a:r>
              <a:rPr lang="x-none" altLang="en-US" b="1">
                <a:solidFill>
                  <a:schemeClr val="tx1">
                    <a:lumMod val="85000"/>
                    <a:lumOff val="15000"/>
                  </a:schemeClr>
                </a:solidFill>
                <a:latin typeface="Arial" charset="0"/>
              </a:rPr>
              <a:t>Ο αλγόριθμος των Bellman-Ford</a:t>
            </a:r>
            <a:endParaRPr lang="x-none" altLang="en-US" b="1">
              <a:solidFill>
                <a:schemeClr val="tx1">
                  <a:lumMod val="85000"/>
                  <a:lumOff val="15000"/>
                </a:schemeClr>
              </a:solidFill>
              <a:latin typeface="Arial" charset="0"/>
            </a:endParaRPr>
          </a:p>
        </p:txBody>
      </p:sp>
      <p:cxnSp>
        <p:nvCxnSpPr>
          <p:cNvPr id="14" name="Straight Connector 13"/>
          <p:cNvCxnSpPr/>
          <p:nvPr/>
        </p:nvCxnSpPr>
        <p:spPr>
          <a:xfrm>
            <a:off x="448310" y="833755"/>
            <a:ext cx="11111865" cy="20320"/>
          </a:xfrm>
          <a:prstGeom prst="line">
            <a:avLst/>
          </a:prstGeom>
        </p:spPr>
        <p:style>
          <a:lnRef idx="1">
            <a:schemeClr val="accent1"/>
          </a:lnRef>
          <a:fillRef idx="0">
            <a:schemeClr val="accent1"/>
          </a:fillRef>
          <a:effectRef idx="0">
            <a:schemeClr val="accent1"/>
          </a:effectRef>
          <a:fontRef idx="minor">
            <a:schemeClr val="tx1"/>
          </a:fontRef>
        </p:style>
      </p:cxnSp>
      <p:sp>
        <p:nvSpPr>
          <p:cNvPr id="15" name="Text Box 14"/>
          <p:cNvSpPr txBox="1"/>
          <p:nvPr/>
        </p:nvSpPr>
        <p:spPr>
          <a:xfrm>
            <a:off x="372110" y="299720"/>
            <a:ext cx="1543050" cy="365760"/>
          </a:xfrm>
          <a:prstGeom prst="rect">
            <a:avLst/>
          </a:prstGeom>
          <a:noFill/>
        </p:spPr>
        <p:txBody>
          <a:bodyPr wrap="square" rtlCol="0">
            <a:spAutoFit/>
          </a:bodyPr>
          <a:p>
            <a:r>
              <a:rPr lang="x-none" altLang="en-US" b="1">
                <a:solidFill>
                  <a:srgbClr val="00B0F0"/>
                </a:solidFill>
                <a:latin typeface="Arial" charset="0"/>
              </a:rPr>
              <a:t>Γραφήματα:</a:t>
            </a:r>
            <a:endParaRPr lang="x-none" altLang="en-US" b="1">
              <a:solidFill>
                <a:srgbClr val="00B0F0"/>
              </a:solidFill>
              <a:latin typeface="Arial" charset="0"/>
            </a:endParaRPr>
          </a:p>
        </p:txBody>
      </p:sp>
      <p:sp>
        <p:nvSpPr>
          <p:cNvPr id="20" name="Text Box 19"/>
          <p:cNvSpPr txBox="1"/>
          <p:nvPr/>
        </p:nvSpPr>
        <p:spPr>
          <a:xfrm>
            <a:off x="483235" y="1076325"/>
            <a:ext cx="3973195" cy="3852545"/>
          </a:xfrm>
          <a:prstGeom prst="rect">
            <a:avLst/>
          </a:prstGeom>
          <a:noFill/>
        </p:spPr>
        <p:txBody>
          <a:bodyPr wrap="none" rtlCol="0">
            <a:spAutoFit/>
          </a:bodyPr>
          <a:p>
            <a:pPr algn="l"/>
            <a:r>
              <a:rPr lang="x-none" altLang="en-US" sz="2000">
                <a:latin typeface="Calibri (body)" charset="0"/>
                <a:ea typeface="Arial" charset="0"/>
              </a:rPr>
              <a:t>Bellman</a:t>
            </a:r>
            <a:r>
              <a:rPr lang="x-none" altLang="en-US" sz="2000">
                <a:latin typeface="TeX Gyre Bonum Math" charset="0"/>
                <a:ea typeface="TeX Gyre Bonum Math" charset="0"/>
              </a:rPr>
              <a:t>_</a:t>
            </a:r>
            <a:r>
              <a:rPr lang="x-none" altLang="en-US" sz="2000">
                <a:latin typeface="Calibri (body)" charset="0"/>
                <a:ea typeface="Arial" charset="0"/>
              </a:rPr>
              <a:t>Ford</a:t>
            </a:r>
            <a:r>
              <a:rPr lang="x-none" altLang="en-US" sz="2000">
                <a:latin typeface="TeX Gyre Bonum Math" charset="0"/>
                <a:ea typeface="TeX Gyre Bonum Math" charset="0"/>
              </a:rPr>
              <a:t>(</a:t>
            </a:r>
            <a:r>
              <a:rPr lang="x-none" altLang="en-US" sz="2000">
                <a:latin typeface="Calibri (body)" charset="0"/>
                <a:ea typeface="Arial" charset="0"/>
              </a:rPr>
              <a:t>G</a:t>
            </a:r>
            <a:r>
              <a:rPr lang="x-none" altLang="en-US" sz="2000">
                <a:latin typeface="TeX Gyre Bonum Math" charset="0"/>
                <a:ea typeface="TeX Gyre Bonum Math" charset="0"/>
              </a:rPr>
              <a:t>, </a:t>
            </a:r>
            <a:r>
              <a:rPr lang="x-none" altLang="en-US" sz="2000">
                <a:latin typeface="Calibri (body)" charset="0"/>
                <a:ea typeface="TeX Gyre Bonum Math" charset="0"/>
              </a:rPr>
              <a:t>w</a:t>
            </a:r>
            <a:r>
              <a:rPr lang="x-none" altLang="en-US" sz="2000">
                <a:latin typeface="TeX Gyre Bonum Math" charset="0"/>
                <a:ea typeface="TeX Gyre Bonum Math" charset="0"/>
              </a:rPr>
              <a:t>,</a:t>
            </a:r>
            <a:r>
              <a:rPr lang="x-none" altLang="en-US" sz="2000">
                <a:latin typeface="Calibri (body)" charset="0"/>
                <a:ea typeface="Arial" charset="0"/>
              </a:rPr>
              <a:t> s</a:t>
            </a:r>
            <a:r>
              <a:rPr lang="x-none" altLang="en-US" sz="2000">
                <a:latin typeface="TeX Gyre Bonum Math" charset="0"/>
                <a:ea typeface="TeX Gyre Bonum Math" charset="0"/>
              </a:rPr>
              <a:t>):</a:t>
            </a:r>
            <a:endParaRPr lang="x-none" altLang="en-US" sz="2000">
              <a:latin typeface="TeX Gyre Bonum Math" charset="0"/>
              <a:ea typeface="TeX Gyre Bonum Math" charset="0"/>
            </a:endParaRPr>
          </a:p>
          <a:p>
            <a:pPr algn="l"/>
            <a:r>
              <a:rPr lang="x-none" altLang="en-US" sz="2000">
                <a:latin typeface="Calibri (body)" charset="0"/>
                <a:ea typeface="Arial" charset="0"/>
              </a:rPr>
              <a:t>    for each u</a:t>
            </a:r>
            <a:r>
              <a:rPr lang="x-none" altLang="en-US" sz="2000">
                <a:latin typeface="Calibri (body)" charset="0"/>
                <a:ea typeface="TeX Gyre Bonum Math" charset="0"/>
              </a:rPr>
              <a:t> </a:t>
            </a:r>
            <a:r>
              <a:rPr lang="x-none" altLang="en-US" sz="2000">
                <a:latin typeface="TeX Gyre Bonum Math" charset="0"/>
                <a:ea typeface="TeX Gyre Bonum Math" charset="0"/>
              </a:rPr>
              <a:t>∊</a:t>
            </a:r>
            <a:r>
              <a:rPr lang="x-none" altLang="en-US" sz="2000">
                <a:latin typeface="Calibri (body)" charset="0"/>
                <a:ea typeface="TeX Gyre Bonum Math" charset="0"/>
              </a:rPr>
              <a:t> </a:t>
            </a:r>
            <a:r>
              <a:rPr lang="x-none" altLang="en-US" sz="2000">
                <a:latin typeface="Calibri (body)" charset="0"/>
                <a:ea typeface="Arial" charset="0"/>
              </a:rPr>
              <a:t>G</a:t>
            </a:r>
            <a:r>
              <a:rPr lang="x-none" altLang="en-US" sz="2000">
                <a:latin typeface="TeX Gyre Bonum Math" charset="0"/>
                <a:ea typeface="TeX Gyre Bonum Math" charset="0"/>
              </a:rPr>
              <a:t>.</a:t>
            </a:r>
            <a:r>
              <a:rPr lang="x-none" altLang="en-US" sz="2000">
                <a:latin typeface="Calibri (body)" charset="0"/>
                <a:ea typeface="Arial" charset="0"/>
              </a:rPr>
              <a:t>V</a:t>
            </a:r>
            <a:r>
              <a:rPr lang="x-none" altLang="en-US" sz="2000">
                <a:latin typeface="TeX Gyre Bonum Math" charset="0"/>
                <a:ea typeface="TeX Gyre Bonum Math" charset="0"/>
              </a:rPr>
              <a:t>:</a:t>
            </a:r>
            <a:endParaRPr lang="x-none" altLang="en-US" sz="2000">
              <a:latin typeface="TeX Gyre Bonum Math" charset="0"/>
              <a:ea typeface="TeX Gyre Bonum Math" charset="0"/>
            </a:endParaRPr>
          </a:p>
          <a:p>
            <a:pPr algn="l"/>
            <a:r>
              <a:rPr lang="x-none" altLang="en-US" sz="2000">
                <a:latin typeface="Calibri (body)" charset="0"/>
                <a:ea typeface="Arial" charset="0"/>
              </a:rPr>
              <a:t>        u</a:t>
            </a:r>
            <a:r>
              <a:rPr lang="x-none" altLang="en-US" sz="2000">
                <a:latin typeface="TeX Gyre Bonum Math" charset="0"/>
                <a:ea typeface="TeX Gyre Bonum Math" charset="0"/>
              </a:rPr>
              <a:t>.</a:t>
            </a:r>
            <a:r>
              <a:rPr lang="x-none" altLang="en-US" sz="2000">
                <a:latin typeface="Calibri (body)" charset="0"/>
                <a:ea typeface="Arial" charset="0"/>
              </a:rPr>
              <a:t>p </a:t>
            </a:r>
            <a:r>
              <a:rPr lang="x-none" altLang="en-US" sz="2000">
                <a:latin typeface="TeX Gyre Bonum Math" charset="0"/>
                <a:ea typeface="TeX Gyre Bonum Math" charset="0"/>
              </a:rPr>
              <a:t>=</a:t>
            </a:r>
            <a:r>
              <a:rPr lang="x-none" altLang="en-US" sz="2000">
                <a:latin typeface="Calibri (body)" charset="0"/>
                <a:ea typeface="Arial" charset="0"/>
              </a:rPr>
              <a:t> null</a:t>
            </a:r>
            <a:endParaRPr lang="x-none" altLang="en-US" sz="2000">
              <a:latin typeface="Calibri (body)" charset="0"/>
              <a:ea typeface="Arial" charset="0"/>
            </a:endParaRPr>
          </a:p>
          <a:p>
            <a:pPr algn="l"/>
            <a:r>
              <a:rPr lang="x-none" altLang="en-US" sz="2000">
                <a:latin typeface="Calibri (body)" charset="0"/>
                <a:ea typeface="Arial" charset="0"/>
              </a:rPr>
              <a:t>        u</a:t>
            </a:r>
            <a:r>
              <a:rPr lang="x-none" altLang="en-US" sz="2000">
                <a:latin typeface="TeX Gyre Bonum Math" charset="0"/>
                <a:ea typeface="TeX Gyre Bonum Math" charset="0"/>
              </a:rPr>
              <a:t>.</a:t>
            </a:r>
            <a:r>
              <a:rPr lang="x-none" altLang="en-US" sz="2000">
                <a:latin typeface="Calibri (body)" charset="0"/>
                <a:ea typeface="Arial" charset="0"/>
              </a:rPr>
              <a:t>d </a:t>
            </a:r>
            <a:r>
              <a:rPr lang="x-none" altLang="en-US" sz="2000">
                <a:latin typeface="TeX Gyre Bonum Math" charset="0"/>
                <a:ea typeface="TeX Gyre Bonum Math" charset="0"/>
              </a:rPr>
              <a:t>=</a:t>
            </a:r>
            <a:r>
              <a:rPr lang="x-none" altLang="en-US" sz="2000">
                <a:latin typeface="Calibri (body)" charset="0"/>
                <a:ea typeface="Arial" charset="0"/>
              </a:rPr>
              <a:t> </a:t>
            </a:r>
            <a:r>
              <a:rPr lang="x-none" altLang="en-US" sz="2000">
                <a:latin typeface="TeX Gyre Bonum Math" charset="0"/>
                <a:ea typeface="TeX Gyre Bonum Math" charset="0"/>
                <a:sym typeface="+mn-ea"/>
              </a:rPr>
              <a:t>∞</a:t>
            </a:r>
            <a:endParaRPr lang="x-none" altLang="en-US" sz="2000">
              <a:latin typeface="Calibri (body)" charset="0"/>
              <a:ea typeface="Arial" charset="0"/>
            </a:endParaRPr>
          </a:p>
          <a:p>
            <a:pPr algn="l"/>
            <a:r>
              <a:rPr lang="x-none" altLang="en-US" sz="2000">
                <a:latin typeface="Calibri (body)" charset="0"/>
                <a:ea typeface="Arial" charset="0"/>
              </a:rPr>
              <a:t>    s</a:t>
            </a:r>
            <a:r>
              <a:rPr lang="x-none" altLang="en-US" sz="2000">
                <a:latin typeface="TeX Gyre Bonum Math" charset="0"/>
                <a:ea typeface="TeX Gyre Bonum Math" charset="0"/>
              </a:rPr>
              <a:t>.</a:t>
            </a:r>
            <a:r>
              <a:rPr lang="x-none" altLang="en-US" sz="2000">
                <a:latin typeface="Calibri (body)" charset="0"/>
                <a:ea typeface="Arial" charset="0"/>
              </a:rPr>
              <a:t>d </a:t>
            </a:r>
            <a:r>
              <a:rPr lang="x-none" altLang="en-US" sz="2000">
                <a:latin typeface="TeX Gyre Bonum Math" charset="0"/>
                <a:ea typeface="TeX Gyre Bonum Math" charset="0"/>
              </a:rPr>
              <a:t>=</a:t>
            </a:r>
            <a:r>
              <a:rPr lang="x-none" altLang="en-US" sz="2000">
                <a:latin typeface="Calibri (body)" charset="0"/>
                <a:ea typeface="Arial" charset="0"/>
              </a:rPr>
              <a:t> 0</a:t>
            </a:r>
            <a:endParaRPr lang="x-none" altLang="en-US" sz="2000">
              <a:latin typeface="Calibri (body)" charset="0"/>
              <a:ea typeface="Arial" charset="0"/>
            </a:endParaRPr>
          </a:p>
          <a:p>
            <a:pPr algn="l"/>
            <a:endParaRPr lang="x-none" altLang="en-US" sz="2000">
              <a:latin typeface="Calibri (body)" charset="0"/>
              <a:ea typeface="Arial" charset="0"/>
            </a:endParaRPr>
          </a:p>
          <a:p>
            <a:pPr algn="l"/>
            <a:r>
              <a:rPr lang="x-none" altLang="en-US" sz="2000">
                <a:latin typeface="Calibri (body)" charset="0"/>
                <a:ea typeface="Arial" charset="0"/>
              </a:rPr>
              <a:t>    for i </a:t>
            </a:r>
            <a:r>
              <a:rPr lang="x-none" altLang="en-US" sz="2000">
                <a:latin typeface="TeX Gyre Bonum Math" charset="0"/>
                <a:ea typeface="TeX Gyre Bonum Math" charset="0"/>
              </a:rPr>
              <a:t>=</a:t>
            </a:r>
            <a:r>
              <a:rPr lang="x-none" altLang="en-US" sz="2000">
                <a:latin typeface="Calibri (body)" charset="0"/>
                <a:ea typeface="Arial" charset="0"/>
              </a:rPr>
              <a:t> 1 to </a:t>
            </a:r>
            <a:r>
              <a:rPr lang="x-none" altLang="en-US" sz="2000">
                <a:latin typeface="TeX Gyre Bonum Math" charset="0"/>
                <a:ea typeface="TeX Gyre Bonum Math" charset="0"/>
              </a:rPr>
              <a:t>|</a:t>
            </a:r>
            <a:r>
              <a:rPr lang="x-none" altLang="en-US" sz="2000">
                <a:latin typeface="Calibri (body)" charset="0"/>
                <a:ea typeface="Arial" charset="0"/>
              </a:rPr>
              <a:t>G</a:t>
            </a:r>
            <a:r>
              <a:rPr lang="x-none" altLang="en-US" sz="2000">
                <a:latin typeface="TeX Gyre Bonum Math" charset="0"/>
                <a:ea typeface="TeX Gyre Bonum Math" charset="0"/>
              </a:rPr>
              <a:t>.</a:t>
            </a:r>
            <a:r>
              <a:rPr lang="x-none" altLang="en-US" sz="2000">
                <a:latin typeface="Calibri (body)" charset="0"/>
                <a:ea typeface="Arial" charset="0"/>
              </a:rPr>
              <a:t>V</a:t>
            </a:r>
            <a:r>
              <a:rPr lang="x-none" altLang="en-US" sz="2000">
                <a:latin typeface="TeX Gyre Bonum Math" charset="0"/>
                <a:ea typeface="TeX Gyre Bonum Math" charset="0"/>
              </a:rPr>
              <a:t>| - </a:t>
            </a:r>
            <a:r>
              <a:rPr lang="x-none" altLang="en-US" sz="2000">
                <a:latin typeface="Calibri (body)" charset="0"/>
                <a:ea typeface="Arial" charset="0"/>
              </a:rPr>
              <a:t>1</a:t>
            </a:r>
            <a:r>
              <a:rPr lang="x-none" altLang="en-US" sz="2000">
                <a:latin typeface="TeX Gyre Bonum Math" charset="0"/>
                <a:ea typeface="TeX Gyre Bonum Math" charset="0"/>
              </a:rPr>
              <a:t>:</a:t>
            </a:r>
            <a:endParaRPr lang="x-none" altLang="en-US" sz="2000">
              <a:latin typeface="TeX Gyre Bonum Math" charset="0"/>
              <a:ea typeface="TeX Gyre Bonum Math" charset="0"/>
              <a:cs typeface="TeX Gyre Bonum Math" charset="0"/>
              <a:sym typeface="+mn-ea"/>
            </a:endParaRPr>
          </a:p>
          <a:p>
            <a:pPr algn="l"/>
            <a:r>
              <a:rPr lang="x-none" altLang="en-US" sz="2000">
                <a:latin typeface="Calibri (body)" charset="0"/>
                <a:ea typeface="Arial" charset="0"/>
                <a:cs typeface="TeX Gyre Bonum Math" charset="0"/>
              </a:rPr>
              <a:t>        for each </a:t>
            </a:r>
            <a:r>
              <a:rPr lang="x-none" altLang="en-US" sz="2000">
                <a:latin typeface="TeX Gyre Bonum Math" charset="0"/>
                <a:ea typeface="TeX Gyre Bonum Math" charset="0"/>
                <a:cs typeface="TeX Gyre Bonum Math" charset="0"/>
              </a:rPr>
              <a:t>(</a:t>
            </a:r>
            <a:r>
              <a:rPr lang="x-none" altLang="en-US" sz="2000">
                <a:latin typeface="Calibri (body)" charset="0"/>
                <a:ea typeface="Arial" charset="0"/>
                <a:cs typeface="TeX Gyre Bonum Math" charset="0"/>
              </a:rPr>
              <a:t>u</a:t>
            </a:r>
            <a:r>
              <a:rPr lang="x-none" altLang="en-US" sz="2000">
                <a:latin typeface="TeX Gyre Bonum Math" charset="0"/>
                <a:ea typeface="TeX Gyre Bonum Math" charset="0"/>
                <a:cs typeface="TeX Gyre Bonum Math" charset="0"/>
              </a:rPr>
              <a:t>,</a:t>
            </a:r>
            <a:r>
              <a:rPr lang="x-none" altLang="en-US" sz="2000">
                <a:latin typeface="Calibri (body)" charset="0"/>
                <a:ea typeface="Arial" charset="0"/>
                <a:cs typeface="TeX Gyre Bonum Math" charset="0"/>
              </a:rPr>
              <a:t> v</a:t>
            </a:r>
            <a:r>
              <a:rPr lang="x-none" altLang="en-US" sz="2000">
                <a:latin typeface="TeX Gyre Bonum Math" charset="0"/>
                <a:ea typeface="TeX Gyre Bonum Math" charset="0"/>
                <a:cs typeface="TeX Gyre Bonum Math" charset="0"/>
              </a:rPr>
              <a:t>)</a:t>
            </a:r>
            <a:r>
              <a:rPr lang="x-none" altLang="en-US" sz="2000">
                <a:latin typeface="Calibri (body)" charset="0"/>
                <a:ea typeface="TeX Gyre Bonum Math" charset="0"/>
                <a:sym typeface="+mn-ea"/>
              </a:rPr>
              <a:t> </a:t>
            </a:r>
            <a:r>
              <a:rPr lang="x-none" altLang="en-US" sz="2000">
                <a:latin typeface="TeX Gyre Bonum Math" charset="0"/>
                <a:ea typeface="TeX Gyre Bonum Math" charset="0"/>
                <a:sym typeface="+mn-ea"/>
              </a:rPr>
              <a:t>∊</a:t>
            </a:r>
            <a:r>
              <a:rPr lang="x-none" altLang="en-US" sz="2000">
                <a:latin typeface="Calibri (body)" charset="0"/>
                <a:ea typeface="TeX Gyre Bonum Math" charset="0"/>
                <a:sym typeface="+mn-ea"/>
              </a:rPr>
              <a:t> G</a:t>
            </a:r>
            <a:r>
              <a:rPr lang="x-none" altLang="en-US" sz="2000">
                <a:latin typeface="TeX Gyre Bonum Math" charset="0"/>
                <a:ea typeface="TeX Gyre Bonum Math" charset="0"/>
                <a:sym typeface="+mn-ea"/>
              </a:rPr>
              <a:t>.</a:t>
            </a:r>
            <a:r>
              <a:rPr lang="x-none" altLang="en-US" sz="2000">
                <a:latin typeface="Calibri (body)" charset="0"/>
                <a:ea typeface="TeX Gyre Bonum Math" charset="0"/>
                <a:sym typeface="+mn-ea"/>
              </a:rPr>
              <a:t>E</a:t>
            </a:r>
            <a:r>
              <a:rPr lang="x-none" altLang="en-US" sz="2000">
                <a:latin typeface="TeX Gyre Bonum Math" charset="0"/>
                <a:ea typeface="TeX Gyre Bonum Math" charset="0"/>
                <a:sym typeface="+mn-ea"/>
              </a:rPr>
              <a:t>:</a:t>
            </a:r>
            <a:endParaRPr lang="x-none" altLang="en-US" sz="2000">
              <a:latin typeface="TeX Gyre Bonum Math" charset="0"/>
              <a:ea typeface="TeX Gyre Bonum Math" charset="0"/>
              <a:sym typeface="+mn-ea"/>
            </a:endParaRPr>
          </a:p>
          <a:p>
            <a:pPr algn="l"/>
            <a:r>
              <a:rPr lang="x-none" altLang="en-US" sz="2000">
                <a:latin typeface="Calibri (body)" charset="0"/>
                <a:ea typeface="TeX Gyre Bonum Math" charset="0"/>
                <a:cs typeface="TeX Gyre Bonum Math" charset="0"/>
                <a:sym typeface="+mn-ea"/>
              </a:rPr>
              <a:t>            if v</a:t>
            </a:r>
            <a:r>
              <a:rPr lang="x-none" altLang="en-US" sz="2000">
                <a:latin typeface="TeX Gyre Bonum Math" charset="0"/>
                <a:ea typeface="TeX Gyre Bonum Math" charset="0"/>
                <a:cs typeface="TeX Gyre Bonum Math" charset="0"/>
                <a:sym typeface="+mn-ea"/>
              </a:rPr>
              <a:t>.</a:t>
            </a:r>
            <a:r>
              <a:rPr lang="x-none" altLang="en-US" sz="2000">
                <a:latin typeface="Calibri (body)" charset="0"/>
                <a:ea typeface="TeX Gyre Bonum Math" charset="0"/>
                <a:cs typeface="TeX Gyre Bonum Math" charset="0"/>
                <a:sym typeface="+mn-ea"/>
              </a:rPr>
              <a:t>d</a:t>
            </a:r>
            <a:r>
              <a:rPr lang="x-none" altLang="en-US" sz="2000">
                <a:latin typeface="TeX Gyre Bonum Math" charset="0"/>
                <a:ea typeface="TeX Gyre Bonum Math" charset="0"/>
                <a:cs typeface="TeX Gyre Bonum Math" charset="0"/>
                <a:sym typeface="+mn-ea"/>
              </a:rPr>
              <a:t> &gt; </a:t>
            </a:r>
            <a:r>
              <a:rPr lang="x-none" altLang="en-US" sz="2000">
                <a:latin typeface="Calibri (body)" charset="0"/>
                <a:ea typeface="TeX Gyre Bonum Math" charset="0"/>
                <a:cs typeface="TeX Gyre Bonum Math" charset="0"/>
                <a:sym typeface="+mn-ea"/>
              </a:rPr>
              <a:t>u</a:t>
            </a:r>
            <a:r>
              <a:rPr lang="x-none" altLang="en-US" sz="2000">
                <a:latin typeface="TeX Gyre Bonum Math" charset="0"/>
                <a:ea typeface="TeX Gyre Bonum Math" charset="0"/>
                <a:cs typeface="TeX Gyre Bonum Math" charset="0"/>
                <a:sym typeface="+mn-ea"/>
              </a:rPr>
              <a:t>.</a:t>
            </a:r>
            <a:r>
              <a:rPr lang="x-none" altLang="en-US" sz="2000">
                <a:latin typeface="Calibri (body)" charset="0"/>
                <a:ea typeface="TeX Gyre Bonum Math" charset="0"/>
                <a:cs typeface="TeX Gyre Bonum Math" charset="0"/>
                <a:sym typeface="+mn-ea"/>
              </a:rPr>
              <a:t>d </a:t>
            </a:r>
            <a:r>
              <a:rPr lang="x-none" altLang="en-US" sz="2000">
                <a:latin typeface="TeX Gyre Bonum Math" charset="0"/>
                <a:ea typeface="TeX Gyre Bonum Math" charset="0"/>
                <a:cs typeface="TeX Gyre Bonum Math" charset="0"/>
                <a:sym typeface="+mn-ea"/>
              </a:rPr>
              <a:t>+</a:t>
            </a:r>
            <a:r>
              <a:rPr lang="x-none" altLang="en-US" sz="2000">
                <a:latin typeface="Calibri (body)" charset="0"/>
                <a:ea typeface="TeX Gyre Bonum Math" charset="0"/>
                <a:cs typeface="TeX Gyre Bonum Math" charset="0"/>
                <a:sym typeface="+mn-ea"/>
              </a:rPr>
              <a:t> w</a:t>
            </a:r>
            <a:r>
              <a:rPr lang="x-none" altLang="en-US" sz="2000">
                <a:latin typeface="TeX Gyre Bonum Math" charset="0"/>
                <a:ea typeface="TeX Gyre Bonum Math" charset="0"/>
                <a:cs typeface="TeX Gyre Bonum Math" charset="0"/>
                <a:sym typeface="+mn-ea"/>
              </a:rPr>
              <a:t>(</a:t>
            </a:r>
            <a:r>
              <a:rPr lang="x-none" altLang="en-US" sz="2000">
                <a:latin typeface="Calibri (body)" charset="0"/>
                <a:ea typeface="TeX Gyre Bonum Math" charset="0"/>
                <a:cs typeface="TeX Gyre Bonum Math" charset="0"/>
                <a:sym typeface="+mn-ea"/>
              </a:rPr>
              <a:t>u</a:t>
            </a:r>
            <a:r>
              <a:rPr lang="x-none" altLang="en-US" sz="2000">
                <a:latin typeface="TeX Gyre Bonum Math" charset="0"/>
                <a:ea typeface="TeX Gyre Bonum Math" charset="0"/>
                <a:cs typeface="TeX Gyre Bonum Math" charset="0"/>
                <a:sym typeface="+mn-ea"/>
              </a:rPr>
              <a:t>,</a:t>
            </a:r>
            <a:r>
              <a:rPr lang="x-none" altLang="en-US" sz="2000">
                <a:latin typeface="Calibri (body)" charset="0"/>
                <a:ea typeface="TeX Gyre Bonum Math" charset="0"/>
                <a:cs typeface="TeX Gyre Bonum Math" charset="0"/>
                <a:sym typeface="+mn-ea"/>
              </a:rPr>
              <a:t> v</a:t>
            </a:r>
            <a:r>
              <a:rPr lang="x-none" altLang="en-US" sz="2000">
                <a:latin typeface="TeX Gyre Bonum Math" charset="0"/>
                <a:ea typeface="TeX Gyre Bonum Math" charset="0"/>
                <a:cs typeface="TeX Gyre Bonum Math" charset="0"/>
                <a:sym typeface="+mn-ea"/>
              </a:rPr>
              <a:t>)</a:t>
            </a:r>
            <a:r>
              <a:rPr lang="x-none" altLang="en-US" sz="2000">
                <a:latin typeface="Calibri (body)" charset="0"/>
                <a:ea typeface="TeX Gyre Bonum Math" charset="0"/>
                <a:cs typeface="TeX Gyre Bonum Math" charset="0"/>
                <a:sym typeface="+mn-ea"/>
              </a:rPr>
              <a:t>:</a:t>
            </a:r>
            <a:endParaRPr lang="x-none" altLang="en-US" sz="2000">
              <a:latin typeface="Calibri (body)" charset="0"/>
              <a:ea typeface="TeX Gyre Bonum Math" charset="0"/>
              <a:cs typeface="TeX Gyre Bonum Math" charset="0"/>
              <a:sym typeface="+mn-ea"/>
            </a:endParaRPr>
          </a:p>
          <a:p>
            <a:pPr algn="l"/>
            <a:r>
              <a:rPr lang="x-none" altLang="en-US" sz="2000">
                <a:latin typeface="Calibri (body)" charset="0"/>
                <a:ea typeface="TeX Gyre Bonum Math" charset="0"/>
                <a:cs typeface="TeX Gyre Bonum Math" charset="0"/>
                <a:sym typeface="+mn-ea"/>
              </a:rPr>
              <a:t>                v</a:t>
            </a:r>
            <a:r>
              <a:rPr lang="x-none" altLang="en-US" sz="2000">
                <a:latin typeface="TeX Gyre Bonum Math" charset="0"/>
                <a:ea typeface="TeX Gyre Bonum Math" charset="0"/>
                <a:cs typeface="TeX Gyre Bonum Math" charset="0"/>
                <a:sym typeface="+mn-ea"/>
              </a:rPr>
              <a:t>.</a:t>
            </a:r>
            <a:r>
              <a:rPr lang="x-none" altLang="en-US" sz="2000">
                <a:latin typeface="Calibri (body)" charset="0"/>
                <a:ea typeface="TeX Gyre Bonum Math" charset="0"/>
                <a:cs typeface="TeX Gyre Bonum Math" charset="0"/>
                <a:sym typeface="+mn-ea"/>
              </a:rPr>
              <a:t>d </a:t>
            </a:r>
            <a:r>
              <a:rPr lang="x-none" altLang="en-US" sz="2000">
                <a:latin typeface="TeX Gyre Bonum Math" charset="0"/>
                <a:ea typeface="TeX Gyre Bonum Math" charset="0"/>
                <a:cs typeface="TeX Gyre Bonum Math" charset="0"/>
                <a:sym typeface="+mn-ea"/>
              </a:rPr>
              <a:t>=</a:t>
            </a:r>
            <a:r>
              <a:rPr lang="x-none" altLang="en-US" sz="2000">
                <a:latin typeface="Calibri (body)" charset="0"/>
                <a:ea typeface="TeX Gyre Bonum Math" charset="0"/>
                <a:cs typeface="TeX Gyre Bonum Math" charset="0"/>
                <a:sym typeface="+mn-ea"/>
              </a:rPr>
              <a:t> u</a:t>
            </a:r>
            <a:r>
              <a:rPr lang="x-none" altLang="en-US" sz="2000">
                <a:latin typeface="TeX Gyre Bonum Math" charset="0"/>
                <a:ea typeface="TeX Gyre Bonum Math" charset="0"/>
                <a:cs typeface="TeX Gyre Bonum Math" charset="0"/>
                <a:sym typeface="+mn-ea"/>
              </a:rPr>
              <a:t>.</a:t>
            </a:r>
            <a:r>
              <a:rPr lang="x-none" altLang="en-US" sz="2000">
                <a:latin typeface="Calibri (body)" charset="0"/>
                <a:ea typeface="TeX Gyre Bonum Math" charset="0"/>
                <a:cs typeface="TeX Gyre Bonum Math" charset="0"/>
                <a:sym typeface="+mn-ea"/>
              </a:rPr>
              <a:t>d </a:t>
            </a:r>
            <a:r>
              <a:rPr lang="x-none" altLang="en-US" sz="2000">
                <a:latin typeface="TeX Gyre Bonum Math" charset="0"/>
                <a:ea typeface="TeX Gyre Bonum Math" charset="0"/>
                <a:cs typeface="TeX Gyre Bonum Math" charset="0"/>
                <a:sym typeface="+mn-ea"/>
              </a:rPr>
              <a:t>+</a:t>
            </a:r>
            <a:r>
              <a:rPr lang="x-none" altLang="en-US" sz="2000">
                <a:latin typeface="Calibri (body)" charset="0"/>
                <a:ea typeface="TeX Gyre Bonum Math" charset="0"/>
                <a:cs typeface="TeX Gyre Bonum Math" charset="0"/>
                <a:sym typeface="+mn-ea"/>
              </a:rPr>
              <a:t> w(u</a:t>
            </a:r>
            <a:r>
              <a:rPr lang="x-none" altLang="en-US" sz="2000">
                <a:latin typeface="TeX Gyre Bonum Math" charset="0"/>
                <a:ea typeface="TeX Gyre Bonum Math" charset="0"/>
                <a:cs typeface="TeX Gyre Bonum Math" charset="0"/>
                <a:sym typeface="+mn-ea"/>
              </a:rPr>
              <a:t>,</a:t>
            </a:r>
            <a:r>
              <a:rPr lang="x-none" altLang="en-US" sz="2000">
                <a:latin typeface="Calibri (body)" charset="0"/>
                <a:ea typeface="TeX Gyre Bonum Math" charset="0"/>
                <a:cs typeface="TeX Gyre Bonum Math" charset="0"/>
                <a:sym typeface="+mn-ea"/>
              </a:rPr>
              <a:t> v)</a:t>
            </a:r>
            <a:endParaRPr lang="x-none" altLang="en-US" sz="2000">
              <a:latin typeface="Calibri (body)" charset="0"/>
              <a:ea typeface="TeX Gyre Bonum Math" charset="0"/>
              <a:cs typeface="TeX Gyre Bonum Math" charset="0"/>
              <a:sym typeface="+mn-ea"/>
            </a:endParaRPr>
          </a:p>
          <a:p>
            <a:pPr algn="l"/>
            <a:r>
              <a:rPr lang="x-none" altLang="en-US" sz="2000">
                <a:latin typeface="Calibri (body)" charset="0"/>
                <a:ea typeface="TeX Gyre Bonum Math" charset="0"/>
                <a:cs typeface="TeX Gyre Bonum Math" charset="0"/>
                <a:sym typeface="+mn-ea"/>
              </a:rPr>
              <a:t>                v</a:t>
            </a:r>
            <a:r>
              <a:rPr lang="x-none" altLang="en-US" sz="2000">
                <a:latin typeface="TeX Gyre Bonum Math" charset="0"/>
                <a:ea typeface="TeX Gyre Bonum Math" charset="0"/>
                <a:cs typeface="TeX Gyre Bonum Math" charset="0"/>
                <a:sym typeface="+mn-ea"/>
              </a:rPr>
              <a:t>.</a:t>
            </a:r>
            <a:r>
              <a:rPr lang="x-none" altLang="en-US" sz="2000">
                <a:latin typeface="Calibri (body)" charset="0"/>
                <a:ea typeface="TeX Gyre Bonum Math" charset="0"/>
                <a:cs typeface="TeX Gyre Bonum Math" charset="0"/>
                <a:sym typeface="+mn-ea"/>
              </a:rPr>
              <a:t>p </a:t>
            </a:r>
            <a:r>
              <a:rPr lang="x-none" altLang="en-US" sz="2000">
                <a:latin typeface="TeX Gyre Bonum Math" charset="0"/>
                <a:ea typeface="TeX Gyre Bonum Math" charset="0"/>
                <a:cs typeface="TeX Gyre Bonum Math" charset="0"/>
                <a:sym typeface="+mn-ea"/>
              </a:rPr>
              <a:t>=</a:t>
            </a:r>
            <a:r>
              <a:rPr lang="x-none" altLang="en-US" sz="2000">
                <a:latin typeface="Calibri (body)" charset="0"/>
                <a:ea typeface="TeX Gyre Bonum Math" charset="0"/>
                <a:cs typeface="TeX Gyre Bonum Math" charset="0"/>
                <a:sym typeface="+mn-ea"/>
              </a:rPr>
              <a:t> u</a:t>
            </a:r>
            <a:endParaRPr lang="x-none" altLang="en-US" sz="2000">
              <a:latin typeface="Calibri (body)" charset="0"/>
              <a:ea typeface="TeX Gyre Bonum Math" charset="0"/>
              <a:cs typeface="TeX Gyre Bonum Math" charset="0"/>
              <a:sym typeface="+mn-ea"/>
            </a:endParaRPr>
          </a:p>
        </p:txBody>
      </p:sp>
      <p:sp>
        <p:nvSpPr>
          <p:cNvPr id="2" name="Left Brace 1"/>
          <p:cNvSpPr/>
          <p:nvPr/>
        </p:nvSpPr>
        <p:spPr>
          <a:xfrm>
            <a:off x="529590" y="2915920"/>
            <a:ext cx="154305" cy="327660"/>
          </a:xfrm>
          <a:prstGeom prst="leftBrace">
            <a:avLst/>
          </a:prstGeom>
          <a:ln w="28575">
            <a:solidFill>
              <a:srgbClr val="E9114C"/>
            </a:solidFill>
          </a:ln>
        </p:spPr>
        <p:style>
          <a:lnRef idx="1">
            <a:schemeClr val="accent1"/>
          </a:lnRef>
          <a:fillRef idx="0">
            <a:schemeClr val="accent1"/>
          </a:fillRef>
          <a:effectRef idx="0">
            <a:schemeClr val="accent1"/>
          </a:effectRef>
          <a:fontRef idx="minor">
            <a:schemeClr val="tx1"/>
          </a:fontRef>
        </p:style>
        <p:txBody>
          <a:bodyPr rtlCol="0" anchor="ctr"/>
          <a:p>
            <a:pPr algn="ctr"/>
            <a:endParaRPr lang="en-US">
              <a:solidFill>
                <a:srgbClr val="E91149"/>
              </a:solidFill>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1" name=""/>
        <p:cNvGrpSpPr/>
        <p:nvPr/>
      </p:nvGrpSpPr>
      <p:grpSpPr/>
      <p:sp>
        <p:nvSpPr>
          <p:cNvPr id="13" name="Text Box 12"/>
          <p:cNvSpPr txBox="1"/>
          <p:nvPr/>
        </p:nvSpPr>
        <p:spPr>
          <a:xfrm>
            <a:off x="1821815" y="299720"/>
            <a:ext cx="3707765" cy="365760"/>
          </a:xfrm>
          <a:prstGeom prst="rect">
            <a:avLst/>
          </a:prstGeom>
          <a:noFill/>
        </p:spPr>
        <p:txBody>
          <a:bodyPr wrap="none" rtlCol="0">
            <a:spAutoFit/>
          </a:bodyPr>
          <a:p>
            <a:r>
              <a:rPr lang="x-none" altLang="en-US" b="1">
                <a:solidFill>
                  <a:schemeClr val="tx1">
                    <a:lumMod val="85000"/>
                    <a:lumOff val="15000"/>
                  </a:schemeClr>
                </a:solidFill>
                <a:latin typeface="Arial" charset="0"/>
              </a:rPr>
              <a:t>Ο αλγόριθμος των Bellman-Ford</a:t>
            </a:r>
            <a:endParaRPr lang="x-none" altLang="en-US" b="1">
              <a:solidFill>
                <a:schemeClr val="tx1">
                  <a:lumMod val="85000"/>
                  <a:lumOff val="15000"/>
                </a:schemeClr>
              </a:solidFill>
              <a:latin typeface="Arial" charset="0"/>
            </a:endParaRPr>
          </a:p>
        </p:txBody>
      </p:sp>
      <p:cxnSp>
        <p:nvCxnSpPr>
          <p:cNvPr id="14" name="Straight Connector 13"/>
          <p:cNvCxnSpPr/>
          <p:nvPr/>
        </p:nvCxnSpPr>
        <p:spPr>
          <a:xfrm>
            <a:off x="448310" y="833755"/>
            <a:ext cx="11111865" cy="20320"/>
          </a:xfrm>
          <a:prstGeom prst="line">
            <a:avLst/>
          </a:prstGeom>
        </p:spPr>
        <p:style>
          <a:lnRef idx="1">
            <a:schemeClr val="accent1"/>
          </a:lnRef>
          <a:fillRef idx="0">
            <a:schemeClr val="accent1"/>
          </a:fillRef>
          <a:effectRef idx="0">
            <a:schemeClr val="accent1"/>
          </a:effectRef>
          <a:fontRef idx="minor">
            <a:schemeClr val="tx1"/>
          </a:fontRef>
        </p:style>
      </p:cxnSp>
      <p:sp>
        <p:nvSpPr>
          <p:cNvPr id="15" name="Text Box 14"/>
          <p:cNvSpPr txBox="1"/>
          <p:nvPr/>
        </p:nvSpPr>
        <p:spPr>
          <a:xfrm>
            <a:off x="372110" y="299720"/>
            <a:ext cx="1543050" cy="365760"/>
          </a:xfrm>
          <a:prstGeom prst="rect">
            <a:avLst/>
          </a:prstGeom>
          <a:noFill/>
        </p:spPr>
        <p:txBody>
          <a:bodyPr wrap="square" rtlCol="0">
            <a:spAutoFit/>
          </a:bodyPr>
          <a:p>
            <a:r>
              <a:rPr lang="x-none" altLang="en-US" b="1">
                <a:solidFill>
                  <a:srgbClr val="00B0F0"/>
                </a:solidFill>
                <a:latin typeface="Arial" charset="0"/>
              </a:rPr>
              <a:t>Γραφήματα:</a:t>
            </a:r>
            <a:endParaRPr lang="x-none" altLang="en-US" b="1">
              <a:solidFill>
                <a:srgbClr val="00B0F0"/>
              </a:solidFill>
              <a:latin typeface="Arial" charset="0"/>
            </a:endParaRPr>
          </a:p>
        </p:txBody>
      </p:sp>
      <p:sp>
        <p:nvSpPr>
          <p:cNvPr id="20" name="Text Box 19"/>
          <p:cNvSpPr txBox="1"/>
          <p:nvPr/>
        </p:nvSpPr>
        <p:spPr>
          <a:xfrm>
            <a:off x="483235" y="1076325"/>
            <a:ext cx="3973195" cy="3852545"/>
          </a:xfrm>
          <a:prstGeom prst="rect">
            <a:avLst/>
          </a:prstGeom>
          <a:noFill/>
        </p:spPr>
        <p:txBody>
          <a:bodyPr wrap="none" rtlCol="0">
            <a:spAutoFit/>
          </a:bodyPr>
          <a:p>
            <a:pPr algn="l"/>
            <a:r>
              <a:rPr lang="x-none" altLang="en-US" sz="2000">
                <a:latin typeface="Calibri (body)" charset="0"/>
                <a:ea typeface="Arial" charset="0"/>
              </a:rPr>
              <a:t>Bellman</a:t>
            </a:r>
            <a:r>
              <a:rPr lang="x-none" altLang="en-US" sz="2000">
                <a:latin typeface="TeX Gyre Bonum Math" charset="0"/>
                <a:ea typeface="TeX Gyre Bonum Math" charset="0"/>
              </a:rPr>
              <a:t>_</a:t>
            </a:r>
            <a:r>
              <a:rPr lang="x-none" altLang="en-US" sz="2000">
                <a:latin typeface="Calibri (body)" charset="0"/>
                <a:ea typeface="Arial" charset="0"/>
              </a:rPr>
              <a:t>Ford</a:t>
            </a:r>
            <a:r>
              <a:rPr lang="x-none" altLang="en-US" sz="2000">
                <a:latin typeface="TeX Gyre Bonum Math" charset="0"/>
                <a:ea typeface="TeX Gyre Bonum Math" charset="0"/>
              </a:rPr>
              <a:t>(</a:t>
            </a:r>
            <a:r>
              <a:rPr lang="x-none" altLang="en-US" sz="2000">
                <a:latin typeface="Calibri (body)" charset="0"/>
                <a:ea typeface="Arial" charset="0"/>
              </a:rPr>
              <a:t>G</a:t>
            </a:r>
            <a:r>
              <a:rPr lang="x-none" altLang="en-US" sz="2000">
                <a:latin typeface="TeX Gyre Bonum Math" charset="0"/>
                <a:ea typeface="TeX Gyre Bonum Math" charset="0"/>
              </a:rPr>
              <a:t>, </a:t>
            </a:r>
            <a:r>
              <a:rPr lang="x-none" altLang="en-US" sz="2000">
                <a:latin typeface="Calibri (body)" charset="0"/>
                <a:ea typeface="TeX Gyre Bonum Math" charset="0"/>
              </a:rPr>
              <a:t>w</a:t>
            </a:r>
            <a:r>
              <a:rPr lang="x-none" altLang="en-US" sz="2000">
                <a:latin typeface="TeX Gyre Bonum Math" charset="0"/>
                <a:ea typeface="TeX Gyre Bonum Math" charset="0"/>
              </a:rPr>
              <a:t>,</a:t>
            </a:r>
            <a:r>
              <a:rPr lang="x-none" altLang="en-US" sz="2000">
                <a:latin typeface="Calibri (body)" charset="0"/>
                <a:ea typeface="Arial" charset="0"/>
              </a:rPr>
              <a:t> s</a:t>
            </a:r>
            <a:r>
              <a:rPr lang="x-none" altLang="en-US" sz="2000">
                <a:latin typeface="TeX Gyre Bonum Math" charset="0"/>
                <a:ea typeface="TeX Gyre Bonum Math" charset="0"/>
              </a:rPr>
              <a:t>):</a:t>
            </a:r>
            <a:endParaRPr lang="x-none" altLang="en-US" sz="2000">
              <a:latin typeface="TeX Gyre Bonum Math" charset="0"/>
              <a:ea typeface="TeX Gyre Bonum Math" charset="0"/>
            </a:endParaRPr>
          </a:p>
          <a:p>
            <a:pPr algn="l"/>
            <a:r>
              <a:rPr lang="x-none" altLang="en-US" sz="2000">
                <a:latin typeface="Calibri (body)" charset="0"/>
                <a:ea typeface="Arial" charset="0"/>
              </a:rPr>
              <a:t>    for each u</a:t>
            </a:r>
            <a:r>
              <a:rPr lang="x-none" altLang="en-US" sz="2000">
                <a:latin typeface="Calibri (body)" charset="0"/>
                <a:ea typeface="TeX Gyre Bonum Math" charset="0"/>
              </a:rPr>
              <a:t> </a:t>
            </a:r>
            <a:r>
              <a:rPr lang="x-none" altLang="en-US" sz="2000">
                <a:latin typeface="TeX Gyre Bonum Math" charset="0"/>
                <a:ea typeface="TeX Gyre Bonum Math" charset="0"/>
              </a:rPr>
              <a:t>∊</a:t>
            </a:r>
            <a:r>
              <a:rPr lang="x-none" altLang="en-US" sz="2000">
                <a:latin typeface="Calibri (body)" charset="0"/>
                <a:ea typeface="TeX Gyre Bonum Math" charset="0"/>
              </a:rPr>
              <a:t> </a:t>
            </a:r>
            <a:r>
              <a:rPr lang="x-none" altLang="en-US" sz="2000">
                <a:latin typeface="Calibri (body)" charset="0"/>
                <a:ea typeface="Arial" charset="0"/>
              </a:rPr>
              <a:t>G</a:t>
            </a:r>
            <a:r>
              <a:rPr lang="x-none" altLang="en-US" sz="2000">
                <a:latin typeface="TeX Gyre Bonum Math" charset="0"/>
                <a:ea typeface="TeX Gyre Bonum Math" charset="0"/>
              </a:rPr>
              <a:t>.</a:t>
            </a:r>
            <a:r>
              <a:rPr lang="x-none" altLang="en-US" sz="2000">
                <a:latin typeface="Calibri (body)" charset="0"/>
                <a:ea typeface="Arial" charset="0"/>
              </a:rPr>
              <a:t>V</a:t>
            </a:r>
            <a:r>
              <a:rPr lang="x-none" altLang="en-US" sz="2000">
                <a:latin typeface="TeX Gyre Bonum Math" charset="0"/>
                <a:ea typeface="TeX Gyre Bonum Math" charset="0"/>
              </a:rPr>
              <a:t>:</a:t>
            </a:r>
            <a:endParaRPr lang="x-none" altLang="en-US" sz="2000">
              <a:latin typeface="TeX Gyre Bonum Math" charset="0"/>
              <a:ea typeface="TeX Gyre Bonum Math" charset="0"/>
            </a:endParaRPr>
          </a:p>
          <a:p>
            <a:pPr algn="l"/>
            <a:r>
              <a:rPr lang="x-none" altLang="en-US" sz="2000">
                <a:latin typeface="Calibri (body)" charset="0"/>
                <a:ea typeface="Arial" charset="0"/>
              </a:rPr>
              <a:t>        u</a:t>
            </a:r>
            <a:r>
              <a:rPr lang="x-none" altLang="en-US" sz="2000">
                <a:latin typeface="TeX Gyre Bonum Math" charset="0"/>
                <a:ea typeface="TeX Gyre Bonum Math" charset="0"/>
              </a:rPr>
              <a:t>.</a:t>
            </a:r>
            <a:r>
              <a:rPr lang="x-none" altLang="en-US" sz="2000">
                <a:latin typeface="Calibri (body)" charset="0"/>
                <a:ea typeface="Arial" charset="0"/>
              </a:rPr>
              <a:t>p </a:t>
            </a:r>
            <a:r>
              <a:rPr lang="x-none" altLang="en-US" sz="2000">
                <a:latin typeface="TeX Gyre Bonum Math" charset="0"/>
                <a:ea typeface="TeX Gyre Bonum Math" charset="0"/>
              </a:rPr>
              <a:t>=</a:t>
            </a:r>
            <a:r>
              <a:rPr lang="x-none" altLang="en-US" sz="2000">
                <a:latin typeface="Calibri (body)" charset="0"/>
                <a:ea typeface="Arial" charset="0"/>
              </a:rPr>
              <a:t> null</a:t>
            </a:r>
            <a:endParaRPr lang="x-none" altLang="en-US" sz="2000">
              <a:latin typeface="Calibri (body)" charset="0"/>
              <a:ea typeface="Arial" charset="0"/>
            </a:endParaRPr>
          </a:p>
          <a:p>
            <a:pPr algn="l"/>
            <a:r>
              <a:rPr lang="x-none" altLang="en-US" sz="2000">
                <a:latin typeface="Calibri (body)" charset="0"/>
                <a:ea typeface="Arial" charset="0"/>
              </a:rPr>
              <a:t>        u</a:t>
            </a:r>
            <a:r>
              <a:rPr lang="x-none" altLang="en-US" sz="2000">
                <a:latin typeface="TeX Gyre Bonum Math" charset="0"/>
                <a:ea typeface="TeX Gyre Bonum Math" charset="0"/>
              </a:rPr>
              <a:t>.</a:t>
            </a:r>
            <a:r>
              <a:rPr lang="x-none" altLang="en-US" sz="2000">
                <a:latin typeface="Calibri (body)" charset="0"/>
                <a:ea typeface="Arial" charset="0"/>
              </a:rPr>
              <a:t>d </a:t>
            </a:r>
            <a:r>
              <a:rPr lang="x-none" altLang="en-US" sz="2000">
                <a:latin typeface="TeX Gyre Bonum Math" charset="0"/>
                <a:ea typeface="TeX Gyre Bonum Math" charset="0"/>
              </a:rPr>
              <a:t>=</a:t>
            </a:r>
            <a:r>
              <a:rPr lang="x-none" altLang="en-US" sz="2000">
                <a:latin typeface="Calibri (body)" charset="0"/>
                <a:ea typeface="Arial" charset="0"/>
              </a:rPr>
              <a:t> </a:t>
            </a:r>
            <a:r>
              <a:rPr lang="x-none" altLang="en-US" sz="2000">
                <a:latin typeface="TeX Gyre Bonum Math" charset="0"/>
                <a:ea typeface="TeX Gyre Bonum Math" charset="0"/>
                <a:sym typeface="+mn-ea"/>
              </a:rPr>
              <a:t>∞</a:t>
            </a:r>
            <a:endParaRPr lang="x-none" altLang="en-US" sz="2000">
              <a:latin typeface="Calibri (body)" charset="0"/>
              <a:ea typeface="Arial" charset="0"/>
            </a:endParaRPr>
          </a:p>
          <a:p>
            <a:pPr algn="l"/>
            <a:r>
              <a:rPr lang="x-none" altLang="en-US" sz="2000">
                <a:latin typeface="Calibri (body)" charset="0"/>
                <a:ea typeface="Arial" charset="0"/>
              </a:rPr>
              <a:t>    s</a:t>
            </a:r>
            <a:r>
              <a:rPr lang="x-none" altLang="en-US" sz="2000">
                <a:latin typeface="TeX Gyre Bonum Math" charset="0"/>
                <a:ea typeface="TeX Gyre Bonum Math" charset="0"/>
              </a:rPr>
              <a:t>.</a:t>
            </a:r>
            <a:r>
              <a:rPr lang="x-none" altLang="en-US" sz="2000">
                <a:latin typeface="Calibri (body)" charset="0"/>
                <a:ea typeface="Arial" charset="0"/>
              </a:rPr>
              <a:t>d </a:t>
            </a:r>
            <a:r>
              <a:rPr lang="x-none" altLang="en-US" sz="2000">
                <a:latin typeface="TeX Gyre Bonum Math" charset="0"/>
                <a:ea typeface="TeX Gyre Bonum Math" charset="0"/>
              </a:rPr>
              <a:t>=</a:t>
            </a:r>
            <a:r>
              <a:rPr lang="x-none" altLang="en-US" sz="2000">
                <a:latin typeface="Calibri (body)" charset="0"/>
                <a:ea typeface="Arial" charset="0"/>
              </a:rPr>
              <a:t> 0</a:t>
            </a:r>
            <a:endParaRPr lang="x-none" altLang="en-US" sz="2000">
              <a:latin typeface="Calibri (body)" charset="0"/>
              <a:ea typeface="Arial" charset="0"/>
            </a:endParaRPr>
          </a:p>
          <a:p>
            <a:pPr algn="l"/>
            <a:endParaRPr lang="x-none" altLang="en-US" sz="2000">
              <a:latin typeface="Calibri (body)" charset="0"/>
              <a:ea typeface="Arial" charset="0"/>
            </a:endParaRPr>
          </a:p>
          <a:p>
            <a:pPr algn="l"/>
            <a:r>
              <a:rPr lang="x-none" altLang="en-US" sz="2000">
                <a:latin typeface="Calibri (body)" charset="0"/>
                <a:ea typeface="Arial" charset="0"/>
              </a:rPr>
              <a:t>    for i </a:t>
            </a:r>
            <a:r>
              <a:rPr lang="x-none" altLang="en-US" sz="2000">
                <a:latin typeface="TeX Gyre Bonum Math" charset="0"/>
                <a:ea typeface="TeX Gyre Bonum Math" charset="0"/>
              </a:rPr>
              <a:t>=</a:t>
            </a:r>
            <a:r>
              <a:rPr lang="x-none" altLang="en-US" sz="2000">
                <a:latin typeface="Calibri (body)" charset="0"/>
                <a:ea typeface="Arial" charset="0"/>
              </a:rPr>
              <a:t> 1 to </a:t>
            </a:r>
            <a:r>
              <a:rPr lang="x-none" altLang="en-US" sz="2000">
                <a:latin typeface="TeX Gyre Bonum Math" charset="0"/>
                <a:ea typeface="TeX Gyre Bonum Math" charset="0"/>
              </a:rPr>
              <a:t>|</a:t>
            </a:r>
            <a:r>
              <a:rPr lang="x-none" altLang="en-US" sz="2000">
                <a:latin typeface="Calibri (body)" charset="0"/>
                <a:ea typeface="Arial" charset="0"/>
              </a:rPr>
              <a:t>G</a:t>
            </a:r>
            <a:r>
              <a:rPr lang="x-none" altLang="en-US" sz="2000">
                <a:latin typeface="TeX Gyre Bonum Math" charset="0"/>
                <a:ea typeface="TeX Gyre Bonum Math" charset="0"/>
              </a:rPr>
              <a:t>.</a:t>
            </a:r>
            <a:r>
              <a:rPr lang="x-none" altLang="en-US" sz="2000">
                <a:latin typeface="Calibri (body)" charset="0"/>
                <a:ea typeface="Arial" charset="0"/>
              </a:rPr>
              <a:t>V</a:t>
            </a:r>
            <a:r>
              <a:rPr lang="x-none" altLang="en-US" sz="2000">
                <a:latin typeface="TeX Gyre Bonum Math" charset="0"/>
                <a:ea typeface="TeX Gyre Bonum Math" charset="0"/>
              </a:rPr>
              <a:t>| - </a:t>
            </a:r>
            <a:r>
              <a:rPr lang="x-none" altLang="en-US" sz="2000">
                <a:latin typeface="Calibri (body)" charset="0"/>
                <a:ea typeface="Arial" charset="0"/>
              </a:rPr>
              <a:t>1</a:t>
            </a:r>
            <a:r>
              <a:rPr lang="x-none" altLang="en-US" sz="2000">
                <a:latin typeface="TeX Gyre Bonum Math" charset="0"/>
                <a:ea typeface="TeX Gyre Bonum Math" charset="0"/>
              </a:rPr>
              <a:t>:</a:t>
            </a:r>
            <a:endParaRPr lang="x-none" altLang="en-US" sz="2000">
              <a:latin typeface="TeX Gyre Bonum Math" charset="0"/>
              <a:ea typeface="TeX Gyre Bonum Math" charset="0"/>
              <a:cs typeface="TeX Gyre Bonum Math" charset="0"/>
              <a:sym typeface="+mn-ea"/>
            </a:endParaRPr>
          </a:p>
          <a:p>
            <a:pPr algn="l"/>
            <a:r>
              <a:rPr lang="x-none" altLang="en-US" sz="2000">
                <a:latin typeface="Calibri (body)" charset="0"/>
                <a:ea typeface="Arial" charset="0"/>
                <a:cs typeface="TeX Gyre Bonum Math" charset="0"/>
              </a:rPr>
              <a:t>        for each </a:t>
            </a:r>
            <a:r>
              <a:rPr lang="x-none" altLang="en-US" sz="2000">
                <a:latin typeface="TeX Gyre Bonum Math" charset="0"/>
                <a:ea typeface="TeX Gyre Bonum Math" charset="0"/>
                <a:cs typeface="TeX Gyre Bonum Math" charset="0"/>
              </a:rPr>
              <a:t>(</a:t>
            </a:r>
            <a:r>
              <a:rPr lang="x-none" altLang="en-US" sz="2000">
                <a:latin typeface="Calibri (body)" charset="0"/>
                <a:ea typeface="Arial" charset="0"/>
                <a:cs typeface="TeX Gyre Bonum Math" charset="0"/>
              </a:rPr>
              <a:t>u</a:t>
            </a:r>
            <a:r>
              <a:rPr lang="x-none" altLang="en-US" sz="2000">
                <a:latin typeface="TeX Gyre Bonum Math" charset="0"/>
                <a:ea typeface="TeX Gyre Bonum Math" charset="0"/>
                <a:cs typeface="TeX Gyre Bonum Math" charset="0"/>
              </a:rPr>
              <a:t>,</a:t>
            </a:r>
            <a:r>
              <a:rPr lang="x-none" altLang="en-US" sz="2000">
                <a:latin typeface="Calibri (body)" charset="0"/>
                <a:ea typeface="Arial" charset="0"/>
                <a:cs typeface="TeX Gyre Bonum Math" charset="0"/>
              </a:rPr>
              <a:t> v</a:t>
            </a:r>
            <a:r>
              <a:rPr lang="x-none" altLang="en-US" sz="2000">
                <a:latin typeface="TeX Gyre Bonum Math" charset="0"/>
                <a:ea typeface="TeX Gyre Bonum Math" charset="0"/>
                <a:cs typeface="TeX Gyre Bonum Math" charset="0"/>
              </a:rPr>
              <a:t>)</a:t>
            </a:r>
            <a:r>
              <a:rPr lang="x-none" altLang="en-US" sz="2000">
                <a:latin typeface="Calibri (body)" charset="0"/>
                <a:ea typeface="TeX Gyre Bonum Math" charset="0"/>
                <a:sym typeface="+mn-ea"/>
              </a:rPr>
              <a:t> </a:t>
            </a:r>
            <a:r>
              <a:rPr lang="x-none" altLang="en-US" sz="2000">
                <a:latin typeface="TeX Gyre Bonum Math" charset="0"/>
                <a:ea typeface="TeX Gyre Bonum Math" charset="0"/>
                <a:sym typeface="+mn-ea"/>
              </a:rPr>
              <a:t>∊</a:t>
            </a:r>
            <a:r>
              <a:rPr lang="x-none" altLang="en-US" sz="2000">
                <a:latin typeface="Calibri (body)" charset="0"/>
                <a:ea typeface="TeX Gyre Bonum Math" charset="0"/>
                <a:sym typeface="+mn-ea"/>
              </a:rPr>
              <a:t> G</a:t>
            </a:r>
            <a:r>
              <a:rPr lang="x-none" altLang="en-US" sz="2000">
                <a:latin typeface="TeX Gyre Bonum Math" charset="0"/>
                <a:ea typeface="TeX Gyre Bonum Math" charset="0"/>
                <a:sym typeface="+mn-ea"/>
              </a:rPr>
              <a:t>.</a:t>
            </a:r>
            <a:r>
              <a:rPr lang="x-none" altLang="en-US" sz="2000">
                <a:latin typeface="Calibri (body)" charset="0"/>
                <a:ea typeface="TeX Gyre Bonum Math" charset="0"/>
                <a:sym typeface="+mn-ea"/>
              </a:rPr>
              <a:t>E</a:t>
            </a:r>
            <a:r>
              <a:rPr lang="x-none" altLang="en-US" sz="2000">
                <a:latin typeface="TeX Gyre Bonum Math" charset="0"/>
                <a:ea typeface="TeX Gyre Bonum Math" charset="0"/>
                <a:sym typeface="+mn-ea"/>
              </a:rPr>
              <a:t>:</a:t>
            </a:r>
            <a:endParaRPr lang="x-none" altLang="en-US" sz="2000">
              <a:latin typeface="TeX Gyre Bonum Math" charset="0"/>
              <a:ea typeface="TeX Gyre Bonum Math" charset="0"/>
              <a:sym typeface="+mn-ea"/>
            </a:endParaRPr>
          </a:p>
          <a:p>
            <a:pPr algn="l"/>
            <a:r>
              <a:rPr lang="x-none" altLang="en-US" sz="2000">
                <a:latin typeface="Calibri (body)" charset="0"/>
                <a:ea typeface="TeX Gyre Bonum Math" charset="0"/>
                <a:cs typeface="TeX Gyre Bonum Math" charset="0"/>
                <a:sym typeface="+mn-ea"/>
              </a:rPr>
              <a:t>            if v</a:t>
            </a:r>
            <a:r>
              <a:rPr lang="x-none" altLang="en-US" sz="2000">
                <a:latin typeface="TeX Gyre Bonum Math" charset="0"/>
                <a:ea typeface="TeX Gyre Bonum Math" charset="0"/>
                <a:cs typeface="TeX Gyre Bonum Math" charset="0"/>
                <a:sym typeface="+mn-ea"/>
              </a:rPr>
              <a:t>.</a:t>
            </a:r>
            <a:r>
              <a:rPr lang="x-none" altLang="en-US" sz="2000">
                <a:latin typeface="Calibri (body)" charset="0"/>
                <a:ea typeface="TeX Gyre Bonum Math" charset="0"/>
                <a:cs typeface="TeX Gyre Bonum Math" charset="0"/>
                <a:sym typeface="+mn-ea"/>
              </a:rPr>
              <a:t>d</a:t>
            </a:r>
            <a:r>
              <a:rPr lang="x-none" altLang="en-US" sz="2000">
                <a:latin typeface="TeX Gyre Bonum Math" charset="0"/>
                <a:ea typeface="TeX Gyre Bonum Math" charset="0"/>
                <a:cs typeface="TeX Gyre Bonum Math" charset="0"/>
                <a:sym typeface="+mn-ea"/>
              </a:rPr>
              <a:t> &gt; </a:t>
            </a:r>
            <a:r>
              <a:rPr lang="x-none" altLang="en-US" sz="2000">
                <a:latin typeface="Calibri (body)" charset="0"/>
                <a:ea typeface="TeX Gyre Bonum Math" charset="0"/>
                <a:cs typeface="TeX Gyre Bonum Math" charset="0"/>
                <a:sym typeface="+mn-ea"/>
              </a:rPr>
              <a:t>u</a:t>
            </a:r>
            <a:r>
              <a:rPr lang="x-none" altLang="en-US" sz="2000">
                <a:latin typeface="TeX Gyre Bonum Math" charset="0"/>
                <a:ea typeface="TeX Gyre Bonum Math" charset="0"/>
                <a:cs typeface="TeX Gyre Bonum Math" charset="0"/>
                <a:sym typeface="+mn-ea"/>
              </a:rPr>
              <a:t>.</a:t>
            </a:r>
            <a:r>
              <a:rPr lang="x-none" altLang="en-US" sz="2000">
                <a:latin typeface="Calibri (body)" charset="0"/>
                <a:ea typeface="TeX Gyre Bonum Math" charset="0"/>
                <a:cs typeface="TeX Gyre Bonum Math" charset="0"/>
                <a:sym typeface="+mn-ea"/>
              </a:rPr>
              <a:t>d </a:t>
            </a:r>
            <a:r>
              <a:rPr lang="x-none" altLang="en-US" sz="2000">
                <a:latin typeface="TeX Gyre Bonum Math" charset="0"/>
                <a:ea typeface="TeX Gyre Bonum Math" charset="0"/>
                <a:cs typeface="TeX Gyre Bonum Math" charset="0"/>
                <a:sym typeface="+mn-ea"/>
              </a:rPr>
              <a:t>+</a:t>
            </a:r>
            <a:r>
              <a:rPr lang="x-none" altLang="en-US" sz="2000">
                <a:latin typeface="Calibri (body)" charset="0"/>
                <a:ea typeface="TeX Gyre Bonum Math" charset="0"/>
                <a:cs typeface="TeX Gyre Bonum Math" charset="0"/>
                <a:sym typeface="+mn-ea"/>
              </a:rPr>
              <a:t> w</a:t>
            </a:r>
            <a:r>
              <a:rPr lang="x-none" altLang="en-US" sz="2000">
                <a:latin typeface="TeX Gyre Bonum Math" charset="0"/>
                <a:ea typeface="TeX Gyre Bonum Math" charset="0"/>
                <a:cs typeface="TeX Gyre Bonum Math" charset="0"/>
                <a:sym typeface="+mn-ea"/>
              </a:rPr>
              <a:t>(</a:t>
            </a:r>
            <a:r>
              <a:rPr lang="x-none" altLang="en-US" sz="2000">
                <a:latin typeface="Calibri (body)" charset="0"/>
                <a:ea typeface="TeX Gyre Bonum Math" charset="0"/>
                <a:cs typeface="TeX Gyre Bonum Math" charset="0"/>
                <a:sym typeface="+mn-ea"/>
              </a:rPr>
              <a:t>u</a:t>
            </a:r>
            <a:r>
              <a:rPr lang="x-none" altLang="en-US" sz="2000">
                <a:latin typeface="TeX Gyre Bonum Math" charset="0"/>
                <a:ea typeface="TeX Gyre Bonum Math" charset="0"/>
                <a:cs typeface="TeX Gyre Bonum Math" charset="0"/>
                <a:sym typeface="+mn-ea"/>
              </a:rPr>
              <a:t>,</a:t>
            </a:r>
            <a:r>
              <a:rPr lang="x-none" altLang="en-US" sz="2000">
                <a:latin typeface="Calibri (body)" charset="0"/>
                <a:ea typeface="TeX Gyre Bonum Math" charset="0"/>
                <a:cs typeface="TeX Gyre Bonum Math" charset="0"/>
                <a:sym typeface="+mn-ea"/>
              </a:rPr>
              <a:t> v</a:t>
            </a:r>
            <a:r>
              <a:rPr lang="x-none" altLang="en-US" sz="2000">
                <a:latin typeface="TeX Gyre Bonum Math" charset="0"/>
                <a:ea typeface="TeX Gyre Bonum Math" charset="0"/>
                <a:cs typeface="TeX Gyre Bonum Math" charset="0"/>
                <a:sym typeface="+mn-ea"/>
              </a:rPr>
              <a:t>)</a:t>
            </a:r>
            <a:r>
              <a:rPr lang="x-none" altLang="en-US" sz="2000">
                <a:latin typeface="Calibri (body)" charset="0"/>
                <a:ea typeface="TeX Gyre Bonum Math" charset="0"/>
                <a:cs typeface="TeX Gyre Bonum Math" charset="0"/>
                <a:sym typeface="+mn-ea"/>
              </a:rPr>
              <a:t>:</a:t>
            </a:r>
            <a:endParaRPr lang="x-none" altLang="en-US" sz="2000">
              <a:latin typeface="Calibri (body)" charset="0"/>
              <a:ea typeface="TeX Gyre Bonum Math" charset="0"/>
              <a:cs typeface="TeX Gyre Bonum Math" charset="0"/>
              <a:sym typeface="+mn-ea"/>
            </a:endParaRPr>
          </a:p>
          <a:p>
            <a:pPr algn="l"/>
            <a:r>
              <a:rPr lang="x-none" altLang="en-US" sz="2000">
                <a:latin typeface="Calibri (body)" charset="0"/>
                <a:ea typeface="TeX Gyre Bonum Math" charset="0"/>
                <a:cs typeface="TeX Gyre Bonum Math" charset="0"/>
                <a:sym typeface="+mn-ea"/>
              </a:rPr>
              <a:t>                v</a:t>
            </a:r>
            <a:r>
              <a:rPr lang="x-none" altLang="en-US" sz="2000">
                <a:latin typeface="TeX Gyre Bonum Math" charset="0"/>
                <a:ea typeface="TeX Gyre Bonum Math" charset="0"/>
                <a:cs typeface="TeX Gyre Bonum Math" charset="0"/>
                <a:sym typeface="+mn-ea"/>
              </a:rPr>
              <a:t>.</a:t>
            </a:r>
            <a:r>
              <a:rPr lang="x-none" altLang="en-US" sz="2000">
                <a:latin typeface="Calibri (body)" charset="0"/>
                <a:ea typeface="TeX Gyre Bonum Math" charset="0"/>
                <a:cs typeface="TeX Gyre Bonum Math" charset="0"/>
                <a:sym typeface="+mn-ea"/>
              </a:rPr>
              <a:t>d </a:t>
            </a:r>
            <a:r>
              <a:rPr lang="x-none" altLang="en-US" sz="2000">
                <a:latin typeface="TeX Gyre Bonum Math" charset="0"/>
                <a:ea typeface="TeX Gyre Bonum Math" charset="0"/>
                <a:cs typeface="TeX Gyre Bonum Math" charset="0"/>
                <a:sym typeface="+mn-ea"/>
              </a:rPr>
              <a:t>=</a:t>
            </a:r>
            <a:r>
              <a:rPr lang="x-none" altLang="en-US" sz="2000">
                <a:latin typeface="Calibri (body)" charset="0"/>
                <a:ea typeface="TeX Gyre Bonum Math" charset="0"/>
                <a:cs typeface="TeX Gyre Bonum Math" charset="0"/>
                <a:sym typeface="+mn-ea"/>
              </a:rPr>
              <a:t> u</a:t>
            </a:r>
            <a:r>
              <a:rPr lang="x-none" altLang="en-US" sz="2000">
                <a:latin typeface="TeX Gyre Bonum Math" charset="0"/>
                <a:ea typeface="TeX Gyre Bonum Math" charset="0"/>
                <a:cs typeface="TeX Gyre Bonum Math" charset="0"/>
                <a:sym typeface="+mn-ea"/>
              </a:rPr>
              <a:t>.</a:t>
            </a:r>
            <a:r>
              <a:rPr lang="x-none" altLang="en-US" sz="2000">
                <a:latin typeface="Calibri (body)" charset="0"/>
                <a:ea typeface="TeX Gyre Bonum Math" charset="0"/>
                <a:cs typeface="TeX Gyre Bonum Math" charset="0"/>
                <a:sym typeface="+mn-ea"/>
              </a:rPr>
              <a:t>d </a:t>
            </a:r>
            <a:r>
              <a:rPr lang="x-none" altLang="en-US" sz="2000">
                <a:latin typeface="TeX Gyre Bonum Math" charset="0"/>
                <a:ea typeface="TeX Gyre Bonum Math" charset="0"/>
                <a:cs typeface="TeX Gyre Bonum Math" charset="0"/>
                <a:sym typeface="+mn-ea"/>
              </a:rPr>
              <a:t>+</a:t>
            </a:r>
            <a:r>
              <a:rPr lang="x-none" altLang="en-US" sz="2000">
                <a:latin typeface="Calibri (body)" charset="0"/>
                <a:ea typeface="TeX Gyre Bonum Math" charset="0"/>
                <a:cs typeface="TeX Gyre Bonum Math" charset="0"/>
                <a:sym typeface="+mn-ea"/>
              </a:rPr>
              <a:t> w(u</a:t>
            </a:r>
            <a:r>
              <a:rPr lang="x-none" altLang="en-US" sz="2000">
                <a:latin typeface="TeX Gyre Bonum Math" charset="0"/>
                <a:ea typeface="TeX Gyre Bonum Math" charset="0"/>
                <a:cs typeface="TeX Gyre Bonum Math" charset="0"/>
                <a:sym typeface="+mn-ea"/>
              </a:rPr>
              <a:t>,</a:t>
            </a:r>
            <a:r>
              <a:rPr lang="x-none" altLang="en-US" sz="2000">
                <a:latin typeface="Calibri (body)" charset="0"/>
                <a:ea typeface="TeX Gyre Bonum Math" charset="0"/>
                <a:cs typeface="TeX Gyre Bonum Math" charset="0"/>
                <a:sym typeface="+mn-ea"/>
              </a:rPr>
              <a:t> v)</a:t>
            </a:r>
            <a:endParaRPr lang="x-none" altLang="en-US" sz="2000">
              <a:latin typeface="Calibri (body)" charset="0"/>
              <a:ea typeface="TeX Gyre Bonum Math" charset="0"/>
              <a:cs typeface="TeX Gyre Bonum Math" charset="0"/>
              <a:sym typeface="+mn-ea"/>
            </a:endParaRPr>
          </a:p>
          <a:p>
            <a:pPr algn="l"/>
            <a:r>
              <a:rPr lang="x-none" altLang="en-US" sz="2000">
                <a:latin typeface="Calibri (body)" charset="0"/>
                <a:ea typeface="TeX Gyre Bonum Math" charset="0"/>
                <a:cs typeface="TeX Gyre Bonum Math" charset="0"/>
                <a:sym typeface="+mn-ea"/>
              </a:rPr>
              <a:t>                v</a:t>
            </a:r>
            <a:r>
              <a:rPr lang="x-none" altLang="en-US" sz="2000">
                <a:latin typeface="TeX Gyre Bonum Math" charset="0"/>
                <a:ea typeface="TeX Gyre Bonum Math" charset="0"/>
                <a:cs typeface="TeX Gyre Bonum Math" charset="0"/>
                <a:sym typeface="+mn-ea"/>
              </a:rPr>
              <a:t>.</a:t>
            </a:r>
            <a:r>
              <a:rPr lang="x-none" altLang="en-US" sz="2000">
                <a:latin typeface="Calibri (body)" charset="0"/>
                <a:ea typeface="TeX Gyre Bonum Math" charset="0"/>
                <a:cs typeface="TeX Gyre Bonum Math" charset="0"/>
                <a:sym typeface="+mn-ea"/>
              </a:rPr>
              <a:t>p </a:t>
            </a:r>
            <a:r>
              <a:rPr lang="x-none" altLang="en-US" sz="2000">
                <a:latin typeface="TeX Gyre Bonum Math" charset="0"/>
                <a:ea typeface="TeX Gyre Bonum Math" charset="0"/>
                <a:cs typeface="TeX Gyre Bonum Math" charset="0"/>
                <a:sym typeface="+mn-ea"/>
              </a:rPr>
              <a:t>=</a:t>
            </a:r>
            <a:r>
              <a:rPr lang="x-none" altLang="en-US" sz="2000">
                <a:latin typeface="Calibri (body)" charset="0"/>
                <a:ea typeface="TeX Gyre Bonum Math" charset="0"/>
                <a:cs typeface="TeX Gyre Bonum Math" charset="0"/>
                <a:sym typeface="+mn-ea"/>
              </a:rPr>
              <a:t> u</a:t>
            </a:r>
            <a:endParaRPr lang="x-none" altLang="en-US" sz="2000">
              <a:latin typeface="Calibri (body)" charset="0"/>
              <a:ea typeface="TeX Gyre Bonum Math" charset="0"/>
              <a:cs typeface="TeX Gyre Bonum Math" charset="0"/>
              <a:sym typeface="+mn-ea"/>
            </a:endParaRPr>
          </a:p>
        </p:txBody>
      </p:sp>
      <p:sp>
        <p:nvSpPr>
          <p:cNvPr id="3" name="Left Brace 2"/>
          <p:cNvSpPr/>
          <p:nvPr/>
        </p:nvSpPr>
        <p:spPr>
          <a:xfrm>
            <a:off x="911225" y="3240405"/>
            <a:ext cx="154305" cy="271145"/>
          </a:xfrm>
          <a:prstGeom prst="leftBrace">
            <a:avLst/>
          </a:prstGeom>
          <a:ln w="28575">
            <a:solidFill>
              <a:srgbClr val="E9114C"/>
            </a:solidFill>
          </a:ln>
        </p:spPr>
        <p:style>
          <a:lnRef idx="1">
            <a:schemeClr val="accent1"/>
          </a:lnRef>
          <a:fillRef idx="0">
            <a:schemeClr val="accent1"/>
          </a:fillRef>
          <a:effectRef idx="0">
            <a:schemeClr val="accent1"/>
          </a:effectRef>
          <a:fontRef idx="minor">
            <a:schemeClr val="tx1"/>
          </a:fontRef>
        </p:style>
        <p:txBody>
          <a:bodyPr rtlCol="0" anchor="ctr"/>
          <a:p>
            <a:pPr algn="ctr"/>
            <a:endParaRPr lang="en-US">
              <a:solidFill>
                <a:srgbClr val="E91149"/>
              </a:solidFill>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1" name=""/>
        <p:cNvGrpSpPr/>
        <p:nvPr/>
      </p:nvGrpSpPr>
      <p:grpSpPr/>
      <p:sp>
        <p:nvSpPr>
          <p:cNvPr id="13" name="Text Box 12"/>
          <p:cNvSpPr txBox="1"/>
          <p:nvPr/>
        </p:nvSpPr>
        <p:spPr>
          <a:xfrm>
            <a:off x="1821815" y="299720"/>
            <a:ext cx="3707765" cy="365760"/>
          </a:xfrm>
          <a:prstGeom prst="rect">
            <a:avLst/>
          </a:prstGeom>
          <a:noFill/>
        </p:spPr>
        <p:txBody>
          <a:bodyPr wrap="none" rtlCol="0">
            <a:spAutoFit/>
          </a:bodyPr>
          <a:p>
            <a:r>
              <a:rPr lang="x-none" altLang="en-US" b="1">
                <a:solidFill>
                  <a:schemeClr val="tx1">
                    <a:lumMod val="85000"/>
                    <a:lumOff val="15000"/>
                  </a:schemeClr>
                </a:solidFill>
                <a:latin typeface="Arial" charset="0"/>
              </a:rPr>
              <a:t>Ο αλγόριθμος των Bellman-Ford</a:t>
            </a:r>
            <a:endParaRPr lang="x-none" altLang="en-US" b="1">
              <a:solidFill>
                <a:schemeClr val="tx1">
                  <a:lumMod val="85000"/>
                  <a:lumOff val="15000"/>
                </a:schemeClr>
              </a:solidFill>
              <a:latin typeface="Arial" charset="0"/>
            </a:endParaRPr>
          </a:p>
        </p:txBody>
      </p:sp>
      <p:cxnSp>
        <p:nvCxnSpPr>
          <p:cNvPr id="14" name="Straight Connector 13"/>
          <p:cNvCxnSpPr/>
          <p:nvPr/>
        </p:nvCxnSpPr>
        <p:spPr>
          <a:xfrm>
            <a:off x="448310" y="833755"/>
            <a:ext cx="11111865" cy="20320"/>
          </a:xfrm>
          <a:prstGeom prst="line">
            <a:avLst/>
          </a:prstGeom>
        </p:spPr>
        <p:style>
          <a:lnRef idx="1">
            <a:schemeClr val="accent1"/>
          </a:lnRef>
          <a:fillRef idx="0">
            <a:schemeClr val="accent1"/>
          </a:fillRef>
          <a:effectRef idx="0">
            <a:schemeClr val="accent1"/>
          </a:effectRef>
          <a:fontRef idx="minor">
            <a:schemeClr val="tx1"/>
          </a:fontRef>
        </p:style>
      </p:cxnSp>
      <p:sp>
        <p:nvSpPr>
          <p:cNvPr id="15" name="Text Box 14"/>
          <p:cNvSpPr txBox="1"/>
          <p:nvPr/>
        </p:nvSpPr>
        <p:spPr>
          <a:xfrm>
            <a:off x="372110" y="299720"/>
            <a:ext cx="1543050" cy="365760"/>
          </a:xfrm>
          <a:prstGeom prst="rect">
            <a:avLst/>
          </a:prstGeom>
          <a:noFill/>
        </p:spPr>
        <p:txBody>
          <a:bodyPr wrap="square" rtlCol="0">
            <a:spAutoFit/>
          </a:bodyPr>
          <a:p>
            <a:r>
              <a:rPr lang="x-none" altLang="en-US" b="1">
                <a:solidFill>
                  <a:srgbClr val="00B0F0"/>
                </a:solidFill>
                <a:latin typeface="Arial" charset="0"/>
              </a:rPr>
              <a:t>Γραφήματα:</a:t>
            </a:r>
            <a:endParaRPr lang="x-none" altLang="en-US" b="1">
              <a:solidFill>
                <a:srgbClr val="00B0F0"/>
              </a:solidFill>
              <a:latin typeface="Arial" charset="0"/>
            </a:endParaRPr>
          </a:p>
        </p:txBody>
      </p:sp>
      <p:sp>
        <p:nvSpPr>
          <p:cNvPr id="20" name="Text Box 19"/>
          <p:cNvSpPr txBox="1"/>
          <p:nvPr/>
        </p:nvSpPr>
        <p:spPr>
          <a:xfrm>
            <a:off x="483235" y="1076325"/>
            <a:ext cx="3973195" cy="3852545"/>
          </a:xfrm>
          <a:prstGeom prst="rect">
            <a:avLst/>
          </a:prstGeom>
          <a:noFill/>
        </p:spPr>
        <p:txBody>
          <a:bodyPr wrap="none" rtlCol="0">
            <a:spAutoFit/>
          </a:bodyPr>
          <a:p>
            <a:pPr algn="l"/>
            <a:r>
              <a:rPr lang="x-none" altLang="en-US" sz="2000">
                <a:latin typeface="Calibri (body)" charset="0"/>
                <a:ea typeface="Arial" charset="0"/>
              </a:rPr>
              <a:t>Bellman</a:t>
            </a:r>
            <a:r>
              <a:rPr lang="x-none" altLang="en-US" sz="2000">
                <a:latin typeface="TeX Gyre Bonum Math" charset="0"/>
                <a:ea typeface="TeX Gyre Bonum Math" charset="0"/>
              </a:rPr>
              <a:t>_</a:t>
            </a:r>
            <a:r>
              <a:rPr lang="x-none" altLang="en-US" sz="2000">
                <a:latin typeface="Calibri (body)" charset="0"/>
                <a:ea typeface="Arial" charset="0"/>
              </a:rPr>
              <a:t>Ford</a:t>
            </a:r>
            <a:r>
              <a:rPr lang="x-none" altLang="en-US" sz="2000">
                <a:latin typeface="TeX Gyre Bonum Math" charset="0"/>
                <a:ea typeface="TeX Gyre Bonum Math" charset="0"/>
              </a:rPr>
              <a:t>(</a:t>
            </a:r>
            <a:r>
              <a:rPr lang="x-none" altLang="en-US" sz="2000">
                <a:latin typeface="Calibri (body)" charset="0"/>
                <a:ea typeface="Arial" charset="0"/>
              </a:rPr>
              <a:t>G</a:t>
            </a:r>
            <a:r>
              <a:rPr lang="x-none" altLang="en-US" sz="2000">
                <a:latin typeface="TeX Gyre Bonum Math" charset="0"/>
                <a:ea typeface="TeX Gyre Bonum Math" charset="0"/>
              </a:rPr>
              <a:t>, </a:t>
            </a:r>
            <a:r>
              <a:rPr lang="x-none" altLang="en-US" sz="2000">
                <a:latin typeface="Calibri (body)" charset="0"/>
                <a:ea typeface="TeX Gyre Bonum Math" charset="0"/>
              </a:rPr>
              <a:t>w</a:t>
            </a:r>
            <a:r>
              <a:rPr lang="x-none" altLang="en-US" sz="2000">
                <a:latin typeface="TeX Gyre Bonum Math" charset="0"/>
                <a:ea typeface="TeX Gyre Bonum Math" charset="0"/>
              </a:rPr>
              <a:t>,</a:t>
            </a:r>
            <a:r>
              <a:rPr lang="x-none" altLang="en-US" sz="2000">
                <a:latin typeface="Calibri (body)" charset="0"/>
                <a:ea typeface="Arial" charset="0"/>
              </a:rPr>
              <a:t> s</a:t>
            </a:r>
            <a:r>
              <a:rPr lang="x-none" altLang="en-US" sz="2000">
                <a:latin typeface="TeX Gyre Bonum Math" charset="0"/>
                <a:ea typeface="TeX Gyre Bonum Math" charset="0"/>
              </a:rPr>
              <a:t>):</a:t>
            </a:r>
            <a:endParaRPr lang="x-none" altLang="en-US" sz="2000">
              <a:latin typeface="TeX Gyre Bonum Math" charset="0"/>
              <a:ea typeface="TeX Gyre Bonum Math" charset="0"/>
            </a:endParaRPr>
          </a:p>
          <a:p>
            <a:pPr algn="l"/>
            <a:r>
              <a:rPr lang="x-none" altLang="en-US" sz="2000">
                <a:latin typeface="Calibri (body)" charset="0"/>
                <a:ea typeface="Arial" charset="0"/>
              </a:rPr>
              <a:t>    for each u</a:t>
            </a:r>
            <a:r>
              <a:rPr lang="x-none" altLang="en-US" sz="2000">
                <a:latin typeface="Calibri (body)" charset="0"/>
                <a:ea typeface="TeX Gyre Bonum Math" charset="0"/>
              </a:rPr>
              <a:t> </a:t>
            </a:r>
            <a:r>
              <a:rPr lang="x-none" altLang="en-US" sz="2000">
                <a:latin typeface="TeX Gyre Bonum Math" charset="0"/>
                <a:ea typeface="TeX Gyre Bonum Math" charset="0"/>
              </a:rPr>
              <a:t>∊</a:t>
            </a:r>
            <a:r>
              <a:rPr lang="x-none" altLang="en-US" sz="2000">
                <a:latin typeface="Calibri (body)" charset="0"/>
                <a:ea typeface="TeX Gyre Bonum Math" charset="0"/>
              </a:rPr>
              <a:t> </a:t>
            </a:r>
            <a:r>
              <a:rPr lang="x-none" altLang="en-US" sz="2000">
                <a:latin typeface="Calibri (body)" charset="0"/>
                <a:ea typeface="Arial" charset="0"/>
              </a:rPr>
              <a:t>G</a:t>
            </a:r>
            <a:r>
              <a:rPr lang="x-none" altLang="en-US" sz="2000">
                <a:latin typeface="TeX Gyre Bonum Math" charset="0"/>
                <a:ea typeface="TeX Gyre Bonum Math" charset="0"/>
              </a:rPr>
              <a:t>.</a:t>
            </a:r>
            <a:r>
              <a:rPr lang="x-none" altLang="en-US" sz="2000">
                <a:latin typeface="Calibri (body)" charset="0"/>
                <a:ea typeface="Arial" charset="0"/>
              </a:rPr>
              <a:t>V</a:t>
            </a:r>
            <a:r>
              <a:rPr lang="x-none" altLang="en-US" sz="2000">
                <a:latin typeface="TeX Gyre Bonum Math" charset="0"/>
                <a:ea typeface="TeX Gyre Bonum Math" charset="0"/>
              </a:rPr>
              <a:t>:</a:t>
            </a:r>
            <a:endParaRPr lang="x-none" altLang="en-US" sz="2000">
              <a:latin typeface="TeX Gyre Bonum Math" charset="0"/>
              <a:ea typeface="TeX Gyre Bonum Math" charset="0"/>
            </a:endParaRPr>
          </a:p>
          <a:p>
            <a:pPr algn="l"/>
            <a:r>
              <a:rPr lang="x-none" altLang="en-US" sz="2000">
                <a:latin typeface="Calibri (body)" charset="0"/>
                <a:ea typeface="Arial" charset="0"/>
              </a:rPr>
              <a:t>        u</a:t>
            </a:r>
            <a:r>
              <a:rPr lang="x-none" altLang="en-US" sz="2000">
                <a:latin typeface="TeX Gyre Bonum Math" charset="0"/>
                <a:ea typeface="TeX Gyre Bonum Math" charset="0"/>
              </a:rPr>
              <a:t>.</a:t>
            </a:r>
            <a:r>
              <a:rPr lang="x-none" altLang="en-US" sz="2000">
                <a:latin typeface="Calibri (body)" charset="0"/>
                <a:ea typeface="Arial" charset="0"/>
              </a:rPr>
              <a:t>p </a:t>
            </a:r>
            <a:r>
              <a:rPr lang="x-none" altLang="en-US" sz="2000">
                <a:latin typeface="TeX Gyre Bonum Math" charset="0"/>
                <a:ea typeface="TeX Gyre Bonum Math" charset="0"/>
              </a:rPr>
              <a:t>=</a:t>
            </a:r>
            <a:r>
              <a:rPr lang="x-none" altLang="en-US" sz="2000">
                <a:latin typeface="Calibri (body)" charset="0"/>
                <a:ea typeface="Arial" charset="0"/>
              </a:rPr>
              <a:t> null</a:t>
            </a:r>
            <a:endParaRPr lang="x-none" altLang="en-US" sz="2000">
              <a:latin typeface="Calibri (body)" charset="0"/>
              <a:ea typeface="Arial" charset="0"/>
            </a:endParaRPr>
          </a:p>
          <a:p>
            <a:pPr algn="l"/>
            <a:r>
              <a:rPr lang="x-none" altLang="en-US" sz="2000">
                <a:latin typeface="Calibri (body)" charset="0"/>
                <a:ea typeface="Arial" charset="0"/>
              </a:rPr>
              <a:t>        u</a:t>
            </a:r>
            <a:r>
              <a:rPr lang="x-none" altLang="en-US" sz="2000">
                <a:latin typeface="TeX Gyre Bonum Math" charset="0"/>
                <a:ea typeface="TeX Gyre Bonum Math" charset="0"/>
              </a:rPr>
              <a:t>.</a:t>
            </a:r>
            <a:r>
              <a:rPr lang="x-none" altLang="en-US" sz="2000">
                <a:latin typeface="Calibri (body)" charset="0"/>
                <a:ea typeface="Arial" charset="0"/>
              </a:rPr>
              <a:t>d </a:t>
            </a:r>
            <a:r>
              <a:rPr lang="x-none" altLang="en-US" sz="2000">
                <a:latin typeface="TeX Gyre Bonum Math" charset="0"/>
                <a:ea typeface="TeX Gyre Bonum Math" charset="0"/>
              </a:rPr>
              <a:t>=</a:t>
            </a:r>
            <a:r>
              <a:rPr lang="x-none" altLang="en-US" sz="2000">
                <a:latin typeface="Calibri (body)" charset="0"/>
                <a:ea typeface="Arial" charset="0"/>
              </a:rPr>
              <a:t> </a:t>
            </a:r>
            <a:r>
              <a:rPr lang="x-none" altLang="en-US" sz="2000">
                <a:latin typeface="TeX Gyre Bonum Math" charset="0"/>
                <a:ea typeface="TeX Gyre Bonum Math" charset="0"/>
                <a:sym typeface="+mn-ea"/>
              </a:rPr>
              <a:t>∞</a:t>
            </a:r>
            <a:endParaRPr lang="x-none" altLang="en-US" sz="2000">
              <a:latin typeface="Calibri (body)" charset="0"/>
              <a:ea typeface="Arial" charset="0"/>
            </a:endParaRPr>
          </a:p>
          <a:p>
            <a:pPr algn="l"/>
            <a:r>
              <a:rPr lang="x-none" altLang="en-US" sz="2000">
                <a:latin typeface="Calibri (body)" charset="0"/>
                <a:ea typeface="Arial" charset="0"/>
              </a:rPr>
              <a:t>    s</a:t>
            </a:r>
            <a:r>
              <a:rPr lang="x-none" altLang="en-US" sz="2000">
                <a:latin typeface="TeX Gyre Bonum Math" charset="0"/>
                <a:ea typeface="TeX Gyre Bonum Math" charset="0"/>
              </a:rPr>
              <a:t>.</a:t>
            </a:r>
            <a:r>
              <a:rPr lang="x-none" altLang="en-US" sz="2000">
                <a:latin typeface="Calibri (body)" charset="0"/>
                <a:ea typeface="Arial" charset="0"/>
              </a:rPr>
              <a:t>d </a:t>
            </a:r>
            <a:r>
              <a:rPr lang="x-none" altLang="en-US" sz="2000">
                <a:latin typeface="TeX Gyre Bonum Math" charset="0"/>
                <a:ea typeface="TeX Gyre Bonum Math" charset="0"/>
              </a:rPr>
              <a:t>=</a:t>
            </a:r>
            <a:r>
              <a:rPr lang="x-none" altLang="en-US" sz="2000">
                <a:latin typeface="Calibri (body)" charset="0"/>
                <a:ea typeface="Arial" charset="0"/>
              </a:rPr>
              <a:t> 0</a:t>
            </a:r>
            <a:endParaRPr lang="x-none" altLang="en-US" sz="2000">
              <a:latin typeface="Calibri (body)" charset="0"/>
              <a:ea typeface="Arial" charset="0"/>
            </a:endParaRPr>
          </a:p>
          <a:p>
            <a:pPr algn="l"/>
            <a:endParaRPr lang="x-none" altLang="en-US" sz="2000">
              <a:latin typeface="Calibri (body)" charset="0"/>
              <a:ea typeface="Arial" charset="0"/>
            </a:endParaRPr>
          </a:p>
          <a:p>
            <a:pPr algn="l"/>
            <a:r>
              <a:rPr lang="x-none" altLang="en-US" sz="2000">
                <a:latin typeface="Calibri (body)" charset="0"/>
                <a:ea typeface="Arial" charset="0"/>
              </a:rPr>
              <a:t>    for i </a:t>
            </a:r>
            <a:r>
              <a:rPr lang="x-none" altLang="en-US" sz="2000">
                <a:latin typeface="TeX Gyre Bonum Math" charset="0"/>
                <a:ea typeface="TeX Gyre Bonum Math" charset="0"/>
              </a:rPr>
              <a:t>=</a:t>
            </a:r>
            <a:r>
              <a:rPr lang="x-none" altLang="en-US" sz="2000">
                <a:latin typeface="Calibri (body)" charset="0"/>
                <a:ea typeface="Arial" charset="0"/>
              </a:rPr>
              <a:t> 1 to </a:t>
            </a:r>
            <a:r>
              <a:rPr lang="x-none" altLang="en-US" sz="2000">
                <a:latin typeface="TeX Gyre Bonum Math" charset="0"/>
                <a:ea typeface="TeX Gyre Bonum Math" charset="0"/>
              </a:rPr>
              <a:t>|</a:t>
            </a:r>
            <a:r>
              <a:rPr lang="x-none" altLang="en-US" sz="2000">
                <a:latin typeface="Calibri (body)" charset="0"/>
                <a:ea typeface="Arial" charset="0"/>
              </a:rPr>
              <a:t>G</a:t>
            </a:r>
            <a:r>
              <a:rPr lang="x-none" altLang="en-US" sz="2000">
                <a:latin typeface="TeX Gyre Bonum Math" charset="0"/>
                <a:ea typeface="TeX Gyre Bonum Math" charset="0"/>
              </a:rPr>
              <a:t>.</a:t>
            </a:r>
            <a:r>
              <a:rPr lang="x-none" altLang="en-US" sz="2000">
                <a:latin typeface="Calibri (body)" charset="0"/>
                <a:ea typeface="Arial" charset="0"/>
              </a:rPr>
              <a:t>V</a:t>
            </a:r>
            <a:r>
              <a:rPr lang="x-none" altLang="en-US" sz="2000">
                <a:latin typeface="TeX Gyre Bonum Math" charset="0"/>
                <a:ea typeface="TeX Gyre Bonum Math" charset="0"/>
              </a:rPr>
              <a:t>| - </a:t>
            </a:r>
            <a:r>
              <a:rPr lang="x-none" altLang="en-US" sz="2000">
                <a:latin typeface="Calibri (body)" charset="0"/>
                <a:ea typeface="Arial" charset="0"/>
              </a:rPr>
              <a:t>1</a:t>
            </a:r>
            <a:r>
              <a:rPr lang="x-none" altLang="en-US" sz="2000">
                <a:latin typeface="TeX Gyre Bonum Math" charset="0"/>
                <a:ea typeface="TeX Gyre Bonum Math" charset="0"/>
              </a:rPr>
              <a:t>:</a:t>
            </a:r>
            <a:endParaRPr lang="x-none" altLang="en-US" sz="2000">
              <a:latin typeface="TeX Gyre Bonum Math" charset="0"/>
              <a:ea typeface="TeX Gyre Bonum Math" charset="0"/>
              <a:cs typeface="TeX Gyre Bonum Math" charset="0"/>
              <a:sym typeface="+mn-ea"/>
            </a:endParaRPr>
          </a:p>
          <a:p>
            <a:pPr algn="l"/>
            <a:r>
              <a:rPr lang="x-none" altLang="en-US" sz="2000">
                <a:latin typeface="Calibri (body)" charset="0"/>
                <a:ea typeface="Arial" charset="0"/>
                <a:cs typeface="TeX Gyre Bonum Math" charset="0"/>
              </a:rPr>
              <a:t>        for each </a:t>
            </a:r>
            <a:r>
              <a:rPr lang="x-none" altLang="en-US" sz="2000">
                <a:latin typeface="TeX Gyre Bonum Math" charset="0"/>
                <a:ea typeface="TeX Gyre Bonum Math" charset="0"/>
                <a:cs typeface="TeX Gyre Bonum Math" charset="0"/>
              </a:rPr>
              <a:t>(</a:t>
            </a:r>
            <a:r>
              <a:rPr lang="x-none" altLang="en-US" sz="2000">
                <a:latin typeface="Calibri (body)" charset="0"/>
                <a:ea typeface="Arial" charset="0"/>
                <a:cs typeface="TeX Gyre Bonum Math" charset="0"/>
              </a:rPr>
              <a:t>u</a:t>
            </a:r>
            <a:r>
              <a:rPr lang="x-none" altLang="en-US" sz="2000">
                <a:latin typeface="TeX Gyre Bonum Math" charset="0"/>
                <a:ea typeface="TeX Gyre Bonum Math" charset="0"/>
                <a:cs typeface="TeX Gyre Bonum Math" charset="0"/>
              </a:rPr>
              <a:t>,</a:t>
            </a:r>
            <a:r>
              <a:rPr lang="x-none" altLang="en-US" sz="2000">
                <a:latin typeface="Calibri (body)" charset="0"/>
                <a:ea typeface="Arial" charset="0"/>
                <a:cs typeface="TeX Gyre Bonum Math" charset="0"/>
              </a:rPr>
              <a:t> v</a:t>
            </a:r>
            <a:r>
              <a:rPr lang="x-none" altLang="en-US" sz="2000">
                <a:latin typeface="TeX Gyre Bonum Math" charset="0"/>
                <a:ea typeface="TeX Gyre Bonum Math" charset="0"/>
                <a:cs typeface="TeX Gyre Bonum Math" charset="0"/>
              </a:rPr>
              <a:t>)</a:t>
            </a:r>
            <a:r>
              <a:rPr lang="x-none" altLang="en-US" sz="2000">
                <a:latin typeface="Calibri (body)" charset="0"/>
                <a:ea typeface="TeX Gyre Bonum Math" charset="0"/>
                <a:sym typeface="+mn-ea"/>
              </a:rPr>
              <a:t> </a:t>
            </a:r>
            <a:r>
              <a:rPr lang="x-none" altLang="en-US" sz="2000">
                <a:latin typeface="TeX Gyre Bonum Math" charset="0"/>
                <a:ea typeface="TeX Gyre Bonum Math" charset="0"/>
                <a:sym typeface="+mn-ea"/>
              </a:rPr>
              <a:t>∊</a:t>
            </a:r>
            <a:r>
              <a:rPr lang="x-none" altLang="en-US" sz="2000">
                <a:latin typeface="Calibri (body)" charset="0"/>
                <a:ea typeface="TeX Gyre Bonum Math" charset="0"/>
                <a:sym typeface="+mn-ea"/>
              </a:rPr>
              <a:t> G</a:t>
            </a:r>
            <a:r>
              <a:rPr lang="x-none" altLang="en-US" sz="2000">
                <a:latin typeface="TeX Gyre Bonum Math" charset="0"/>
                <a:ea typeface="TeX Gyre Bonum Math" charset="0"/>
                <a:sym typeface="+mn-ea"/>
              </a:rPr>
              <a:t>.</a:t>
            </a:r>
            <a:r>
              <a:rPr lang="x-none" altLang="en-US" sz="2000">
                <a:latin typeface="Calibri (body)" charset="0"/>
                <a:ea typeface="TeX Gyre Bonum Math" charset="0"/>
                <a:sym typeface="+mn-ea"/>
              </a:rPr>
              <a:t>E</a:t>
            </a:r>
            <a:r>
              <a:rPr lang="x-none" altLang="en-US" sz="2000">
                <a:latin typeface="TeX Gyre Bonum Math" charset="0"/>
                <a:ea typeface="TeX Gyre Bonum Math" charset="0"/>
                <a:sym typeface="+mn-ea"/>
              </a:rPr>
              <a:t>:</a:t>
            </a:r>
            <a:endParaRPr lang="x-none" altLang="en-US" sz="2000">
              <a:latin typeface="TeX Gyre Bonum Math" charset="0"/>
              <a:ea typeface="TeX Gyre Bonum Math" charset="0"/>
              <a:sym typeface="+mn-ea"/>
            </a:endParaRPr>
          </a:p>
          <a:p>
            <a:pPr algn="l"/>
            <a:r>
              <a:rPr lang="x-none" altLang="en-US" sz="2000">
                <a:latin typeface="Calibri (body)" charset="0"/>
                <a:ea typeface="TeX Gyre Bonum Math" charset="0"/>
                <a:cs typeface="TeX Gyre Bonum Math" charset="0"/>
                <a:sym typeface="+mn-ea"/>
              </a:rPr>
              <a:t>            if v</a:t>
            </a:r>
            <a:r>
              <a:rPr lang="x-none" altLang="en-US" sz="2000">
                <a:latin typeface="TeX Gyre Bonum Math" charset="0"/>
                <a:ea typeface="TeX Gyre Bonum Math" charset="0"/>
                <a:cs typeface="TeX Gyre Bonum Math" charset="0"/>
                <a:sym typeface="+mn-ea"/>
              </a:rPr>
              <a:t>.</a:t>
            </a:r>
            <a:r>
              <a:rPr lang="x-none" altLang="en-US" sz="2000">
                <a:latin typeface="Calibri (body)" charset="0"/>
                <a:ea typeface="TeX Gyre Bonum Math" charset="0"/>
                <a:cs typeface="TeX Gyre Bonum Math" charset="0"/>
                <a:sym typeface="+mn-ea"/>
              </a:rPr>
              <a:t>d</a:t>
            </a:r>
            <a:r>
              <a:rPr lang="x-none" altLang="en-US" sz="2000">
                <a:latin typeface="TeX Gyre Bonum Math" charset="0"/>
                <a:ea typeface="TeX Gyre Bonum Math" charset="0"/>
                <a:cs typeface="TeX Gyre Bonum Math" charset="0"/>
                <a:sym typeface="+mn-ea"/>
              </a:rPr>
              <a:t> &gt; </a:t>
            </a:r>
            <a:r>
              <a:rPr lang="x-none" altLang="en-US" sz="2000">
                <a:latin typeface="Calibri (body)" charset="0"/>
                <a:ea typeface="TeX Gyre Bonum Math" charset="0"/>
                <a:cs typeface="TeX Gyre Bonum Math" charset="0"/>
                <a:sym typeface="+mn-ea"/>
              </a:rPr>
              <a:t>u</a:t>
            </a:r>
            <a:r>
              <a:rPr lang="x-none" altLang="en-US" sz="2000">
                <a:latin typeface="TeX Gyre Bonum Math" charset="0"/>
                <a:ea typeface="TeX Gyre Bonum Math" charset="0"/>
                <a:cs typeface="TeX Gyre Bonum Math" charset="0"/>
                <a:sym typeface="+mn-ea"/>
              </a:rPr>
              <a:t>.</a:t>
            </a:r>
            <a:r>
              <a:rPr lang="x-none" altLang="en-US" sz="2000">
                <a:latin typeface="Calibri (body)" charset="0"/>
                <a:ea typeface="TeX Gyre Bonum Math" charset="0"/>
                <a:cs typeface="TeX Gyre Bonum Math" charset="0"/>
                <a:sym typeface="+mn-ea"/>
              </a:rPr>
              <a:t>d </a:t>
            </a:r>
            <a:r>
              <a:rPr lang="x-none" altLang="en-US" sz="2000">
                <a:latin typeface="TeX Gyre Bonum Math" charset="0"/>
                <a:ea typeface="TeX Gyre Bonum Math" charset="0"/>
                <a:cs typeface="TeX Gyre Bonum Math" charset="0"/>
                <a:sym typeface="+mn-ea"/>
              </a:rPr>
              <a:t>+</a:t>
            </a:r>
            <a:r>
              <a:rPr lang="x-none" altLang="en-US" sz="2000">
                <a:latin typeface="Calibri (body)" charset="0"/>
                <a:ea typeface="TeX Gyre Bonum Math" charset="0"/>
                <a:cs typeface="TeX Gyre Bonum Math" charset="0"/>
                <a:sym typeface="+mn-ea"/>
              </a:rPr>
              <a:t> w</a:t>
            </a:r>
            <a:r>
              <a:rPr lang="x-none" altLang="en-US" sz="2000">
                <a:latin typeface="TeX Gyre Bonum Math" charset="0"/>
                <a:ea typeface="TeX Gyre Bonum Math" charset="0"/>
                <a:cs typeface="TeX Gyre Bonum Math" charset="0"/>
                <a:sym typeface="+mn-ea"/>
              </a:rPr>
              <a:t>(</a:t>
            </a:r>
            <a:r>
              <a:rPr lang="x-none" altLang="en-US" sz="2000">
                <a:latin typeface="Calibri (body)" charset="0"/>
                <a:ea typeface="TeX Gyre Bonum Math" charset="0"/>
                <a:cs typeface="TeX Gyre Bonum Math" charset="0"/>
                <a:sym typeface="+mn-ea"/>
              </a:rPr>
              <a:t>u</a:t>
            </a:r>
            <a:r>
              <a:rPr lang="x-none" altLang="en-US" sz="2000">
                <a:latin typeface="TeX Gyre Bonum Math" charset="0"/>
                <a:ea typeface="TeX Gyre Bonum Math" charset="0"/>
                <a:cs typeface="TeX Gyre Bonum Math" charset="0"/>
                <a:sym typeface="+mn-ea"/>
              </a:rPr>
              <a:t>,</a:t>
            </a:r>
            <a:r>
              <a:rPr lang="x-none" altLang="en-US" sz="2000">
                <a:latin typeface="Calibri (body)" charset="0"/>
                <a:ea typeface="TeX Gyre Bonum Math" charset="0"/>
                <a:cs typeface="TeX Gyre Bonum Math" charset="0"/>
                <a:sym typeface="+mn-ea"/>
              </a:rPr>
              <a:t> v</a:t>
            </a:r>
            <a:r>
              <a:rPr lang="x-none" altLang="en-US" sz="2000">
                <a:latin typeface="TeX Gyre Bonum Math" charset="0"/>
                <a:ea typeface="TeX Gyre Bonum Math" charset="0"/>
                <a:cs typeface="TeX Gyre Bonum Math" charset="0"/>
                <a:sym typeface="+mn-ea"/>
              </a:rPr>
              <a:t>)</a:t>
            </a:r>
            <a:r>
              <a:rPr lang="x-none" altLang="en-US" sz="2000">
                <a:latin typeface="Calibri (body)" charset="0"/>
                <a:ea typeface="TeX Gyre Bonum Math" charset="0"/>
                <a:cs typeface="TeX Gyre Bonum Math" charset="0"/>
                <a:sym typeface="+mn-ea"/>
              </a:rPr>
              <a:t>:</a:t>
            </a:r>
            <a:endParaRPr lang="x-none" altLang="en-US" sz="2000">
              <a:latin typeface="Calibri (body)" charset="0"/>
              <a:ea typeface="TeX Gyre Bonum Math" charset="0"/>
              <a:cs typeface="TeX Gyre Bonum Math" charset="0"/>
              <a:sym typeface="+mn-ea"/>
            </a:endParaRPr>
          </a:p>
          <a:p>
            <a:pPr algn="l"/>
            <a:r>
              <a:rPr lang="x-none" altLang="en-US" sz="2000">
                <a:latin typeface="Calibri (body)" charset="0"/>
                <a:ea typeface="TeX Gyre Bonum Math" charset="0"/>
                <a:cs typeface="TeX Gyre Bonum Math" charset="0"/>
                <a:sym typeface="+mn-ea"/>
              </a:rPr>
              <a:t>                v</a:t>
            </a:r>
            <a:r>
              <a:rPr lang="x-none" altLang="en-US" sz="2000">
                <a:latin typeface="TeX Gyre Bonum Math" charset="0"/>
                <a:ea typeface="TeX Gyre Bonum Math" charset="0"/>
                <a:cs typeface="TeX Gyre Bonum Math" charset="0"/>
                <a:sym typeface="+mn-ea"/>
              </a:rPr>
              <a:t>.</a:t>
            </a:r>
            <a:r>
              <a:rPr lang="x-none" altLang="en-US" sz="2000">
                <a:latin typeface="Calibri (body)" charset="0"/>
                <a:ea typeface="TeX Gyre Bonum Math" charset="0"/>
                <a:cs typeface="TeX Gyre Bonum Math" charset="0"/>
                <a:sym typeface="+mn-ea"/>
              </a:rPr>
              <a:t>d </a:t>
            </a:r>
            <a:r>
              <a:rPr lang="x-none" altLang="en-US" sz="2000">
                <a:latin typeface="TeX Gyre Bonum Math" charset="0"/>
                <a:ea typeface="TeX Gyre Bonum Math" charset="0"/>
                <a:cs typeface="TeX Gyre Bonum Math" charset="0"/>
                <a:sym typeface="+mn-ea"/>
              </a:rPr>
              <a:t>=</a:t>
            </a:r>
            <a:r>
              <a:rPr lang="x-none" altLang="en-US" sz="2000">
                <a:latin typeface="Calibri (body)" charset="0"/>
                <a:ea typeface="TeX Gyre Bonum Math" charset="0"/>
                <a:cs typeface="TeX Gyre Bonum Math" charset="0"/>
                <a:sym typeface="+mn-ea"/>
              </a:rPr>
              <a:t> u</a:t>
            </a:r>
            <a:r>
              <a:rPr lang="x-none" altLang="en-US" sz="2000">
                <a:latin typeface="TeX Gyre Bonum Math" charset="0"/>
                <a:ea typeface="TeX Gyre Bonum Math" charset="0"/>
                <a:cs typeface="TeX Gyre Bonum Math" charset="0"/>
                <a:sym typeface="+mn-ea"/>
              </a:rPr>
              <a:t>.</a:t>
            </a:r>
            <a:r>
              <a:rPr lang="x-none" altLang="en-US" sz="2000">
                <a:latin typeface="Calibri (body)" charset="0"/>
                <a:ea typeface="TeX Gyre Bonum Math" charset="0"/>
                <a:cs typeface="TeX Gyre Bonum Math" charset="0"/>
                <a:sym typeface="+mn-ea"/>
              </a:rPr>
              <a:t>d </a:t>
            </a:r>
            <a:r>
              <a:rPr lang="x-none" altLang="en-US" sz="2000">
                <a:latin typeface="TeX Gyre Bonum Math" charset="0"/>
                <a:ea typeface="TeX Gyre Bonum Math" charset="0"/>
                <a:cs typeface="TeX Gyre Bonum Math" charset="0"/>
                <a:sym typeface="+mn-ea"/>
              </a:rPr>
              <a:t>+</a:t>
            </a:r>
            <a:r>
              <a:rPr lang="x-none" altLang="en-US" sz="2000">
                <a:latin typeface="Calibri (body)" charset="0"/>
                <a:ea typeface="TeX Gyre Bonum Math" charset="0"/>
                <a:cs typeface="TeX Gyre Bonum Math" charset="0"/>
                <a:sym typeface="+mn-ea"/>
              </a:rPr>
              <a:t> w(u</a:t>
            </a:r>
            <a:r>
              <a:rPr lang="x-none" altLang="en-US" sz="2000">
                <a:latin typeface="TeX Gyre Bonum Math" charset="0"/>
                <a:ea typeface="TeX Gyre Bonum Math" charset="0"/>
                <a:cs typeface="TeX Gyre Bonum Math" charset="0"/>
                <a:sym typeface="+mn-ea"/>
              </a:rPr>
              <a:t>,</a:t>
            </a:r>
            <a:r>
              <a:rPr lang="x-none" altLang="en-US" sz="2000">
                <a:latin typeface="Calibri (body)" charset="0"/>
                <a:ea typeface="TeX Gyre Bonum Math" charset="0"/>
                <a:cs typeface="TeX Gyre Bonum Math" charset="0"/>
                <a:sym typeface="+mn-ea"/>
              </a:rPr>
              <a:t> v)</a:t>
            </a:r>
            <a:endParaRPr lang="x-none" altLang="en-US" sz="2000">
              <a:latin typeface="Calibri (body)" charset="0"/>
              <a:ea typeface="TeX Gyre Bonum Math" charset="0"/>
              <a:cs typeface="TeX Gyre Bonum Math" charset="0"/>
              <a:sym typeface="+mn-ea"/>
            </a:endParaRPr>
          </a:p>
          <a:p>
            <a:pPr algn="l"/>
            <a:r>
              <a:rPr lang="x-none" altLang="en-US" sz="2000">
                <a:latin typeface="Calibri (body)" charset="0"/>
                <a:ea typeface="TeX Gyre Bonum Math" charset="0"/>
                <a:cs typeface="TeX Gyre Bonum Math" charset="0"/>
                <a:sym typeface="+mn-ea"/>
              </a:rPr>
              <a:t>                v</a:t>
            </a:r>
            <a:r>
              <a:rPr lang="x-none" altLang="en-US" sz="2000">
                <a:latin typeface="TeX Gyre Bonum Math" charset="0"/>
                <a:ea typeface="TeX Gyre Bonum Math" charset="0"/>
                <a:cs typeface="TeX Gyre Bonum Math" charset="0"/>
                <a:sym typeface="+mn-ea"/>
              </a:rPr>
              <a:t>.</a:t>
            </a:r>
            <a:r>
              <a:rPr lang="x-none" altLang="en-US" sz="2000">
                <a:latin typeface="Calibri (body)" charset="0"/>
                <a:ea typeface="TeX Gyre Bonum Math" charset="0"/>
                <a:cs typeface="TeX Gyre Bonum Math" charset="0"/>
                <a:sym typeface="+mn-ea"/>
              </a:rPr>
              <a:t>p </a:t>
            </a:r>
            <a:r>
              <a:rPr lang="x-none" altLang="en-US" sz="2000">
                <a:latin typeface="TeX Gyre Bonum Math" charset="0"/>
                <a:ea typeface="TeX Gyre Bonum Math" charset="0"/>
                <a:cs typeface="TeX Gyre Bonum Math" charset="0"/>
                <a:sym typeface="+mn-ea"/>
              </a:rPr>
              <a:t>=</a:t>
            </a:r>
            <a:r>
              <a:rPr lang="x-none" altLang="en-US" sz="2000">
                <a:latin typeface="Calibri (body)" charset="0"/>
                <a:ea typeface="TeX Gyre Bonum Math" charset="0"/>
                <a:cs typeface="TeX Gyre Bonum Math" charset="0"/>
                <a:sym typeface="+mn-ea"/>
              </a:rPr>
              <a:t> u</a:t>
            </a:r>
            <a:endParaRPr lang="x-none" altLang="en-US" sz="2000">
              <a:latin typeface="Calibri (body)" charset="0"/>
              <a:ea typeface="TeX Gyre Bonum Math" charset="0"/>
              <a:cs typeface="TeX Gyre Bonum Math" charset="0"/>
              <a:sym typeface="+mn-ea"/>
            </a:endParaRPr>
          </a:p>
        </p:txBody>
      </p:sp>
      <p:sp>
        <p:nvSpPr>
          <p:cNvPr id="3" name="Left Brace 2"/>
          <p:cNvSpPr/>
          <p:nvPr/>
        </p:nvSpPr>
        <p:spPr>
          <a:xfrm>
            <a:off x="913130" y="3623310"/>
            <a:ext cx="154305" cy="813435"/>
          </a:xfrm>
          <a:prstGeom prst="leftBrace">
            <a:avLst/>
          </a:prstGeom>
          <a:ln w="28575">
            <a:solidFill>
              <a:srgbClr val="E9114C"/>
            </a:solidFill>
          </a:ln>
        </p:spPr>
        <p:style>
          <a:lnRef idx="1">
            <a:schemeClr val="accent1"/>
          </a:lnRef>
          <a:fillRef idx="0">
            <a:schemeClr val="accent1"/>
          </a:fillRef>
          <a:effectRef idx="0">
            <a:schemeClr val="accent1"/>
          </a:effectRef>
          <a:fontRef idx="minor">
            <a:schemeClr val="tx1"/>
          </a:fontRef>
        </p:style>
        <p:txBody>
          <a:bodyPr rtlCol="0" anchor="ctr"/>
          <a:p>
            <a:pPr algn="ctr"/>
            <a:endParaRPr lang="en-US">
              <a:solidFill>
                <a:srgbClr val="E91149"/>
              </a:solidFill>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1" name=""/>
        <p:cNvGrpSpPr/>
        <p:nvPr/>
      </p:nvGrpSpPr>
      <p:grpSpPr/>
      <p:sp>
        <p:nvSpPr>
          <p:cNvPr id="3" name="Text Box 2"/>
          <p:cNvSpPr txBox="1"/>
          <p:nvPr/>
        </p:nvSpPr>
        <p:spPr>
          <a:xfrm>
            <a:off x="3215641" y="2865120"/>
            <a:ext cx="5698490" cy="640080"/>
          </a:xfrm>
          <a:prstGeom prst="rect">
            <a:avLst/>
          </a:prstGeom>
          <a:noFill/>
        </p:spPr>
        <p:txBody>
          <a:bodyPr wrap="none" rtlCol="0">
            <a:spAutoFit/>
          </a:bodyPr>
          <a:p>
            <a:pPr algn="ctr"/>
            <a:r>
              <a:rPr lang="x-none" altLang="en-US" sz="3600">
                <a:solidFill>
                  <a:schemeClr val="tx1">
                    <a:lumMod val="75000"/>
                    <a:lumOff val="25000"/>
                  </a:schemeClr>
                </a:solidFill>
                <a:latin typeface="Lato" charset="0"/>
              </a:rPr>
              <a:t>Ανάλυση του </a:t>
            </a:r>
            <a:r>
              <a:rPr lang="x-none" altLang="en-US" sz="3600">
                <a:solidFill>
                  <a:srgbClr val="00B0F0"/>
                </a:solidFill>
                <a:latin typeface="Lato" charset="0"/>
              </a:rPr>
              <a:t>Bellman-Ford</a:t>
            </a:r>
            <a:endParaRPr lang="x-none" altLang="en-US" sz="3600">
              <a:solidFill>
                <a:schemeClr val="tx1">
                  <a:lumMod val="75000"/>
                  <a:lumOff val="25000"/>
                </a:schemeClr>
              </a:solidFill>
              <a:latin typeface="Lato" charset="0"/>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1" name=""/>
        <p:cNvGrpSpPr/>
        <p:nvPr/>
      </p:nvGrpSpPr>
      <p:grpSpPr/>
      <p:sp>
        <p:nvSpPr>
          <p:cNvPr id="13" name="Text Box 12"/>
          <p:cNvSpPr txBox="1"/>
          <p:nvPr/>
        </p:nvSpPr>
        <p:spPr>
          <a:xfrm>
            <a:off x="1821815" y="299720"/>
            <a:ext cx="3707765" cy="365760"/>
          </a:xfrm>
          <a:prstGeom prst="rect">
            <a:avLst/>
          </a:prstGeom>
          <a:noFill/>
        </p:spPr>
        <p:txBody>
          <a:bodyPr wrap="none" rtlCol="0">
            <a:spAutoFit/>
          </a:bodyPr>
          <a:p>
            <a:r>
              <a:rPr lang="x-none" altLang="en-US" b="1">
                <a:solidFill>
                  <a:schemeClr val="tx1">
                    <a:lumMod val="85000"/>
                    <a:lumOff val="15000"/>
                  </a:schemeClr>
                </a:solidFill>
                <a:latin typeface="Arial" charset="0"/>
              </a:rPr>
              <a:t>Ο αλγόριθμος των Bellman-Ford</a:t>
            </a:r>
            <a:endParaRPr lang="x-none" altLang="en-US" b="1">
              <a:solidFill>
                <a:schemeClr val="tx1">
                  <a:lumMod val="85000"/>
                  <a:lumOff val="15000"/>
                </a:schemeClr>
              </a:solidFill>
              <a:latin typeface="Arial" charset="0"/>
            </a:endParaRPr>
          </a:p>
        </p:txBody>
      </p:sp>
      <p:cxnSp>
        <p:nvCxnSpPr>
          <p:cNvPr id="14" name="Straight Connector 13"/>
          <p:cNvCxnSpPr/>
          <p:nvPr/>
        </p:nvCxnSpPr>
        <p:spPr>
          <a:xfrm>
            <a:off x="448310" y="833755"/>
            <a:ext cx="11111865" cy="20320"/>
          </a:xfrm>
          <a:prstGeom prst="line">
            <a:avLst/>
          </a:prstGeom>
        </p:spPr>
        <p:style>
          <a:lnRef idx="1">
            <a:schemeClr val="accent1"/>
          </a:lnRef>
          <a:fillRef idx="0">
            <a:schemeClr val="accent1"/>
          </a:fillRef>
          <a:effectRef idx="0">
            <a:schemeClr val="accent1"/>
          </a:effectRef>
          <a:fontRef idx="minor">
            <a:schemeClr val="tx1"/>
          </a:fontRef>
        </p:style>
      </p:cxnSp>
      <p:sp>
        <p:nvSpPr>
          <p:cNvPr id="15" name="Text Box 14"/>
          <p:cNvSpPr txBox="1"/>
          <p:nvPr/>
        </p:nvSpPr>
        <p:spPr>
          <a:xfrm>
            <a:off x="372110" y="299720"/>
            <a:ext cx="1543050" cy="365760"/>
          </a:xfrm>
          <a:prstGeom prst="rect">
            <a:avLst/>
          </a:prstGeom>
          <a:noFill/>
        </p:spPr>
        <p:txBody>
          <a:bodyPr wrap="square" rtlCol="0">
            <a:spAutoFit/>
          </a:bodyPr>
          <a:p>
            <a:r>
              <a:rPr lang="x-none" altLang="en-US" b="1">
                <a:solidFill>
                  <a:srgbClr val="00B0F0"/>
                </a:solidFill>
                <a:latin typeface="Arial" charset="0"/>
              </a:rPr>
              <a:t>Γραφήματα:</a:t>
            </a:r>
            <a:endParaRPr lang="x-none" altLang="en-US" b="1">
              <a:solidFill>
                <a:srgbClr val="00B0F0"/>
              </a:solidFill>
              <a:latin typeface="Arial" charset="0"/>
            </a:endParaRPr>
          </a:p>
        </p:txBody>
      </p:sp>
      <p:sp>
        <p:nvSpPr>
          <p:cNvPr id="20" name="Text Box 19"/>
          <p:cNvSpPr txBox="1"/>
          <p:nvPr/>
        </p:nvSpPr>
        <p:spPr>
          <a:xfrm>
            <a:off x="483235" y="1076325"/>
            <a:ext cx="3973195" cy="3852545"/>
          </a:xfrm>
          <a:prstGeom prst="rect">
            <a:avLst/>
          </a:prstGeom>
          <a:noFill/>
        </p:spPr>
        <p:txBody>
          <a:bodyPr wrap="none" rtlCol="0">
            <a:spAutoFit/>
          </a:bodyPr>
          <a:p>
            <a:pPr algn="l"/>
            <a:r>
              <a:rPr lang="x-none" altLang="en-US" sz="2000">
                <a:latin typeface="Calibri (body)" charset="0"/>
                <a:ea typeface="Arial" charset="0"/>
              </a:rPr>
              <a:t>Bellman</a:t>
            </a:r>
            <a:r>
              <a:rPr lang="x-none" altLang="en-US" sz="2000">
                <a:latin typeface="TeX Gyre Bonum Math" charset="0"/>
                <a:ea typeface="TeX Gyre Bonum Math" charset="0"/>
              </a:rPr>
              <a:t>_</a:t>
            </a:r>
            <a:r>
              <a:rPr lang="x-none" altLang="en-US" sz="2000">
                <a:latin typeface="Calibri (body)" charset="0"/>
                <a:ea typeface="Arial" charset="0"/>
              </a:rPr>
              <a:t>Ford</a:t>
            </a:r>
            <a:r>
              <a:rPr lang="x-none" altLang="en-US" sz="2000">
                <a:latin typeface="TeX Gyre Bonum Math" charset="0"/>
                <a:ea typeface="TeX Gyre Bonum Math" charset="0"/>
              </a:rPr>
              <a:t>(</a:t>
            </a:r>
            <a:r>
              <a:rPr lang="x-none" altLang="en-US" sz="2000">
                <a:latin typeface="Calibri (body)" charset="0"/>
                <a:ea typeface="Arial" charset="0"/>
              </a:rPr>
              <a:t>G</a:t>
            </a:r>
            <a:r>
              <a:rPr lang="x-none" altLang="en-US" sz="2000">
                <a:latin typeface="TeX Gyre Bonum Math" charset="0"/>
                <a:ea typeface="TeX Gyre Bonum Math" charset="0"/>
              </a:rPr>
              <a:t>, </a:t>
            </a:r>
            <a:r>
              <a:rPr lang="x-none" altLang="en-US" sz="2000">
                <a:latin typeface="Calibri (body)" charset="0"/>
                <a:ea typeface="TeX Gyre Bonum Math" charset="0"/>
              </a:rPr>
              <a:t>w</a:t>
            </a:r>
            <a:r>
              <a:rPr lang="x-none" altLang="en-US" sz="2000">
                <a:latin typeface="TeX Gyre Bonum Math" charset="0"/>
                <a:ea typeface="TeX Gyre Bonum Math" charset="0"/>
              </a:rPr>
              <a:t>,</a:t>
            </a:r>
            <a:r>
              <a:rPr lang="x-none" altLang="en-US" sz="2000">
                <a:latin typeface="Calibri (body)" charset="0"/>
                <a:ea typeface="Arial" charset="0"/>
              </a:rPr>
              <a:t> s</a:t>
            </a:r>
            <a:r>
              <a:rPr lang="x-none" altLang="en-US" sz="2000">
                <a:latin typeface="TeX Gyre Bonum Math" charset="0"/>
                <a:ea typeface="TeX Gyre Bonum Math" charset="0"/>
              </a:rPr>
              <a:t>):</a:t>
            </a:r>
            <a:endParaRPr lang="x-none" altLang="en-US" sz="2000">
              <a:latin typeface="TeX Gyre Bonum Math" charset="0"/>
              <a:ea typeface="TeX Gyre Bonum Math" charset="0"/>
            </a:endParaRPr>
          </a:p>
          <a:p>
            <a:pPr algn="l"/>
            <a:r>
              <a:rPr lang="x-none" altLang="en-US" sz="2000">
                <a:latin typeface="Calibri (body)" charset="0"/>
                <a:ea typeface="Arial" charset="0"/>
              </a:rPr>
              <a:t>    for each u</a:t>
            </a:r>
            <a:r>
              <a:rPr lang="x-none" altLang="en-US" sz="2000">
                <a:latin typeface="Calibri (body)" charset="0"/>
                <a:ea typeface="TeX Gyre Bonum Math" charset="0"/>
              </a:rPr>
              <a:t> </a:t>
            </a:r>
            <a:r>
              <a:rPr lang="x-none" altLang="en-US" sz="2000">
                <a:latin typeface="TeX Gyre Bonum Math" charset="0"/>
                <a:ea typeface="TeX Gyre Bonum Math" charset="0"/>
              </a:rPr>
              <a:t>∊</a:t>
            </a:r>
            <a:r>
              <a:rPr lang="x-none" altLang="en-US" sz="2000">
                <a:latin typeface="Calibri (body)" charset="0"/>
                <a:ea typeface="TeX Gyre Bonum Math" charset="0"/>
              </a:rPr>
              <a:t> </a:t>
            </a:r>
            <a:r>
              <a:rPr lang="x-none" altLang="en-US" sz="2000">
                <a:latin typeface="Calibri (body)" charset="0"/>
                <a:ea typeface="Arial" charset="0"/>
              </a:rPr>
              <a:t>G</a:t>
            </a:r>
            <a:r>
              <a:rPr lang="x-none" altLang="en-US" sz="2000">
                <a:latin typeface="TeX Gyre Bonum Math" charset="0"/>
                <a:ea typeface="TeX Gyre Bonum Math" charset="0"/>
              </a:rPr>
              <a:t>.</a:t>
            </a:r>
            <a:r>
              <a:rPr lang="x-none" altLang="en-US" sz="2000">
                <a:latin typeface="Calibri (body)" charset="0"/>
                <a:ea typeface="Arial" charset="0"/>
              </a:rPr>
              <a:t>V</a:t>
            </a:r>
            <a:r>
              <a:rPr lang="x-none" altLang="en-US" sz="2000">
                <a:latin typeface="TeX Gyre Bonum Math" charset="0"/>
                <a:ea typeface="TeX Gyre Bonum Math" charset="0"/>
              </a:rPr>
              <a:t>:</a:t>
            </a:r>
            <a:endParaRPr lang="x-none" altLang="en-US" sz="2000">
              <a:latin typeface="TeX Gyre Bonum Math" charset="0"/>
              <a:ea typeface="TeX Gyre Bonum Math" charset="0"/>
            </a:endParaRPr>
          </a:p>
          <a:p>
            <a:pPr algn="l"/>
            <a:r>
              <a:rPr lang="x-none" altLang="en-US" sz="2000">
                <a:latin typeface="Calibri (body)" charset="0"/>
                <a:ea typeface="Arial" charset="0"/>
              </a:rPr>
              <a:t>        u</a:t>
            </a:r>
            <a:r>
              <a:rPr lang="x-none" altLang="en-US" sz="2000">
                <a:latin typeface="TeX Gyre Bonum Math" charset="0"/>
                <a:ea typeface="TeX Gyre Bonum Math" charset="0"/>
              </a:rPr>
              <a:t>.</a:t>
            </a:r>
            <a:r>
              <a:rPr lang="x-none" altLang="en-US" sz="2000">
                <a:latin typeface="Calibri (body)" charset="0"/>
                <a:ea typeface="Arial" charset="0"/>
              </a:rPr>
              <a:t>p </a:t>
            </a:r>
            <a:r>
              <a:rPr lang="x-none" altLang="en-US" sz="2000">
                <a:latin typeface="TeX Gyre Bonum Math" charset="0"/>
                <a:ea typeface="TeX Gyre Bonum Math" charset="0"/>
              </a:rPr>
              <a:t>=</a:t>
            </a:r>
            <a:r>
              <a:rPr lang="x-none" altLang="en-US" sz="2000">
                <a:latin typeface="Calibri (body)" charset="0"/>
                <a:ea typeface="Arial" charset="0"/>
              </a:rPr>
              <a:t> null</a:t>
            </a:r>
            <a:endParaRPr lang="x-none" altLang="en-US" sz="2000">
              <a:latin typeface="Calibri (body)" charset="0"/>
              <a:ea typeface="Arial" charset="0"/>
            </a:endParaRPr>
          </a:p>
          <a:p>
            <a:pPr algn="l"/>
            <a:r>
              <a:rPr lang="x-none" altLang="en-US" sz="2000">
                <a:latin typeface="Calibri (body)" charset="0"/>
                <a:ea typeface="Arial" charset="0"/>
              </a:rPr>
              <a:t>        u</a:t>
            </a:r>
            <a:r>
              <a:rPr lang="x-none" altLang="en-US" sz="2000">
                <a:latin typeface="TeX Gyre Bonum Math" charset="0"/>
                <a:ea typeface="TeX Gyre Bonum Math" charset="0"/>
              </a:rPr>
              <a:t>.</a:t>
            </a:r>
            <a:r>
              <a:rPr lang="x-none" altLang="en-US" sz="2000">
                <a:latin typeface="Calibri (body)" charset="0"/>
                <a:ea typeface="Arial" charset="0"/>
              </a:rPr>
              <a:t>d </a:t>
            </a:r>
            <a:r>
              <a:rPr lang="x-none" altLang="en-US" sz="2000">
                <a:latin typeface="TeX Gyre Bonum Math" charset="0"/>
                <a:ea typeface="TeX Gyre Bonum Math" charset="0"/>
              </a:rPr>
              <a:t>=</a:t>
            </a:r>
            <a:r>
              <a:rPr lang="x-none" altLang="en-US" sz="2000">
                <a:latin typeface="Calibri (body)" charset="0"/>
                <a:ea typeface="Arial" charset="0"/>
              </a:rPr>
              <a:t> </a:t>
            </a:r>
            <a:r>
              <a:rPr lang="x-none" altLang="en-US" sz="2000">
                <a:latin typeface="TeX Gyre Bonum Math" charset="0"/>
                <a:ea typeface="TeX Gyre Bonum Math" charset="0"/>
                <a:sym typeface="+mn-ea"/>
              </a:rPr>
              <a:t>∞</a:t>
            </a:r>
            <a:endParaRPr lang="x-none" altLang="en-US" sz="2000">
              <a:latin typeface="Calibri (body)" charset="0"/>
              <a:ea typeface="Arial" charset="0"/>
            </a:endParaRPr>
          </a:p>
          <a:p>
            <a:pPr algn="l"/>
            <a:r>
              <a:rPr lang="x-none" altLang="en-US" sz="2000">
                <a:latin typeface="Calibri (body)" charset="0"/>
                <a:ea typeface="Arial" charset="0"/>
              </a:rPr>
              <a:t>    s</a:t>
            </a:r>
            <a:r>
              <a:rPr lang="x-none" altLang="en-US" sz="2000">
                <a:latin typeface="TeX Gyre Bonum Math" charset="0"/>
                <a:ea typeface="TeX Gyre Bonum Math" charset="0"/>
              </a:rPr>
              <a:t>.</a:t>
            </a:r>
            <a:r>
              <a:rPr lang="x-none" altLang="en-US" sz="2000">
                <a:latin typeface="Calibri (body)" charset="0"/>
                <a:ea typeface="Arial" charset="0"/>
              </a:rPr>
              <a:t>d </a:t>
            </a:r>
            <a:r>
              <a:rPr lang="x-none" altLang="en-US" sz="2000">
                <a:latin typeface="TeX Gyre Bonum Math" charset="0"/>
                <a:ea typeface="TeX Gyre Bonum Math" charset="0"/>
              </a:rPr>
              <a:t>=</a:t>
            </a:r>
            <a:r>
              <a:rPr lang="x-none" altLang="en-US" sz="2000">
                <a:latin typeface="Calibri (body)" charset="0"/>
                <a:ea typeface="Arial" charset="0"/>
              </a:rPr>
              <a:t> 0</a:t>
            </a:r>
            <a:endParaRPr lang="x-none" altLang="en-US" sz="2000">
              <a:latin typeface="Calibri (body)" charset="0"/>
              <a:ea typeface="Arial" charset="0"/>
            </a:endParaRPr>
          </a:p>
          <a:p>
            <a:pPr algn="l"/>
            <a:endParaRPr lang="x-none" altLang="en-US" sz="2000">
              <a:latin typeface="Calibri (body)" charset="0"/>
              <a:ea typeface="Arial" charset="0"/>
            </a:endParaRPr>
          </a:p>
          <a:p>
            <a:pPr algn="l"/>
            <a:r>
              <a:rPr lang="x-none" altLang="en-US" sz="2000">
                <a:latin typeface="Calibri (body)" charset="0"/>
                <a:ea typeface="Arial" charset="0"/>
              </a:rPr>
              <a:t>    for i </a:t>
            </a:r>
            <a:r>
              <a:rPr lang="x-none" altLang="en-US" sz="2000">
                <a:latin typeface="TeX Gyre Bonum Math" charset="0"/>
                <a:ea typeface="TeX Gyre Bonum Math" charset="0"/>
              </a:rPr>
              <a:t>=</a:t>
            </a:r>
            <a:r>
              <a:rPr lang="x-none" altLang="en-US" sz="2000">
                <a:latin typeface="Calibri (body)" charset="0"/>
                <a:ea typeface="Arial" charset="0"/>
              </a:rPr>
              <a:t> 1 to </a:t>
            </a:r>
            <a:r>
              <a:rPr lang="x-none" altLang="en-US" sz="2000">
                <a:latin typeface="TeX Gyre Bonum Math" charset="0"/>
                <a:ea typeface="TeX Gyre Bonum Math" charset="0"/>
              </a:rPr>
              <a:t>|</a:t>
            </a:r>
            <a:r>
              <a:rPr lang="x-none" altLang="en-US" sz="2000">
                <a:latin typeface="Calibri (body)" charset="0"/>
                <a:ea typeface="Arial" charset="0"/>
              </a:rPr>
              <a:t>G</a:t>
            </a:r>
            <a:r>
              <a:rPr lang="x-none" altLang="en-US" sz="2000">
                <a:latin typeface="TeX Gyre Bonum Math" charset="0"/>
                <a:ea typeface="TeX Gyre Bonum Math" charset="0"/>
              </a:rPr>
              <a:t>.</a:t>
            </a:r>
            <a:r>
              <a:rPr lang="x-none" altLang="en-US" sz="2000">
                <a:latin typeface="Calibri (body)" charset="0"/>
                <a:ea typeface="Arial" charset="0"/>
              </a:rPr>
              <a:t>V</a:t>
            </a:r>
            <a:r>
              <a:rPr lang="x-none" altLang="en-US" sz="2000">
                <a:latin typeface="TeX Gyre Bonum Math" charset="0"/>
                <a:ea typeface="TeX Gyre Bonum Math" charset="0"/>
              </a:rPr>
              <a:t>| - </a:t>
            </a:r>
            <a:r>
              <a:rPr lang="x-none" altLang="en-US" sz="2000">
                <a:latin typeface="Calibri (body)" charset="0"/>
                <a:ea typeface="Arial" charset="0"/>
              </a:rPr>
              <a:t>1</a:t>
            </a:r>
            <a:r>
              <a:rPr lang="x-none" altLang="en-US" sz="2000">
                <a:latin typeface="TeX Gyre Bonum Math" charset="0"/>
                <a:ea typeface="TeX Gyre Bonum Math" charset="0"/>
              </a:rPr>
              <a:t>:</a:t>
            </a:r>
            <a:endParaRPr lang="x-none" altLang="en-US" sz="2000">
              <a:latin typeface="TeX Gyre Bonum Math" charset="0"/>
              <a:ea typeface="TeX Gyre Bonum Math" charset="0"/>
              <a:cs typeface="TeX Gyre Bonum Math" charset="0"/>
              <a:sym typeface="+mn-ea"/>
            </a:endParaRPr>
          </a:p>
          <a:p>
            <a:pPr algn="l"/>
            <a:r>
              <a:rPr lang="x-none" altLang="en-US" sz="2000">
                <a:latin typeface="Calibri (body)" charset="0"/>
                <a:ea typeface="Arial" charset="0"/>
                <a:cs typeface="TeX Gyre Bonum Math" charset="0"/>
              </a:rPr>
              <a:t>        for each </a:t>
            </a:r>
            <a:r>
              <a:rPr lang="x-none" altLang="en-US" sz="2000">
                <a:latin typeface="TeX Gyre Bonum Math" charset="0"/>
                <a:ea typeface="TeX Gyre Bonum Math" charset="0"/>
                <a:cs typeface="TeX Gyre Bonum Math" charset="0"/>
              </a:rPr>
              <a:t>(</a:t>
            </a:r>
            <a:r>
              <a:rPr lang="x-none" altLang="en-US" sz="2000">
                <a:latin typeface="Calibri (body)" charset="0"/>
                <a:ea typeface="Arial" charset="0"/>
                <a:cs typeface="TeX Gyre Bonum Math" charset="0"/>
              </a:rPr>
              <a:t>u</a:t>
            </a:r>
            <a:r>
              <a:rPr lang="x-none" altLang="en-US" sz="2000">
                <a:latin typeface="TeX Gyre Bonum Math" charset="0"/>
                <a:ea typeface="TeX Gyre Bonum Math" charset="0"/>
                <a:cs typeface="TeX Gyre Bonum Math" charset="0"/>
              </a:rPr>
              <a:t>,</a:t>
            </a:r>
            <a:r>
              <a:rPr lang="x-none" altLang="en-US" sz="2000">
                <a:latin typeface="Calibri (body)" charset="0"/>
                <a:ea typeface="Arial" charset="0"/>
                <a:cs typeface="TeX Gyre Bonum Math" charset="0"/>
              </a:rPr>
              <a:t> v</a:t>
            </a:r>
            <a:r>
              <a:rPr lang="x-none" altLang="en-US" sz="2000">
                <a:latin typeface="TeX Gyre Bonum Math" charset="0"/>
                <a:ea typeface="TeX Gyre Bonum Math" charset="0"/>
                <a:cs typeface="TeX Gyre Bonum Math" charset="0"/>
              </a:rPr>
              <a:t>)</a:t>
            </a:r>
            <a:r>
              <a:rPr lang="x-none" altLang="en-US" sz="2000">
                <a:latin typeface="Calibri (body)" charset="0"/>
                <a:ea typeface="TeX Gyre Bonum Math" charset="0"/>
                <a:sym typeface="+mn-ea"/>
              </a:rPr>
              <a:t> </a:t>
            </a:r>
            <a:r>
              <a:rPr lang="x-none" altLang="en-US" sz="2000">
                <a:latin typeface="TeX Gyre Bonum Math" charset="0"/>
                <a:ea typeface="TeX Gyre Bonum Math" charset="0"/>
                <a:sym typeface="+mn-ea"/>
              </a:rPr>
              <a:t>∊</a:t>
            </a:r>
            <a:r>
              <a:rPr lang="x-none" altLang="en-US" sz="2000">
                <a:latin typeface="Calibri (body)" charset="0"/>
                <a:ea typeface="TeX Gyre Bonum Math" charset="0"/>
                <a:sym typeface="+mn-ea"/>
              </a:rPr>
              <a:t> G</a:t>
            </a:r>
            <a:r>
              <a:rPr lang="x-none" altLang="en-US" sz="2000">
                <a:latin typeface="TeX Gyre Bonum Math" charset="0"/>
                <a:ea typeface="TeX Gyre Bonum Math" charset="0"/>
                <a:sym typeface="+mn-ea"/>
              </a:rPr>
              <a:t>.</a:t>
            </a:r>
            <a:r>
              <a:rPr lang="x-none" altLang="en-US" sz="2000">
                <a:latin typeface="Calibri (body)" charset="0"/>
                <a:ea typeface="TeX Gyre Bonum Math" charset="0"/>
                <a:sym typeface="+mn-ea"/>
              </a:rPr>
              <a:t>E</a:t>
            </a:r>
            <a:r>
              <a:rPr lang="x-none" altLang="en-US" sz="2000">
                <a:latin typeface="TeX Gyre Bonum Math" charset="0"/>
                <a:ea typeface="TeX Gyre Bonum Math" charset="0"/>
                <a:sym typeface="+mn-ea"/>
              </a:rPr>
              <a:t>:</a:t>
            </a:r>
            <a:endParaRPr lang="x-none" altLang="en-US" sz="2000">
              <a:latin typeface="TeX Gyre Bonum Math" charset="0"/>
              <a:ea typeface="TeX Gyre Bonum Math" charset="0"/>
              <a:sym typeface="+mn-ea"/>
            </a:endParaRPr>
          </a:p>
          <a:p>
            <a:pPr algn="l"/>
            <a:r>
              <a:rPr lang="x-none" altLang="en-US" sz="2000">
                <a:latin typeface="Calibri (body)" charset="0"/>
                <a:ea typeface="TeX Gyre Bonum Math" charset="0"/>
                <a:cs typeface="TeX Gyre Bonum Math" charset="0"/>
                <a:sym typeface="+mn-ea"/>
              </a:rPr>
              <a:t>            if v</a:t>
            </a:r>
            <a:r>
              <a:rPr lang="x-none" altLang="en-US" sz="2000">
                <a:latin typeface="TeX Gyre Bonum Math" charset="0"/>
                <a:ea typeface="TeX Gyre Bonum Math" charset="0"/>
                <a:cs typeface="TeX Gyre Bonum Math" charset="0"/>
                <a:sym typeface="+mn-ea"/>
              </a:rPr>
              <a:t>.</a:t>
            </a:r>
            <a:r>
              <a:rPr lang="x-none" altLang="en-US" sz="2000">
                <a:latin typeface="Calibri (body)" charset="0"/>
                <a:ea typeface="TeX Gyre Bonum Math" charset="0"/>
                <a:cs typeface="TeX Gyre Bonum Math" charset="0"/>
                <a:sym typeface="+mn-ea"/>
              </a:rPr>
              <a:t>d</a:t>
            </a:r>
            <a:r>
              <a:rPr lang="x-none" altLang="en-US" sz="2000">
                <a:latin typeface="TeX Gyre Bonum Math" charset="0"/>
                <a:ea typeface="TeX Gyre Bonum Math" charset="0"/>
                <a:cs typeface="TeX Gyre Bonum Math" charset="0"/>
                <a:sym typeface="+mn-ea"/>
              </a:rPr>
              <a:t> &gt; </a:t>
            </a:r>
            <a:r>
              <a:rPr lang="x-none" altLang="en-US" sz="2000">
                <a:latin typeface="Calibri (body)" charset="0"/>
                <a:ea typeface="TeX Gyre Bonum Math" charset="0"/>
                <a:cs typeface="TeX Gyre Bonum Math" charset="0"/>
                <a:sym typeface="+mn-ea"/>
              </a:rPr>
              <a:t>u</a:t>
            </a:r>
            <a:r>
              <a:rPr lang="x-none" altLang="en-US" sz="2000">
                <a:latin typeface="TeX Gyre Bonum Math" charset="0"/>
                <a:ea typeface="TeX Gyre Bonum Math" charset="0"/>
                <a:cs typeface="TeX Gyre Bonum Math" charset="0"/>
                <a:sym typeface="+mn-ea"/>
              </a:rPr>
              <a:t>.</a:t>
            </a:r>
            <a:r>
              <a:rPr lang="x-none" altLang="en-US" sz="2000">
                <a:latin typeface="Calibri (body)" charset="0"/>
                <a:ea typeface="TeX Gyre Bonum Math" charset="0"/>
                <a:cs typeface="TeX Gyre Bonum Math" charset="0"/>
                <a:sym typeface="+mn-ea"/>
              </a:rPr>
              <a:t>d </a:t>
            </a:r>
            <a:r>
              <a:rPr lang="x-none" altLang="en-US" sz="2000">
                <a:latin typeface="TeX Gyre Bonum Math" charset="0"/>
                <a:ea typeface="TeX Gyre Bonum Math" charset="0"/>
                <a:cs typeface="TeX Gyre Bonum Math" charset="0"/>
                <a:sym typeface="+mn-ea"/>
              </a:rPr>
              <a:t>+</a:t>
            </a:r>
            <a:r>
              <a:rPr lang="x-none" altLang="en-US" sz="2000">
                <a:latin typeface="Calibri (body)" charset="0"/>
                <a:ea typeface="TeX Gyre Bonum Math" charset="0"/>
                <a:cs typeface="TeX Gyre Bonum Math" charset="0"/>
                <a:sym typeface="+mn-ea"/>
              </a:rPr>
              <a:t> w</a:t>
            </a:r>
            <a:r>
              <a:rPr lang="x-none" altLang="en-US" sz="2000">
                <a:latin typeface="TeX Gyre Bonum Math" charset="0"/>
                <a:ea typeface="TeX Gyre Bonum Math" charset="0"/>
                <a:cs typeface="TeX Gyre Bonum Math" charset="0"/>
                <a:sym typeface="+mn-ea"/>
              </a:rPr>
              <a:t>(</a:t>
            </a:r>
            <a:r>
              <a:rPr lang="x-none" altLang="en-US" sz="2000">
                <a:latin typeface="Calibri (body)" charset="0"/>
                <a:ea typeface="TeX Gyre Bonum Math" charset="0"/>
                <a:cs typeface="TeX Gyre Bonum Math" charset="0"/>
                <a:sym typeface="+mn-ea"/>
              </a:rPr>
              <a:t>u</a:t>
            </a:r>
            <a:r>
              <a:rPr lang="x-none" altLang="en-US" sz="2000">
                <a:latin typeface="TeX Gyre Bonum Math" charset="0"/>
                <a:ea typeface="TeX Gyre Bonum Math" charset="0"/>
                <a:cs typeface="TeX Gyre Bonum Math" charset="0"/>
                <a:sym typeface="+mn-ea"/>
              </a:rPr>
              <a:t>,</a:t>
            </a:r>
            <a:r>
              <a:rPr lang="x-none" altLang="en-US" sz="2000">
                <a:latin typeface="Calibri (body)" charset="0"/>
                <a:ea typeface="TeX Gyre Bonum Math" charset="0"/>
                <a:cs typeface="TeX Gyre Bonum Math" charset="0"/>
                <a:sym typeface="+mn-ea"/>
              </a:rPr>
              <a:t> v</a:t>
            </a:r>
            <a:r>
              <a:rPr lang="x-none" altLang="en-US" sz="2000">
                <a:latin typeface="TeX Gyre Bonum Math" charset="0"/>
                <a:ea typeface="TeX Gyre Bonum Math" charset="0"/>
                <a:cs typeface="TeX Gyre Bonum Math" charset="0"/>
                <a:sym typeface="+mn-ea"/>
              </a:rPr>
              <a:t>)</a:t>
            </a:r>
            <a:r>
              <a:rPr lang="x-none" altLang="en-US" sz="2000">
                <a:latin typeface="Calibri (body)" charset="0"/>
                <a:ea typeface="TeX Gyre Bonum Math" charset="0"/>
                <a:cs typeface="TeX Gyre Bonum Math" charset="0"/>
                <a:sym typeface="+mn-ea"/>
              </a:rPr>
              <a:t>:</a:t>
            </a:r>
            <a:endParaRPr lang="x-none" altLang="en-US" sz="2000">
              <a:latin typeface="Calibri (body)" charset="0"/>
              <a:ea typeface="TeX Gyre Bonum Math" charset="0"/>
              <a:cs typeface="TeX Gyre Bonum Math" charset="0"/>
              <a:sym typeface="+mn-ea"/>
            </a:endParaRPr>
          </a:p>
          <a:p>
            <a:pPr algn="l"/>
            <a:r>
              <a:rPr lang="x-none" altLang="en-US" sz="2000">
                <a:latin typeface="Calibri (body)" charset="0"/>
                <a:ea typeface="TeX Gyre Bonum Math" charset="0"/>
                <a:cs typeface="TeX Gyre Bonum Math" charset="0"/>
                <a:sym typeface="+mn-ea"/>
              </a:rPr>
              <a:t>                v</a:t>
            </a:r>
            <a:r>
              <a:rPr lang="x-none" altLang="en-US" sz="2000">
                <a:latin typeface="TeX Gyre Bonum Math" charset="0"/>
                <a:ea typeface="TeX Gyre Bonum Math" charset="0"/>
                <a:cs typeface="TeX Gyre Bonum Math" charset="0"/>
                <a:sym typeface="+mn-ea"/>
              </a:rPr>
              <a:t>.</a:t>
            </a:r>
            <a:r>
              <a:rPr lang="x-none" altLang="en-US" sz="2000">
                <a:latin typeface="Calibri (body)" charset="0"/>
                <a:ea typeface="TeX Gyre Bonum Math" charset="0"/>
                <a:cs typeface="TeX Gyre Bonum Math" charset="0"/>
                <a:sym typeface="+mn-ea"/>
              </a:rPr>
              <a:t>d </a:t>
            </a:r>
            <a:r>
              <a:rPr lang="x-none" altLang="en-US" sz="2000">
                <a:latin typeface="TeX Gyre Bonum Math" charset="0"/>
                <a:ea typeface="TeX Gyre Bonum Math" charset="0"/>
                <a:cs typeface="TeX Gyre Bonum Math" charset="0"/>
                <a:sym typeface="+mn-ea"/>
              </a:rPr>
              <a:t>=</a:t>
            </a:r>
            <a:r>
              <a:rPr lang="x-none" altLang="en-US" sz="2000">
                <a:latin typeface="Calibri (body)" charset="0"/>
                <a:ea typeface="TeX Gyre Bonum Math" charset="0"/>
                <a:cs typeface="TeX Gyre Bonum Math" charset="0"/>
                <a:sym typeface="+mn-ea"/>
              </a:rPr>
              <a:t> u</a:t>
            </a:r>
            <a:r>
              <a:rPr lang="x-none" altLang="en-US" sz="2000">
                <a:latin typeface="TeX Gyre Bonum Math" charset="0"/>
                <a:ea typeface="TeX Gyre Bonum Math" charset="0"/>
                <a:cs typeface="TeX Gyre Bonum Math" charset="0"/>
                <a:sym typeface="+mn-ea"/>
              </a:rPr>
              <a:t>.</a:t>
            </a:r>
            <a:r>
              <a:rPr lang="x-none" altLang="en-US" sz="2000">
                <a:latin typeface="Calibri (body)" charset="0"/>
                <a:ea typeface="TeX Gyre Bonum Math" charset="0"/>
                <a:cs typeface="TeX Gyre Bonum Math" charset="0"/>
                <a:sym typeface="+mn-ea"/>
              </a:rPr>
              <a:t>d </a:t>
            </a:r>
            <a:r>
              <a:rPr lang="x-none" altLang="en-US" sz="2000">
                <a:latin typeface="TeX Gyre Bonum Math" charset="0"/>
                <a:ea typeface="TeX Gyre Bonum Math" charset="0"/>
                <a:cs typeface="TeX Gyre Bonum Math" charset="0"/>
                <a:sym typeface="+mn-ea"/>
              </a:rPr>
              <a:t>+</a:t>
            </a:r>
            <a:r>
              <a:rPr lang="x-none" altLang="en-US" sz="2000">
                <a:latin typeface="Calibri (body)" charset="0"/>
                <a:ea typeface="TeX Gyre Bonum Math" charset="0"/>
                <a:cs typeface="TeX Gyre Bonum Math" charset="0"/>
                <a:sym typeface="+mn-ea"/>
              </a:rPr>
              <a:t> w(u</a:t>
            </a:r>
            <a:r>
              <a:rPr lang="x-none" altLang="en-US" sz="2000">
                <a:latin typeface="TeX Gyre Bonum Math" charset="0"/>
                <a:ea typeface="TeX Gyre Bonum Math" charset="0"/>
                <a:cs typeface="TeX Gyre Bonum Math" charset="0"/>
                <a:sym typeface="+mn-ea"/>
              </a:rPr>
              <a:t>,</a:t>
            </a:r>
            <a:r>
              <a:rPr lang="x-none" altLang="en-US" sz="2000">
                <a:latin typeface="Calibri (body)" charset="0"/>
                <a:ea typeface="TeX Gyre Bonum Math" charset="0"/>
                <a:cs typeface="TeX Gyre Bonum Math" charset="0"/>
                <a:sym typeface="+mn-ea"/>
              </a:rPr>
              <a:t> v)</a:t>
            </a:r>
            <a:endParaRPr lang="x-none" altLang="en-US" sz="2000">
              <a:latin typeface="Calibri (body)" charset="0"/>
              <a:ea typeface="TeX Gyre Bonum Math" charset="0"/>
              <a:cs typeface="TeX Gyre Bonum Math" charset="0"/>
              <a:sym typeface="+mn-ea"/>
            </a:endParaRPr>
          </a:p>
          <a:p>
            <a:pPr algn="l"/>
            <a:r>
              <a:rPr lang="x-none" altLang="en-US" sz="2000">
                <a:latin typeface="Calibri (body)" charset="0"/>
                <a:ea typeface="TeX Gyre Bonum Math" charset="0"/>
                <a:cs typeface="TeX Gyre Bonum Math" charset="0"/>
                <a:sym typeface="+mn-ea"/>
              </a:rPr>
              <a:t>                v</a:t>
            </a:r>
            <a:r>
              <a:rPr lang="x-none" altLang="en-US" sz="2000">
                <a:latin typeface="TeX Gyre Bonum Math" charset="0"/>
                <a:ea typeface="TeX Gyre Bonum Math" charset="0"/>
                <a:cs typeface="TeX Gyre Bonum Math" charset="0"/>
                <a:sym typeface="+mn-ea"/>
              </a:rPr>
              <a:t>.</a:t>
            </a:r>
            <a:r>
              <a:rPr lang="x-none" altLang="en-US" sz="2000">
                <a:latin typeface="Calibri (body)" charset="0"/>
                <a:ea typeface="TeX Gyre Bonum Math" charset="0"/>
                <a:cs typeface="TeX Gyre Bonum Math" charset="0"/>
                <a:sym typeface="+mn-ea"/>
              </a:rPr>
              <a:t>p </a:t>
            </a:r>
            <a:r>
              <a:rPr lang="x-none" altLang="en-US" sz="2000">
                <a:latin typeface="TeX Gyre Bonum Math" charset="0"/>
                <a:ea typeface="TeX Gyre Bonum Math" charset="0"/>
                <a:cs typeface="TeX Gyre Bonum Math" charset="0"/>
                <a:sym typeface="+mn-ea"/>
              </a:rPr>
              <a:t>=</a:t>
            </a:r>
            <a:r>
              <a:rPr lang="x-none" altLang="en-US" sz="2000">
                <a:latin typeface="Calibri (body)" charset="0"/>
                <a:ea typeface="TeX Gyre Bonum Math" charset="0"/>
                <a:cs typeface="TeX Gyre Bonum Math" charset="0"/>
                <a:sym typeface="+mn-ea"/>
              </a:rPr>
              <a:t> u</a:t>
            </a:r>
            <a:endParaRPr lang="x-none" altLang="en-US" sz="2000">
              <a:latin typeface="Calibri (body)" charset="0"/>
              <a:ea typeface="TeX Gyre Bonum Math" charset="0"/>
              <a:cs typeface="TeX Gyre Bonum Math" charset="0"/>
              <a:sym typeface="+mn-ea"/>
            </a:endParaRPr>
          </a:p>
        </p:txBody>
      </p:sp>
      <p:sp>
        <p:nvSpPr>
          <p:cNvPr id="2" name="Text Box 1"/>
          <p:cNvSpPr txBox="1"/>
          <p:nvPr/>
        </p:nvSpPr>
        <p:spPr>
          <a:xfrm>
            <a:off x="459740" y="1353820"/>
            <a:ext cx="523875" cy="3153410"/>
          </a:xfrm>
          <a:prstGeom prst="rect">
            <a:avLst/>
          </a:prstGeom>
          <a:noFill/>
        </p:spPr>
        <p:txBody>
          <a:bodyPr wrap="none" rtlCol="0">
            <a:spAutoFit/>
          </a:bodyPr>
          <a:p>
            <a:pPr algn="l"/>
            <a:r>
              <a:rPr lang="x-none" altLang="en-US" sz="2000">
                <a:solidFill>
                  <a:schemeClr val="bg1">
                    <a:lumMod val="50000"/>
                  </a:schemeClr>
                </a:solidFill>
                <a:latin typeface="Calibri (body)" charset="0"/>
                <a:ea typeface="TeX Gyre Bonum Math" charset="0"/>
                <a:cs typeface="TeX Gyre Bonum Math" charset="0"/>
                <a:sym typeface="+mn-ea"/>
              </a:rPr>
              <a:t>1.</a:t>
            </a:r>
            <a:endParaRPr lang="x-none" altLang="en-US" sz="2000">
              <a:solidFill>
                <a:schemeClr val="bg1">
                  <a:lumMod val="50000"/>
                </a:schemeClr>
              </a:solidFill>
              <a:latin typeface="Calibri (body)" charset="0"/>
              <a:ea typeface="TeX Gyre Bonum Math" charset="0"/>
              <a:cs typeface="TeX Gyre Bonum Math" charset="0"/>
              <a:sym typeface="+mn-ea"/>
            </a:endParaRPr>
          </a:p>
          <a:p>
            <a:pPr algn="l"/>
            <a:r>
              <a:rPr lang="x-none" altLang="en-US" sz="2000">
                <a:solidFill>
                  <a:schemeClr val="bg1">
                    <a:lumMod val="50000"/>
                  </a:schemeClr>
                </a:solidFill>
                <a:latin typeface="Calibri (body)" charset="0"/>
                <a:ea typeface="TeX Gyre Bonum Math" charset="0"/>
                <a:cs typeface="TeX Gyre Bonum Math" charset="0"/>
                <a:sym typeface="+mn-ea"/>
              </a:rPr>
              <a:t>2.</a:t>
            </a:r>
            <a:endParaRPr lang="x-none" altLang="en-US" sz="2000">
              <a:solidFill>
                <a:schemeClr val="bg1">
                  <a:lumMod val="50000"/>
                </a:schemeClr>
              </a:solidFill>
              <a:latin typeface="Calibri (body)" charset="0"/>
              <a:ea typeface="TeX Gyre Bonum Math" charset="0"/>
              <a:cs typeface="TeX Gyre Bonum Math" charset="0"/>
              <a:sym typeface="+mn-ea"/>
            </a:endParaRPr>
          </a:p>
          <a:p>
            <a:pPr algn="l"/>
            <a:r>
              <a:rPr lang="x-none" altLang="en-US" sz="2000">
                <a:solidFill>
                  <a:schemeClr val="bg1">
                    <a:lumMod val="50000"/>
                  </a:schemeClr>
                </a:solidFill>
                <a:latin typeface="Calibri (body)" charset="0"/>
                <a:ea typeface="TeX Gyre Bonum Math" charset="0"/>
                <a:cs typeface="TeX Gyre Bonum Math" charset="0"/>
                <a:sym typeface="+mn-ea"/>
              </a:rPr>
              <a:t>3.</a:t>
            </a:r>
            <a:endParaRPr lang="x-none" altLang="en-US" sz="2000">
              <a:solidFill>
                <a:schemeClr val="bg1">
                  <a:lumMod val="50000"/>
                </a:schemeClr>
              </a:solidFill>
              <a:latin typeface="Calibri (body)" charset="0"/>
              <a:ea typeface="TeX Gyre Bonum Math" charset="0"/>
              <a:cs typeface="TeX Gyre Bonum Math" charset="0"/>
              <a:sym typeface="+mn-ea"/>
            </a:endParaRPr>
          </a:p>
          <a:p>
            <a:pPr algn="l"/>
            <a:r>
              <a:rPr lang="x-none" altLang="en-US" sz="2000">
                <a:solidFill>
                  <a:schemeClr val="bg1">
                    <a:lumMod val="50000"/>
                  </a:schemeClr>
                </a:solidFill>
                <a:latin typeface="Calibri (body)" charset="0"/>
                <a:ea typeface="TeX Gyre Bonum Math" charset="0"/>
                <a:cs typeface="TeX Gyre Bonum Math" charset="0"/>
                <a:sym typeface="+mn-ea"/>
              </a:rPr>
              <a:t>4.</a:t>
            </a:r>
            <a:endParaRPr lang="x-none" altLang="en-US" sz="2000">
              <a:solidFill>
                <a:schemeClr val="bg1">
                  <a:lumMod val="50000"/>
                </a:schemeClr>
              </a:solidFill>
              <a:latin typeface="Calibri (body)" charset="0"/>
              <a:ea typeface="TeX Gyre Bonum Math" charset="0"/>
              <a:cs typeface="TeX Gyre Bonum Math" charset="0"/>
              <a:sym typeface="+mn-ea"/>
            </a:endParaRPr>
          </a:p>
          <a:p>
            <a:pPr algn="l"/>
            <a:r>
              <a:rPr lang="x-none" altLang="en-US" sz="2000">
                <a:solidFill>
                  <a:schemeClr val="bg1">
                    <a:lumMod val="50000"/>
                  </a:schemeClr>
                </a:solidFill>
                <a:latin typeface="Calibri (body)" charset="0"/>
                <a:ea typeface="TeX Gyre Bonum Math" charset="0"/>
                <a:cs typeface="TeX Gyre Bonum Math" charset="0"/>
                <a:sym typeface="+mn-ea"/>
              </a:rPr>
              <a:t>5.</a:t>
            </a:r>
            <a:endParaRPr lang="x-none" altLang="en-US" sz="2000">
              <a:solidFill>
                <a:schemeClr val="bg1">
                  <a:lumMod val="50000"/>
                </a:schemeClr>
              </a:solidFill>
              <a:latin typeface="Calibri (body)" charset="0"/>
              <a:ea typeface="TeX Gyre Bonum Math" charset="0"/>
              <a:cs typeface="TeX Gyre Bonum Math" charset="0"/>
              <a:sym typeface="+mn-ea"/>
            </a:endParaRPr>
          </a:p>
          <a:p>
            <a:pPr algn="l"/>
            <a:r>
              <a:rPr lang="x-none" altLang="en-US" sz="2000">
                <a:solidFill>
                  <a:schemeClr val="bg1">
                    <a:lumMod val="50000"/>
                  </a:schemeClr>
                </a:solidFill>
                <a:latin typeface="Calibri (body)" charset="0"/>
                <a:ea typeface="TeX Gyre Bonum Math" charset="0"/>
                <a:cs typeface="TeX Gyre Bonum Math" charset="0"/>
                <a:sym typeface="+mn-ea"/>
              </a:rPr>
              <a:t>6.</a:t>
            </a:r>
            <a:endParaRPr lang="x-none" altLang="en-US" sz="2000">
              <a:solidFill>
                <a:schemeClr val="bg1">
                  <a:lumMod val="50000"/>
                </a:schemeClr>
              </a:solidFill>
              <a:latin typeface="Calibri (body)" charset="0"/>
              <a:ea typeface="TeX Gyre Bonum Math" charset="0"/>
              <a:cs typeface="TeX Gyre Bonum Math" charset="0"/>
              <a:sym typeface="+mn-ea"/>
            </a:endParaRPr>
          </a:p>
          <a:p>
            <a:pPr algn="l"/>
            <a:r>
              <a:rPr lang="x-none" altLang="en-US" sz="2000">
                <a:solidFill>
                  <a:schemeClr val="bg1">
                    <a:lumMod val="50000"/>
                  </a:schemeClr>
                </a:solidFill>
                <a:latin typeface="Calibri (body)" charset="0"/>
                <a:ea typeface="TeX Gyre Bonum Math" charset="0"/>
                <a:cs typeface="TeX Gyre Bonum Math" charset="0"/>
                <a:sym typeface="+mn-ea"/>
              </a:rPr>
              <a:t>7.</a:t>
            </a:r>
            <a:endParaRPr lang="x-none" altLang="en-US" sz="2000">
              <a:solidFill>
                <a:schemeClr val="bg1">
                  <a:lumMod val="50000"/>
                </a:schemeClr>
              </a:solidFill>
              <a:latin typeface="Calibri (body)" charset="0"/>
              <a:ea typeface="TeX Gyre Bonum Math" charset="0"/>
              <a:cs typeface="TeX Gyre Bonum Math" charset="0"/>
              <a:sym typeface="+mn-ea"/>
            </a:endParaRPr>
          </a:p>
          <a:p>
            <a:pPr algn="l"/>
            <a:r>
              <a:rPr lang="x-none" altLang="en-US" sz="2000">
                <a:solidFill>
                  <a:schemeClr val="bg1">
                    <a:lumMod val="50000"/>
                  </a:schemeClr>
                </a:solidFill>
                <a:latin typeface="Calibri (body)" charset="0"/>
                <a:ea typeface="TeX Gyre Bonum Math" charset="0"/>
                <a:cs typeface="TeX Gyre Bonum Math" charset="0"/>
                <a:sym typeface="+mn-ea"/>
              </a:rPr>
              <a:t>8.</a:t>
            </a:r>
            <a:endParaRPr lang="x-none" altLang="en-US" sz="2000">
              <a:solidFill>
                <a:schemeClr val="bg1">
                  <a:lumMod val="50000"/>
                </a:schemeClr>
              </a:solidFill>
              <a:latin typeface="Calibri (body)" charset="0"/>
              <a:ea typeface="TeX Gyre Bonum Math" charset="0"/>
              <a:cs typeface="TeX Gyre Bonum Math" charset="0"/>
              <a:sym typeface="+mn-ea"/>
            </a:endParaRPr>
          </a:p>
          <a:p>
            <a:pPr algn="l"/>
            <a:r>
              <a:rPr lang="x-none" altLang="en-US" sz="2000">
                <a:solidFill>
                  <a:schemeClr val="bg1">
                    <a:lumMod val="50000"/>
                  </a:schemeClr>
                </a:solidFill>
                <a:latin typeface="Calibri (body)" charset="0"/>
                <a:ea typeface="TeX Gyre Bonum Math" charset="0"/>
                <a:cs typeface="TeX Gyre Bonum Math" charset="0"/>
                <a:sym typeface="+mn-ea"/>
              </a:rPr>
              <a:t>9.</a:t>
            </a:r>
            <a:endParaRPr lang="x-none" altLang="en-US" sz="2000">
              <a:solidFill>
                <a:schemeClr val="bg1">
                  <a:lumMod val="50000"/>
                </a:schemeClr>
              </a:solidFill>
              <a:latin typeface="Calibri (body)" charset="0"/>
              <a:ea typeface="TeX Gyre Bonum Math" charset="0"/>
              <a:cs typeface="TeX Gyre Bonum Math" charset="0"/>
              <a:sym typeface="+mn-ea"/>
            </a:endParaRPr>
          </a:p>
          <a:p>
            <a:pPr algn="l"/>
            <a:r>
              <a:rPr lang="x-none" altLang="en-US" sz="2000">
                <a:solidFill>
                  <a:schemeClr val="bg1">
                    <a:lumMod val="50000"/>
                  </a:schemeClr>
                </a:solidFill>
                <a:latin typeface="Calibri (body)" charset="0"/>
                <a:ea typeface="TeX Gyre Bonum Math" charset="0"/>
                <a:cs typeface="TeX Gyre Bonum Math" charset="0"/>
                <a:sym typeface="+mn-ea"/>
              </a:rPr>
              <a:t>10.</a:t>
            </a:r>
            <a:endParaRPr lang="x-none" altLang="en-US" sz="2000">
              <a:solidFill>
                <a:schemeClr val="bg1">
                  <a:lumMod val="50000"/>
                </a:schemeClr>
              </a:solidFill>
              <a:latin typeface="Calibri (body)" charset="0"/>
              <a:ea typeface="TeX Gyre Bonum Math" charset="0"/>
              <a:cs typeface="TeX Gyre Bonum Math" charset="0"/>
              <a:sym typeface="+mn-ea"/>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1" name=""/>
        <p:cNvGrpSpPr/>
        <p:nvPr/>
      </p:nvGrpSpPr>
      <p:grpSpPr/>
      <p:sp>
        <p:nvSpPr>
          <p:cNvPr id="13" name="Text Box 12"/>
          <p:cNvSpPr txBox="1"/>
          <p:nvPr/>
        </p:nvSpPr>
        <p:spPr>
          <a:xfrm>
            <a:off x="1821815" y="299720"/>
            <a:ext cx="3707765" cy="365760"/>
          </a:xfrm>
          <a:prstGeom prst="rect">
            <a:avLst/>
          </a:prstGeom>
          <a:noFill/>
        </p:spPr>
        <p:txBody>
          <a:bodyPr wrap="none" rtlCol="0">
            <a:spAutoFit/>
          </a:bodyPr>
          <a:p>
            <a:r>
              <a:rPr lang="x-none" altLang="en-US" b="1">
                <a:solidFill>
                  <a:schemeClr val="tx1">
                    <a:lumMod val="85000"/>
                    <a:lumOff val="15000"/>
                  </a:schemeClr>
                </a:solidFill>
                <a:latin typeface="Arial" charset="0"/>
              </a:rPr>
              <a:t>Ο αλγόριθμος των Bellman-Ford</a:t>
            </a:r>
            <a:endParaRPr lang="x-none" altLang="en-US" b="1">
              <a:solidFill>
                <a:schemeClr val="tx1">
                  <a:lumMod val="85000"/>
                  <a:lumOff val="15000"/>
                </a:schemeClr>
              </a:solidFill>
              <a:latin typeface="Arial" charset="0"/>
            </a:endParaRPr>
          </a:p>
        </p:txBody>
      </p:sp>
      <p:cxnSp>
        <p:nvCxnSpPr>
          <p:cNvPr id="14" name="Straight Connector 13"/>
          <p:cNvCxnSpPr/>
          <p:nvPr/>
        </p:nvCxnSpPr>
        <p:spPr>
          <a:xfrm>
            <a:off x="448310" y="833755"/>
            <a:ext cx="11111865" cy="20320"/>
          </a:xfrm>
          <a:prstGeom prst="line">
            <a:avLst/>
          </a:prstGeom>
        </p:spPr>
        <p:style>
          <a:lnRef idx="1">
            <a:schemeClr val="accent1"/>
          </a:lnRef>
          <a:fillRef idx="0">
            <a:schemeClr val="accent1"/>
          </a:fillRef>
          <a:effectRef idx="0">
            <a:schemeClr val="accent1"/>
          </a:effectRef>
          <a:fontRef idx="minor">
            <a:schemeClr val="tx1"/>
          </a:fontRef>
        </p:style>
      </p:cxnSp>
      <p:sp>
        <p:nvSpPr>
          <p:cNvPr id="15" name="Text Box 14"/>
          <p:cNvSpPr txBox="1"/>
          <p:nvPr/>
        </p:nvSpPr>
        <p:spPr>
          <a:xfrm>
            <a:off x="372110" y="299720"/>
            <a:ext cx="1543050" cy="365760"/>
          </a:xfrm>
          <a:prstGeom prst="rect">
            <a:avLst/>
          </a:prstGeom>
          <a:noFill/>
        </p:spPr>
        <p:txBody>
          <a:bodyPr wrap="square" rtlCol="0">
            <a:spAutoFit/>
          </a:bodyPr>
          <a:p>
            <a:r>
              <a:rPr lang="x-none" altLang="en-US" b="1">
                <a:solidFill>
                  <a:srgbClr val="00B0F0"/>
                </a:solidFill>
                <a:latin typeface="Arial" charset="0"/>
              </a:rPr>
              <a:t>Γραφήματα:</a:t>
            </a:r>
            <a:endParaRPr lang="x-none" altLang="en-US" b="1">
              <a:solidFill>
                <a:srgbClr val="00B0F0"/>
              </a:solidFill>
              <a:latin typeface="Arial" charset="0"/>
            </a:endParaRPr>
          </a:p>
        </p:txBody>
      </p:sp>
      <p:sp>
        <p:nvSpPr>
          <p:cNvPr id="20" name="Text Box 19"/>
          <p:cNvSpPr txBox="1"/>
          <p:nvPr/>
        </p:nvSpPr>
        <p:spPr>
          <a:xfrm>
            <a:off x="483235" y="1076325"/>
            <a:ext cx="3973195" cy="3852545"/>
          </a:xfrm>
          <a:prstGeom prst="rect">
            <a:avLst/>
          </a:prstGeom>
          <a:noFill/>
        </p:spPr>
        <p:txBody>
          <a:bodyPr wrap="none" rtlCol="0">
            <a:spAutoFit/>
          </a:bodyPr>
          <a:p>
            <a:pPr algn="l"/>
            <a:r>
              <a:rPr lang="x-none" altLang="en-US" sz="2000">
                <a:latin typeface="Calibri (body)" charset="0"/>
                <a:ea typeface="Arial" charset="0"/>
              </a:rPr>
              <a:t>Bellman</a:t>
            </a:r>
            <a:r>
              <a:rPr lang="x-none" altLang="en-US" sz="2000">
                <a:latin typeface="TeX Gyre Bonum Math" charset="0"/>
                <a:ea typeface="TeX Gyre Bonum Math" charset="0"/>
              </a:rPr>
              <a:t>_</a:t>
            </a:r>
            <a:r>
              <a:rPr lang="x-none" altLang="en-US" sz="2000">
                <a:latin typeface="Calibri (body)" charset="0"/>
                <a:ea typeface="Arial" charset="0"/>
              </a:rPr>
              <a:t>Ford</a:t>
            </a:r>
            <a:r>
              <a:rPr lang="x-none" altLang="en-US" sz="2000">
                <a:latin typeface="TeX Gyre Bonum Math" charset="0"/>
                <a:ea typeface="TeX Gyre Bonum Math" charset="0"/>
              </a:rPr>
              <a:t>(</a:t>
            </a:r>
            <a:r>
              <a:rPr lang="x-none" altLang="en-US" sz="2000">
                <a:latin typeface="Calibri (body)" charset="0"/>
                <a:ea typeface="Arial" charset="0"/>
              </a:rPr>
              <a:t>G</a:t>
            </a:r>
            <a:r>
              <a:rPr lang="x-none" altLang="en-US" sz="2000">
                <a:latin typeface="TeX Gyre Bonum Math" charset="0"/>
                <a:ea typeface="TeX Gyre Bonum Math" charset="0"/>
              </a:rPr>
              <a:t>, </a:t>
            </a:r>
            <a:r>
              <a:rPr lang="x-none" altLang="en-US" sz="2000">
                <a:latin typeface="Calibri (body)" charset="0"/>
                <a:ea typeface="TeX Gyre Bonum Math" charset="0"/>
              </a:rPr>
              <a:t>w</a:t>
            </a:r>
            <a:r>
              <a:rPr lang="x-none" altLang="en-US" sz="2000">
                <a:latin typeface="TeX Gyre Bonum Math" charset="0"/>
                <a:ea typeface="TeX Gyre Bonum Math" charset="0"/>
              </a:rPr>
              <a:t>,</a:t>
            </a:r>
            <a:r>
              <a:rPr lang="x-none" altLang="en-US" sz="2000">
                <a:latin typeface="Calibri (body)" charset="0"/>
                <a:ea typeface="Arial" charset="0"/>
              </a:rPr>
              <a:t> s</a:t>
            </a:r>
            <a:r>
              <a:rPr lang="x-none" altLang="en-US" sz="2000">
                <a:latin typeface="TeX Gyre Bonum Math" charset="0"/>
                <a:ea typeface="TeX Gyre Bonum Math" charset="0"/>
              </a:rPr>
              <a:t>):</a:t>
            </a:r>
            <a:endParaRPr lang="x-none" altLang="en-US" sz="2000">
              <a:latin typeface="TeX Gyre Bonum Math" charset="0"/>
              <a:ea typeface="TeX Gyre Bonum Math" charset="0"/>
            </a:endParaRPr>
          </a:p>
          <a:p>
            <a:pPr algn="l"/>
            <a:r>
              <a:rPr lang="x-none" altLang="en-US" sz="2000">
                <a:latin typeface="Calibri (body)" charset="0"/>
                <a:ea typeface="Arial" charset="0"/>
              </a:rPr>
              <a:t>    for each u</a:t>
            </a:r>
            <a:r>
              <a:rPr lang="x-none" altLang="en-US" sz="2000">
                <a:latin typeface="Calibri (body)" charset="0"/>
                <a:ea typeface="TeX Gyre Bonum Math" charset="0"/>
              </a:rPr>
              <a:t> </a:t>
            </a:r>
            <a:r>
              <a:rPr lang="x-none" altLang="en-US" sz="2000">
                <a:latin typeface="TeX Gyre Bonum Math" charset="0"/>
                <a:ea typeface="TeX Gyre Bonum Math" charset="0"/>
              </a:rPr>
              <a:t>∊</a:t>
            </a:r>
            <a:r>
              <a:rPr lang="x-none" altLang="en-US" sz="2000">
                <a:latin typeface="Calibri (body)" charset="0"/>
                <a:ea typeface="TeX Gyre Bonum Math" charset="0"/>
              </a:rPr>
              <a:t> </a:t>
            </a:r>
            <a:r>
              <a:rPr lang="x-none" altLang="en-US" sz="2000">
                <a:latin typeface="Calibri (body)" charset="0"/>
                <a:ea typeface="Arial" charset="0"/>
              </a:rPr>
              <a:t>G</a:t>
            </a:r>
            <a:r>
              <a:rPr lang="x-none" altLang="en-US" sz="2000">
                <a:latin typeface="TeX Gyre Bonum Math" charset="0"/>
                <a:ea typeface="TeX Gyre Bonum Math" charset="0"/>
              </a:rPr>
              <a:t>.</a:t>
            </a:r>
            <a:r>
              <a:rPr lang="x-none" altLang="en-US" sz="2000">
                <a:latin typeface="Calibri (body)" charset="0"/>
                <a:ea typeface="Arial" charset="0"/>
              </a:rPr>
              <a:t>V</a:t>
            </a:r>
            <a:r>
              <a:rPr lang="x-none" altLang="en-US" sz="2000">
                <a:latin typeface="TeX Gyre Bonum Math" charset="0"/>
                <a:ea typeface="TeX Gyre Bonum Math" charset="0"/>
              </a:rPr>
              <a:t>:</a:t>
            </a:r>
            <a:endParaRPr lang="x-none" altLang="en-US" sz="2000">
              <a:latin typeface="TeX Gyre Bonum Math" charset="0"/>
              <a:ea typeface="TeX Gyre Bonum Math" charset="0"/>
            </a:endParaRPr>
          </a:p>
          <a:p>
            <a:pPr algn="l"/>
            <a:r>
              <a:rPr lang="x-none" altLang="en-US" sz="2000">
                <a:latin typeface="Calibri (body)" charset="0"/>
                <a:ea typeface="Arial" charset="0"/>
              </a:rPr>
              <a:t>        u</a:t>
            </a:r>
            <a:r>
              <a:rPr lang="x-none" altLang="en-US" sz="2000">
                <a:latin typeface="TeX Gyre Bonum Math" charset="0"/>
                <a:ea typeface="TeX Gyre Bonum Math" charset="0"/>
              </a:rPr>
              <a:t>.</a:t>
            </a:r>
            <a:r>
              <a:rPr lang="x-none" altLang="en-US" sz="2000">
                <a:latin typeface="Calibri (body)" charset="0"/>
                <a:ea typeface="Arial" charset="0"/>
              </a:rPr>
              <a:t>p </a:t>
            </a:r>
            <a:r>
              <a:rPr lang="x-none" altLang="en-US" sz="2000">
                <a:latin typeface="TeX Gyre Bonum Math" charset="0"/>
                <a:ea typeface="TeX Gyre Bonum Math" charset="0"/>
              </a:rPr>
              <a:t>=</a:t>
            </a:r>
            <a:r>
              <a:rPr lang="x-none" altLang="en-US" sz="2000">
                <a:latin typeface="Calibri (body)" charset="0"/>
                <a:ea typeface="Arial" charset="0"/>
              </a:rPr>
              <a:t> null</a:t>
            </a:r>
            <a:endParaRPr lang="x-none" altLang="en-US" sz="2000">
              <a:latin typeface="Calibri (body)" charset="0"/>
              <a:ea typeface="Arial" charset="0"/>
            </a:endParaRPr>
          </a:p>
          <a:p>
            <a:pPr algn="l"/>
            <a:r>
              <a:rPr lang="x-none" altLang="en-US" sz="2000">
                <a:latin typeface="Calibri (body)" charset="0"/>
                <a:ea typeface="Arial" charset="0"/>
              </a:rPr>
              <a:t>        u</a:t>
            </a:r>
            <a:r>
              <a:rPr lang="x-none" altLang="en-US" sz="2000">
                <a:latin typeface="TeX Gyre Bonum Math" charset="0"/>
                <a:ea typeface="TeX Gyre Bonum Math" charset="0"/>
              </a:rPr>
              <a:t>.</a:t>
            </a:r>
            <a:r>
              <a:rPr lang="x-none" altLang="en-US" sz="2000">
                <a:latin typeface="Calibri (body)" charset="0"/>
                <a:ea typeface="Arial" charset="0"/>
              </a:rPr>
              <a:t>d </a:t>
            </a:r>
            <a:r>
              <a:rPr lang="x-none" altLang="en-US" sz="2000">
                <a:latin typeface="TeX Gyre Bonum Math" charset="0"/>
                <a:ea typeface="TeX Gyre Bonum Math" charset="0"/>
              </a:rPr>
              <a:t>=</a:t>
            </a:r>
            <a:r>
              <a:rPr lang="x-none" altLang="en-US" sz="2000">
                <a:latin typeface="Calibri (body)" charset="0"/>
                <a:ea typeface="Arial" charset="0"/>
              </a:rPr>
              <a:t> </a:t>
            </a:r>
            <a:r>
              <a:rPr lang="x-none" altLang="en-US" sz="2000">
                <a:latin typeface="TeX Gyre Bonum Math" charset="0"/>
                <a:ea typeface="TeX Gyre Bonum Math" charset="0"/>
                <a:sym typeface="+mn-ea"/>
              </a:rPr>
              <a:t>∞</a:t>
            </a:r>
            <a:endParaRPr lang="x-none" altLang="en-US" sz="2000">
              <a:latin typeface="Calibri (body)" charset="0"/>
              <a:ea typeface="Arial" charset="0"/>
            </a:endParaRPr>
          </a:p>
          <a:p>
            <a:pPr algn="l"/>
            <a:r>
              <a:rPr lang="x-none" altLang="en-US" sz="2000">
                <a:latin typeface="Calibri (body)" charset="0"/>
                <a:ea typeface="Arial" charset="0"/>
              </a:rPr>
              <a:t>    s</a:t>
            </a:r>
            <a:r>
              <a:rPr lang="x-none" altLang="en-US" sz="2000">
                <a:latin typeface="TeX Gyre Bonum Math" charset="0"/>
                <a:ea typeface="TeX Gyre Bonum Math" charset="0"/>
              </a:rPr>
              <a:t>.</a:t>
            </a:r>
            <a:r>
              <a:rPr lang="x-none" altLang="en-US" sz="2000">
                <a:latin typeface="Calibri (body)" charset="0"/>
                <a:ea typeface="Arial" charset="0"/>
              </a:rPr>
              <a:t>d </a:t>
            </a:r>
            <a:r>
              <a:rPr lang="x-none" altLang="en-US" sz="2000">
                <a:latin typeface="TeX Gyre Bonum Math" charset="0"/>
                <a:ea typeface="TeX Gyre Bonum Math" charset="0"/>
              </a:rPr>
              <a:t>=</a:t>
            </a:r>
            <a:r>
              <a:rPr lang="x-none" altLang="en-US" sz="2000">
                <a:latin typeface="Calibri (body)" charset="0"/>
                <a:ea typeface="Arial" charset="0"/>
              </a:rPr>
              <a:t> 0</a:t>
            </a:r>
            <a:endParaRPr lang="x-none" altLang="en-US" sz="2000">
              <a:latin typeface="Calibri (body)" charset="0"/>
              <a:ea typeface="Arial" charset="0"/>
            </a:endParaRPr>
          </a:p>
          <a:p>
            <a:pPr algn="l"/>
            <a:endParaRPr lang="x-none" altLang="en-US" sz="2000">
              <a:latin typeface="Calibri (body)" charset="0"/>
              <a:ea typeface="Arial" charset="0"/>
            </a:endParaRPr>
          </a:p>
          <a:p>
            <a:pPr algn="l"/>
            <a:r>
              <a:rPr lang="x-none" altLang="en-US" sz="2000">
                <a:latin typeface="Calibri (body)" charset="0"/>
                <a:ea typeface="Arial" charset="0"/>
              </a:rPr>
              <a:t>    for i </a:t>
            </a:r>
            <a:r>
              <a:rPr lang="x-none" altLang="en-US" sz="2000">
                <a:latin typeface="TeX Gyre Bonum Math" charset="0"/>
                <a:ea typeface="TeX Gyre Bonum Math" charset="0"/>
              </a:rPr>
              <a:t>=</a:t>
            </a:r>
            <a:r>
              <a:rPr lang="x-none" altLang="en-US" sz="2000">
                <a:latin typeface="Calibri (body)" charset="0"/>
                <a:ea typeface="Arial" charset="0"/>
              </a:rPr>
              <a:t> 1 to </a:t>
            </a:r>
            <a:r>
              <a:rPr lang="x-none" altLang="en-US" sz="2000">
                <a:latin typeface="TeX Gyre Bonum Math" charset="0"/>
                <a:ea typeface="TeX Gyre Bonum Math" charset="0"/>
              </a:rPr>
              <a:t>|</a:t>
            </a:r>
            <a:r>
              <a:rPr lang="x-none" altLang="en-US" sz="2000">
                <a:latin typeface="Calibri (body)" charset="0"/>
                <a:ea typeface="Arial" charset="0"/>
              </a:rPr>
              <a:t>G</a:t>
            </a:r>
            <a:r>
              <a:rPr lang="x-none" altLang="en-US" sz="2000">
                <a:latin typeface="TeX Gyre Bonum Math" charset="0"/>
                <a:ea typeface="TeX Gyre Bonum Math" charset="0"/>
              </a:rPr>
              <a:t>.</a:t>
            </a:r>
            <a:r>
              <a:rPr lang="x-none" altLang="en-US" sz="2000">
                <a:latin typeface="Calibri (body)" charset="0"/>
                <a:ea typeface="Arial" charset="0"/>
              </a:rPr>
              <a:t>V</a:t>
            </a:r>
            <a:r>
              <a:rPr lang="x-none" altLang="en-US" sz="2000">
                <a:latin typeface="TeX Gyre Bonum Math" charset="0"/>
                <a:ea typeface="TeX Gyre Bonum Math" charset="0"/>
              </a:rPr>
              <a:t>| - </a:t>
            </a:r>
            <a:r>
              <a:rPr lang="x-none" altLang="en-US" sz="2000">
                <a:latin typeface="Calibri (body)" charset="0"/>
                <a:ea typeface="Arial" charset="0"/>
              </a:rPr>
              <a:t>1</a:t>
            </a:r>
            <a:r>
              <a:rPr lang="x-none" altLang="en-US" sz="2000">
                <a:latin typeface="TeX Gyre Bonum Math" charset="0"/>
                <a:ea typeface="TeX Gyre Bonum Math" charset="0"/>
              </a:rPr>
              <a:t>:</a:t>
            </a:r>
            <a:endParaRPr lang="x-none" altLang="en-US" sz="2000">
              <a:latin typeface="TeX Gyre Bonum Math" charset="0"/>
              <a:ea typeface="TeX Gyre Bonum Math" charset="0"/>
              <a:cs typeface="TeX Gyre Bonum Math" charset="0"/>
              <a:sym typeface="+mn-ea"/>
            </a:endParaRPr>
          </a:p>
          <a:p>
            <a:pPr algn="l"/>
            <a:r>
              <a:rPr lang="x-none" altLang="en-US" sz="2000">
                <a:latin typeface="Calibri (body)" charset="0"/>
                <a:ea typeface="Arial" charset="0"/>
                <a:cs typeface="TeX Gyre Bonum Math" charset="0"/>
              </a:rPr>
              <a:t>        for each </a:t>
            </a:r>
            <a:r>
              <a:rPr lang="x-none" altLang="en-US" sz="2000">
                <a:latin typeface="TeX Gyre Bonum Math" charset="0"/>
                <a:ea typeface="TeX Gyre Bonum Math" charset="0"/>
                <a:cs typeface="TeX Gyre Bonum Math" charset="0"/>
              </a:rPr>
              <a:t>(</a:t>
            </a:r>
            <a:r>
              <a:rPr lang="x-none" altLang="en-US" sz="2000">
                <a:latin typeface="Calibri (body)" charset="0"/>
                <a:ea typeface="Arial" charset="0"/>
                <a:cs typeface="TeX Gyre Bonum Math" charset="0"/>
              </a:rPr>
              <a:t>u</a:t>
            </a:r>
            <a:r>
              <a:rPr lang="x-none" altLang="en-US" sz="2000">
                <a:latin typeface="TeX Gyre Bonum Math" charset="0"/>
                <a:ea typeface="TeX Gyre Bonum Math" charset="0"/>
                <a:cs typeface="TeX Gyre Bonum Math" charset="0"/>
              </a:rPr>
              <a:t>,</a:t>
            </a:r>
            <a:r>
              <a:rPr lang="x-none" altLang="en-US" sz="2000">
                <a:latin typeface="Calibri (body)" charset="0"/>
                <a:ea typeface="Arial" charset="0"/>
                <a:cs typeface="TeX Gyre Bonum Math" charset="0"/>
              </a:rPr>
              <a:t> v</a:t>
            </a:r>
            <a:r>
              <a:rPr lang="x-none" altLang="en-US" sz="2000">
                <a:latin typeface="TeX Gyre Bonum Math" charset="0"/>
                <a:ea typeface="TeX Gyre Bonum Math" charset="0"/>
                <a:cs typeface="TeX Gyre Bonum Math" charset="0"/>
              </a:rPr>
              <a:t>)</a:t>
            </a:r>
            <a:r>
              <a:rPr lang="x-none" altLang="en-US" sz="2000">
                <a:latin typeface="Calibri (body)" charset="0"/>
                <a:ea typeface="TeX Gyre Bonum Math" charset="0"/>
                <a:sym typeface="+mn-ea"/>
              </a:rPr>
              <a:t> </a:t>
            </a:r>
            <a:r>
              <a:rPr lang="x-none" altLang="en-US" sz="2000">
                <a:latin typeface="TeX Gyre Bonum Math" charset="0"/>
                <a:ea typeface="TeX Gyre Bonum Math" charset="0"/>
                <a:sym typeface="+mn-ea"/>
              </a:rPr>
              <a:t>∊</a:t>
            </a:r>
            <a:r>
              <a:rPr lang="x-none" altLang="en-US" sz="2000">
                <a:latin typeface="Calibri (body)" charset="0"/>
                <a:ea typeface="TeX Gyre Bonum Math" charset="0"/>
                <a:sym typeface="+mn-ea"/>
              </a:rPr>
              <a:t> G</a:t>
            </a:r>
            <a:r>
              <a:rPr lang="x-none" altLang="en-US" sz="2000">
                <a:latin typeface="TeX Gyre Bonum Math" charset="0"/>
                <a:ea typeface="TeX Gyre Bonum Math" charset="0"/>
                <a:sym typeface="+mn-ea"/>
              </a:rPr>
              <a:t>.</a:t>
            </a:r>
            <a:r>
              <a:rPr lang="x-none" altLang="en-US" sz="2000">
                <a:latin typeface="Calibri (body)" charset="0"/>
                <a:ea typeface="TeX Gyre Bonum Math" charset="0"/>
                <a:sym typeface="+mn-ea"/>
              </a:rPr>
              <a:t>E</a:t>
            </a:r>
            <a:r>
              <a:rPr lang="x-none" altLang="en-US" sz="2000">
                <a:latin typeface="TeX Gyre Bonum Math" charset="0"/>
                <a:ea typeface="TeX Gyre Bonum Math" charset="0"/>
                <a:sym typeface="+mn-ea"/>
              </a:rPr>
              <a:t>:</a:t>
            </a:r>
            <a:endParaRPr lang="x-none" altLang="en-US" sz="2000">
              <a:latin typeface="TeX Gyre Bonum Math" charset="0"/>
              <a:ea typeface="TeX Gyre Bonum Math" charset="0"/>
              <a:sym typeface="+mn-ea"/>
            </a:endParaRPr>
          </a:p>
          <a:p>
            <a:pPr algn="l"/>
            <a:r>
              <a:rPr lang="x-none" altLang="en-US" sz="2000">
                <a:latin typeface="Calibri (body)" charset="0"/>
                <a:ea typeface="TeX Gyre Bonum Math" charset="0"/>
                <a:cs typeface="TeX Gyre Bonum Math" charset="0"/>
                <a:sym typeface="+mn-ea"/>
              </a:rPr>
              <a:t>            if v</a:t>
            </a:r>
            <a:r>
              <a:rPr lang="x-none" altLang="en-US" sz="2000">
                <a:latin typeface="TeX Gyre Bonum Math" charset="0"/>
                <a:ea typeface="TeX Gyre Bonum Math" charset="0"/>
                <a:cs typeface="TeX Gyre Bonum Math" charset="0"/>
                <a:sym typeface="+mn-ea"/>
              </a:rPr>
              <a:t>.</a:t>
            </a:r>
            <a:r>
              <a:rPr lang="x-none" altLang="en-US" sz="2000">
                <a:latin typeface="Calibri (body)" charset="0"/>
                <a:ea typeface="TeX Gyre Bonum Math" charset="0"/>
                <a:cs typeface="TeX Gyre Bonum Math" charset="0"/>
                <a:sym typeface="+mn-ea"/>
              </a:rPr>
              <a:t>d</a:t>
            </a:r>
            <a:r>
              <a:rPr lang="x-none" altLang="en-US" sz="2000">
                <a:latin typeface="TeX Gyre Bonum Math" charset="0"/>
                <a:ea typeface="TeX Gyre Bonum Math" charset="0"/>
                <a:cs typeface="TeX Gyre Bonum Math" charset="0"/>
                <a:sym typeface="+mn-ea"/>
              </a:rPr>
              <a:t> &gt; </a:t>
            </a:r>
            <a:r>
              <a:rPr lang="x-none" altLang="en-US" sz="2000">
                <a:latin typeface="Calibri (body)" charset="0"/>
                <a:ea typeface="TeX Gyre Bonum Math" charset="0"/>
                <a:cs typeface="TeX Gyre Bonum Math" charset="0"/>
                <a:sym typeface="+mn-ea"/>
              </a:rPr>
              <a:t>u</a:t>
            </a:r>
            <a:r>
              <a:rPr lang="x-none" altLang="en-US" sz="2000">
                <a:latin typeface="TeX Gyre Bonum Math" charset="0"/>
                <a:ea typeface="TeX Gyre Bonum Math" charset="0"/>
                <a:cs typeface="TeX Gyre Bonum Math" charset="0"/>
                <a:sym typeface="+mn-ea"/>
              </a:rPr>
              <a:t>.</a:t>
            </a:r>
            <a:r>
              <a:rPr lang="x-none" altLang="en-US" sz="2000">
                <a:latin typeface="Calibri (body)" charset="0"/>
                <a:ea typeface="TeX Gyre Bonum Math" charset="0"/>
                <a:cs typeface="TeX Gyre Bonum Math" charset="0"/>
                <a:sym typeface="+mn-ea"/>
              </a:rPr>
              <a:t>d </a:t>
            </a:r>
            <a:r>
              <a:rPr lang="x-none" altLang="en-US" sz="2000">
                <a:latin typeface="TeX Gyre Bonum Math" charset="0"/>
                <a:ea typeface="TeX Gyre Bonum Math" charset="0"/>
                <a:cs typeface="TeX Gyre Bonum Math" charset="0"/>
                <a:sym typeface="+mn-ea"/>
              </a:rPr>
              <a:t>+</a:t>
            </a:r>
            <a:r>
              <a:rPr lang="x-none" altLang="en-US" sz="2000">
                <a:latin typeface="Calibri (body)" charset="0"/>
                <a:ea typeface="TeX Gyre Bonum Math" charset="0"/>
                <a:cs typeface="TeX Gyre Bonum Math" charset="0"/>
                <a:sym typeface="+mn-ea"/>
              </a:rPr>
              <a:t> w</a:t>
            </a:r>
            <a:r>
              <a:rPr lang="x-none" altLang="en-US" sz="2000">
                <a:latin typeface="TeX Gyre Bonum Math" charset="0"/>
                <a:ea typeface="TeX Gyre Bonum Math" charset="0"/>
                <a:cs typeface="TeX Gyre Bonum Math" charset="0"/>
                <a:sym typeface="+mn-ea"/>
              </a:rPr>
              <a:t>(</a:t>
            </a:r>
            <a:r>
              <a:rPr lang="x-none" altLang="en-US" sz="2000">
                <a:latin typeface="Calibri (body)" charset="0"/>
                <a:ea typeface="TeX Gyre Bonum Math" charset="0"/>
                <a:cs typeface="TeX Gyre Bonum Math" charset="0"/>
                <a:sym typeface="+mn-ea"/>
              </a:rPr>
              <a:t>u</a:t>
            </a:r>
            <a:r>
              <a:rPr lang="x-none" altLang="en-US" sz="2000">
                <a:latin typeface="TeX Gyre Bonum Math" charset="0"/>
                <a:ea typeface="TeX Gyre Bonum Math" charset="0"/>
                <a:cs typeface="TeX Gyre Bonum Math" charset="0"/>
                <a:sym typeface="+mn-ea"/>
              </a:rPr>
              <a:t>,</a:t>
            </a:r>
            <a:r>
              <a:rPr lang="x-none" altLang="en-US" sz="2000">
                <a:latin typeface="Calibri (body)" charset="0"/>
                <a:ea typeface="TeX Gyre Bonum Math" charset="0"/>
                <a:cs typeface="TeX Gyre Bonum Math" charset="0"/>
                <a:sym typeface="+mn-ea"/>
              </a:rPr>
              <a:t> v</a:t>
            </a:r>
            <a:r>
              <a:rPr lang="x-none" altLang="en-US" sz="2000">
                <a:latin typeface="TeX Gyre Bonum Math" charset="0"/>
                <a:ea typeface="TeX Gyre Bonum Math" charset="0"/>
                <a:cs typeface="TeX Gyre Bonum Math" charset="0"/>
                <a:sym typeface="+mn-ea"/>
              </a:rPr>
              <a:t>)</a:t>
            </a:r>
            <a:r>
              <a:rPr lang="x-none" altLang="en-US" sz="2000">
                <a:latin typeface="Calibri (body)" charset="0"/>
                <a:ea typeface="TeX Gyre Bonum Math" charset="0"/>
                <a:cs typeface="TeX Gyre Bonum Math" charset="0"/>
                <a:sym typeface="+mn-ea"/>
              </a:rPr>
              <a:t>:</a:t>
            </a:r>
            <a:endParaRPr lang="x-none" altLang="en-US" sz="2000">
              <a:latin typeface="Calibri (body)" charset="0"/>
              <a:ea typeface="TeX Gyre Bonum Math" charset="0"/>
              <a:cs typeface="TeX Gyre Bonum Math" charset="0"/>
              <a:sym typeface="+mn-ea"/>
            </a:endParaRPr>
          </a:p>
          <a:p>
            <a:pPr algn="l"/>
            <a:r>
              <a:rPr lang="x-none" altLang="en-US" sz="2000">
                <a:latin typeface="Calibri (body)" charset="0"/>
                <a:ea typeface="TeX Gyre Bonum Math" charset="0"/>
                <a:cs typeface="TeX Gyre Bonum Math" charset="0"/>
                <a:sym typeface="+mn-ea"/>
              </a:rPr>
              <a:t>                v</a:t>
            </a:r>
            <a:r>
              <a:rPr lang="x-none" altLang="en-US" sz="2000">
                <a:latin typeface="TeX Gyre Bonum Math" charset="0"/>
                <a:ea typeface="TeX Gyre Bonum Math" charset="0"/>
                <a:cs typeface="TeX Gyre Bonum Math" charset="0"/>
                <a:sym typeface="+mn-ea"/>
              </a:rPr>
              <a:t>.</a:t>
            </a:r>
            <a:r>
              <a:rPr lang="x-none" altLang="en-US" sz="2000">
                <a:latin typeface="Calibri (body)" charset="0"/>
                <a:ea typeface="TeX Gyre Bonum Math" charset="0"/>
                <a:cs typeface="TeX Gyre Bonum Math" charset="0"/>
                <a:sym typeface="+mn-ea"/>
              </a:rPr>
              <a:t>d </a:t>
            </a:r>
            <a:r>
              <a:rPr lang="x-none" altLang="en-US" sz="2000">
                <a:latin typeface="TeX Gyre Bonum Math" charset="0"/>
                <a:ea typeface="TeX Gyre Bonum Math" charset="0"/>
                <a:cs typeface="TeX Gyre Bonum Math" charset="0"/>
                <a:sym typeface="+mn-ea"/>
              </a:rPr>
              <a:t>=</a:t>
            </a:r>
            <a:r>
              <a:rPr lang="x-none" altLang="en-US" sz="2000">
                <a:latin typeface="Calibri (body)" charset="0"/>
                <a:ea typeface="TeX Gyre Bonum Math" charset="0"/>
                <a:cs typeface="TeX Gyre Bonum Math" charset="0"/>
                <a:sym typeface="+mn-ea"/>
              </a:rPr>
              <a:t> u</a:t>
            </a:r>
            <a:r>
              <a:rPr lang="x-none" altLang="en-US" sz="2000">
                <a:latin typeface="TeX Gyre Bonum Math" charset="0"/>
                <a:ea typeface="TeX Gyre Bonum Math" charset="0"/>
                <a:cs typeface="TeX Gyre Bonum Math" charset="0"/>
                <a:sym typeface="+mn-ea"/>
              </a:rPr>
              <a:t>.</a:t>
            </a:r>
            <a:r>
              <a:rPr lang="x-none" altLang="en-US" sz="2000">
                <a:latin typeface="Calibri (body)" charset="0"/>
                <a:ea typeface="TeX Gyre Bonum Math" charset="0"/>
                <a:cs typeface="TeX Gyre Bonum Math" charset="0"/>
                <a:sym typeface="+mn-ea"/>
              </a:rPr>
              <a:t>d </a:t>
            </a:r>
            <a:r>
              <a:rPr lang="x-none" altLang="en-US" sz="2000">
                <a:latin typeface="TeX Gyre Bonum Math" charset="0"/>
                <a:ea typeface="TeX Gyre Bonum Math" charset="0"/>
                <a:cs typeface="TeX Gyre Bonum Math" charset="0"/>
                <a:sym typeface="+mn-ea"/>
              </a:rPr>
              <a:t>+</a:t>
            </a:r>
            <a:r>
              <a:rPr lang="x-none" altLang="en-US" sz="2000">
                <a:latin typeface="Calibri (body)" charset="0"/>
                <a:ea typeface="TeX Gyre Bonum Math" charset="0"/>
                <a:cs typeface="TeX Gyre Bonum Math" charset="0"/>
                <a:sym typeface="+mn-ea"/>
              </a:rPr>
              <a:t> w(u</a:t>
            </a:r>
            <a:r>
              <a:rPr lang="x-none" altLang="en-US" sz="2000">
                <a:latin typeface="TeX Gyre Bonum Math" charset="0"/>
                <a:ea typeface="TeX Gyre Bonum Math" charset="0"/>
                <a:cs typeface="TeX Gyre Bonum Math" charset="0"/>
                <a:sym typeface="+mn-ea"/>
              </a:rPr>
              <a:t>,</a:t>
            </a:r>
            <a:r>
              <a:rPr lang="x-none" altLang="en-US" sz="2000">
                <a:latin typeface="Calibri (body)" charset="0"/>
                <a:ea typeface="TeX Gyre Bonum Math" charset="0"/>
                <a:cs typeface="TeX Gyre Bonum Math" charset="0"/>
                <a:sym typeface="+mn-ea"/>
              </a:rPr>
              <a:t> v)</a:t>
            </a:r>
            <a:endParaRPr lang="x-none" altLang="en-US" sz="2000">
              <a:latin typeface="Calibri (body)" charset="0"/>
              <a:ea typeface="TeX Gyre Bonum Math" charset="0"/>
              <a:cs typeface="TeX Gyre Bonum Math" charset="0"/>
              <a:sym typeface="+mn-ea"/>
            </a:endParaRPr>
          </a:p>
          <a:p>
            <a:pPr algn="l"/>
            <a:r>
              <a:rPr lang="x-none" altLang="en-US" sz="2000">
                <a:latin typeface="Calibri (body)" charset="0"/>
                <a:ea typeface="TeX Gyre Bonum Math" charset="0"/>
                <a:cs typeface="TeX Gyre Bonum Math" charset="0"/>
                <a:sym typeface="+mn-ea"/>
              </a:rPr>
              <a:t>                v</a:t>
            </a:r>
            <a:r>
              <a:rPr lang="x-none" altLang="en-US" sz="2000">
                <a:latin typeface="TeX Gyre Bonum Math" charset="0"/>
                <a:ea typeface="TeX Gyre Bonum Math" charset="0"/>
                <a:cs typeface="TeX Gyre Bonum Math" charset="0"/>
                <a:sym typeface="+mn-ea"/>
              </a:rPr>
              <a:t>.</a:t>
            </a:r>
            <a:r>
              <a:rPr lang="x-none" altLang="en-US" sz="2000">
                <a:latin typeface="Calibri (body)" charset="0"/>
                <a:ea typeface="TeX Gyre Bonum Math" charset="0"/>
                <a:cs typeface="TeX Gyre Bonum Math" charset="0"/>
                <a:sym typeface="+mn-ea"/>
              </a:rPr>
              <a:t>p </a:t>
            </a:r>
            <a:r>
              <a:rPr lang="x-none" altLang="en-US" sz="2000">
                <a:latin typeface="TeX Gyre Bonum Math" charset="0"/>
                <a:ea typeface="TeX Gyre Bonum Math" charset="0"/>
                <a:cs typeface="TeX Gyre Bonum Math" charset="0"/>
                <a:sym typeface="+mn-ea"/>
              </a:rPr>
              <a:t>=</a:t>
            </a:r>
            <a:r>
              <a:rPr lang="x-none" altLang="en-US" sz="2000">
                <a:latin typeface="Calibri (body)" charset="0"/>
                <a:ea typeface="TeX Gyre Bonum Math" charset="0"/>
                <a:cs typeface="TeX Gyre Bonum Math" charset="0"/>
                <a:sym typeface="+mn-ea"/>
              </a:rPr>
              <a:t> u</a:t>
            </a:r>
            <a:endParaRPr lang="x-none" altLang="en-US" sz="2000">
              <a:latin typeface="Calibri (body)" charset="0"/>
              <a:ea typeface="TeX Gyre Bonum Math" charset="0"/>
              <a:cs typeface="TeX Gyre Bonum Math" charset="0"/>
              <a:sym typeface="+mn-ea"/>
            </a:endParaRPr>
          </a:p>
        </p:txBody>
      </p:sp>
      <p:sp>
        <p:nvSpPr>
          <p:cNvPr id="2" name="Text Box 1"/>
          <p:cNvSpPr txBox="1"/>
          <p:nvPr/>
        </p:nvSpPr>
        <p:spPr>
          <a:xfrm>
            <a:off x="459740" y="1353820"/>
            <a:ext cx="523875" cy="3153410"/>
          </a:xfrm>
          <a:prstGeom prst="rect">
            <a:avLst/>
          </a:prstGeom>
          <a:noFill/>
        </p:spPr>
        <p:txBody>
          <a:bodyPr wrap="none" rtlCol="0">
            <a:spAutoFit/>
          </a:bodyPr>
          <a:p>
            <a:pPr algn="l"/>
            <a:r>
              <a:rPr lang="x-none" altLang="en-US" sz="2000">
                <a:solidFill>
                  <a:srgbClr val="E91149"/>
                </a:solidFill>
                <a:latin typeface="Calibri (body)" charset="0"/>
                <a:ea typeface="TeX Gyre Bonum Math" charset="0"/>
                <a:cs typeface="TeX Gyre Bonum Math" charset="0"/>
                <a:sym typeface="+mn-ea"/>
              </a:rPr>
              <a:t>1.</a:t>
            </a:r>
            <a:endParaRPr lang="x-none" altLang="en-US" sz="2000">
              <a:solidFill>
                <a:srgbClr val="E91149"/>
              </a:solidFill>
              <a:latin typeface="Calibri (body)" charset="0"/>
              <a:ea typeface="TeX Gyre Bonum Math" charset="0"/>
              <a:cs typeface="TeX Gyre Bonum Math" charset="0"/>
              <a:sym typeface="+mn-ea"/>
            </a:endParaRPr>
          </a:p>
          <a:p>
            <a:pPr algn="l"/>
            <a:r>
              <a:rPr lang="x-none" altLang="en-US" sz="2000">
                <a:solidFill>
                  <a:srgbClr val="E91149"/>
                </a:solidFill>
                <a:latin typeface="Calibri (body)" charset="0"/>
                <a:ea typeface="TeX Gyre Bonum Math" charset="0"/>
                <a:cs typeface="TeX Gyre Bonum Math" charset="0"/>
                <a:sym typeface="+mn-ea"/>
              </a:rPr>
              <a:t>2.</a:t>
            </a:r>
            <a:endParaRPr lang="x-none" altLang="en-US" sz="2000">
              <a:solidFill>
                <a:srgbClr val="E91149"/>
              </a:solidFill>
              <a:latin typeface="Calibri (body)" charset="0"/>
              <a:ea typeface="TeX Gyre Bonum Math" charset="0"/>
              <a:cs typeface="TeX Gyre Bonum Math" charset="0"/>
              <a:sym typeface="+mn-ea"/>
            </a:endParaRPr>
          </a:p>
          <a:p>
            <a:pPr algn="l"/>
            <a:r>
              <a:rPr lang="x-none" altLang="en-US" sz="2000">
                <a:solidFill>
                  <a:srgbClr val="E91149"/>
                </a:solidFill>
                <a:latin typeface="Calibri (body)" charset="0"/>
                <a:ea typeface="TeX Gyre Bonum Math" charset="0"/>
                <a:cs typeface="TeX Gyre Bonum Math" charset="0"/>
                <a:sym typeface="+mn-ea"/>
              </a:rPr>
              <a:t>3.</a:t>
            </a:r>
            <a:endParaRPr lang="x-none" altLang="en-US" sz="2000">
              <a:solidFill>
                <a:srgbClr val="E91149"/>
              </a:solidFill>
              <a:latin typeface="Calibri (body)" charset="0"/>
              <a:ea typeface="TeX Gyre Bonum Math" charset="0"/>
              <a:cs typeface="TeX Gyre Bonum Math" charset="0"/>
              <a:sym typeface="+mn-ea"/>
            </a:endParaRPr>
          </a:p>
          <a:p>
            <a:pPr algn="l"/>
            <a:r>
              <a:rPr lang="x-none" altLang="en-US" sz="2000">
                <a:solidFill>
                  <a:srgbClr val="E91149"/>
                </a:solidFill>
                <a:latin typeface="Calibri (body)" charset="0"/>
                <a:ea typeface="TeX Gyre Bonum Math" charset="0"/>
                <a:cs typeface="TeX Gyre Bonum Math" charset="0"/>
                <a:sym typeface="+mn-ea"/>
              </a:rPr>
              <a:t>4.</a:t>
            </a:r>
            <a:endParaRPr lang="x-none" altLang="en-US" sz="2000">
              <a:solidFill>
                <a:srgbClr val="E91149"/>
              </a:solidFill>
              <a:latin typeface="Calibri (body)" charset="0"/>
              <a:ea typeface="TeX Gyre Bonum Math" charset="0"/>
              <a:cs typeface="TeX Gyre Bonum Math" charset="0"/>
              <a:sym typeface="+mn-ea"/>
            </a:endParaRPr>
          </a:p>
          <a:p>
            <a:pPr algn="l"/>
            <a:r>
              <a:rPr lang="x-none" altLang="en-US" sz="2000">
                <a:solidFill>
                  <a:schemeClr val="bg1">
                    <a:lumMod val="50000"/>
                  </a:schemeClr>
                </a:solidFill>
                <a:latin typeface="Calibri (body)" charset="0"/>
                <a:ea typeface="TeX Gyre Bonum Math" charset="0"/>
                <a:cs typeface="TeX Gyre Bonum Math" charset="0"/>
                <a:sym typeface="+mn-ea"/>
              </a:rPr>
              <a:t>5.</a:t>
            </a:r>
            <a:endParaRPr lang="x-none" altLang="en-US" sz="2000">
              <a:solidFill>
                <a:schemeClr val="bg1">
                  <a:lumMod val="50000"/>
                </a:schemeClr>
              </a:solidFill>
              <a:latin typeface="Calibri (body)" charset="0"/>
              <a:ea typeface="TeX Gyre Bonum Math" charset="0"/>
              <a:cs typeface="TeX Gyre Bonum Math" charset="0"/>
              <a:sym typeface="+mn-ea"/>
            </a:endParaRPr>
          </a:p>
          <a:p>
            <a:pPr algn="l"/>
            <a:r>
              <a:rPr lang="x-none" altLang="en-US" sz="2000">
                <a:solidFill>
                  <a:schemeClr val="bg1">
                    <a:lumMod val="50000"/>
                  </a:schemeClr>
                </a:solidFill>
                <a:latin typeface="Calibri (body)" charset="0"/>
                <a:ea typeface="TeX Gyre Bonum Math" charset="0"/>
                <a:cs typeface="TeX Gyre Bonum Math" charset="0"/>
                <a:sym typeface="+mn-ea"/>
              </a:rPr>
              <a:t>6.</a:t>
            </a:r>
            <a:endParaRPr lang="x-none" altLang="en-US" sz="2000">
              <a:solidFill>
                <a:schemeClr val="bg1">
                  <a:lumMod val="50000"/>
                </a:schemeClr>
              </a:solidFill>
              <a:latin typeface="Calibri (body)" charset="0"/>
              <a:ea typeface="TeX Gyre Bonum Math" charset="0"/>
              <a:cs typeface="TeX Gyre Bonum Math" charset="0"/>
              <a:sym typeface="+mn-ea"/>
            </a:endParaRPr>
          </a:p>
          <a:p>
            <a:pPr algn="l"/>
            <a:r>
              <a:rPr lang="x-none" altLang="en-US" sz="2000">
                <a:solidFill>
                  <a:schemeClr val="bg1">
                    <a:lumMod val="50000"/>
                  </a:schemeClr>
                </a:solidFill>
                <a:latin typeface="Calibri (body)" charset="0"/>
                <a:ea typeface="TeX Gyre Bonum Math" charset="0"/>
                <a:cs typeface="TeX Gyre Bonum Math" charset="0"/>
                <a:sym typeface="+mn-ea"/>
              </a:rPr>
              <a:t>7.</a:t>
            </a:r>
            <a:endParaRPr lang="x-none" altLang="en-US" sz="2000">
              <a:solidFill>
                <a:schemeClr val="bg1">
                  <a:lumMod val="50000"/>
                </a:schemeClr>
              </a:solidFill>
              <a:latin typeface="Calibri (body)" charset="0"/>
              <a:ea typeface="TeX Gyre Bonum Math" charset="0"/>
              <a:cs typeface="TeX Gyre Bonum Math" charset="0"/>
              <a:sym typeface="+mn-ea"/>
            </a:endParaRPr>
          </a:p>
          <a:p>
            <a:pPr algn="l"/>
            <a:r>
              <a:rPr lang="x-none" altLang="en-US" sz="2000">
                <a:solidFill>
                  <a:schemeClr val="bg1">
                    <a:lumMod val="50000"/>
                  </a:schemeClr>
                </a:solidFill>
                <a:latin typeface="Calibri (body)" charset="0"/>
                <a:ea typeface="TeX Gyre Bonum Math" charset="0"/>
                <a:cs typeface="TeX Gyre Bonum Math" charset="0"/>
                <a:sym typeface="+mn-ea"/>
              </a:rPr>
              <a:t>8.</a:t>
            </a:r>
            <a:endParaRPr lang="x-none" altLang="en-US" sz="2000">
              <a:solidFill>
                <a:schemeClr val="bg1">
                  <a:lumMod val="50000"/>
                </a:schemeClr>
              </a:solidFill>
              <a:latin typeface="Calibri (body)" charset="0"/>
              <a:ea typeface="TeX Gyre Bonum Math" charset="0"/>
              <a:cs typeface="TeX Gyre Bonum Math" charset="0"/>
              <a:sym typeface="+mn-ea"/>
            </a:endParaRPr>
          </a:p>
          <a:p>
            <a:pPr algn="l"/>
            <a:r>
              <a:rPr lang="x-none" altLang="en-US" sz="2000">
                <a:solidFill>
                  <a:schemeClr val="bg1">
                    <a:lumMod val="50000"/>
                  </a:schemeClr>
                </a:solidFill>
                <a:latin typeface="Calibri (body)" charset="0"/>
                <a:ea typeface="TeX Gyre Bonum Math" charset="0"/>
                <a:cs typeface="TeX Gyre Bonum Math" charset="0"/>
                <a:sym typeface="+mn-ea"/>
              </a:rPr>
              <a:t>9.</a:t>
            </a:r>
            <a:endParaRPr lang="x-none" altLang="en-US" sz="2000">
              <a:solidFill>
                <a:schemeClr val="bg1">
                  <a:lumMod val="50000"/>
                </a:schemeClr>
              </a:solidFill>
              <a:latin typeface="Calibri (body)" charset="0"/>
              <a:ea typeface="TeX Gyre Bonum Math" charset="0"/>
              <a:cs typeface="TeX Gyre Bonum Math" charset="0"/>
              <a:sym typeface="+mn-ea"/>
            </a:endParaRPr>
          </a:p>
          <a:p>
            <a:pPr algn="l"/>
            <a:r>
              <a:rPr lang="x-none" altLang="en-US" sz="2000">
                <a:solidFill>
                  <a:schemeClr val="bg1">
                    <a:lumMod val="50000"/>
                  </a:schemeClr>
                </a:solidFill>
                <a:latin typeface="Calibri (body)" charset="0"/>
                <a:ea typeface="TeX Gyre Bonum Math" charset="0"/>
                <a:cs typeface="TeX Gyre Bonum Math" charset="0"/>
                <a:sym typeface="+mn-ea"/>
              </a:rPr>
              <a:t>10.</a:t>
            </a:r>
            <a:endParaRPr lang="x-none" altLang="en-US" sz="2000">
              <a:solidFill>
                <a:schemeClr val="bg1">
                  <a:lumMod val="50000"/>
                </a:schemeClr>
              </a:solidFill>
              <a:latin typeface="Calibri (body)" charset="0"/>
              <a:ea typeface="TeX Gyre Bonum Math" charset="0"/>
              <a:cs typeface="TeX Gyre Bonum Math" charset="0"/>
              <a:sym typeface="+mn-ea"/>
            </a:endParaRPr>
          </a:p>
        </p:txBody>
      </p:sp>
      <p:sp>
        <p:nvSpPr>
          <p:cNvPr id="3" name="Right Brace 2"/>
          <p:cNvSpPr/>
          <p:nvPr/>
        </p:nvSpPr>
        <p:spPr>
          <a:xfrm>
            <a:off x="3124835" y="1464310"/>
            <a:ext cx="147320" cy="1111885"/>
          </a:xfrm>
          <a:prstGeom prst="rightBrace">
            <a:avLst/>
          </a:prstGeom>
          <a:noFill/>
          <a:ln w="28575">
            <a:solidFill>
              <a:srgbClr val="E91149"/>
            </a:solidFill>
          </a:ln>
          <a:extLst>
            <a:ext uri="{909E8E84-426E-40DD-AFC4-6F175D3DCCD1}">
              <a14:hiddenFill xmlns:a14="http://schemas.microsoft.com/office/drawing/2010/main">
                <a:solidFill>
                  <a:schemeClr val="bg1"/>
                </a:solidFill>
              </a14:hiddenFill>
            </a:ext>
          </a:extLst>
        </p:spPr>
        <p:style>
          <a:lnRef idx="1">
            <a:schemeClr val="accent1"/>
          </a:lnRef>
          <a:fillRef idx="0">
            <a:schemeClr val="accent1"/>
          </a:fillRef>
          <a:effectRef idx="0">
            <a:schemeClr val="accent1"/>
          </a:effectRef>
          <a:fontRef idx="minor">
            <a:schemeClr val="tx1"/>
          </a:fontRef>
        </p:style>
        <p:txBody>
          <a:bodyPr rtlCol="0" anchor="ctr"/>
          <a:p>
            <a:pPr algn="ctr"/>
            <a:endParaRPr lang="en-US"/>
          </a:p>
        </p:txBody>
      </p:sp>
      <p:sp>
        <p:nvSpPr>
          <p:cNvPr id="4" name="Text Box 3"/>
          <p:cNvSpPr txBox="1"/>
          <p:nvPr/>
        </p:nvSpPr>
        <p:spPr>
          <a:xfrm>
            <a:off x="3388360" y="1823720"/>
            <a:ext cx="768985" cy="396240"/>
          </a:xfrm>
          <a:prstGeom prst="rect">
            <a:avLst/>
          </a:prstGeom>
          <a:noFill/>
        </p:spPr>
        <p:txBody>
          <a:bodyPr wrap="none" rtlCol="0">
            <a:spAutoFit/>
          </a:bodyPr>
          <a:p>
            <a:r>
              <a:rPr lang="x-none" altLang="en-US" sz="2000">
                <a:latin typeface="MathJax_Main" charset="0"/>
              </a:rPr>
              <a:t>O(V)</a:t>
            </a:r>
            <a:endParaRPr lang="x-none" altLang="en-US" sz="2000">
              <a:latin typeface="MathJax_Main" charset="0"/>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1" name=""/>
        <p:cNvGrpSpPr/>
        <p:nvPr/>
      </p:nvGrpSpPr>
      <p:grpSpPr/>
      <p:sp>
        <p:nvSpPr>
          <p:cNvPr id="13" name="Text Box 12"/>
          <p:cNvSpPr txBox="1"/>
          <p:nvPr/>
        </p:nvSpPr>
        <p:spPr>
          <a:xfrm>
            <a:off x="1821815" y="299720"/>
            <a:ext cx="3707765" cy="365760"/>
          </a:xfrm>
          <a:prstGeom prst="rect">
            <a:avLst/>
          </a:prstGeom>
          <a:noFill/>
        </p:spPr>
        <p:txBody>
          <a:bodyPr wrap="none" rtlCol="0">
            <a:spAutoFit/>
          </a:bodyPr>
          <a:p>
            <a:r>
              <a:rPr lang="x-none" altLang="en-US" b="1">
                <a:solidFill>
                  <a:schemeClr val="tx1">
                    <a:lumMod val="85000"/>
                    <a:lumOff val="15000"/>
                  </a:schemeClr>
                </a:solidFill>
                <a:latin typeface="Arial" charset="0"/>
              </a:rPr>
              <a:t>Ο αλγόριθμος των Bellman-Ford</a:t>
            </a:r>
            <a:endParaRPr lang="x-none" altLang="en-US" b="1">
              <a:solidFill>
                <a:schemeClr val="tx1">
                  <a:lumMod val="85000"/>
                  <a:lumOff val="15000"/>
                </a:schemeClr>
              </a:solidFill>
              <a:latin typeface="Arial" charset="0"/>
            </a:endParaRPr>
          </a:p>
        </p:txBody>
      </p:sp>
      <p:cxnSp>
        <p:nvCxnSpPr>
          <p:cNvPr id="14" name="Straight Connector 13"/>
          <p:cNvCxnSpPr/>
          <p:nvPr/>
        </p:nvCxnSpPr>
        <p:spPr>
          <a:xfrm>
            <a:off x="448310" y="833755"/>
            <a:ext cx="11111865" cy="20320"/>
          </a:xfrm>
          <a:prstGeom prst="line">
            <a:avLst/>
          </a:prstGeom>
        </p:spPr>
        <p:style>
          <a:lnRef idx="1">
            <a:schemeClr val="accent1"/>
          </a:lnRef>
          <a:fillRef idx="0">
            <a:schemeClr val="accent1"/>
          </a:fillRef>
          <a:effectRef idx="0">
            <a:schemeClr val="accent1"/>
          </a:effectRef>
          <a:fontRef idx="minor">
            <a:schemeClr val="tx1"/>
          </a:fontRef>
        </p:style>
      </p:cxnSp>
      <p:sp>
        <p:nvSpPr>
          <p:cNvPr id="15" name="Text Box 14"/>
          <p:cNvSpPr txBox="1"/>
          <p:nvPr/>
        </p:nvSpPr>
        <p:spPr>
          <a:xfrm>
            <a:off x="372110" y="299720"/>
            <a:ext cx="1543050" cy="365760"/>
          </a:xfrm>
          <a:prstGeom prst="rect">
            <a:avLst/>
          </a:prstGeom>
          <a:noFill/>
        </p:spPr>
        <p:txBody>
          <a:bodyPr wrap="square" rtlCol="0">
            <a:spAutoFit/>
          </a:bodyPr>
          <a:p>
            <a:r>
              <a:rPr lang="x-none" altLang="en-US" b="1">
                <a:solidFill>
                  <a:srgbClr val="00B0F0"/>
                </a:solidFill>
                <a:latin typeface="Arial" charset="0"/>
              </a:rPr>
              <a:t>Γραφήματα:</a:t>
            </a:r>
            <a:endParaRPr lang="x-none" altLang="en-US" b="1">
              <a:solidFill>
                <a:srgbClr val="00B0F0"/>
              </a:solidFill>
              <a:latin typeface="Arial" charset="0"/>
            </a:endParaRPr>
          </a:p>
        </p:txBody>
      </p:sp>
      <p:sp>
        <p:nvSpPr>
          <p:cNvPr id="20" name="Text Box 19"/>
          <p:cNvSpPr txBox="1"/>
          <p:nvPr/>
        </p:nvSpPr>
        <p:spPr>
          <a:xfrm>
            <a:off x="483235" y="1076325"/>
            <a:ext cx="3973195" cy="3852545"/>
          </a:xfrm>
          <a:prstGeom prst="rect">
            <a:avLst/>
          </a:prstGeom>
          <a:noFill/>
        </p:spPr>
        <p:txBody>
          <a:bodyPr wrap="none" rtlCol="0">
            <a:spAutoFit/>
          </a:bodyPr>
          <a:p>
            <a:pPr algn="l"/>
            <a:r>
              <a:rPr lang="x-none" altLang="en-US" sz="2000">
                <a:latin typeface="Calibri (body)" charset="0"/>
                <a:ea typeface="Arial" charset="0"/>
              </a:rPr>
              <a:t>Bellman</a:t>
            </a:r>
            <a:r>
              <a:rPr lang="x-none" altLang="en-US" sz="2000">
                <a:latin typeface="TeX Gyre Bonum Math" charset="0"/>
                <a:ea typeface="TeX Gyre Bonum Math" charset="0"/>
              </a:rPr>
              <a:t>_</a:t>
            </a:r>
            <a:r>
              <a:rPr lang="x-none" altLang="en-US" sz="2000">
                <a:latin typeface="Calibri (body)" charset="0"/>
                <a:ea typeface="Arial" charset="0"/>
              </a:rPr>
              <a:t>Ford</a:t>
            </a:r>
            <a:r>
              <a:rPr lang="x-none" altLang="en-US" sz="2000">
                <a:latin typeface="TeX Gyre Bonum Math" charset="0"/>
                <a:ea typeface="TeX Gyre Bonum Math" charset="0"/>
              </a:rPr>
              <a:t>(</a:t>
            </a:r>
            <a:r>
              <a:rPr lang="x-none" altLang="en-US" sz="2000">
                <a:latin typeface="Calibri (body)" charset="0"/>
                <a:ea typeface="Arial" charset="0"/>
              </a:rPr>
              <a:t>G</a:t>
            </a:r>
            <a:r>
              <a:rPr lang="x-none" altLang="en-US" sz="2000">
                <a:latin typeface="TeX Gyre Bonum Math" charset="0"/>
                <a:ea typeface="TeX Gyre Bonum Math" charset="0"/>
              </a:rPr>
              <a:t>, </a:t>
            </a:r>
            <a:r>
              <a:rPr lang="x-none" altLang="en-US" sz="2000">
                <a:latin typeface="Calibri (body)" charset="0"/>
                <a:ea typeface="TeX Gyre Bonum Math" charset="0"/>
              </a:rPr>
              <a:t>w</a:t>
            </a:r>
            <a:r>
              <a:rPr lang="x-none" altLang="en-US" sz="2000">
                <a:latin typeface="TeX Gyre Bonum Math" charset="0"/>
                <a:ea typeface="TeX Gyre Bonum Math" charset="0"/>
              </a:rPr>
              <a:t>,</a:t>
            </a:r>
            <a:r>
              <a:rPr lang="x-none" altLang="en-US" sz="2000">
                <a:latin typeface="Calibri (body)" charset="0"/>
                <a:ea typeface="Arial" charset="0"/>
              </a:rPr>
              <a:t> s</a:t>
            </a:r>
            <a:r>
              <a:rPr lang="x-none" altLang="en-US" sz="2000">
                <a:latin typeface="TeX Gyre Bonum Math" charset="0"/>
                <a:ea typeface="TeX Gyre Bonum Math" charset="0"/>
              </a:rPr>
              <a:t>):</a:t>
            </a:r>
            <a:endParaRPr lang="x-none" altLang="en-US" sz="2000">
              <a:latin typeface="TeX Gyre Bonum Math" charset="0"/>
              <a:ea typeface="TeX Gyre Bonum Math" charset="0"/>
            </a:endParaRPr>
          </a:p>
          <a:p>
            <a:pPr algn="l"/>
            <a:r>
              <a:rPr lang="x-none" altLang="en-US" sz="2000">
                <a:latin typeface="Calibri (body)" charset="0"/>
                <a:ea typeface="Arial" charset="0"/>
              </a:rPr>
              <a:t>    for each u</a:t>
            </a:r>
            <a:r>
              <a:rPr lang="x-none" altLang="en-US" sz="2000">
                <a:latin typeface="Calibri (body)" charset="0"/>
                <a:ea typeface="TeX Gyre Bonum Math" charset="0"/>
              </a:rPr>
              <a:t> </a:t>
            </a:r>
            <a:r>
              <a:rPr lang="x-none" altLang="en-US" sz="2000">
                <a:latin typeface="TeX Gyre Bonum Math" charset="0"/>
                <a:ea typeface="TeX Gyre Bonum Math" charset="0"/>
              </a:rPr>
              <a:t>∊</a:t>
            </a:r>
            <a:r>
              <a:rPr lang="x-none" altLang="en-US" sz="2000">
                <a:latin typeface="Calibri (body)" charset="0"/>
                <a:ea typeface="TeX Gyre Bonum Math" charset="0"/>
              </a:rPr>
              <a:t> </a:t>
            </a:r>
            <a:r>
              <a:rPr lang="x-none" altLang="en-US" sz="2000">
                <a:latin typeface="Calibri (body)" charset="0"/>
                <a:ea typeface="Arial" charset="0"/>
              </a:rPr>
              <a:t>G</a:t>
            </a:r>
            <a:r>
              <a:rPr lang="x-none" altLang="en-US" sz="2000">
                <a:latin typeface="TeX Gyre Bonum Math" charset="0"/>
                <a:ea typeface="TeX Gyre Bonum Math" charset="0"/>
              </a:rPr>
              <a:t>.</a:t>
            </a:r>
            <a:r>
              <a:rPr lang="x-none" altLang="en-US" sz="2000">
                <a:latin typeface="Calibri (body)" charset="0"/>
                <a:ea typeface="Arial" charset="0"/>
              </a:rPr>
              <a:t>V</a:t>
            </a:r>
            <a:r>
              <a:rPr lang="x-none" altLang="en-US" sz="2000">
                <a:latin typeface="TeX Gyre Bonum Math" charset="0"/>
                <a:ea typeface="TeX Gyre Bonum Math" charset="0"/>
              </a:rPr>
              <a:t>:</a:t>
            </a:r>
            <a:endParaRPr lang="x-none" altLang="en-US" sz="2000">
              <a:latin typeface="TeX Gyre Bonum Math" charset="0"/>
              <a:ea typeface="TeX Gyre Bonum Math" charset="0"/>
            </a:endParaRPr>
          </a:p>
          <a:p>
            <a:pPr algn="l"/>
            <a:r>
              <a:rPr lang="x-none" altLang="en-US" sz="2000">
                <a:latin typeface="Calibri (body)" charset="0"/>
                <a:ea typeface="Arial" charset="0"/>
              </a:rPr>
              <a:t>        u</a:t>
            </a:r>
            <a:r>
              <a:rPr lang="x-none" altLang="en-US" sz="2000">
                <a:latin typeface="TeX Gyre Bonum Math" charset="0"/>
                <a:ea typeface="TeX Gyre Bonum Math" charset="0"/>
              </a:rPr>
              <a:t>.</a:t>
            </a:r>
            <a:r>
              <a:rPr lang="x-none" altLang="en-US" sz="2000">
                <a:latin typeface="Calibri (body)" charset="0"/>
                <a:ea typeface="Arial" charset="0"/>
              </a:rPr>
              <a:t>p </a:t>
            </a:r>
            <a:r>
              <a:rPr lang="x-none" altLang="en-US" sz="2000">
                <a:latin typeface="TeX Gyre Bonum Math" charset="0"/>
                <a:ea typeface="TeX Gyre Bonum Math" charset="0"/>
              </a:rPr>
              <a:t>=</a:t>
            </a:r>
            <a:r>
              <a:rPr lang="x-none" altLang="en-US" sz="2000">
                <a:latin typeface="Calibri (body)" charset="0"/>
                <a:ea typeface="Arial" charset="0"/>
              </a:rPr>
              <a:t> null</a:t>
            </a:r>
            <a:endParaRPr lang="x-none" altLang="en-US" sz="2000">
              <a:latin typeface="Calibri (body)" charset="0"/>
              <a:ea typeface="Arial" charset="0"/>
            </a:endParaRPr>
          </a:p>
          <a:p>
            <a:pPr algn="l"/>
            <a:r>
              <a:rPr lang="x-none" altLang="en-US" sz="2000">
                <a:latin typeface="Calibri (body)" charset="0"/>
                <a:ea typeface="Arial" charset="0"/>
              </a:rPr>
              <a:t>        u</a:t>
            </a:r>
            <a:r>
              <a:rPr lang="x-none" altLang="en-US" sz="2000">
                <a:latin typeface="TeX Gyre Bonum Math" charset="0"/>
                <a:ea typeface="TeX Gyre Bonum Math" charset="0"/>
              </a:rPr>
              <a:t>.</a:t>
            </a:r>
            <a:r>
              <a:rPr lang="x-none" altLang="en-US" sz="2000">
                <a:latin typeface="Calibri (body)" charset="0"/>
                <a:ea typeface="Arial" charset="0"/>
              </a:rPr>
              <a:t>d </a:t>
            </a:r>
            <a:r>
              <a:rPr lang="x-none" altLang="en-US" sz="2000">
                <a:latin typeface="TeX Gyre Bonum Math" charset="0"/>
                <a:ea typeface="TeX Gyre Bonum Math" charset="0"/>
              </a:rPr>
              <a:t>=</a:t>
            </a:r>
            <a:r>
              <a:rPr lang="x-none" altLang="en-US" sz="2000">
                <a:latin typeface="Calibri (body)" charset="0"/>
                <a:ea typeface="Arial" charset="0"/>
              </a:rPr>
              <a:t> </a:t>
            </a:r>
            <a:r>
              <a:rPr lang="x-none" altLang="en-US" sz="2000">
                <a:latin typeface="TeX Gyre Bonum Math" charset="0"/>
                <a:ea typeface="TeX Gyre Bonum Math" charset="0"/>
                <a:sym typeface="+mn-ea"/>
              </a:rPr>
              <a:t>∞</a:t>
            </a:r>
            <a:endParaRPr lang="x-none" altLang="en-US" sz="2000">
              <a:latin typeface="Calibri (body)" charset="0"/>
              <a:ea typeface="Arial" charset="0"/>
            </a:endParaRPr>
          </a:p>
          <a:p>
            <a:pPr algn="l"/>
            <a:r>
              <a:rPr lang="x-none" altLang="en-US" sz="2000">
                <a:latin typeface="Calibri (body)" charset="0"/>
                <a:ea typeface="Arial" charset="0"/>
              </a:rPr>
              <a:t>    s</a:t>
            </a:r>
            <a:r>
              <a:rPr lang="x-none" altLang="en-US" sz="2000">
                <a:latin typeface="TeX Gyre Bonum Math" charset="0"/>
                <a:ea typeface="TeX Gyre Bonum Math" charset="0"/>
              </a:rPr>
              <a:t>.</a:t>
            </a:r>
            <a:r>
              <a:rPr lang="x-none" altLang="en-US" sz="2000">
                <a:latin typeface="Calibri (body)" charset="0"/>
                <a:ea typeface="Arial" charset="0"/>
              </a:rPr>
              <a:t>d </a:t>
            </a:r>
            <a:r>
              <a:rPr lang="x-none" altLang="en-US" sz="2000">
                <a:latin typeface="TeX Gyre Bonum Math" charset="0"/>
                <a:ea typeface="TeX Gyre Bonum Math" charset="0"/>
              </a:rPr>
              <a:t>=</a:t>
            </a:r>
            <a:r>
              <a:rPr lang="x-none" altLang="en-US" sz="2000">
                <a:latin typeface="Calibri (body)" charset="0"/>
                <a:ea typeface="Arial" charset="0"/>
              </a:rPr>
              <a:t> 0</a:t>
            </a:r>
            <a:endParaRPr lang="x-none" altLang="en-US" sz="2000">
              <a:latin typeface="Calibri (body)" charset="0"/>
              <a:ea typeface="Arial" charset="0"/>
            </a:endParaRPr>
          </a:p>
          <a:p>
            <a:pPr algn="l"/>
            <a:endParaRPr lang="x-none" altLang="en-US" sz="2000">
              <a:latin typeface="Calibri (body)" charset="0"/>
              <a:ea typeface="Arial" charset="0"/>
            </a:endParaRPr>
          </a:p>
          <a:p>
            <a:pPr algn="l"/>
            <a:r>
              <a:rPr lang="x-none" altLang="en-US" sz="2000">
                <a:latin typeface="Calibri (body)" charset="0"/>
                <a:ea typeface="Arial" charset="0"/>
              </a:rPr>
              <a:t>    for i </a:t>
            </a:r>
            <a:r>
              <a:rPr lang="x-none" altLang="en-US" sz="2000">
                <a:latin typeface="TeX Gyre Bonum Math" charset="0"/>
                <a:ea typeface="TeX Gyre Bonum Math" charset="0"/>
              </a:rPr>
              <a:t>=</a:t>
            </a:r>
            <a:r>
              <a:rPr lang="x-none" altLang="en-US" sz="2000">
                <a:latin typeface="Calibri (body)" charset="0"/>
                <a:ea typeface="Arial" charset="0"/>
              </a:rPr>
              <a:t> 1 to </a:t>
            </a:r>
            <a:r>
              <a:rPr lang="x-none" altLang="en-US" sz="2000">
                <a:latin typeface="TeX Gyre Bonum Math" charset="0"/>
                <a:ea typeface="TeX Gyre Bonum Math" charset="0"/>
              </a:rPr>
              <a:t>|</a:t>
            </a:r>
            <a:r>
              <a:rPr lang="x-none" altLang="en-US" sz="2000">
                <a:latin typeface="Calibri (body)" charset="0"/>
                <a:ea typeface="Arial" charset="0"/>
              </a:rPr>
              <a:t>G</a:t>
            </a:r>
            <a:r>
              <a:rPr lang="x-none" altLang="en-US" sz="2000">
                <a:latin typeface="TeX Gyre Bonum Math" charset="0"/>
                <a:ea typeface="TeX Gyre Bonum Math" charset="0"/>
              </a:rPr>
              <a:t>.</a:t>
            </a:r>
            <a:r>
              <a:rPr lang="x-none" altLang="en-US" sz="2000">
                <a:latin typeface="Calibri (body)" charset="0"/>
                <a:ea typeface="Arial" charset="0"/>
              </a:rPr>
              <a:t>V</a:t>
            </a:r>
            <a:r>
              <a:rPr lang="x-none" altLang="en-US" sz="2000">
                <a:latin typeface="TeX Gyre Bonum Math" charset="0"/>
                <a:ea typeface="TeX Gyre Bonum Math" charset="0"/>
              </a:rPr>
              <a:t>| - </a:t>
            </a:r>
            <a:r>
              <a:rPr lang="x-none" altLang="en-US" sz="2000">
                <a:latin typeface="Calibri (body)" charset="0"/>
                <a:ea typeface="Arial" charset="0"/>
              </a:rPr>
              <a:t>1</a:t>
            </a:r>
            <a:r>
              <a:rPr lang="x-none" altLang="en-US" sz="2000">
                <a:latin typeface="TeX Gyre Bonum Math" charset="0"/>
                <a:ea typeface="TeX Gyre Bonum Math" charset="0"/>
              </a:rPr>
              <a:t>:</a:t>
            </a:r>
            <a:endParaRPr lang="x-none" altLang="en-US" sz="2000">
              <a:latin typeface="TeX Gyre Bonum Math" charset="0"/>
              <a:ea typeface="TeX Gyre Bonum Math" charset="0"/>
              <a:cs typeface="TeX Gyre Bonum Math" charset="0"/>
              <a:sym typeface="+mn-ea"/>
            </a:endParaRPr>
          </a:p>
          <a:p>
            <a:pPr algn="l"/>
            <a:r>
              <a:rPr lang="x-none" altLang="en-US" sz="2000">
                <a:latin typeface="Calibri (body)" charset="0"/>
                <a:ea typeface="Arial" charset="0"/>
                <a:cs typeface="TeX Gyre Bonum Math" charset="0"/>
              </a:rPr>
              <a:t>        for each </a:t>
            </a:r>
            <a:r>
              <a:rPr lang="x-none" altLang="en-US" sz="2000">
                <a:latin typeface="TeX Gyre Bonum Math" charset="0"/>
                <a:ea typeface="TeX Gyre Bonum Math" charset="0"/>
                <a:cs typeface="TeX Gyre Bonum Math" charset="0"/>
              </a:rPr>
              <a:t>(</a:t>
            </a:r>
            <a:r>
              <a:rPr lang="x-none" altLang="en-US" sz="2000">
                <a:latin typeface="Calibri (body)" charset="0"/>
                <a:ea typeface="Arial" charset="0"/>
                <a:cs typeface="TeX Gyre Bonum Math" charset="0"/>
              </a:rPr>
              <a:t>u</a:t>
            </a:r>
            <a:r>
              <a:rPr lang="x-none" altLang="en-US" sz="2000">
                <a:latin typeface="TeX Gyre Bonum Math" charset="0"/>
                <a:ea typeface="TeX Gyre Bonum Math" charset="0"/>
                <a:cs typeface="TeX Gyre Bonum Math" charset="0"/>
              </a:rPr>
              <a:t>,</a:t>
            </a:r>
            <a:r>
              <a:rPr lang="x-none" altLang="en-US" sz="2000">
                <a:latin typeface="Calibri (body)" charset="0"/>
                <a:ea typeface="Arial" charset="0"/>
                <a:cs typeface="TeX Gyre Bonum Math" charset="0"/>
              </a:rPr>
              <a:t> v</a:t>
            </a:r>
            <a:r>
              <a:rPr lang="x-none" altLang="en-US" sz="2000">
                <a:latin typeface="TeX Gyre Bonum Math" charset="0"/>
                <a:ea typeface="TeX Gyre Bonum Math" charset="0"/>
                <a:cs typeface="TeX Gyre Bonum Math" charset="0"/>
              </a:rPr>
              <a:t>)</a:t>
            </a:r>
            <a:r>
              <a:rPr lang="x-none" altLang="en-US" sz="2000">
                <a:latin typeface="Calibri (body)" charset="0"/>
                <a:ea typeface="TeX Gyre Bonum Math" charset="0"/>
                <a:sym typeface="+mn-ea"/>
              </a:rPr>
              <a:t> </a:t>
            </a:r>
            <a:r>
              <a:rPr lang="x-none" altLang="en-US" sz="2000">
                <a:latin typeface="TeX Gyre Bonum Math" charset="0"/>
                <a:ea typeface="TeX Gyre Bonum Math" charset="0"/>
                <a:sym typeface="+mn-ea"/>
              </a:rPr>
              <a:t>∊</a:t>
            </a:r>
            <a:r>
              <a:rPr lang="x-none" altLang="en-US" sz="2000">
                <a:latin typeface="Calibri (body)" charset="0"/>
                <a:ea typeface="TeX Gyre Bonum Math" charset="0"/>
                <a:sym typeface="+mn-ea"/>
              </a:rPr>
              <a:t> G</a:t>
            </a:r>
            <a:r>
              <a:rPr lang="x-none" altLang="en-US" sz="2000">
                <a:latin typeface="TeX Gyre Bonum Math" charset="0"/>
                <a:ea typeface="TeX Gyre Bonum Math" charset="0"/>
                <a:sym typeface="+mn-ea"/>
              </a:rPr>
              <a:t>.</a:t>
            </a:r>
            <a:r>
              <a:rPr lang="x-none" altLang="en-US" sz="2000">
                <a:latin typeface="Calibri (body)" charset="0"/>
                <a:ea typeface="TeX Gyre Bonum Math" charset="0"/>
                <a:sym typeface="+mn-ea"/>
              </a:rPr>
              <a:t>E</a:t>
            </a:r>
            <a:r>
              <a:rPr lang="x-none" altLang="en-US" sz="2000">
                <a:latin typeface="TeX Gyre Bonum Math" charset="0"/>
                <a:ea typeface="TeX Gyre Bonum Math" charset="0"/>
                <a:sym typeface="+mn-ea"/>
              </a:rPr>
              <a:t>:</a:t>
            </a:r>
            <a:endParaRPr lang="x-none" altLang="en-US" sz="2000">
              <a:latin typeface="TeX Gyre Bonum Math" charset="0"/>
              <a:ea typeface="TeX Gyre Bonum Math" charset="0"/>
              <a:sym typeface="+mn-ea"/>
            </a:endParaRPr>
          </a:p>
          <a:p>
            <a:pPr algn="l"/>
            <a:r>
              <a:rPr lang="x-none" altLang="en-US" sz="2000">
                <a:latin typeface="Calibri (body)" charset="0"/>
                <a:ea typeface="TeX Gyre Bonum Math" charset="0"/>
                <a:cs typeface="TeX Gyre Bonum Math" charset="0"/>
                <a:sym typeface="+mn-ea"/>
              </a:rPr>
              <a:t>            if v</a:t>
            </a:r>
            <a:r>
              <a:rPr lang="x-none" altLang="en-US" sz="2000">
                <a:latin typeface="TeX Gyre Bonum Math" charset="0"/>
                <a:ea typeface="TeX Gyre Bonum Math" charset="0"/>
                <a:cs typeface="TeX Gyre Bonum Math" charset="0"/>
                <a:sym typeface="+mn-ea"/>
              </a:rPr>
              <a:t>.</a:t>
            </a:r>
            <a:r>
              <a:rPr lang="x-none" altLang="en-US" sz="2000">
                <a:latin typeface="Calibri (body)" charset="0"/>
                <a:ea typeface="TeX Gyre Bonum Math" charset="0"/>
                <a:cs typeface="TeX Gyre Bonum Math" charset="0"/>
                <a:sym typeface="+mn-ea"/>
              </a:rPr>
              <a:t>d</a:t>
            </a:r>
            <a:r>
              <a:rPr lang="x-none" altLang="en-US" sz="2000">
                <a:latin typeface="TeX Gyre Bonum Math" charset="0"/>
                <a:ea typeface="TeX Gyre Bonum Math" charset="0"/>
                <a:cs typeface="TeX Gyre Bonum Math" charset="0"/>
                <a:sym typeface="+mn-ea"/>
              </a:rPr>
              <a:t> &gt; </a:t>
            </a:r>
            <a:r>
              <a:rPr lang="x-none" altLang="en-US" sz="2000">
                <a:latin typeface="Calibri (body)" charset="0"/>
                <a:ea typeface="TeX Gyre Bonum Math" charset="0"/>
                <a:cs typeface="TeX Gyre Bonum Math" charset="0"/>
                <a:sym typeface="+mn-ea"/>
              </a:rPr>
              <a:t>u</a:t>
            </a:r>
            <a:r>
              <a:rPr lang="x-none" altLang="en-US" sz="2000">
                <a:latin typeface="TeX Gyre Bonum Math" charset="0"/>
                <a:ea typeface="TeX Gyre Bonum Math" charset="0"/>
                <a:cs typeface="TeX Gyre Bonum Math" charset="0"/>
                <a:sym typeface="+mn-ea"/>
              </a:rPr>
              <a:t>.</a:t>
            </a:r>
            <a:r>
              <a:rPr lang="x-none" altLang="en-US" sz="2000">
                <a:latin typeface="Calibri (body)" charset="0"/>
                <a:ea typeface="TeX Gyre Bonum Math" charset="0"/>
                <a:cs typeface="TeX Gyre Bonum Math" charset="0"/>
                <a:sym typeface="+mn-ea"/>
              </a:rPr>
              <a:t>d </a:t>
            </a:r>
            <a:r>
              <a:rPr lang="x-none" altLang="en-US" sz="2000">
                <a:latin typeface="TeX Gyre Bonum Math" charset="0"/>
                <a:ea typeface="TeX Gyre Bonum Math" charset="0"/>
                <a:cs typeface="TeX Gyre Bonum Math" charset="0"/>
                <a:sym typeface="+mn-ea"/>
              </a:rPr>
              <a:t>+</a:t>
            </a:r>
            <a:r>
              <a:rPr lang="x-none" altLang="en-US" sz="2000">
                <a:latin typeface="Calibri (body)" charset="0"/>
                <a:ea typeface="TeX Gyre Bonum Math" charset="0"/>
                <a:cs typeface="TeX Gyre Bonum Math" charset="0"/>
                <a:sym typeface="+mn-ea"/>
              </a:rPr>
              <a:t> w</a:t>
            </a:r>
            <a:r>
              <a:rPr lang="x-none" altLang="en-US" sz="2000">
                <a:latin typeface="TeX Gyre Bonum Math" charset="0"/>
                <a:ea typeface="TeX Gyre Bonum Math" charset="0"/>
                <a:cs typeface="TeX Gyre Bonum Math" charset="0"/>
                <a:sym typeface="+mn-ea"/>
              </a:rPr>
              <a:t>(</a:t>
            </a:r>
            <a:r>
              <a:rPr lang="x-none" altLang="en-US" sz="2000">
                <a:latin typeface="Calibri (body)" charset="0"/>
                <a:ea typeface="TeX Gyre Bonum Math" charset="0"/>
                <a:cs typeface="TeX Gyre Bonum Math" charset="0"/>
                <a:sym typeface="+mn-ea"/>
              </a:rPr>
              <a:t>u</a:t>
            </a:r>
            <a:r>
              <a:rPr lang="x-none" altLang="en-US" sz="2000">
                <a:latin typeface="TeX Gyre Bonum Math" charset="0"/>
                <a:ea typeface="TeX Gyre Bonum Math" charset="0"/>
                <a:cs typeface="TeX Gyre Bonum Math" charset="0"/>
                <a:sym typeface="+mn-ea"/>
              </a:rPr>
              <a:t>,</a:t>
            </a:r>
            <a:r>
              <a:rPr lang="x-none" altLang="en-US" sz="2000">
                <a:latin typeface="Calibri (body)" charset="0"/>
                <a:ea typeface="TeX Gyre Bonum Math" charset="0"/>
                <a:cs typeface="TeX Gyre Bonum Math" charset="0"/>
                <a:sym typeface="+mn-ea"/>
              </a:rPr>
              <a:t> v</a:t>
            </a:r>
            <a:r>
              <a:rPr lang="x-none" altLang="en-US" sz="2000">
                <a:latin typeface="TeX Gyre Bonum Math" charset="0"/>
                <a:ea typeface="TeX Gyre Bonum Math" charset="0"/>
                <a:cs typeface="TeX Gyre Bonum Math" charset="0"/>
                <a:sym typeface="+mn-ea"/>
              </a:rPr>
              <a:t>)</a:t>
            </a:r>
            <a:r>
              <a:rPr lang="x-none" altLang="en-US" sz="2000">
                <a:latin typeface="Calibri (body)" charset="0"/>
                <a:ea typeface="TeX Gyre Bonum Math" charset="0"/>
                <a:cs typeface="TeX Gyre Bonum Math" charset="0"/>
                <a:sym typeface="+mn-ea"/>
              </a:rPr>
              <a:t>:</a:t>
            </a:r>
            <a:endParaRPr lang="x-none" altLang="en-US" sz="2000">
              <a:latin typeface="Calibri (body)" charset="0"/>
              <a:ea typeface="TeX Gyre Bonum Math" charset="0"/>
              <a:cs typeface="TeX Gyre Bonum Math" charset="0"/>
              <a:sym typeface="+mn-ea"/>
            </a:endParaRPr>
          </a:p>
          <a:p>
            <a:pPr algn="l"/>
            <a:r>
              <a:rPr lang="x-none" altLang="en-US" sz="2000">
                <a:latin typeface="Calibri (body)" charset="0"/>
                <a:ea typeface="TeX Gyre Bonum Math" charset="0"/>
                <a:cs typeface="TeX Gyre Bonum Math" charset="0"/>
                <a:sym typeface="+mn-ea"/>
              </a:rPr>
              <a:t>                v</a:t>
            </a:r>
            <a:r>
              <a:rPr lang="x-none" altLang="en-US" sz="2000">
                <a:latin typeface="TeX Gyre Bonum Math" charset="0"/>
                <a:ea typeface="TeX Gyre Bonum Math" charset="0"/>
                <a:cs typeface="TeX Gyre Bonum Math" charset="0"/>
                <a:sym typeface="+mn-ea"/>
              </a:rPr>
              <a:t>.</a:t>
            </a:r>
            <a:r>
              <a:rPr lang="x-none" altLang="en-US" sz="2000">
                <a:latin typeface="Calibri (body)" charset="0"/>
                <a:ea typeface="TeX Gyre Bonum Math" charset="0"/>
                <a:cs typeface="TeX Gyre Bonum Math" charset="0"/>
                <a:sym typeface="+mn-ea"/>
              </a:rPr>
              <a:t>d </a:t>
            </a:r>
            <a:r>
              <a:rPr lang="x-none" altLang="en-US" sz="2000">
                <a:latin typeface="TeX Gyre Bonum Math" charset="0"/>
                <a:ea typeface="TeX Gyre Bonum Math" charset="0"/>
                <a:cs typeface="TeX Gyre Bonum Math" charset="0"/>
                <a:sym typeface="+mn-ea"/>
              </a:rPr>
              <a:t>=</a:t>
            </a:r>
            <a:r>
              <a:rPr lang="x-none" altLang="en-US" sz="2000">
                <a:latin typeface="Calibri (body)" charset="0"/>
                <a:ea typeface="TeX Gyre Bonum Math" charset="0"/>
                <a:cs typeface="TeX Gyre Bonum Math" charset="0"/>
                <a:sym typeface="+mn-ea"/>
              </a:rPr>
              <a:t> u</a:t>
            </a:r>
            <a:r>
              <a:rPr lang="x-none" altLang="en-US" sz="2000">
                <a:latin typeface="TeX Gyre Bonum Math" charset="0"/>
                <a:ea typeface="TeX Gyre Bonum Math" charset="0"/>
                <a:cs typeface="TeX Gyre Bonum Math" charset="0"/>
                <a:sym typeface="+mn-ea"/>
              </a:rPr>
              <a:t>.</a:t>
            </a:r>
            <a:r>
              <a:rPr lang="x-none" altLang="en-US" sz="2000">
                <a:latin typeface="Calibri (body)" charset="0"/>
                <a:ea typeface="TeX Gyre Bonum Math" charset="0"/>
                <a:cs typeface="TeX Gyre Bonum Math" charset="0"/>
                <a:sym typeface="+mn-ea"/>
              </a:rPr>
              <a:t>d </a:t>
            </a:r>
            <a:r>
              <a:rPr lang="x-none" altLang="en-US" sz="2000">
                <a:latin typeface="TeX Gyre Bonum Math" charset="0"/>
                <a:ea typeface="TeX Gyre Bonum Math" charset="0"/>
                <a:cs typeface="TeX Gyre Bonum Math" charset="0"/>
                <a:sym typeface="+mn-ea"/>
              </a:rPr>
              <a:t>+</a:t>
            </a:r>
            <a:r>
              <a:rPr lang="x-none" altLang="en-US" sz="2000">
                <a:latin typeface="Calibri (body)" charset="0"/>
                <a:ea typeface="TeX Gyre Bonum Math" charset="0"/>
                <a:cs typeface="TeX Gyre Bonum Math" charset="0"/>
                <a:sym typeface="+mn-ea"/>
              </a:rPr>
              <a:t> w(u</a:t>
            </a:r>
            <a:r>
              <a:rPr lang="x-none" altLang="en-US" sz="2000">
                <a:latin typeface="TeX Gyre Bonum Math" charset="0"/>
                <a:ea typeface="TeX Gyre Bonum Math" charset="0"/>
                <a:cs typeface="TeX Gyre Bonum Math" charset="0"/>
                <a:sym typeface="+mn-ea"/>
              </a:rPr>
              <a:t>,</a:t>
            </a:r>
            <a:r>
              <a:rPr lang="x-none" altLang="en-US" sz="2000">
                <a:latin typeface="Calibri (body)" charset="0"/>
                <a:ea typeface="TeX Gyre Bonum Math" charset="0"/>
                <a:cs typeface="TeX Gyre Bonum Math" charset="0"/>
                <a:sym typeface="+mn-ea"/>
              </a:rPr>
              <a:t> v)</a:t>
            </a:r>
            <a:endParaRPr lang="x-none" altLang="en-US" sz="2000">
              <a:latin typeface="Calibri (body)" charset="0"/>
              <a:ea typeface="TeX Gyre Bonum Math" charset="0"/>
              <a:cs typeface="TeX Gyre Bonum Math" charset="0"/>
              <a:sym typeface="+mn-ea"/>
            </a:endParaRPr>
          </a:p>
          <a:p>
            <a:pPr algn="l"/>
            <a:r>
              <a:rPr lang="x-none" altLang="en-US" sz="2000">
                <a:latin typeface="Calibri (body)" charset="0"/>
                <a:ea typeface="TeX Gyre Bonum Math" charset="0"/>
                <a:cs typeface="TeX Gyre Bonum Math" charset="0"/>
                <a:sym typeface="+mn-ea"/>
              </a:rPr>
              <a:t>                v</a:t>
            </a:r>
            <a:r>
              <a:rPr lang="x-none" altLang="en-US" sz="2000">
                <a:latin typeface="TeX Gyre Bonum Math" charset="0"/>
                <a:ea typeface="TeX Gyre Bonum Math" charset="0"/>
                <a:cs typeface="TeX Gyre Bonum Math" charset="0"/>
                <a:sym typeface="+mn-ea"/>
              </a:rPr>
              <a:t>.</a:t>
            </a:r>
            <a:r>
              <a:rPr lang="x-none" altLang="en-US" sz="2000">
                <a:latin typeface="Calibri (body)" charset="0"/>
                <a:ea typeface="TeX Gyre Bonum Math" charset="0"/>
                <a:cs typeface="TeX Gyre Bonum Math" charset="0"/>
                <a:sym typeface="+mn-ea"/>
              </a:rPr>
              <a:t>p </a:t>
            </a:r>
            <a:r>
              <a:rPr lang="x-none" altLang="en-US" sz="2000">
                <a:latin typeface="TeX Gyre Bonum Math" charset="0"/>
                <a:ea typeface="TeX Gyre Bonum Math" charset="0"/>
                <a:cs typeface="TeX Gyre Bonum Math" charset="0"/>
                <a:sym typeface="+mn-ea"/>
              </a:rPr>
              <a:t>=</a:t>
            </a:r>
            <a:r>
              <a:rPr lang="x-none" altLang="en-US" sz="2000">
                <a:latin typeface="Calibri (body)" charset="0"/>
                <a:ea typeface="TeX Gyre Bonum Math" charset="0"/>
                <a:cs typeface="TeX Gyre Bonum Math" charset="0"/>
                <a:sym typeface="+mn-ea"/>
              </a:rPr>
              <a:t> u</a:t>
            </a:r>
            <a:endParaRPr lang="x-none" altLang="en-US" sz="2000">
              <a:latin typeface="Calibri (body)" charset="0"/>
              <a:ea typeface="TeX Gyre Bonum Math" charset="0"/>
              <a:cs typeface="TeX Gyre Bonum Math" charset="0"/>
              <a:sym typeface="+mn-ea"/>
            </a:endParaRPr>
          </a:p>
        </p:txBody>
      </p:sp>
      <p:sp>
        <p:nvSpPr>
          <p:cNvPr id="2" name="Text Box 1"/>
          <p:cNvSpPr txBox="1"/>
          <p:nvPr/>
        </p:nvSpPr>
        <p:spPr>
          <a:xfrm>
            <a:off x="459740" y="1353820"/>
            <a:ext cx="523875" cy="3153410"/>
          </a:xfrm>
          <a:prstGeom prst="rect">
            <a:avLst/>
          </a:prstGeom>
          <a:noFill/>
        </p:spPr>
        <p:txBody>
          <a:bodyPr wrap="none" rtlCol="0">
            <a:spAutoFit/>
          </a:bodyPr>
          <a:p>
            <a:pPr algn="l"/>
            <a:r>
              <a:rPr lang="x-none" altLang="en-US" sz="2000">
                <a:solidFill>
                  <a:srgbClr val="E91149"/>
                </a:solidFill>
                <a:latin typeface="Calibri (body)" charset="0"/>
                <a:ea typeface="TeX Gyre Bonum Math" charset="0"/>
                <a:cs typeface="TeX Gyre Bonum Math" charset="0"/>
                <a:sym typeface="+mn-ea"/>
              </a:rPr>
              <a:t>1.</a:t>
            </a:r>
            <a:endParaRPr lang="x-none" altLang="en-US" sz="2000">
              <a:solidFill>
                <a:srgbClr val="E91149"/>
              </a:solidFill>
              <a:latin typeface="Calibri (body)" charset="0"/>
              <a:ea typeface="TeX Gyre Bonum Math" charset="0"/>
              <a:cs typeface="TeX Gyre Bonum Math" charset="0"/>
              <a:sym typeface="+mn-ea"/>
            </a:endParaRPr>
          </a:p>
          <a:p>
            <a:pPr algn="l"/>
            <a:r>
              <a:rPr lang="x-none" altLang="en-US" sz="2000">
                <a:solidFill>
                  <a:srgbClr val="E91149"/>
                </a:solidFill>
                <a:latin typeface="Calibri (body)" charset="0"/>
                <a:ea typeface="TeX Gyre Bonum Math" charset="0"/>
                <a:cs typeface="TeX Gyre Bonum Math" charset="0"/>
                <a:sym typeface="+mn-ea"/>
              </a:rPr>
              <a:t>2.</a:t>
            </a:r>
            <a:endParaRPr lang="x-none" altLang="en-US" sz="2000">
              <a:solidFill>
                <a:srgbClr val="E91149"/>
              </a:solidFill>
              <a:latin typeface="Calibri (body)" charset="0"/>
              <a:ea typeface="TeX Gyre Bonum Math" charset="0"/>
              <a:cs typeface="TeX Gyre Bonum Math" charset="0"/>
              <a:sym typeface="+mn-ea"/>
            </a:endParaRPr>
          </a:p>
          <a:p>
            <a:pPr algn="l"/>
            <a:r>
              <a:rPr lang="x-none" altLang="en-US" sz="2000">
                <a:solidFill>
                  <a:srgbClr val="E91149"/>
                </a:solidFill>
                <a:latin typeface="Calibri (body)" charset="0"/>
                <a:ea typeface="TeX Gyre Bonum Math" charset="0"/>
                <a:cs typeface="TeX Gyre Bonum Math" charset="0"/>
                <a:sym typeface="+mn-ea"/>
              </a:rPr>
              <a:t>3.</a:t>
            </a:r>
            <a:endParaRPr lang="x-none" altLang="en-US" sz="2000">
              <a:solidFill>
                <a:srgbClr val="E91149"/>
              </a:solidFill>
              <a:latin typeface="Calibri (body)" charset="0"/>
              <a:ea typeface="TeX Gyre Bonum Math" charset="0"/>
              <a:cs typeface="TeX Gyre Bonum Math" charset="0"/>
              <a:sym typeface="+mn-ea"/>
            </a:endParaRPr>
          </a:p>
          <a:p>
            <a:pPr algn="l"/>
            <a:r>
              <a:rPr lang="x-none" altLang="en-US" sz="2000">
                <a:solidFill>
                  <a:srgbClr val="E91149"/>
                </a:solidFill>
                <a:latin typeface="Calibri (body)" charset="0"/>
                <a:ea typeface="TeX Gyre Bonum Math" charset="0"/>
                <a:cs typeface="TeX Gyre Bonum Math" charset="0"/>
                <a:sym typeface="+mn-ea"/>
              </a:rPr>
              <a:t>4.</a:t>
            </a:r>
            <a:endParaRPr lang="x-none" altLang="en-US" sz="2000">
              <a:solidFill>
                <a:srgbClr val="E91149"/>
              </a:solidFill>
              <a:latin typeface="Calibri (body)" charset="0"/>
              <a:ea typeface="TeX Gyre Bonum Math" charset="0"/>
              <a:cs typeface="TeX Gyre Bonum Math" charset="0"/>
              <a:sym typeface="+mn-ea"/>
            </a:endParaRPr>
          </a:p>
          <a:p>
            <a:pPr algn="l"/>
            <a:r>
              <a:rPr lang="x-none" altLang="en-US" sz="2000">
                <a:solidFill>
                  <a:schemeClr val="bg1">
                    <a:lumMod val="50000"/>
                  </a:schemeClr>
                </a:solidFill>
                <a:latin typeface="Calibri (body)" charset="0"/>
                <a:ea typeface="TeX Gyre Bonum Math" charset="0"/>
                <a:cs typeface="TeX Gyre Bonum Math" charset="0"/>
                <a:sym typeface="+mn-ea"/>
              </a:rPr>
              <a:t>5.</a:t>
            </a:r>
            <a:endParaRPr lang="x-none" altLang="en-US" sz="2000">
              <a:solidFill>
                <a:schemeClr val="bg1">
                  <a:lumMod val="50000"/>
                </a:schemeClr>
              </a:solidFill>
              <a:latin typeface="Calibri (body)" charset="0"/>
              <a:ea typeface="TeX Gyre Bonum Math" charset="0"/>
              <a:cs typeface="TeX Gyre Bonum Math" charset="0"/>
              <a:sym typeface="+mn-ea"/>
            </a:endParaRPr>
          </a:p>
          <a:p>
            <a:pPr algn="l"/>
            <a:r>
              <a:rPr lang="x-none" altLang="en-US" sz="2000">
                <a:solidFill>
                  <a:srgbClr val="E91149"/>
                </a:solidFill>
                <a:latin typeface="Calibri (body)" charset="0"/>
                <a:ea typeface="TeX Gyre Bonum Math" charset="0"/>
                <a:cs typeface="TeX Gyre Bonum Math" charset="0"/>
                <a:sym typeface="+mn-ea"/>
              </a:rPr>
              <a:t>6.</a:t>
            </a:r>
            <a:endParaRPr lang="x-none" altLang="en-US" sz="2000">
              <a:solidFill>
                <a:srgbClr val="E91149"/>
              </a:solidFill>
              <a:latin typeface="Calibri (body)" charset="0"/>
              <a:ea typeface="TeX Gyre Bonum Math" charset="0"/>
              <a:cs typeface="TeX Gyre Bonum Math" charset="0"/>
              <a:sym typeface="+mn-ea"/>
            </a:endParaRPr>
          </a:p>
          <a:p>
            <a:pPr algn="l"/>
            <a:r>
              <a:rPr lang="x-none" altLang="en-US" sz="2000">
                <a:solidFill>
                  <a:schemeClr val="bg1">
                    <a:lumMod val="50000"/>
                  </a:schemeClr>
                </a:solidFill>
                <a:latin typeface="Calibri (body)" charset="0"/>
                <a:ea typeface="TeX Gyre Bonum Math" charset="0"/>
                <a:cs typeface="TeX Gyre Bonum Math" charset="0"/>
                <a:sym typeface="+mn-ea"/>
              </a:rPr>
              <a:t>7.</a:t>
            </a:r>
            <a:endParaRPr lang="x-none" altLang="en-US" sz="2000">
              <a:solidFill>
                <a:schemeClr val="bg1">
                  <a:lumMod val="50000"/>
                </a:schemeClr>
              </a:solidFill>
              <a:latin typeface="Calibri (body)" charset="0"/>
              <a:ea typeface="TeX Gyre Bonum Math" charset="0"/>
              <a:cs typeface="TeX Gyre Bonum Math" charset="0"/>
              <a:sym typeface="+mn-ea"/>
            </a:endParaRPr>
          </a:p>
          <a:p>
            <a:pPr algn="l"/>
            <a:r>
              <a:rPr lang="x-none" altLang="en-US" sz="2000">
                <a:solidFill>
                  <a:schemeClr val="bg1">
                    <a:lumMod val="50000"/>
                  </a:schemeClr>
                </a:solidFill>
                <a:latin typeface="Calibri (body)" charset="0"/>
                <a:ea typeface="TeX Gyre Bonum Math" charset="0"/>
                <a:cs typeface="TeX Gyre Bonum Math" charset="0"/>
                <a:sym typeface="+mn-ea"/>
              </a:rPr>
              <a:t>8.</a:t>
            </a:r>
            <a:endParaRPr lang="x-none" altLang="en-US" sz="2000">
              <a:solidFill>
                <a:schemeClr val="bg1">
                  <a:lumMod val="50000"/>
                </a:schemeClr>
              </a:solidFill>
              <a:latin typeface="Calibri (body)" charset="0"/>
              <a:ea typeface="TeX Gyre Bonum Math" charset="0"/>
              <a:cs typeface="TeX Gyre Bonum Math" charset="0"/>
              <a:sym typeface="+mn-ea"/>
            </a:endParaRPr>
          </a:p>
          <a:p>
            <a:pPr algn="l"/>
            <a:r>
              <a:rPr lang="x-none" altLang="en-US" sz="2000">
                <a:solidFill>
                  <a:schemeClr val="bg1">
                    <a:lumMod val="50000"/>
                  </a:schemeClr>
                </a:solidFill>
                <a:latin typeface="Calibri (body)" charset="0"/>
                <a:ea typeface="TeX Gyre Bonum Math" charset="0"/>
                <a:cs typeface="TeX Gyre Bonum Math" charset="0"/>
                <a:sym typeface="+mn-ea"/>
              </a:rPr>
              <a:t>9.</a:t>
            </a:r>
            <a:endParaRPr lang="x-none" altLang="en-US" sz="2000">
              <a:solidFill>
                <a:schemeClr val="bg1">
                  <a:lumMod val="50000"/>
                </a:schemeClr>
              </a:solidFill>
              <a:latin typeface="Calibri (body)" charset="0"/>
              <a:ea typeface="TeX Gyre Bonum Math" charset="0"/>
              <a:cs typeface="TeX Gyre Bonum Math" charset="0"/>
              <a:sym typeface="+mn-ea"/>
            </a:endParaRPr>
          </a:p>
          <a:p>
            <a:pPr algn="l"/>
            <a:r>
              <a:rPr lang="x-none" altLang="en-US" sz="2000">
                <a:solidFill>
                  <a:schemeClr val="bg1">
                    <a:lumMod val="50000"/>
                  </a:schemeClr>
                </a:solidFill>
                <a:latin typeface="Calibri (body)" charset="0"/>
                <a:ea typeface="TeX Gyre Bonum Math" charset="0"/>
                <a:cs typeface="TeX Gyre Bonum Math" charset="0"/>
                <a:sym typeface="+mn-ea"/>
              </a:rPr>
              <a:t>10.</a:t>
            </a:r>
            <a:endParaRPr lang="x-none" altLang="en-US" sz="2000">
              <a:solidFill>
                <a:schemeClr val="bg1">
                  <a:lumMod val="50000"/>
                </a:schemeClr>
              </a:solidFill>
              <a:latin typeface="Calibri (body)" charset="0"/>
              <a:ea typeface="TeX Gyre Bonum Math" charset="0"/>
              <a:cs typeface="TeX Gyre Bonum Math" charset="0"/>
              <a:sym typeface="+mn-ea"/>
            </a:endParaRPr>
          </a:p>
        </p:txBody>
      </p:sp>
      <p:sp>
        <p:nvSpPr>
          <p:cNvPr id="3" name="Right Brace 2"/>
          <p:cNvSpPr/>
          <p:nvPr/>
        </p:nvSpPr>
        <p:spPr>
          <a:xfrm>
            <a:off x="3124835" y="1464310"/>
            <a:ext cx="147320" cy="1111885"/>
          </a:xfrm>
          <a:prstGeom prst="rightBrace">
            <a:avLst/>
          </a:prstGeom>
          <a:noFill/>
          <a:ln w="28575">
            <a:solidFill>
              <a:srgbClr val="E91149"/>
            </a:solidFill>
          </a:ln>
          <a:extLst>
            <a:ext uri="{909E8E84-426E-40DD-AFC4-6F175D3DCCD1}">
              <a14:hiddenFill xmlns:a14="http://schemas.microsoft.com/office/drawing/2010/main">
                <a:solidFill>
                  <a:schemeClr val="bg1"/>
                </a:solidFill>
              </a14:hiddenFill>
            </a:ext>
          </a:extLst>
        </p:spPr>
        <p:style>
          <a:lnRef idx="1">
            <a:schemeClr val="accent1"/>
          </a:lnRef>
          <a:fillRef idx="0">
            <a:schemeClr val="accent1"/>
          </a:fillRef>
          <a:effectRef idx="0">
            <a:schemeClr val="accent1"/>
          </a:effectRef>
          <a:fontRef idx="minor">
            <a:schemeClr val="tx1"/>
          </a:fontRef>
        </p:style>
        <p:txBody>
          <a:bodyPr rtlCol="0" anchor="ctr"/>
          <a:p>
            <a:pPr algn="ctr"/>
            <a:endParaRPr lang="en-US"/>
          </a:p>
        </p:txBody>
      </p:sp>
      <p:sp>
        <p:nvSpPr>
          <p:cNvPr id="4" name="Text Box 3"/>
          <p:cNvSpPr txBox="1"/>
          <p:nvPr/>
        </p:nvSpPr>
        <p:spPr>
          <a:xfrm>
            <a:off x="3388360" y="1823720"/>
            <a:ext cx="768985" cy="396240"/>
          </a:xfrm>
          <a:prstGeom prst="rect">
            <a:avLst/>
          </a:prstGeom>
          <a:noFill/>
        </p:spPr>
        <p:txBody>
          <a:bodyPr wrap="none" rtlCol="0">
            <a:spAutoFit/>
          </a:bodyPr>
          <a:p>
            <a:r>
              <a:rPr lang="x-none" altLang="en-US" sz="2000">
                <a:latin typeface="MathJax_Main" charset="0"/>
              </a:rPr>
              <a:t>O(V)</a:t>
            </a:r>
            <a:endParaRPr lang="x-none" altLang="en-US" sz="2000">
              <a:latin typeface="MathJax_Main" charset="0"/>
            </a:endParaRPr>
          </a:p>
        </p:txBody>
      </p:sp>
      <p:sp>
        <p:nvSpPr>
          <p:cNvPr id="7" name="Right Brace 6"/>
          <p:cNvSpPr/>
          <p:nvPr/>
        </p:nvSpPr>
        <p:spPr>
          <a:xfrm>
            <a:off x="3482340" y="2947035"/>
            <a:ext cx="147320" cy="281940"/>
          </a:xfrm>
          <a:prstGeom prst="rightBrace">
            <a:avLst/>
          </a:prstGeom>
          <a:noFill/>
          <a:ln w="28575">
            <a:solidFill>
              <a:srgbClr val="E91149"/>
            </a:solidFill>
          </a:ln>
          <a:extLst>
            <a:ext uri="{909E8E84-426E-40DD-AFC4-6F175D3DCCD1}">
              <a14:hiddenFill xmlns:a14="http://schemas.microsoft.com/office/drawing/2010/main">
                <a:solidFill>
                  <a:schemeClr val="bg1"/>
                </a:solidFill>
              </a14:hiddenFill>
            </a:ext>
          </a:extLst>
        </p:spPr>
        <p:style>
          <a:lnRef idx="1">
            <a:schemeClr val="accent1"/>
          </a:lnRef>
          <a:fillRef idx="0">
            <a:schemeClr val="accent1"/>
          </a:fillRef>
          <a:effectRef idx="0">
            <a:schemeClr val="accent1"/>
          </a:effectRef>
          <a:fontRef idx="minor">
            <a:schemeClr val="tx1"/>
          </a:fontRef>
        </p:style>
        <p:txBody>
          <a:bodyPr rtlCol="0" anchor="ctr"/>
          <a:p>
            <a:pPr algn="ctr"/>
            <a:endParaRPr lang="en-US"/>
          </a:p>
        </p:txBody>
      </p:sp>
      <p:sp>
        <p:nvSpPr>
          <p:cNvPr id="8" name="Text Box 7"/>
          <p:cNvSpPr txBox="1"/>
          <p:nvPr/>
        </p:nvSpPr>
        <p:spPr>
          <a:xfrm>
            <a:off x="3745865" y="2888615"/>
            <a:ext cx="768985" cy="396240"/>
          </a:xfrm>
          <a:prstGeom prst="rect">
            <a:avLst/>
          </a:prstGeom>
          <a:noFill/>
        </p:spPr>
        <p:txBody>
          <a:bodyPr wrap="none" rtlCol="0">
            <a:spAutoFit/>
          </a:bodyPr>
          <a:p>
            <a:r>
              <a:rPr lang="x-none" altLang="en-US" sz="2000">
                <a:latin typeface="MathJax_Main" charset="0"/>
              </a:rPr>
              <a:t>O(V)</a:t>
            </a:r>
            <a:endParaRPr lang="x-none" altLang="en-US" sz="2000">
              <a:latin typeface="MathJax_Main"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1" name=""/>
        <p:cNvGrpSpPr/>
        <p:nvPr/>
      </p:nvGrpSpPr>
      <p:grpSpPr/>
      <p:sp>
        <p:nvSpPr>
          <p:cNvPr id="7" name="Text Box 6"/>
          <p:cNvSpPr txBox="1"/>
          <p:nvPr/>
        </p:nvSpPr>
        <p:spPr>
          <a:xfrm>
            <a:off x="2086445" y="614680"/>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s</a:t>
            </a:r>
            <a:endParaRPr lang="x-none" altLang="en-US" sz="4400" b="1">
              <a:solidFill>
                <a:schemeClr val="bg2">
                  <a:lumMod val="75000"/>
                </a:schemeClr>
              </a:solidFill>
              <a:latin typeface="Arial" charset="0"/>
              <a:ea typeface="Arial" charset="0"/>
            </a:endParaRPr>
          </a:p>
        </p:txBody>
      </p:sp>
      <p:sp>
        <p:nvSpPr>
          <p:cNvPr id="8" name="Oval 7"/>
          <p:cNvSpPr/>
          <p:nvPr/>
        </p:nvSpPr>
        <p:spPr>
          <a:xfrm>
            <a:off x="1907540" y="614680"/>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9" name="Text Box 8"/>
          <p:cNvSpPr txBox="1"/>
          <p:nvPr/>
        </p:nvSpPr>
        <p:spPr>
          <a:xfrm>
            <a:off x="713575" y="1976120"/>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a</a:t>
            </a:r>
            <a:endParaRPr lang="x-none" altLang="en-US" sz="4400" b="1">
              <a:solidFill>
                <a:schemeClr val="bg2">
                  <a:lumMod val="75000"/>
                </a:schemeClr>
              </a:solidFill>
              <a:latin typeface="Arial" charset="0"/>
              <a:ea typeface="Arial" charset="0"/>
            </a:endParaRPr>
          </a:p>
        </p:txBody>
      </p:sp>
      <p:sp>
        <p:nvSpPr>
          <p:cNvPr id="12" name="Oval 11"/>
          <p:cNvSpPr/>
          <p:nvPr/>
        </p:nvSpPr>
        <p:spPr>
          <a:xfrm>
            <a:off x="547370" y="1988820"/>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13" name="Text Box 12"/>
          <p:cNvSpPr txBox="1"/>
          <p:nvPr/>
        </p:nvSpPr>
        <p:spPr>
          <a:xfrm>
            <a:off x="3430105" y="2008505"/>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d</a:t>
            </a:r>
            <a:endParaRPr lang="x-none" altLang="en-US" sz="4400" b="1">
              <a:solidFill>
                <a:schemeClr val="bg2">
                  <a:lumMod val="75000"/>
                </a:schemeClr>
              </a:solidFill>
              <a:latin typeface="Arial" charset="0"/>
              <a:ea typeface="Arial" charset="0"/>
            </a:endParaRPr>
          </a:p>
        </p:txBody>
      </p:sp>
      <p:sp>
        <p:nvSpPr>
          <p:cNvPr id="31" name="Oval 30"/>
          <p:cNvSpPr/>
          <p:nvPr/>
        </p:nvSpPr>
        <p:spPr>
          <a:xfrm>
            <a:off x="3293110" y="1980565"/>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33" name="Text Box 32"/>
          <p:cNvSpPr txBox="1"/>
          <p:nvPr/>
        </p:nvSpPr>
        <p:spPr>
          <a:xfrm>
            <a:off x="716115" y="4063365"/>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e</a:t>
            </a:r>
            <a:endParaRPr lang="x-none" altLang="en-US" sz="4400" b="1">
              <a:solidFill>
                <a:schemeClr val="bg2">
                  <a:lumMod val="75000"/>
                </a:schemeClr>
              </a:solidFill>
              <a:latin typeface="Arial" charset="0"/>
              <a:ea typeface="Arial" charset="0"/>
            </a:endParaRPr>
          </a:p>
        </p:txBody>
      </p:sp>
      <p:sp>
        <p:nvSpPr>
          <p:cNvPr id="34" name="Oval 33"/>
          <p:cNvSpPr/>
          <p:nvPr/>
        </p:nvSpPr>
        <p:spPr>
          <a:xfrm>
            <a:off x="537210" y="4063365"/>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36" name="Text Box 35"/>
          <p:cNvSpPr txBox="1"/>
          <p:nvPr/>
        </p:nvSpPr>
        <p:spPr>
          <a:xfrm>
            <a:off x="2024215" y="5473065"/>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b</a:t>
            </a:r>
            <a:endParaRPr lang="x-none" altLang="en-US" sz="4400" b="1">
              <a:solidFill>
                <a:schemeClr val="bg2">
                  <a:lumMod val="75000"/>
                </a:schemeClr>
              </a:solidFill>
              <a:latin typeface="Arial" charset="0"/>
              <a:ea typeface="Arial" charset="0"/>
            </a:endParaRPr>
          </a:p>
        </p:txBody>
      </p:sp>
      <p:sp>
        <p:nvSpPr>
          <p:cNvPr id="60" name="Oval 59"/>
          <p:cNvSpPr/>
          <p:nvPr/>
        </p:nvSpPr>
        <p:spPr>
          <a:xfrm>
            <a:off x="1883410" y="5434965"/>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61" name="Text Box 60"/>
          <p:cNvSpPr txBox="1"/>
          <p:nvPr/>
        </p:nvSpPr>
        <p:spPr>
          <a:xfrm>
            <a:off x="3472015" y="4037965"/>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c</a:t>
            </a:r>
            <a:endParaRPr lang="x-none" altLang="en-US" sz="4400" b="1">
              <a:solidFill>
                <a:schemeClr val="bg2">
                  <a:lumMod val="75000"/>
                </a:schemeClr>
              </a:solidFill>
              <a:latin typeface="Arial" charset="0"/>
              <a:ea typeface="Arial" charset="0"/>
            </a:endParaRPr>
          </a:p>
        </p:txBody>
      </p:sp>
      <p:sp>
        <p:nvSpPr>
          <p:cNvPr id="62" name="Oval 61"/>
          <p:cNvSpPr/>
          <p:nvPr/>
        </p:nvSpPr>
        <p:spPr>
          <a:xfrm>
            <a:off x="3293110" y="4037965"/>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cxnSp>
        <p:nvCxnSpPr>
          <p:cNvPr id="65" name="Straight Arrow Connector 64"/>
          <p:cNvCxnSpPr>
            <a:stCxn id="8" idx="3"/>
            <a:endCxn id="12" idx="7"/>
          </p:cNvCxnSpPr>
          <p:nvPr/>
        </p:nvCxnSpPr>
        <p:spPr>
          <a:xfrm flipH="1">
            <a:off x="1263650" y="1330960"/>
            <a:ext cx="766445" cy="78041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8" idx="5"/>
            <a:endCxn id="31" idx="1"/>
          </p:cNvCxnSpPr>
          <p:nvPr/>
        </p:nvCxnSpPr>
        <p:spPr>
          <a:xfrm>
            <a:off x="2623820" y="1330960"/>
            <a:ext cx="791845" cy="77216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12" idx="4"/>
            <a:endCxn id="34" idx="0"/>
          </p:cNvCxnSpPr>
          <p:nvPr/>
        </p:nvCxnSpPr>
        <p:spPr>
          <a:xfrm flipH="1">
            <a:off x="956945" y="2827655"/>
            <a:ext cx="10160" cy="123571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stCxn id="34" idx="7"/>
            <a:endCxn id="31" idx="3"/>
          </p:cNvCxnSpPr>
          <p:nvPr/>
        </p:nvCxnSpPr>
        <p:spPr>
          <a:xfrm flipV="1">
            <a:off x="1253490" y="2696845"/>
            <a:ext cx="2162175" cy="148907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endCxn id="60" idx="0"/>
          </p:cNvCxnSpPr>
          <p:nvPr/>
        </p:nvCxnSpPr>
        <p:spPr>
          <a:xfrm flipH="1">
            <a:off x="2303145" y="2792730"/>
            <a:ext cx="1227455" cy="264223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a:stCxn id="34" idx="4"/>
            <a:endCxn id="60" idx="1"/>
          </p:cNvCxnSpPr>
          <p:nvPr/>
        </p:nvCxnSpPr>
        <p:spPr>
          <a:xfrm>
            <a:off x="956945" y="4902200"/>
            <a:ext cx="1049020" cy="65532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stCxn id="60" idx="7"/>
            <a:endCxn id="62" idx="4"/>
          </p:cNvCxnSpPr>
          <p:nvPr/>
        </p:nvCxnSpPr>
        <p:spPr>
          <a:xfrm flipV="1">
            <a:off x="2599690" y="4876800"/>
            <a:ext cx="1113155" cy="68072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stCxn id="62" idx="0"/>
            <a:endCxn id="31" idx="4"/>
          </p:cNvCxnSpPr>
          <p:nvPr/>
        </p:nvCxnSpPr>
        <p:spPr>
          <a:xfrm flipV="1">
            <a:off x="3712845" y="2819400"/>
            <a:ext cx="0" cy="121856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sp>
        <p:nvSpPr>
          <p:cNvPr id="73" name="Text Box 72"/>
          <p:cNvSpPr txBox="1"/>
          <p:nvPr/>
        </p:nvSpPr>
        <p:spPr>
          <a:xfrm>
            <a:off x="1122680" y="131889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8</a:t>
            </a:r>
            <a:endParaRPr lang="x-none" altLang="en-US" sz="2800" b="1">
              <a:solidFill>
                <a:schemeClr val="tx1">
                  <a:lumMod val="75000"/>
                  <a:lumOff val="25000"/>
                </a:schemeClr>
              </a:solidFill>
              <a:latin typeface="Arial" charset="0"/>
              <a:ea typeface="Arial" charset="0"/>
            </a:endParaRPr>
          </a:p>
        </p:txBody>
      </p:sp>
      <p:sp>
        <p:nvSpPr>
          <p:cNvPr id="74" name="Text Box 73"/>
          <p:cNvSpPr txBox="1"/>
          <p:nvPr/>
        </p:nvSpPr>
        <p:spPr>
          <a:xfrm>
            <a:off x="2928620" y="131635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10</a:t>
            </a:r>
            <a:endParaRPr lang="x-none" altLang="en-US" sz="2800" b="1">
              <a:solidFill>
                <a:schemeClr val="tx1">
                  <a:lumMod val="75000"/>
                  <a:lumOff val="25000"/>
                </a:schemeClr>
              </a:solidFill>
              <a:latin typeface="Arial" charset="0"/>
              <a:ea typeface="Arial" charset="0"/>
            </a:endParaRPr>
          </a:p>
        </p:txBody>
      </p:sp>
      <p:sp>
        <p:nvSpPr>
          <p:cNvPr id="75" name="Text Box 74"/>
          <p:cNvSpPr txBox="1"/>
          <p:nvPr/>
        </p:nvSpPr>
        <p:spPr>
          <a:xfrm>
            <a:off x="434340" y="312991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a:t>
            </a:r>
            <a:endParaRPr lang="x-none" altLang="en-US" sz="2800" b="1">
              <a:solidFill>
                <a:schemeClr val="tx1">
                  <a:lumMod val="75000"/>
                  <a:lumOff val="25000"/>
                </a:schemeClr>
              </a:solidFill>
              <a:latin typeface="Arial" charset="0"/>
              <a:ea typeface="Arial" charset="0"/>
            </a:endParaRPr>
          </a:p>
        </p:txBody>
      </p:sp>
      <p:sp>
        <p:nvSpPr>
          <p:cNvPr id="76" name="Text Box 75"/>
          <p:cNvSpPr txBox="1"/>
          <p:nvPr/>
        </p:nvSpPr>
        <p:spPr>
          <a:xfrm>
            <a:off x="3589020" y="311467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a:t>
            </a:r>
            <a:endParaRPr lang="x-none" altLang="en-US" sz="2800" b="1">
              <a:solidFill>
                <a:schemeClr val="tx1">
                  <a:lumMod val="75000"/>
                  <a:lumOff val="25000"/>
                </a:schemeClr>
              </a:solidFill>
              <a:latin typeface="Arial" charset="0"/>
              <a:ea typeface="Arial" charset="0"/>
            </a:endParaRPr>
          </a:p>
        </p:txBody>
      </p:sp>
      <p:sp>
        <p:nvSpPr>
          <p:cNvPr id="77" name="Text Box 76"/>
          <p:cNvSpPr txBox="1"/>
          <p:nvPr/>
        </p:nvSpPr>
        <p:spPr>
          <a:xfrm>
            <a:off x="1790700" y="303847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-4</a:t>
            </a:r>
            <a:endParaRPr lang="x-none" altLang="en-US" sz="2800" b="1">
              <a:solidFill>
                <a:schemeClr val="tx1">
                  <a:lumMod val="75000"/>
                  <a:lumOff val="25000"/>
                </a:schemeClr>
              </a:solidFill>
              <a:latin typeface="Arial" charset="0"/>
              <a:ea typeface="Arial" charset="0"/>
            </a:endParaRPr>
          </a:p>
        </p:txBody>
      </p:sp>
      <p:sp>
        <p:nvSpPr>
          <p:cNvPr id="78" name="Text Box 77"/>
          <p:cNvSpPr txBox="1"/>
          <p:nvPr/>
        </p:nvSpPr>
        <p:spPr>
          <a:xfrm>
            <a:off x="2331720" y="3938270"/>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2</a:t>
            </a:r>
            <a:endParaRPr lang="x-none" altLang="en-US" sz="2800" b="1">
              <a:solidFill>
                <a:schemeClr val="tx1">
                  <a:lumMod val="75000"/>
                  <a:lumOff val="25000"/>
                </a:schemeClr>
              </a:solidFill>
              <a:latin typeface="Arial" charset="0"/>
              <a:ea typeface="Arial" charset="0"/>
            </a:endParaRPr>
          </a:p>
        </p:txBody>
      </p:sp>
      <p:sp>
        <p:nvSpPr>
          <p:cNvPr id="79" name="Text Box 78"/>
          <p:cNvSpPr txBox="1"/>
          <p:nvPr/>
        </p:nvSpPr>
        <p:spPr>
          <a:xfrm>
            <a:off x="998220" y="517207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a:t>
            </a:r>
            <a:endParaRPr lang="x-none" altLang="en-US" sz="2800" b="1">
              <a:solidFill>
                <a:schemeClr val="tx1">
                  <a:lumMod val="75000"/>
                  <a:lumOff val="25000"/>
                </a:schemeClr>
              </a:solidFill>
              <a:latin typeface="Arial" charset="0"/>
              <a:ea typeface="Arial" charset="0"/>
            </a:endParaRPr>
          </a:p>
        </p:txBody>
      </p:sp>
      <p:sp>
        <p:nvSpPr>
          <p:cNvPr id="80" name="Text Box 79"/>
          <p:cNvSpPr txBox="1"/>
          <p:nvPr/>
        </p:nvSpPr>
        <p:spPr>
          <a:xfrm>
            <a:off x="2948940" y="517969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-2</a:t>
            </a:r>
            <a:endParaRPr lang="x-none" altLang="en-US" sz="2800" b="1">
              <a:solidFill>
                <a:schemeClr val="tx1">
                  <a:lumMod val="75000"/>
                  <a:lumOff val="25000"/>
                </a:schemeClr>
              </a:solidFill>
              <a:latin typeface="Arial" charset="0"/>
              <a:ea typeface="Arial" charset="0"/>
            </a:endParaRPr>
          </a:p>
        </p:txBody>
      </p:sp>
      <p:sp>
        <p:nvSpPr>
          <p:cNvPr id="10" name="Text Box 9"/>
          <p:cNvSpPr txBox="1"/>
          <p:nvPr/>
        </p:nvSpPr>
        <p:spPr>
          <a:xfrm>
            <a:off x="6769100" y="4149090"/>
            <a:ext cx="3749040" cy="579120"/>
          </a:xfrm>
          <a:prstGeom prst="rect">
            <a:avLst/>
          </a:prstGeom>
          <a:noFill/>
        </p:spPr>
        <p:txBody>
          <a:bodyPr wrap="none" rtlCol="0">
            <a:spAutoFit/>
          </a:bodyPr>
          <a:p>
            <a:r>
              <a:rPr lang="x-none" altLang="en-US" sz="3200">
                <a:latin typeface="Lato" charset="0"/>
              </a:rPr>
              <a:t>1</a:t>
            </a:r>
            <a:r>
              <a:rPr lang="x-none" altLang="en-US" sz="3200" baseline="30000">
                <a:latin typeface="Lato" charset="0"/>
              </a:rPr>
              <a:t>η </a:t>
            </a:r>
            <a:r>
              <a:rPr lang="x-none" altLang="en-US" sz="3200">
                <a:latin typeface="Lato" charset="0"/>
              </a:rPr>
              <a:t> / 5 επαναλήψεις</a:t>
            </a:r>
            <a:endParaRPr lang="x-none" altLang="en-US" sz="3200">
              <a:latin typeface="Lato" charset="0"/>
            </a:endParaRPr>
          </a:p>
        </p:txBody>
      </p:sp>
      <p:sp>
        <p:nvSpPr>
          <p:cNvPr id="3" name="Text Box 2"/>
          <p:cNvSpPr txBox="1"/>
          <p:nvPr/>
        </p:nvSpPr>
        <p:spPr>
          <a:xfrm>
            <a:off x="6134100" y="3028315"/>
            <a:ext cx="5135880" cy="640080"/>
          </a:xfrm>
          <a:prstGeom prst="rect">
            <a:avLst/>
          </a:prstGeom>
          <a:noFill/>
        </p:spPr>
        <p:txBody>
          <a:bodyPr wrap="none" rtlCol="0">
            <a:spAutoFit/>
          </a:bodyPr>
          <a:p>
            <a:r>
              <a:rPr lang="x-none" altLang="en-US" sz="3600">
                <a:solidFill>
                  <a:schemeClr val="tx1"/>
                </a:solidFill>
                <a:latin typeface="Arial" charset="0"/>
              </a:rPr>
              <a:t>s	a	b	c	d	e </a:t>
            </a:r>
            <a:endParaRPr lang="x-none" altLang="en-US" sz="3600">
              <a:solidFill>
                <a:schemeClr val="tx1"/>
              </a:solidFill>
              <a:latin typeface="Arial" charset="0"/>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1" name=""/>
        <p:cNvGrpSpPr/>
        <p:nvPr/>
      </p:nvGrpSpPr>
      <p:grpSpPr/>
      <p:sp>
        <p:nvSpPr>
          <p:cNvPr id="13" name="Text Box 12"/>
          <p:cNvSpPr txBox="1"/>
          <p:nvPr/>
        </p:nvSpPr>
        <p:spPr>
          <a:xfrm>
            <a:off x="1821815" y="299720"/>
            <a:ext cx="3707765" cy="365760"/>
          </a:xfrm>
          <a:prstGeom prst="rect">
            <a:avLst/>
          </a:prstGeom>
          <a:noFill/>
        </p:spPr>
        <p:txBody>
          <a:bodyPr wrap="none" rtlCol="0">
            <a:spAutoFit/>
          </a:bodyPr>
          <a:p>
            <a:r>
              <a:rPr lang="x-none" altLang="en-US" b="1">
                <a:solidFill>
                  <a:schemeClr val="tx1">
                    <a:lumMod val="85000"/>
                    <a:lumOff val="15000"/>
                  </a:schemeClr>
                </a:solidFill>
                <a:latin typeface="Arial" charset="0"/>
              </a:rPr>
              <a:t>Ο αλγόριθμος των Bellman-Ford</a:t>
            </a:r>
            <a:endParaRPr lang="x-none" altLang="en-US" b="1">
              <a:solidFill>
                <a:schemeClr val="tx1">
                  <a:lumMod val="85000"/>
                  <a:lumOff val="15000"/>
                </a:schemeClr>
              </a:solidFill>
              <a:latin typeface="Arial" charset="0"/>
            </a:endParaRPr>
          </a:p>
        </p:txBody>
      </p:sp>
      <p:cxnSp>
        <p:nvCxnSpPr>
          <p:cNvPr id="14" name="Straight Connector 13"/>
          <p:cNvCxnSpPr/>
          <p:nvPr/>
        </p:nvCxnSpPr>
        <p:spPr>
          <a:xfrm>
            <a:off x="448310" y="833755"/>
            <a:ext cx="11111865" cy="20320"/>
          </a:xfrm>
          <a:prstGeom prst="line">
            <a:avLst/>
          </a:prstGeom>
        </p:spPr>
        <p:style>
          <a:lnRef idx="1">
            <a:schemeClr val="accent1"/>
          </a:lnRef>
          <a:fillRef idx="0">
            <a:schemeClr val="accent1"/>
          </a:fillRef>
          <a:effectRef idx="0">
            <a:schemeClr val="accent1"/>
          </a:effectRef>
          <a:fontRef idx="minor">
            <a:schemeClr val="tx1"/>
          </a:fontRef>
        </p:style>
      </p:cxnSp>
      <p:sp>
        <p:nvSpPr>
          <p:cNvPr id="15" name="Text Box 14"/>
          <p:cNvSpPr txBox="1"/>
          <p:nvPr/>
        </p:nvSpPr>
        <p:spPr>
          <a:xfrm>
            <a:off x="372110" y="299720"/>
            <a:ext cx="1543050" cy="365760"/>
          </a:xfrm>
          <a:prstGeom prst="rect">
            <a:avLst/>
          </a:prstGeom>
          <a:noFill/>
        </p:spPr>
        <p:txBody>
          <a:bodyPr wrap="square" rtlCol="0">
            <a:spAutoFit/>
          </a:bodyPr>
          <a:p>
            <a:r>
              <a:rPr lang="x-none" altLang="en-US" b="1">
                <a:solidFill>
                  <a:srgbClr val="00B0F0"/>
                </a:solidFill>
                <a:latin typeface="Arial" charset="0"/>
              </a:rPr>
              <a:t>Γραφήματα:</a:t>
            </a:r>
            <a:endParaRPr lang="x-none" altLang="en-US" b="1">
              <a:solidFill>
                <a:srgbClr val="00B0F0"/>
              </a:solidFill>
              <a:latin typeface="Arial" charset="0"/>
            </a:endParaRPr>
          </a:p>
        </p:txBody>
      </p:sp>
      <p:sp>
        <p:nvSpPr>
          <p:cNvPr id="20" name="Text Box 19"/>
          <p:cNvSpPr txBox="1"/>
          <p:nvPr/>
        </p:nvSpPr>
        <p:spPr>
          <a:xfrm>
            <a:off x="483235" y="1076325"/>
            <a:ext cx="3973195" cy="3852545"/>
          </a:xfrm>
          <a:prstGeom prst="rect">
            <a:avLst/>
          </a:prstGeom>
          <a:noFill/>
        </p:spPr>
        <p:txBody>
          <a:bodyPr wrap="none" rtlCol="0">
            <a:spAutoFit/>
          </a:bodyPr>
          <a:p>
            <a:pPr algn="l"/>
            <a:r>
              <a:rPr lang="x-none" altLang="en-US" sz="2000">
                <a:latin typeface="Calibri (body)" charset="0"/>
                <a:ea typeface="Arial" charset="0"/>
              </a:rPr>
              <a:t>Bellman</a:t>
            </a:r>
            <a:r>
              <a:rPr lang="x-none" altLang="en-US" sz="2000">
                <a:latin typeface="TeX Gyre Bonum Math" charset="0"/>
                <a:ea typeface="TeX Gyre Bonum Math" charset="0"/>
              </a:rPr>
              <a:t>_</a:t>
            </a:r>
            <a:r>
              <a:rPr lang="x-none" altLang="en-US" sz="2000">
                <a:latin typeface="Calibri (body)" charset="0"/>
                <a:ea typeface="Arial" charset="0"/>
              </a:rPr>
              <a:t>Ford</a:t>
            </a:r>
            <a:r>
              <a:rPr lang="x-none" altLang="en-US" sz="2000">
                <a:latin typeface="TeX Gyre Bonum Math" charset="0"/>
                <a:ea typeface="TeX Gyre Bonum Math" charset="0"/>
              </a:rPr>
              <a:t>(</a:t>
            </a:r>
            <a:r>
              <a:rPr lang="x-none" altLang="en-US" sz="2000">
                <a:latin typeface="Calibri (body)" charset="0"/>
                <a:ea typeface="Arial" charset="0"/>
              </a:rPr>
              <a:t>G</a:t>
            </a:r>
            <a:r>
              <a:rPr lang="x-none" altLang="en-US" sz="2000">
                <a:latin typeface="TeX Gyre Bonum Math" charset="0"/>
                <a:ea typeface="TeX Gyre Bonum Math" charset="0"/>
              </a:rPr>
              <a:t>, </a:t>
            </a:r>
            <a:r>
              <a:rPr lang="x-none" altLang="en-US" sz="2000">
                <a:latin typeface="Calibri (body)" charset="0"/>
                <a:ea typeface="TeX Gyre Bonum Math" charset="0"/>
              </a:rPr>
              <a:t>w</a:t>
            </a:r>
            <a:r>
              <a:rPr lang="x-none" altLang="en-US" sz="2000">
                <a:latin typeface="TeX Gyre Bonum Math" charset="0"/>
                <a:ea typeface="TeX Gyre Bonum Math" charset="0"/>
              </a:rPr>
              <a:t>,</a:t>
            </a:r>
            <a:r>
              <a:rPr lang="x-none" altLang="en-US" sz="2000">
                <a:latin typeface="Calibri (body)" charset="0"/>
                <a:ea typeface="Arial" charset="0"/>
              </a:rPr>
              <a:t> s</a:t>
            </a:r>
            <a:r>
              <a:rPr lang="x-none" altLang="en-US" sz="2000">
                <a:latin typeface="TeX Gyre Bonum Math" charset="0"/>
                <a:ea typeface="TeX Gyre Bonum Math" charset="0"/>
              </a:rPr>
              <a:t>):</a:t>
            </a:r>
            <a:endParaRPr lang="x-none" altLang="en-US" sz="2000">
              <a:latin typeface="TeX Gyre Bonum Math" charset="0"/>
              <a:ea typeface="TeX Gyre Bonum Math" charset="0"/>
            </a:endParaRPr>
          </a:p>
          <a:p>
            <a:pPr algn="l"/>
            <a:r>
              <a:rPr lang="x-none" altLang="en-US" sz="2000">
                <a:latin typeface="Calibri (body)" charset="0"/>
                <a:ea typeface="Arial" charset="0"/>
              </a:rPr>
              <a:t>    for each u</a:t>
            </a:r>
            <a:r>
              <a:rPr lang="x-none" altLang="en-US" sz="2000">
                <a:latin typeface="Calibri (body)" charset="0"/>
                <a:ea typeface="TeX Gyre Bonum Math" charset="0"/>
              </a:rPr>
              <a:t> </a:t>
            </a:r>
            <a:r>
              <a:rPr lang="x-none" altLang="en-US" sz="2000">
                <a:latin typeface="TeX Gyre Bonum Math" charset="0"/>
                <a:ea typeface="TeX Gyre Bonum Math" charset="0"/>
              </a:rPr>
              <a:t>∊</a:t>
            </a:r>
            <a:r>
              <a:rPr lang="x-none" altLang="en-US" sz="2000">
                <a:latin typeface="Calibri (body)" charset="0"/>
                <a:ea typeface="TeX Gyre Bonum Math" charset="0"/>
              </a:rPr>
              <a:t> </a:t>
            </a:r>
            <a:r>
              <a:rPr lang="x-none" altLang="en-US" sz="2000">
                <a:latin typeface="Calibri (body)" charset="0"/>
                <a:ea typeface="Arial" charset="0"/>
              </a:rPr>
              <a:t>G</a:t>
            </a:r>
            <a:r>
              <a:rPr lang="x-none" altLang="en-US" sz="2000">
                <a:latin typeface="TeX Gyre Bonum Math" charset="0"/>
                <a:ea typeface="TeX Gyre Bonum Math" charset="0"/>
              </a:rPr>
              <a:t>.</a:t>
            </a:r>
            <a:r>
              <a:rPr lang="x-none" altLang="en-US" sz="2000">
                <a:latin typeface="Calibri (body)" charset="0"/>
                <a:ea typeface="Arial" charset="0"/>
              </a:rPr>
              <a:t>V</a:t>
            </a:r>
            <a:r>
              <a:rPr lang="x-none" altLang="en-US" sz="2000">
                <a:latin typeface="TeX Gyre Bonum Math" charset="0"/>
                <a:ea typeface="TeX Gyre Bonum Math" charset="0"/>
              </a:rPr>
              <a:t>:</a:t>
            </a:r>
            <a:endParaRPr lang="x-none" altLang="en-US" sz="2000">
              <a:latin typeface="TeX Gyre Bonum Math" charset="0"/>
              <a:ea typeface="TeX Gyre Bonum Math" charset="0"/>
            </a:endParaRPr>
          </a:p>
          <a:p>
            <a:pPr algn="l"/>
            <a:r>
              <a:rPr lang="x-none" altLang="en-US" sz="2000">
                <a:latin typeface="Calibri (body)" charset="0"/>
                <a:ea typeface="Arial" charset="0"/>
              </a:rPr>
              <a:t>        u</a:t>
            </a:r>
            <a:r>
              <a:rPr lang="x-none" altLang="en-US" sz="2000">
                <a:latin typeface="TeX Gyre Bonum Math" charset="0"/>
                <a:ea typeface="TeX Gyre Bonum Math" charset="0"/>
              </a:rPr>
              <a:t>.</a:t>
            </a:r>
            <a:r>
              <a:rPr lang="x-none" altLang="en-US" sz="2000">
                <a:latin typeface="Calibri (body)" charset="0"/>
                <a:ea typeface="Arial" charset="0"/>
              </a:rPr>
              <a:t>p </a:t>
            </a:r>
            <a:r>
              <a:rPr lang="x-none" altLang="en-US" sz="2000">
                <a:latin typeface="TeX Gyre Bonum Math" charset="0"/>
                <a:ea typeface="TeX Gyre Bonum Math" charset="0"/>
              </a:rPr>
              <a:t>=</a:t>
            </a:r>
            <a:r>
              <a:rPr lang="x-none" altLang="en-US" sz="2000">
                <a:latin typeface="Calibri (body)" charset="0"/>
                <a:ea typeface="Arial" charset="0"/>
              </a:rPr>
              <a:t> null</a:t>
            </a:r>
            <a:endParaRPr lang="x-none" altLang="en-US" sz="2000">
              <a:latin typeface="Calibri (body)" charset="0"/>
              <a:ea typeface="Arial" charset="0"/>
            </a:endParaRPr>
          </a:p>
          <a:p>
            <a:pPr algn="l"/>
            <a:r>
              <a:rPr lang="x-none" altLang="en-US" sz="2000">
                <a:latin typeface="Calibri (body)" charset="0"/>
                <a:ea typeface="Arial" charset="0"/>
              </a:rPr>
              <a:t>        u</a:t>
            </a:r>
            <a:r>
              <a:rPr lang="x-none" altLang="en-US" sz="2000">
                <a:latin typeface="TeX Gyre Bonum Math" charset="0"/>
                <a:ea typeface="TeX Gyre Bonum Math" charset="0"/>
              </a:rPr>
              <a:t>.</a:t>
            </a:r>
            <a:r>
              <a:rPr lang="x-none" altLang="en-US" sz="2000">
                <a:latin typeface="Calibri (body)" charset="0"/>
                <a:ea typeface="Arial" charset="0"/>
              </a:rPr>
              <a:t>d </a:t>
            </a:r>
            <a:r>
              <a:rPr lang="x-none" altLang="en-US" sz="2000">
                <a:latin typeface="TeX Gyre Bonum Math" charset="0"/>
                <a:ea typeface="TeX Gyre Bonum Math" charset="0"/>
              </a:rPr>
              <a:t>=</a:t>
            </a:r>
            <a:r>
              <a:rPr lang="x-none" altLang="en-US" sz="2000">
                <a:latin typeface="Calibri (body)" charset="0"/>
                <a:ea typeface="Arial" charset="0"/>
              </a:rPr>
              <a:t> </a:t>
            </a:r>
            <a:r>
              <a:rPr lang="x-none" altLang="en-US" sz="2000">
                <a:latin typeface="TeX Gyre Bonum Math" charset="0"/>
                <a:ea typeface="TeX Gyre Bonum Math" charset="0"/>
                <a:sym typeface="+mn-ea"/>
              </a:rPr>
              <a:t>∞</a:t>
            </a:r>
            <a:endParaRPr lang="x-none" altLang="en-US" sz="2000">
              <a:latin typeface="Calibri (body)" charset="0"/>
              <a:ea typeface="Arial" charset="0"/>
            </a:endParaRPr>
          </a:p>
          <a:p>
            <a:pPr algn="l"/>
            <a:r>
              <a:rPr lang="x-none" altLang="en-US" sz="2000">
                <a:latin typeface="Calibri (body)" charset="0"/>
                <a:ea typeface="Arial" charset="0"/>
              </a:rPr>
              <a:t>    s</a:t>
            </a:r>
            <a:r>
              <a:rPr lang="x-none" altLang="en-US" sz="2000">
                <a:latin typeface="TeX Gyre Bonum Math" charset="0"/>
                <a:ea typeface="TeX Gyre Bonum Math" charset="0"/>
              </a:rPr>
              <a:t>.</a:t>
            </a:r>
            <a:r>
              <a:rPr lang="x-none" altLang="en-US" sz="2000">
                <a:latin typeface="Calibri (body)" charset="0"/>
                <a:ea typeface="Arial" charset="0"/>
              </a:rPr>
              <a:t>d </a:t>
            </a:r>
            <a:r>
              <a:rPr lang="x-none" altLang="en-US" sz="2000">
                <a:latin typeface="TeX Gyre Bonum Math" charset="0"/>
                <a:ea typeface="TeX Gyre Bonum Math" charset="0"/>
              </a:rPr>
              <a:t>=</a:t>
            </a:r>
            <a:r>
              <a:rPr lang="x-none" altLang="en-US" sz="2000">
                <a:latin typeface="Calibri (body)" charset="0"/>
                <a:ea typeface="Arial" charset="0"/>
              </a:rPr>
              <a:t> 0</a:t>
            </a:r>
            <a:endParaRPr lang="x-none" altLang="en-US" sz="2000">
              <a:latin typeface="Calibri (body)" charset="0"/>
              <a:ea typeface="Arial" charset="0"/>
            </a:endParaRPr>
          </a:p>
          <a:p>
            <a:pPr algn="l"/>
            <a:endParaRPr lang="x-none" altLang="en-US" sz="2000">
              <a:latin typeface="Calibri (body)" charset="0"/>
              <a:ea typeface="Arial" charset="0"/>
            </a:endParaRPr>
          </a:p>
          <a:p>
            <a:pPr algn="l"/>
            <a:r>
              <a:rPr lang="x-none" altLang="en-US" sz="2000">
                <a:latin typeface="Calibri (body)" charset="0"/>
                <a:ea typeface="Arial" charset="0"/>
              </a:rPr>
              <a:t>    for i </a:t>
            </a:r>
            <a:r>
              <a:rPr lang="x-none" altLang="en-US" sz="2000">
                <a:latin typeface="TeX Gyre Bonum Math" charset="0"/>
                <a:ea typeface="TeX Gyre Bonum Math" charset="0"/>
              </a:rPr>
              <a:t>=</a:t>
            </a:r>
            <a:r>
              <a:rPr lang="x-none" altLang="en-US" sz="2000">
                <a:latin typeface="Calibri (body)" charset="0"/>
                <a:ea typeface="Arial" charset="0"/>
              </a:rPr>
              <a:t> 1 to </a:t>
            </a:r>
            <a:r>
              <a:rPr lang="x-none" altLang="en-US" sz="2000">
                <a:latin typeface="TeX Gyre Bonum Math" charset="0"/>
                <a:ea typeface="TeX Gyre Bonum Math" charset="0"/>
              </a:rPr>
              <a:t>|</a:t>
            </a:r>
            <a:r>
              <a:rPr lang="x-none" altLang="en-US" sz="2000">
                <a:latin typeface="Calibri (body)" charset="0"/>
                <a:ea typeface="Arial" charset="0"/>
              </a:rPr>
              <a:t>G</a:t>
            </a:r>
            <a:r>
              <a:rPr lang="x-none" altLang="en-US" sz="2000">
                <a:latin typeface="TeX Gyre Bonum Math" charset="0"/>
                <a:ea typeface="TeX Gyre Bonum Math" charset="0"/>
              </a:rPr>
              <a:t>.</a:t>
            </a:r>
            <a:r>
              <a:rPr lang="x-none" altLang="en-US" sz="2000">
                <a:latin typeface="Calibri (body)" charset="0"/>
                <a:ea typeface="Arial" charset="0"/>
              </a:rPr>
              <a:t>V</a:t>
            </a:r>
            <a:r>
              <a:rPr lang="x-none" altLang="en-US" sz="2000">
                <a:latin typeface="TeX Gyre Bonum Math" charset="0"/>
                <a:ea typeface="TeX Gyre Bonum Math" charset="0"/>
              </a:rPr>
              <a:t>| - </a:t>
            </a:r>
            <a:r>
              <a:rPr lang="x-none" altLang="en-US" sz="2000">
                <a:latin typeface="Calibri (body)" charset="0"/>
                <a:ea typeface="Arial" charset="0"/>
              </a:rPr>
              <a:t>1</a:t>
            </a:r>
            <a:r>
              <a:rPr lang="x-none" altLang="en-US" sz="2000">
                <a:latin typeface="TeX Gyre Bonum Math" charset="0"/>
                <a:ea typeface="TeX Gyre Bonum Math" charset="0"/>
              </a:rPr>
              <a:t>:</a:t>
            </a:r>
            <a:endParaRPr lang="x-none" altLang="en-US" sz="2000">
              <a:latin typeface="TeX Gyre Bonum Math" charset="0"/>
              <a:ea typeface="TeX Gyre Bonum Math" charset="0"/>
              <a:cs typeface="TeX Gyre Bonum Math" charset="0"/>
              <a:sym typeface="+mn-ea"/>
            </a:endParaRPr>
          </a:p>
          <a:p>
            <a:pPr algn="l"/>
            <a:r>
              <a:rPr lang="x-none" altLang="en-US" sz="2000">
                <a:latin typeface="Calibri (body)" charset="0"/>
                <a:ea typeface="Arial" charset="0"/>
                <a:cs typeface="TeX Gyre Bonum Math" charset="0"/>
              </a:rPr>
              <a:t>        for each </a:t>
            </a:r>
            <a:r>
              <a:rPr lang="x-none" altLang="en-US" sz="2000">
                <a:latin typeface="TeX Gyre Bonum Math" charset="0"/>
                <a:ea typeface="TeX Gyre Bonum Math" charset="0"/>
                <a:cs typeface="TeX Gyre Bonum Math" charset="0"/>
              </a:rPr>
              <a:t>(</a:t>
            </a:r>
            <a:r>
              <a:rPr lang="x-none" altLang="en-US" sz="2000">
                <a:latin typeface="Calibri (body)" charset="0"/>
                <a:ea typeface="Arial" charset="0"/>
                <a:cs typeface="TeX Gyre Bonum Math" charset="0"/>
              </a:rPr>
              <a:t>u</a:t>
            </a:r>
            <a:r>
              <a:rPr lang="x-none" altLang="en-US" sz="2000">
                <a:latin typeface="TeX Gyre Bonum Math" charset="0"/>
                <a:ea typeface="TeX Gyre Bonum Math" charset="0"/>
                <a:cs typeface="TeX Gyre Bonum Math" charset="0"/>
              </a:rPr>
              <a:t>,</a:t>
            </a:r>
            <a:r>
              <a:rPr lang="x-none" altLang="en-US" sz="2000">
                <a:latin typeface="Calibri (body)" charset="0"/>
                <a:ea typeface="Arial" charset="0"/>
                <a:cs typeface="TeX Gyre Bonum Math" charset="0"/>
              </a:rPr>
              <a:t> v</a:t>
            </a:r>
            <a:r>
              <a:rPr lang="x-none" altLang="en-US" sz="2000">
                <a:latin typeface="TeX Gyre Bonum Math" charset="0"/>
                <a:ea typeface="TeX Gyre Bonum Math" charset="0"/>
                <a:cs typeface="TeX Gyre Bonum Math" charset="0"/>
              </a:rPr>
              <a:t>)</a:t>
            </a:r>
            <a:r>
              <a:rPr lang="x-none" altLang="en-US" sz="2000">
                <a:latin typeface="Calibri (body)" charset="0"/>
                <a:ea typeface="TeX Gyre Bonum Math" charset="0"/>
                <a:sym typeface="+mn-ea"/>
              </a:rPr>
              <a:t> </a:t>
            </a:r>
            <a:r>
              <a:rPr lang="x-none" altLang="en-US" sz="2000">
                <a:latin typeface="TeX Gyre Bonum Math" charset="0"/>
                <a:ea typeface="TeX Gyre Bonum Math" charset="0"/>
                <a:sym typeface="+mn-ea"/>
              </a:rPr>
              <a:t>∊</a:t>
            </a:r>
            <a:r>
              <a:rPr lang="x-none" altLang="en-US" sz="2000">
                <a:latin typeface="Calibri (body)" charset="0"/>
                <a:ea typeface="TeX Gyre Bonum Math" charset="0"/>
                <a:sym typeface="+mn-ea"/>
              </a:rPr>
              <a:t> G</a:t>
            </a:r>
            <a:r>
              <a:rPr lang="x-none" altLang="en-US" sz="2000">
                <a:latin typeface="TeX Gyre Bonum Math" charset="0"/>
                <a:ea typeface="TeX Gyre Bonum Math" charset="0"/>
                <a:sym typeface="+mn-ea"/>
              </a:rPr>
              <a:t>.</a:t>
            </a:r>
            <a:r>
              <a:rPr lang="x-none" altLang="en-US" sz="2000">
                <a:latin typeface="Calibri (body)" charset="0"/>
                <a:ea typeface="TeX Gyre Bonum Math" charset="0"/>
                <a:sym typeface="+mn-ea"/>
              </a:rPr>
              <a:t>E</a:t>
            </a:r>
            <a:r>
              <a:rPr lang="x-none" altLang="en-US" sz="2000">
                <a:latin typeface="TeX Gyre Bonum Math" charset="0"/>
                <a:ea typeface="TeX Gyre Bonum Math" charset="0"/>
                <a:sym typeface="+mn-ea"/>
              </a:rPr>
              <a:t>:</a:t>
            </a:r>
            <a:endParaRPr lang="x-none" altLang="en-US" sz="2000">
              <a:latin typeface="TeX Gyre Bonum Math" charset="0"/>
              <a:ea typeface="TeX Gyre Bonum Math" charset="0"/>
              <a:sym typeface="+mn-ea"/>
            </a:endParaRPr>
          </a:p>
          <a:p>
            <a:pPr algn="l"/>
            <a:r>
              <a:rPr lang="x-none" altLang="en-US" sz="2000">
                <a:latin typeface="Calibri (body)" charset="0"/>
                <a:ea typeface="TeX Gyre Bonum Math" charset="0"/>
                <a:cs typeface="TeX Gyre Bonum Math" charset="0"/>
                <a:sym typeface="+mn-ea"/>
              </a:rPr>
              <a:t>            if v</a:t>
            </a:r>
            <a:r>
              <a:rPr lang="x-none" altLang="en-US" sz="2000">
                <a:latin typeface="TeX Gyre Bonum Math" charset="0"/>
                <a:ea typeface="TeX Gyre Bonum Math" charset="0"/>
                <a:cs typeface="TeX Gyre Bonum Math" charset="0"/>
                <a:sym typeface="+mn-ea"/>
              </a:rPr>
              <a:t>.</a:t>
            </a:r>
            <a:r>
              <a:rPr lang="x-none" altLang="en-US" sz="2000">
                <a:latin typeface="Calibri (body)" charset="0"/>
                <a:ea typeface="TeX Gyre Bonum Math" charset="0"/>
                <a:cs typeface="TeX Gyre Bonum Math" charset="0"/>
                <a:sym typeface="+mn-ea"/>
              </a:rPr>
              <a:t>d</a:t>
            </a:r>
            <a:r>
              <a:rPr lang="x-none" altLang="en-US" sz="2000">
                <a:latin typeface="TeX Gyre Bonum Math" charset="0"/>
                <a:ea typeface="TeX Gyre Bonum Math" charset="0"/>
                <a:cs typeface="TeX Gyre Bonum Math" charset="0"/>
                <a:sym typeface="+mn-ea"/>
              </a:rPr>
              <a:t> &gt; </a:t>
            </a:r>
            <a:r>
              <a:rPr lang="x-none" altLang="en-US" sz="2000">
                <a:latin typeface="Calibri (body)" charset="0"/>
                <a:ea typeface="TeX Gyre Bonum Math" charset="0"/>
                <a:cs typeface="TeX Gyre Bonum Math" charset="0"/>
                <a:sym typeface="+mn-ea"/>
              </a:rPr>
              <a:t>u</a:t>
            </a:r>
            <a:r>
              <a:rPr lang="x-none" altLang="en-US" sz="2000">
                <a:latin typeface="TeX Gyre Bonum Math" charset="0"/>
                <a:ea typeface="TeX Gyre Bonum Math" charset="0"/>
                <a:cs typeface="TeX Gyre Bonum Math" charset="0"/>
                <a:sym typeface="+mn-ea"/>
              </a:rPr>
              <a:t>.</a:t>
            </a:r>
            <a:r>
              <a:rPr lang="x-none" altLang="en-US" sz="2000">
                <a:latin typeface="Calibri (body)" charset="0"/>
                <a:ea typeface="TeX Gyre Bonum Math" charset="0"/>
                <a:cs typeface="TeX Gyre Bonum Math" charset="0"/>
                <a:sym typeface="+mn-ea"/>
              </a:rPr>
              <a:t>d </a:t>
            </a:r>
            <a:r>
              <a:rPr lang="x-none" altLang="en-US" sz="2000">
                <a:latin typeface="TeX Gyre Bonum Math" charset="0"/>
                <a:ea typeface="TeX Gyre Bonum Math" charset="0"/>
                <a:cs typeface="TeX Gyre Bonum Math" charset="0"/>
                <a:sym typeface="+mn-ea"/>
              </a:rPr>
              <a:t>+</a:t>
            </a:r>
            <a:r>
              <a:rPr lang="x-none" altLang="en-US" sz="2000">
                <a:latin typeface="Calibri (body)" charset="0"/>
                <a:ea typeface="TeX Gyre Bonum Math" charset="0"/>
                <a:cs typeface="TeX Gyre Bonum Math" charset="0"/>
                <a:sym typeface="+mn-ea"/>
              </a:rPr>
              <a:t> w</a:t>
            </a:r>
            <a:r>
              <a:rPr lang="x-none" altLang="en-US" sz="2000">
                <a:latin typeface="TeX Gyre Bonum Math" charset="0"/>
                <a:ea typeface="TeX Gyre Bonum Math" charset="0"/>
                <a:cs typeface="TeX Gyre Bonum Math" charset="0"/>
                <a:sym typeface="+mn-ea"/>
              </a:rPr>
              <a:t>(</a:t>
            </a:r>
            <a:r>
              <a:rPr lang="x-none" altLang="en-US" sz="2000">
                <a:latin typeface="Calibri (body)" charset="0"/>
                <a:ea typeface="TeX Gyre Bonum Math" charset="0"/>
                <a:cs typeface="TeX Gyre Bonum Math" charset="0"/>
                <a:sym typeface="+mn-ea"/>
              </a:rPr>
              <a:t>u</a:t>
            </a:r>
            <a:r>
              <a:rPr lang="x-none" altLang="en-US" sz="2000">
                <a:latin typeface="TeX Gyre Bonum Math" charset="0"/>
                <a:ea typeface="TeX Gyre Bonum Math" charset="0"/>
                <a:cs typeface="TeX Gyre Bonum Math" charset="0"/>
                <a:sym typeface="+mn-ea"/>
              </a:rPr>
              <a:t>,</a:t>
            </a:r>
            <a:r>
              <a:rPr lang="x-none" altLang="en-US" sz="2000">
                <a:latin typeface="Calibri (body)" charset="0"/>
                <a:ea typeface="TeX Gyre Bonum Math" charset="0"/>
                <a:cs typeface="TeX Gyre Bonum Math" charset="0"/>
                <a:sym typeface="+mn-ea"/>
              </a:rPr>
              <a:t> v</a:t>
            </a:r>
            <a:r>
              <a:rPr lang="x-none" altLang="en-US" sz="2000">
                <a:latin typeface="TeX Gyre Bonum Math" charset="0"/>
                <a:ea typeface="TeX Gyre Bonum Math" charset="0"/>
                <a:cs typeface="TeX Gyre Bonum Math" charset="0"/>
                <a:sym typeface="+mn-ea"/>
              </a:rPr>
              <a:t>)</a:t>
            </a:r>
            <a:r>
              <a:rPr lang="x-none" altLang="en-US" sz="2000">
                <a:latin typeface="Calibri (body)" charset="0"/>
                <a:ea typeface="TeX Gyre Bonum Math" charset="0"/>
                <a:cs typeface="TeX Gyre Bonum Math" charset="0"/>
                <a:sym typeface="+mn-ea"/>
              </a:rPr>
              <a:t>:</a:t>
            </a:r>
            <a:endParaRPr lang="x-none" altLang="en-US" sz="2000">
              <a:latin typeface="Calibri (body)" charset="0"/>
              <a:ea typeface="TeX Gyre Bonum Math" charset="0"/>
              <a:cs typeface="TeX Gyre Bonum Math" charset="0"/>
              <a:sym typeface="+mn-ea"/>
            </a:endParaRPr>
          </a:p>
          <a:p>
            <a:pPr algn="l"/>
            <a:r>
              <a:rPr lang="x-none" altLang="en-US" sz="2000">
                <a:latin typeface="Calibri (body)" charset="0"/>
                <a:ea typeface="TeX Gyre Bonum Math" charset="0"/>
                <a:cs typeface="TeX Gyre Bonum Math" charset="0"/>
                <a:sym typeface="+mn-ea"/>
              </a:rPr>
              <a:t>                v</a:t>
            </a:r>
            <a:r>
              <a:rPr lang="x-none" altLang="en-US" sz="2000">
                <a:latin typeface="TeX Gyre Bonum Math" charset="0"/>
                <a:ea typeface="TeX Gyre Bonum Math" charset="0"/>
                <a:cs typeface="TeX Gyre Bonum Math" charset="0"/>
                <a:sym typeface="+mn-ea"/>
              </a:rPr>
              <a:t>.</a:t>
            </a:r>
            <a:r>
              <a:rPr lang="x-none" altLang="en-US" sz="2000">
                <a:latin typeface="Calibri (body)" charset="0"/>
                <a:ea typeface="TeX Gyre Bonum Math" charset="0"/>
                <a:cs typeface="TeX Gyre Bonum Math" charset="0"/>
                <a:sym typeface="+mn-ea"/>
              </a:rPr>
              <a:t>d </a:t>
            </a:r>
            <a:r>
              <a:rPr lang="x-none" altLang="en-US" sz="2000">
                <a:latin typeface="TeX Gyre Bonum Math" charset="0"/>
                <a:ea typeface="TeX Gyre Bonum Math" charset="0"/>
                <a:cs typeface="TeX Gyre Bonum Math" charset="0"/>
                <a:sym typeface="+mn-ea"/>
              </a:rPr>
              <a:t>=</a:t>
            </a:r>
            <a:r>
              <a:rPr lang="x-none" altLang="en-US" sz="2000">
                <a:latin typeface="Calibri (body)" charset="0"/>
                <a:ea typeface="TeX Gyre Bonum Math" charset="0"/>
                <a:cs typeface="TeX Gyre Bonum Math" charset="0"/>
                <a:sym typeface="+mn-ea"/>
              </a:rPr>
              <a:t> u</a:t>
            </a:r>
            <a:r>
              <a:rPr lang="x-none" altLang="en-US" sz="2000">
                <a:latin typeface="TeX Gyre Bonum Math" charset="0"/>
                <a:ea typeface="TeX Gyre Bonum Math" charset="0"/>
                <a:cs typeface="TeX Gyre Bonum Math" charset="0"/>
                <a:sym typeface="+mn-ea"/>
              </a:rPr>
              <a:t>.</a:t>
            </a:r>
            <a:r>
              <a:rPr lang="x-none" altLang="en-US" sz="2000">
                <a:latin typeface="Calibri (body)" charset="0"/>
                <a:ea typeface="TeX Gyre Bonum Math" charset="0"/>
                <a:cs typeface="TeX Gyre Bonum Math" charset="0"/>
                <a:sym typeface="+mn-ea"/>
              </a:rPr>
              <a:t>d </a:t>
            </a:r>
            <a:r>
              <a:rPr lang="x-none" altLang="en-US" sz="2000">
                <a:latin typeface="TeX Gyre Bonum Math" charset="0"/>
                <a:ea typeface="TeX Gyre Bonum Math" charset="0"/>
                <a:cs typeface="TeX Gyre Bonum Math" charset="0"/>
                <a:sym typeface="+mn-ea"/>
              </a:rPr>
              <a:t>+</a:t>
            </a:r>
            <a:r>
              <a:rPr lang="x-none" altLang="en-US" sz="2000">
                <a:latin typeface="Calibri (body)" charset="0"/>
                <a:ea typeface="TeX Gyre Bonum Math" charset="0"/>
                <a:cs typeface="TeX Gyre Bonum Math" charset="0"/>
                <a:sym typeface="+mn-ea"/>
              </a:rPr>
              <a:t> w(u</a:t>
            </a:r>
            <a:r>
              <a:rPr lang="x-none" altLang="en-US" sz="2000">
                <a:latin typeface="TeX Gyre Bonum Math" charset="0"/>
                <a:ea typeface="TeX Gyre Bonum Math" charset="0"/>
                <a:cs typeface="TeX Gyre Bonum Math" charset="0"/>
                <a:sym typeface="+mn-ea"/>
              </a:rPr>
              <a:t>,</a:t>
            </a:r>
            <a:r>
              <a:rPr lang="x-none" altLang="en-US" sz="2000">
                <a:latin typeface="Calibri (body)" charset="0"/>
                <a:ea typeface="TeX Gyre Bonum Math" charset="0"/>
                <a:cs typeface="TeX Gyre Bonum Math" charset="0"/>
                <a:sym typeface="+mn-ea"/>
              </a:rPr>
              <a:t> v)</a:t>
            </a:r>
            <a:endParaRPr lang="x-none" altLang="en-US" sz="2000">
              <a:latin typeface="Calibri (body)" charset="0"/>
              <a:ea typeface="TeX Gyre Bonum Math" charset="0"/>
              <a:cs typeface="TeX Gyre Bonum Math" charset="0"/>
              <a:sym typeface="+mn-ea"/>
            </a:endParaRPr>
          </a:p>
          <a:p>
            <a:pPr algn="l"/>
            <a:r>
              <a:rPr lang="x-none" altLang="en-US" sz="2000">
                <a:latin typeface="Calibri (body)" charset="0"/>
                <a:ea typeface="TeX Gyre Bonum Math" charset="0"/>
                <a:cs typeface="TeX Gyre Bonum Math" charset="0"/>
                <a:sym typeface="+mn-ea"/>
              </a:rPr>
              <a:t>                v</a:t>
            </a:r>
            <a:r>
              <a:rPr lang="x-none" altLang="en-US" sz="2000">
                <a:latin typeface="TeX Gyre Bonum Math" charset="0"/>
                <a:ea typeface="TeX Gyre Bonum Math" charset="0"/>
                <a:cs typeface="TeX Gyre Bonum Math" charset="0"/>
                <a:sym typeface="+mn-ea"/>
              </a:rPr>
              <a:t>.</a:t>
            </a:r>
            <a:r>
              <a:rPr lang="x-none" altLang="en-US" sz="2000">
                <a:latin typeface="Calibri (body)" charset="0"/>
                <a:ea typeface="TeX Gyre Bonum Math" charset="0"/>
                <a:cs typeface="TeX Gyre Bonum Math" charset="0"/>
                <a:sym typeface="+mn-ea"/>
              </a:rPr>
              <a:t>p </a:t>
            </a:r>
            <a:r>
              <a:rPr lang="x-none" altLang="en-US" sz="2000">
                <a:latin typeface="TeX Gyre Bonum Math" charset="0"/>
                <a:ea typeface="TeX Gyre Bonum Math" charset="0"/>
                <a:cs typeface="TeX Gyre Bonum Math" charset="0"/>
                <a:sym typeface="+mn-ea"/>
              </a:rPr>
              <a:t>=</a:t>
            </a:r>
            <a:r>
              <a:rPr lang="x-none" altLang="en-US" sz="2000">
                <a:latin typeface="Calibri (body)" charset="0"/>
                <a:ea typeface="TeX Gyre Bonum Math" charset="0"/>
                <a:cs typeface="TeX Gyre Bonum Math" charset="0"/>
                <a:sym typeface="+mn-ea"/>
              </a:rPr>
              <a:t> u</a:t>
            </a:r>
            <a:endParaRPr lang="x-none" altLang="en-US" sz="2000">
              <a:latin typeface="Calibri (body)" charset="0"/>
              <a:ea typeface="TeX Gyre Bonum Math" charset="0"/>
              <a:cs typeface="TeX Gyre Bonum Math" charset="0"/>
              <a:sym typeface="+mn-ea"/>
            </a:endParaRPr>
          </a:p>
        </p:txBody>
      </p:sp>
      <p:sp>
        <p:nvSpPr>
          <p:cNvPr id="2" name="Text Box 1"/>
          <p:cNvSpPr txBox="1"/>
          <p:nvPr/>
        </p:nvSpPr>
        <p:spPr>
          <a:xfrm>
            <a:off x="459740" y="1353820"/>
            <a:ext cx="523875" cy="3153410"/>
          </a:xfrm>
          <a:prstGeom prst="rect">
            <a:avLst/>
          </a:prstGeom>
          <a:noFill/>
        </p:spPr>
        <p:txBody>
          <a:bodyPr wrap="none" rtlCol="0">
            <a:spAutoFit/>
          </a:bodyPr>
          <a:p>
            <a:pPr algn="l"/>
            <a:r>
              <a:rPr lang="x-none" altLang="en-US" sz="2000">
                <a:solidFill>
                  <a:srgbClr val="E91149"/>
                </a:solidFill>
                <a:latin typeface="Calibri (body)" charset="0"/>
                <a:ea typeface="TeX Gyre Bonum Math" charset="0"/>
                <a:cs typeface="TeX Gyre Bonum Math" charset="0"/>
                <a:sym typeface="+mn-ea"/>
              </a:rPr>
              <a:t>1.</a:t>
            </a:r>
            <a:endParaRPr lang="x-none" altLang="en-US" sz="2000">
              <a:solidFill>
                <a:srgbClr val="E91149"/>
              </a:solidFill>
              <a:latin typeface="Calibri (body)" charset="0"/>
              <a:ea typeface="TeX Gyre Bonum Math" charset="0"/>
              <a:cs typeface="TeX Gyre Bonum Math" charset="0"/>
              <a:sym typeface="+mn-ea"/>
            </a:endParaRPr>
          </a:p>
          <a:p>
            <a:pPr algn="l"/>
            <a:r>
              <a:rPr lang="x-none" altLang="en-US" sz="2000">
                <a:solidFill>
                  <a:srgbClr val="E91149"/>
                </a:solidFill>
                <a:latin typeface="Calibri (body)" charset="0"/>
                <a:ea typeface="TeX Gyre Bonum Math" charset="0"/>
                <a:cs typeface="TeX Gyre Bonum Math" charset="0"/>
                <a:sym typeface="+mn-ea"/>
              </a:rPr>
              <a:t>2.</a:t>
            </a:r>
            <a:endParaRPr lang="x-none" altLang="en-US" sz="2000">
              <a:solidFill>
                <a:srgbClr val="E91149"/>
              </a:solidFill>
              <a:latin typeface="Calibri (body)" charset="0"/>
              <a:ea typeface="TeX Gyre Bonum Math" charset="0"/>
              <a:cs typeface="TeX Gyre Bonum Math" charset="0"/>
              <a:sym typeface="+mn-ea"/>
            </a:endParaRPr>
          </a:p>
          <a:p>
            <a:pPr algn="l"/>
            <a:r>
              <a:rPr lang="x-none" altLang="en-US" sz="2000">
                <a:solidFill>
                  <a:srgbClr val="E91149"/>
                </a:solidFill>
                <a:latin typeface="Calibri (body)" charset="0"/>
                <a:ea typeface="TeX Gyre Bonum Math" charset="0"/>
                <a:cs typeface="TeX Gyre Bonum Math" charset="0"/>
                <a:sym typeface="+mn-ea"/>
              </a:rPr>
              <a:t>3.</a:t>
            </a:r>
            <a:endParaRPr lang="x-none" altLang="en-US" sz="2000">
              <a:solidFill>
                <a:srgbClr val="E91149"/>
              </a:solidFill>
              <a:latin typeface="Calibri (body)" charset="0"/>
              <a:ea typeface="TeX Gyre Bonum Math" charset="0"/>
              <a:cs typeface="TeX Gyre Bonum Math" charset="0"/>
              <a:sym typeface="+mn-ea"/>
            </a:endParaRPr>
          </a:p>
          <a:p>
            <a:pPr algn="l"/>
            <a:r>
              <a:rPr lang="x-none" altLang="en-US" sz="2000">
                <a:solidFill>
                  <a:srgbClr val="E91149"/>
                </a:solidFill>
                <a:latin typeface="Calibri (body)" charset="0"/>
                <a:ea typeface="TeX Gyre Bonum Math" charset="0"/>
                <a:cs typeface="TeX Gyre Bonum Math" charset="0"/>
                <a:sym typeface="+mn-ea"/>
              </a:rPr>
              <a:t>4.</a:t>
            </a:r>
            <a:endParaRPr lang="x-none" altLang="en-US" sz="2000">
              <a:solidFill>
                <a:srgbClr val="E91149"/>
              </a:solidFill>
              <a:latin typeface="Calibri (body)" charset="0"/>
              <a:ea typeface="TeX Gyre Bonum Math" charset="0"/>
              <a:cs typeface="TeX Gyre Bonum Math" charset="0"/>
              <a:sym typeface="+mn-ea"/>
            </a:endParaRPr>
          </a:p>
          <a:p>
            <a:pPr algn="l"/>
            <a:r>
              <a:rPr lang="x-none" altLang="en-US" sz="2000">
                <a:solidFill>
                  <a:schemeClr val="bg1">
                    <a:lumMod val="50000"/>
                  </a:schemeClr>
                </a:solidFill>
                <a:latin typeface="Calibri (body)" charset="0"/>
                <a:ea typeface="TeX Gyre Bonum Math" charset="0"/>
                <a:cs typeface="TeX Gyre Bonum Math" charset="0"/>
                <a:sym typeface="+mn-ea"/>
              </a:rPr>
              <a:t>5.</a:t>
            </a:r>
            <a:endParaRPr lang="x-none" altLang="en-US" sz="2000">
              <a:solidFill>
                <a:schemeClr val="bg1">
                  <a:lumMod val="50000"/>
                </a:schemeClr>
              </a:solidFill>
              <a:latin typeface="Calibri (body)" charset="0"/>
              <a:ea typeface="TeX Gyre Bonum Math" charset="0"/>
              <a:cs typeface="TeX Gyre Bonum Math" charset="0"/>
              <a:sym typeface="+mn-ea"/>
            </a:endParaRPr>
          </a:p>
          <a:p>
            <a:pPr algn="l"/>
            <a:r>
              <a:rPr lang="x-none" altLang="en-US" sz="2000">
                <a:solidFill>
                  <a:srgbClr val="E91149"/>
                </a:solidFill>
                <a:latin typeface="Calibri (body)" charset="0"/>
                <a:ea typeface="TeX Gyre Bonum Math" charset="0"/>
                <a:cs typeface="TeX Gyre Bonum Math" charset="0"/>
                <a:sym typeface="+mn-ea"/>
              </a:rPr>
              <a:t>6.</a:t>
            </a:r>
            <a:endParaRPr lang="x-none" altLang="en-US" sz="2000">
              <a:solidFill>
                <a:srgbClr val="E91149"/>
              </a:solidFill>
              <a:latin typeface="Calibri (body)" charset="0"/>
              <a:ea typeface="TeX Gyre Bonum Math" charset="0"/>
              <a:cs typeface="TeX Gyre Bonum Math" charset="0"/>
              <a:sym typeface="+mn-ea"/>
            </a:endParaRPr>
          </a:p>
          <a:p>
            <a:pPr algn="l"/>
            <a:r>
              <a:rPr lang="x-none" altLang="en-US" sz="2000">
                <a:solidFill>
                  <a:srgbClr val="E91149"/>
                </a:solidFill>
                <a:latin typeface="Calibri (body)" charset="0"/>
                <a:ea typeface="TeX Gyre Bonum Math" charset="0"/>
                <a:cs typeface="TeX Gyre Bonum Math" charset="0"/>
                <a:sym typeface="+mn-ea"/>
              </a:rPr>
              <a:t>7.</a:t>
            </a:r>
            <a:endParaRPr lang="x-none" altLang="en-US" sz="2000">
              <a:solidFill>
                <a:srgbClr val="E91149"/>
              </a:solidFill>
              <a:latin typeface="Calibri (body)" charset="0"/>
              <a:ea typeface="TeX Gyre Bonum Math" charset="0"/>
              <a:cs typeface="TeX Gyre Bonum Math" charset="0"/>
              <a:sym typeface="+mn-ea"/>
            </a:endParaRPr>
          </a:p>
          <a:p>
            <a:pPr algn="l"/>
            <a:r>
              <a:rPr lang="x-none" altLang="en-US" sz="2000">
                <a:solidFill>
                  <a:srgbClr val="E91149"/>
                </a:solidFill>
                <a:latin typeface="Calibri (body)" charset="0"/>
                <a:ea typeface="TeX Gyre Bonum Math" charset="0"/>
                <a:cs typeface="TeX Gyre Bonum Math" charset="0"/>
                <a:sym typeface="+mn-ea"/>
              </a:rPr>
              <a:t>8.</a:t>
            </a:r>
            <a:endParaRPr lang="x-none" altLang="en-US" sz="2000">
              <a:solidFill>
                <a:srgbClr val="E91149"/>
              </a:solidFill>
              <a:latin typeface="Calibri (body)" charset="0"/>
              <a:ea typeface="TeX Gyre Bonum Math" charset="0"/>
              <a:cs typeface="TeX Gyre Bonum Math" charset="0"/>
              <a:sym typeface="+mn-ea"/>
            </a:endParaRPr>
          </a:p>
          <a:p>
            <a:pPr algn="l"/>
            <a:r>
              <a:rPr lang="x-none" altLang="en-US" sz="2000">
                <a:solidFill>
                  <a:srgbClr val="E91149"/>
                </a:solidFill>
                <a:latin typeface="Calibri (body)" charset="0"/>
                <a:ea typeface="TeX Gyre Bonum Math" charset="0"/>
                <a:cs typeface="TeX Gyre Bonum Math" charset="0"/>
                <a:sym typeface="+mn-ea"/>
              </a:rPr>
              <a:t>9.</a:t>
            </a:r>
            <a:endParaRPr lang="x-none" altLang="en-US" sz="2000">
              <a:solidFill>
                <a:srgbClr val="E91149"/>
              </a:solidFill>
              <a:latin typeface="Calibri (body)" charset="0"/>
              <a:ea typeface="TeX Gyre Bonum Math" charset="0"/>
              <a:cs typeface="TeX Gyre Bonum Math" charset="0"/>
              <a:sym typeface="+mn-ea"/>
            </a:endParaRPr>
          </a:p>
          <a:p>
            <a:pPr algn="l"/>
            <a:r>
              <a:rPr lang="x-none" altLang="en-US" sz="2000">
                <a:solidFill>
                  <a:srgbClr val="E91149"/>
                </a:solidFill>
                <a:latin typeface="Calibri (body)" charset="0"/>
                <a:ea typeface="TeX Gyre Bonum Math" charset="0"/>
                <a:cs typeface="TeX Gyre Bonum Math" charset="0"/>
                <a:sym typeface="+mn-ea"/>
              </a:rPr>
              <a:t>10.</a:t>
            </a:r>
            <a:endParaRPr lang="x-none" altLang="en-US" sz="2000">
              <a:solidFill>
                <a:srgbClr val="E91149"/>
              </a:solidFill>
              <a:latin typeface="Calibri (body)" charset="0"/>
              <a:ea typeface="TeX Gyre Bonum Math" charset="0"/>
              <a:cs typeface="TeX Gyre Bonum Math" charset="0"/>
              <a:sym typeface="+mn-ea"/>
            </a:endParaRPr>
          </a:p>
        </p:txBody>
      </p:sp>
      <p:sp>
        <p:nvSpPr>
          <p:cNvPr id="3" name="Right Brace 2"/>
          <p:cNvSpPr/>
          <p:nvPr/>
        </p:nvSpPr>
        <p:spPr>
          <a:xfrm>
            <a:off x="3124835" y="1464310"/>
            <a:ext cx="147320" cy="1111885"/>
          </a:xfrm>
          <a:prstGeom prst="rightBrace">
            <a:avLst/>
          </a:prstGeom>
          <a:noFill/>
          <a:ln w="28575">
            <a:solidFill>
              <a:srgbClr val="E91149"/>
            </a:solidFill>
          </a:ln>
          <a:extLst>
            <a:ext uri="{909E8E84-426E-40DD-AFC4-6F175D3DCCD1}">
              <a14:hiddenFill xmlns:a14="http://schemas.microsoft.com/office/drawing/2010/main">
                <a:solidFill>
                  <a:schemeClr val="bg1"/>
                </a:solidFill>
              </a14:hiddenFill>
            </a:ext>
          </a:extLst>
        </p:spPr>
        <p:style>
          <a:lnRef idx="1">
            <a:schemeClr val="accent1"/>
          </a:lnRef>
          <a:fillRef idx="0">
            <a:schemeClr val="accent1"/>
          </a:fillRef>
          <a:effectRef idx="0">
            <a:schemeClr val="accent1"/>
          </a:effectRef>
          <a:fontRef idx="minor">
            <a:schemeClr val="tx1"/>
          </a:fontRef>
        </p:style>
        <p:txBody>
          <a:bodyPr rtlCol="0" anchor="ctr"/>
          <a:p>
            <a:pPr algn="ctr"/>
            <a:endParaRPr lang="en-US"/>
          </a:p>
        </p:txBody>
      </p:sp>
      <p:sp>
        <p:nvSpPr>
          <p:cNvPr id="4" name="Text Box 3"/>
          <p:cNvSpPr txBox="1"/>
          <p:nvPr/>
        </p:nvSpPr>
        <p:spPr>
          <a:xfrm>
            <a:off x="3388360" y="1823720"/>
            <a:ext cx="768985" cy="396240"/>
          </a:xfrm>
          <a:prstGeom prst="rect">
            <a:avLst/>
          </a:prstGeom>
          <a:noFill/>
        </p:spPr>
        <p:txBody>
          <a:bodyPr wrap="none" rtlCol="0">
            <a:spAutoFit/>
          </a:bodyPr>
          <a:p>
            <a:r>
              <a:rPr lang="x-none" altLang="en-US" sz="2000">
                <a:latin typeface="MathJax_Main" charset="0"/>
              </a:rPr>
              <a:t>O(V)</a:t>
            </a:r>
            <a:endParaRPr lang="x-none" altLang="en-US" sz="2000">
              <a:latin typeface="MathJax_Main" charset="0"/>
            </a:endParaRPr>
          </a:p>
        </p:txBody>
      </p:sp>
      <p:sp>
        <p:nvSpPr>
          <p:cNvPr id="7" name="Right Brace 6"/>
          <p:cNvSpPr/>
          <p:nvPr/>
        </p:nvSpPr>
        <p:spPr>
          <a:xfrm>
            <a:off x="3482340" y="2947035"/>
            <a:ext cx="147320" cy="281940"/>
          </a:xfrm>
          <a:prstGeom prst="rightBrace">
            <a:avLst/>
          </a:prstGeom>
          <a:noFill/>
          <a:ln w="28575">
            <a:solidFill>
              <a:srgbClr val="E91149"/>
            </a:solidFill>
          </a:ln>
          <a:extLst>
            <a:ext uri="{909E8E84-426E-40DD-AFC4-6F175D3DCCD1}">
              <a14:hiddenFill xmlns:a14="http://schemas.microsoft.com/office/drawing/2010/main">
                <a:solidFill>
                  <a:schemeClr val="bg1"/>
                </a:solidFill>
              </a14:hiddenFill>
            </a:ext>
          </a:extLst>
        </p:spPr>
        <p:style>
          <a:lnRef idx="1">
            <a:schemeClr val="accent1"/>
          </a:lnRef>
          <a:fillRef idx="0">
            <a:schemeClr val="accent1"/>
          </a:fillRef>
          <a:effectRef idx="0">
            <a:schemeClr val="accent1"/>
          </a:effectRef>
          <a:fontRef idx="minor">
            <a:schemeClr val="tx1"/>
          </a:fontRef>
        </p:style>
        <p:txBody>
          <a:bodyPr rtlCol="0" anchor="ctr"/>
          <a:p>
            <a:pPr algn="ctr"/>
            <a:endParaRPr lang="en-US"/>
          </a:p>
        </p:txBody>
      </p:sp>
      <p:sp>
        <p:nvSpPr>
          <p:cNvPr id="8" name="Text Box 7"/>
          <p:cNvSpPr txBox="1"/>
          <p:nvPr/>
        </p:nvSpPr>
        <p:spPr>
          <a:xfrm>
            <a:off x="3745865" y="2888615"/>
            <a:ext cx="768985" cy="396240"/>
          </a:xfrm>
          <a:prstGeom prst="rect">
            <a:avLst/>
          </a:prstGeom>
          <a:noFill/>
        </p:spPr>
        <p:txBody>
          <a:bodyPr wrap="none" rtlCol="0">
            <a:spAutoFit/>
          </a:bodyPr>
          <a:p>
            <a:r>
              <a:rPr lang="x-none" altLang="en-US" sz="2000">
                <a:latin typeface="MathJax_Main" charset="0"/>
              </a:rPr>
              <a:t>O(V)</a:t>
            </a:r>
            <a:endParaRPr lang="x-none" altLang="en-US" sz="2000">
              <a:latin typeface="MathJax_Main" charset="0"/>
            </a:endParaRPr>
          </a:p>
        </p:txBody>
      </p:sp>
      <p:sp>
        <p:nvSpPr>
          <p:cNvPr id="16" name="Right Brace 15"/>
          <p:cNvSpPr/>
          <p:nvPr/>
        </p:nvSpPr>
        <p:spPr>
          <a:xfrm>
            <a:off x="4488815" y="3262630"/>
            <a:ext cx="147320" cy="1135380"/>
          </a:xfrm>
          <a:prstGeom prst="rightBrace">
            <a:avLst/>
          </a:prstGeom>
          <a:noFill/>
          <a:ln w="28575">
            <a:solidFill>
              <a:srgbClr val="E91149"/>
            </a:solidFill>
          </a:ln>
          <a:extLst>
            <a:ext uri="{909E8E84-426E-40DD-AFC4-6F175D3DCCD1}">
              <a14:hiddenFill xmlns:a14="http://schemas.microsoft.com/office/drawing/2010/main">
                <a:solidFill>
                  <a:schemeClr val="bg1"/>
                </a:solidFill>
              </a14:hiddenFill>
            </a:ext>
          </a:extLst>
        </p:spPr>
        <p:style>
          <a:lnRef idx="1">
            <a:schemeClr val="accent1"/>
          </a:lnRef>
          <a:fillRef idx="0">
            <a:schemeClr val="accent1"/>
          </a:fillRef>
          <a:effectRef idx="0">
            <a:schemeClr val="accent1"/>
          </a:effectRef>
          <a:fontRef idx="minor">
            <a:schemeClr val="tx1"/>
          </a:fontRef>
        </p:style>
        <p:txBody>
          <a:bodyPr rtlCol="0" anchor="ctr"/>
          <a:p>
            <a:pPr algn="ctr"/>
            <a:endParaRPr lang="en-US"/>
          </a:p>
        </p:txBody>
      </p:sp>
      <p:sp>
        <p:nvSpPr>
          <p:cNvPr id="5" name="Text Box 4"/>
          <p:cNvSpPr txBox="1"/>
          <p:nvPr/>
        </p:nvSpPr>
        <p:spPr>
          <a:xfrm>
            <a:off x="4749165" y="3644265"/>
            <a:ext cx="941705" cy="396240"/>
          </a:xfrm>
          <a:prstGeom prst="rect">
            <a:avLst/>
          </a:prstGeom>
          <a:noFill/>
        </p:spPr>
        <p:txBody>
          <a:bodyPr wrap="none" rtlCol="0">
            <a:spAutoFit/>
          </a:bodyPr>
          <a:p>
            <a:r>
              <a:rPr lang="x-none" altLang="en-US" sz="2000">
                <a:latin typeface="MathJax_Main" charset="0"/>
              </a:rPr>
              <a:t>O(VE)</a:t>
            </a:r>
            <a:endParaRPr lang="x-none" altLang="en-US" sz="2000">
              <a:latin typeface="MathJax_Main" charset="0"/>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ext Box 4"/>
          <p:cNvSpPr txBox="1"/>
          <p:nvPr/>
        </p:nvSpPr>
        <p:spPr>
          <a:xfrm>
            <a:off x="1760855" y="3429000"/>
            <a:ext cx="8467090" cy="762000"/>
          </a:xfrm>
          <a:prstGeom prst="rect">
            <a:avLst/>
          </a:prstGeom>
          <a:noFill/>
        </p:spPr>
        <p:txBody>
          <a:bodyPr wrap="none" rtlCol="0">
            <a:spAutoFit/>
          </a:bodyPr>
          <a:p>
            <a:pPr algn="l"/>
            <a:r>
              <a:rPr lang="x-none" altLang="en-US" sz="4400">
                <a:solidFill>
                  <a:schemeClr val="tx1">
                    <a:lumMod val="85000"/>
                    <a:lumOff val="15000"/>
                  </a:schemeClr>
                </a:solidFill>
                <a:latin typeface="Arial" charset="0"/>
              </a:rPr>
              <a:t>Ο αλγόριθμος των </a:t>
            </a:r>
            <a:r>
              <a:rPr lang="x-none" altLang="en-US" sz="4400" b="1">
                <a:solidFill>
                  <a:srgbClr val="00B0F0"/>
                </a:solidFill>
                <a:latin typeface="Arial" charset="0"/>
              </a:rPr>
              <a:t>Bellman-Ford</a:t>
            </a:r>
            <a:endParaRPr lang="x-none" altLang="en-US" sz="4400" b="1">
              <a:solidFill>
                <a:srgbClr val="00B0F0"/>
              </a:solidFill>
              <a:latin typeface="Arial" charset="0"/>
            </a:endParaRPr>
          </a:p>
        </p:txBody>
      </p:sp>
      <p:sp>
        <p:nvSpPr>
          <p:cNvPr id="6" name="Text Box 5"/>
          <p:cNvSpPr txBox="1"/>
          <p:nvPr/>
        </p:nvSpPr>
        <p:spPr>
          <a:xfrm>
            <a:off x="2661920" y="2894965"/>
            <a:ext cx="6818630" cy="457200"/>
          </a:xfrm>
          <a:prstGeom prst="rect">
            <a:avLst/>
          </a:prstGeom>
          <a:noFill/>
        </p:spPr>
        <p:txBody>
          <a:bodyPr wrap="none" rtlCol="0">
            <a:spAutoFit/>
          </a:bodyPr>
          <a:p>
            <a:r>
              <a:rPr lang="x-none" altLang="en-US" sz="2400">
                <a:solidFill>
                  <a:schemeClr val="tx2">
                    <a:lumMod val="75000"/>
                  </a:schemeClr>
                </a:solidFill>
                <a:latin typeface="Lato" charset="0"/>
                <a:ea typeface="FreeSans" charset="0"/>
              </a:rPr>
              <a:t>Αλγόριθμοι και Δομές Δεδομένων για αρχάριους</a:t>
            </a:r>
            <a:endParaRPr lang="x-none" altLang="en-US" sz="2400">
              <a:solidFill>
                <a:schemeClr val="tx2">
                  <a:lumMod val="75000"/>
                </a:schemeClr>
              </a:solidFill>
              <a:latin typeface="Lato" charset="0"/>
              <a:ea typeface="FreeSans" charset="0"/>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1" name=""/>
        <p:cNvGrpSpPr/>
        <p:nvPr/>
      </p:nvGrpSpPr>
      <p:grpSpPr/>
      <p:sp>
        <p:nvSpPr>
          <p:cNvPr id="7" name="Text Box 6"/>
          <p:cNvSpPr txBox="1"/>
          <p:nvPr/>
        </p:nvSpPr>
        <p:spPr>
          <a:xfrm>
            <a:off x="2086445" y="614680"/>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s</a:t>
            </a:r>
            <a:endParaRPr lang="x-none" altLang="en-US" sz="4400" b="1">
              <a:solidFill>
                <a:schemeClr val="bg2">
                  <a:lumMod val="75000"/>
                </a:schemeClr>
              </a:solidFill>
              <a:latin typeface="Arial" charset="0"/>
              <a:ea typeface="Arial" charset="0"/>
            </a:endParaRPr>
          </a:p>
        </p:txBody>
      </p:sp>
      <p:sp>
        <p:nvSpPr>
          <p:cNvPr id="8" name="Oval 7"/>
          <p:cNvSpPr/>
          <p:nvPr/>
        </p:nvSpPr>
        <p:spPr>
          <a:xfrm>
            <a:off x="1907540" y="614680"/>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9" name="Text Box 8"/>
          <p:cNvSpPr txBox="1"/>
          <p:nvPr/>
        </p:nvSpPr>
        <p:spPr>
          <a:xfrm>
            <a:off x="713575" y="1976120"/>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a</a:t>
            </a:r>
            <a:endParaRPr lang="x-none" altLang="en-US" sz="4400" b="1">
              <a:solidFill>
                <a:schemeClr val="bg2">
                  <a:lumMod val="75000"/>
                </a:schemeClr>
              </a:solidFill>
              <a:latin typeface="Arial" charset="0"/>
              <a:ea typeface="Arial" charset="0"/>
            </a:endParaRPr>
          </a:p>
        </p:txBody>
      </p:sp>
      <p:sp>
        <p:nvSpPr>
          <p:cNvPr id="12" name="Oval 11"/>
          <p:cNvSpPr/>
          <p:nvPr/>
        </p:nvSpPr>
        <p:spPr>
          <a:xfrm>
            <a:off x="547370" y="1988820"/>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31" name="Oval 30"/>
          <p:cNvSpPr/>
          <p:nvPr/>
        </p:nvSpPr>
        <p:spPr>
          <a:xfrm>
            <a:off x="3293110" y="1980565"/>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33" name="Text Box 32"/>
          <p:cNvSpPr txBox="1"/>
          <p:nvPr/>
        </p:nvSpPr>
        <p:spPr>
          <a:xfrm>
            <a:off x="716115" y="4063365"/>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e</a:t>
            </a:r>
            <a:endParaRPr lang="x-none" altLang="en-US" sz="4400" b="1">
              <a:solidFill>
                <a:schemeClr val="bg2">
                  <a:lumMod val="75000"/>
                </a:schemeClr>
              </a:solidFill>
              <a:latin typeface="Arial" charset="0"/>
              <a:ea typeface="Arial" charset="0"/>
            </a:endParaRPr>
          </a:p>
        </p:txBody>
      </p:sp>
      <p:sp>
        <p:nvSpPr>
          <p:cNvPr id="34" name="Oval 33"/>
          <p:cNvSpPr/>
          <p:nvPr/>
        </p:nvSpPr>
        <p:spPr>
          <a:xfrm>
            <a:off x="537210" y="4063365"/>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36" name="Text Box 35"/>
          <p:cNvSpPr txBox="1"/>
          <p:nvPr/>
        </p:nvSpPr>
        <p:spPr>
          <a:xfrm>
            <a:off x="2024215" y="5473065"/>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b</a:t>
            </a:r>
            <a:endParaRPr lang="x-none" altLang="en-US" sz="4400" b="1">
              <a:solidFill>
                <a:schemeClr val="bg2">
                  <a:lumMod val="75000"/>
                </a:schemeClr>
              </a:solidFill>
              <a:latin typeface="Arial" charset="0"/>
              <a:ea typeface="Arial" charset="0"/>
            </a:endParaRPr>
          </a:p>
        </p:txBody>
      </p:sp>
      <p:sp>
        <p:nvSpPr>
          <p:cNvPr id="60" name="Oval 59"/>
          <p:cNvSpPr/>
          <p:nvPr/>
        </p:nvSpPr>
        <p:spPr>
          <a:xfrm>
            <a:off x="1883410" y="5434965"/>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61" name="Text Box 60"/>
          <p:cNvSpPr txBox="1"/>
          <p:nvPr/>
        </p:nvSpPr>
        <p:spPr>
          <a:xfrm>
            <a:off x="3472015" y="4037965"/>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c</a:t>
            </a:r>
            <a:endParaRPr lang="x-none" altLang="en-US" sz="4400" b="1">
              <a:solidFill>
                <a:schemeClr val="bg2">
                  <a:lumMod val="75000"/>
                </a:schemeClr>
              </a:solidFill>
              <a:latin typeface="Arial" charset="0"/>
              <a:ea typeface="Arial" charset="0"/>
            </a:endParaRPr>
          </a:p>
        </p:txBody>
      </p:sp>
      <p:sp>
        <p:nvSpPr>
          <p:cNvPr id="62" name="Oval 61"/>
          <p:cNvSpPr/>
          <p:nvPr/>
        </p:nvSpPr>
        <p:spPr>
          <a:xfrm>
            <a:off x="3293110" y="4037965"/>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cxnSp>
        <p:nvCxnSpPr>
          <p:cNvPr id="65" name="Straight Arrow Connector 64"/>
          <p:cNvCxnSpPr>
            <a:stCxn id="8" idx="3"/>
            <a:endCxn id="12" idx="7"/>
          </p:cNvCxnSpPr>
          <p:nvPr/>
        </p:nvCxnSpPr>
        <p:spPr>
          <a:xfrm flipH="1">
            <a:off x="1263650" y="1330960"/>
            <a:ext cx="766445" cy="78041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8" idx="5"/>
            <a:endCxn id="31" idx="1"/>
          </p:cNvCxnSpPr>
          <p:nvPr/>
        </p:nvCxnSpPr>
        <p:spPr>
          <a:xfrm>
            <a:off x="2623820" y="1330960"/>
            <a:ext cx="791845" cy="77216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12" idx="4"/>
            <a:endCxn id="34" idx="0"/>
          </p:cNvCxnSpPr>
          <p:nvPr/>
        </p:nvCxnSpPr>
        <p:spPr>
          <a:xfrm flipH="1">
            <a:off x="956945" y="2827655"/>
            <a:ext cx="10160" cy="123571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stCxn id="34" idx="7"/>
            <a:endCxn id="31" idx="3"/>
          </p:cNvCxnSpPr>
          <p:nvPr/>
        </p:nvCxnSpPr>
        <p:spPr>
          <a:xfrm flipV="1">
            <a:off x="1253490" y="2696845"/>
            <a:ext cx="2162175" cy="148907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endCxn id="60" idx="0"/>
          </p:cNvCxnSpPr>
          <p:nvPr/>
        </p:nvCxnSpPr>
        <p:spPr>
          <a:xfrm flipH="1">
            <a:off x="2303145" y="2792730"/>
            <a:ext cx="1227455" cy="264223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a:stCxn id="34" idx="4"/>
            <a:endCxn id="60" idx="1"/>
          </p:cNvCxnSpPr>
          <p:nvPr/>
        </p:nvCxnSpPr>
        <p:spPr>
          <a:xfrm>
            <a:off x="956945" y="4902200"/>
            <a:ext cx="1049020" cy="65532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stCxn id="60" idx="7"/>
            <a:endCxn id="62" idx="4"/>
          </p:cNvCxnSpPr>
          <p:nvPr/>
        </p:nvCxnSpPr>
        <p:spPr>
          <a:xfrm flipV="1">
            <a:off x="2599690" y="4876800"/>
            <a:ext cx="1113155" cy="68072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stCxn id="62" idx="0"/>
            <a:endCxn id="31" idx="4"/>
          </p:cNvCxnSpPr>
          <p:nvPr/>
        </p:nvCxnSpPr>
        <p:spPr>
          <a:xfrm flipV="1">
            <a:off x="3712845" y="2819400"/>
            <a:ext cx="0" cy="121856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sp>
        <p:nvSpPr>
          <p:cNvPr id="73" name="Text Box 72"/>
          <p:cNvSpPr txBox="1"/>
          <p:nvPr/>
        </p:nvSpPr>
        <p:spPr>
          <a:xfrm>
            <a:off x="1122680" y="131889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8</a:t>
            </a:r>
            <a:endParaRPr lang="x-none" altLang="en-US" sz="2800" b="1">
              <a:solidFill>
                <a:schemeClr val="tx1">
                  <a:lumMod val="75000"/>
                  <a:lumOff val="25000"/>
                </a:schemeClr>
              </a:solidFill>
              <a:latin typeface="Arial" charset="0"/>
              <a:ea typeface="Arial" charset="0"/>
            </a:endParaRPr>
          </a:p>
        </p:txBody>
      </p:sp>
      <p:sp>
        <p:nvSpPr>
          <p:cNvPr id="74" name="Text Box 73"/>
          <p:cNvSpPr txBox="1"/>
          <p:nvPr/>
        </p:nvSpPr>
        <p:spPr>
          <a:xfrm>
            <a:off x="2928620" y="131635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10</a:t>
            </a:r>
            <a:endParaRPr lang="x-none" altLang="en-US" sz="2800" b="1">
              <a:solidFill>
                <a:schemeClr val="tx1">
                  <a:lumMod val="75000"/>
                  <a:lumOff val="25000"/>
                </a:schemeClr>
              </a:solidFill>
              <a:latin typeface="Arial" charset="0"/>
              <a:ea typeface="Arial" charset="0"/>
            </a:endParaRPr>
          </a:p>
        </p:txBody>
      </p:sp>
      <p:sp>
        <p:nvSpPr>
          <p:cNvPr id="75" name="Text Box 74"/>
          <p:cNvSpPr txBox="1"/>
          <p:nvPr/>
        </p:nvSpPr>
        <p:spPr>
          <a:xfrm>
            <a:off x="434340" y="312991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a:t>
            </a:r>
            <a:endParaRPr lang="x-none" altLang="en-US" sz="2800" b="1">
              <a:solidFill>
                <a:schemeClr val="tx1">
                  <a:lumMod val="75000"/>
                  <a:lumOff val="25000"/>
                </a:schemeClr>
              </a:solidFill>
              <a:latin typeface="Arial" charset="0"/>
              <a:ea typeface="Arial" charset="0"/>
            </a:endParaRPr>
          </a:p>
        </p:txBody>
      </p:sp>
      <p:sp>
        <p:nvSpPr>
          <p:cNvPr id="76" name="Text Box 75"/>
          <p:cNvSpPr txBox="1"/>
          <p:nvPr/>
        </p:nvSpPr>
        <p:spPr>
          <a:xfrm>
            <a:off x="3589020" y="311467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a:t>
            </a:r>
            <a:endParaRPr lang="x-none" altLang="en-US" sz="2800" b="1">
              <a:solidFill>
                <a:schemeClr val="tx1">
                  <a:lumMod val="75000"/>
                  <a:lumOff val="25000"/>
                </a:schemeClr>
              </a:solidFill>
              <a:latin typeface="Arial" charset="0"/>
              <a:ea typeface="Arial" charset="0"/>
            </a:endParaRPr>
          </a:p>
        </p:txBody>
      </p:sp>
      <p:sp>
        <p:nvSpPr>
          <p:cNvPr id="77" name="Text Box 76"/>
          <p:cNvSpPr txBox="1"/>
          <p:nvPr/>
        </p:nvSpPr>
        <p:spPr>
          <a:xfrm>
            <a:off x="1790700" y="303847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-4</a:t>
            </a:r>
            <a:endParaRPr lang="x-none" altLang="en-US" sz="2800" b="1">
              <a:solidFill>
                <a:schemeClr val="tx1">
                  <a:lumMod val="75000"/>
                  <a:lumOff val="25000"/>
                </a:schemeClr>
              </a:solidFill>
              <a:latin typeface="Arial" charset="0"/>
              <a:ea typeface="Arial" charset="0"/>
            </a:endParaRPr>
          </a:p>
        </p:txBody>
      </p:sp>
      <p:sp>
        <p:nvSpPr>
          <p:cNvPr id="78" name="Text Box 77"/>
          <p:cNvSpPr txBox="1"/>
          <p:nvPr/>
        </p:nvSpPr>
        <p:spPr>
          <a:xfrm>
            <a:off x="2331720" y="3938270"/>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2</a:t>
            </a:r>
            <a:endParaRPr lang="x-none" altLang="en-US" sz="2800" b="1">
              <a:solidFill>
                <a:schemeClr val="tx1">
                  <a:lumMod val="75000"/>
                  <a:lumOff val="25000"/>
                </a:schemeClr>
              </a:solidFill>
              <a:latin typeface="Arial" charset="0"/>
              <a:ea typeface="Arial" charset="0"/>
            </a:endParaRPr>
          </a:p>
        </p:txBody>
      </p:sp>
      <p:sp>
        <p:nvSpPr>
          <p:cNvPr id="79" name="Text Box 78"/>
          <p:cNvSpPr txBox="1"/>
          <p:nvPr/>
        </p:nvSpPr>
        <p:spPr>
          <a:xfrm>
            <a:off x="998220" y="517207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a:t>
            </a:r>
            <a:endParaRPr lang="x-none" altLang="en-US" sz="2800" b="1">
              <a:solidFill>
                <a:schemeClr val="tx1">
                  <a:lumMod val="75000"/>
                  <a:lumOff val="25000"/>
                </a:schemeClr>
              </a:solidFill>
              <a:latin typeface="Arial" charset="0"/>
              <a:ea typeface="Arial" charset="0"/>
            </a:endParaRPr>
          </a:p>
        </p:txBody>
      </p:sp>
      <p:sp>
        <p:nvSpPr>
          <p:cNvPr id="80" name="Text Box 79"/>
          <p:cNvSpPr txBox="1"/>
          <p:nvPr/>
        </p:nvSpPr>
        <p:spPr>
          <a:xfrm>
            <a:off x="2948940" y="517969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-2</a:t>
            </a:r>
            <a:endParaRPr lang="x-none" altLang="en-US" sz="2800" b="1">
              <a:solidFill>
                <a:schemeClr val="tx1">
                  <a:lumMod val="75000"/>
                  <a:lumOff val="25000"/>
                </a:schemeClr>
              </a:solidFill>
              <a:latin typeface="Arial" charset="0"/>
              <a:ea typeface="Arial" charset="0"/>
            </a:endParaRPr>
          </a:p>
        </p:txBody>
      </p:sp>
      <p:sp>
        <p:nvSpPr>
          <p:cNvPr id="4" name="Text Box 3"/>
          <p:cNvSpPr txBox="1"/>
          <p:nvPr/>
        </p:nvSpPr>
        <p:spPr>
          <a:xfrm>
            <a:off x="6054090" y="2319655"/>
            <a:ext cx="5447030" cy="579120"/>
          </a:xfrm>
          <a:prstGeom prst="rect">
            <a:avLst/>
          </a:prstGeom>
          <a:noFill/>
        </p:spPr>
        <p:txBody>
          <a:bodyPr wrap="square" rtlCol="0">
            <a:spAutoFit/>
          </a:bodyPr>
          <a:p>
            <a:pPr algn="l"/>
            <a:r>
              <a:rPr lang="en-US" sz="3200">
                <a:latin typeface="MathJax_Main" charset="0"/>
                <a:sym typeface="+mn-ea"/>
              </a:rPr>
              <a:t>∞</a:t>
            </a:r>
            <a:r>
              <a:rPr lang="x-none" altLang="en-US" sz="3200">
                <a:latin typeface="MathJax_Main" charset="0"/>
              </a:rPr>
              <a:t>     </a:t>
            </a:r>
            <a:r>
              <a:rPr lang="en-US" sz="3200">
                <a:latin typeface="MathJax_Main" charset="0"/>
                <a:sym typeface="+mn-ea"/>
              </a:rPr>
              <a:t>∞</a:t>
            </a:r>
            <a:r>
              <a:rPr lang="x-none" altLang="en-US" sz="3200">
                <a:latin typeface="MathJax_Main" charset="0"/>
              </a:rPr>
              <a:t>     </a:t>
            </a:r>
            <a:r>
              <a:rPr lang="en-US" sz="3200">
                <a:latin typeface="MathJax_Main" charset="0"/>
                <a:sym typeface="+mn-ea"/>
              </a:rPr>
              <a:t>∞</a:t>
            </a:r>
            <a:r>
              <a:rPr lang="x-none" altLang="en-US" sz="3200">
                <a:latin typeface="MathJax_Main" charset="0"/>
              </a:rPr>
              <a:t>     </a:t>
            </a:r>
            <a:r>
              <a:rPr lang="en-US" sz="3200">
                <a:latin typeface="MathJax_Main" charset="0"/>
                <a:sym typeface="+mn-ea"/>
              </a:rPr>
              <a:t>∞</a:t>
            </a:r>
            <a:r>
              <a:rPr lang="x-none" altLang="en-US" sz="3200">
                <a:latin typeface="MathJax_Main" charset="0"/>
              </a:rPr>
              <a:t>     </a:t>
            </a:r>
            <a:r>
              <a:rPr lang="en-US" sz="3200">
                <a:latin typeface="MathJax_Main" charset="0"/>
                <a:sym typeface="+mn-ea"/>
              </a:rPr>
              <a:t>∞</a:t>
            </a:r>
            <a:r>
              <a:rPr lang="x-none" altLang="en-US" sz="3200">
                <a:latin typeface="MathJax_Main" charset="0"/>
              </a:rPr>
              <a:t>     </a:t>
            </a:r>
            <a:r>
              <a:rPr lang="en-US" sz="3200">
                <a:latin typeface="MathJax_Main" charset="0"/>
                <a:sym typeface="+mn-ea"/>
              </a:rPr>
              <a:t>∞</a:t>
            </a:r>
            <a:endParaRPr lang="x-none" altLang="en-US" sz="3200">
              <a:latin typeface="MathJax_Main" charset="0"/>
            </a:endParaRPr>
          </a:p>
        </p:txBody>
      </p:sp>
      <p:sp>
        <p:nvSpPr>
          <p:cNvPr id="6" name="Text Box 5"/>
          <p:cNvSpPr txBox="1"/>
          <p:nvPr/>
        </p:nvSpPr>
        <p:spPr>
          <a:xfrm>
            <a:off x="3430105" y="2008505"/>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d</a:t>
            </a:r>
            <a:endParaRPr lang="x-none" altLang="en-US" sz="4400" b="1">
              <a:solidFill>
                <a:schemeClr val="bg2">
                  <a:lumMod val="75000"/>
                </a:schemeClr>
              </a:solidFill>
              <a:latin typeface="Arial" charset="0"/>
              <a:ea typeface="Arial" charset="0"/>
            </a:endParaRPr>
          </a:p>
        </p:txBody>
      </p:sp>
      <p:sp>
        <p:nvSpPr>
          <p:cNvPr id="11" name="Text Box 10"/>
          <p:cNvSpPr txBox="1"/>
          <p:nvPr/>
        </p:nvSpPr>
        <p:spPr>
          <a:xfrm>
            <a:off x="6769100" y="4149090"/>
            <a:ext cx="3749040" cy="579120"/>
          </a:xfrm>
          <a:prstGeom prst="rect">
            <a:avLst/>
          </a:prstGeom>
          <a:noFill/>
        </p:spPr>
        <p:txBody>
          <a:bodyPr wrap="none" rtlCol="0">
            <a:spAutoFit/>
          </a:bodyPr>
          <a:p>
            <a:r>
              <a:rPr lang="x-none" altLang="en-US" sz="3200">
                <a:latin typeface="Lato" charset="0"/>
              </a:rPr>
              <a:t>1</a:t>
            </a:r>
            <a:r>
              <a:rPr lang="x-none" altLang="en-US" sz="3200" baseline="30000">
                <a:latin typeface="Lato" charset="0"/>
              </a:rPr>
              <a:t>η </a:t>
            </a:r>
            <a:r>
              <a:rPr lang="x-none" altLang="en-US" sz="3200">
                <a:latin typeface="Lato" charset="0"/>
              </a:rPr>
              <a:t> / 5 επαναλήψεις</a:t>
            </a:r>
            <a:endParaRPr lang="x-none" altLang="en-US" sz="3200">
              <a:latin typeface="Lato" charset="0"/>
            </a:endParaRPr>
          </a:p>
        </p:txBody>
      </p:sp>
      <p:sp>
        <p:nvSpPr>
          <p:cNvPr id="10" name="Text Box 9"/>
          <p:cNvSpPr txBox="1"/>
          <p:nvPr/>
        </p:nvSpPr>
        <p:spPr>
          <a:xfrm>
            <a:off x="6134100" y="3028315"/>
            <a:ext cx="5135880" cy="640080"/>
          </a:xfrm>
          <a:prstGeom prst="rect">
            <a:avLst/>
          </a:prstGeom>
          <a:noFill/>
        </p:spPr>
        <p:txBody>
          <a:bodyPr wrap="none" rtlCol="0">
            <a:spAutoFit/>
          </a:bodyPr>
          <a:p>
            <a:r>
              <a:rPr lang="x-none" altLang="en-US" sz="3600">
                <a:solidFill>
                  <a:schemeClr val="tx1"/>
                </a:solidFill>
                <a:latin typeface="Arial" charset="0"/>
              </a:rPr>
              <a:t>s	a	b	c	d	e </a:t>
            </a:r>
            <a:endParaRPr lang="x-none" altLang="en-US" sz="3600">
              <a:solidFill>
                <a:schemeClr val="tx1"/>
              </a:solidFill>
              <a:latin typeface="Arial" charset="0"/>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1" name=""/>
        <p:cNvGrpSpPr/>
        <p:nvPr/>
      </p:nvGrpSpPr>
      <p:grpSpPr/>
      <p:sp>
        <p:nvSpPr>
          <p:cNvPr id="10" name="Oval 9"/>
          <p:cNvSpPr/>
          <p:nvPr/>
        </p:nvSpPr>
        <p:spPr>
          <a:xfrm>
            <a:off x="6044565" y="3085465"/>
            <a:ext cx="584835" cy="584835"/>
          </a:xfrm>
          <a:prstGeom prst="ellipse">
            <a:avLst/>
          </a:prstGeom>
          <a:solidFill>
            <a:srgbClr val="E91149"/>
          </a:solidFill>
          <a:ln w="38100">
            <a:solidFill>
              <a:srgbClr val="E91149"/>
            </a:solidFill>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9" name="Text Box 8"/>
          <p:cNvSpPr txBox="1"/>
          <p:nvPr/>
        </p:nvSpPr>
        <p:spPr>
          <a:xfrm>
            <a:off x="713575" y="1976120"/>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a</a:t>
            </a:r>
            <a:endParaRPr lang="x-none" altLang="en-US" sz="4400" b="1">
              <a:solidFill>
                <a:schemeClr val="bg2">
                  <a:lumMod val="75000"/>
                </a:schemeClr>
              </a:solidFill>
              <a:latin typeface="Arial" charset="0"/>
              <a:ea typeface="Arial" charset="0"/>
            </a:endParaRPr>
          </a:p>
        </p:txBody>
      </p:sp>
      <p:sp>
        <p:nvSpPr>
          <p:cNvPr id="12" name="Oval 11"/>
          <p:cNvSpPr/>
          <p:nvPr/>
        </p:nvSpPr>
        <p:spPr>
          <a:xfrm>
            <a:off x="547370" y="1988820"/>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31" name="Oval 30"/>
          <p:cNvSpPr/>
          <p:nvPr/>
        </p:nvSpPr>
        <p:spPr>
          <a:xfrm>
            <a:off x="3293110" y="1980565"/>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33" name="Text Box 32"/>
          <p:cNvSpPr txBox="1"/>
          <p:nvPr/>
        </p:nvSpPr>
        <p:spPr>
          <a:xfrm>
            <a:off x="716115" y="4063365"/>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e</a:t>
            </a:r>
            <a:endParaRPr lang="x-none" altLang="en-US" sz="4400" b="1">
              <a:solidFill>
                <a:schemeClr val="bg2">
                  <a:lumMod val="75000"/>
                </a:schemeClr>
              </a:solidFill>
              <a:latin typeface="Arial" charset="0"/>
              <a:ea typeface="Arial" charset="0"/>
            </a:endParaRPr>
          </a:p>
        </p:txBody>
      </p:sp>
      <p:sp>
        <p:nvSpPr>
          <p:cNvPr id="34" name="Oval 33"/>
          <p:cNvSpPr/>
          <p:nvPr/>
        </p:nvSpPr>
        <p:spPr>
          <a:xfrm>
            <a:off x="537210" y="4063365"/>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36" name="Text Box 35"/>
          <p:cNvSpPr txBox="1"/>
          <p:nvPr/>
        </p:nvSpPr>
        <p:spPr>
          <a:xfrm>
            <a:off x="2024215" y="5473065"/>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b</a:t>
            </a:r>
            <a:endParaRPr lang="x-none" altLang="en-US" sz="4400" b="1">
              <a:solidFill>
                <a:schemeClr val="bg2">
                  <a:lumMod val="75000"/>
                </a:schemeClr>
              </a:solidFill>
              <a:latin typeface="Arial" charset="0"/>
              <a:ea typeface="Arial" charset="0"/>
            </a:endParaRPr>
          </a:p>
        </p:txBody>
      </p:sp>
      <p:sp>
        <p:nvSpPr>
          <p:cNvPr id="60" name="Oval 59"/>
          <p:cNvSpPr/>
          <p:nvPr/>
        </p:nvSpPr>
        <p:spPr>
          <a:xfrm>
            <a:off x="1883410" y="5434965"/>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61" name="Text Box 60"/>
          <p:cNvSpPr txBox="1"/>
          <p:nvPr/>
        </p:nvSpPr>
        <p:spPr>
          <a:xfrm>
            <a:off x="3472015" y="4037965"/>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c</a:t>
            </a:r>
            <a:endParaRPr lang="x-none" altLang="en-US" sz="4400" b="1">
              <a:solidFill>
                <a:schemeClr val="bg2">
                  <a:lumMod val="75000"/>
                </a:schemeClr>
              </a:solidFill>
              <a:latin typeface="Arial" charset="0"/>
              <a:ea typeface="Arial" charset="0"/>
            </a:endParaRPr>
          </a:p>
        </p:txBody>
      </p:sp>
      <p:sp>
        <p:nvSpPr>
          <p:cNvPr id="62" name="Oval 61"/>
          <p:cNvSpPr/>
          <p:nvPr/>
        </p:nvSpPr>
        <p:spPr>
          <a:xfrm>
            <a:off x="3293110" y="4037965"/>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cxnSp>
        <p:nvCxnSpPr>
          <p:cNvPr id="65" name="Straight Arrow Connector 64"/>
          <p:cNvCxnSpPr>
            <a:stCxn id="8" idx="3"/>
            <a:endCxn id="12" idx="7"/>
          </p:cNvCxnSpPr>
          <p:nvPr/>
        </p:nvCxnSpPr>
        <p:spPr>
          <a:xfrm flipH="1">
            <a:off x="1263650" y="1330960"/>
            <a:ext cx="766445" cy="78041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8" idx="5"/>
            <a:endCxn id="31" idx="1"/>
          </p:cNvCxnSpPr>
          <p:nvPr/>
        </p:nvCxnSpPr>
        <p:spPr>
          <a:xfrm>
            <a:off x="2623820" y="1330960"/>
            <a:ext cx="791845" cy="77216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12" idx="4"/>
            <a:endCxn id="34" idx="0"/>
          </p:cNvCxnSpPr>
          <p:nvPr/>
        </p:nvCxnSpPr>
        <p:spPr>
          <a:xfrm flipH="1">
            <a:off x="956945" y="2827655"/>
            <a:ext cx="10160" cy="123571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stCxn id="34" idx="7"/>
            <a:endCxn id="31" idx="3"/>
          </p:cNvCxnSpPr>
          <p:nvPr/>
        </p:nvCxnSpPr>
        <p:spPr>
          <a:xfrm flipV="1">
            <a:off x="1253490" y="2696845"/>
            <a:ext cx="2162175" cy="148907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endCxn id="60" idx="0"/>
          </p:cNvCxnSpPr>
          <p:nvPr/>
        </p:nvCxnSpPr>
        <p:spPr>
          <a:xfrm flipH="1">
            <a:off x="2303145" y="2792730"/>
            <a:ext cx="1227455" cy="264223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a:stCxn id="34" idx="4"/>
            <a:endCxn id="60" idx="1"/>
          </p:cNvCxnSpPr>
          <p:nvPr/>
        </p:nvCxnSpPr>
        <p:spPr>
          <a:xfrm>
            <a:off x="956945" y="4902200"/>
            <a:ext cx="1049020" cy="65532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stCxn id="60" idx="7"/>
            <a:endCxn id="62" idx="4"/>
          </p:cNvCxnSpPr>
          <p:nvPr/>
        </p:nvCxnSpPr>
        <p:spPr>
          <a:xfrm flipV="1">
            <a:off x="2599690" y="4876800"/>
            <a:ext cx="1113155" cy="68072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stCxn id="62" idx="0"/>
            <a:endCxn id="31" idx="4"/>
          </p:cNvCxnSpPr>
          <p:nvPr/>
        </p:nvCxnSpPr>
        <p:spPr>
          <a:xfrm flipV="1">
            <a:off x="3712845" y="2819400"/>
            <a:ext cx="0" cy="121856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sp>
        <p:nvSpPr>
          <p:cNvPr id="73" name="Text Box 72"/>
          <p:cNvSpPr txBox="1"/>
          <p:nvPr/>
        </p:nvSpPr>
        <p:spPr>
          <a:xfrm>
            <a:off x="1122680" y="131889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8</a:t>
            </a:r>
            <a:endParaRPr lang="x-none" altLang="en-US" sz="2800" b="1">
              <a:solidFill>
                <a:schemeClr val="tx1">
                  <a:lumMod val="75000"/>
                  <a:lumOff val="25000"/>
                </a:schemeClr>
              </a:solidFill>
              <a:latin typeface="Arial" charset="0"/>
              <a:ea typeface="Arial" charset="0"/>
            </a:endParaRPr>
          </a:p>
        </p:txBody>
      </p:sp>
      <p:sp>
        <p:nvSpPr>
          <p:cNvPr id="74" name="Text Box 73"/>
          <p:cNvSpPr txBox="1"/>
          <p:nvPr/>
        </p:nvSpPr>
        <p:spPr>
          <a:xfrm>
            <a:off x="2928620" y="131635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10</a:t>
            </a:r>
            <a:endParaRPr lang="x-none" altLang="en-US" sz="2800" b="1">
              <a:solidFill>
                <a:schemeClr val="tx1">
                  <a:lumMod val="75000"/>
                  <a:lumOff val="25000"/>
                </a:schemeClr>
              </a:solidFill>
              <a:latin typeface="Arial" charset="0"/>
              <a:ea typeface="Arial" charset="0"/>
            </a:endParaRPr>
          </a:p>
        </p:txBody>
      </p:sp>
      <p:sp>
        <p:nvSpPr>
          <p:cNvPr id="75" name="Text Box 74"/>
          <p:cNvSpPr txBox="1"/>
          <p:nvPr/>
        </p:nvSpPr>
        <p:spPr>
          <a:xfrm>
            <a:off x="434340" y="312991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a:t>
            </a:r>
            <a:endParaRPr lang="x-none" altLang="en-US" sz="2800" b="1">
              <a:solidFill>
                <a:schemeClr val="tx1">
                  <a:lumMod val="75000"/>
                  <a:lumOff val="25000"/>
                </a:schemeClr>
              </a:solidFill>
              <a:latin typeface="Arial" charset="0"/>
              <a:ea typeface="Arial" charset="0"/>
            </a:endParaRPr>
          </a:p>
        </p:txBody>
      </p:sp>
      <p:sp>
        <p:nvSpPr>
          <p:cNvPr id="76" name="Text Box 75"/>
          <p:cNvSpPr txBox="1"/>
          <p:nvPr/>
        </p:nvSpPr>
        <p:spPr>
          <a:xfrm>
            <a:off x="3589020" y="311467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a:t>
            </a:r>
            <a:endParaRPr lang="x-none" altLang="en-US" sz="2800" b="1">
              <a:solidFill>
                <a:schemeClr val="tx1">
                  <a:lumMod val="75000"/>
                  <a:lumOff val="25000"/>
                </a:schemeClr>
              </a:solidFill>
              <a:latin typeface="Arial" charset="0"/>
              <a:ea typeface="Arial" charset="0"/>
            </a:endParaRPr>
          </a:p>
        </p:txBody>
      </p:sp>
      <p:sp>
        <p:nvSpPr>
          <p:cNvPr id="77" name="Text Box 76"/>
          <p:cNvSpPr txBox="1"/>
          <p:nvPr/>
        </p:nvSpPr>
        <p:spPr>
          <a:xfrm>
            <a:off x="1790700" y="303847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-4</a:t>
            </a:r>
            <a:endParaRPr lang="x-none" altLang="en-US" sz="2800" b="1">
              <a:solidFill>
                <a:schemeClr val="tx1">
                  <a:lumMod val="75000"/>
                  <a:lumOff val="25000"/>
                </a:schemeClr>
              </a:solidFill>
              <a:latin typeface="Arial" charset="0"/>
              <a:ea typeface="Arial" charset="0"/>
            </a:endParaRPr>
          </a:p>
        </p:txBody>
      </p:sp>
      <p:sp>
        <p:nvSpPr>
          <p:cNvPr id="78" name="Text Box 77"/>
          <p:cNvSpPr txBox="1"/>
          <p:nvPr/>
        </p:nvSpPr>
        <p:spPr>
          <a:xfrm>
            <a:off x="2331720" y="3938270"/>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2</a:t>
            </a:r>
            <a:endParaRPr lang="x-none" altLang="en-US" sz="2800" b="1">
              <a:solidFill>
                <a:schemeClr val="tx1">
                  <a:lumMod val="75000"/>
                  <a:lumOff val="25000"/>
                </a:schemeClr>
              </a:solidFill>
              <a:latin typeface="Arial" charset="0"/>
              <a:ea typeface="Arial" charset="0"/>
            </a:endParaRPr>
          </a:p>
        </p:txBody>
      </p:sp>
      <p:sp>
        <p:nvSpPr>
          <p:cNvPr id="79" name="Text Box 78"/>
          <p:cNvSpPr txBox="1"/>
          <p:nvPr/>
        </p:nvSpPr>
        <p:spPr>
          <a:xfrm>
            <a:off x="998220" y="517207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a:t>
            </a:r>
            <a:endParaRPr lang="x-none" altLang="en-US" sz="2800" b="1">
              <a:solidFill>
                <a:schemeClr val="tx1">
                  <a:lumMod val="75000"/>
                  <a:lumOff val="25000"/>
                </a:schemeClr>
              </a:solidFill>
              <a:latin typeface="Arial" charset="0"/>
              <a:ea typeface="Arial" charset="0"/>
            </a:endParaRPr>
          </a:p>
        </p:txBody>
      </p:sp>
      <p:sp>
        <p:nvSpPr>
          <p:cNvPr id="80" name="Text Box 79"/>
          <p:cNvSpPr txBox="1"/>
          <p:nvPr/>
        </p:nvSpPr>
        <p:spPr>
          <a:xfrm>
            <a:off x="2948940" y="517969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-2</a:t>
            </a:r>
            <a:endParaRPr lang="x-none" altLang="en-US" sz="2800" b="1">
              <a:solidFill>
                <a:schemeClr val="tx1">
                  <a:lumMod val="75000"/>
                  <a:lumOff val="25000"/>
                </a:schemeClr>
              </a:solidFill>
              <a:latin typeface="Arial" charset="0"/>
              <a:ea typeface="Arial" charset="0"/>
            </a:endParaRPr>
          </a:p>
        </p:txBody>
      </p:sp>
      <p:sp>
        <p:nvSpPr>
          <p:cNvPr id="8" name="Oval 7"/>
          <p:cNvSpPr/>
          <p:nvPr/>
        </p:nvSpPr>
        <p:spPr>
          <a:xfrm>
            <a:off x="1907540" y="614680"/>
            <a:ext cx="838835" cy="838835"/>
          </a:xfrm>
          <a:prstGeom prst="ellipse">
            <a:avLst/>
          </a:prstGeom>
          <a:solidFill>
            <a:srgbClr val="E91149"/>
          </a:solidFill>
          <a:ln w="38100">
            <a:solidFill>
              <a:srgbClr val="E91149"/>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7" name="Text Box 6"/>
          <p:cNvSpPr txBox="1"/>
          <p:nvPr/>
        </p:nvSpPr>
        <p:spPr>
          <a:xfrm>
            <a:off x="2086445" y="614680"/>
            <a:ext cx="459740" cy="762000"/>
          </a:xfrm>
          <a:prstGeom prst="rect">
            <a:avLst/>
          </a:prstGeom>
          <a:noFill/>
        </p:spPr>
        <p:txBody>
          <a:bodyPr wrap="square" rtlCol="0">
            <a:spAutoFit/>
          </a:bodyPr>
          <a:p>
            <a:r>
              <a:rPr lang="x-none" altLang="en-US" sz="4400" b="1">
                <a:solidFill>
                  <a:schemeClr val="bg1"/>
                </a:solidFill>
                <a:latin typeface="Arial" charset="0"/>
                <a:ea typeface="Arial" charset="0"/>
              </a:rPr>
              <a:t>s</a:t>
            </a:r>
            <a:endParaRPr lang="x-none" altLang="en-US" sz="4400" b="1">
              <a:solidFill>
                <a:schemeClr val="bg1"/>
              </a:solidFill>
              <a:latin typeface="Arial" charset="0"/>
              <a:ea typeface="Arial" charset="0"/>
            </a:endParaRPr>
          </a:p>
        </p:txBody>
      </p:sp>
      <p:sp>
        <p:nvSpPr>
          <p:cNvPr id="5" name="Text Box 4"/>
          <p:cNvSpPr txBox="1"/>
          <p:nvPr/>
        </p:nvSpPr>
        <p:spPr>
          <a:xfrm>
            <a:off x="3430105" y="2008505"/>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d</a:t>
            </a:r>
            <a:endParaRPr lang="x-none" altLang="en-US" sz="4400" b="1">
              <a:solidFill>
                <a:schemeClr val="bg2">
                  <a:lumMod val="75000"/>
                </a:schemeClr>
              </a:solidFill>
              <a:latin typeface="Arial" charset="0"/>
              <a:ea typeface="Arial" charset="0"/>
            </a:endParaRPr>
          </a:p>
        </p:txBody>
      </p:sp>
      <p:sp>
        <p:nvSpPr>
          <p:cNvPr id="19" name="Text Box 18"/>
          <p:cNvSpPr txBox="1"/>
          <p:nvPr/>
        </p:nvSpPr>
        <p:spPr>
          <a:xfrm>
            <a:off x="6769100" y="4149090"/>
            <a:ext cx="3749040" cy="579120"/>
          </a:xfrm>
          <a:prstGeom prst="rect">
            <a:avLst/>
          </a:prstGeom>
          <a:noFill/>
        </p:spPr>
        <p:txBody>
          <a:bodyPr wrap="none" rtlCol="0">
            <a:spAutoFit/>
          </a:bodyPr>
          <a:p>
            <a:r>
              <a:rPr lang="x-none" altLang="en-US" sz="3200">
                <a:latin typeface="Lato" charset="0"/>
              </a:rPr>
              <a:t>1</a:t>
            </a:r>
            <a:r>
              <a:rPr lang="x-none" altLang="en-US" sz="3200" baseline="30000">
                <a:latin typeface="Lato" charset="0"/>
              </a:rPr>
              <a:t>η </a:t>
            </a:r>
            <a:r>
              <a:rPr lang="x-none" altLang="en-US" sz="3200">
                <a:latin typeface="Lato" charset="0"/>
              </a:rPr>
              <a:t> / 5 επαναλήψεις</a:t>
            </a:r>
            <a:endParaRPr lang="x-none" altLang="en-US" sz="3200">
              <a:latin typeface="Lato" charset="0"/>
            </a:endParaRPr>
          </a:p>
        </p:txBody>
      </p:sp>
      <p:sp>
        <p:nvSpPr>
          <p:cNvPr id="6" name="Text Box 5"/>
          <p:cNvSpPr txBox="1"/>
          <p:nvPr/>
        </p:nvSpPr>
        <p:spPr>
          <a:xfrm>
            <a:off x="6054090" y="2319655"/>
            <a:ext cx="5447030" cy="579120"/>
          </a:xfrm>
          <a:prstGeom prst="rect">
            <a:avLst/>
          </a:prstGeom>
          <a:noFill/>
        </p:spPr>
        <p:txBody>
          <a:bodyPr wrap="square" rtlCol="0">
            <a:spAutoFit/>
          </a:bodyPr>
          <a:p>
            <a:pPr algn="l"/>
            <a:r>
              <a:rPr lang="en-US" sz="3200">
                <a:latin typeface="MathJax_Main" charset="0"/>
                <a:sym typeface="+mn-ea"/>
              </a:rPr>
              <a:t>∞</a:t>
            </a:r>
            <a:r>
              <a:rPr lang="x-none" altLang="en-US" sz="3200">
                <a:latin typeface="MathJax_Main" charset="0"/>
              </a:rPr>
              <a:t>     </a:t>
            </a:r>
            <a:r>
              <a:rPr lang="en-US" sz="3200">
                <a:latin typeface="MathJax_Main" charset="0"/>
                <a:sym typeface="+mn-ea"/>
              </a:rPr>
              <a:t>∞</a:t>
            </a:r>
            <a:r>
              <a:rPr lang="x-none" altLang="en-US" sz="3200">
                <a:latin typeface="MathJax_Main" charset="0"/>
              </a:rPr>
              <a:t>     </a:t>
            </a:r>
            <a:r>
              <a:rPr lang="en-US" sz="3200">
                <a:latin typeface="MathJax_Main" charset="0"/>
                <a:sym typeface="+mn-ea"/>
              </a:rPr>
              <a:t>∞</a:t>
            </a:r>
            <a:r>
              <a:rPr lang="x-none" altLang="en-US" sz="3200">
                <a:latin typeface="MathJax_Main" charset="0"/>
              </a:rPr>
              <a:t>     </a:t>
            </a:r>
            <a:r>
              <a:rPr lang="en-US" sz="3200">
                <a:latin typeface="MathJax_Main" charset="0"/>
                <a:sym typeface="+mn-ea"/>
              </a:rPr>
              <a:t>∞</a:t>
            </a:r>
            <a:r>
              <a:rPr lang="x-none" altLang="en-US" sz="3200">
                <a:latin typeface="MathJax_Main" charset="0"/>
              </a:rPr>
              <a:t>     </a:t>
            </a:r>
            <a:r>
              <a:rPr lang="en-US" sz="3200">
                <a:latin typeface="MathJax_Main" charset="0"/>
                <a:sym typeface="+mn-ea"/>
              </a:rPr>
              <a:t>∞</a:t>
            </a:r>
            <a:r>
              <a:rPr lang="x-none" altLang="en-US" sz="3200">
                <a:latin typeface="MathJax_Main" charset="0"/>
              </a:rPr>
              <a:t>     </a:t>
            </a:r>
            <a:r>
              <a:rPr lang="en-US" sz="3200">
                <a:latin typeface="MathJax_Main" charset="0"/>
                <a:sym typeface="+mn-ea"/>
              </a:rPr>
              <a:t>∞</a:t>
            </a:r>
            <a:endParaRPr lang="x-none" altLang="en-US" sz="3200">
              <a:latin typeface="MathJax_Main" charset="0"/>
            </a:endParaRPr>
          </a:p>
        </p:txBody>
      </p:sp>
      <p:sp>
        <p:nvSpPr>
          <p:cNvPr id="4" name="Text Box 3"/>
          <p:cNvSpPr txBox="1"/>
          <p:nvPr/>
        </p:nvSpPr>
        <p:spPr>
          <a:xfrm>
            <a:off x="6134100" y="3028315"/>
            <a:ext cx="5135880" cy="640080"/>
          </a:xfrm>
          <a:prstGeom prst="rect">
            <a:avLst/>
          </a:prstGeom>
          <a:noFill/>
        </p:spPr>
        <p:txBody>
          <a:bodyPr wrap="none" rtlCol="0">
            <a:spAutoFit/>
          </a:bodyPr>
          <a:p>
            <a:r>
              <a:rPr lang="x-none" altLang="en-US" sz="3600">
                <a:solidFill>
                  <a:schemeClr val="bg1"/>
                </a:solidFill>
                <a:latin typeface="Arial" charset="0"/>
              </a:rPr>
              <a:t>s</a:t>
            </a:r>
            <a:r>
              <a:rPr lang="x-none" altLang="en-US" sz="3600">
                <a:latin typeface="Arial" charset="0"/>
              </a:rPr>
              <a:t>	a	b	c	d	e </a:t>
            </a:r>
            <a:endParaRPr lang="x-none" altLang="en-US" sz="3600">
              <a:latin typeface="Arial" charset="0"/>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1" name=""/>
        <p:cNvGrpSpPr/>
        <p:nvPr/>
      </p:nvGrpSpPr>
      <p:grpSpPr/>
      <p:sp>
        <p:nvSpPr>
          <p:cNvPr id="9" name="Text Box 8"/>
          <p:cNvSpPr txBox="1"/>
          <p:nvPr/>
        </p:nvSpPr>
        <p:spPr>
          <a:xfrm>
            <a:off x="713575" y="1976120"/>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a</a:t>
            </a:r>
            <a:endParaRPr lang="x-none" altLang="en-US" sz="4400" b="1">
              <a:solidFill>
                <a:schemeClr val="bg2">
                  <a:lumMod val="75000"/>
                </a:schemeClr>
              </a:solidFill>
              <a:latin typeface="Arial" charset="0"/>
              <a:ea typeface="Arial" charset="0"/>
            </a:endParaRPr>
          </a:p>
        </p:txBody>
      </p:sp>
      <p:sp>
        <p:nvSpPr>
          <p:cNvPr id="12" name="Oval 11"/>
          <p:cNvSpPr/>
          <p:nvPr/>
        </p:nvSpPr>
        <p:spPr>
          <a:xfrm>
            <a:off x="547370" y="1988820"/>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31" name="Oval 30"/>
          <p:cNvSpPr/>
          <p:nvPr/>
        </p:nvSpPr>
        <p:spPr>
          <a:xfrm>
            <a:off x="3293110" y="1980565"/>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33" name="Text Box 32"/>
          <p:cNvSpPr txBox="1"/>
          <p:nvPr/>
        </p:nvSpPr>
        <p:spPr>
          <a:xfrm>
            <a:off x="716115" y="4063365"/>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e</a:t>
            </a:r>
            <a:endParaRPr lang="x-none" altLang="en-US" sz="4400" b="1">
              <a:solidFill>
                <a:schemeClr val="bg2">
                  <a:lumMod val="75000"/>
                </a:schemeClr>
              </a:solidFill>
              <a:latin typeface="Arial" charset="0"/>
              <a:ea typeface="Arial" charset="0"/>
            </a:endParaRPr>
          </a:p>
        </p:txBody>
      </p:sp>
      <p:sp>
        <p:nvSpPr>
          <p:cNvPr id="34" name="Oval 33"/>
          <p:cNvSpPr/>
          <p:nvPr/>
        </p:nvSpPr>
        <p:spPr>
          <a:xfrm>
            <a:off x="537210" y="4063365"/>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36" name="Text Box 35"/>
          <p:cNvSpPr txBox="1"/>
          <p:nvPr/>
        </p:nvSpPr>
        <p:spPr>
          <a:xfrm>
            <a:off x="2024215" y="5473065"/>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b</a:t>
            </a:r>
            <a:endParaRPr lang="x-none" altLang="en-US" sz="4400" b="1">
              <a:solidFill>
                <a:schemeClr val="bg2">
                  <a:lumMod val="75000"/>
                </a:schemeClr>
              </a:solidFill>
              <a:latin typeface="Arial" charset="0"/>
              <a:ea typeface="Arial" charset="0"/>
            </a:endParaRPr>
          </a:p>
        </p:txBody>
      </p:sp>
      <p:sp>
        <p:nvSpPr>
          <p:cNvPr id="60" name="Oval 59"/>
          <p:cNvSpPr/>
          <p:nvPr/>
        </p:nvSpPr>
        <p:spPr>
          <a:xfrm>
            <a:off x="1883410" y="5434965"/>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61" name="Text Box 60"/>
          <p:cNvSpPr txBox="1"/>
          <p:nvPr/>
        </p:nvSpPr>
        <p:spPr>
          <a:xfrm>
            <a:off x="3472015" y="4037965"/>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c</a:t>
            </a:r>
            <a:endParaRPr lang="x-none" altLang="en-US" sz="4400" b="1">
              <a:solidFill>
                <a:schemeClr val="bg2">
                  <a:lumMod val="75000"/>
                </a:schemeClr>
              </a:solidFill>
              <a:latin typeface="Arial" charset="0"/>
              <a:ea typeface="Arial" charset="0"/>
            </a:endParaRPr>
          </a:p>
        </p:txBody>
      </p:sp>
      <p:sp>
        <p:nvSpPr>
          <p:cNvPr id="62" name="Oval 61"/>
          <p:cNvSpPr/>
          <p:nvPr/>
        </p:nvSpPr>
        <p:spPr>
          <a:xfrm>
            <a:off x="3293110" y="4037965"/>
            <a:ext cx="838835" cy="838835"/>
          </a:xfrm>
          <a:prstGeom prst="ellipse">
            <a:avLst/>
          </a:prstGeom>
          <a:noFill/>
          <a:ln w="38100">
            <a:solidFill>
              <a:schemeClr val="bg2">
                <a:lumMod val="75000"/>
              </a:schemeClr>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cxnSp>
        <p:nvCxnSpPr>
          <p:cNvPr id="65" name="Straight Arrow Connector 64"/>
          <p:cNvCxnSpPr>
            <a:stCxn id="8" idx="3"/>
            <a:endCxn id="12" idx="7"/>
          </p:cNvCxnSpPr>
          <p:nvPr/>
        </p:nvCxnSpPr>
        <p:spPr>
          <a:xfrm flipH="1">
            <a:off x="1263650" y="1330960"/>
            <a:ext cx="766445" cy="78041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8" idx="5"/>
            <a:endCxn id="31" idx="1"/>
          </p:cNvCxnSpPr>
          <p:nvPr/>
        </p:nvCxnSpPr>
        <p:spPr>
          <a:xfrm>
            <a:off x="2623820" y="1330960"/>
            <a:ext cx="791845" cy="77216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12" idx="4"/>
            <a:endCxn id="34" idx="0"/>
          </p:cNvCxnSpPr>
          <p:nvPr/>
        </p:nvCxnSpPr>
        <p:spPr>
          <a:xfrm flipH="1">
            <a:off x="956945" y="2827655"/>
            <a:ext cx="10160" cy="123571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stCxn id="34" idx="7"/>
            <a:endCxn id="31" idx="3"/>
          </p:cNvCxnSpPr>
          <p:nvPr/>
        </p:nvCxnSpPr>
        <p:spPr>
          <a:xfrm flipV="1">
            <a:off x="1253490" y="2696845"/>
            <a:ext cx="2162175" cy="148907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endCxn id="60" idx="0"/>
          </p:cNvCxnSpPr>
          <p:nvPr/>
        </p:nvCxnSpPr>
        <p:spPr>
          <a:xfrm flipH="1">
            <a:off x="2303145" y="2792730"/>
            <a:ext cx="1227455" cy="264223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a:stCxn id="34" idx="4"/>
            <a:endCxn id="60" idx="1"/>
          </p:cNvCxnSpPr>
          <p:nvPr/>
        </p:nvCxnSpPr>
        <p:spPr>
          <a:xfrm>
            <a:off x="956945" y="4902200"/>
            <a:ext cx="1049020" cy="65532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stCxn id="60" idx="7"/>
            <a:endCxn id="62" idx="4"/>
          </p:cNvCxnSpPr>
          <p:nvPr/>
        </p:nvCxnSpPr>
        <p:spPr>
          <a:xfrm flipV="1">
            <a:off x="2599690" y="4876800"/>
            <a:ext cx="1113155" cy="680720"/>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stCxn id="62" idx="0"/>
            <a:endCxn id="31" idx="4"/>
          </p:cNvCxnSpPr>
          <p:nvPr/>
        </p:nvCxnSpPr>
        <p:spPr>
          <a:xfrm flipV="1">
            <a:off x="3712845" y="2819400"/>
            <a:ext cx="0" cy="1218565"/>
          </a:xfrm>
          <a:prstGeom prst="straightConnector1">
            <a:avLst/>
          </a:prstGeom>
          <a:ln w="28575">
            <a:solidFill>
              <a:schemeClr val="bg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sp>
        <p:nvSpPr>
          <p:cNvPr id="73" name="Text Box 72"/>
          <p:cNvSpPr txBox="1"/>
          <p:nvPr/>
        </p:nvSpPr>
        <p:spPr>
          <a:xfrm>
            <a:off x="1122680" y="131889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8</a:t>
            </a:r>
            <a:endParaRPr lang="x-none" altLang="en-US" sz="2800" b="1">
              <a:solidFill>
                <a:schemeClr val="tx1">
                  <a:lumMod val="75000"/>
                  <a:lumOff val="25000"/>
                </a:schemeClr>
              </a:solidFill>
              <a:latin typeface="Arial" charset="0"/>
              <a:ea typeface="Arial" charset="0"/>
            </a:endParaRPr>
          </a:p>
        </p:txBody>
      </p:sp>
      <p:sp>
        <p:nvSpPr>
          <p:cNvPr id="74" name="Text Box 73"/>
          <p:cNvSpPr txBox="1"/>
          <p:nvPr/>
        </p:nvSpPr>
        <p:spPr>
          <a:xfrm>
            <a:off x="2928620" y="131635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10</a:t>
            </a:r>
            <a:endParaRPr lang="x-none" altLang="en-US" sz="2800" b="1">
              <a:solidFill>
                <a:schemeClr val="tx1">
                  <a:lumMod val="75000"/>
                  <a:lumOff val="25000"/>
                </a:schemeClr>
              </a:solidFill>
              <a:latin typeface="Arial" charset="0"/>
              <a:ea typeface="Arial" charset="0"/>
            </a:endParaRPr>
          </a:p>
        </p:txBody>
      </p:sp>
      <p:sp>
        <p:nvSpPr>
          <p:cNvPr id="75" name="Text Box 74"/>
          <p:cNvSpPr txBox="1"/>
          <p:nvPr/>
        </p:nvSpPr>
        <p:spPr>
          <a:xfrm>
            <a:off x="434340" y="312991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a:t>
            </a:r>
            <a:endParaRPr lang="x-none" altLang="en-US" sz="2800" b="1">
              <a:solidFill>
                <a:schemeClr val="tx1">
                  <a:lumMod val="75000"/>
                  <a:lumOff val="25000"/>
                </a:schemeClr>
              </a:solidFill>
              <a:latin typeface="Arial" charset="0"/>
              <a:ea typeface="Arial" charset="0"/>
            </a:endParaRPr>
          </a:p>
        </p:txBody>
      </p:sp>
      <p:sp>
        <p:nvSpPr>
          <p:cNvPr id="76" name="Text Box 75"/>
          <p:cNvSpPr txBox="1"/>
          <p:nvPr/>
        </p:nvSpPr>
        <p:spPr>
          <a:xfrm>
            <a:off x="3589020" y="311467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a:t>
            </a:r>
            <a:endParaRPr lang="x-none" altLang="en-US" sz="2800" b="1">
              <a:solidFill>
                <a:schemeClr val="tx1">
                  <a:lumMod val="75000"/>
                  <a:lumOff val="25000"/>
                </a:schemeClr>
              </a:solidFill>
              <a:latin typeface="Arial" charset="0"/>
              <a:ea typeface="Arial" charset="0"/>
            </a:endParaRPr>
          </a:p>
        </p:txBody>
      </p:sp>
      <p:sp>
        <p:nvSpPr>
          <p:cNvPr id="77" name="Text Box 76"/>
          <p:cNvSpPr txBox="1"/>
          <p:nvPr/>
        </p:nvSpPr>
        <p:spPr>
          <a:xfrm>
            <a:off x="1790700" y="303847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-4</a:t>
            </a:r>
            <a:endParaRPr lang="x-none" altLang="en-US" sz="2800" b="1">
              <a:solidFill>
                <a:schemeClr val="tx1">
                  <a:lumMod val="75000"/>
                  <a:lumOff val="25000"/>
                </a:schemeClr>
              </a:solidFill>
              <a:latin typeface="Arial" charset="0"/>
              <a:ea typeface="Arial" charset="0"/>
            </a:endParaRPr>
          </a:p>
        </p:txBody>
      </p:sp>
      <p:sp>
        <p:nvSpPr>
          <p:cNvPr id="78" name="Text Box 77"/>
          <p:cNvSpPr txBox="1"/>
          <p:nvPr/>
        </p:nvSpPr>
        <p:spPr>
          <a:xfrm>
            <a:off x="2331720" y="3938270"/>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2</a:t>
            </a:r>
            <a:endParaRPr lang="x-none" altLang="en-US" sz="2800" b="1">
              <a:solidFill>
                <a:schemeClr val="tx1">
                  <a:lumMod val="75000"/>
                  <a:lumOff val="25000"/>
                </a:schemeClr>
              </a:solidFill>
              <a:latin typeface="Arial" charset="0"/>
              <a:ea typeface="Arial" charset="0"/>
            </a:endParaRPr>
          </a:p>
        </p:txBody>
      </p:sp>
      <p:sp>
        <p:nvSpPr>
          <p:cNvPr id="79" name="Text Box 78"/>
          <p:cNvSpPr txBox="1"/>
          <p:nvPr/>
        </p:nvSpPr>
        <p:spPr>
          <a:xfrm>
            <a:off x="998220" y="517207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-1</a:t>
            </a:r>
            <a:endParaRPr lang="x-none" altLang="en-US" sz="2800" b="1">
              <a:solidFill>
                <a:schemeClr val="tx1">
                  <a:lumMod val="75000"/>
                  <a:lumOff val="25000"/>
                </a:schemeClr>
              </a:solidFill>
              <a:latin typeface="Arial" charset="0"/>
              <a:ea typeface="Arial" charset="0"/>
            </a:endParaRPr>
          </a:p>
        </p:txBody>
      </p:sp>
      <p:sp>
        <p:nvSpPr>
          <p:cNvPr id="80" name="Text Box 79"/>
          <p:cNvSpPr txBox="1"/>
          <p:nvPr/>
        </p:nvSpPr>
        <p:spPr>
          <a:xfrm>
            <a:off x="2948940" y="5179695"/>
            <a:ext cx="641985" cy="518160"/>
          </a:xfrm>
          <a:prstGeom prst="rect">
            <a:avLst/>
          </a:prstGeom>
          <a:noFill/>
        </p:spPr>
        <p:txBody>
          <a:bodyPr wrap="square" rtlCol="0">
            <a:spAutoFit/>
          </a:bodyPr>
          <a:p>
            <a:pPr algn="ctr"/>
            <a:r>
              <a:rPr lang="x-none" altLang="en-US" sz="2800" b="1">
                <a:solidFill>
                  <a:schemeClr val="tx1">
                    <a:lumMod val="75000"/>
                    <a:lumOff val="25000"/>
                  </a:schemeClr>
                </a:solidFill>
                <a:latin typeface="Arial" charset="0"/>
                <a:ea typeface="Arial" charset="0"/>
              </a:rPr>
              <a:t>-2</a:t>
            </a:r>
            <a:endParaRPr lang="x-none" altLang="en-US" sz="2800" b="1">
              <a:solidFill>
                <a:schemeClr val="tx1">
                  <a:lumMod val="75000"/>
                  <a:lumOff val="25000"/>
                </a:schemeClr>
              </a:solidFill>
              <a:latin typeface="Arial" charset="0"/>
              <a:ea typeface="Arial" charset="0"/>
            </a:endParaRPr>
          </a:p>
        </p:txBody>
      </p:sp>
      <p:sp>
        <p:nvSpPr>
          <p:cNvPr id="8" name="Oval 7"/>
          <p:cNvSpPr/>
          <p:nvPr/>
        </p:nvSpPr>
        <p:spPr>
          <a:xfrm>
            <a:off x="1907540" y="614680"/>
            <a:ext cx="838835" cy="838835"/>
          </a:xfrm>
          <a:prstGeom prst="ellipse">
            <a:avLst/>
          </a:prstGeom>
          <a:solidFill>
            <a:srgbClr val="E91149"/>
          </a:solidFill>
          <a:ln w="38100">
            <a:solidFill>
              <a:srgbClr val="E91149"/>
            </a:solidFill>
          </a:ln>
          <a:extLst>
            <a:ext uri="{909E8E84-426E-40DD-AFC4-6F175D3DCCD1}">
              <a14:hiddenFill xmlns:a14="http://schemas.microsoft.com/office/drawing/2010/main">
                <a:solidFill>
                  <a:srgbClr val="E91149"/>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solidFill>
                <a:srgbClr val="E91149"/>
              </a:solidFill>
            </a:endParaRPr>
          </a:p>
        </p:txBody>
      </p:sp>
      <p:sp>
        <p:nvSpPr>
          <p:cNvPr id="7" name="Text Box 6"/>
          <p:cNvSpPr txBox="1"/>
          <p:nvPr/>
        </p:nvSpPr>
        <p:spPr>
          <a:xfrm>
            <a:off x="2086445" y="614680"/>
            <a:ext cx="459740" cy="762000"/>
          </a:xfrm>
          <a:prstGeom prst="rect">
            <a:avLst/>
          </a:prstGeom>
          <a:noFill/>
        </p:spPr>
        <p:txBody>
          <a:bodyPr wrap="square" rtlCol="0">
            <a:spAutoFit/>
          </a:bodyPr>
          <a:p>
            <a:r>
              <a:rPr lang="x-none" altLang="en-US" sz="4400" b="1">
                <a:solidFill>
                  <a:schemeClr val="bg1"/>
                </a:solidFill>
                <a:latin typeface="Arial" charset="0"/>
                <a:ea typeface="Arial" charset="0"/>
              </a:rPr>
              <a:t>s</a:t>
            </a:r>
            <a:endParaRPr lang="x-none" altLang="en-US" sz="4400" b="1">
              <a:solidFill>
                <a:schemeClr val="bg1"/>
              </a:solidFill>
              <a:latin typeface="Arial" charset="0"/>
              <a:ea typeface="Arial" charset="0"/>
            </a:endParaRPr>
          </a:p>
        </p:txBody>
      </p:sp>
      <p:sp>
        <p:nvSpPr>
          <p:cNvPr id="5" name="Text Box 4"/>
          <p:cNvSpPr txBox="1"/>
          <p:nvPr/>
        </p:nvSpPr>
        <p:spPr>
          <a:xfrm>
            <a:off x="3430105" y="2008505"/>
            <a:ext cx="459740" cy="762000"/>
          </a:xfrm>
          <a:prstGeom prst="rect">
            <a:avLst/>
          </a:prstGeom>
          <a:noFill/>
        </p:spPr>
        <p:txBody>
          <a:bodyPr wrap="square" rtlCol="0">
            <a:spAutoFit/>
          </a:bodyPr>
          <a:p>
            <a:r>
              <a:rPr lang="x-none" altLang="en-US" sz="4400" b="1">
                <a:solidFill>
                  <a:schemeClr val="bg2">
                    <a:lumMod val="75000"/>
                  </a:schemeClr>
                </a:solidFill>
                <a:latin typeface="Arial" charset="0"/>
                <a:ea typeface="Arial" charset="0"/>
              </a:rPr>
              <a:t>d</a:t>
            </a:r>
            <a:endParaRPr lang="x-none" altLang="en-US" sz="4400" b="1">
              <a:solidFill>
                <a:schemeClr val="bg2">
                  <a:lumMod val="75000"/>
                </a:schemeClr>
              </a:solidFill>
              <a:latin typeface="Arial" charset="0"/>
              <a:ea typeface="Arial" charset="0"/>
            </a:endParaRPr>
          </a:p>
        </p:txBody>
      </p:sp>
      <p:sp>
        <p:nvSpPr>
          <p:cNvPr id="6" name="Text Box 5"/>
          <p:cNvSpPr txBox="1"/>
          <p:nvPr/>
        </p:nvSpPr>
        <p:spPr>
          <a:xfrm>
            <a:off x="6769100" y="4149090"/>
            <a:ext cx="3749040" cy="579120"/>
          </a:xfrm>
          <a:prstGeom prst="rect">
            <a:avLst/>
          </a:prstGeom>
          <a:noFill/>
        </p:spPr>
        <p:txBody>
          <a:bodyPr wrap="none" rtlCol="0">
            <a:spAutoFit/>
          </a:bodyPr>
          <a:p>
            <a:r>
              <a:rPr lang="x-none" altLang="en-US" sz="3200">
                <a:latin typeface="Lato" charset="0"/>
              </a:rPr>
              <a:t>1</a:t>
            </a:r>
            <a:r>
              <a:rPr lang="x-none" altLang="en-US" sz="3200" baseline="30000">
                <a:latin typeface="Lato" charset="0"/>
              </a:rPr>
              <a:t>η </a:t>
            </a:r>
            <a:r>
              <a:rPr lang="x-none" altLang="en-US" sz="3200">
                <a:latin typeface="Lato" charset="0"/>
              </a:rPr>
              <a:t> / 5 επαναλήψεις</a:t>
            </a:r>
            <a:endParaRPr lang="x-none" altLang="en-US" sz="3200">
              <a:latin typeface="Lato" charset="0"/>
            </a:endParaRPr>
          </a:p>
        </p:txBody>
      </p:sp>
      <p:sp>
        <p:nvSpPr>
          <p:cNvPr id="13" name="Text Box 12"/>
          <p:cNvSpPr txBox="1"/>
          <p:nvPr/>
        </p:nvSpPr>
        <p:spPr>
          <a:xfrm>
            <a:off x="6054090" y="2319655"/>
            <a:ext cx="5447030" cy="579120"/>
          </a:xfrm>
          <a:prstGeom prst="rect">
            <a:avLst/>
          </a:prstGeom>
          <a:noFill/>
        </p:spPr>
        <p:txBody>
          <a:bodyPr wrap="square" rtlCol="0">
            <a:spAutoFit/>
          </a:bodyPr>
          <a:p>
            <a:pPr algn="l"/>
            <a:r>
              <a:rPr lang="x-none" altLang="en-US" sz="3200">
                <a:latin typeface="MathJax_Main" charset="0"/>
                <a:sym typeface="+mn-ea"/>
              </a:rPr>
              <a:t> 0 </a:t>
            </a:r>
            <a:r>
              <a:rPr lang="x-none" altLang="en-US" sz="3200">
                <a:latin typeface="MathJax_Main" charset="0"/>
              </a:rPr>
              <a:t>     </a:t>
            </a:r>
            <a:r>
              <a:rPr lang="en-US" sz="3200">
                <a:latin typeface="MathJax_Main" charset="0"/>
                <a:sym typeface="+mn-ea"/>
              </a:rPr>
              <a:t>∞</a:t>
            </a:r>
            <a:r>
              <a:rPr lang="x-none" altLang="en-US" sz="3200">
                <a:latin typeface="MathJax_Main" charset="0"/>
              </a:rPr>
              <a:t>     </a:t>
            </a:r>
            <a:r>
              <a:rPr lang="en-US" sz="3200">
                <a:latin typeface="MathJax_Main" charset="0"/>
                <a:sym typeface="+mn-ea"/>
              </a:rPr>
              <a:t>∞</a:t>
            </a:r>
            <a:r>
              <a:rPr lang="x-none" altLang="en-US" sz="3200">
                <a:latin typeface="MathJax_Main" charset="0"/>
              </a:rPr>
              <a:t>     </a:t>
            </a:r>
            <a:r>
              <a:rPr lang="en-US" sz="3200">
                <a:latin typeface="MathJax_Main" charset="0"/>
                <a:sym typeface="+mn-ea"/>
              </a:rPr>
              <a:t>∞</a:t>
            </a:r>
            <a:r>
              <a:rPr lang="x-none" altLang="en-US" sz="3200">
                <a:latin typeface="MathJax_Main" charset="0"/>
              </a:rPr>
              <a:t>     </a:t>
            </a:r>
            <a:r>
              <a:rPr lang="en-US" sz="3200">
                <a:latin typeface="MathJax_Main" charset="0"/>
                <a:sym typeface="+mn-ea"/>
              </a:rPr>
              <a:t>∞</a:t>
            </a:r>
            <a:r>
              <a:rPr lang="x-none" altLang="en-US" sz="3200">
                <a:latin typeface="MathJax_Main" charset="0"/>
              </a:rPr>
              <a:t>     </a:t>
            </a:r>
            <a:r>
              <a:rPr lang="en-US" sz="3200">
                <a:latin typeface="MathJax_Main" charset="0"/>
                <a:sym typeface="+mn-ea"/>
              </a:rPr>
              <a:t>∞</a:t>
            </a:r>
            <a:endParaRPr lang="x-none" altLang="en-US" sz="3200">
              <a:latin typeface="MathJax_Main" charset="0"/>
            </a:endParaRPr>
          </a:p>
        </p:txBody>
      </p:sp>
      <p:sp>
        <p:nvSpPr>
          <p:cNvPr id="4" name="Oval 3"/>
          <p:cNvSpPr/>
          <p:nvPr/>
        </p:nvSpPr>
        <p:spPr>
          <a:xfrm>
            <a:off x="6044565" y="3085465"/>
            <a:ext cx="584835" cy="584835"/>
          </a:xfrm>
          <a:prstGeom prst="ellipse">
            <a:avLst/>
          </a:prstGeom>
          <a:solidFill>
            <a:srgbClr val="E91149"/>
          </a:solidFill>
          <a:ln w="38100">
            <a:solidFill>
              <a:srgbClr val="E91149"/>
            </a:solidFill>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0" name="Text Box 9"/>
          <p:cNvSpPr txBox="1"/>
          <p:nvPr/>
        </p:nvSpPr>
        <p:spPr>
          <a:xfrm>
            <a:off x="6134100" y="3028315"/>
            <a:ext cx="5135880" cy="640080"/>
          </a:xfrm>
          <a:prstGeom prst="rect">
            <a:avLst/>
          </a:prstGeom>
          <a:noFill/>
        </p:spPr>
        <p:txBody>
          <a:bodyPr wrap="none" rtlCol="0">
            <a:spAutoFit/>
          </a:bodyPr>
          <a:p>
            <a:r>
              <a:rPr lang="x-none" altLang="en-US" sz="3600">
                <a:solidFill>
                  <a:schemeClr val="bg1"/>
                </a:solidFill>
                <a:latin typeface="Arial" charset="0"/>
              </a:rPr>
              <a:t>s</a:t>
            </a:r>
            <a:r>
              <a:rPr lang="x-none" altLang="en-US" sz="3600">
                <a:latin typeface="Arial" charset="0"/>
              </a:rPr>
              <a:t>	a	b	c	d	e </a:t>
            </a:r>
            <a:endParaRPr lang="x-none" altLang="en-US" sz="3600">
              <a:latin typeface="Arial" charset="0"/>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6953</Words>
  <Application>Kingsoft Office WPP</Application>
  <PresentationFormat>Widescreen</PresentationFormat>
  <Paragraphs>1813</Paragraphs>
  <Slides>61</Slides>
  <Notes>0</Notes>
  <HiddenSlides>0</HiddenSlides>
  <MMClips>0</MMClips>
  <ScaleCrop>false</ScaleCrop>
  <HeadingPairs>
    <vt:vector size="4" baseType="variant">
      <vt:variant>
        <vt:lpstr>主题</vt:lpstr>
      </vt:variant>
      <vt:variant>
        <vt:i4>1</vt:i4>
      </vt:variant>
      <vt:variant>
        <vt:lpstr>幻灯片标题</vt:lpstr>
      </vt:variant>
      <vt:variant>
        <vt:i4>61</vt:i4>
      </vt:variant>
    </vt:vector>
  </HeadingPairs>
  <TitlesOfParts>
    <vt:vector size="62" baseType="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WPP Presentation</dc:title>
  <dc:creator>georgegkas</dc:creator>
  <cp:lastModifiedBy>georgegkas</cp:lastModifiedBy>
  <cp:revision>127</cp:revision>
  <dcterms:created xsi:type="dcterms:W3CDTF">2018-04-17T07:51:46Z</dcterms:created>
  <dcterms:modified xsi:type="dcterms:W3CDTF">2018-04-17T07:51:46Z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1033-10.1.0.5707</vt:lpwstr>
  </property>
</Properties>
</file>