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 id="258" r:id="rId5"/>
    <p:sldId id="259" r:id="rId6"/>
    <p:sldId id="271" r:id="rId7"/>
    <p:sldId id="272" r:id="rId8"/>
    <p:sldId id="273" r:id="rId9"/>
    <p:sldId id="274" r:id="rId10"/>
    <p:sldId id="275" r:id="rId11"/>
    <p:sldId id="301" r:id="rId12"/>
    <p:sldId id="280" r:id="rId13"/>
    <p:sldId id="278" r:id="rId14"/>
    <p:sldId id="283" r:id="rId15"/>
    <p:sldId id="284" r:id="rId16"/>
    <p:sldId id="285" r:id="rId17"/>
    <p:sldId id="286" r:id="rId18"/>
    <p:sldId id="288" r:id="rId19"/>
    <p:sldId id="289" r:id="rId20"/>
    <p:sldId id="290" r:id="rId21"/>
    <p:sldId id="293" r:id="rId22"/>
    <p:sldId id="294" r:id="rId23"/>
    <p:sldId id="295" r:id="rId24"/>
    <p:sldId id="296" r:id="rId25"/>
    <p:sldId id="297" r:id="rId26"/>
    <p:sldId id="317" r:id="rId27"/>
    <p:sldId id="318" r:id="rId28"/>
    <p:sldId id="319" r:id="rId29"/>
    <p:sldId id="320" r:id="rId30"/>
    <p:sldId id="32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D628"/>
    <a:srgbClr val="DE2020"/>
    <a:srgbClr val="E911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showGuides="1">
      <p:cViewPr varScale="1">
        <p:scale>
          <a:sx n="53" d="100"/>
          <a:sy n="53" d="100"/>
        </p:scale>
        <p:origin x="180" y="54"/>
      </p:cViewPr>
      <p:guideLst>
        <p:guide orient="horz" pos="2148"/>
        <p:guide pos="3766"/>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Στην επόμενη επανάληψη θα ελέγξουμε αν υπάρχει σύνδεση μεταξύ των κόμβων &lt;strong&gt;&lt;em&gt;a&lt;/em&gt;&lt;/strong&gt; και &lt;strong&gt;&lt;em&gt;b&lt;/em&gt;&lt;/strong&gt;. Παρατηρούμε στο γράφημα ότι υπάρχει τέτοια σύνδεση, άρα θέτουμε το στοιχείο στην θέση &lt;strong&gt;&lt;em&gt;(1, 2)&lt;/em&gt;&lt;/strong&gt; ίσο με το  βάρος της ακμής.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Το επόμενο κελί είναι το &lt;strong&gt;&lt;em&gt;(1, 3)&lt;/em&gt;&lt;/strong&gt;, άρα θα εξετάσουμε αν υπάρχει σύνδεση μεταξύ των κόμβων &lt;strong&gt;&lt;em&gt;a&lt;/em&gt;&lt;/strong&gt; και &lt;strong&gt;&lt;em&gt;c&lt;/em&gt;&lt;/strong&gt;. Παρατηρούμε ότι υπάρχει άρα προσθέτουμε το βάρος της ακμής που συνδέει τους κόμβους &lt;strong&gt;&lt;em&gt;a&lt;/em&gt;&lt;/strong&gt; και &lt;strong&gt;&lt;em&gt;c&lt;/em&gt;&lt;/strong&gt; στον πίνακα.</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Τέλος παρατηρούμε ότι ο κόμβος &lt;strong&gt;&lt;em&gt;a&lt;/em&gt;&lt;/strong&gt; δεν συνδέεται με τον κόμβο &lt;strong&gt;&lt;em&gt;d&lt;/em&gt;&lt;/strong&gt;. Η τιμή που θα προσθέσουμε στον πίνακά μας θα είναι ίση με το άπειρο.</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Αν συνεχίσουμε την ίδια διαδικασία για κάθε στοιχείο του πίνακα, θα τον έχουμε συμπληρώσει με τις τιμές που παρατηρούμε στην οθόνη μας.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Μετά την ολοκλήρωση της αρχικοποίησης του πίνακα, μπορούμε να τρέξουμε το κύριο σώμα του αλγορίθμου. Μετά την εκτέλεση αυτών των γραμμών θα γνωρίζουμε τις ελάχιστες αποστάσεις μεταξύ όλων των κόμβων του γραφήματος μας.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Σε αυτό το σημείο θα επικεντρωθούμε μόνο στον μισό ψευδοκώδικα, αφού έχουμε αποτυπώσει το γράφημά μας στον πίνακα γειτνίασης. Βλέπουμε στον κώδικα ότι έχουμε τρεις εμφωλευμένους βρόγχους ο καθένας με την δική του μεταβλητή.</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Στην πρώτη επανάληψη όλες οι μεταβλητές θα έχουνε την τιμή 1. Ο αλγόριθμος θα ελέγξει την συνθήκη που βρίσκεται στο σώμα του τελευταίου βρόγχου αντικαθιστώντας τους δείκτες του πίνακα με κάθε μία μεταβλητή.</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Παρατηρούμε ότι η το 0 δεν είναι μεγαλύτερο από το 0.</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Η συνθήκη αποτιμάτε ως ψευδής και ακολουθεί η επόμενη επανάληψη.</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Για &lt;strong&gt;&lt;em&gt;k = 1&lt;/em&gt;&lt;/strong&gt;, &lt;strong&gt;&lt;em&gt;i = 1&lt;/em&gt;&lt;/strong&gt; και &lt;strong&gt;&lt;em&gt;j = 2&lt;/em&gt;&lt;/strong&gt; η συνθήκη και πάλι αποτιμάτε ως ψευδής.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Ο αλγόριθμος των Floyd-Warshall είναι αλγόριθμος γραφημάτων και χρησιμοποιείται, σε εμβαρή γραφήματα για την εύρεση συντομότατων διαδρομών μεταξύ όλων των κόμβων ενός γραφήματος. Στον αλγόριθμο των Floyd-Wrashall επιτρέπονται οι ακμές με αρνητικά βάρη. Ο χρόνος εκτέλεσής του είναι &lt;strong&gt;&lt;em&gt;O(V^3)&lt;/em&gt;&lt;/strong&gt;.</a:t>
            </a:r>
            <a:endParaRPr lang="x-none" altLang="en-US">
              <a:sym typeface="+mn-ea"/>
            </a:endParaRPr>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Η διαδικασία που ακολουθούμε είναι απλή αλλά επίπονη. Θα χρειαστεί να ελέγξουμε την συνθήκη για όλες τις τιμές &lt;strong&gt;&lt;em&gt;k&lt;/em&gt;&lt;/strong&gt;, &lt;strong&gt;&lt;em&gt;i&lt;/em&gt;&lt;/strong&gt;, &lt;strong&gt;&lt;em&gt;j&lt;/em&gt;&lt;/strong&gt;. Συνολικά θα εκτελέσουμε  64 τέτοιους ελέγχους. Για να μην κουραστούμε ας δούμε μια πιο ενδιαφέρουσα επανάληψη.</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Για τις τιμές &lt;strong&gt;&lt;em&gt;k = 1&lt;/em&gt;&lt;/strong&gt;, &lt;strong&gt;&lt;em&gt;i = 4&lt;/em&gt;&lt;/strong&gt; και &lt;strong&gt;&lt;em&gt;j = 2&lt;/em&gt;&lt;/strong&gt; η συνθήκη μέσα στο σώμα του βρόγχου αποτιμάτε για πρώτη φορά ως αληθής.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Οπότε μπορούμε να ανανεώσουμε το στοιχείο που βρίσκεται στην θέση &lt;strong&gt;&lt;em&gt;(4, 2)&lt;/em&gt;&lt;/strong&gt; στο πίνακα γειτνίασης με την νέα του τιμή.</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Μετά την εκτέλεση του αλγορίθμου προκύπτει ο νέος πίνακας με τις ελάχιστες αποστάσεις μεταξύ των κόμβων του γραφήματος μας.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Οι γραμμές 1 έως 9 θα εκτελεστούν συνολικά &lt;strong&gt;&lt;em&gt;O(V^2)&lt;/em&gt;&lt;/strong&gt; φορές. Οι γραμμές 1 και 2 εκτελούνται σε σταθερό χρόνο. Η  γραμμή 3 θα εκτελεστεί συνολικά &lt;strong&gt;&lt;em&gt;O(V)&lt;/em&gt;&lt;/strong&gt; φορές. Οι γραμμές 4 έως 8 θα εκτελεστούν συνολικά &lt;strong&gt;&lt;em&gt;O(V^2)&lt;/em&gt;&lt;/strong&gt; φορές και η γραμμή 9 &lt;strong&gt;&lt;em&gt;O(V)&lt;/em&gt;&lt;/strong&gt; φορές.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Οι γραμμές 10 έως 14 θα εκτελεστούν συνολικά &lt;strong&gt;&lt;em&gt;O(V^3)&lt;/em&gt;&lt;/strong&gt; φορές.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Αυτός ήταν ο αλγόριθμος των </a:t>
            </a:r>
            <a:r>
              <a:rPr lang="x-none" altLang="en-US">
                <a:sym typeface="+mn-ea"/>
              </a:rPr>
              <a:t>Floyd-Warshall.</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O αλγόριθμος των Floyd-Warshall είναι απ'τους πιο εύκολα υλοποιήσιμους αλγορίθμους γραφημάτων. Γι' αυτό τον λόγο παραθέτω τον ψευδοκώδικα στα αριστερά της οθόνης.  Μην βιαστείτε ακόμη να βγάλετε συμπεράσματα κοιτώντας μόνο το μέγεθός του. Η ανάλυσή του είναι απλή.</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Αρχικά χρειαζόμαστε ένα γράφημα. Θα χρησιμοποιήσουμε αυτό που υπάρχει ήδη στην οθόνη μας. Παρατηρούμε ότι στο συγκεκριμένο γράφημα περιέχονται τέσσερις κόμβοι. Με βάση αυτό το νούμερο θα δημιουργήσουμε έναν πίνακα γειτνίασης μεγέθους &lt;strong&gt;&lt;em&gt;4x4&lt;/em&gt;&lt;/strong&gt; που θα περιέχει τις αποστάσεις μεταξύ όλων των κόμβων του γραφήματος μας.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Πριν συνεχίσουμε ας αντιστοιχήσουμε αυθαίρετα κάθε δείκτη του πίνακά μας σε έναν διαφορετικό κόμβο.</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Ας θεωρήσουμε ότι ο δείκτης 1 αντιστοιχεί στον κόμβο &lt;strong&gt;&lt;em&gt;a&lt;/em&gt;&lt;/strong&gt;, ο 2 στον &lt;strong&gt;&lt;em&gt;b&lt;/em&gt;&lt;/strong&gt;, ο 3 στον &lt;strong&gt;&lt;em&gt;c&lt;/em&gt;&lt;/strong&gt; και ο 4 στον &lt;strong&gt;&lt;em&gt;d&lt;/em&gt;&lt;/strong&gt;.</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Στην συνέχεια ο αλγόριθμος θα συμπληρώσει κάθε στοιχείο του πίνακα γειτνίασης με το βάρος μιας ακμής. Κάθε κελί του πίνακα αντιστοιχεί σε μία ξεχωριστή ακμή. Για παράδειγμα το κελί &lt;strong&gt;&lt;em&gt;(4, 3)&lt;/em&gt;&lt;/strong&gt; αντιστοιχεί στην ακμή που συνδέει τον κόμβο &lt;strong&gt;&lt;em&gt;d&lt;/em&gt;&lt;/strong&gt; με τον κόμβο &lt;strong&gt;&lt;em&gt;c&lt;/em&gt;&lt;/strong&gt; και αντίστοιχα το κελί &lt;strong&gt;&lt;em&gt;(3, 4)&lt;/em&gt;&lt;/strong&gt; στην ακμή που συνδέει τον κόμβο &lt;strong&gt;&lt;em&gt;c&lt;/em&gt;&lt;/strong&gt; με τον &lt;strong&gt;&lt;em&gt;d&lt;/em&gt;&lt;/strong&gt;, κοκ.</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Ξεκινάμε από το πρώτο κελί του πίνακα &lt;strong&gt;&lt;em&gt;(1, 1)&lt;/em&gt;&lt;/strong&gt; που αντιστοιχεί στην ακμή που συνδέει τον κόμβο &lt;strong&gt;&lt;em&gt;a&lt;/em&gt;&lt;/strong&gt; με τον εαυτό του. Παρατηρούμε ότι για να πάμε από τον κόμβο &lt;strong&gt;&lt;em&gt;a&lt;/em&gt;&lt;/strong&gt; στον εαυτό δεν απαιτείτε κάποιο κόστος οπότε το στοιχείο αυτό του πίνακα θα ισούται με το μηδέν.</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2" name="Text Box 1"/>
          <p:cNvSpPr txBox="1"/>
          <p:nvPr/>
        </p:nvSpPr>
        <p:spPr>
          <a:xfrm>
            <a:off x="1760855" y="3429000"/>
            <a:ext cx="8849360" cy="762000"/>
          </a:xfrm>
          <a:prstGeom prst="rect">
            <a:avLst/>
          </a:prstGeom>
          <a:noFill/>
        </p:spPr>
        <p:txBody>
          <a:bodyPr wrap="none" rtlCol="0">
            <a:spAutoFit/>
          </a:bodyPr>
          <a:p>
            <a:pPr algn="l"/>
            <a:r>
              <a:rPr lang="x-none" altLang="en-US" sz="4400">
                <a:solidFill>
                  <a:schemeClr val="tx1">
                    <a:lumMod val="85000"/>
                    <a:lumOff val="15000"/>
                  </a:schemeClr>
                </a:solidFill>
                <a:latin typeface="Arial" charset="0"/>
              </a:rPr>
              <a:t>Ο αλγόριθμος των </a:t>
            </a:r>
            <a:r>
              <a:rPr lang="x-none" altLang="en-US" sz="4400" b="1">
                <a:solidFill>
                  <a:srgbClr val="00B0F0"/>
                </a:solidFill>
                <a:latin typeface="Arial" charset="0"/>
              </a:rPr>
              <a:t>Floyd-Warshall</a:t>
            </a:r>
            <a:endParaRPr lang="x-none" altLang="en-US" sz="4400" b="1">
              <a:solidFill>
                <a:srgbClr val="00B0F0"/>
              </a:solidFill>
              <a:latin typeface="Arial" charset="0"/>
            </a:endParaRPr>
          </a:p>
        </p:txBody>
      </p:sp>
      <p:sp>
        <p:nvSpPr>
          <p:cNvPr id="3" name="Text Box 2"/>
          <p:cNvSpPr txBox="1"/>
          <p:nvPr/>
        </p:nvSpPr>
        <p:spPr>
          <a:xfrm>
            <a:off x="2661920" y="2894965"/>
            <a:ext cx="6818630" cy="457200"/>
          </a:xfrm>
          <a:prstGeom prst="rect">
            <a:avLst/>
          </a:prstGeom>
          <a:noFill/>
        </p:spPr>
        <p:txBody>
          <a:bodyPr wrap="none" rtlCol="0">
            <a:spAutoFit/>
          </a:bodyPr>
          <a:p>
            <a:r>
              <a:rPr lang="x-none" altLang="en-US" sz="2400">
                <a:solidFill>
                  <a:schemeClr val="tx2">
                    <a:lumMod val="75000"/>
                  </a:schemeClr>
                </a:solidFill>
                <a:latin typeface="Lato" charset="0"/>
                <a:ea typeface="FreeSans" charset="0"/>
              </a:rPr>
              <a:t>Αλγόριθμοι και Δομές Δεδομένων για αρχάριους</a:t>
            </a:r>
            <a:endParaRPr lang="x-none" altLang="en-US" sz="2400">
              <a:solidFill>
                <a:schemeClr val="tx2">
                  <a:lumMod val="75000"/>
                </a:schemeClr>
              </a:solidFill>
              <a:latin typeface="Lato" charset="0"/>
              <a:ea typeface="FreeSans"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4" name="Text Box 3"/>
          <p:cNvSpPr txBox="1"/>
          <p:nvPr/>
        </p:nvSpPr>
        <p:spPr>
          <a:xfrm>
            <a:off x="483870" y="1070610"/>
            <a:ext cx="5495290" cy="4677410"/>
          </a:xfrm>
          <a:prstGeom prst="rect">
            <a:avLst/>
          </a:prstGeom>
          <a:noFill/>
        </p:spPr>
        <p:txBody>
          <a:bodyPr wrap="none" rtlCol="0">
            <a:spAutoFit/>
          </a:bodyPr>
          <a:p>
            <a:pPr algn="l"/>
            <a:r>
              <a:rPr lang="x-none" altLang="en-US" sz="2000">
                <a:latin typeface="Monospace" charset="0"/>
                <a:ea typeface="Monospace" charset="0"/>
              </a:rPr>
              <a:t>Floyd-Warshall(G, w):</a:t>
            </a:r>
            <a:endParaRPr lang="x-none" altLang="en-US" sz="2000">
              <a:latin typeface="Monospace" charset="0"/>
              <a:ea typeface="Monospace" charset="0"/>
            </a:endParaRPr>
          </a:p>
          <a:p>
            <a:pPr algn="l"/>
            <a:r>
              <a:rPr lang="x-none" altLang="en-US" sz="2000">
                <a:latin typeface="Monospace" charset="0"/>
                <a:ea typeface="Monospace" charset="0"/>
              </a:rPr>
              <a:t>    n    number of vertices|G.V|</a:t>
            </a:r>
            <a:endParaRPr lang="x-none" altLang="en-US" sz="2000">
              <a:latin typeface="Monospace" charset="0"/>
              <a:ea typeface="Monospace" charset="0"/>
            </a:endParaRPr>
          </a:p>
          <a:p>
            <a:pPr algn="l"/>
            <a:r>
              <a:rPr lang="x-none" altLang="en-US" sz="2000">
                <a:latin typeface="Monospace" charset="0"/>
                <a:ea typeface="Monospace" charset="0"/>
              </a:rPr>
              <a:t>    dist[]    n * n</a:t>
            </a:r>
            <a:endParaRPr lang="x-none" altLang="en-US" sz="2000">
              <a:latin typeface="Monospace" charset="0"/>
              <a:ea typeface="Monospace" charset="0"/>
            </a:endParaRPr>
          </a:p>
          <a:p>
            <a:pPr algn="l"/>
            <a:r>
              <a:rPr lang="x-none" altLang="en-US" sz="2000">
                <a:latin typeface="Monospace" charset="0"/>
                <a:ea typeface="Monospace" charset="0"/>
              </a:rPr>
              <a:t>    for i    1 to n:</a:t>
            </a:r>
            <a:endParaRPr lang="x-none" altLang="en-US" sz="2000">
              <a:latin typeface="Monospace" charset="0"/>
              <a:ea typeface="Monospace" charset="0"/>
            </a:endParaRPr>
          </a:p>
          <a:p>
            <a:pPr algn="l"/>
            <a:r>
              <a:rPr lang="x-none" altLang="en-US" sz="2000">
                <a:latin typeface="Monospace" charset="0"/>
                <a:ea typeface="Monospace" charset="0"/>
              </a:rPr>
              <a:t>        for j    1 to n:</a:t>
            </a:r>
            <a:endParaRPr lang="x-none" altLang="en-US" sz="2000">
              <a:latin typeface="Monospace" charset="0"/>
              <a:ea typeface="Monospace" charset="0"/>
            </a:endParaRPr>
          </a:p>
          <a:p>
            <a:pPr algn="l"/>
            <a:r>
              <a:rPr lang="x-none" altLang="en-US" sz="2000">
                <a:latin typeface="Monospace" charset="0"/>
                <a:ea typeface="Monospace" charset="0"/>
              </a:rPr>
              <a:t>            if </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 in G.E:</a:t>
            </a:r>
            <a:endParaRPr lang="x-none" altLang="en-US" sz="2000">
              <a:latin typeface="Monospace" charset="0"/>
              <a:ea typeface="Monospace" charset="0"/>
            </a:endParaRPr>
          </a:p>
          <a:p>
            <a:pPr algn="l"/>
            <a:r>
              <a:rPr lang="x-none" altLang="en-US" sz="2000">
                <a:latin typeface="Monospace" charset="0"/>
                <a:ea typeface="Monospace" charset="0"/>
              </a:rPr>
              <a:t>                dist[i][i]    w</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a:t>
            </a:r>
            <a:endParaRPr lang="x-none" altLang="en-US" sz="2000">
              <a:latin typeface="Monospace" charset="0"/>
              <a:ea typeface="Monospace" charset="0"/>
            </a:endParaRPr>
          </a:p>
          <a:p>
            <a:pPr algn="l"/>
            <a:r>
              <a:rPr lang="x-none" altLang="en-US" sz="2000">
                <a:latin typeface="Monospace" charset="0"/>
                <a:ea typeface="Monospace" charset="0"/>
              </a:rPr>
              <a:t>            else:</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dist[i][i]    </a:t>
            </a:r>
            <a:r>
              <a:rPr lang="x-none" altLang="en-US" sz="2000">
                <a:latin typeface="Verdana" charset="0"/>
                <a:ea typeface="Monospace" charset="0"/>
                <a:sym typeface="+mn-ea"/>
              </a:rPr>
              <a:t>∞</a:t>
            </a:r>
            <a:endParaRPr lang="x-none" altLang="en-US" sz="2000">
              <a:latin typeface="Verdana" charset="0"/>
              <a:ea typeface="Monospace" charset="0"/>
              <a:sym typeface="+mn-ea"/>
            </a:endParaRPr>
          </a:p>
          <a:p>
            <a:pPr algn="l"/>
            <a:r>
              <a:rPr lang="x-none" altLang="en-US" sz="2000">
                <a:latin typeface="Verdana" charset="0"/>
                <a:ea typeface="Monospace" charset="0"/>
                <a:sym typeface="+mn-ea"/>
              </a:rPr>
              <a:t>        </a:t>
            </a:r>
            <a:r>
              <a:rPr lang="x-none" altLang="en-US" sz="2000">
                <a:latin typeface="Monospace" charset="0"/>
                <a:ea typeface="Monospace" charset="0"/>
                <a:sym typeface="+mn-ea"/>
              </a:rPr>
              <a:t>dist[i][i]    0</a:t>
            </a:r>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6" name="Text Box 5"/>
          <p:cNvSpPr txBox="1"/>
          <p:nvPr/>
        </p:nvSpPr>
        <p:spPr>
          <a:xfrm rot="16200000">
            <a:off x="1071245" y="142875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7" name="Text Box 6"/>
          <p:cNvSpPr txBox="1"/>
          <p:nvPr/>
        </p:nvSpPr>
        <p:spPr>
          <a:xfrm rot="16200000">
            <a:off x="1503045" y="1700530"/>
            <a:ext cx="29718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7" name="Text Box 16"/>
          <p:cNvSpPr txBox="1"/>
          <p:nvPr/>
        </p:nvSpPr>
        <p:spPr>
          <a:xfrm rot="16200000">
            <a:off x="2898140" y="35420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2" name="Oval 1"/>
          <p:cNvSpPr/>
          <p:nvPr/>
        </p:nvSpPr>
        <p:spPr>
          <a:xfrm>
            <a:off x="8928735" y="1092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 name="Text Box 2"/>
          <p:cNvSpPr txBox="1"/>
          <p:nvPr/>
        </p:nvSpPr>
        <p:spPr>
          <a:xfrm>
            <a:off x="8995410" y="1078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c</a:t>
            </a:r>
            <a:endParaRPr lang="x-none" altLang="en-US" sz="2800" b="1">
              <a:solidFill>
                <a:schemeClr val="bg2">
                  <a:lumMod val="75000"/>
                </a:schemeClr>
              </a:solidFill>
              <a:latin typeface="Arial" charset="0"/>
              <a:ea typeface="Arial" charset="0"/>
            </a:endParaRPr>
          </a:p>
        </p:txBody>
      </p:sp>
      <p:sp>
        <p:nvSpPr>
          <p:cNvPr id="19" name="Oval 18"/>
          <p:cNvSpPr/>
          <p:nvPr/>
        </p:nvSpPr>
        <p:spPr>
          <a:xfrm>
            <a:off x="9970135" y="2108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10036810" y="2094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d</a:t>
            </a:r>
            <a:endParaRPr lang="x-none" altLang="en-US" sz="2800" b="1">
              <a:solidFill>
                <a:schemeClr val="bg2">
                  <a:lumMod val="75000"/>
                </a:schemeClr>
              </a:solidFill>
              <a:latin typeface="Arial" charset="0"/>
              <a:ea typeface="Arial" charset="0"/>
            </a:endParaRPr>
          </a:p>
        </p:txBody>
      </p:sp>
      <p:sp>
        <p:nvSpPr>
          <p:cNvPr id="21" name="Oval 20"/>
          <p:cNvSpPr/>
          <p:nvPr/>
        </p:nvSpPr>
        <p:spPr>
          <a:xfrm>
            <a:off x="8931910" y="3162935"/>
            <a:ext cx="536575" cy="53657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8998585" y="31489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b</a:t>
            </a:r>
            <a:endParaRPr lang="x-none" altLang="en-US" sz="2800" b="1">
              <a:solidFill>
                <a:schemeClr val="bg2">
                  <a:lumMod val="75000"/>
                </a:schemeClr>
              </a:solidFill>
              <a:latin typeface="Arial" charset="0"/>
              <a:ea typeface="Arial" charset="0"/>
            </a:endParaRPr>
          </a:p>
        </p:txBody>
      </p:sp>
      <p:cxnSp>
        <p:nvCxnSpPr>
          <p:cNvPr id="65" name="Straight Arrow Connector 64"/>
          <p:cNvCxnSpPr>
            <a:stCxn id="5" idx="7"/>
            <a:endCxn id="2" idx="3"/>
          </p:cNvCxnSpPr>
          <p:nvPr/>
        </p:nvCxnSpPr>
        <p:spPr>
          <a:xfrm flipV="1">
            <a:off x="8357870" y="1534160"/>
            <a:ext cx="649605" cy="6496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5"/>
            <a:endCxn id="19" idx="1"/>
          </p:cNvCxnSpPr>
          <p:nvPr/>
        </p:nvCxnSpPr>
        <p:spPr>
          <a:xfrm>
            <a:off x="9386570" y="1534160"/>
            <a:ext cx="662305" cy="6369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21" idx="1"/>
          </p:cNvCxnSpPr>
          <p:nvPr/>
        </p:nvCxnSpPr>
        <p:spPr>
          <a:xfrm>
            <a:off x="8357870" y="2562860"/>
            <a:ext cx="652780" cy="66230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7"/>
            <a:endCxn id="19" idx="3"/>
          </p:cNvCxnSpPr>
          <p:nvPr/>
        </p:nvCxnSpPr>
        <p:spPr>
          <a:xfrm flipV="1">
            <a:off x="9389745" y="2550160"/>
            <a:ext cx="659130" cy="6750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5" idx="6"/>
          </p:cNvCxnSpPr>
          <p:nvPr/>
        </p:nvCxnSpPr>
        <p:spPr>
          <a:xfrm flipH="1">
            <a:off x="8436610" y="2360930"/>
            <a:ext cx="1533525" cy="1270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Text Box 48"/>
          <p:cNvSpPr txBox="1"/>
          <p:nvPr/>
        </p:nvSpPr>
        <p:spPr>
          <a:xfrm>
            <a:off x="8194675" y="161480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3</a:t>
            </a:r>
            <a:endParaRPr lang="x-none" altLang="en-US" b="1">
              <a:solidFill>
                <a:schemeClr val="tx1">
                  <a:lumMod val="75000"/>
                  <a:lumOff val="25000"/>
                </a:schemeClr>
              </a:solidFill>
              <a:latin typeface="Arial" charset="0"/>
              <a:ea typeface="Arial" charset="0"/>
            </a:endParaRPr>
          </a:p>
        </p:txBody>
      </p:sp>
      <p:sp>
        <p:nvSpPr>
          <p:cNvPr id="27" name="Text Box 26"/>
          <p:cNvSpPr txBox="1"/>
          <p:nvPr/>
        </p:nvSpPr>
        <p:spPr>
          <a:xfrm>
            <a:off x="8218805" y="2882900"/>
            <a:ext cx="641985" cy="365760"/>
          </a:xfrm>
          <a:prstGeom prst="rect">
            <a:avLst/>
          </a:prstGeom>
          <a:noFill/>
        </p:spPr>
        <p:txBody>
          <a:bodyPr wrap="square" rtlCol="0">
            <a:spAutoFit/>
          </a:bodyPr>
          <a:p>
            <a:pPr algn="ctr"/>
            <a:r>
              <a:rPr lang="x-none" altLang="en-US" b="1">
                <a:solidFill>
                  <a:srgbClr val="00B0F0"/>
                </a:solidFill>
                <a:latin typeface="Arial" charset="0"/>
                <a:ea typeface="Arial" charset="0"/>
              </a:rPr>
              <a:t>2</a:t>
            </a:r>
            <a:endParaRPr lang="x-none" altLang="en-US" b="1">
              <a:solidFill>
                <a:srgbClr val="00B0F0"/>
              </a:solidFill>
              <a:latin typeface="Arial" charset="0"/>
              <a:ea typeface="Arial" charset="0"/>
            </a:endParaRPr>
          </a:p>
        </p:txBody>
      </p:sp>
      <p:sp>
        <p:nvSpPr>
          <p:cNvPr id="28" name="Text Box 27"/>
          <p:cNvSpPr txBox="1"/>
          <p:nvPr/>
        </p:nvSpPr>
        <p:spPr>
          <a:xfrm>
            <a:off x="8868410" y="203708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-1</a:t>
            </a:r>
            <a:endParaRPr lang="x-none" altLang="en-US" b="1">
              <a:solidFill>
                <a:schemeClr val="tx1">
                  <a:lumMod val="75000"/>
                  <a:lumOff val="25000"/>
                </a:schemeClr>
              </a:solidFill>
              <a:latin typeface="Arial" charset="0"/>
              <a:ea typeface="Arial" charset="0"/>
            </a:endParaRPr>
          </a:p>
        </p:txBody>
      </p:sp>
      <p:sp>
        <p:nvSpPr>
          <p:cNvPr id="29" name="Text Box 28"/>
          <p:cNvSpPr txBox="1"/>
          <p:nvPr/>
        </p:nvSpPr>
        <p:spPr>
          <a:xfrm>
            <a:off x="9559290" y="160972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30" name="Text Box 29"/>
          <p:cNvSpPr txBox="1"/>
          <p:nvPr/>
        </p:nvSpPr>
        <p:spPr>
          <a:xfrm>
            <a:off x="9533890"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4</a:t>
            </a:r>
            <a:endParaRPr lang="x-none" altLang="en-US" b="1">
              <a:solidFill>
                <a:schemeClr val="tx1">
                  <a:lumMod val="75000"/>
                  <a:lumOff val="25000"/>
                </a:schemeClr>
              </a:solidFill>
              <a:latin typeface="Arial" charset="0"/>
              <a:ea typeface="Arial" charset="0"/>
            </a:endParaRPr>
          </a:p>
        </p:txBody>
      </p:sp>
      <p:sp>
        <p:nvSpPr>
          <p:cNvPr id="32" name="Text Box 31"/>
          <p:cNvSpPr txBox="1"/>
          <p:nvPr/>
        </p:nvSpPr>
        <p:spPr>
          <a:xfrm rot="16200000">
            <a:off x="2880360" y="29457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3" name="Text Box 32"/>
          <p:cNvSpPr txBox="1"/>
          <p:nvPr/>
        </p:nvSpPr>
        <p:spPr>
          <a:xfrm rot="16200000">
            <a:off x="1485900" y="41643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6" name="Text Box 35"/>
          <p:cNvSpPr txBox="1"/>
          <p:nvPr/>
        </p:nvSpPr>
        <p:spPr>
          <a:xfrm rot="16200000">
            <a:off x="1447165" y="20408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7" name="Text Box 36"/>
          <p:cNvSpPr txBox="1"/>
          <p:nvPr/>
        </p:nvSpPr>
        <p:spPr>
          <a:xfrm rot="16200000">
            <a:off x="1790065" y="23456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8" name="Text Box 37"/>
          <p:cNvSpPr txBox="1"/>
          <p:nvPr/>
        </p:nvSpPr>
        <p:spPr>
          <a:xfrm rot="16200000">
            <a:off x="1797685" y="448691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9" name="Text Box 38"/>
          <p:cNvSpPr txBox="1"/>
          <p:nvPr/>
        </p:nvSpPr>
        <p:spPr>
          <a:xfrm rot="16200000">
            <a:off x="2145665" y="47872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1" name="Text Box 40"/>
          <p:cNvSpPr txBox="1"/>
          <p:nvPr/>
        </p:nvSpPr>
        <p:spPr>
          <a:xfrm rot="16200000">
            <a:off x="3253105" y="540194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51" name="Text Box 50"/>
          <p:cNvSpPr txBox="1"/>
          <p:nvPr/>
        </p:nvSpPr>
        <p:spPr>
          <a:xfrm>
            <a:off x="8051800" y="37687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52" name="Text Box 51"/>
          <p:cNvSpPr txBox="1"/>
          <p:nvPr/>
        </p:nvSpPr>
        <p:spPr>
          <a:xfrm>
            <a:off x="8586470" y="3775710"/>
            <a:ext cx="641985" cy="365760"/>
          </a:xfrm>
          <a:prstGeom prst="rect">
            <a:avLst/>
          </a:prstGeom>
          <a:noFill/>
        </p:spPr>
        <p:txBody>
          <a:bodyPr wrap="square" rtlCol="0">
            <a:spAutoFit/>
          </a:bodyPr>
          <a:p>
            <a:pPr algn="ctr"/>
            <a:r>
              <a:rPr lang="x-none" altLang="en-US">
                <a:solidFill>
                  <a:srgbClr val="00B0F0"/>
                </a:solidFill>
                <a:latin typeface="Arial" charset="0"/>
                <a:ea typeface="Arial" charset="0"/>
              </a:rPr>
              <a:t>2</a:t>
            </a:r>
            <a:endParaRPr lang="x-none" altLang="en-US">
              <a:solidFill>
                <a:srgbClr val="00B0F0"/>
              </a:solidFill>
              <a:latin typeface="Arial" charset="0"/>
              <a:ea typeface="Arial" charset="0"/>
            </a:endParaRPr>
          </a:p>
        </p:txBody>
      </p:sp>
      <p:sp>
        <p:nvSpPr>
          <p:cNvPr id="53" name="Text Box 52"/>
          <p:cNvSpPr txBox="1"/>
          <p:nvPr/>
        </p:nvSpPr>
        <p:spPr>
          <a:xfrm>
            <a:off x="9140190" y="378079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54" name="Text Box 53"/>
          <p:cNvSpPr txBox="1"/>
          <p:nvPr/>
        </p:nvSpPr>
        <p:spPr>
          <a:xfrm>
            <a:off x="9671050" y="378587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63" name="Text Box 62"/>
          <p:cNvSpPr txBox="1"/>
          <p:nvPr/>
        </p:nvSpPr>
        <p:spPr>
          <a:xfrm>
            <a:off x="7578725" y="4238625"/>
            <a:ext cx="641985" cy="365760"/>
          </a:xfrm>
          <a:prstGeom prst="rect">
            <a:avLst/>
          </a:prstGeom>
          <a:noFill/>
        </p:spPr>
        <p:txBody>
          <a:bodyPr wrap="square" rtlCol="0">
            <a:spAutoFit/>
          </a:bodyPr>
          <a:p>
            <a:pPr algn="ctr"/>
            <a:r>
              <a:rPr lang="x-none" altLang="en-US">
                <a:solidFill>
                  <a:srgbClr val="E91149"/>
                </a:solidFill>
                <a:latin typeface="Arial" charset="0"/>
                <a:ea typeface="Arial" charset="0"/>
              </a:rPr>
              <a:t>1</a:t>
            </a:r>
            <a:endParaRPr lang="x-none" altLang="en-US">
              <a:solidFill>
                <a:srgbClr val="E91149"/>
              </a:solidFill>
              <a:latin typeface="Arial" charset="0"/>
              <a:ea typeface="Arial" charset="0"/>
            </a:endParaRPr>
          </a:p>
        </p:txBody>
      </p:sp>
      <p:sp>
        <p:nvSpPr>
          <p:cNvPr id="64" name="Text Box 63"/>
          <p:cNvSpPr txBox="1"/>
          <p:nvPr/>
        </p:nvSpPr>
        <p:spPr>
          <a:xfrm>
            <a:off x="7581900" y="48133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66" name="Text Box 65"/>
          <p:cNvSpPr txBox="1"/>
          <p:nvPr/>
        </p:nvSpPr>
        <p:spPr>
          <a:xfrm>
            <a:off x="7575550" y="53308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67" name="Text Box 66"/>
          <p:cNvSpPr txBox="1"/>
          <p:nvPr/>
        </p:nvSpPr>
        <p:spPr>
          <a:xfrm>
            <a:off x="7578725" y="58674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9" name="Oval 8"/>
          <p:cNvSpPr/>
          <p:nvPr/>
        </p:nvSpPr>
        <p:spPr>
          <a:xfrm>
            <a:off x="7900035" y="2121535"/>
            <a:ext cx="536575" cy="53657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0" name="Text Box 9"/>
          <p:cNvSpPr txBox="1"/>
          <p:nvPr/>
        </p:nvSpPr>
        <p:spPr>
          <a:xfrm>
            <a:off x="7966710" y="2107565"/>
            <a:ext cx="395605" cy="518160"/>
          </a:xfrm>
          <a:prstGeom prst="rect">
            <a:avLst/>
          </a:prstGeom>
          <a:noFill/>
        </p:spPr>
        <p:txBody>
          <a:bodyPr wrap="square" rtlCol="0">
            <a:spAutoFit/>
          </a:bodyPr>
          <a:p>
            <a:r>
              <a:rPr lang="x-none" altLang="en-US" sz="2800" b="1">
                <a:solidFill>
                  <a:schemeClr val="bg1"/>
                </a:solidFill>
                <a:latin typeface="Arial" charset="0"/>
                <a:ea typeface="Arial" charset="0"/>
              </a:rPr>
              <a:t>a</a:t>
            </a:r>
            <a:endParaRPr lang="x-none" altLang="en-US" sz="2800" b="1">
              <a:solidFill>
                <a:schemeClr val="bg1"/>
              </a:solidFill>
              <a:latin typeface="Arial" charset="0"/>
              <a:ea typeface="Arial" charset="0"/>
            </a:endParaRPr>
          </a:p>
        </p:txBody>
      </p:sp>
      <p:sp>
        <p:nvSpPr>
          <p:cNvPr id="5" name="Text Box 4"/>
          <p:cNvSpPr txBox="1"/>
          <p:nvPr/>
        </p:nvSpPr>
        <p:spPr>
          <a:xfrm rot="16200000">
            <a:off x="2179320" y="38696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8" name="Left Brace 47"/>
          <p:cNvSpPr/>
          <p:nvPr/>
        </p:nvSpPr>
        <p:spPr>
          <a:xfrm>
            <a:off x="527050" y="2108200"/>
            <a:ext cx="154305" cy="205740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
        <p:nvSpPr>
          <p:cNvPr id="57" name="Text Box 56"/>
          <p:cNvSpPr txBox="1"/>
          <p:nvPr/>
        </p:nvSpPr>
        <p:spPr>
          <a:xfrm>
            <a:off x="10676890" y="4315460"/>
            <a:ext cx="1511935" cy="1846580"/>
          </a:xfrm>
          <a:prstGeom prst="rect">
            <a:avLst/>
          </a:prstGeom>
          <a:noFill/>
        </p:spPr>
        <p:txBody>
          <a:bodyPr wrap="square" rtlCol="0">
            <a:spAutoFit/>
          </a:bodyPr>
          <a:p>
            <a:pPr>
              <a:lnSpc>
                <a:spcPct val="120000"/>
              </a:lnSpc>
            </a:pPr>
            <a:r>
              <a:rPr lang="x-none" altLang="en-US" sz="2400">
                <a:latin typeface="Monospace" charset="0"/>
                <a:ea typeface="Monospace" charset="0"/>
              </a:rPr>
              <a:t>1   a</a:t>
            </a:r>
            <a:br>
              <a:rPr lang="x-none" altLang="en-US" sz="2400">
                <a:latin typeface="Monospace" charset="0"/>
                <a:ea typeface="Monospace" charset="0"/>
              </a:rPr>
            </a:br>
            <a:r>
              <a:rPr lang="x-none" altLang="en-US" sz="2400">
                <a:latin typeface="Monospace" charset="0"/>
                <a:ea typeface="Monospace" charset="0"/>
              </a:rPr>
              <a:t>2   b</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3   c</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4   d </a:t>
            </a:r>
            <a:endParaRPr lang="x-none" altLang="en-US" sz="2400">
              <a:latin typeface="Monospace" charset="0"/>
              <a:ea typeface="Monospace" charset="0"/>
            </a:endParaRPr>
          </a:p>
        </p:txBody>
      </p:sp>
      <p:sp>
        <p:nvSpPr>
          <p:cNvPr id="8" name="Text Box 7"/>
          <p:cNvSpPr txBox="1"/>
          <p:nvPr/>
        </p:nvSpPr>
        <p:spPr>
          <a:xfrm rot="5400000">
            <a:off x="10988040" y="44126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1" name="Text Box 10"/>
          <p:cNvSpPr txBox="1"/>
          <p:nvPr/>
        </p:nvSpPr>
        <p:spPr>
          <a:xfrm rot="5400000">
            <a:off x="10988040" y="48253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2" name="Text Box 11"/>
          <p:cNvSpPr txBox="1"/>
          <p:nvPr/>
        </p:nvSpPr>
        <p:spPr>
          <a:xfrm rot="5400000">
            <a:off x="10988040" y="52762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6" name="Text Box 15"/>
          <p:cNvSpPr txBox="1"/>
          <p:nvPr/>
        </p:nvSpPr>
        <p:spPr>
          <a:xfrm rot="5400000">
            <a:off x="10988040" y="57238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 name="Oval 1"/>
          <p:cNvSpPr/>
          <p:nvPr/>
        </p:nvSpPr>
        <p:spPr>
          <a:xfrm>
            <a:off x="8928735" y="1092835"/>
            <a:ext cx="536575" cy="53657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00B0F0"/>
              </a:solidFill>
            </a:endParaRPr>
          </a:p>
        </p:txBody>
      </p:sp>
      <p:sp>
        <p:nvSpPr>
          <p:cNvPr id="3" name="Text Box 2"/>
          <p:cNvSpPr txBox="1"/>
          <p:nvPr/>
        </p:nvSpPr>
        <p:spPr>
          <a:xfrm>
            <a:off x="8995410" y="1078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c</a:t>
            </a:r>
            <a:endParaRPr lang="x-none" altLang="en-US" sz="2800" b="1">
              <a:solidFill>
                <a:schemeClr val="bg2">
                  <a:lumMod val="75000"/>
                </a:schemeClr>
              </a:solidFill>
              <a:latin typeface="Arial" charset="0"/>
              <a:ea typeface="Arial" charset="0"/>
            </a:endParaRPr>
          </a:p>
        </p:txBody>
      </p:sp>
      <p:sp>
        <p:nvSpPr>
          <p:cNvPr id="19" name="Oval 18"/>
          <p:cNvSpPr/>
          <p:nvPr/>
        </p:nvSpPr>
        <p:spPr>
          <a:xfrm>
            <a:off x="9970135" y="2108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10036810" y="2094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d</a:t>
            </a:r>
            <a:endParaRPr lang="x-none" altLang="en-US" sz="2800" b="1">
              <a:solidFill>
                <a:schemeClr val="bg2">
                  <a:lumMod val="75000"/>
                </a:schemeClr>
              </a:solidFill>
              <a:latin typeface="Arial" charset="0"/>
              <a:ea typeface="Arial" charset="0"/>
            </a:endParaRPr>
          </a:p>
        </p:txBody>
      </p:sp>
      <p:sp>
        <p:nvSpPr>
          <p:cNvPr id="21" name="Oval 20"/>
          <p:cNvSpPr/>
          <p:nvPr/>
        </p:nvSpPr>
        <p:spPr>
          <a:xfrm>
            <a:off x="8931910" y="31629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8998585" y="31489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b</a:t>
            </a:r>
            <a:endParaRPr lang="x-none" altLang="en-US" sz="2800" b="1">
              <a:solidFill>
                <a:schemeClr val="bg2">
                  <a:lumMod val="75000"/>
                </a:schemeClr>
              </a:solidFill>
              <a:latin typeface="Arial" charset="0"/>
              <a:ea typeface="Arial" charset="0"/>
            </a:endParaRPr>
          </a:p>
        </p:txBody>
      </p:sp>
      <p:cxnSp>
        <p:nvCxnSpPr>
          <p:cNvPr id="65" name="Straight Arrow Connector 64"/>
          <p:cNvCxnSpPr>
            <a:stCxn id="5" idx="7"/>
            <a:endCxn id="2" idx="3"/>
          </p:cNvCxnSpPr>
          <p:nvPr/>
        </p:nvCxnSpPr>
        <p:spPr>
          <a:xfrm flipV="1">
            <a:off x="8357870" y="1534160"/>
            <a:ext cx="649605" cy="64960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5"/>
            <a:endCxn id="19" idx="1"/>
          </p:cNvCxnSpPr>
          <p:nvPr/>
        </p:nvCxnSpPr>
        <p:spPr>
          <a:xfrm>
            <a:off x="9386570" y="1534160"/>
            <a:ext cx="662305" cy="6369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21" idx="1"/>
          </p:cNvCxnSpPr>
          <p:nvPr/>
        </p:nvCxnSpPr>
        <p:spPr>
          <a:xfrm>
            <a:off x="8357870" y="2562860"/>
            <a:ext cx="652780" cy="6623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7"/>
            <a:endCxn id="19" idx="3"/>
          </p:cNvCxnSpPr>
          <p:nvPr/>
        </p:nvCxnSpPr>
        <p:spPr>
          <a:xfrm flipV="1">
            <a:off x="9389745" y="2550160"/>
            <a:ext cx="659130" cy="6750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5" idx="6"/>
          </p:cNvCxnSpPr>
          <p:nvPr/>
        </p:nvCxnSpPr>
        <p:spPr>
          <a:xfrm flipH="1">
            <a:off x="8436610" y="2360930"/>
            <a:ext cx="1533525" cy="1270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Text Box 48"/>
          <p:cNvSpPr txBox="1"/>
          <p:nvPr/>
        </p:nvSpPr>
        <p:spPr>
          <a:xfrm>
            <a:off x="8194675" y="1614805"/>
            <a:ext cx="641985" cy="365760"/>
          </a:xfrm>
          <a:prstGeom prst="rect">
            <a:avLst/>
          </a:prstGeom>
          <a:noFill/>
          <a:ln>
            <a:noFill/>
          </a:ln>
        </p:spPr>
        <p:txBody>
          <a:bodyPr wrap="square" rtlCol="0">
            <a:spAutoFit/>
          </a:bodyPr>
          <a:p>
            <a:pPr algn="ctr"/>
            <a:r>
              <a:rPr lang="x-none" altLang="en-US" b="1">
                <a:solidFill>
                  <a:srgbClr val="00B0F0"/>
                </a:solidFill>
                <a:latin typeface="Arial" charset="0"/>
                <a:ea typeface="Arial" charset="0"/>
              </a:rPr>
              <a:t>3</a:t>
            </a:r>
            <a:endParaRPr lang="x-none" altLang="en-US" b="1">
              <a:solidFill>
                <a:srgbClr val="00B0F0"/>
              </a:solidFill>
              <a:latin typeface="Arial" charset="0"/>
              <a:ea typeface="Arial" charset="0"/>
            </a:endParaRPr>
          </a:p>
        </p:txBody>
      </p:sp>
      <p:sp>
        <p:nvSpPr>
          <p:cNvPr id="27" name="Text Box 26"/>
          <p:cNvSpPr txBox="1"/>
          <p:nvPr/>
        </p:nvSpPr>
        <p:spPr>
          <a:xfrm>
            <a:off x="8218805"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28" name="Text Box 27"/>
          <p:cNvSpPr txBox="1"/>
          <p:nvPr/>
        </p:nvSpPr>
        <p:spPr>
          <a:xfrm>
            <a:off x="8868410" y="203708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-1</a:t>
            </a:r>
            <a:endParaRPr lang="x-none" altLang="en-US" b="1">
              <a:solidFill>
                <a:schemeClr val="tx1">
                  <a:lumMod val="75000"/>
                  <a:lumOff val="25000"/>
                </a:schemeClr>
              </a:solidFill>
              <a:latin typeface="Arial" charset="0"/>
              <a:ea typeface="Arial" charset="0"/>
            </a:endParaRPr>
          </a:p>
        </p:txBody>
      </p:sp>
      <p:sp>
        <p:nvSpPr>
          <p:cNvPr id="29" name="Text Box 28"/>
          <p:cNvSpPr txBox="1"/>
          <p:nvPr/>
        </p:nvSpPr>
        <p:spPr>
          <a:xfrm>
            <a:off x="9559290" y="160972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30" name="Text Box 29"/>
          <p:cNvSpPr txBox="1"/>
          <p:nvPr/>
        </p:nvSpPr>
        <p:spPr>
          <a:xfrm>
            <a:off x="9533890"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4</a:t>
            </a:r>
            <a:endParaRPr lang="x-none" altLang="en-US" b="1">
              <a:solidFill>
                <a:schemeClr val="tx1">
                  <a:lumMod val="75000"/>
                  <a:lumOff val="25000"/>
                </a:schemeClr>
              </a:solidFill>
              <a:latin typeface="Arial" charset="0"/>
              <a:ea typeface="Arial"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3</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51" name="Text Box 50"/>
          <p:cNvSpPr txBox="1"/>
          <p:nvPr/>
        </p:nvSpPr>
        <p:spPr>
          <a:xfrm>
            <a:off x="8051800" y="37687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52" name="Text Box 51"/>
          <p:cNvSpPr txBox="1"/>
          <p:nvPr/>
        </p:nvSpPr>
        <p:spPr>
          <a:xfrm>
            <a:off x="8586470" y="377571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53" name="Text Box 52"/>
          <p:cNvSpPr txBox="1"/>
          <p:nvPr/>
        </p:nvSpPr>
        <p:spPr>
          <a:xfrm>
            <a:off x="9140190" y="3780790"/>
            <a:ext cx="641985" cy="365760"/>
          </a:xfrm>
          <a:prstGeom prst="rect">
            <a:avLst/>
          </a:prstGeom>
          <a:noFill/>
        </p:spPr>
        <p:txBody>
          <a:bodyPr wrap="square" rtlCol="0">
            <a:spAutoFit/>
          </a:bodyPr>
          <a:p>
            <a:pPr algn="ctr"/>
            <a:r>
              <a:rPr lang="x-none" altLang="en-US">
                <a:solidFill>
                  <a:srgbClr val="00B0F0"/>
                </a:solidFill>
                <a:latin typeface="Arial" charset="0"/>
                <a:ea typeface="Arial" charset="0"/>
              </a:rPr>
              <a:t>3</a:t>
            </a:r>
            <a:endParaRPr lang="x-none" altLang="en-US">
              <a:solidFill>
                <a:srgbClr val="00B0F0"/>
              </a:solidFill>
              <a:latin typeface="Arial" charset="0"/>
              <a:ea typeface="Arial" charset="0"/>
            </a:endParaRPr>
          </a:p>
        </p:txBody>
      </p:sp>
      <p:sp>
        <p:nvSpPr>
          <p:cNvPr id="54" name="Text Box 53"/>
          <p:cNvSpPr txBox="1"/>
          <p:nvPr/>
        </p:nvSpPr>
        <p:spPr>
          <a:xfrm>
            <a:off x="9671050" y="378587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63" name="Text Box 62"/>
          <p:cNvSpPr txBox="1"/>
          <p:nvPr/>
        </p:nvSpPr>
        <p:spPr>
          <a:xfrm>
            <a:off x="7578725" y="4238625"/>
            <a:ext cx="641985" cy="365760"/>
          </a:xfrm>
          <a:prstGeom prst="rect">
            <a:avLst/>
          </a:prstGeom>
          <a:noFill/>
        </p:spPr>
        <p:txBody>
          <a:bodyPr wrap="square" rtlCol="0">
            <a:spAutoFit/>
          </a:bodyPr>
          <a:p>
            <a:pPr algn="ctr"/>
            <a:r>
              <a:rPr lang="x-none" altLang="en-US">
                <a:solidFill>
                  <a:srgbClr val="E91149"/>
                </a:solidFill>
                <a:latin typeface="Arial" charset="0"/>
                <a:ea typeface="Arial" charset="0"/>
              </a:rPr>
              <a:t>1</a:t>
            </a:r>
            <a:endParaRPr lang="x-none" altLang="en-US">
              <a:solidFill>
                <a:srgbClr val="E91149"/>
              </a:solidFill>
              <a:latin typeface="Arial" charset="0"/>
              <a:ea typeface="Arial" charset="0"/>
            </a:endParaRPr>
          </a:p>
        </p:txBody>
      </p:sp>
      <p:sp>
        <p:nvSpPr>
          <p:cNvPr id="64" name="Text Box 63"/>
          <p:cNvSpPr txBox="1"/>
          <p:nvPr/>
        </p:nvSpPr>
        <p:spPr>
          <a:xfrm>
            <a:off x="7581900" y="48133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66" name="Text Box 65"/>
          <p:cNvSpPr txBox="1"/>
          <p:nvPr/>
        </p:nvSpPr>
        <p:spPr>
          <a:xfrm>
            <a:off x="7575550" y="53308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67" name="Text Box 66"/>
          <p:cNvSpPr txBox="1"/>
          <p:nvPr/>
        </p:nvSpPr>
        <p:spPr>
          <a:xfrm>
            <a:off x="7578725" y="58674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5" name="Oval 4"/>
          <p:cNvSpPr/>
          <p:nvPr/>
        </p:nvSpPr>
        <p:spPr>
          <a:xfrm>
            <a:off x="7900035" y="2121535"/>
            <a:ext cx="536575" cy="53657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7966710" y="2107565"/>
            <a:ext cx="395605" cy="518160"/>
          </a:xfrm>
          <a:prstGeom prst="rect">
            <a:avLst/>
          </a:prstGeom>
          <a:noFill/>
        </p:spPr>
        <p:txBody>
          <a:bodyPr wrap="square" rtlCol="0">
            <a:spAutoFit/>
          </a:bodyPr>
          <a:p>
            <a:r>
              <a:rPr lang="x-none" altLang="en-US" sz="2800" b="1">
                <a:solidFill>
                  <a:schemeClr val="bg1"/>
                </a:solidFill>
                <a:latin typeface="Arial" charset="0"/>
                <a:ea typeface="Arial" charset="0"/>
              </a:rPr>
              <a:t>a</a:t>
            </a:r>
            <a:endParaRPr lang="x-none" altLang="en-US" sz="2800" b="1">
              <a:solidFill>
                <a:schemeClr val="bg1"/>
              </a:solidFill>
              <a:latin typeface="Arial" charset="0"/>
              <a:ea typeface="Arial" charset="0"/>
            </a:endParaRPr>
          </a:p>
        </p:txBody>
      </p:sp>
      <p:sp>
        <p:nvSpPr>
          <p:cNvPr id="9" name="Text Box 8"/>
          <p:cNvSpPr txBox="1"/>
          <p:nvPr/>
        </p:nvSpPr>
        <p:spPr>
          <a:xfrm>
            <a:off x="483870" y="1070610"/>
            <a:ext cx="5495290" cy="4677410"/>
          </a:xfrm>
          <a:prstGeom prst="rect">
            <a:avLst/>
          </a:prstGeom>
          <a:noFill/>
        </p:spPr>
        <p:txBody>
          <a:bodyPr wrap="none" rtlCol="0">
            <a:spAutoFit/>
          </a:bodyPr>
          <a:p>
            <a:pPr algn="l"/>
            <a:r>
              <a:rPr lang="x-none" altLang="en-US" sz="2000">
                <a:latin typeface="Monospace" charset="0"/>
                <a:ea typeface="Monospace" charset="0"/>
              </a:rPr>
              <a:t>Floyd-Warshall(G, w):</a:t>
            </a:r>
            <a:endParaRPr lang="x-none" altLang="en-US" sz="2000">
              <a:latin typeface="Monospace" charset="0"/>
              <a:ea typeface="Monospace" charset="0"/>
            </a:endParaRPr>
          </a:p>
          <a:p>
            <a:pPr algn="l"/>
            <a:r>
              <a:rPr lang="x-none" altLang="en-US" sz="2000">
                <a:latin typeface="Monospace" charset="0"/>
                <a:ea typeface="Monospace" charset="0"/>
              </a:rPr>
              <a:t>    n    number of vertices|G.V|</a:t>
            </a:r>
            <a:endParaRPr lang="x-none" altLang="en-US" sz="2000">
              <a:latin typeface="Monospace" charset="0"/>
              <a:ea typeface="Monospace" charset="0"/>
            </a:endParaRPr>
          </a:p>
          <a:p>
            <a:pPr algn="l"/>
            <a:r>
              <a:rPr lang="x-none" altLang="en-US" sz="2000">
                <a:latin typeface="Monospace" charset="0"/>
                <a:ea typeface="Monospace" charset="0"/>
              </a:rPr>
              <a:t>    dist[]    n * n</a:t>
            </a:r>
            <a:endParaRPr lang="x-none" altLang="en-US" sz="2000">
              <a:latin typeface="Monospace" charset="0"/>
              <a:ea typeface="Monospace" charset="0"/>
            </a:endParaRPr>
          </a:p>
          <a:p>
            <a:pPr algn="l"/>
            <a:r>
              <a:rPr lang="x-none" altLang="en-US" sz="2000">
                <a:latin typeface="Monospace" charset="0"/>
                <a:ea typeface="Monospace" charset="0"/>
              </a:rPr>
              <a:t>    for i    1 to n:</a:t>
            </a:r>
            <a:endParaRPr lang="x-none" altLang="en-US" sz="2000">
              <a:latin typeface="Monospace" charset="0"/>
              <a:ea typeface="Monospace" charset="0"/>
            </a:endParaRPr>
          </a:p>
          <a:p>
            <a:pPr algn="l"/>
            <a:r>
              <a:rPr lang="x-none" altLang="en-US" sz="2000">
                <a:latin typeface="Monospace" charset="0"/>
                <a:ea typeface="Monospace" charset="0"/>
              </a:rPr>
              <a:t>        for j    1 to n:</a:t>
            </a:r>
            <a:endParaRPr lang="x-none" altLang="en-US" sz="2000">
              <a:latin typeface="Monospace" charset="0"/>
              <a:ea typeface="Monospace" charset="0"/>
            </a:endParaRPr>
          </a:p>
          <a:p>
            <a:pPr algn="l"/>
            <a:r>
              <a:rPr lang="x-none" altLang="en-US" sz="2000">
                <a:latin typeface="Monospace" charset="0"/>
                <a:ea typeface="Monospace" charset="0"/>
              </a:rPr>
              <a:t>            if </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 in G.E:</a:t>
            </a:r>
            <a:endParaRPr lang="x-none" altLang="en-US" sz="2000">
              <a:latin typeface="Monospace" charset="0"/>
              <a:ea typeface="Monospace" charset="0"/>
            </a:endParaRPr>
          </a:p>
          <a:p>
            <a:pPr algn="l"/>
            <a:r>
              <a:rPr lang="x-none" altLang="en-US" sz="2000">
                <a:latin typeface="Monospace" charset="0"/>
                <a:ea typeface="Monospace" charset="0"/>
              </a:rPr>
              <a:t>                dist[i][i]    w</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a:t>
            </a:r>
            <a:endParaRPr lang="x-none" altLang="en-US" sz="2000">
              <a:latin typeface="Monospace" charset="0"/>
              <a:ea typeface="Monospace" charset="0"/>
            </a:endParaRPr>
          </a:p>
          <a:p>
            <a:pPr algn="l"/>
            <a:r>
              <a:rPr lang="x-none" altLang="en-US" sz="2000">
                <a:latin typeface="Monospace" charset="0"/>
                <a:ea typeface="Monospace" charset="0"/>
              </a:rPr>
              <a:t>            else:</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dist[i][i]    </a:t>
            </a:r>
            <a:r>
              <a:rPr lang="x-none" altLang="en-US" sz="2000">
                <a:latin typeface="Verdana" charset="0"/>
                <a:ea typeface="Monospace" charset="0"/>
                <a:sym typeface="+mn-ea"/>
              </a:rPr>
              <a:t>∞</a:t>
            </a:r>
            <a:endParaRPr lang="x-none" altLang="en-US" sz="2000">
              <a:latin typeface="Verdana" charset="0"/>
              <a:ea typeface="Monospace" charset="0"/>
              <a:sym typeface="+mn-ea"/>
            </a:endParaRPr>
          </a:p>
          <a:p>
            <a:pPr algn="l"/>
            <a:r>
              <a:rPr lang="x-none" altLang="en-US" sz="2000">
                <a:latin typeface="Verdana" charset="0"/>
                <a:ea typeface="Monospace" charset="0"/>
                <a:sym typeface="+mn-ea"/>
              </a:rPr>
              <a:t>        </a:t>
            </a:r>
            <a:r>
              <a:rPr lang="x-none" altLang="en-US" sz="2000">
                <a:latin typeface="Monospace" charset="0"/>
                <a:ea typeface="Monospace" charset="0"/>
                <a:sym typeface="+mn-ea"/>
              </a:rPr>
              <a:t>dist[i][i]    0</a:t>
            </a:r>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10" name="Text Box 9"/>
          <p:cNvSpPr txBox="1"/>
          <p:nvPr/>
        </p:nvSpPr>
        <p:spPr>
          <a:xfrm rot="16200000">
            <a:off x="1071245" y="142875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1" name="Text Box 10"/>
          <p:cNvSpPr txBox="1"/>
          <p:nvPr/>
        </p:nvSpPr>
        <p:spPr>
          <a:xfrm rot="16200000">
            <a:off x="1503045" y="1700530"/>
            <a:ext cx="29718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6" name="Text Box 15"/>
          <p:cNvSpPr txBox="1"/>
          <p:nvPr/>
        </p:nvSpPr>
        <p:spPr>
          <a:xfrm rot="16200000">
            <a:off x="2898140" y="35420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1" name="Text Box 30"/>
          <p:cNvSpPr txBox="1"/>
          <p:nvPr/>
        </p:nvSpPr>
        <p:spPr>
          <a:xfrm rot="16200000">
            <a:off x="2880360" y="29457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5" name="Text Box 34"/>
          <p:cNvSpPr txBox="1"/>
          <p:nvPr/>
        </p:nvSpPr>
        <p:spPr>
          <a:xfrm rot="16200000">
            <a:off x="1485900" y="41643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2" name="Text Box 41"/>
          <p:cNvSpPr txBox="1"/>
          <p:nvPr/>
        </p:nvSpPr>
        <p:spPr>
          <a:xfrm rot="16200000">
            <a:off x="1447165" y="20408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3" name="Text Box 42"/>
          <p:cNvSpPr txBox="1"/>
          <p:nvPr/>
        </p:nvSpPr>
        <p:spPr>
          <a:xfrm rot="16200000">
            <a:off x="1790065" y="23456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4" name="Text Box 43"/>
          <p:cNvSpPr txBox="1"/>
          <p:nvPr/>
        </p:nvSpPr>
        <p:spPr>
          <a:xfrm rot="16200000">
            <a:off x="1797685" y="448691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5" name="Text Box 44"/>
          <p:cNvSpPr txBox="1"/>
          <p:nvPr/>
        </p:nvSpPr>
        <p:spPr>
          <a:xfrm rot="16200000">
            <a:off x="2145665" y="47872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6" name="Text Box 45"/>
          <p:cNvSpPr txBox="1"/>
          <p:nvPr/>
        </p:nvSpPr>
        <p:spPr>
          <a:xfrm rot="16200000">
            <a:off x="3253105" y="540194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7" name="Text Box 46"/>
          <p:cNvSpPr txBox="1"/>
          <p:nvPr/>
        </p:nvSpPr>
        <p:spPr>
          <a:xfrm rot="16200000">
            <a:off x="2179320" y="38696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8" name="Left Brace 47"/>
          <p:cNvSpPr/>
          <p:nvPr/>
        </p:nvSpPr>
        <p:spPr>
          <a:xfrm>
            <a:off x="527050" y="2108200"/>
            <a:ext cx="154305" cy="205740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
        <p:nvSpPr>
          <p:cNvPr id="57" name="Text Box 56"/>
          <p:cNvSpPr txBox="1"/>
          <p:nvPr/>
        </p:nvSpPr>
        <p:spPr>
          <a:xfrm>
            <a:off x="10676890" y="4315460"/>
            <a:ext cx="1511935" cy="1846580"/>
          </a:xfrm>
          <a:prstGeom prst="rect">
            <a:avLst/>
          </a:prstGeom>
          <a:noFill/>
        </p:spPr>
        <p:txBody>
          <a:bodyPr wrap="square" rtlCol="0">
            <a:spAutoFit/>
          </a:bodyPr>
          <a:p>
            <a:pPr>
              <a:lnSpc>
                <a:spcPct val="120000"/>
              </a:lnSpc>
            </a:pPr>
            <a:r>
              <a:rPr lang="x-none" altLang="en-US" sz="2400">
                <a:latin typeface="Monospace" charset="0"/>
                <a:ea typeface="Monospace" charset="0"/>
              </a:rPr>
              <a:t>1   a</a:t>
            </a:r>
            <a:br>
              <a:rPr lang="x-none" altLang="en-US" sz="2400">
                <a:latin typeface="Monospace" charset="0"/>
                <a:ea typeface="Monospace" charset="0"/>
              </a:rPr>
            </a:br>
            <a:r>
              <a:rPr lang="x-none" altLang="en-US" sz="2400">
                <a:latin typeface="Monospace" charset="0"/>
                <a:ea typeface="Monospace" charset="0"/>
              </a:rPr>
              <a:t>2   b</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3   c</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4   d </a:t>
            </a:r>
            <a:endParaRPr lang="x-none" altLang="en-US" sz="2400">
              <a:latin typeface="Monospace" charset="0"/>
              <a:ea typeface="Monospace" charset="0"/>
            </a:endParaRPr>
          </a:p>
        </p:txBody>
      </p:sp>
      <p:sp>
        <p:nvSpPr>
          <p:cNvPr id="4" name="Text Box 3"/>
          <p:cNvSpPr txBox="1"/>
          <p:nvPr/>
        </p:nvSpPr>
        <p:spPr>
          <a:xfrm rot="5400000">
            <a:off x="10988040" y="44126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6" name="Text Box 5"/>
          <p:cNvSpPr txBox="1"/>
          <p:nvPr/>
        </p:nvSpPr>
        <p:spPr>
          <a:xfrm rot="5400000">
            <a:off x="10988040" y="48253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7" name="Text Box 6"/>
          <p:cNvSpPr txBox="1"/>
          <p:nvPr/>
        </p:nvSpPr>
        <p:spPr>
          <a:xfrm rot="5400000">
            <a:off x="10988040" y="52762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8" name="Text Box 7"/>
          <p:cNvSpPr txBox="1"/>
          <p:nvPr/>
        </p:nvSpPr>
        <p:spPr>
          <a:xfrm rot="5400000">
            <a:off x="10988040" y="57238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 name="Oval 1"/>
          <p:cNvSpPr/>
          <p:nvPr/>
        </p:nvSpPr>
        <p:spPr>
          <a:xfrm>
            <a:off x="8928735" y="1092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 name="Text Box 2"/>
          <p:cNvSpPr txBox="1"/>
          <p:nvPr/>
        </p:nvSpPr>
        <p:spPr>
          <a:xfrm>
            <a:off x="8995410" y="1078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c</a:t>
            </a:r>
            <a:endParaRPr lang="x-none" altLang="en-US" sz="2800" b="1">
              <a:solidFill>
                <a:schemeClr val="bg2">
                  <a:lumMod val="75000"/>
                </a:schemeClr>
              </a:solidFill>
              <a:latin typeface="Arial" charset="0"/>
              <a:ea typeface="Arial" charset="0"/>
            </a:endParaRPr>
          </a:p>
        </p:txBody>
      </p:sp>
      <p:sp>
        <p:nvSpPr>
          <p:cNvPr id="5" name="Oval 4"/>
          <p:cNvSpPr/>
          <p:nvPr/>
        </p:nvSpPr>
        <p:spPr>
          <a:xfrm>
            <a:off x="7900035" y="21215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7966710" y="21075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a</a:t>
            </a:r>
            <a:endParaRPr lang="x-none" altLang="en-US" sz="2800" b="1">
              <a:solidFill>
                <a:schemeClr val="bg2">
                  <a:lumMod val="75000"/>
                </a:schemeClr>
              </a:solidFill>
              <a:latin typeface="Arial" charset="0"/>
              <a:ea typeface="Arial" charset="0"/>
            </a:endParaRPr>
          </a:p>
        </p:txBody>
      </p:sp>
      <p:sp>
        <p:nvSpPr>
          <p:cNvPr id="19" name="Oval 18"/>
          <p:cNvSpPr/>
          <p:nvPr/>
        </p:nvSpPr>
        <p:spPr>
          <a:xfrm>
            <a:off x="9970135" y="2108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10036810" y="2094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d</a:t>
            </a:r>
            <a:endParaRPr lang="x-none" altLang="en-US" sz="2800" b="1">
              <a:solidFill>
                <a:schemeClr val="bg2">
                  <a:lumMod val="75000"/>
                </a:schemeClr>
              </a:solidFill>
              <a:latin typeface="Arial" charset="0"/>
              <a:ea typeface="Arial" charset="0"/>
            </a:endParaRPr>
          </a:p>
        </p:txBody>
      </p:sp>
      <p:sp>
        <p:nvSpPr>
          <p:cNvPr id="21" name="Oval 20"/>
          <p:cNvSpPr/>
          <p:nvPr/>
        </p:nvSpPr>
        <p:spPr>
          <a:xfrm>
            <a:off x="8931910" y="31629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8998585" y="31489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b</a:t>
            </a:r>
            <a:endParaRPr lang="x-none" altLang="en-US" sz="2800" b="1">
              <a:solidFill>
                <a:schemeClr val="bg2">
                  <a:lumMod val="75000"/>
                </a:schemeClr>
              </a:solidFill>
              <a:latin typeface="Arial" charset="0"/>
              <a:ea typeface="Arial" charset="0"/>
            </a:endParaRPr>
          </a:p>
        </p:txBody>
      </p:sp>
      <p:cxnSp>
        <p:nvCxnSpPr>
          <p:cNvPr id="65" name="Straight Arrow Connector 64"/>
          <p:cNvCxnSpPr>
            <a:stCxn id="5" idx="7"/>
            <a:endCxn id="2" idx="3"/>
          </p:cNvCxnSpPr>
          <p:nvPr/>
        </p:nvCxnSpPr>
        <p:spPr>
          <a:xfrm flipV="1">
            <a:off x="8357870" y="1534160"/>
            <a:ext cx="649605" cy="6496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5"/>
            <a:endCxn id="19" idx="1"/>
          </p:cNvCxnSpPr>
          <p:nvPr/>
        </p:nvCxnSpPr>
        <p:spPr>
          <a:xfrm>
            <a:off x="9386570" y="1534160"/>
            <a:ext cx="662305" cy="6369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21" idx="1"/>
          </p:cNvCxnSpPr>
          <p:nvPr/>
        </p:nvCxnSpPr>
        <p:spPr>
          <a:xfrm>
            <a:off x="8357870" y="2562860"/>
            <a:ext cx="652780" cy="6623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7"/>
            <a:endCxn id="19" idx="3"/>
          </p:cNvCxnSpPr>
          <p:nvPr/>
        </p:nvCxnSpPr>
        <p:spPr>
          <a:xfrm flipV="1">
            <a:off x="9389745" y="2550160"/>
            <a:ext cx="659130" cy="6750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5" idx="6"/>
          </p:cNvCxnSpPr>
          <p:nvPr/>
        </p:nvCxnSpPr>
        <p:spPr>
          <a:xfrm flipH="1">
            <a:off x="8436610" y="2360930"/>
            <a:ext cx="1533525" cy="1270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Text Box 48"/>
          <p:cNvSpPr txBox="1"/>
          <p:nvPr/>
        </p:nvSpPr>
        <p:spPr>
          <a:xfrm>
            <a:off x="8194675" y="161480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3</a:t>
            </a:r>
            <a:endParaRPr lang="x-none" altLang="en-US" b="1">
              <a:solidFill>
                <a:schemeClr val="tx1">
                  <a:lumMod val="75000"/>
                  <a:lumOff val="25000"/>
                </a:schemeClr>
              </a:solidFill>
              <a:latin typeface="Arial" charset="0"/>
              <a:ea typeface="Arial" charset="0"/>
            </a:endParaRPr>
          </a:p>
        </p:txBody>
      </p:sp>
      <p:sp>
        <p:nvSpPr>
          <p:cNvPr id="27" name="Text Box 26"/>
          <p:cNvSpPr txBox="1"/>
          <p:nvPr/>
        </p:nvSpPr>
        <p:spPr>
          <a:xfrm>
            <a:off x="8218805"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28" name="Text Box 27"/>
          <p:cNvSpPr txBox="1"/>
          <p:nvPr/>
        </p:nvSpPr>
        <p:spPr>
          <a:xfrm>
            <a:off x="8868410" y="203708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-1</a:t>
            </a:r>
            <a:endParaRPr lang="x-none" altLang="en-US" b="1">
              <a:solidFill>
                <a:schemeClr val="tx1">
                  <a:lumMod val="75000"/>
                  <a:lumOff val="25000"/>
                </a:schemeClr>
              </a:solidFill>
              <a:latin typeface="Arial" charset="0"/>
              <a:ea typeface="Arial" charset="0"/>
            </a:endParaRPr>
          </a:p>
        </p:txBody>
      </p:sp>
      <p:sp>
        <p:nvSpPr>
          <p:cNvPr id="29" name="Text Box 28"/>
          <p:cNvSpPr txBox="1"/>
          <p:nvPr/>
        </p:nvSpPr>
        <p:spPr>
          <a:xfrm>
            <a:off x="9559290" y="160972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30" name="Text Box 29"/>
          <p:cNvSpPr txBox="1"/>
          <p:nvPr/>
        </p:nvSpPr>
        <p:spPr>
          <a:xfrm>
            <a:off x="9533890"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4</a:t>
            </a:r>
            <a:endParaRPr lang="x-none" altLang="en-US" b="1">
              <a:solidFill>
                <a:schemeClr val="tx1">
                  <a:lumMod val="75000"/>
                  <a:lumOff val="25000"/>
                </a:schemeClr>
              </a:solidFill>
              <a:latin typeface="Arial" charset="0"/>
              <a:ea typeface="Arial"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3</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a:solidFill>
                            <a:schemeClr val="tx1">
                              <a:lumMod val="85000"/>
                              <a:lumOff val="15000"/>
                            </a:schemeClr>
                          </a:solidFill>
                          <a:latin typeface="Verdana" charset="0"/>
                          <a:sym typeface="+mn-ea"/>
                        </a:rPr>
                        <a:t>∞</a:t>
                      </a:r>
                      <a:endParaRPr sz="2400" b="1">
                        <a:solidFill>
                          <a:schemeClr val="tx1">
                            <a:lumMod val="85000"/>
                            <a:lumOff val="15000"/>
                          </a:schemeClr>
                        </a:solidFill>
                        <a:latin typeface="Verdana"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51" name="Text Box 50"/>
          <p:cNvSpPr txBox="1"/>
          <p:nvPr/>
        </p:nvSpPr>
        <p:spPr>
          <a:xfrm>
            <a:off x="8051800" y="37687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52" name="Text Box 51"/>
          <p:cNvSpPr txBox="1"/>
          <p:nvPr/>
        </p:nvSpPr>
        <p:spPr>
          <a:xfrm>
            <a:off x="8586470" y="377571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53" name="Text Box 52"/>
          <p:cNvSpPr txBox="1"/>
          <p:nvPr/>
        </p:nvSpPr>
        <p:spPr>
          <a:xfrm>
            <a:off x="9140190" y="378079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54" name="Text Box 53"/>
          <p:cNvSpPr txBox="1"/>
          <p:nvPr/>
        </p:nvSpPr>
        <p:spPr>
          <a:xfrm>
            <a:off x="9671050" y="3785870"/>
            <a:ext cx="641985" cy="365760"/>
          </a:xfrm>
          <a:prstGeom prst="rect">
            <a:avLst/>
          </a:prstGeom>
          <a:noFill/>
        </p:spPr>
        <p:txBody>
          <a:bodyPr wrap="square" rtlCol="0">
            <a:spAutoFit/>
          </a:bodyPr>
          <a:p>
            <a:pPr algn="ctr"/>
            <a:r>
              <a:rPr lang="x-none" altLang="en-US">
                <a:solidFill>
                  <a:srgbClr val="00B0F0"/>
                </a:solidFill>
                <a:latin typeface="Arial" charset="0"/>
                <a:ea typeface="Arial" charset="0"/>
              </a:rPr>
              <a:t>4</a:t>
            </a:r>
            <a:endParaRPr lang="x-none" altLang="en-US">
              <a:solidFill>
                <a:srgbClr val="00B0F0"/>
              </a:solidFill>
              <a:latin typeface="Arial" charset="0"/>
              <a:ea typeface="Arial" charset="0"/>
            </a:endParaRPr>
          </a:p>
        </p:txBody>
      </p:sp>
      <p:sp>
        <p:nvSpPr>
          <p:cNvPr id="63" name="Text Box 62"/>
          <p:cNvSpPr txBox="1"/>
          <p:nvPr/>
        </p:nvSpPr>
        <p:spPr>
          <a:xfrm>
            <a:off x="7578725" y="4238625"/>
            <a:ext cx="641985" cy="365760"/>
          </a:xfrm>
          <a:prstGeom prst="rect">
            <a:avLst/>
          </a:prstGeom>
          <a:noFill/>
        </p:spPr>
        <p:txBody>
          <a:bodyPr wrap="square" rtlCol="0">
            <a:spAutoFit/>
          </a:bodyPr>
          <a:p>
            <a:pPr algn="ctr"/>
            <a:r>
              <a:rPr lang="x-none" altLang="en-US">
                <a:solidFill>
                  <a:srgbClr val="E91149"/>
                </a:solidFill>
                <a:latin typeface="Arial" charset="0"/>
                <a:ea typeface="Arial" charset="0"/>
              </a:rPr>
              <a:t>1</a:t>
            </a:r>
            <a:endParaRPr lang="x-none" altLang="en-US">
              <a:solidFill>
                <a:srgbClr val="E91149"/>
              </a:solidFill>
              <a:latin typeface="Arial" charset="0"/>
              <a:ea typeface="Arial" charset="0"/>
            </a:endParaRPr>
          </a:p>
        </p:txBody>
      </p:sp>
      <p:sp>
        <p:nvSpPr>
          <p:cNvPr id="64" name="Text Box 63"/>
          <p:cNvSpPr txBox="1"/>
          <p:nvPr/>
        </p:nvSpPr>
        <p:spPr>
          <a:xfrm>
            <a:off x="7581900" y="48133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66" name="Text Box 65"/>
          <p:cNvSpPr txBox="1"/>
          <p:nvPr/>
        </p:nvSpPr>
        <p:spPr>
          <a:xfrm>
            <a:off x="7575550" y="53308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67" name="Text Box 66"/>
          <p:cNvSpPr txBox="1"/>
          <p:nvPr/>
        </p:nvSpPr>
        <p:spPr>
          <a:xfrm>
            <a:off x="7578725" y="58674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9" name="Text Box 8"/>
          <p:cNvSpPr txBox="1"/>
          <p:nvPr/>
        </p:nvSpPr>
        <p:spPr>
          <a:xfrm>
            <a:off x="483870" y="1070610"/>
            <a:ext cx="5495290" cy="4677410"/>
          </a:xfrm>
          <a:prstGeom prst="rect">
            <a:avLst/>
          </a:prstGeom>
          <a:noFill/>
        </p:spPr>
        <p:txBody>
          <a:bodyPr wrap="none" rtlCol="0">
            <a:spAutoFit/>
          </a:bodyPr>
          <a:p>
            <a:pPr algn="l"/>
            <a:r>
              <a:rPr lang="x-none" altLang="en-US" sz="2000">
                <a:latin typeface="Monospace" charset="0"/>
                <a:ea typeface="Monospace" charset="0"/>
              </a:rPr>
              <a:t>Floyd-Warshall(G, w):</a:t>
            </a:r>
            <a:endParaRPr lang="x-none" altLang="en-US" sz="2000">
              <a:latin typeface="Monospace" charset="0"/>
              <a:ea typeface="Monospace" charset="0"/>
            </a:endParaRPr>
          </a:p>
          <a:p>
            <a:pPr algn="l"/>
            <a:r>
              <a:rPr lang="x-none" altLang="en-US" sz="2000">
                <a:latin typeface="Monospace" charset="0"/>
                <a:ea typeface="Monospace" charset="0"/>
              </a:rPr>
              <a:t>    n    number of vertices|G.V|</a:t>
            </a:r>
            <a:endParaRPr lang="x-none" altLang="en-US" sz="2000">
              <a:latin typeface="Monospace" charset="0"/>
              <a:ea typeface="Monospace" charset="0"/>
            </a:endParaRPr>
          </a:p>
          <a:p>
            <a:pPr algn="l"/>
            <a:r>
              <a:rPr lang="x-none" altLang="en-US" sz="2000">
                <a:latin typeface="Monospace" charset="0"/>
                <a:ea typeface="Monospace" charset="0"/>
              </a:rPr>
              <a:t>    dist[]    n * n</a:t>
            </a:r>
            <a:endParaRPr lang="x-none" altLang="en-US" sz="2000">
              <a:latin typeface="Monospace" charset="0"/>
              <a:ea typeface="Monospace" charset="0"/>
            </a:endParaRPr>
          </a:p>
          <a:p>
            <a:pPr algn="l"/>
            <a:r>
              <a:rPr lang="x-none" altLang="en-US" sz="2000">
                <a:latin typeface="Monospace" charset="0"/>
                <a:ea typeface="Monospace" charset="0"/>
              </a:rPr>
              <a:t>    for i    1 to n:</a:t>
            </a:r>
            <a:endParaRPr lang="x-none" altLang="en-US" sz="2000">
              <a:latin typeface="Monospace" charset="0"/>
              <a:ea typeface="Monospace" charset="0"/>
            </a:endParaRPr>
          </a:p>
          <a:p>
            <a:pPr algn="l"/>
            <a:r>
              <a:rPr lang="x-none" altLang="en-US" sz="2000">
                <a:latin typeface="Monospace" charset="0"/>
                <a:ea typeface="Monospace" charset="0"/>
              </a:rPr>
              <a:t>        for j    1 to n:</a:t>
            </a:r>
            <a:endParaRPr lang="x-none" altLang="en-US" sz="2000">
              <a:latin typeface="Monospace" charset="0"/>
              <a:ea typeface="Monospace" charset="0"/>
            </a:endParaRPr>
          </a:p>
          <a:p>
            <a:pPr algn="l"/>
            <a:r>
              <a:rPr lang="x-none" altLang="en-US" sz="2000">
                <a:latin typeface="Monospace" charset="0"/>
                <a:ea typeface="Monospace" charset="0"/>
              </a:rPr>
              <a:t>            if </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 in G.E:</a:t>
            </a:r>
            <a:endParaRPr lang="x-none" altLang="en-US" sz="2000">
              <a:latin typeface="Monospace" charset="0"/>
              <a:ea typeface="Monospace" charset="0"/>
            </a:endParaRPr>
          </a:p>
          <a:p>
            <a:pPr algn="l"/>
            <a:r>
              <a:rPr lang="x-none" altLang="en-US" sz="2000">
                <a:latin typeface="Monospace" charset="0"/>
                <a:ea typeface="Monospace" charset="0"/>
              </a:rPr>
              <a:t>                dist[i][i]    w</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a:t>
            </a:r>
            <a:endParaRPr lang="x-none" altLang="en-US" sz="2000">
              <a:latin typeface="Monospace" charset="0"/>
              <a:ea typeface="Monospace" charset="0"/>
            </a:endParaRPr>
          </a:p>
          <a:p>
            <a:pPr algn="l"/>
            <a:r>
              <a:rPr lang="x-none" altLang="en-US" sz="2000">
                <a:latin typeface="Monospace" charset="0"/>
                <a:ea typeface="Monospace" charset="0"/>
              </a:rPr>
              <a:t>            else:</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dist[i][i]    </a:t>
            </a:r>
            <a:r>
              <a:rPr lang="x-none" altLang="en-US" sz="2000">
                <a:latin typeface="Verdana" charset="0"/>
                <a:ea typeface="Monospace" charset="0"/>
                <a:sym typeface="+mn-ea"/>
              </a:rPr>
              <a:t>∞</a:t>
            </a:r>
            <a:endParaRPr lang="x-none" altLang="en-US" sz="2000">
              <a:latin typeface="Verdana" charset="0"/>
              <a:ea typeface="Monospace" charset="0"/>
              <a:sym typeface="+mn-ea"/>
            </a:endParaRPr>
          </a:p>
          <a:p>
            <a:pPr algn="l"/>
            <a:r>
              <a:rPr lang="x-none" altLang="en-US" sz="2000">
                <a:latin typeface="Verdana" charset="0"/>
                <a:ea typeface="Monospace" charset="0"/>
                <a:sym typeface="+mn-ea"/>
              </a:rPr>
              <a:t>        </a:t>
            </a:r>
            <a:r>
              <a:rPr lang="x-none" altLang="en-US" sz="2000">
                <a:latin typeface="Monospace" charset="0"/>
                <a:ea typeface="Monospace" charset="0"/>
                <a:sym typeface="+mn-ea"/>
              </a:rPr>
              <a:t>dist[i][i]    0</a:t>
            </a:r>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10" name="Text Box 9"/>
          <p:cNvSpPr txBox="1"/>
          <p:nvPr/>
        </p:nvSpPr>
        <p:spPr>
          <a:xfrm rot="16200000">
            <a:off x="1071245" y="142875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1" name="Text Box 10"/>
          <p:cNvSpPr txBox="1"/>
          <p:nvPr/>
        </p:nvSpPr>
        <p:spPr>
          <a:xfrm rot="16200000">
            <a:off x="1503045" y="1700530"/>
            <a:ext cx="29718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6" name="Text Box 15"/>
          <p:cNvSpPr txBox="1"/>
          <p:nvPr/>
        </p:nvSpPr>
        <p:spPr>
          <a:xfrm rot="16200000">
            <a:off x="2898140" y="35420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1" name="Text Box 30"/>
          <p:cNvSpPr txBox="1"/>
          <p:nvPr/>
        </p:nvSpPr>
        <p:spPr>
          <a:xfrm rot="16200000">
            <a:off x="2880360" y="29457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5" name="Text Box 34"/>
          <p:cNvSpPr txBox="1"/>
          <p:nvPr/>
        </p:nvSpPr>
        <p:spPr>
          <a:xfrm rot="16200000">
            <a:off x="1485900" y="41643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2" name="Text Box 41"/>
          <p:cNvSpPr txBox="1"/>
          <p:nvPr/>
        </p:nvSpPr>
        <p:spPr>
          <a:xfrm rot="16200000">
            <a:off x="1447165" y="20408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3" name="Text Box 42"/>
          <p:cNvSpPr txBox="1"/>
          <p:nvPr/>
        </p:nvSpPr>
        <p:spPr>
          <a:xfrm rot="16200000">
            <a:off x="1790065" y="23456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4" name="Text Box 43"/>
          <p:cNvSpPr txBox="1"/>
          <p:nvPr/>
        </p:nvSpPr>
        <p:spPr>
          <a:xfrm rot="16200000">
            <a:off x="1797685" y="448691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5" name="Text Box 44"/>
          <p:cNvSpPr txBox="1"/>
          <p:nvPr/>
        </p:nvSpPr>
        <p:spPr>
          <a:xfrm rot="16200000">
            <a:off x="2145665" y="47872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6" name="Text Box 45"/>
          <p:cNvSpPr txBox="1"/>
          <p:nvPr/>
        </p:nvSpPr>
        <p:spPr>
          <a:xfrm rot="16200000">
            <a:off x="3253105" y="540194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7" name="Text Box 46"/>
          <p:cNvSpPr txBox="1"/>
          <p:nvPr/>
        </p:nvSpPr>
        <p:spPr>
          <a:xfrm rot="16200000">
            <a:off x="2179320" y="38696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8" name="Left Brace 47"/>
          <p:cNvSpPr/>
          <p:nvPr/>
        </p:nvSpPr>
        <p:spPr>
          <a:xfrm>
            <a:off x="527050" y="2108200"/>
            <a:ext cx="154305" cy="205740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
        <p:nvSpPr>
          <p:cNvPr id="57" name="Text Box 56"/>
          <p:cNvSpPr txBox="1"/>
          <p:nvPr/>
        </p:nvSpPr>
        <p:spPr>
          <a:xfrm>
            <a:off x="10676890" y="4315460"/>
            <a:ext cx="1511935" cy="1846580"/>
          </a:xfrm>
          <a:prstGeom prst="rect">
            <a:avLst/>
          </a:prstGeom>
          <a:noFill/>
        </p:spPr>
        <p:txBody>
          <a:bodyPr wrap="square" rtlCol="0">
            <a:spAutoFit/>
          </a:bodyPr>
          <a:p>
            <a:pPr>
              <a:lnSpc>
                <a:spcPct val="120000"/>
              </a:lnSpc>
            </a:pPr>
            <a:r>
              <a:rPr lang="x-none" altLang="en-US" sz="2400">
                <a:latin typeface="Monospace" charset="0"/>
                <a:ea typeface="Monospace" charset="0"/>
              </a:rPr>
              <a:t>1   a</a:t>
            </a:r>
            <a:br>
              <a:rPr lang="x-none" altLang="en-US" sz="2400">
                <a:latin typeface="Monospace" charset="0"/>
                <a:ea typeface="Monospace" charset="0"/>
              </a:rPr>
            </a:br>
            <a:r>
              <a:rPr lang="x-none" altLang="en-US" sz="2400">
                <a:latin typeface="Monospace" charset="0"/>
                <a:ea typeface="Monospace" charset="0"/>
              </a:rPr>
              <a:t>2   b</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3   c</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4   d </a:t>
            </a:r>
            <a:endParaRPr lang="x-none" altLang="en-US" sz="2400">
              <a:latin typeface="Monospace" charset="0"/>
              <a:ea typeface="Monospace" charset="0"/>
            </a:endParaRPr>
          </a:p>
        </p:txBody>
      </p:sp>
      <p:sp>
        <p:nvSpPr>
          <p:cNvPr id="4" name="Text Box 3"/>
          <p:cNvSpPr txBox="1"/>
          <p:nvPr/>
        </p:nvSpPr>
        <p:spPr>
          <a:xfrm rot="5400000">
            <a:off x="10988040" y="44126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6" name="Text Box 5"/>
          <p:cNvSpPr txBox="1"/>
          <p:nvPr/>
        </p:nvSpPr>
        <p:spPr>
          <a:xfrm rot="5400000">
            <a:off x="10988040" y="48253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7" name="Text Box 6"/>
          <p:cNvSpPr txBox="1"/>
          <p:nvPr/>
        </p:nvSpPr>
        <p:spPr>
          <a:xfrm rot="5400000">
            <a:off x="10988040" y="52762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8" name="Text Box 7"/>
          <p:cNvSpPr txBox="1"/>
          <p:nvPr/>
        </p:nvSpPr>
        <p:spPr>
          <a:xfrm rot="5400000">
            <a:off x="10988040" y="57238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 name="Oval 1"/>
          <p:cNvSpPr/>
          <p:nvPr/>
        </p:nvSpPr>
        <p:spPr>
          <a:xfrm>
            <a:off x="8928735" y="1092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 name="Text Box 2"/>
          <p:cNvSpPr txBox="1"/>
          <p:nvPr/>
        </p:nvSpPr>
        <p:spPr>
          <a:xfrm>
            <a:off x="8995410" y="1078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c</a:t>
            </a:r>
            <a:endParaRPr lang="x-none" altLang="en-US" sz="2800" b="1">
              <a:solidFill>
                <a:schemeClr val="bg2">
                  <a:lumMod val="75000"/>
                </a:schemeClr>
              </a:solidFill>
              <a:latin typeface="Arial" charset="0"/>
              <a:ea typeface="Arial" charset="0"/>
            </a:endParaRPr>
          </a:p>
        </p:txBody>
      </p:sp>
      <p:sp>
        <p:nvSpPr>
          <p:cNvPr id="5" name="Oval 4"/>
          <p:cNvSpPr/>
          <p:nvPr/>
        </p:nvSpPr>
        <p:spPr>
          <a:xfrm>
            <a:off x="7900035" y="21215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7966710" y="21075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a</a:t>
            </a:r>
            <a:endParaRPr lang="x-none" altLang="en-US" sz="2800" b="1">
              <a:solidFill>
                <a:schemeClr val="bg2">
                  <a:lumMod val="75000"/>
                </a:schemeClr>
              </a:solidFill>
              <a:latin typeface="Arial" charset="0"/>
              <a:ea typeface="Arial" charset="0"/>
            </a:endParaRPr>
          </a:p>
        </p:txBody>
      </p:sp>
      <p:sp>
        <p:nvSpPr>
          <p:cNvPr id="19" name="Oval 18"/>
          <p:cNvSpPr/>
          <p:nvPr/>
        </p:nvSpPr>
        <p:spPr>
          <a:xfrm>
            <a:off x="9970135" y="2108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10036810" y="2094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d</a:t>
            </a:r>
            <a:endParaRPr lang="x-none" altLang="en-US" sz="2800" b="1">
              <a:solidFill>
                <a:schemeClr val="bg2">
                  <a:lumMod val="75000"/>
                </a:schemeClr>
              </a:solidFill>
              <a:latin typeface="Arial" charset="0"/>
              <a:ea typeface="Arial" charset="0"/>
            </a:endParaRPr>
          </a:p>
        </p:txBody>
      </p:sp>
      <p:sp>
        <p:nvSpPr>
          <p:cNvPr id="21" name="Oval 20"/>
          <p:cNvSpPr/>
          <p:nvPr/>
        </p:nvSpPr>
        <p:spPr>
          <a:xfrm>
            <a:off x="8931910" y="31629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8998585" y="31489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b</a:t>
            </a:r>
            <a:endParaRPr lang="x-none" altLang="en-US" sz="2800" b="1">
              <a:solidFill>
                <a:schemeClr val="bg2">
                  <a:lumMod val="75000"/>
                </a:schemeClr>
              </a:solidFill>
              <a:latin typeface="Arial" charset="0"/>
              <a:ea typeface="Arial" charset="0"/>
            </a:endParaRPr>
          </a:p>
        </p:txBody>
      </p:sp>
      <p:cxnSp>
        <p:nvCxnSpPr>
          <p:cNvPr id="65" name="Straight Arrow Connector 64"/>
          <p:cNvCxnSpPr>
            <a:stCxn id="5" idx="7"/>
            <a:endCxn id="2" idx="3"/>
          </p:cNvCxnSpPr>
          <p:nvPr/>
        </p:nvCxnSpPr>
        <p:spPr>
          <a:xfrm flipV="1">
            <a:off x="8357870" y="1534160"/>
            <a:ext cx="649605" cy="6496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5"/>
            <a:endCxn id="19" idx="1"/>
          </p:cNvCxnSpPr>
          <p:nvPr/>
        </p:nvCxnSpPr>
        <p:spPr>
          <a:xfrm>
            <a:off x="9386570" y="1534160"/>
            <a:ext cx="662305" cy="6369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21" idx="1"/>
          </p:cNvCxnSpPr>
          <p:nvPr/>
        </p:nvCxnSpPr>
        <p:spPr>
          <a:xfrm>
            <a:off x="8357870" y="2562860"/>
            <a:ext cx="652780" cy="6623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7"/>
            <a:endCxn id="19" idx="3"/>
          </p:cNvCxnSpPr>
          <p:nvPr/>
        </p:nvCxnSpPr>
        <p:spPr>
          <a:xfrm flipV="1">
            <a:off x="9389745" y="2550160"/>
            <a:ext cx="659130" cy="6750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5" idx="6"/>
          </p:cNvCxnSpPr>
          <p:nvPr/>
        </p:nvCxnSpPr>
        <p:spPr>
          <a:xfrm flipH="1">
            <a:off x="8436610" y="2360930"/>
            <a:ext cx="1533525" cy="1270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Text Box 48"/>
          <p:cNvSpPr txBox="1"/>
          <p:nvPr/>
        </p:nvSpPr>
        <p:spPr>
          <a:xfrm>
            <a:off x="8194675" y="161480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3</a:t>
            </a:r>
            <a:endParaRPr lang="x-none" altLang="en-US" b="1">
              <a:solidFill>
                <a:schemeClr val="tx1">
                  <a:lumMod val="75000"/>
                  <a:lumOff val="25000"/>
                </a:schemeClr>
              </a:solidFill>
              <a:latin typeface="Arial" charset="0"/>
              <a:ea typeface="Arial" charset="0"/>
            </a:endParaRPr>
          </a:p>
        </p:txBody>
      </p:sp>
      <p:sp>
        <p:nvSpPr>
          <p:cNvPr id="27" name="Text Box 26"/>
          <p:cNvSpPr txBox="1"/>
          <p:nvPr/>
        </p:nvSpPr>
        <p:spPr>
          <a:xfrm>
            <a:off x="8218805"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28" name="Text Box 27"/>
          <p:cNvSpPr txBox="1"/>
          <p:nvPr/>
        </p:nvSpPr>
        <p:spPr>
          <a:xfrm>
            <a:off x="8868410" y="203708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-1</a:t>
            </a:r>
            <a:endParaRPr lang="x-none" altLang="en-US" b="1">
              <a:solidFill>
                <a:schemeClr val="tx1">
                  <a:lumMod val="75000"/>
                  <a:lumOff val="25000"/>
                </a:schemeClr>
              </a:solidFill>
              <a:latin typeface="Arial" charset="0"/>
              <a:ea typeface="Arial" charset="0"/>
            </a:endParaRPr>
          </a:p>
        </p:txBody>
      </p:sp>
      <p:sp>
        <p:nvSpPr>
          <p:cNvPr id="29" name="Text Box 28"/>
          <p:cNvSpPr txBox="1"/>
          <p:nvPr/>
        </p:nvSpPr>
        <p:spPr>
          <a:xfrm>
            <a:off x="9559290" y="160972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30" name="Text Box 29"/>
          <p:cNvSpPr txBox="1"/>
          <p:nvPr/>
        </p:nvSpPr>
        <p:spPr>
          <a:xfrm>
            <a:off x="9533890"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4</a:t>
            </a:r>
            <a:endParaRPr lang="x-none" altLang="en-US" b="1">
              <a:solidFill>
                <a:schemeClr val="tx1">
                  <a:lumMod val="75000"/>
                  <a:lumOff val="25000"/>
                </a:schemeClr>
              </a:solidFill>
              <a:latin typeface="Arial" charset="0"/>
              <a:ea typeface="Arial"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3</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rPr>
                        <a:t>∞</a:t>
                      </a:r>
                      <a:endParaRPr sz="2400" b="1">
                        <a:solidFill>
                          <a:schemeClr val="tx1">
                            <a:lumMod val="85000"/>
                            <a:lumOff val="15000"/>
                          </a:schemeClr>
                        </a:solidFill>
                        <a:latin typeface="Verdana"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4</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lang="x-none" sz="2400" b="1">
                          <a:solidFill>
                            <a:schemeClr val="tx1">
                              <a:lumMod val="85000"/>
                              <a:lumOff val="15000"/>
                            </a:schemeClr>
                          </a:solidFill>
                        </a:rPr>
                        <a:t>-1</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51" name="Text Box 50"/>
          <p:cNvSpPr txBox="1"/>
          <p:nvPr/>
        </p:nvSpPr>
        <p:spPr>
          <a:xfrm>
            <a:off x="8051800" y="37687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52" name="Text Box 51"/>
          <p:cNvSpPr txBox="1"/>
          <p:nvPr/>
        </p:nvSpPr>
        <p:spPr>
          <a:xfrm>
            <a:off x="8586470" y="377571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53" name="Text Box 52"/>
          <p:cNvSpPr txBox="1"/>
          <p:nvPr/>
        </p:nvSpPr>
        <p:spPr>
          <a:xfrm>
            <a:off x="9140190" y="378079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54" name="Text Box 53"/>
          <p:cNvSpPr txBox="1"/>
          <p:nvPr/>
        </p:nvSpPr>
        <p:spPr>
          <a:xfrm>
            <a:off x="9671050" y="378587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63" name="Text Box 62"/>
          <p:cNvSpPr txBox="1"/>
          <p:nvPr/>
        </p:nvSpPr>
        <p:spPr>
          <a:xfrm>
            <a:off x="7578725" y="42386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64" name="Text Box 63"/>
          <p:cNvSpPr txBox="1"/>
          <p:nvPr/>
        </p:nvSpPr>
        <p:spPr>
          <a:xfrm>
            <a:off x="7581900" y="48133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66" name="Text Box 65"/>
          <p:cNvSpPr txBox="1"/>
          <p:nvPr/>
        </p:nvSpPr>
        <p:spPr>
          <a:xfrm>
            <a:off x="7575550" y="53308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67" name="Text Box 66"/>
          <p:cNvSpPr txBox="1"/>
          <p:nvPr/>
        </p:nvSpPr>
        <p:spPr>
          <a:xfrm>
            <a:off x="7578725" y="58674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9" name="Text Box 8"/>
          <p:cNvSpPr txBox="1"/>
          <p:nvPr/>
        </p:nvSpPr>
        <p:spPr>
          <a:xfrm>
            <a:off x="483870" y="1070610"/>
            <a:ext cx="5495290" cy="4677410"/>
          </a:xfrm>
          <a:prstGeom prst="rect">
            <a:avLst/>
          </a:prstGeom>
          <a:noFill/>
        </p:spPr>
        <p:txBody>
          <a:bodyPr wrap="none" rtlCol="0">
            <a:spAutoFit/>
          </a:bodyPr>
          <a:p>
            <a:pPr algn="l"/>
            <a:r>
              <a:rPr lang="x-none" altLang="en-US" sz="2000">
                <a:latin typeface="Monospace" charset="0"/>
                <a:ea typeface="Monospace" charset="0"/>
              </a:rPr>
              <a:t>Floyd-Warshall(G, w):</a:t>
            </a:r>
            <a:endParaRPr lang="x-none" altLang="en-US" sz="2000">
              <a:latin typeface="Monospace" charset="0"/>
              <a:ea typeface="Monospace" charset="0"/>
            </a:endParaRPr>
          </a:p>
          <a:p>
            <a:pPr algn="l"/>
            <a:r>
              <a:rPr lang="x-none" altLang="en-US" sz="2000">
                <a:latin typeface="Monospace" charset="0"/>
                <a:ea typeface="Monospace" charset="0"/>
              </a:rPr>
              <a:t>    n    number of vertices|G.V|</a:t>
            </a:r>
            <a:endParaRPr lang="x-none" altLang="en-US" sz="2000">
              <a:latin typeface="Monospace" charset="0"/>
              <a:ea typeface="Monospace" charset="0"/>
            </a:endParaRPr>
          </a:p>
          <a:p>
            <a:pPr algn="l"/>
            <a:r>
              <a:rPr lang="x-none" altLang="en-US" sz="2000">
                <a:latin typeface="Monospace" charset="0"/>
                <a:ea typeface="Monospace" charset="0"/>
              </a:rPr>
              <a:t>    dist[]    n * n</a:t>
            </a:r>
            <a:endParaRPr lang="x-none" altLang="en-US" sz="2000">
              <a:latin typeface="Monospace" charset="0"/>
              <a:ea typeface="Monospace" charset="0"/>
            </a:endParaRPr>
          </a:p>
          <a:p>
            <a:pPr algn="l"/>
            <a:r>
              <a:rPr lang="x-none" altLang="en-US" sz="2000">
                <a:latin typeface="Monospace" charset="0"/>
                <a:ea typeface="Monospace" charset="0"/>
              </a:rPr>
              <a:t>    for i    1 to n:</a:t>
            </a:r>
            <a:endParaRPr lang="x-none" altLang="en-US" sz="2000">
              <a:latin typeface="Monospace" charset="0"/>
              <a:ea typeface="Monospace" charset="0"/>
            </a:endParaRPr>
          </a:p>
          <a:p>
            <a:pPr algn="l"/>
            <a:r>
              <a:rPr lang="x-none" altLang="en-US" sz="2000">
                <a:latin typeface="Monospace" charset="0"/>
                <a:ea typeface="Monospace" charset="0"/>
              </a:rPr>
              <a:t>        for j    1 to n:</a:t>
            </a:r>
            <a:endParaRPr lang="x-none" altLang="en-US" sz="2000">
              <a:latin typeface="Monospace" charset="0"/>
              <a:ea typeface="Monospace" charset="0"/>
            </a:endParaRPr>
          </a:p>
          <a:p>
            <a:pPr algn="l"/>
            <a:r>
              <a:rPr lang="x-none" altLang="en-US" sz="2000">
                <a:latin typeface="Monospace" charset="0"/>
                <a:ea typeface="Monospace" charset="0"/>
              </a:rPr>
              <a:t>            if </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 in G.E:</a:t>
            </a:r>
            <a:endParaRPr lang="x-none" altLang="en-US" sz="2000">
              <a:latin typeface="Monospace" charset="0"/>
              <a:ea typeface="Monospace" charset="0"/>
            </a:endParaRPr>
          </a:p>
          <a:p>
            <a:pPr algn="l"/>
            <a:r>
              <a:rPr lang="x-none" altLang="en-US" sz="2000">
                <a:latin typeface="Monospace" charset="0"/>
                <a:ea typeface="Monospace" charset="0"/>
              </a:rPr>
              <a:t>                dist[i][i]    w</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a:t>
            </a:r>
            <a:endParaRPr lang="x-none" altLang="en-US" sz="2000">
              <a:latin typeface="Monospace" charset="0"/>
              <a:ea typeface="Monospace" charset="0"/>
            </a:endParaRPr>
          </a:p>
          <a:p>
            <a:pPr algn="l"/>
            <a:r>
              <a:rPr lang="x-none" altLang="en-US" sz="2000">
                <a:latin typeface="Monospace" charset="0"/>
                <a:ea typeface="Monospace" charset="0"/>
              </a:rPr>
              <a:t>            else:</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dist[i][i]    </a:t>
            </a:r>
            <a:r>
              <a:rPr lang="x-none" altLang="en-US" sz="2000">
                <a:latin typeface="Verdana" charset="0"/>
                <a:ea typeface="Monospace" charset="0"/>
                <a:sym typeface="+mn-ea"/>
              </a:rPr>
              <a:t>∞</a:t>
            </a:r>
            <a:endParaRPr lang="x-none" altLang="en-US" sz="2000">
              <a:latin typeface="Verdana" charset="0"/>
              <a:ea typeface="Monospace" charset="0"/>
              <a:sym typeface="+mn-ea"/>
            </a:endParaRPr>
          </a:p>
          <a:p>
            <a:pPr algn="l"/>
            <a:r>
              <a:rPr lang="x-none" altLang="en-US" sz="2000">
                <a:latin typeface="Verdana" charset="0"/>
                <a:ea typeface="Monospace" charset="0"/>
                <a:sym typeface="+mn-ea"/>
              </a:rPr>
              <a:t>        </a:t>
            </a:r>
            <a:r>
              <a:rPr lang="x-none" altLang="en-US" sz="2000">
                <a:latin typeface="Monospace" charset="0"/>
                <a:ea typeface="Monospace" charset="0"/>
                <a:sym typeface="+mn-ea"/>
              </a:rPr>
              <a:t>dist[i][i]    0</a:t>
            </a:r>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10" name="Text Box 9"/>
          <p:cNvSpPr txBox="1"/>
          <p:nvPr/>
        </p:nvSpPr>
        <p:spPr>
          <a:xfrm rot="16200000">
            <a:off x="1071245" y="142875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1" name="Text Box 10"/>
          <p:cNvSpPr txBox="1"/>
          <p:nvPr/>
        </p:nvSpPr>
        <p:spPr>
          <a:xfrm rot="16200000">
            <a:off x="1503045" y="1700530"/>
            <a:ext cx="29718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6" name="Text Box 15"/>
          <p:cNvSpPr txBox="1"/>
          <p:nvPr/>
        </p:nvSpPr>
        <p:spPr>
          <a:xfrm rot="16200000">
            <a:off x="2898140" y="35420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1" name="Text Box 30"/>
          <p:cNvSpPr txBox="1"/>
          <p:nvPr/>
        </p:nvSpPr>
        <p:spPr>
          <a:xfrm rot="16200000">
            <a:off x="2880360" y="29457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5" name="Text Box 34"/>
          <p:cNvSpPr txBox="1"/>
          <p:nvPr/>
        </p:nvSpPr>
        <p:spPr>
          <a:xfrm rot="16200000">
            <a:off x="1485900" y="41643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2" name="Text Box 41"/>
          <p:cNvSpPr txBox="1"/>
          <p:nvPr/>
        </p:nvSpPr>
        <p:spPr>
          <a:xfrm rot="16200000">
            <a:off x="1447165" y="20408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3" name="Text Box 42"/>
          <p:cNvSpPr txBox="1"/>
          <p:nvPr/>
        </p:nvSpPr>
        <p:spPr>
          <a:xfrm rot="16200000">
            <a:off x="1790065" y="23456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4" name="Text Box 43"/>
          <p:cNvSpPr txBox="1"/>
          <p:nvPr/>
        </p:nvSpPr>
        <p:spPr>
          <a:xfrm rot="16200000">
            <a:off x="1797685" y="448691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5" name="Text Box 44"/>
          <p:cNvSpPr txBox="1"/>
          <p:nvPr/>
        </p:nvSpPr>
        <p:spPr>
          <a:xfrm rot="16200000">
            <a:off x="2145665" y="47872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6" name="Text Box 45"/>
          <p:cNvSpPr txBox="1"/>
          <p:nvPr/>
        </p:nvSpPr>
        <p:spPr>
          <a:xfrm rot="16200000">
            <a:off x="3253105" y="540194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7" name="Text Box 46"/>
          <p:cNvSpPr txBox="1"/>
          <p:nvPr/>
        </p:nvSpPr>
        <p:spPr>
          <a:xfrm rot="16200000">
            <a:off x="2179320" y="38696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8" name="Left Brace 47"/>
          <p:cNvSpPr/>
          <p:nvPr/>
        </p:nvSpPr>
        <p:spPr>
          <a:xfrm>
            <a:off x="527050" y="2108200"/>
            <a:ext cx="154305" cy="205740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
        <p:nvSpPr>
          <p:cNvPr id="57" name="Text Box 56"/>
          <p:cNvSpPr txBox="1"/>
          <p:nvPr/>
        </p:nvSpPr>
        <p:spPr>
          <a:xfrm>
            <a:off x="10676890" y="4315460"/>
            <a:ext cx="1511935" cy="1846580"/>
          </a:xfrm>
          <a:prstGeom prst="rect">
            <a:avLst/>
          </a:prstGeom>
          <a:noFill/>
        </p:spPr>
        <p:txBody>
          <a:bodyPr wrap="square" rtlCol="0">
            <a:spAutoFit/>
          </a:bodyPr>
          <a:p>
            <a:pPr>
              <a:lnSpc>
                <a:spcPct val="120000"/>
              </a:lnSpc>
            </a:pPr>
            <a:r>
              <a:rPr lang="x-none" altLang="en-US" sz="2400">
                <a:latin typeface="Monospace" charset="0"/>
                <a:ea typeface="Monospace" charset="0"/>
              </a:rPr>
              <a:t>1   a</a:t>
            </a:r>
            <a:br>
              <a:rPr lang="x-none" altLang="en-US" sz="2400">
                <a:latin typeface="Monospace" charset="0"/>
                <a:ea typeface="Monospace" charset="0"/>
              </a:rPr>
            </a:br>
            <a:r>
              <a:rPr lang="x-none" altLang="en-US" sz="2400">
                <a:latin typeface="Monospace" charset="0"/>
                <a:ea typeface="Monospace" charset="0"/>
              </a:rPr>
              <a:t>2   b</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3   c</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4   d </a:t>
            </a:r>
            <a:endParaRPr lang="x-none" altLang="en-US" sz="2400">
              <a:latin typeface="Monospace" charset="0"/>
              <a:ea typeface="Monospace" charset="0"/>
            </a:endParaRPr>
          </a:p>
        </p:txBody>
      </p:sp>
      <p:sp>
        <p:nvSpPr>
          <p:cNvPr id="4" name="Text Box 3"/>
          <p:cNvSpPr txBox="1"/>
          <p:nvPr/>
        </p:nvSpPr>
        <p:spPr>
          <a:xfrm rot="5400000">
            <a:off x="10988040" y="44126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6" name="Text Box 5"/>
          <p:cNvSpPr txBox="1"/>
          <p:nvPr/>
        </p:nvSpPr>
        <p:spPr>
          <a:xfrm rot="5400000">
            <a:off x="10988040" y="48253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7" name="Text Box 6"/>
          <p:cNvSpPr txBox="1"/>
          <p:nvPr/>
        </p:nvSpPr>
        <p:spPr>
          <a:xfrm rot="5400000">
            <a:off x="10988040" y="52762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8" name="Text Box 7"/>
          <p:cNvSpPr txBox="1"/>
          <p:nvPr/>
        </p:nvSpPr>
        <p:spPr>
          <a:xfrm rot="5400000">
            <a:off x="10988040" y="57238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 name="Oval 1"/>
          <p:cNvSpPr/>
          <p:nvPr/>
        </p:nvSpPr>
        <p:spPr>
          <a:xfrm>
            <a:off x="8928735" y="1092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 name="Text Box 2"/>
          <p:cNvSpPr txBox="1"/>
          <p:nvPr/>
        </p:nvSpPr>
        <p:spPr>
          <a:xfrm>
            <a:off x="8995410" y="1078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c</a:t>
            </a:r>
            <a:endParaRPr lang="x-none" altLang="en-US" sz="2800" b="1">
              <a:solidFill>
                <a:schemeClr val="bg2">
                  <a:lumMod val="75000"/>
                </a:schemeClr>
              </a:solidFill>
              <a:latin typeface="Arial" charset="0"/>
              <a:ea typeface="Arial" charset="0"/>
            </a:endParaRPr>
          </a:p>
        </p:txBody>
      </p:sp>
      <p:sp>
        <p:nvSpPr>
          <p:cNvPr id="5" name="Oval 4"/>
          <p:cNvSpPr/>
          <p:nvPr/>
        </p:nvSpPr>
        <p:spPr>
          <a:xfrm>
            <a:off x="7900035" y="21215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7966710" y="21075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a</a:t>
            </a:r>
            <a:endParaRPr lang="x-none" altLang="en-US" sz="2800" b="1">
              <a:solidFill>
                <a:schemeClr val="bg2">
                  <a:lumMod val="75000"/>
                </a:schemeClr>
              </a:solidFill>
              <a:latin typeface="Arial" charset="0"/>
              <a:ea typeface="Arial" charset="0"/>
            </a:endParaRPr>
          </a:p>
        </p:txBody>
      </p:sp>
      <p:sp>
        <p:nvSpPr>
          <p:cNvPr id="19" name="Oval 18"/>
          <p:cNvSpPr/>
          <p:nvPr/>
        </p:nvSpPr>
        <p:spPr>
          <a:xfrm>
            <a:off x="9970135" y="2108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10036810" y="2094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d</a:t>
            </a:r>
            <a:endParaRPr lang="x-none" altLang="en-US" sz="2800" b="1">
              <a:solidFill>
                <a:schemeClr val="bg2">
                  <a:lumMod val="75000"/>
                </a:schemeClr>
              </a:solidFill>
              <a:latin typeface="Arial" charset="0"/>
              <a:ea typeface="Arial" charset="0"/>
            </a:endParaRPr>
          </a:p>
        </p:txBody>
      </p:sp>
      <p:sp>
        <p:nvSpPr>
          <p:cNvPr id="21" name="Oval 20"/>
          <p:cNvSpPr/>
          <p:nvPr/>
        </p:nvSpPr>
        <p:spPr>
          <a:xfrm>
            <a:off x="8931910" y="31629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8998585" y="31489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b</a:t>
            </a:r>
            <a:endParaRPr lang="x-none" altLang="en-US" sz="2800" b="1">
              <a:solidFill>
                <a:schemeClr val="bg2">
                  <a:lumMod val="75000"/>
                </a:schemeClr>
              </a:solidFill>
              <a:latin typeface="Arial" charset="0"/>
              <a:ea typeface="Arial" charset="0"/>
            </a:endParaRPr>
          </a:p>
        </p:txBody>
      </p:sp>
      <p:cxnSp>
        <p:nvCxnSpPr>
          <p:cNvPr id="65" name="Straight Arrow Connector 64"/>
          <p:cNvCxnSpPr>
            <a:stCxn id="5" idx="7"/>
            <a:endCxn id="2" idx="3"/>
          </p:cNvCxnSpPr>
          <p:nvPr/>
        </p:nvCxnSpPr>
        <p:spPr>
          <a:xfrm flipV="1">
            <a:off x="8357870" y="1534160"/>
            <a:ext cx="649605" cy="6496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5"/>
            <a:endCxn id="19" idx="1"/>
          </p:cNvCxnSpPr>
          <p:nvPr/>
        </p:nvCxnSpPr>
        <p:spPr>
          <a:xfrm>
            <a:off x="9386570" y="1534160"/>
            <a:ext cx="662305" cy="6369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21" idx="1"/>
          </p:cNvCxnSpPr>
          <p:nvPr/>
        </p:nvCxnSpPr>
        <p:spPr>
          <a:xfrm>
            <a:off x="8357870" y="2562860"/>
            <a:ext cx="652780" cy="6623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7"/>
            <a:endCxn id="19" idx="3"/>
          </p:cNvCxnSpPr>
          <p:nvPr/>
        </p:nvCxnSpPr>
        <p:spPr>
          <a:xfrm flipV="1">
            <a:off x="9389745" y="2550160"/>
            <a:ext cx="659130" cy="6750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5" idx="6"/>
          </p:cNvCxnSpPr>
          <p:nvPr/>
        </p:nvCxnSpPr>
        <p:spPr>
          <a:xfrm flipH="1">
            <a:off x="8436610" y="2360930"/>
            <a:ext cx="1533525" cy="1270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Text Box 48"/>
          <p:cNvSpPr txBox="1"/>
          <p:nvPr/>
        </p:nvSpPr>
        <p:spPr>
          <a:xfrm>
            <a:off x="8194675" y="161480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3</a:t>
            </a:r>
            <a:endParaRPr lang="x-none" altLang="en-US" b="1">
              <a:solidFill>
                <a:schemeClr val="tx1">
                  <a:lumMod val="75000"/>
                  <a:lumOff val="25000"/>
                </a:schemeClr>
              </a:solidFill>
              <a:latin typeface="Arial" charset="0"/>
              <a:ea typeface="Arial" charset="0"/>
            </a:endParaRPr>
          </a:p>
        </p:txBody>
      </p:sp>
      <p:sp>
        <p:nvSpPr>
          <p:cNvPr id="27" name="Text Box 26"/>
          <p:cNvSpPr txBox="1"/>
          <p:nvPr/>
        </p:nvSpPr>
        <p:spPr>
          <a:xfrm>
            <a:off x="8218805"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28" name="Text Box 27"/>
          <p:cNvSpPr txBox="1"/>
          <p:nvPr/>
        </p:nvSpPr>
        <p:spPr>
          <a:xfrm>
            <a:off x="8868410" y="203708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-1</a:t>
            </a:r>
            <a:endParaRPr lang="x-none" altLang="en-US" b="1">
              <a:solidFill>
                <a:schemeClr val="tx1">
                  <a:lumMod val="75000"/>
                  <a:lumOff val="25000"/>
                </a:schemeClr>
              </a:solidFill>
              <a:latin typeface="Arial" charset="0"/>
              <a:ea typeface="Arial" charset="0"/>
            </a:endParaRPr>
          </a:p>
        </p:txBody>
      </p:sp>
      <p:sp>
        <p:nvSpPr>
          <p:cNvPr id="29" name="Text Box 28"/>
          <p:cNvSpPr txBox="1"/>
          <p:nvPr/>
        </p:nvSpPr>
        <p:spPr>
          <a:xfrm>
            <a:off x="9559290" y="160972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30" name="Text Box 29"/>
          <p:cNvSpPr txBox="1"/>
          <p:nvPr/>
        </p:nvSpPr>
        <p:spPr>
          <a:xfrm>
            <a:off x="9533890"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4</a:t>
            </a:r>
            <a:endParaRPr lang="x-none" altLang="en-US" b="1">
              <a:solidFill>
                <a:schemeClr val="tx1">
                  <a:lumMod val="75000"/>
                  <a:lumOff val="25000"/>
                </a:schemeClr>
              </a:solidFill>
              <a:latin typeface="Arial" charset="0"/>
              <a:ea typeface="Arial"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3</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rPr>
                        <a:t>∞</a:t>
                      </a:r>
                      <a:endParaRPr sz="2400" b="1">
                        <a:solidFill>
                          <a:schemeClr val="tx1">
                            <a:lumMod val="85000"/>
                            <a:lumOff val="15000"/>
                          </a:schemeClr>
                        </a:solidFill>
                        <a:latin typeface="Verdana"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4</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lang="x-none" sz="2400" b="1">
                          <a:solidFill>
                            <a:schemeClr val="tx1">
                              <a:lumMod val="85000"/>
                              <a:lumOff val="15000"/>
                            </a:schemeClr>
                          </a:solidFill>
                        </a:rPr>
                        <a:t>-1</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51" name="Text Box 50"/>
          <p:cNvSpPr txBox="1"/>
          <p:nvPr/>
        </p:nvSpPr>
        <p:spPr>
          <a:xfrm>
            <a:off x="8051800" y="37687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52" name="Text Box 51"/>
          <p:cNvSpPr txBox="1"/>
          <p:nvPr/>
        </p:nvSpPr>
        <p:spPr>
          <a:xfrm>
            <a:off x="8586470" y="377571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53" name="Text Box 52"/>
          <p:cNvSpPr txBox="1"/>
          <p:nvPr/>
        </p:nvSpPr>
        <p:spPr>
          <a:xfrm>
            <a:off x="9140190" y="378079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54" name="Text Box 53"/>
          <p:cNvSpPr txBox="1"/>
          <p:nvPr/>
        </p:nvSpPr>
        <p:spPr>
          <a:xfrm>
            <a:off x="9671050" y="378587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63" name="Text Box 62"/>
          <p:cNvSpPr txBox="1"/>
          <p:nvPr/>
        </p:nvSpPr>
        <p:spPr>
          <a:xfrm>
            <a:off x="7578725" y="42386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64" name="Text Box 63"/>
          <p:cNvSpPr txBox="1"/>
          <p:nvPr/>
        </p:nvSpPr>
        <p:spPr>
          <a:xfrm>
            <a:off x="7581900" y="48133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66" name="Text Box 65"/>
          <p:cNvSpPr txBox="1"/>
          <p:nvPr/>
        </p:nvSpPr>
        <p:spPr>
          <a:xfrm>
            <a:off x="7575550" y="53308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67" name="Text Box 66"/>
          <p:cNvSpPr txBox="1"/>
          <p:nvPr/>
        </p:nvSpPr>
        <p:spPr>
          <a:xfrm>
            <a:off x="7578725" y="58674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9" name="Text Box 8"/>
          <p:cNvSpPr txBox="1"/>
          <p:nvPr/>
        </p:nvSpPr>
        <p:spPr>
          <a:xfrm>
            <a:off x="483870" y="1070610"/>
            <a:ext cx="5495290" cy="4677410"/>
          </a:xfrm>
          <a:prstGeom prst="rect">
            <a:avLst/>
          </a:prstGeom>
          <a:noFill/>
        </p:spPr>
        <p:txBody>
          <a:bodyPr wrap="none" rtlCol="0">
            <a:spAutoFit/>
          </a:bodyPr>
          <a:p>
            <a:pPr algn="l"/>
            <a:r>
              <a:rPr lang="x-none" altLang="en-US" sz="2000">
                <a:latin typeface="Monospace" charset="0"/>
                <a:ea typeface="Monospace" charset="0"/>
              </a:rPr>
              <a:t>Floyd-Warshall(G, w):</a:t>
            </a:r>
            <a:endParaRPr lang="x-none" altLang="en-US" sz="2000">
              <a:latin typeface="Monospace" charset="0"/>
              <a:ea typeface="Monospace" charset="0"/>
            </a:endParaRPr>
          </a:p>
          <a:p>
            <a:pPr algn="l"/>
            <a:r>
              <a:rPr lang="x-none" altLang="en-US" sz="2000">
                <a:latin typeface="Monospace" charset="0"/>
                <a:ea typeface="Monospace" charset="0"/>
              </a:rPr>
              <a:t>    n    number of vertices|G.V|</a:t>
            </a:r>
            <a:endParaRPr lang="x-none" altLang="en-US" sz="2000">
              <a:latin typeface="Monospace" charset="0"/>
              <a:ea typeface="Monospace" charset="0"/>
            </a:endParaRPr>
          </a:p>
          <a:p>
            <a:pPr algn="l"/>
            <a:r>
              <a:rPr lang="x-none" altLang="en-US" sz="2000">
                <a:latin typeface="Monospace" charset="0"/>
                <a:ea typeface="Monospace" charset="0"/>
              </a:rPr>
              <a:t>    dist[]    n * n</a:t>
            </a:r>
            <a:endParaRPr lang="x-none" altLang="en-US" sz="2000">
              <a:latin typeface="Monospace" charset="0"/>
              <a:ea typeface="Monospace" charset="0"/>
            </a:endParaRPr>
          </a:p>
          <a:p>
            <a:pPr algn="l"/>
            <a:r>
              <a:rPr lang="x-none" altLang="en-US" sz="2000">
                <a:latin typeface="Monospace" charset="0"/>
                <a:ea typeface="Monospace" charset="0"/>
              </a:rPr>
              <a:t>    for i    1 to n:</a:t>
            </a:r>
            <a:endParaRPr lang="x-none" altLang="en-US" sz="2000">
              <a:latin typeface="Monospace" charset="0"/>
              <a:ea typeface="Monospace" charset="0"/>
            </a:endParaRPr>
          </a:p>
          <a:p>
            <a:pPr algn="l"/>
            <a:r>
              <a:rPr lang="x-none" altLang="en-US" sz="2000">
                <a:latin typeface="Monospace" charset="0"/>
                <a:ea typeface="Monospace" charset="0"/>
              </a:rPr>
              <a:t>        for j    1 to n:</a:t>
            </a:r>
            <a:endParaRPr lang="x-none" altLang="en-US" sz="2000">
              <a:latin typeface="Monospace" charset="0"/>
              <a:ea typeface="Monospace" charset="0"/>
            </a:endParaRPr>
          </a:p>
          <a:p>
            <a:pPr algn="l"/>
            <a:r>
              <a:rPr lang="x-none" altLang="en-US" sz="2000">
                <a:latin typeface="Monospace" charset="0"/>
                <a:ea typeface="Monospace" charset="0"/>
              </a:rPr>
              <a:t>            if </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 in G.E:</a:t>
            </a:r>
            <a:endParaRPr lang="x-none" altLang="en-US" sz="2000">
              <a:latin typeface="Monospace" charset="0"/>
              <a:ea typeface="Monospace" charset="0"/>
            </a:endParaRPr>
          </a:p>
          <a:p>
            <a:pPr algn="l"/>
            <a:r>
              <a:rPr lang="x-none" altLang="en-US" sz="2000">
                <a:latin typeface="Monospace" charset="0"/>
                <a:ea typeface="Monospace" charset="0"/>
              </a:rPr>
              <a:t>                dist[i][i]    w</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a:t>
            </a:r>
            <a:endParaRPr lang="x-none" altLang="en-US" sz="2000">
              <a:latin typeface="Monospace" charset="0"/>
              <a:ea typeface="Monospace" charset="0"/>
            </a:endParaRPr>
          </a:p>
          <a:p>
            <a:pPr algn="l"/>
            <a:r>
              <a:rPr lang="x-none" altLang="en-US" sz="2000">
                <a:latin typeface="Monospace" charset="0"/>
                <a:ea typeface="Monospace" charset="0"/>
              </a:rPr>
              <a:t>            else:</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dist[i][i]    </a:t>
            </a:r>
            <a:r>
              <a:rPr lang="x-none" altLang="en-US" sz="2000">
                <a:latin typeface="Verdana" charset="0"/>
                <a:ea typeface="Monospace" charset="0"/>
                <a:sym typeface="+mn-ea"/>
              </a:rPr>
              <a:t>∞</a:t>
            </a:r>
            <a:endParaRPr lang="x-none" altLang="en-US" sz="2000">
              <a:latin typeface="Verdana" charset="0"/>
              <a:ea typeface="Monospace" charset="0"/>
              <a:sym typeface="+mn-ea"/>
            </a:endParaRPr>
          </a:p>
          <a:p>
            <a:pPr algn="l"/>
            <a:r>
              <a:rPr lang="x-none" altLang="en-US" sz="2000">
                <a:latin typeface="Verdana" charset="0"/>
                <a:ea typeface="Monospace" charset="0"/>
                <a:sym typeface="+mn-ea"/>
              </a:rPr>
              <a:t>        </a:t>
            </a:r>
            <a:r>
              <a:rPr lang="x-none" altLang="en-US" sz="2000">
                <a:latin typeface="Monospace" charset="0"/>
                <a:ea typeface="Monospace" charset="0"/>
                <a:sym typeface="+mn-ea"/>
              </a:rPr>
              <a:t>dist[i][i]    0</a:t>
            </a:r>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10" name="Text Box 9"/>
          <p:cNvSpPr txBox="1"/>
          <p:nvPr/>
        </p:nvSpPr>
        <p:spPr>
          <a:xfrm rot="16200000">
            <a:off x="1071245" y="142875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1" name="Text Box 10"/>
          <p:cNvSpPr txBox="1"/>
          <p:nvPr/>
        </p:nvSpPr>
        <p:spPr>
          <a:xfrm rot="16200000">
            <a:off x="1503045" y="1700530"/>
            <a:ext cx="29718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6" name="Text Box 15"/>
          <p:cNvSpPr txBox="1"/>
          <p:nvPr/>
        </p:nvSpPr>
        <p:spPr>
          <a:xfrm rot="16200000">
            <a:off x="2898140" y="35420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1" name="Text Box 30"/>
          <p:cNvSpPr txBox="1"/>
          <p:nvPr/>
        </p:nvSpPr>
        <p:spPr>
          <a:xfrm rot="16200000">
            <a:off x="2880360" y="29457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5" name="Text Box 34"/>
          <p:cNvSpPr txBox="1"/>
          <p:nvPr/>
        </p:nvSpPr>
        <p:spPr>
          <a:xfrm rot="16200000">
            <a:off x="1485900" y="41643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2" name="Text Box 41"/>
          <p:cNvSpPr txBox="1"/>
          <p:nvPr/>
        </p:nvSpPr>
        <p:spPr>
          <a:xfrm rot="16200000">
            <a:off x="1447165" y="20408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3" name="Text Box 42"/>
          <p:cNvSpPr txBox="1"/>
          <p:nvPr/>
        </p:nvSpPr>
        <p:spPr>
          <a:xfrm rot="16200000">
            <a:off x="1790065" y="23456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4" name="Text Box 43"/>
          <p:cNvSpPr txBox="1"/>
          <p:nvPr/>
        </p:nvSpPr>
        <p:spPr>
          <a:xfrm rot="16200000">
            <a:off x="1797685" y="448691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5" name="Text Box 44"/>
          <p:cNvSpPr txBox="1"/>
          <p:nvPr/>
        </p:nvSpPr>
        <p:spPr>
          <a:xfrm rot="16200000">
            <a:off x="2145665" y="47872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6" name="Text Box 45"/>
          <p:cNvSpPr txBox="1"/>
          <p:nvPr/>
        </p:nvSpPr>
        <p:spPr>
          <a:xfrm rot="16200000">
            <a:off x="3253105" y="540194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7" name="Text Box 46"/>
          <p:cNvSpPr txBox="1"/>
          <p:nvPr/>
        </p:nvSpPr>
        <p:spPr>
          <a:xfrm rot="16200000">
            <a:off x="2179320" y="38696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8" name="Left Brace 47"/>
          <p:cNvSpPr/>
          <p:nvPr/>
        </p:nvSpPr>
        <p:spPr>
          <a:xfrm>
            <a:off x="527685" y="4218305"/>
            <a:ext cx="154305" cy="1533525"/>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
        <p:nvSpPr>
          <p:cNvPr id="57" name="Text Box 56"/>
          <p:cNvSpPr txBox="1"/>
          <p:nvPr/>
        </p:nvSpPr>
        <p:spPr>
          <a:xfrm>
            <a:off x="10676890" y="4315460"/>
            <a:ext cx="1511935" cy="1846580"/>
          </a:xfrm>
          <a:prstGeom prst="rect">
            <a:avLst/>
          </a:prstGeom>
          <a:noFill/>
        </p:spPr>
        <p:txBody>
          <a:bodyPr wrap="square" rtlCol="0">
            <a:spAutoFit/>
          </a:bodyPr>
          <a:p>
            <a:pPr>
              <a:lnSpc>
                <a:spcPct val="120000"/>
              </a:lnSpc>
            </a:pPr>
            <a:r>
              <a:rPr lang="x-none" altLang="en-US" sz="2400">
                <a:latin typeface="Monospace" charset="0"/>
                <a:ea typeface="Monospace" charset="0"/>
              </a:rPr>
              <a:t>1   a</a:t>
            </a:r>
            <a:br>
              <a:rPr lang="x-none" altLang="en-US" sz="2400">
                <a:latin typeface="Monospace" charset="0"/>
                <a:ea typeface="Monospace" charset="0"/>
              </a:rPr>
            </a:br>
            <a:r>
              <a:rPr lang="x-none" altLang="en-US" sz="2400">
                <a:latin typeface="Monospace" charset="0"/>
                <a:ea typeface="Monospace" charset="0"/>
              </a:rPr>
              <a:t>2   b</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3   c</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4   d </a:t>
            </a:r>
            <a:endParaRPr lang="x-none" altLang="en-US" sz="2400">
              <a:latin typeface="Monospace" charset="0"/>
              <a:ea typeface="Monospace" charset="0"/>
            </a:endParaRPr>
          </a:p>
        </p:txBody>
      </p:sp>
      <p:sp>
        <p:nvSpPr>
          <p:cNvPr id="4" name="Text Box 3"/>
          <p:cNvSpPr txBox="1"/>
          <p:nvPr/>
        </p:nvSpPr>
        <p:spPr>
          <a:xfrm rot="5400000">
            <a:off x="10988040" y="44126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6" name="Text Box 5"/>
          <p:cNvSpPr txBox="1"/>
          <p:nvPr/>
        </p:nvSpPr>
        <p:spPr>
          <a:xfrm rot="5400000">
            <a:off x="10988040" y="48253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7" name="Text Box 6"/>
          <p:cNvSpPr txBox="1"/>
          <p:nvPr/>
        </p:nvSpPr>
        <p:spPr>
          <a:xfrm rot="5400000">
            <a:off x="10988040" y="52762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8" name="Text Box 7"/>
          <p:cNvSpPr txBox="1"/>
          <p:nvPr/>
        </p:nvSpPr>
        <p:spPr>
          <a:xfrm rot="5400000">
            <a:off x="10988040" y="57238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4" name="Text Box 3"/>
          <p:cNvSpPr txBox="1"/>
          <p:nvPr/>
        </p:nvSpPr>
        <p:spPr>
          <a:xfrm>
            <a:off x="467360" y="922020"/>
            <a:ext cx="5495290" cy="1922145"/>
          </a:xfrm>
          <a:prstGeom prst="rect">
            <a:avLst/>
          </a:prstGeom>
          <a:noFill/>
        </p:spPr>
        <p:txBody>
          <a:bodyPr wrap="none" rtlCol="0">
            <a:spAutoFit/>
          </a:bodyPr>
          <a:p>
            <a:pPr algn="l"/>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38" name="Text Box 37"/>
          <p:cNvSpPr txBox="1"/>
          <p:nvPr/>
        </p:nvSpPr>
        <p:spPr>
          <a:xfrm rot="16200000">
            <a:off x="1491615" y="130048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9" name="Text Box 38"/>
          <p:cNvSpPr txBox="1"/>
          <p:nvPr/>
        </p:nvSpPr>
        <p:spPr>
          <a:xfrm rot="16200000">
            <a:off x="1771015" y="160083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0" name="Text Box 39"/>
          <p:cNvSpPr txBox="1"/>
          <p:nvPr/>
        </p:nvSpPr>
        <p:spPr>
          <a:xfrm rot="16200000">
            <a:off x="2126615" y="189547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1" name="Text Box 40"/>
          <p:cNvSpPr txBox="1"/>
          <p:nvPr/>
        </p:nvSpPr>
        <p:spPr>
          <a:xfrm rot="16200000">
            <a:off x="3228975" y="251015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3</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rPr>
                        <a:t>∞</a:t>
                      </a:r>
                      <a:endParaRPr sz="2400" b="1">
                        <a:solidFill>
                          <a:schemeClr val="tx1">
                            <a:lumMod val="85000"/>
                            <a:lumOff val="15000"/>
                          </a:schemeClr>
                        </a:solidFill>
                        <a:latin typeface="Verdana"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4</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lang="x-none" sz="2400" b="1">
                          <a:solidFill>
                            <a:schemeClr val="tx1">
                              <a:lumMod val="85000"/>
                              <a:lumOff val="15000"/>
                            </a:schemeClr>
                          </a:solidFill>
                        </a:rPr>
                        <a:t>-1</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51" name="Text Box 50"/>
          <p:cNvSpPr txBox="1"/>
          <p:nvPr/>
        </p:nvSpPr>
        <p:spPr>
          <a:xfrm>
            <a:off x="8051800" y="37687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52" name="Text Box 51"/>
          <p:cNvSpPr txBox="1"/>
          <p:nvPr/>
        </p:nvSpPr>
        <p:spPr>
          <a:xfrm>
            <a:off x="8586470" y="377571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53" name="Text Box 52"/>
          <p:cNvSpPr txBox="1"/>
          <p:nvPr/>
        </p:nvSpPr>
        <p:spPr>
          <a:xfrm>
            <a:off x="9140190" y="378079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54" name="Text Box 53"/>
          <p:cNvSpPr txBox="1"/>
          <p:nvPr/>
        </p:nvSpPr>
        <p:spPr>
          <a:xfrm>
            <a:off x="9671050" y="378587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63" name="Text Box 62"/>
          <p:cNvSpPr txBox="1"/>
          <p:nvPr/>
        </p:nvSpPr>
        <p:spPr>
          <a:xfrm>
            <a:off x="7578725" y="42386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64" name="Text Box 63"/>
          <p:cNvSpPr txBox="1"/>
          <p:nvPr/>
        </p:nvSpPr>
        <p:spPr>
          <a:xfrm>
            <a:off x="7581900" y="48133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66" name="Text Box 65"/>
          <p:cNvSpPr txBox="1"/>
          <p:nvPr/>
        </p:nvSpPr>
        <p:spPr>
          <a:xfrm>
            <a:off x="7575550" y="53308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67" name="Text Box 66"/>
          <p:cNvSpPr txBox="1"/>
          <p:nvPr/>
        </p:nvSpPr>
        <p:spPr>
          <a:xfrm>
            <a:off x="7578725" y="58674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12" name="Left Brace 11"/>
          <p:cNvSpPr/>
          <p:nvPr/>
        </p:nvSpPr>
        <p:spPr>
          <a:xfrm>
            <a:off x="513080" y="1293495"/>
            <a:ext cx="154305" cy="162941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
        <p:nvSpPr>
          <p:cNvPr id="9" name="Text Box 8"/>
          <p:cNvSpPr txBox="1"/>
          <p:nvPr/>
        </p:nvSpPr>
        <p:spPr>
          <a:xfrm>
            <a:off x="7773670" y="1459865"/>
            <a:ext cx="502285" cy="474345"/>
          </a:xfrm>
          <a:prstGeom prst="rect">
            <a:avLst/>
          </a:prstGeom>
          <a:noFill/>
        </p:spPr>
        <p:txBody>
          <a:bodyPr wrap="square" rtlCol="0">
            <a:spAutoFit/>
          </a:bodyPr>
          <a:p>
            <a:r>
              <a:rPr lang="x-none" altLang="en-US" sz="2400">
                <a:latin typeface="Monospace" charset="0"/>
                <a:ea typeface="Monospace" charset="0"/>
              </a:rPr>
              <a:t>k</a:t>
            </a:r>
            <a:endParaRPr lang="x-none" altLang="en-US" sz="2400">
              <a:latin typeface="Monospace" charset="0"/>
              <a:ea typeface="Monospace" charset="0"/>
            </a:endParaRPr>
          </a:p>
        </p:txBody>
      </p:sp>
      <p:sp>
        <p:nvSpPr>
          <p:cNvPr id="10" name="Text Box 9"/>
          <p:cNvSpPr txBox="1"/>
          <p:nvPr/>
        </p:nvSpPr>
        <p:spPr>
          <a:xfrm>
            <a:off x="8244840" y="1476375"/>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11" name="Text Box 10"/>
          <p:cNvSpPr txBox="1"/>
          <p:nvPr/>
        </p:nvSpPr>
        <p:spPr>
          <a:xfrm>
            <a:off x="8762365" y="1461135"/>
            <a:ext cx="2454910" cy="474345"/>
          </a:xfrm>
          <a:prstGeom prst="rect">
            <a:avLst/>
          </a:prstGeom>
          <a:noFill/>
        </p:spPr>
        <p:txBody>
          <a:bodyPr wrap="square" rtlCol="0">
            <a:spAutoFit/>
          </a:bodyPr>
          <a:p>
            <a:r>
              <a:rPr lang="x-none" altLang="en-US" sz="2400">
                <a:latin typeface="Monospace" charset="0"/>
                <a:ea typeface="Monospace" charset="0"/>
              </a:rPr>
              <a:t>1  2  3  4</a:t>
            </a:r>
            <a:endParaRPr lang="x-none" altLang="en-US" sz="2400">
              <a:latin typeface="Monospace" charset="0"/>
              <a:ea typeface="Monospace" charset="0"/>
            </a:endParaRPr>
          </a:p>
        </p:txBody>
      </p:sp>
      <p:sp>
        <p:nvSpPr>
          <p:cNvPr id="16" name="Text Box 15"/>
          <p:cNvSpPr txBox="1"/>
          <p:nvPr/>
        </p:nvSpPr>
        <p:spPr>
          <a:xfrm>
            <a:off x="7786370" y="1882140"/>
            <a:ext cx="502285" cy="474345"/>
          </a:xfrm>
          <a:prstGeom prst="rect">
            <a:avLst/>
          </a:prstGeom>
          <a:noFill/>
        </p:spPr>
        <p:txBody>
          <a:bodyPr wrap="square" rtlCol="0">
            <a:spAutoFit/>
          </a:bodyPr>
          <a:p>
            <a:r>
              <a:rPr lang="x-none" altLang="en-US" sz="2400">
                <a:latin typeface="Monospace" charset="0"/>
                <a:ea typeface="Monospace" charset="0"/>
              </a:rPr>
              <a:t>i</a:t>
            </a:r>
            <a:endParaRPr lang="x-none" altLang="en-US" sz="2400">
              <a:latin typeface="Monospace" charset="0"/>
              <a:ea typeface="Monospace" charset="0"/>
            </a:endParaRPr>
          </a:p>
        </p:txBody>
      </p:sp>
      <p:sp>
        <p:nvSpPr>
          <p:cNvPr id="31" name="Text Box 30"/>
          <p:cNvSpPr txBox="1"/>
          <p:nvPr/>
        </p:nvSpPr>
        <p:spPr>
          <a:xfrm>
            <a:off x="8257540" y="1898650"/>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35" name="Text Box 34"/>
          <p:cNvSpPr txBox="1"/>
          <p:nvPr/>
        </p:nvSpPr>
        <p:spPr>
          <a:xfrm>
            <a:off x="8775065" y="1883410"/>
            <a:ext cx="2454910" cy="474345"/>
          </a:xfrm>
          <a:prstGeom prst="rect">
            <a:avLst/>
          </a:prstGeom>
          <a:noFill/>
        </p:spPr>
        <p:txBody>
          <a:bodyPr wrap="square" rtlCol="0">
            <a:spAutoFit/>
          </a:bodyPr>
          <a:p>
            <a:r>
              <a:rPr lang="x-none" altLang="en-US" sz="2400">
                <a:latin typeface="Monospace" charset="0"/>
                <a:ea typeface="Monospace" charset="0"/>
              </a:rPr>
              <a:t>1  2  3  4</a:t>
            </a:r>
            <a:endParaRPr lang="x-none" altLang="en-US" sz="2400">
              <a:latin typeface="Monospace" charset="0"/>
              <a:ea typeface="Monospace" charset="0"/>
            </a:endParaRPr>
          </a:p>
        </p:txBody>
      </p:sp>
      <p:sp>
        <p:nvSpPr>
          <p:cNvPr id="42" name="Text Box 41"/>
          <p:cNvSpPr txBox="1"/>
          <p:nvPr/>
        </p:nvSpPr>
        <p:spPr>
          <a:xfrm>
            <a:off x="7795895" y="2310765"/>
            <a:ext cx="502285" cy="474345"/>
          </a:xfrm>
          <a:prstGeom prst="rect">
            <a:avLst/>
          </a:prstGeom>
          <a:noFill/>
        </p:spPr>
        <p:txBody>
          <a:bodyPr wrap="square" rtlCol="0">
            <a:spAutoFit/>
          </a:bodyPr>
          <a:p>
            <a:r>
              <a:rPr lang="x-none" altLang="en-US" sz="2400">
                <a:latin typeface="Monospace" charset="0"/>
                <a:ea typeface="Monospace" charset="0"/>
              </a:rPr>
              <a:t>j</a:t>
            </a:r>
            <a:endParaRPr lang="x-none" altLang="en-US" sz="2400">
              <a:latin typeface="Monospace" charset="0"/>
              <a:ea typeface="Monospace" charset="0"/>
            </a:endParaRPr>
          </a:p>
        </p:txBody>
      </p:sp>
      <p:sp>
        <p:nvSpPr>
          <p:cNvPr id="43" name="Text Box 42"/>
          <p:cNvSpPr txBox="1"/>
          <p:nvPr/>
        </p:nvSpPr>
        <p:spPr>
          <a:xfrm>
            <a:off x="8267065" y="2327275"/>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44" name="Text Box 43"/>
          <p:cNvSpPr txBox="1"/>
          <p:nvPr/>
        </p:nvSpPr>
        <p:spPr>
          <a:xfrm>
            <a:off x="8784590" y="2312035"/>
            <a:ext cx="2454910" cy="474345"/>
          </a:xfrm>
          <a:prstGeom prst="rect">
            <a:avLst/>
          </a:prstGeom>
          <a:noFill/>
        </p:spPr>
        <p:txBody>
          <a:bodyPr wrap="square" rtlCol="0">
            <a:spAutoFit/>
          </a:bodyPr>
          <a:p>
            <a:r>
              <a:rPr lang="x-none" altLang="en-US" sz="2400">
                <a:latin typeface="Monospace" charset="0"/>
                <a:ea typeface="Monospace" charset="0"/>
              </a:rPr>
              <a:t>1  2  3  4</a:t>
            </a:r>
            <a:endParaRPr lang="x-none" altLang="en-US" sz="2400">
              <a:latin typeface="Monospace" charset="0"/>
              <a:ea typeface="Monospace"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4" name="Text Box 3"/>
          <p:cNvSpPr txBox="1"/>
          <p:nvPr/>
        </p:nvSpPr>
        <p:spPr>
          <a:xfrm>
            <a:off x="467360" y="922020"/>
            <a:ext cx="5495290" cy="1922145"/>
          </a:xfrm>
          <a:prstGeom prst="rect">
            <a:avLst/>
          </a:prstGeom>
          <a:noFill/>
        </p:spPr>
        <p:txBody>
          <a:bodyPr wrap="none" rtlCol="0">
            <a:spAutoFit/>
          </a:bodyPr>
          <a:p>
            <a:pPr algn="l"/>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38" name="Text Box 37"/>
          <p:cNvSpPr txBox="1"/>
          <p:nvPr/>
        </p:nvSpPr>
        <p:spPr>
          <a:xfrm rot="16200000">
            <a:off x="1491615" y="130048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9" name="Text Box 38"/>
          <p:cNvSpPr txBox="1"/>
          <p:nvPr/>
        </p:nvSpPr>
        <p:spPr>
          <a:xfrm rot="16200000">
            <a:off x="1771015" y="160083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0" name="Text Box 39"/>
          <p:cNvSpPr txBox="1"/>
          <p:nvPr/>
        </p:nvSpPr>
        <p:spPr>
          <a:xfrm rot="16200000">
            <a:off x="2126615" y="189547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1" name="Text Box 40"/>
          <p:cNvSpPr txBox="1"/>
          <p:nvPr/>
        </p:nvSpPr>
        <p:spPr>
          <a:xfrm rot="16200000">
            <a:off x="3228975" y="251015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3</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rPr>
                        <a:t>∞</a:t>
                      </a:r>
                      <a:endParaRPr sz="2400" b="1">
                        <a:solidFill>
                          <a:schemeClr val="tx1">
                            <a:lumMod val="85000"/>
                            <a:lumOff val="15000"/>
                          </a:schemeClr>
                        </a:solidFill>
                        <a:latin typeface="Verdana"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4</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lang="x-none" sz="2400" b="1">
                          <a:solidFill>
                            <a:schemeClr val="tx1">
                              <a:lumMod val="85000"/>
                              <a:lumOff val="15000"/>
                            </a:schemeClr>
                          </a:solidFill>
                        </a:rPr>
                        <a:t>-1</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51" name="Text Box 50"/>
          <p:cNvSpPr txBox="1"/>
          <p:nvPr/>
        </p:nvSpPr>
        <p:spPr>
          <a:xfrm>
            <a:off x="8051800" y="37687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52" name="Text Box 51"/>
          <p:cNvSpPr txBox="1"/>
          <p:nvPr/>
        </p:nvSpPr>
        <p:spPr>
          <a:xfrm>
            <a:off x="8586470" y="377571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53" name="Text Box 52"/>
          <p:cNvSpPr txBox="1"/>
          <p:nvPr/>
        </p:nvSpPr>
        <p:spPr>
          <a:xfrm>
            <a:off x="9140190" y="378079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54" name="Text Box 53"/>
          <p:cNvSpPr txBox="1"/>
          <p:nvPr/>
        </p:nvSpPr>
        <p:spPr>
          <a:xfrm>
            <a:off x="9671050" y="378587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63" name="Text Box 62"/>
          <p:cNvSpPr txBox="1"/>
          <p:nvPr/>
        </p:nvSpPr>
        <p:spPr>
          <a:xfrm>
            <a:off x="7578725" y="42386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64" name="Text Box 63"/>
          <p:cNvSpPr txBox="1"/>
          <p:nvPr/>
        </p:nvSpPr>
        <p:spPr>
          <a:xfrm>
            <a:off x="7581900" y="48133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66" name="Text Box 65"/>
          <p:cNvSpPr txBox="1"/>
          <p:nvPr/>
        </p:nvSpPr>
        <p:spPr>
          <a:xfrm>
            <a:off x="7575550" y="53308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67" name="Text Box 66"/>
          <p:cNvSpPr txBox="1"/>
          <p:nvPr/>
        </p:nvSpPr>
        <p:spPr>
          <a:xfrm>
            <a:off x="7578725" y="58674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12" name="Left Brace 11"/>
          <p:cNvSpPr/>
          <p:nvPr/>
        </p:nvSpPr>
        <p:spPr>
          <a:xfrm>
            <a:off x="513080" y="1293495"/>
            <a:ext cx="154305" cy="162941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
        <p:nvSpPr>
          <p:cNvPr id="9" name="Text Box 8"/>
          <p:cNvSpPr txBox="1"/>
          <p:nvPr/>
        </p:nvSpPr>
        <p:spPr>
          <a:xfrm>
            <a:off x="7773670" y="1459865"/>
            <a:ext cx="502285" cy="474345"/>
          </a:xfrm>
          <a:prstGeom prst="rect">
            <a:avLst/>
          </a:prstGeom>
          <a:noFill/>
        </p:spPr>
        <p:txBody>
          <a:bodyPr wrap="square" rtlCol="0">
            <a:spAutoFit/>
          </a:bodyPr>
          <a:p>
            <a:r>
              <a:rPr lang="x-none" altLang="en-US" sz="2400">
                <a:latin typeface="Monospace" charset="0"/>
                <a:ea typeface="Monospace" charset="0"/>
              </a:rPr>
              <a:t>k</a:t>
            </a:r>
            <a:endParaRPr lang="x-none" altLang="en-US" sz="2400">
              <a:latin typeface="Monospace" charset="0"/>
              <a:ea typeface="Monospace" charset="0"/>
            </a:endParaRPr>
          </a:p>
        </p:txBody>
      </p:sp>
      <p:sp>
        <p:nvSpPr>
          <p:cNvPr id="10" name="Text Box 9"/>
          <p:cNvSpPr txBox="1"/>
          <p:nvPr/>
        </p:nvSpPr>
        <p:spPr>
          <a:xfrm>
            <a:off x="8244840" y="1476375"/>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11" name="Text Box 10"/>
          <p:cNvSpPr txBox="1"/>
          <p:nvPr/>
        </p:nvSpPr>
        <p:spPr>
          <a:xfrm>
            <a:off x="8762365" y="1461135"/>
            <a:ext cx="2454910" cy="474345"/>
          </a:xfrm>
          <a:prstGeom prst="rect">
            <a:avLst/>
          </a:prstGeom>
          <a:noFill/>
        </p:spPr>
        <p:txBody>
          <a:bodyPr wrap="square" rtlCol="0">
            <a:spAutoFit/>
          </a:bodyPr>
          <a:p>
            <a:r>
              <a:rPr lang="x-none" altLang="en-US" sz="2400">
                <a:solidFill>
                  <a:srgbClr val="E91149"/>
                </a:solidFill>
                <a:latin typeface="Monospace" charset="0"/>
                <a:ea typeface="Monospace" charset="0"/>
              </a:rPr>
              <a:t>1</a:t>
            </a:r>
            <a:r>
              <a:rPr lang="x-none" altLang="en-US" sz="2400">
                <a:latin typeface="Monospace" charset="0"/>
                <a:ea typeface="Monospace" charset="0"/>
              </a:rPr>
              <a:t>  2  3  4</a:t>
            </a:r>
            <a:endParaRPr lang="x-none" altLang="en-US" sz="2400">
              <a:latin typeface="Monospace" charset="0"/>
              <a:ea typeface="Monospace" charset="0"/>
            </a:endParaRPr>
          </a:p>
        </p:txBody>
      </p:sp>
      <p:sp>
        <p:nvSpPr>
          <p:cNvPr id="16" name="Text Box 15"/>
          <p:cNvSpPr txBox="1"/>
          <p:nvPr/>
        </p:nvSpPr>
        <p:spPr>
          <a:xfrm>
            <a:off x="7786370" y="1882140"/>
            <a:ext cx="502285" cy="474345"/>
          </a:xfrm>
          <a:prstGeom prst="rect">
            <a:avLst/>
          </a:prstGeom>
          <a:noFill/>
        </p:spPr>
        <p:txBody>
          <a:bodyPr wrap="square" rtlCol="0">
            <a:spAutoFit/>
          </a:bodyPr>
          <a:p>
            <a:r>
              <a:rPr lang="x-none" altLang="en-US" sz="2400">
                <a:latin typeface="Monospace" charset="0"/>
                <a:ea typeface="Monospace" charset="0"/>
              </a:rPr>
              <a:t>i</a:t>
            </a:r>
            <a:endParaRPr lang="x-none" altLang="en-US" sz="2400">
              <a:latin typeface="Monospace" charset="0"/>
              <a:ea typeface="Monospace" charset="0"/>
            </a:endParaRPr>
          </a:p>
        </p:txBody>
      </p:sp>
      <p:sp>
        <p:nvSpPr>
          <p:cNvPr id="31" name="Text Box 30"/>
          <p:cNvSpPr txBox="1"/>
          <p:nvPr/>
        </p:nvSpPr>
        <p:spPr>
          <a:xfrm>
            <a:off x="8257540" y="1898650"/>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35" name="Text Box 34"/>
          <p:cNvSpPr txBox="1"/>
          <p:nvPr/>
        </p:nvSpPr>
        <p:spPr>
          <a:xfrm>
            <a:off x="8775065" y="1883410"/>
            <a:ext cx="2454910" cy="474345"/>
          </a:xfrm>
          <a:prstGeom prst="rect">
            <a:avLst/>
          </a:prstGeom>
          <a:noFill/>
        </p:spPr>
        <p:txBody>
          <a:bodyPr wrap="square" rtlCol="0">
            <a:spAutoFit/>
          </a:bodyPr>
          <a:p>
            <a:r>
              <a:rPr lang="x-none" altLang="en-US" sz="2400">
                <a:solidFill>
                  <a:srgbClr val="E91149"/>
                </a:solidFill>
                <a:latin typeface="Monospace" charset="0"/>
                <a:ea typeface="Monospace" charset="0"/>
              </a:rPr>
              <a:t>1</a:t>
            </a:r>
            <a:r>
              <a:rPr lang="x-none" altLang="en-US" sz="2400">
                <a:latin typeface="Monospace" charset="0"/>
                <a:ea typeface="Monospace" charset="0"/>
              </a:rPr>
              <a:t>  2  3  4</a:t>
            </a:r>
            <a:endParaRPr lang="x-none" altLang="en-US" sz="2400">
              <a:latin typeface="Monospace" charset="0"/>
              <a:ea typeface="Monospace" charset="0"/>
            </a:endParaRPr>
          </a:p>
        </p:txBody>
      </p:sp>
      <p:sp>
        <p:nvSpPr>
          <p:cNvPr id="42" name="Text Box 41"/>
          <p:cNvSpPr txBox="1"/>
          <p:nvPr/>
        </p:nvSpPr>
        <p:spPr>
          <a:xfrm>
            <a:off x="7795895" y="2310765"/>
            <a:ext cx="502285" cy="474345"/>
          </a:xfrm>
          <a:prstGeom prst="rect">
            <a:avLst/>
          </a:prstGeom>
          <a:noFill/>
        </p:spPr>
        <p:txBody>
          <a:bodyPr wrap="square" rtlCol="0">
            <a:spAutoFit/>
          </a:bodyPr>
          <a:p>
            <a:r>
              <a:rPr lang="x-none" altLang="en-US" sz="2400">
                <a:latin typeface="Monospace" charset="0"/>
                <a:ea typeface="Monospace" charset="0"/>
              </a:rPr>
              <a:t>j</a:t>
            </a:r>
            <a:endParaRPr lang="x-none" altLang="en-US" sz="2400">
              <a:latin typeface="Monospace" charset="0"/>
              <a:ea typeface="Monospace" charset="0"/>
            </a:endParaRPr>
          </a:p>
        </p:txBody>
      </p:sp>
      <p:sp>
        <p:nvSpPr>
          <p:cNvPr id="43" name="Text Box 42"/>
          <p:cNvSpPr txBox="1"/>
          <p:nvPr/>
        </p:nvSpPr>
        <p:spPr>
          <a:xfrm>
            <a:off x="8267065" y="2327275"/>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44" name="Text Box 43"/>
          <p:cNvSpPr txBox="1"/>
          <p:nvPr/>
        </p:nvSpPr>
        <p:spPr>
          <a:xfrm>
            <a:off x="8784590" y="2312035"/>
            <a:ext cx="2454910" cy="474345"/>
          </a:xfrm>
          <a:prstGeom prst="rect">
            <a:avLst/>
          </a:prstGeom>
          <a:noFill/>
        </p:spPr>
        <p:txBody>
          <a:bodyPr wrap="square" rtlCol="0">
            <a:spAutoFit/>
          </a:bodyPr>
          <a:p>
            <a:r>
              <a:rPr lang="x-none" altLang="en-US" sz="2400">
                <a:solidFill>
                  <a:srgbClr val="E91149"/>
                </a:solidFill>
                <a:latin typeface="Monospace" charset="0"/>
                <a:ea typeface="Monospace" charset="0"/>
              </a:rPr>
              <a:t>1</a:t>
            </a:r>
            <a:r>
              <a:rPr lang="x-none" altLang="en-US" sz="2400">
                <a:latin typeface="Monospace" charset="0"/>
                <a:ea typeface="Monospace" charset="0"/>
              </a:rPr>
              <a:t>  2  3  4</a:t>
            </a:r>
            <a:endParaRPr lang="x-none" altLang="en-US" sz="2400">
              <a:latin typeface="Monospace" charset="0"/>
              <a:ea typeface="Monospace" charset="0"/>
            </a:endParaRPr>
          </a:p>
        </p:txBody>
      </p:sp>
      <p:sp>
        <p:nvSpPr>
          <p:cNvPr id="2" name="Text Box 1"/>
          <p:cNvSpPr txBox="1"/>
          <p:nvPr/>
        </p:nvSpPr>
        <p:spPr>
          <a:xfrm>
            <a:off x="1176655" y="4565650"/>
            <a:ext cx="4371975" cy="474345"/>
          </a:xfrm>
          <a:prstGeom prst="rect">
            <a:avLst/>
          </a:prstGeom>
          <a:noFill/>
        </p:spPr>
        <p:txBody>
          <a:bodyPr wrap="none" rtlCol="0" anchor="t">
            <a:spAutoFit/>
          </a:bodyPr>
          <a:p>
            <a:r>
              <a:rPr lang="x-none" altLang="en-US" sz="2400">
                <a:latin typeface="Monospace" charset="0"/>
                <a:ea typeface="Monospace" charset="0"/>
                <a:sym typeface="+mn-ea"/>
              </a:rPr>
              <a:t>dist[i][j] &gt; dist[i][k] + dist[k][j]</a:t>
            </a:r>
            <a:endParaRPr lang="x-none" altLang="en-US" sz="2400">
              <a:latin typeface="Monospace" charset="0"/>
              <a:ea typeface="Monospace" charset="0"/>
              <a:sym typeface="+mn-ea"/>
            </a:endParaRPr>
          </a:p>
        </p:txBody>
      </p:sp>
      <p:sp>
        <p:nvSpPr>
          <p:cNvPr id="3" name="Text Box 2"/>
          <p:cNvSpPr txBox="1"/>
          <p:nvPr/>
        </p:nvSpPr>
        <p:spPr>
          <a:xfrm>
            <a:off x="1179195" y="5091430"/>
            <a:ext cx="4620895" cy="474345"/>
          </a:xfrm>
          <a:prstGeom prst="rect">
            <a:avLst/>
          </a:prstGeom>
          <a:noFill/>
        </p:spPr>
        <p:txBody>
          <a:bodyPr wrap="none" rtlCol="0" anchor="t">
            <a:spAutoFit/>
          </a:bodyPr>
          <a:p>
            <a:r>
              <a:rPr lang="x-none" altLang="en-US" sz="2400">
                <a:latin typeface="Monospace" charset="0"/>
                <a:ea typeface="Monospace" charset="0"/>
                <a:sym typeface="+mn-ea"/>
              </a:rPr>
              <a:t>dist[1][1] &gt; dist[1][1] + dist[1][1]</a:t>
            </a:r>
            <a:endParaRPr lang="x-none" altLang="en-US" sz="2400">
              <a:latin typeface="Monospace" charset="0"/>
              <a:ea typeface="Monospace"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4" name="Text Box 3"/>
          <p:cNvSpPr txBox="1"/>
          <p:nvPr/>
        </p:nvSpPr>
        <p:spPr>
          <a:xfrm>
            <a:off x="467360" y="922020"/>
            <a:ext cx="5495290" cy="1922145"/>
          </a:xfrm>
          <a:prstGeom prst="rect">
            <a:avLst/>
          </a:prstGeom>
          <a:noFill/>
        </p:spPr>
        <p:txBody>
          <a:bodyPr wrap="none" rtlCol="0">
            <a:spAutoFit/>
          </a:bodyPr>
          <a:p>
            <a:pPr algn="l"/>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38" name="Text Box 37"/>
          <p:cNvSpPr txBox="1"/>
          <p:nvPr/>
        </p:nvSpPr>
        <p:spPr>
          <a:xfrm rot="16200000">
            <a:off x="1491615" y="130048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9" name="Text Box 38"/>
          <p:cNvSpPr txBox="1"/>
          <p:nvPr/>
        </p:nvSpPr>
        <p:spPr>
          <a:xfrm rot="16200000">
            <a:off x="1771015" y="160083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0" name="Text Box 39"/>
          <p:cNvSpPr txBox="1"/>
          <p:nvPr/>
        </p:nvSpPr>
        <p:spPr>
          <a:xfrm rot="16200000">
            <a:off x="2126615" y="189547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1" name="Text Box 40"/>
          <p:cNvSpPr txBox="1"/>
          <p:nvPr/>
        </p:nvSpPr>
        <p:spPr>
          <a:xfrm rot="16200000">
            <a:off x="3228975" y="251015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3</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rPr>
                        <a:t>∞</a:t>
                      </a:r>
                      <a:endParaRPr sz="2400" b="1">
                        <a:solidFill>
                          <a:schemeClr val="tx1">
                            <a:lumMod val="85000"/>
                            <a:lumOff val="15000"/>
                          </a:schemeClr>
                        </a:solidFill>
                        <a:latin typeface="Verdana"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4</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lang="x-none" sz="2400" b="1">
                          <a:solidFill>
                            <a:schemeClr val="tx1">
                              <a:lumMod val="85000"/>
                              <a:lumOff val="15000"/>
                            </a:schemeClr>
                          </a:solidFill>
                        </a:rPr>
                        <a:t>-1</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51" name="Text Box 50"/>
          <p:cNvSpPr txBox="1"/>
          <p:nvPr/>
        </p:nvSpPr>
        <p:spPr>
          <a:xfrm>
            <a:off x="8051800" y="37687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52" name="Text Box 51"/>
          <p:cNvSpPr txBox="1"/>
          <p:nvPr/>
        </p:nvSpPr>
        <p:spPr>
          <a:xfrm>
            <a:off x="8586470" y="377571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53" name="Text Box 52"/>
          <p:cNvSpPr txBox="1"/>
          <p:nvPr/>
        </p:nvSpPr>
        <p:spPr>
          <a:xfrm>
            <a:off x="9140190" y="378079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54" name="Text Box 53"/>
          <p:cNvSpPr txBox="1"/>
          <p:nvPr/>
        </p:nvSpPr>
        <p:spPr>
          <a:xfrm>
            <a:off x="9671050" y="378587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63" name="Text Box 62"/>
          <p:cNvSpPr txBox="1"/>
          <p:nvPr/>
        </p:nvSpPr>
        <p:spPr>
          <a:xfrm>
            <a:off x="7578725" y="42386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64" name="Text Box 63"/>
          <p:cNvSpPr txBox="1"/>
          <p:nvPr/>
        </p:nvSpPr>
        <p:spPr>
          <a:xfrm>
            <a:off x="7581900" y="48133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66" name="Text Box 65"/>
          <p:cNvSpPr txBox="1"/>
          <p:nvPr/>
        </p:nvSpPr>
        <p:spPr>
          <a:xfrm>
            <a:off x="7575550" y="53308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67" name="Text Box 66"/>
          <p:cNvSpPr txBox="1"/>
          <p:nvPr/>
        </p:nvSpPr>
        <p:spPr>
          <a:xfrm>
            <a:off x="7578725" y="58674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12" name="Left Brace 11"/>
          <p:cNvSpPr/>
          <p:nvPr/>
        </p:nvSpPr>
        <p:spPr>
          <a:xfrm>
            <a:off x="513080" y="1293495"/>
            <a:ext cx="154305" cy="162941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
        <p:nvSpPr>
          <p:cNvPr id="9" name="Text Box 8"/>
          <p:cNvSpPr txBox="1"/>
          <p:nvPr/>
        </p:nvSpPr>
        <p:spPr>
          <a:xfrm>
            <a:off x="7773670" y="1459865"/>
            <a:ext cx="502285" cy="474345"/>
          </a:xfrm>
          <a:prstGeom prst="rect">
            <a:avLst/>
          </a:prstGeom>
          <a:noFill/>
        </p:spPr>
        <p:txBody>
          <a:bodyPr wrap="square" rtlCol="0">
            <a:spAutoFit/>
          </a:bodyPr>
          <a:p>
            <a:r>
              <a:rPr lang="x-none" altLang="en-US" sz="2400">
                <a:latin typeface="Monospace" charset="0"/>
                <a:ea typeface="Monospace" charset="0"/>
              </a:rPr>
              <a:t>k</a:t>
            </a:r>
            <a:endParaRPr lang="x-none" altLang="en-US" sz="2400">
              <a:latin typeface="Monospace" charset="0"/>
              <a:ea typeface="Monospace" charset="0"/>
            </a:endParaRPr>
          </a:p>
        </p:txBody>
      </p:sp>
      <p:sp>
        <p:nvSpPr>
          <p:cNvPr id="10" name="Text Box 9"/>
          <p:cNvSpPr txBox="1"/>
          <p:nvPr/>
        </p:nvSpPr>
        <p:spPr>
          <a:xfrm>
            <a:off x="8244840" y="1476375"/>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11" name="Text Box 10"/>
          <p:cNvSpPr txBox="1"/>
          <p:nvPr/>
        </p:nvSpPr>
        <p:spPr>
          <a:xfrm>
            <a:off x="8762365" y="1461135"/>
            <a:ext cx="2454910" cy="474345"/>
          </a:xfrm>
          <a:prstGeom prst="rect">
            <a:avLst/>
          </a:prstGeom>
          <a:noFill/>
        </p:spPr>
        <p:txBody>
          <a:bodyPr wrap="square" rtlCol="0">
            <a:spAutoFit/>
          </a:bodyPr>
          <a:p>
            <a:r>
              <a:rPr lang="x-none" altLang="en-US" sz="2400">
                <a:solidFill>
                  <a:srgbClr val="E91149"/>
                </a:solidFill>
                <a:latin typeface="Monospace" charset="0"/>
                <a:ea typeface="Monospace" charset="0"/>
              </a:rPr>
              <a:t>1</a:t>
            </a:r>
            <a:r>
              <a:rPr lang="x-none" altLang="en-US" sz="2400">
                <a:latin typeface="Monospace" charset="0"/>
                <a:ea typeface="Monospace" charset="0"/>
              </a:rPr>
              <a:t>  2  3  4</a:t>
            </a:r>
            <a:endParaRPr lang="x-none" altLang="en-US" sz="2400">
              <a:latin typeface="Monospace" charset="0"/>
              <a:ea typeface="Monospace" charset="0"/>
            </a:endParaRPr>
          </a:p>
        </p:txBody>
      </p:sp>
      <p:sp>
        <p:nvSpPr>
          <p:cNvPr id="16" name="Text Box 15"/>
          <p:cNvSpPr txBox="1"/>
          <p:nvPr/>
        </p:nvSpPr>
        <p:spPr>
          <a:xfrm>
            <a:off x="7786370" y="1882140"/>
            <a:ext cx="502285" cy="474345"/>
          </a:xfrm>
          <a:prstGeom prst="rect">
            <a:avLst/>
          </a:prstGeom>
          <a:noFill/>
        </p:spPr>
        <p:txBody>
          <a:bodyPr wrap="square" rtlCol="0">
            <a:spAutoFit/>
          </a:bodyPr>
          <a:p>
            <a:r>
              <a:rPr lang="x-none" altLang="en-US" sz="2400">
                <a:latin typeface="Monospace" charset="0"/>
                <a:ea typeface="Monospace" charset="0"/>
              </a:rPr>
              <a:t>i</a:t>
            </a:r>
            <a:endParaRPr lang="x-none" altLang="en-US" sz="2400">
              <a:latin typeface="Monospace" charset="0"/>
              <a:ea typeface="Monospace" charset="0"/>
            </a:endParaRPr>
          </a:p>
        </p:txBody>
      </p:sp>
      <p:sp>
        <p:nvSpPr>
          <p:cNvPr id="31" name="Text Box 30"/>
          <p:cNvSpPr txBox="1"/>
          <p:nvPr/>
        </p:nvSpPr>
        <p:spPr>
          <a:xfrm>
            <a:off x="8257540" y="1898650"/>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35" name="Text Box 34"/>
          <p:cNvSpPr txBox="1"/>
          <p:nvPr/>
        </p:nvSpPr>
        <p:spPr>
          <a:xfrm>
            <a:off x="8775065" y="1883410"/>
            <a:ext cx="2454910" cy="474345"/>
          </a:xfrm>
          <a:prstGeom prst="rect">
            <a:avLst/>
          </a:prstGeom>
          <a:noFill/>
        </p:spPr>
        <p:txBody>
          <a:bodyPr wrap="square" rtlCol="0">
            <a:spAutoFit/>
          </a:bodyPr>
          <a:p>
            <a:r>
              <a:rPr lang="x-none" altLang="en-US" sz="2400">
                <a:solidFill>
                  <a:srgbClr val="E91149"/>
                </a:solidFill>
                <a:latin typeface="Monospace" charset="0"/>
                <a:ea typeface="Monospace" charset="0"/>
              </a:rPr>
              <a:t>1</a:t>
            </a:r>
            <a:r>
              <a:rPr lang="x-none" altLang="en-US" sz="2400">
                <a:latin typeface="Monospace" charset="0"/>
                <a:ea typeface="Monospace" charset="0"/>
              </a:rPr>
              <a:t>  2  3  4</a:t>
            </a:r>
            <a:endParaRPr lang="x-none" altLang="en-US" sz="2400">
              <a:latin typeface="Monospace" charset="0"/>
              <a:ea typeface="Monospace" charset="0"/>
            </a:endParaRPr>
          </a:p>
        </p:txBody>
      </p:sp>
      <p:sp>
        <p:nvSpPr>
          <p:cNvPr id="42" name="Text Box 41"/>
          <p:cNvSpPr txBox="1"/>
          <p:nvPr/>
        </p:nvSpPr>
        <p:spPr>
          <a:xfrm>
            <a:off x="7795895" y="2310765"/>
            <a:ext cx="502285" cy="474345"/>
          </a:xfrm>
          <a:prstGeom prst="rect">
            <a:avLst/>
          </a:prstGeom>
          <a:noFill/>
        </p:spPr>
        <p:txBody>
          <a:bodyPr wrap="square" rtlCol="0">
            <a:spAutoFit/>
          </a:bodyPr>
          <a:p>
            <a:r>
              <a:rPr lang="x-none" altLang="en-US" sz="2400">
                <a:latin typeface="Monospace" charset="0"/>
                <a:ea typeface="Monospace" charset="0"/>
              </a:rPr>
              <a:t>j</a:t>
            </a:r>
            <a:endParaRPr lang="x-none" altLang="en-US" sz="2400">
              <a:latin typeface="Monospace" charset="0"/>
              <a:ea typeface="Monospace" charset="0"/>
            </a:endParaRPr>
          </a:p>
        </p:txBody>
      </p:sp>
      <p:sp>
        <p:nvSpPr>
          <p:cNvPr id="43" name="Text Box 42"/>
          <p:cNvSpPr txBox="1"/>
          <p:nvPr/>
        </p:nvSpPr>
        <p:spPr>
          <a:xfrm>
            <a:off x="8267065" y="2327275"/>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44" name="Text Box 43"/>
          <p:cNvSpPr txBox="1"/>
          <p:nvPr/>
        </p:nvSpPr>
        <p:spPr>
          <a:xfrm>
            <a:off x="8784590" y="2312035"/>
            <a:ext cx="2454910" cy="474345"/>
          </a:xfrm>
          <a:prstGeom prst="rect">
            <a:avLst/>
          </a:prstGeom>
          <a:noFill/>
        </p:spPr>
        <p:txBody>
          <a:bodyPr wrap="square" rtlCol="0">
            <a:spAutoFit/>
          </a:bodyPr>
          <a:p>
            <a:r>
              <a:rPr lang="x-none" altLang="en-US" sz="2400">
                <a:solidFill>
                  <a:srgbClr val="E91149"/>
                </a:solidFill>
                <a:latin typeface="Monospace" charset="0"/>
                <a:ea typeface="Monospace" charset="0"/>
              </a:rPr>
              <a:t>1</a:t>
            </a:r>
            <a:r>
              <a:rPr lang="x-none" altLang="en-US" sz="2400">
                <a:latin typeface="Monospace" charset="0"/>
                <a:ea typeface="Monospace" charset="0"/>
              </a:rPr>
              <a:t>  2  3  4</a:t>
            </a:r>
            <a:endParaRPr lang="x-none" altLang="en-US" sz="2400">
              <a:latin typeface="Monospace" charset="0"/>
              <a:ea typeface="Monospace" charset="0"/>
            </a:endParaRPr>
          </a:p>
        </p:txBody>
      </p:sp>
      <p:sp>
        <p:nvSpPr>
          <p:cNvPr id="2" name="Text Box 1"/>
          <p:cNvSpPr txBox="1"/>
          <p:nvPr/>
        </p:nvSpPr>
        <p:spPr>
          <a:xfrm>
            <a:off x="1176655" y="4565650"/>
            <a:ext cx="4371975" cy="474345"/>
          </a:xfrm>
          <a:prstGeom prst="rect">
            <a:avLst/>
          </a:prstGeom>
          <a:noFill/>
        </p:spPr>
        <p:txBody>
          <a:bodyPr wrap="none" rtlCol="0" anchor="t">
            <a:spAutoFit/>
          </a:bodyPr>
          <a:p>
            <a:r>
              <a:rPr lang="x-none" altLang="en-US" sz="2400">
                <a:latin typeface="Monospace" charset="0"/>
                <a:ea typeface="Monospace" charset="0"/>
                <a:sym typeface="+mn-ea"/>
              </a:rPr>
              <a:t>dist[i][j] &gt; dist[i][k] + dist[k][j]</a:t>
            </a:r>
            <a:endParaRPr lang="x-none" altLang="en-US" sz="2400">
              <a:latin typeface="Monospace" charset="0"/>
              <a:ea typeface="Monospace" charset="0"/>
              <a:sym typeface="+mn-ea"/>
            </a:endParaRPr>
          </a:p>
        </p:txBody>
      </p:sp>
      <p:sp>
        <p:nvSpPr>
          <p:cNvPr id="3" name="Text Box 2"/>
          <p:cNvSpPr txBox="1"/>
          <p:nvPr/>
        </p:nvSpPr>
        <p:spPr>
          <a:xfrm>
            <a:off x="1179195" y="5091430"/>
            <a:ext cx="4620895" cy="474345"/>
          </a:xfrm>
          <a:prstGeom prst="rect">
            <a:avLst/>
          </a:prstGeom>
          <a:noFill/>
        </p:spPr>
        <p:txBody>
          <a:bodyPr wrap="none" rtlCol="0" anchor="t">
            <a:spAutoFit/>
          </a:bodyPr>
          <a:p>
            <a:r>
              <a:rPr lang="x-none" altLang="en-US" sz="2400">
                <a:latin typeface="Monospace" charset="0"/>
                <a:ea typeface="Monospace" charset="0"/>
                <a:sym typeface="+mn-ea"/>
              </a:rPr>
              <a:t>dist[1][1] &gt; dist[1][1] + dist[1][1]</a:t>
            </a:r>
            <a:endParaRPr lang="x-none" altLang="en-US" sz="2400">
              <a:latin typeface="Monospace" charset="0"/>
              <a:ea typeface="Monospace" charset="0"/>
              <a:sym typeface="+mn-ea"/>
            </a:endParaRPr>
          </a:p>
        </p:txBody>
      </p:sp>
      <p:sp>
        <p:nvSpPr>
          <p:cNvPr id="5" name="Text Box 4"/>
          <p:cNvSpPr txBox="1"/>
          <p:nvPr/>
        </p:nvSpPr>
        <p:spPr>
          <a:xfrm>
            <a:off x="1180465" y="5624830"/>
            <a:ext cx="1498600" cy="474345"/>
          </a:xfrm>
          <a:prstGeom prst="rect">
            <a:avLst/>
          </a:prstGeom>
          <a:noFill/>
        </p:spPr>
        <p:txBody>
          <a:bodyPr wrap="none" rtlCol="0">
            <a:spAutoFit/>
          </a:bodyPr>
          <a:p>
            <a:r>
              <a:rPr lang="x-none" altLang="en-US" sz="2400">
                <a:latin typeface="Monospace" charset="0"/>
                <a:ea typeface="Monospace" charset="0"/>
              </a:rPr>
              <a:t>0 &gt; 0 + 0</a:t>
            </a:r>
            <a:endParaRPr lang="x-none" altLang="en-US" sz="2400">
              <a:latin typeface="Monospace" charset="0"/>
              <a:ea typeface="Monospace"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4" name="Text Box 3"/>
          <p:cNvSpPr txBox="1"/>
          <p:nvPr/>
        </p:nvSpPr>
        <p:spPr>
          <a:xfrm>
            <a:off x="467360" y="922020"/>
            <a:ext cx="5495290" cy="1922145"/>
          </a:xfrm>
          <a:prstGeom prst="rect">
            <a:avLst/>
          </a:prstGeom>
          <a:noFill/>
        </p:spPr>
        <p:txBody>
          <a:bodyPr wrap="none" rtlCol="0">
            <a:spAutoFit/>
          </a:bodyPr>
          <a:p>
            <a:pPr algn="l"/>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38" name="Text Box 37"/>
          <p:cNvSpPr txBox="1"/>
          <p:nvPr/>
        </p:nvSpPr>
        <p:spPr>
          <a:xfrm rot="16200000">
            <a:off x="1491615" y="130048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9" name="Text Box 38"/>
          <p:cNvSpPr txBox="1"/>
          <p:nvPr/>
        </p:nvSpPr>
        <p:spPr>
          <a:xfrm rot="16200000">
            <a:off x="1771015" y="160083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0" name="Text Box 39"/>
          <p:cNvSpPr txBox="1"/>
          <p:nvPr/>
        </p:nvSpPr>
        <p:spPr>
          <a:xfrm rot="16200000">
            <a:off x="2126615" y="189547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1" name="Text Box 40"/>
          <p:cNvSpPr txBox="1"/>
          <p:nvPr/>
        </p:nvSpPr>
        <p:spPr>
          <a:xfrm rot="16200000">
            <a:off x="3228975" y="251015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3</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rPr>
                        <a:t>∞</a:t>
                      </a:r>
                      <a:endParaRPr sz="2400" b="1">
                        <a:solidFill>
                          <a:schemeClr val="tx1">
                            <a:lumMod val="85000"/>
                            <a:lumOff val="15000"/>
                          </a:schemeClr>
                        </a:solidFill>
                        <a:latin typeface="Verdana"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4</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lang="x-none" sz="2400" b="1">
                          <a:solidFill>
                            <a:schemeClr val="tx1">
                              <a:lumMod val="85000"/>
                              <a:lumOff val="15000"/>
                            </a:schemeClr>
                          </a:solidFill>
                        </a:rPr>
                        <a:t>-1</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51" name="Text Box 50"/>
          <p:cNvSpPr txBox="1"/>
          <p:nvPr/>
        </p:nvSpPr>
        <p:spPr>
          <a:xfrm>
            <a:off x="8051800" y="37687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52" name="Text Box 51"/>
          <p:cNvSpPr txBox="1"/>
          <p:nvPr/>
        </p:nvSpPr>
        <p:spPr>
          <a:xfrm>
            <a:off x="8586470" y="377571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53" name="Text Box 52"/>
          <p:cNvSpPr txBox="1"/>
          <p:nvPr/>
        </p:nvSpPr>
        <p:spPr>
          <a:xfrm>
            <a:off x="9140190" y="378079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54" name="Text Box 53"/>
          <p:cNvSpPr txBox="1"/>
          <p:nvPr/>
        </p:nvSpPr>
        <p:spPr>
          <a:xfrm>
            <a:off x="9671050" y="378587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63" name="Text Box 62"/>
          <p:cNvSpPr txBox="1"/>
          <p:nvPr/>
        </p:nvSpPr>
        <p:spPr>
          <a:xfrm>
            <a:off x="7578725" y="42386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64" name="Text Box 63"/>
          <p:cNvSpPr txBox="1"/>
          <p:nvPr/>
        </p:nvSpPr>
        <p:spPr>
          <a:xfrm>
            <a:off x="7581900" y="48133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66" name="Text Box 65"/>
          <p:cNvSpPr txBox="1"/>
          <p:nvPr/>
        </p:nvSpPr>
        <p:spPr>
          <a:xfrm>
            <a:off x="7575550" y="53308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67" name="Text Box 66"/>
          <p:cNvSpPr txBox="1"/>
          <p:nvPr/>
        </p:nvSpPr>
        <p:spPr>
          <a:xfrm>
            <a:off x="7578725" y="58674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12" name="Left Brace 11"/>
          <p:cNvSpPr/>
          <p:nvPr/>
        </p:nvSpPr>
        <p:spPr>
          <a:xfrm>
            <a:off x="513080" y="1293495"/>
            <a:ext cx="154305" cy="162941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
        <p:nvSpPr>
          <p:cNvPr id="9" name="Text Box 8"/>
          <p:cNvSpPr txBox="1"/>
          <p:nvPr/>
        </p:nvSpPr>
        <p:spPr>
          <a:xfrm>
            <a:off x="7773670" y="1459865"/>
            <a:ext cx="502285" cy="474345"/>
          </a:xfrm>
          <a:prstGeom prst="rect">
            <a:avLst/>
          </a:prstGeom>
          <a:noFill/>
        </p:spPr>
        <p:txBody>
          <a:bodyPr wrap="square" rtlCol="0">
            <a:spAutoFit/>
          </a:bodyPr>
          <a:p>
            <a:r>
              <a:rPr lang="x-none" altLang="en-US" sz="2400">
                <a:latin typeface="Monospace" charset="0"/>
                <a:ea typeface="Monospace" charset="0"/>
              </a:rPr>
              <a:t>k</a:t>
            </a:r>
            <a:endParaRPr lang="x-none" altLang="en-US" sz="2400">
              <a:latin typeface="Monospace" charset="0"/>
              <a:ea typeface="Monospace" charset="0"/>
            </a:endParaRPr>
          </a:p>
        </p:txBody>
      </p:sp>
      <p:sp>
        <p:nvSpPr>
          <p:cNvPr id="10" name="Text Box 9"/>
          <p:cNvSpPr txBox="1"/>
          <p:nvPr/>
        </p:nvSpPr>
        <p:spPr>
          <a:xfrm>
            <a:off x="8244840" y="1476375"/>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11" name="Text Box 10"/>
          <p:cNvSpPr txBox="1"/>
          <p:nvPr/>
        </p:nvSpPr>
        <p:spPr>
          <a:xfrm>
            <a:off x="8762365" y="1461135"/>
            <a:ext cx="2454910" cy="474345"/>
          </a:xfrm>
          <a:prstGeom prst="rect">
            <a:avLst/>
          </a:prstGeom>
          <a:noFill/>
        </p:spPr>
        <p:txBody>
          <a:bodyPr wrap="square" rtlCol="0">
            <a:spAutoFit/>
          </a:bodyPr>
          <a:p>
            <a:r>
              <a:rPr lang="x-none" altLang="en-US" sz="2400">
                <a:solidFill>
                  <a:srgbClr val="E91149"/>
                </a:solidFill>
                <a:latin typeface="Monospace" charset="0"/>
                <a:ea typeface="Monospace" charset="0"/>
              </a:rPr>
              <a:t>1</a:t>
            </a:r>
            <a:r>
              <a:rPr lang="x-none" altLang="en-US" sz="2400">
                <a:latin typeface="Monospace" charset="0"/>
                <a:ea typeface="Monospace" charset="0"/>
              </a:rPr>
              <a:t>  2  3  4</a:t>
            </a:r>
            <a:endParaRPr lang="x-none" altLang="en-US" sz="2400">
              <a:latin typeface="Monospace" charset="0"/>
              <a:ea typeface="Monospace" charset="0"/>
            </a:endParaRPr>
          </a:p>
        </p:txBody>
      </p:sp>
      <p:sp>
        <p:nvSpPr>
          <p:cNvPr id="16" name="Text Box 15"/>
          <p:cNvSpPr txBox="1"/>
          <p:nvPr/>
        </p:nvSpPr>
        <p:spPr>
          <a:xfrm>
            <a:off x="7786370" y="1882140"/>
            <a:ext cx="502285" cy="474345"/>
          </a:xfrm>
          <a:prstGeom prst="rect">
            <a:avLst/>
          </a:prstGeom>
          <a:noFill/>
        </p:spPr>
        <p:txBody>
          <a:bodyPr wrap="square" rtlCol="0">
            <a:spAutoFit/>
          </a:bodyPr>
          <a:p>
            <a:r>
              <a:rPr lang="x-none" altLang="en-US" sz="2400">
                <a:latin typeface="Monospace" charset="0"/>
                <a:ea typeface="Monospace" charset="0"/>
              </a:rPr>
              <a:t>i</a:t>
            </a:r>
            <a:endParaRPr lang="x-none" altLang="en-US" sz="2400">
              <a:latin typeface="Monospace" charset="0"/>
              <a:ea typeface="Monospace" charset="0"/>
            </a:endParaRPr>
          </a:p>
        </p:txBody>
      </p:sp>
      <p:sp>
        <p:nvSpPr>
          <p:cNvPr id="31" name="Text Box 30"/>
          <p:cNvSpPr txBox="1"/>
          <p:nvPr/>
        </p:nvSpPr>
        <p:spPr>
          <a:xfrm>
            <a:off x="8257540" y="1898650"/>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35" name="Text Box 34"/>
          <p:cNvSpPr txBox="1"/>
          <p:nvPr/>
        </p:nvSpPr>
        <p:spPr>
          <a:xfrm>
            <a:off x="8775065" y="1883410"/>
            <a:ext cx="2454910" cy="474345"/>
          </a:xfrm>
          <a:prstGeom prst="rect">
            <a:avLst/>
          </a:prstGeom>
          <a:noFill/>
        </p:spPr>
        <p:txBody>
          <a:bodyPr wrap="square" rtlCol="0">
            <a:spAutoFit/>
          </a:bodyPr>
          <a:p>
            <a:r>
              <a:rPr lang="x-none" altLang="en-US" sz="2400">
                <a:solidFill>
                  <a:srgbClr val="E91149"/>
                </a:solidFill>
                <a:latin typeface="Monospace" charset="0"/>
                <a:ea typeface="Monospace" charset="0"/>
              </a:rPr>
              <a:t>1</a:t>
            </a:r>
            <a:r>
              <a:rPr lang="x-none" altLang="en-US" sz="2400">
                <a:latin typeface="Monospace" charset="0"/>
                <a:ea typeface="Monospace" charset="0"/>
              </a:rPr>
              <a:t>  2  3  4</a:t>
            </a:r>
            <a:endParaRPr lang="x-none" altLang="en-US" sz="2400">
              <a:latin typeface="Monospace" charset="0"/>
              <a:ea typeface="Monospace" charset="0"/>
            </a:endParaRPr>
          </a:p>
        </p:txBody>
      </p:sp>
      <p:sp>
        <p:nvSpPr>
          <p:cNvPr id="42" name="Text Box 41"/>
          <p:cNvSpPr txBox="1"/>
          <p:nvPr/>
        </p:nvSpPr>
        <p:spPr>
          <a:xfrm>
            <a:off x="7795895" y="2310765"/>
            <a:ext cx="502285" cy="474345"/>
          </a:xfrm>
          <a:prstGeom prst="rect">
            <a:avLst/>
          </a:prstGeom>
          <a:noFill/>
        </p:spPr>
        <p:txBody>
          <a:bodyPr wrap="square" rtlCol="0">
            <a:spAutoFit/>
          </a:bodyPr>
          <a:p>
            <a:r>
              <a:rPr lang="x-none" altLang="en-US" sz="2400">
                <a:latin typeface="Monospace" charset="0"/>
                <a:ea typeface="Monospace" charset="0"/>
              </a:rPr>
              <a:t>j</a:t>
            </a:r>
            <a:endParaRPr lang="x-none" altLang="en-US" sz="2400">
              <a:latin typeface="Monospace" charset="0"/>
              <a:ea typeface="Monospace" charset="0"/>
            </a:endParaRPr>
          </a:p>
        </p:txBody>
      </p:sp>
      <p:sp>
        <p:nvSpPr>
          <p:cNvPr id="43" name="Text Box 42"/>
          <p:cNvSpPr txBox="1"/>
          <p:nvPr/>
        </p:nvSpPr>
        <p:spPr>
          <a:xfrm>
            <a:off x="8267065" y="2327275"/>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44" name="Text Box 43"/>
          <p:cNvSpPr txBox="1"/>
          <p:nvPr/>
        </p:nvSpPr>
        <p:spPr>
          <a:xfrm>
            <a:off x="8784590" y="2312035"/>
            <a:ext cx="2454910" cy="474345"/>
          </a:xfrm>
          <a:prstGeom prst="rect">
            <a:avLst/>
          </a:prstGeom>
          <a:noFill/>
        </p:spPr>
        <p:txBody>
          <a:bodyPr wrap="square" rtlCol="0">
            <a:spAutoFit/>
          </a:bodyPr>
          <a:p>
            <a:r>
              <a:rPr lang="x-none" altLang="en-US" sz="2400">
                <a:solidFill>
                  <a:srgbClr val="E91149"/>
                </a:solidFill>
                <a:latin typeface="Monospace" charset="0"/>
                <a:ea typeface="Monospace" charset="0"/>
              </a:rPr>
              <a:t>1</a:t>
            </a:r>
            <a:r>
              <a:rPr lang="x-none" altLang="en-US" sz="2400">
                <a:latin typeface="Monospace" charset="0"/>
                <a:ea typeface="Monospace" charset="0"/>
              </a:rPr>
              <a:t>  2  3  4</a:t>
            </a:r>
            <a:endParaRPr lang="x-none" altLang="en-US" sz="2400">
              <a:latin typeface="Monospace" charset="0"/>
              <a:ea typeface="Monospace" charset="0"/>
            </a:endParaRPr>
          </a:p>
        </p:txBody>
      </p:sp>
      <p:sp>
        <p:nvSpPr>
          <p:cNvPr id="2" name="Text Box 1"/>
          <p:cNvSpPr txBox="1"/>
          <p:nvPr/>
        </p:nvSpPr>
        <p:spPr>
          <a:xfrm>
            <a:off x="1176655" y="4565650"/>
            <a:ext cx="4371975" cy="474345"/>
          </a:xfrm>
          <a:prstGeom prst="rect">
            <a:avLst/>
          </a:prstGeom>
          <a:noFill/>
        </p:spPr>
        <p:txBody>
          <a:bodyPr wrap="none" rtlCol="0" anchor="t">
            <a:spAutoFit/>
          </a:bodyPr>
          <a:p>
            <a:r>
              <a:rPr lang="x-none" altLang="en-US" sz="2400">
                <a:latin typeface="Monospace" charset="0"/>
                <a:ea typeface="Monospace" charset="0"/>
                <a:sym typeface="+mn-ea"/>
              </a:rPr>
              <a:t>dist[i][j] &gt; dist[i][k] + dist[k][j]</a:t>
            </a:r>
            <a:endParaRPr lang="x-none" altLang="en-US" sz="2400">
              <a:latin typeface="Monospace" charset="0"/>
              <a:ea typeface="Monospace" charset="0"/>
              <a:sym typeface="+mn-ea"/>
            </a:endParaRPr>
          </a:p>
        </p:txBody>
      </p:sp>
      <p:sp>
        <p:nvSpPr>
          <p:cNvPr id="3" name="Text Box 2"/>
          <p:cNvSpPr txBox="1"/>
          <p:nvPr/>
        </p:nvSpPr>
        <p:spPr>
          <a:xfrm>
            <a:off x="1179195" y="5091430"/>
            <a:ext cx="4620895" cy="474345"/>
          </a:xfrm>
          <a:prstGeom prst="rect">
            <a:avLst/>
          </a:prstGeom>
          <a:noFill/>
        </p:spPr>
        <p:txBody>
          <a:bodyPr wrap="none" rtlCol="0" anchor="t">
            <a:spAutoFit/>
          </a:bodyPr>
          <a:p>
            <a:r>
              <a:rPr lang="x-none" altLang="en-US" sz="2400">
                <a:latin typeface="Monospace" charset="0"/>
                <a:ea typeface="Monospace" charset="0"/>
                <a:sym typeface="+mn-ea"/>
              </a:rPr>
              <a:t>dist[1][1] &gt; dist[1][1] + dist[1][1]</a:t>
            </a:r>
            <a:endParaRPr lang="x-none" altLang="en-US" sz="2400">
              <a:latin typeface="Monospace" charset="0"/>
              <a:ea typeface="Monospace" charset="0"/>
              <a:sym typeface="+mn-ea"/>
            </a:endParaRPr>
          </a:p>
        </p:txBody>
      </p:sp>
      <p:sp>
        <p:nvSpPr>
          <p:cNvPr id="5" name="Text Box 4"/>
          <p:cNvSpPr txBox="1"/>
          <p:nvPr/>
        </p:nvSpPr>
        <p:spPr>
          <a:xfrm>
            <a:off x="1180465" y="5624830"/>
            <a:ext cx="1498600" cy="474345"/>
          </a:xfrm>
          <a:prstGeom prst="rect">
            <a:avLst/>
          </a:prstGeom>
          <a:noFill/>
        </p:spPr>
        <p:txBody>
          <a:bodyPr wrap="none" rtlCol="0">
            <a:spAutoFit/>
          </a:bodyPr>
          <a:p>
            <a:r>
              <a:rPr lang="x-none" altLang="en-US" sz="2400">
                <a:latin typeface="Monospace" charset="0"/>
                <a:ea typeface="Monospace" charset="0"/>
              </a:rPr>
              <a:t>0 &gt; 0 + 0</a:t>
            </a:r>
            <a:endParaRPr lang="x-none" altLang="en-US" sz="2400">
              <a:latin typeface="Monospace" charset="0"/>
              <a:ea typeface="Monospace" charset="0"/>
            </a:endParaRPr>
          </a:p>
        </p:txBody>
      </p:sp>
      <p:sp>
        <p:nvSpPr>
          <p:cNvPr id="6" name="Text Box 5"/>
          <p:cNvSpPr txBox="1"/>
          <p:nvPr/>
        </p:nvSpPr>
        <p:spPr>
          <a:xfrm>
            <a:off x="2729865" y="5624830"/>
            <a:ext cx="793750" cy="474345"/>
          </a:xfrm>
          <a:prstGeom prst="rect">
            <a:avLst/>
          </a:prstGeom>
          <a:noFill/>
        </p:spPr>
        <p:txBody>
          <a:bodyPr wrap="none" rtlCol="0">
            <a:spAutoFit/>
          </a:bodyPr>
          <a:p>
            <a:r>
              <a:rPr lang="x-none" altLang="en-US" sz="2400" b="1">
                <a:solidFill>
                  <a:srgbClr val="DE2020"/>
                </a:solidFill>
                <a:latin typeface="Monospace" charset="0"/>
                <a:ea typeface="Monospace" charset="0"/>
              </a:rPr>
              <a:t>false</a:t>
            </a:r>
            <a:endParaRPr lang="x-none" altLang="en-US" sz="2400" b="1">
              <a:solidFill>
                <a:srgbClr val="DE2020"/>
              </a:solidFill>
              <a:latin typeface="Monospace" charset="0"/>
              <a:ea typeface="Monospace"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4" name="Text Box 3"/>
          <p:cNvSpPr txBox="1"/>
          <p:nvPr/>
        </p:nvSpPr>
        <p:spPr>
          <a:xfrm>
            <a:off x="467360" y="922020"/>
            <a:ext cx="5495290" cy="1922145"/>
          </a:xfrm>
          <a:prstGeom prst="rect">
            <a:avLst/>
          </a:prstGeom>
          <a:noFill/>
        </p:spPr>
        <p:txBody>
          <a:bodyPr wrap="none" rtlCol="0">
            <a:spAutoFit/>
          </a:bodyPr>
          <a:p>
            <a:pPr algn="l"/>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38" name="Text Box 37"/>
          <p:cNvSpPr txBox="1"/>
          <p:nvPr/>
        </p:nvSpPr>
        <p:spPr>
          <a:xfrm rot="16200000">
            <a:off x="1491615" y="130048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9" name="Text Box 38"/>
          <p:cNvSpPr txBox="1"/>
          <p:nvPr/>
        </p:nvSpPr>
        <p:spPr>
          <a:xfrm rot="16200000">
            <a:off x="1771015" y="160083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0" name="Text Box 39"/>
          <p:cNvSpPr txBox="1"/>
          <p:nvPr/>
        </p:nvSpPr>
        <p:spPr>
          <a:xfrm rot="16200000">
            <a:off x="2126615" y="189547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1" name="Text Box 40"/>
          <p:cNvSpPr txBox="1"/>
          <p:nvPr/>
        </p:nvSpPr>
        <p:spPr>
          <a:xfrm rot="16200000">
            <a:off x="3228975" y="251015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3</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rPr>
                        <a:t>∞</a:t>
                      </a:r>
                      <a:endParaRPr sz="2400" b="1">
                        <a:solidFill>
                          <a:schemeClr val="tx1">
                            <a:lumMod val="85000"/>
                            <a:lumOff val="15000"/>
                          </a:schemeClr>
                        </a:solidFill>
                        <a:latin typeface="Verdana"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4</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lang="x-none" sz="2400" b="1">
                          <a:solidFill>
                            <a:schemeClr val="tx1">
                              <a:lumMod val="85000"/>
                              <a:lumOff val="15000"/>
                            </a:schemeClr>
                          </a:solidFill>
                        </a:rPr>
                        <a:t>-1</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51" name="Text Box 50"/>
          <p:cNvSpPr txBox="1"/>
          <p:nvPr/>
        </p:nvSpPr>
        <p:spPr>
          <a:xfrm>
            <a:off x="8051800" y="37687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52" name="Text Box 51"/>
          <p:cNvSpPr txBox="1"/>
          <p:nvPr/>
        </p:nvSpPr>
        <p:spPr>
          <a:xfrm>
            <a:off x="8586470" y="377571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53" name="Text Box 52"/>
          <p:cNvSpPr txBox="1"/>
          <p:nvPr/>
        </p:nvSpPr>
        <p:spPr>
          <a:xfrm>
            <a:off x="9140190" y="378079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54" name="Text Box 53"/>
          <p:cNvSpPr txBox="1"/>
          <p:nvPr/>
        </p:nvSpPr>
        <p:spPr>
          <a:xfrm>
            <a:off x="9671050" y="378587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63" name="Text Box 62"/>
          <p:cNvSpPr txBox="1"/>
          <p:nvPr/>
        </p:nvSpPr>
        <p:spPr>
          <a:xfrm>
            <a:off x="7578725" y="42386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64" name="Text Box 63"/>
          <p:cNvSpPr txBox="1"/>
          <p:nvPr/>
        </p:nvSpPr>
        <p:spPr>
          <a:xfrm>
            <a:off x="7581900" y="48133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66" name="Text Box 65"/>
          <p:cNvSpPr txBox="1"/>
          <p:nvPr/>
        </p:nvSpPr>
        <p:spPr>
          <a:xfrm>
            <a:off x="7575550" y="53308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67" name="Text Box 66"/>
          <p:cNvSpPr txBox="1"/>
          <p:nvPr/>
        </p:nvSpPr>
        <p:spPr>
          <a:xfrm>
            <a:off x="7578725" y="58674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12" name="Left Brace 11"/>
          <p:cNvSpPr/>
          <p:nvPr/>
        </p:nvSpPr>
        <p:spPr>
          <a:xfrm>
            <a:off x="513080" y="1293495"/>
            <a:ext cx="154305" cy="162941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
        <p:nvSpPr>
          <p:cNvPr id="9" name="Text Box 8"/>
          <p:cNvSpPr txBox="1"/>
          <p:nvPr/>
        </p:nvSpPr>
        <p:spPr>
          <a:xfrm>
            <a:off x="7773670" y="1459865"/>
            <a:ext cx="502285" cy="474345"/>
          </a:xfrm>
          <a:prstGeom prst="rect">
            <a:avLst/>
          </a:prstGeom>
          <a:noFill/>
        </p:spPr>
        <p:txBody>
          <a:bodyPr wrap="square" rtlCol="0">
            <a:spAutoFit/>
          </a:bodyPr>
          <a:p>
            <a:r>
              <a:rPr lang="x-none" altLang="en-US" sz="2400">
                <a:latin typeface="Monospace" charset="0"/>
                <a:ea typeface="Monospace" charset="0"/>
              </a:rPr>
              <a:t>k</a:t>
            </a:r>
            <a:endParaRPr lang="x-none" altLang="en-US" sz="2400">
              <a:latin typeface="Monospace" charset="0"/>
              <a:ea typeface="Monospace" charset="0"/>
            </a:endParaRPr>
          </a:p>
        </p:txBody>
      </p:sp>
      <p:sp>
        <p:nvSpPr>
          <p:cNvPr id="10" name="Text Box 9"/>
          <p:cNvSpPr txBox="1"/>
          <p:nvPr/>
        </p:nvSpPr>
        <p:spPr>
          <a:xfrm>
            <a:off x="8244840" y="1476375"/>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11" name="Text Box 10"/>
          <p:cNvSpPr txBox="1"/>
          <p:nvPr/>
        </p:nvSpPr>
        <p:spPr>
          <a:xfrm>
            <a:off x="8762365" y="1461135"/>
            <a:ext cx="2454910" cy="474345"/>
          </a:xfrm>
          <a:prstGeom prst="rect">
            <a:avLst/>
          </a:prstGeom>
          <a:noFill/>
        </p:spPr>
        <p:txBody>
          <a:bodyPr wrap="square" rtlCol="0">
            <a:spAutoFit/>
          </a:bodyPr>
          <a:p>
            <a:r>
              <a:rPr lang="x-none" altLang="en-US" sz="2400">
                <a:solidFill>
                  <a:srgbClr val="E91149"/>
                </a:solidFill>
                <a:latin typeface="Monospace" charset="0"/>
                <a:ea typeface="Monospace" charset="0"/>
              </a:rPr>
              <a:t>1</a:t>
            </a:r>
            <a:r>
              <a:rPr lang="x-none" altLang="en-US" sz="2400">
                <a:latin typeface="Monospace" charset="0"/>
                <a:ea typeface="Monospace" charset="0"/>
              </a:rPr>
              <a:t>  2  3  4</a:t>
            </a:r>
            <a:endParaRPr lang="x-none" altLang="en-US" sz="2400">
              <a:latin typeface="Monospace" charset="0"/>
              <a:ea typeface="Monospace" charset="0"/>
            </a:endParaRPr>
          </a:p>
        </p:txBody>
      </p:sp>
      <p:sp>
        <p:nvSpPr>
          <p:cNvPr id="16" name="Text Box 15"/>
          <p:cNvSpPr txBox="1"/>
          <p:nvPr/>
        </p:nvSpPr>
        <p:spPr>
          <a:xfrm>
            <a:off x="7786370" y="1882140"/>
            <a:ext cx="502285" cy="474345"/>
          </a:xfrm>
          <a:prstGeom prst="rect">
            <a:avLst/>
          </a:prstGeom>
          <a:noFill/>
        </p:spPr>
        <p:txBody>
          <a:bodyPr wrap="square" rtlCol="0">
            <a:spAutoFit/>
          </a:bodyPr>
          <a:p>
            <a:r>
              <a:rPr lang="x-none" altLang="en-US" sz="2400">
                <a:latin typeface="Monospace" charset="0"/>
                <a:ea typeface="Monospace" charset="0"/>
              </a:rPr>
              <a:t>i</a:t>
            </a:r>
            <a:endParaRPr lang="x-none" altLang="en-US" sz="2400">
              <a:latin typeface="Monospace" charset="0"/>
              <a:ea typeface="Monospace" charset="0"/>
            </a:endParaRPr>
          </a:p>
        </p:txBody>
      </p:sp>
      <p:sp>
        <p:nvSpPr>
          <p:cNvPr id="31" name="Text Box 30"/>
          <p:cNvSpPr txBox="1"/>
          <p:nvPr/>
        </p:nvSpPr>
        <p:spPr>
          <a:xfrm>
            <a:off x="8257540" y="1898650"/>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35" name="Text Box 34"/>
          <p:cNvSpPr txBox="1"/>
          <p:nvPr/>
        </p:nvSpPr>
        <p:spPr>
          <a:xfrm>
            <a:off x="8775065" y="1883410"/>
            <a:ext cx="2454910" cy="474345"/>
          </a:xfrm>
          <a:prstGeom prst="rect">
            <a:avLst/>
          </a:prstGeom>
          <a:noFill/>
        </p:spPr>
        <p:txBody>
          <a:bodyPr wrap="square" rtlCol="0">
            <a:spAutoFit/>
          </a:bodyPr>
          <a:p>
            <a:r>
              <a:rPr lang="x-none" altLang="en-US" sz="2400">
                <a:solidFill>
                  <a:srgbClr val="E91149"/>
                </a:solidFill>
                <a:latin typeface="Monospace" charset="0"/>
                <a:ea typeface="Monospace" charset="0"/>
              </a:rPr>
              <a:t>1</a:t>
            </a:r>
            <a:r>
              <a:rPr lang="x-none" altLang="en-US" sz="2400">
                <a:latin typeface="Monospace" charset="0"/>
                <a:ea typeface="Monospace" charset="0"/>
              </a:rPr>
              <a:t>  2  3  4</a:t>
            </a:r>
            <a:endParaRPr lang="x-none" altLang="en-US" sz="2400">
              <a:latin typeface="Monospace" charset="0"/>
              <a:ea typeface="Monospace" charset="0"/>
            </a:endParaRPr>
          </a:p>
        </p:txBody>
      </p:sp>
      <p:sp>
        <p:nvSpPr>
          <p:cNvPr id="42" name="Text Box 41"/>
          <p:cNvSpPr txBox="1"/>
          <p:nvPr/>
        </p:nvSpPr>
        <p:spPr>
          <a:xfrm>
            <a:off x="7795895" y="2310765"/>
            <a:ext cx="502285" cy="474345"/>
          </a:xfrm>
          <a:prstGeom prst="rect">
            <a:avLst/>
          </a:prstGeom>
          <a:noFill/>
        </p:spPr>
        <p:txBody>
          <a:bodyPr wrap="square" rtlCol="0">
            <a:spAutoFit/>
          </a:bodyPr>
          <a:p>
            <a:r>
              <a:rPr lang="x-none" altLang="en-US" sz="2400">
                <a:latin typeface="Monospace" charset="0"/>
                <a:ea typeface="Monospace" charset="0"/>
              </a:rPr>
              <a:t>j</a:t>
            </a:r>
            <a:endParaRPr lang="x-none" altLang="en-US" sz="2400">
              <a:latin typeface="Monospace" charset="0"/>
              <a:ea typeface="Monospace" charset="0"/>
            </a:endParaRPr>
          </a:p>
        </p:txBody>
      </p:sp>
      <p:sp>
        <p:nvSpPr>
          <p:cNvPr id="43" name="Text Box 42"/>
          <p:cNvSpPr txBox="1"/>
          <p:nvPr/>
        </p:nvSpPr>
        <p:spPr>
          <a:xfrm>
            <a:off x="8267065" y="2327275"/>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44" name="Text Box 43"/>
          <p:cNvSpPr txBox="1"/>
          <p:nvPr/>
        </p:nvSpPr>
        <p:spPr>
          <a:xfrm>
            <a:off x="8784590" y="2312035"/>
            <a:ext cx="2454910" cy="474345"/>
          </a:xfrm>
          <a:prstGeom prst="rect">
            <a:avLst/>
          </a:prstGeom>
          <a:noFill/>
        </p:spPr>
        <p:txBody>
          <a:bodyPr wrap="square" rtlCol="0">
            <a:spAutoFit/>
          </a:bodyPr>
          <a:p>
            <a:r>
              <a:rPr lang="x-none" altLang="en-US" sz="2400">
                <a:solidFill>
                  <a:schemeClr val="tx1">
                    <a:lumMod val="85000"/>
                    <a:lumOff val="15000"/>
                  </a:schemeClr>
                </a:solidFill>
                <a:latin typeface="Monospace" charset="0"/>
                <a:ea typeface="Monospace" charset="0"/>
              </a:rPr>
              <a:t>1</a:t>
            </a:r>
            <a:r>
              <a:rPr lang="x-none" altLang="en-US" sz="2400">
                <a:latin typeface="Monospace" charset="0"/>
                <a:ea typeface="Monospace" charset="0"/>
              </a:rPr>
              <a:t>  </a:t>
            </a:r>
            <a:r>
              <a:rPr lang="x-none" altLang="en-US" sz="2400">
                <a:solidFill>
                  <a:srgbClr val="E91149"/>
                </a:solidFill>
                <a:latin typeface="Monospace" charset="0"/>
                <a:ea typeface="Monospace" charset="0"/>
              </a:rPr>
              <a:t>2</a:t>
            </a:r>
            <a:r>
              <a:rPr lang="x-none" altLang="en-US" sz="2400">
                <a:latin typeface="Monospace" charset="0"/>
                <a:ea typeface="Monospace" charset="0"/>
              </a:rPr>
              <a:t>  3  4</a:t>
            </a:r>
            <a:endParaRPr lang="x-none" altLang="en-US" sz="2400">
              <a:latin typeface="Monospace" charset="0"/>
              <a:ea typeface="Monospace" charset="0"/>
            </a:endParaRPr>
          </a:p>
        </p:txBody>
      </p:sp>
      <p:sp>
        <p:nvSpPr>
          <p:cNvPr id="2" name="Text Box 1"/>
          <p:cNvSpPr txBox="1"/>
          <p:nvPr/>
        </p:nvSpPr>
        <p:spPr>
          <a:xfrm>
            <a:off x="1176655" y="4565650"/>
            <a:ext cx="4371975" cy="474345"/>
          </a:xfrm>
          <a:prstGeom prst="rect">
            <a:avLst/>
          </a:prstGeom>
          <a:noFill/>
        </p:spPr>
        <p:txBody>
          <a:bodyPr wrap="none" rtlCol="0" anchor="t">
            <a:spAutoFit/>
          </a:bodyPr>
          <a:p>
            <a:r>
              <a:rPr lang="x-none" altLang="en-US" sz="2400">
                <a:latin typeface="Monospace" charset="0"/>
                <a:ea typeface="Monospace" charset="0"/>
                <a:sym typeface="+mn-ea"/>
              </a:rPr>
              <a:t>dist[i][j] &gt; dist[i][k] + dist[k][j]</a:t>
            </a:r>
            <a:endParaRPr lang="x-none" altLang="en-US" sz="2400">
              <a:latin typeface="Monospace" charset="0"/>
              <a:ea typeface="Monospace" charset="0"/>
              <a:sym typeface="+mn-ea"/>
            </a:endParaRPr>
          </a:p>
        </p:txBody>
      </p:sp>
      <p:sp>
        <p:nvSpPr>
          <p:cNvPr id="3" name="Text Box 2"/>
          <p:cNvSpPr txBox="1"/>
          <p:nvPr/>
        </p:nvSpPr>
        <p:spPr>
          <a:xfrm>
            <a:off x="1179195" y="5091430"/>
            <a:ext cx="4620895" cy="474345"/>
          </a:xfrm>
          <a:prstGeom prst="rect">
            <a:avLst/>
          </a:prstGeom>
          <a:noFill/>
        </p:spPr>
        <p:txBody>
          <a:bodyPr wrap="none" rtlCol="0" anchor="t">
            <a:spAutoFit/>
          </a:bodyPr>
          <a:p>
            <a:r>
              <a:rPr lang="x-none" altLang="en-US" sz="2400">
                <a:latin typeface="Monospace" charset="0"/>
                <a:ea typeface="Monospace" charset="0"/>
                <a:sym typeface="+mn-ea"/>
              </a:rPr>
              <a:t>dist[1][2] &gt; dist[1][1] + dist[1][2]</a:t>
            </a:r>
            <a:endParaRPr lang="x-none" altLang="en-US" sz="2400">
              <a:latin typeface="Monospace" charset="0"/>
              <a:ea typeface="Monospace" charset="0"/>
              <a:sym typeface="+mn-ea"/>
            </a:endParaRPr>
          </a:p>
        </p:txBody>
      </p:sp>
      <p:sp>
        <p:nvSpPr>
          <p:cNvPr id="5" name="Text Box 4"/>
          <p:cNvSpPr txBox="1"/>
          <p:nvPr/>
        </p:nvSpPr>
        <p:spPr>
          <a:xfrm>
            <a:off x="1180465" y="5624830"/>
            <a:ext cx="1498600" cy="474345"/>
          </a:xfrm>
          <a:prstGeom prst="rect">
            <a:avLst/>
          </a:prstGeom>
          <a:noFill/>
        </p:spPr>
        <p:txBody>
          <a:bodyPr wrap="none" rtlCol="0">
            <a:spAutoFit/>
          </a:bodyPr>
          <a:p>
            <a:pPr algn="l"/>
            <a:r>
              <a:rPr lang="x-none" sz="2400">
                <a:solidFill>
                  <a:schemeClr val="tx1">
                    <a:lumMod val="85000"/>
                    <a:lumOff val="15000"/>
                  </a:schemeClr>
                </a:solidFill>
                <a:latin typeface="Monospace" charset="0"/>
                <a:ea typeface="Monospace" charset="0"/>
                <a:sym typeface="+mn-ea"/>
              </a:rPr>
              <a:t>2 </a:t>
            </a:r>
            <a:r>
              <a:rPr lang="x-none" altLang="en-US" sz="2400">
                <a:latin typeface="Monospace" charset="0"/>
                <a:ea typeface="Monospace" charset="0"/>
              </a:rPr>
              <a:t>&gt; 0 + 2</a:t>
            </a:r>
            <a:endParaRPr lang="x-none" altLang="en-US" sz="2400">
              <a:latin typeface="Monospace" charset="0"/>
              <a:ea typeface="Monospace"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5" name="Text Box 4"/>
          <p:cNvSpPr txBox="1"/>
          <p:nvPr/>
        </p:nvSpPr>
        <p:spPr>
          <a:xfrm>
            <a:off x="524510" y="1292225"/>
            <a:ext cx="1767840" cy="457200"/>
          </a:xfrm>
          <a:prstGeom prst="rect">
            <a:avLst/>
          </a:prstGeom>
          <a:noFill/>
        </p:spPr>
        <p:txBody>
          <a:bodyPr wrap="none" rtlCol="0">
            <a:spAutoFit/>
          </a:bodyPr>
          <a:p>
            <a:r>
              <a:rPr lang="x-none" altLang="en-US" sz="2400" b="1">
                <a:solidFill>
                  <a:schemeClr val="tx1">
                    <a:lumMod val="75000"/>
                    <a:lumOff val="25000"/>
                  </a:schemeClr>
                </a:solidFill>
                <a:latin typeface="Lato" charset="0"/>
              </a:rPr>
              <a:t>Κατηγορία:</a:t>
            </a:r>
            <a:endParaRPr lang="x-none" altLang="en-US" sz="2400" b="1">
              <a:solidFill>
                <a:schemeClr val="tx1">
                  <a:lumMod val="75000"/>
                  <a:lumOff val="25000"/>
                </a:schemeClr>
              </a:solidFill>
              <a:latin typeface="Lato" charset="0"/>
            </a:endParaRPr>
          </a:p>
        </p:txBody>
      </p:sp>
      <p:sp>
        <p:nvSpPr>
          <p:cNvPr id="4" name="Text Box 3"/>
          <p:cNvSpPr txBox="1"/>
          <p:nvPr/>
        </p:nvSpPr>
        <p:spPr>
          <a:xfrm>
            <a:off x="524510" y="2742565"/>
            <a:ext cx="1188720" cy="457200"/>
          </a:xfrm>
          <a:prstGeom prst="rect">
            <a:avLst/>
          </a:prstGeom>
          <a:noFill/>
        </p:spPr>
        <p:txBody>
          <a:bodyPr wrap="none" rtlCol="0">
            <a:spAutoFit/>
          </a:bodyPr>
          <a:p>
            <a:r>
              <a:rPr lang="x-none" altLang="en-US" sz="2400" b="1">
                <a:solidFill>
                  <a:schemeClr val="tx1">
                    <a:lumMod val="75000"/>
                    <a:lumOff val="25000"/>
                  </a:schemeClr>
                </a:solidFill>
                <a:latin typeface="Lato" charset="0"/>
              </a:rPr>
              <a:t>Χρήση:</a:t>
            </a:r>
            <a:endParaRPr lang="x-none" altLang="en-US" sz="2400" b="1">
              <a:solidFill>
                <a:schemeClr val="tx1">
                  <a:lumMod val="75000"/>
                  <a:lumOff val="25000"/>
                </a:schemeClr>
              </a:solidFill>
              <a:latin typeface="Lato" charset="0"/>
            </a:endParaRPr>
          </a:p>
        </p:txBody>
      </p:sp>
      <p:sp>
        <p:nvSpPr>
          <p:cNvPr id="6" name="Text Box 5"/>
          <p:cNvSpPr txBox="1"/>
          <p:nvPr/>
        </p:nvSpPr>
        <p:spPr>
          <a:xfrm>
            <a:off x="524510" y="4466590"/>
            <a:ext cx="2773680" cy="457200"/>
          </a:xfrm>
          <a:prstGeom prst="rect">
            <a:avLst/>
          </a:prstGeom>
          <a:noFill/>
        </p:spPr>
        <p:txBody>
          <a:bodyPr wrap="none" rtlCol="0">
            <a:spAutoFit/>
          </a:bodyPr>
          <a:p>
            <a:r>
              <a:rPr lang="x-none" altLang="en-US" sz="2400" b="1">
                <a:solidFill>
                  <a:schemeClr val="tx1">
                    <a:lumMod val="75000"/>
                    <a:lumOff val="25000"/>
                  </a:schemeClr>
                </a:solidFill>
                <a:latin typeface="Lato" charset="0"/>
              </a:rPr>
              <a:t>Χρόνος εκτέλεσης:</a:t>
            </a:r>
            <a:endParaRPr lang="x-none" altLang="en-US" sz="2400" b="1">
              <a:solidFill>
                <a:schemeClr val="tx1">
                  <a:lumMod val="75000"/>
                  <a:lumOff val="25000"/>
                </a:schemeClr>
              </a:solidFill>
              <a:latin typeface="Lato" charset="0"/>
            </a:endParaRPr>
          </a:p>
        </p:txBody>
      </p:sp>
      <p:sp>
        <p:nvSpPr>
          <p:cNvPr id="7" name="Text Box 6"/>
          <p:cNvSpPr txBox="1"/>
          <p:nvPr/>
        </p:nvSpPr>
        <p:spPr>
          <a:xfrm>
            <a:off x="524510" y="1673860"/>
            <a:ext cx="5498465" cy="640080"/>
          </a:xfrm>
          <a:prstGeom prst="rect">
            <a:avLst/>
          </a:prstGeom>
          <a:noFill/>
        </p:spPr>
        <p:txBody>
          <a:bodyPr wrap="none" rtlCol="0">
            <a:spAutoFit/>
          </a:bodyPr>
          <a:p>
            <a:r>
              <a:rPr lang="x-none" altLang="en-US" sz="3600">
                <a:solidFill>
                  <a:schemeClr val="bg2">
                    <a:lumMod val="50000"/>
                  </a:schemeClr>
                </a:solidFill>
                <a:latin typeface="Lato" charset="0"/>
              </a:rPr>
              <a:t>Αλγόριθμος γραφημάτων</a:t>
            </a:r>
            <a:endParaRPr lang="x-none" altLang="en-US" sz="3600">
              <a:solidFill>
                <a:schemeClr val="bg2">
                  <a:lumMod val="50000"/>
                </a:schemeClr>
              </a:solidFill>
              <a:latin typeface="Lato" charset="0"/>
            </a:endParaRPr>
          </a:p>
        </p:txBody>
      </p:sp>
      <p:sp>
        <p:nvSpPr>
          <p:cNvPr id="8" name="Text Box 7"/>
          <p:cNvSpPr txBox="1"/>
          <p:nvPr/>
        </p:nvSpPr>
        <p:spPr>
          <a:xfrm>
            <a:off x="524510" y="3123565"/>
            <a:ext cx="10661015" cy="1066800"/>
          </a:xfrm>
          <a:prstGeom prst="rect">
            <a:avLst/>
          </a:prstGeom>
          <a:noFill/>
        </p:spPr>
        <p:txBody>
          <a:bodyPr wrap="none" rtlCol="0">
            <a:spAutoFit/>
          </a:bodyPr>
          <a:p>
            <a:r>
              <a:rPr lang="x-none" altLang="en-US" sz="3200">
                <a:solidFill>
                  <a:schemeClr val="bg2">
                    <a:lumMod val="50000"/>
                  </a:schemeClr>
                </a:solidFill>
                <a:latin typeface="Lato" charset="0"/>
              </a:rPr>
              <a:t>Εύρεση συντομότατων διαδρομών μεταξύ </a:t>
            </a:r>
            <a:r>
              <a:rPr lang="x-none" altLang="en-US" sz="3200" b="1" u="sng">
                <a:solidFill>
                  <a:schemeClr val="bg2">
                    <a:lumMod val="50000"/>
                  </a:schemeClr>
                </a:solidFill>
                <a:latin typeface="Lato" charset="0"/>
              </a:rPr>
              <a:t>όλων</a:t>
            </a:r>
            <a:r>
              <a:rPr lang="x-none" altLang="en-US" sz="3200">
                <a:solidFill>
                  <a:schemeClr val="bg2">
                    <a:lumMod val="50000"/>
                  </a:schemeClr>
                </a:solidFill>
                <a:latin typeface="Lato" charset="0"/>
              </a:rPr>
              <a:t> κόμβων, </a:t>
            </a:r>
            <a:endParaRPr lang="x-none" altLang="en-US" sz="3200">
              <a:solidFill>
                <a:schemeClr val="bg2">
                  <a:lumMod val="50000"/>
                </a:schemeClr>
              </a:solidFill>
              <a:latin typeface="Lato" charset="0"/>
            </a:endParaRPr>
          </a:p>
          <a:p>
            <a:r>
              <a:rPr lang="x-none" altLang="en-US" sz="3200" b="1" u="sng">
                <a:solidFill>
                  <a:schemeClr val="bg2">
                    <a:lumMod val="50000"/>
                  </a:schemeClr>
                </a:solidFill>
                <a:latin typeface="Lato" charset="0"/>
              </a:rPr>
              <a:t>επιτρέπονται </a:t>
            </a:r>
            <a:r>
              <a:rPr lang="x-none" altLang="en-US" sz="3200">
                <a:solidFill>
                  <a:schemeClr val="bg2">
                    <a:lumMod val="50000"/>
                  </a:schemeClr>
                </a:solidFill>
                <a:latin typeface="Lato" charset="0"/>
              </a:rPr>
              <a:t>τα αρνητικά βάρη.</a:t>
            </a:r>
            <a:endParaRPr lang="x-none" altLang="en-US" sz="3200">
              <a:solidFill>
                <a:schemeClr val="bg2">
                  <a:lumMod val="50000"/>
                </a:schemeClr>
              </a:solidFill>
              <a:latin typeface="Lato" charset="0"/>
            </a:endParaRPr>
          </a:p>
        </p:txBody>
      </p:sp>
      <p:sp>
        <p:nvSpPr>
          <p:cNvPr id="9" name="Text Box 8"/>
          <p:cNvSpPr txBox="1"/>
          <p:nvPr/>
        </p:nvSpPr>
        <p:spPr>
          <a:xfrm>
            <a:off x="524510" y="4924425"/>
            <a:ext cx="1385570" cy="640080"/>
          </a:xfrm>
          <a:prstGeom prst="rect">
            <a:avLst/>
          </a:prstGeom>
          <a:noFill/>
        </p:spPr>
        <p:txBody>
          <a:bodyPr wrap="none" rtlCol="0">
            <a:spAutoFit/>
          </a:bodyPr>
          <a:p>
            <a:pPr algn="l"/>
            <a:r>
              <a:rPr lang="x-none" altLang="en-US" sz="3600">
                <a:solidFill>
                  <a:schemeClr val="bg2">
                    <a:lumMod val="50000"/>
                  </a:schemeClr>
                </a:solidFill>
                <a:latin typeface="MathJax_Main" charset="0"/>
                <a:sym typeface="+mn-ea"/>
              </a:rPr>
              <a:t>O(V</a:t>
            </a:r>
            <a:r>
              <a:rPr lang="x-none" altLang="en-US" sz="3600" baseline="30000">
                <a:solidFill>
                  <a:schemeClr val="bg2">
                    <a:lumMod val="50000"/>
                  </a:schemeClr>
                </a:solidFill>
                <a:latin typeface="MathJax_Main" charset="0"/>
                <a:sym typeface="+mn-ea"/>
              </a:rPr>
              <a:t>3</a:t>
            </a:r>
            <a:r>
              <a:rPr lang="x-none" altLang="en-US" sz="3600">
                <a:solidFill>
                  <a:schemeClr val="bg2">
                    <a:lumMod val="50000"/>
                  </a:schemeClr>
                </a:solidFill>
                <a:latin typeface="MathJax_Main" charset="0"/>
                <a:sym typeface="+mn-ea"/>
              </a:rPr>
              <a:t>)</a:t>
            </a:r>
            <a:endParaRPr lang="x-none" altLang="en-US" sz="3200">
              <a:solidFill>
                <a:schemeClr val="bg2">
                  <a:lumMod val="50000"/>
                </a:schemeClr>
              </a:solidFill>
              <a:latin typeface="Lato"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4" name="Text Box 3"/>
          <p:cNvSpPr txBox="1"/>
          <p:nvPr/>
        </p:nvSpPr>
        <p:spPr>
          <a:xfrm>
            <a:off x="467360" y="922020"/>
            <a:ext cx="5495290" cy="1922145"/>
          </a:xfrm>
          <a:prstGeom prst="rect">
            <a:avLst/>
          </a:prstGeom>
          <a:noFill/>
        </p:spPr>
        <p:txBody>
          <a:bodyPr wrap="none" rtlCol="0">
            <a:spAutoFit/>
          </a:bodyPr>
          <a:p>
            <a:pPr algn="l"/>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38" name="Text Box 37"/>
          <p:cNvSpPr txBox="1"/>
          <p:nvPr/>
        </p:nvSpPr>
        <p:spPr>
          <a:xfrm rot="16200000">
            <a:off x="1491615" y="130048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9" name="Text Box 38"/>
          <p:cNvSpPr txBox="1"/>
          <p:nvPr/>
        </p:nvSpPr>
        <p:spPr>
          <a:xfrm rot="16200000">
            <a:off x="1771015" y="160083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0" name="Text Box 39"/>
          <p:cNvSpPr txBox="1"/>
          <p:nvPr/>
        </p:nvSpPr>
        <p:spPr>
          <a:xfrm rot="16200000">
            <a:off x="2126615" y="189547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1" name="Text Box 40"/>
          <p:cNvSpPr txBox="1"/>
          <p:nvPr/>
        </p:nvSpPr>
        <p:spPr>
          <a:xfrm rot="16200000">
            <a:off x="3228975" y="251015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3</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rPr>
                        <a:t>∞</a:t>
                      </a:r>
                      <a:endParaRPr sz="2400" b="1">
                        <a:solidFill>
                          <a:schemeClr val="tx1">
                            <a:lumMod val="85000"/>
                            <a:lumOff val="15000"/>
                          </a:schemeClr>
                        </a:solidFill>
                        <a:latin typeface="Verdana"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4</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lang="x-none" sz="2400" b="1">
                          <a:solidFill>
                            <a:schemeClr val="tx1">
                              <a:lumMod val="85000"/>
                              <a:lumOff val="15000"/>
                            </a:schemeClr>
                          </a:solidFill>
                        </a:rPr>
                        <a:t>-1</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51" name="Text Box 50"/>
          <p:cNvSpPr txBox="1"/>
          <p:nvPr/>
        </p:nvSpPr>
        <p:spPr>
          <a:xfrm>
            <a:off x="8051800" y="37687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52" name="Text Box 51"/>
          <p:cNvSpPr txBox="1"/>
          <p:nvPr/>
        </p:nvSpPr>
        <p:spPr>
          <a:xfrm>
            <a:off x="8586470" y="377571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53" name="Text Box 52"/>
          <p:cNvSpPr txBox="1"/>
          <p:nvPr/>
        </p:nvSpPr>
        <p:spPr>
          <a:xfrm>
            <a:off x="9140190" y="378079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54" name="Text Box 53"/>
          <p:cNvSpPr txBox="1"/>
          <p:nvPr/>
        </p:nvSpPr>
        <p:spPr>
          <a:xfrm>
            <a:off x="9671050" y="378587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63" name="Text Box 62"/>
          <p:cNvSpPr txBox="1"/>
          <p:nvPr/>
        </p:nvSpPr>
        <p:spPr>
          <a:xfrm>
            <a:off x="7578725" y="42386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64" name="Text Box 63"/>
          <p:cNvSpPr txBox="1"/>
          <p:nvPr/>
        </p:nvSpPr>
        <p:spPr>
          <a:xfrm>
            <a:off x="7581900" y="48133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66" name="Text Box 65"/>
          <p:cNvSpPr txBox="1"/>
          <p:nvPr/>
        </p:nvSpPr>
        <p:spPr>
          <a:xfrm>
            <a:off x="7575550" y="53308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67" name="Text Box 66"/>
          <p:cNvSpPr txBox="1"/>
          <p:nvPr/>
        </p:nvSpPr>
        <p:spPr>
          <a:xfrm>
            <a:off x="7578725" y="58674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12" name="Left Brace 11"/>
          <p:cNvSpPr/>
          <p:nvPr/>
        </p:nvSpPr>
        <p:spPr>
          <a:xfrm>
            <a:off x="513080" y="1293495"/>
            <a:ext cx="154305" cy="162941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
        <p:nvSpPr>
          <p:cNvPr id="9" name="Text Box 8"/>
          <p:cNvSpPr txBox="1"/>
          <p:nvPr/>
        </p:nvSpPr>
        <p:spPr>
          <a:xfrm>
            <a:off x="7773670" y="1459865"/>
            <a:ext cx="502285" cy="474345"/>
          </a:xfrm>
          <a:prstGeom prst="rect">
            <a:avLst/>
          </a:prstGeom>
          <a:noFill/>
        </p:spPr>
        <p:txBody>
          <a:bodyPr wrap="square" rtlCol="0">
            <a:spAutoFit/>
          </a:bodyPr>
          <a:p>
            <a:r>
              <a:rPr lang="x-none" altLang="en-US" sz="2400">
                <a:latin typeface="Monospace" charset="0"/>
                <a:ea typeface="Monospace" charset="0"/>
              </a:rPr>
              <a:t>k</a:t>
            </a:r>
            <a:endParaRPr lang="x-none" altLang="en-US" sz="2400">
              <a:latin typeface="Monospace" charset="0"/>
              <a:ea typeface="Monospace" charset="0"/>
            </a:endParaRPr>
          </a:p>
        </p:txBody>
      </p:sp>
      <p:sp>
        <p:nvSpPr>
          <p:cNvPr id="10" name="Text Box 9"/>
          <p:cNvSpPr txBox="1"/>
          <p:nvPr/>
        </p:nvSpPr>
        <p:spPr>
          <a:xfrm>
            <a:off x="8244840" y="1476375"/>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11" name="Text Box 10"/>
          <p:cNvSpPr txBox="1"/>
          <p:nvPr/>
        </p:nvSpPr>
        <p:spPr>
          <a:xfrm>
            <a:off x="8762365" y="1461135"/>
            <a:ext cx="2454910" cy="474345"/>
          </a:xfrm>
          <a:prstGeom prst="rect">
            <a:avLst/>
          </a:prstGeom>
          <a:noFill/>
        </p:spPr>
        <p:txBody>
          <a:bodyPr wrap="square" rtlCol="0">
            <a:spAutoFit/>
          </a:bodyPr>
          <a:p>
            <a:r>
              <a:rPr lang="x-none" altLang="en-US" sz="2400">
                <a:solidFill>
                  <a:srgbClr val="E91149"/>
                </a:solidFill>
                <a:latin typeface="Monospace" charset="0"/>
                <a:ea typeface="Monospace" charset="0"/>
              </a:rPr>
              <a:t>1</a:t>
            </a:r>
            <a:r>
              <a:rPr lang="x-none" altLang="en-US" sz="2400">
                <a:latin typeface="Monospace" charset="0"/>
                <a:ea typeface="Monospace" charset="0"/>
              </a:rPr>
              <a:t>  2  3  4</a:t>
            </a:r>
            <a:endParaRPr lang="x-none" altLang="en-US" sz="2400">
              <a:latin typeface="Monospace" charset="0"/>
              <a:ea typeface="Monospace" charset="0"/>
            </a:endParaRPr>
          </a:p>
        </p:txBody>
      </p:sp>
      <p:sp>
        <p:nvSpPr>
          <p:cNvPr id="16" name="Text Box 15"/>
          <p:cNvSpPr txBox="1"/>
          <p:nvPr/>
        </p:nvSpPr>
        <p:spPr>
          <a:xfrm>
            <a:off x="7786370" y="1882140"/>
            <a:ext cx="502285" cy="474345"/>
          </a:xfrm>
          <a:prstGeom prst="rect">
            <a:avLst/>
          </a:prstGeom>
          <a:noFill/>
        </p:spPr>
        <p:txBody>
          <a:bodyPr wrap="square" rtlCol="0">
            <a:spAutoFit/>
          </a:bodyPr>
          <a:p>
            <a:r>
              <a:rPr lang="x-none" altLang="en-US" sz="2400">
                <a:latin typeface="Monospace" charset="0"/>
                <a:ea typeface="Monospace" charset="0"/>
              </a:rPr>
              <a:t>i</a:t>
            </a:r>
            <a:endParaRPr lang="x-none" altLang="en-US" sz="2400">
              <a:latin typeface="Monospace" charset="0"/>
              <a:ea typeface="Monospace" charset="0"/>
            </a:endParaRPr>
          </a:p>
        </p:txBody>
      </p:sp>
      <p:sp>
        <p:nvSpPr>
          <p:cNvPr id="31" name="Text Box 30"/>
          <p:cNvSpPr txBox="1"/>
          <p:nvPr/>
        </p:nvSpPr>
        <p:spPr>
          <a:xfrm>
            <a:off x="8257540" y="1898650"/>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35" name="Text Box 34"/>
          <p:cNvSpPr txBox="1"/>
          <p:nvPr/>
        </p:nvSpPr>
        <p:spPr>
          <a:xfrm>
            <a:off x="8775065" y="1883410"/>
            <a:ext cx="2454910" cy="474345"/>
          </a:xfrm>
          <a:prstGeom prst="rect">
            <a:avLst/>
          </a:prstGeom>
          <a:noFill/>
        </p:spPr>
        <p:txBody>
          <a:bodyPr wrap="square" rtlCol="0">
            <a:spAutoFit/>
          </a:bodyPr>
          <a:p>
            <a:r>
              <a:rPr lang="x-none" altLang="en-US" sz="2400">
                <a:solidFill>
                  <a:srgbClr val="E91149"/>
                </a:solidFill>
                <a:latin typeface="Monospace" charset="0"/>
                <a:ea typeface="Monospace" charset="0"/>
              </a:rPr>
              <a:t>1</a:t>
            </a:r>
            <a:r>
              <a:rPr lang="x-none" altLang="en-US" sz="2400">
                <a:latin typeface="Monospace" charset="0"/>
                <a:ea typeface="Monospace" charset="0"/>
              </a:rPr>
              <a:t>  2  3  4</a:t>
            </a:r>
            <a:endParaRPr lang="x-none" altLang="en-US" sz="2400">
              <a:latin typeface="Monospace" charset="0"/>
              <a:ea typeface="Monospace" charset="0"/>
            </a:endParaRPr>
          </a:p>
        </p:txBody>
      </p:sp>
      <p:sp>
        <p:nvSpPr>
          <p:cNvPr id="42" name="Text Box 41"/>
          <p:cNvSpPr txBox="1"/>
          <p:nvPr/>
        </p:nvSpPr>
        <p:spPr>
          <a:xfrm>
            <a:off x="7795895" y="2310765"/>
            <a:ext cx="502285" cy="474345"/>
          </a:xfrm>
          <a:prstGeom prst="rect">
            <a:avLst/>
          </a:prstGeom>
          <a:noFill/>
        </p:spPr>
        <p:txBody>
          <a:bodyPr wrap="square" rtlCol="0">
            <a:spAutoFit/>
          </a:bodyPr>
          <a:p>
            <a:r>
              <a:rPr lang="x-none" altLang="en-US" sz="2400">
                <a:latin typeface="Monospace" charset="0"/>
                <a:ea typeface="Monospace" charset="0"/>
              </a:rPr>
              <a:t>j</a:t>
            </a:r>
            <a:endParaRPr lang="x-none" altLang="en-US" sz="2400">
              <a:latin typeface="Monospace" charset="0"/>
              <a:ea typeface="Monospace" charset="0"/>
            </a:endParaRPr>
          </a:p>
        </p:txBody>
      </p:sp>
      <p:sp>
        <p:nvSpPr>
          <p:cNvPr id="43" name="Text Box 42"/>
          <p:cNvSpPr txBox="1"/>
          <p:nvPr/>
        </p:nvSpPr>
        <p:spPr>
          <a:xfrm>
            <a:off x="8267065" y="2327275"/>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44" name="Text Box 43"/>
          <p:cNvSpPr txBox="1"/>
          <p:nvPr/>
        </p:nvSpPr>
        <p:spPr>
          <a:xfrm>
            <a:off x="8784590" y="2312035"/>
            <a:ext cx="2454910" cy="474345"/>
          </a:xfrm>
          <a:prstGeom prst="rect">
            <a:avLst/>
          </a:prstGeom>
          <a:noFill/>
        </p:spPr>
        <p:txBody>
          <a:bodyPr wrap="square" rtlCol="0">
            <a:spAutoFit/>
          </a:bodyPr>
          <a:p>
            <a:r>
              <a:rPr lang="x-none" altLang="en-US" sz="2400">
                <a:solidFill>
                  <a:schemeClr val="tx1">
                    <a:lumMod val="85000"/>
                    <a:lumOff val="15000"/>
                  </a:schemeClr>
                </a:solidFill>
                <a:latin typeface="Monospace" charset="0"/>
                <a:ea typeface="Monospace" charset="0"/>
              </a:rPr>
              <a:t>1</a:t>
            </a:r>
            <a:r>
              <a:rPr lang="x-none" altLang="en-US" sz="2400">
                <a:latin typeface="Monospace" charset="0"/>
                <a:ea typeface="Monospace" charset="0"/>
              </a:rPr>
              <a:t>  </a:t>
            </a:r>
            <a:r>
              <a:rPr lang="x-none" altLang="en-US" sz="2400">
                <a:solidFill>
                  <a:srgbClr val="E91149"/>
                </a:solidFill>
                <a:latin typeface="Monospace" charset="0"/>
                <a:ea typeface="Monospace" charset="0"/>
              </a:rPr>
              <a:t>2</a:t>
            </a:r>
            <a:r>
              <a:rPr lang="x-none" altLang="en-US" sz="2400">
                <a:latin typeface="Monospace" charset="0"/>
                <a:ea typeface="Monospace" charset="0"/>
              </a:rPr>
              <a:t>  3  4</a:t>
            </a:r>
            <a:endParaRPr lang="x-none" altLang="en-US" sz="2400">
              <a:latin typeface="Monospace" charset="0"/>
              <a:ea typeface="Monospace" charset="0"/>
            </a:endParaRPr>
          </a:p>
        </p:txBody>
      </p:sp>
      <p:sp>
        <p:nvSpPr>
          <p:cNvPr id="2" name="Text Box 1"/>
          <p:cNvSpPr txBox="1"/>
          <p:nvPr/>
        </p:nvSpPr>
        <p:spPr>
          <a:xfrm>
            <a:off x="1176655" y="4565650"/>
            <a:ext cx="4371975" cy="474345"/>
          </a:xfrm>
          <a:prstGeom prst="rect">
            <a:avLst/>
          </a:prstGeom>
          <a:noFill/>
        </p:spPr>
        <p:txBody>
          <a:bodyPr wrap="none" rtlCol="0" anchor="t">
            <a:spAutoFit/>
          </a:bodyPr>
          <a:p>
            <a:r>
              <a:rPr lang="x-none" altLang="en-US" sz="2400">
                <a:latin typeface="Monospace" charset="0"/>
                <a:ea typeface="Monospace" charset="0"/>
                <a:sym typeface="+mn-ea"/>
              </a:rPr>
              <a:t>dist[i][j] &gt; dist[i][k] + dist[k][j]</a:t>
            </a:r>
            <a:endParaRPr lang="x-none" altLang="en-US" sz="2400">
              <a:latin typeface="Monospace" charset="0"/>
              <a:ea typeface="Monospace" charset="0"/>
              <a:sym typeface="+mn-ea"/>
            </a:endParaRPr>
          </a:p>
        </p:txBody>
      </p:sp>
      <p:sp>
        <p:nvSpPr>
          <p:cNvPr id="3" name="Text Box 2"/>
          <p:cNvSpPr txBox="1"/>
          <p:nvPr/>
        </p:nvSpPr>
        <p:spPr>
          <a:xfrm>
            <a:off x="1179195" y="5091430"/>
            <a:ext cx="4620895" cy="474345"/>
          </a:xfrm>
          <a:prstGeom prst="rect">
            <a:avLst/>
          </a:prstGeom>
          <a:noFill/>
        </p:spPr>
        <p:txBody>
          <a:bodyPr wrap="none" rtlCol="0" anchor="t">
            <a:spAutoFit/>
          </a:bodyPr>
          <a:p>
            <a:r>
              <a:rPr lang="x-none" altLang="en-US" sz="2400">
                <a:latin typeface="Monospace" charset="0"/>
                <a:ea typeface="Monospace" charset="0"/>
                <a:sym typeface="+mn-ea"/>
              </a:rPr>
              <a:t>dist[1][2] &gt; dist[1][1] + dist[1][2]</a:t>
            </a:r>
            <a:endParaRPr lang="x-none" altLang="en-US" sz="2400">
              <a:latin typeface="Monospace" charset="0"/>
              <a:ea typeface="Monospace" charset="0"/>
              <a:sym typeface="+mn-ea"/>
            </a:endParaRPr>
          </a:p>
        </p:txBody>
      </p:sp>
      <p:sp>
        <p:nvSpPr>
          <p:cNvPr id="5" name="Text Box 4"/>
          <p:cNvSpPr txBox="1"/>
          <p:nvPr/>
        </p:nvSpPr>
        <p:spPr>
          <a:xfrm>
            <a:off x="1180465" y="5624830"/>
            <a:ext cx="1498600" cy="474345"/>
          </a:xfrm>
          <a:prstGeom prst="rect">
            <a:avLst/>
          </a:prstGeom>
          <a:noFill/>
        </p:spPr>
        <p:txBody>
          <a:bodyPr wrap="none" rtlCol="0">
            <a:spAutoFit/>
          </a:bodyPr>
          <a:p>
            <a:pPr algn="l"/>
            <a:r>
              <a:rPr lang="x-none" sz="2400">
                <a:solidFill>
                  <a:schemeClr val="tx1">
                    <a:lumMod val="85000"/>
                    <a:lumOff val="15000"/>
                  </a:schemeClr>
                </a:solidFill>
                <a:latin typeface="Monospace" charset="0"/>
                <a:ea typeface="Monospace" charset="0"/>
                <a:sym typeface="+mn-ea"/>
              </a:rPr>
              <a:t>2 </a:t>
            </a:r>
            <a:r>
              <a:rPr lang="x-none" altLang="en-US" sz="2400">
                <a:latin typeface="Monospace" charset="0"/>
                <a:ea typeface="Monospace" charset="0"/>
              </a:rPr>
              <a:t>&gt; 0 + 2</a:t>
            </a:r>
            <a:endParaRPr lang="x-none" altLang="en-US" sz="2400">
              <a:latin typeface="Monospace" charset="0"/>
              <a:ea typeface="Monospace" charset="0"/>
            </a:endParaRPr>
          </a:p>
        </p:txBody>
      </p:sp>
      <p:sp>
        <p:nvSpPr>
          <p:cNvPr id="6" name="Text Box 5"/>
          <p:cNvSpPr txBox="1"/>
          <p:nvPr/>
        </p:nvSpPr>
        <p:spPr>
          <a:xfrm>
            <a:off x="2729865" y="5624830"/>
            <a:ext cx="793750" cy="474345"/>
          </a:xfrm>
          <a:prstGeom prst="rect">
            <a:avLst/>
          </a:prstGeom>
          <a:noFill/>
        </p:spPr>
        <p:txBody>
          <a:bodyPr wrap="none" rtlCol="0">
            <a:spAutoFit/>
          </a:bodyPr>
          <a:p>
            <a:r>
              <a:rPr lang="x-none" altLang="en-US" sz="2400" b="1">
                <a:solidFill>
                  <a:srgbClr val="DE2020"/>
                </a:solidFill>
                <a:latin typeface="Monospace" charset="0"/>
                <a:ea typeface="Monospace" charset="0"/>
              </a:rPr>
              <a:t>false</a:t>
            </a:r>
            <a:endParaRPr lang="x-none" altLang="en-US" sz="2400" b="1">
              <a:solidFill>
                <a:srgbClr val="DE2020"/>
              </a:solidFill>
              <a:latin typeface="Monospace" charset="0"/>
              <a:ea typeface="Monospace"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4" name="Text Box 3"/>
          <p:cNvSpPr txBox="1"/>
          <p:nvPr/>
        </p:nvSpPr>
        <p:spPr>
          <a:xfrm>
            <a:off x="467360" y="922020"/>
            <a:ext cx="5495290" cy="1922145"/>
          </a:xfrm>
          <a:prstGeom prst="rect">
            <a:avLst/>
          </a:prstGeom>
          <a:noFill/>
        </p:spPr>
        <p:txBody>
          <a:bodyPr wrap="none" rtlCol="0">
            <a:spAutoFit/>
          </a:bodyPr>
          <a:p>
            <a:pPr algn="l"/>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38" name="Text Box 37"/>
          <p:cNvSpPr txBox="1"/>
          <p:nvPr/>
        </p:nvSpPr>
        <p:spPr>
          <a:xfrm rot="16200000">
            <a:off x="1491615" y="130048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9" name="Text Box 38"/>
          <p:cNvSpPr txBox="1"/>
          <p:nvPr/>
        </p:nvSpPr>
        <p:spPr>
          <a:xfrm rot="16200000">
            <a:off x="1771015" y="160083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0" name="Text Box 39"/>
          <p:cNvSpPr txBox="1"/>
          <p:nvPr/>
        </p:nvSpPr>
        <p:spPr>
          <a:xfrm rot="16200000">
            <a:off x="2126615" y="189547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1" name="Text Box 40"/>
          <p:cNvSpPr txBox="1"/>
          <p:nvPr/>
        </p:nvSpPr>
        <p:spPr>
          <a:xfrm rot="16200000">
            <a:off x="3228975" y="251015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3</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rPr>
                        <a:t>∞</a:t>
                      </a:r>
                      <a:endParaRPr sz="2400" b="1">
                        <a:solidFill>
                          <a:schemeClr val="tx1">
                            <a:lumMod val="85000"/>
                            <a:lumOff val="15000"/>
                          </a:schemeClr>
                        </a:solidFill>
                        <a:latin typeface="Verdana"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4</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lang="x-none" sz="2400" b="1">
                          <a:solidFill>
                            <a:schemeClr val="tx1">
                              <a:lumMod val="85000"/>
                              <a:lumOff val="15000"/>
                            </a:schemeClr>
                          </a:solidFill>
                        </a:rPr>
                        <a:t>-1</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51" name="Text Box 50"/>
          <p:cNvSpPr txBox="1"/>
          <p:nvPr/>
        </p:nvSpPr>
        <p:spPr>
          <a:xfrm>
            <a:off x="8051800" y="37687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52" name="Text Box 51"/>
          <p:cNvSpPr txBox="1"/>
          <p:nvPr/>
        </p:nvSpPr>
        <p:spPr>
          <a:xfrm>
            <a:off x="8586470" y="377571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53" name="Text Box 52"/>
          <p:cNvSpPr txBox="1"/>
          <p:nvPr/>
        </p:nvSpPr>
        <p:spPr>
          <a:xfrm>
            <a:off x="9140190" y="378079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54" name="Text Box 53"/>
          <p:cNvSpPr txBox="1"/>
          <p:nvPr/>
        </p:nvSpPr>
        <p:spPr>
          <a:xfrm>
            <a:off x="9671050" y="378587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63" name="Text Box 62"/>
          <p:cNvSpPr txBox="1"/>
          <p:nvPr/>
        </p:nvSpPr>
        <p:spPr>
          <a:xfrm>
            <a:off x="7578725" y="42386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64" name="Text Box 63"/>
          <p:cNvSpPr txBox="1"/>
          <p:nvPr/>
        </p:nvSpPr>
        <p:spPr>
          <a:xfrm>
            <a:off x="7581900" y="48133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66" name="Text Box 65"/>
          <p:cNvSpPr txBox="1"/>
          <p:nvPr/>
        </p:nvSpPr>
        <p:spPr>
          <a:xfrm>
            <a:off x="7575550" y="53308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67" name="Text Box 66"/>
          <p:cNvSpPr txBox="1"/>
          <p:nvPr/>
        </p:nvSpPr>
        <p:spPr>
          <a:xfrm>
            <a:off x="7578725" y="58674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12" name="Left Brace 11"/>
          <p:cNvSpPr/>
          <p:nvPr/>
        </p:nvSpPr>
        <p:spPr>
          <a:xfrm>
            <a:off x="513080" y="1293495"/>
            <a:ext cx="154305" cy="162941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
        <p:nvSpPr>
          <p:cNvPr id="9" name="Text Box 8"/>
          <p:cNvSpPr txBox="1"/>
          <p:nvPr/>
        </p:nvSpPr>
        <p:spPr>
          <a:xfrm>
            <a:off x="7773670" y="1459865"/>
            <a:ext cx="502285" cy="474345"/>
          </a:xfrm>
          <a:prstGeom prst="rect">
            <a:avLst/>
          </a:prstGeom>
          <a:noFill/>
        </p:spPr>
        <p:txBody>
          <a:bodyPr wrap="square" rtlCol="0">
            <a:spAutoFit/>
          </a:bodyPr>
          <a:p>
            <a:r>
              <a:rPr lang="x-none" altLang="en-US" sz="2400">
                <a:latin typeface="Monospace" charset="0"/>
                <a:ea typeface="Monospace" charset="0"/>
              </a:rPr>
              <a:t>k</a:t>
            </a:r>
            <a:endParaRPr lang="x-none" altLang="en-US" sz="2400">
              <a:latin typeface="Monospace" charset="0"/>
              <a:ea typeface="Monospace" charset="0"/>
            </a:endParaRPr>
          </a:p>
        </p:txBody>
      </p:sp>
      <p:sp>
        <p:nvSpPr>
          <p:cNvPr id="10" name="Text Box 9"/>
          <p:cNvSpPr txBox="1"/>
          <p:nvPr/>
        </p:nvSpPr>
        <p:spPr>
          <a:xfrm>
            <a:off x="8244840" y="1476375"/>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11" name="Text Box 10"/>
          <p:cNvSpPr txBox="1"/>
          <p:nvPr/>
        </p:nvSpPr>
        <p:spPr>
          <a:xfrm>
            <a:off x="8762365" y="1461135"/>
            <a:ext cx="2454910" cy="474345"/>
          </a:xfrm>
          <a:prstGeom prst="rect">
            <a:avLst/>
          </a:prstGeom>
          <a:noFill/>
        </p:spPr>
        <p:txBody>
          <a:bodyPr wrap="square" rtlCol="0">
            <a:spAutoFit/>
          </a:bodyPr>
          <a:p>
            <a:r>
              <a:rPr lang="x-none" altLang="en-US" sz="2400">
                <a:solidFill>
                  <a:srgbClr val="E91149"/>
                </a:solidFill>
                <a:latin typeface="Monospace" charset="0"/>
                <a:ea typeface="Monospace" charset="0"/>
              </a:rPr>
              <a:t>1</a:t>
            </a:r>
            <a:r>
              <a:rPr lang="x-none" altLang="en-US" sz="2400">
                <a:latin typeface="Monospace" charset="0"/>
                <a:ea typeface="Monospace" charset="0"/>
              </a:rPr>
              <a:t>  2  3  4</a:t>
            </a:r>
            <a:endParaRPr lang="x-none" altLang="en-US" sz="2400">
              <a:latin typeface="Monospace" charset="0"/>
              <a:ea typeface="Monospace" charset="0"/>
            </a:endParaRPr>
          </a:p>
        </p:txBody>
      </p:sp>
      <p:sp>
        <p:nvSpPr>
          <p:cNvPr id="16" name="Text Box 15"/>
          <p:cNvSpPr txBox="1"/>
          <p:nvPr/>
        </p:nvSpPr>
        <p:spPr>
          <a:xfrm>
            <a:off x="7786370" y="1882140"/>
            <a:ext cx="502285" cy="474345"/>
          </a:xfrm>
          <a:prstGeom prst="rect">
            <a:avLst/>
          </a:prstGeom>
          <a:noFill/>
        </p:spPr>
        <p:txBody>
          <a:bodyPr wrap="square" rtlCol="0">
            <a:spAutoFit/>
          </a:bodyPr>
          <a:p>
            <a:r>
              <a:rPr lang="x-none" altLang="en-US" sz="2400">
                <a:latin typeface="Monospace" charset="0"/>
                <a:ea typeface="Monospace" charset="0"/>
              </a:rPr>
              <a:t>i</a:t>
            </a:r>
            <a:endParaRPr lang="x-none" altLang="en-US" sz="2400">
              <a:latin typeface="Monospace" charset="0"/>
              <a:ea typeface="Monospace" charset="0"/>
            </a:endParaRPr>
          </a:p>
        </p:txBody>
      </p:sp>
      <p:sp>
        <p:nvSpPr>
          <p:cNvPr id="31" name="Text Box 30"/>
          <p:cNvSpPr txBox="1"/>
          <p:nvPr/>
        </p:nvSpPr>
        <p:spPr>
          <a:xfrm>
            <a:off x="8257540" y="1898650"/>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35" name="Text Box 34"/>
          <p:cNvSpPr txBox="1"/>
          <p:nvPr/>
        </p:nvSpPr>
        <p:spPr>
          <a:xfrm>
            <a:off x="8775065" y="1883410"/>
            <a:ext cx="2454910" cy="474345"/>
          </a:xfrm>
          <a:prstGeom prst="rect">
            <a:avLst/>
          </a:prstGeom>
          <a:noFill/>
        </p:spPr>
        <p:txBody>
          <a:bodyPr wrap="square" rtlCol="0">
            <a:spAutoFit/>
          </a:bodyPr>
          <a:p>
            <a:r>
              <a:rPr lang="x-none" altLang="en-US" sz="2400">
                <a:solidFill>
                  <a:schemeClr val="tx1"/>
                </a:solidFill>
                <a:latin typeface="Monospace" charset="0"/>
                <a:ea typeface="Monospace" charset="0"/>
              </a:rPr>
              <a:t>1</a:t>
            </a:r>
            <a:r>
              <a:rPr lang="x-none" altLang="en-US" sz="2400">
                <a:latin typeface="Monospace" charset="0"/>
                <a:ea typeface="Monospace" charset="0"/>
              </a:rPr>
              <a:t>  </a:t>
            </a:r>
            <a:r>
              <a:rPr lang="x-none" altLang="en-US" sz="2400">
                <a:solidFill>
                  <a:schemeClr val="tx1"/>
                </a:solidFill>
                <a:latin typeface="Monospace" charset="0"/>
                <a:ea typeface="Monospace" charset="0"/>
              </a:rPr>
              <a:t>2</a:t>
            </a:r>
            <a:r>
              <a:rPr lang="x-none" altLang="en-US" sz="2400">
                <a:latin typeface="Monospace" charset="0"/>
                <a:ea typeface="Monospace" charset="0"/>
              </a:rPr>
              <a:t>  </a:t>
            </a:r>
            <a:r>
              <a:rPr lang="x-none" altLang="en-US" sz="2400">
                <a:solidFill>
                  <a:schemeClr val="tx1"/>
                </a:solidFill>
                <a:latin typeface="Monospace" charset="0"/>
                <a:ea typeface="Monospace" charset="0"/>
              </a:rPr>
              <a:t>3</a:t>
            </a:r>
            <a:r>
              <a:rPr lang="x-none" altLang="en-US" sz="2400">
                <a:latin typeface="Monospace" charset="0"/>
                <a:ea typeface="Monospace" charset="0"/>
              </a:rPr>
              <a:t>  </a:t>
            </a:r>
            <a:r>
              <a:rPr lang="x-none" altLang="en-US" sz="2400">
                <a:solidFill>
                  <a:srgbClr val="E91149"/>
                </a:solidFill>
                <a:latin typeface="Monospace" charset="0"/>
                <a:ea typeface="Monospace" charset="0"/>
              </a:rPr>
              <a:t>4</a:t>
            </a:r>
            <a:endParaRPr lang="x-none" altLang="en-US" sz="2400">
              <a:solidFill>
                <a:srgbClr val="E91149"/>
              </a:solidFill>
              <a:latin typeface="Monospace" charset="0"/>
              <a:ea typeface="Monospace" charset="0"/>
            </a:endParaRPr>
          </a:p>
        </p:txBody>
      </p:sp>
      <p:sp>
        <p:nvSpPr>
          <p:cNvPr id="42" name="Text Box 41"/>
          <p:cNvSpPr txBox="1"/>
          <p:nvPr/>
        </p:nvSpPr>
        <p:spPr>
          <a:xfrm>
            <a:off x="7795895" y="2310765"/>
            <a:ext cx="502285" cy="474345"/>
          </a:xfrm>
          <a:prstGeom prst="rect">
            <a:avLst/>
          </a:prstGeom>
          <a:noFill/>
        </p:spPr>
        <p:txBody>
          <a:bodyPr wrap="square" rtlCol="0">
            <a:spAutoFit/>
          </a:bodyPr>
          <a:p>
            <a:r>
              <a:rPr lang="x-none" altLang="en-US" sz="2400">
                <a:latin typeface="Monospace" charset="0"/>
                <a:ea typeface="Monospace" charset="0"/>
              </a:rPr>
              <a:t>j</a:t>
            </a:r>
            <a:endParaRPr lang="x-none" altLang="en-US" sz="2400">
              <a:latin typeface="Monospace" charset="0"/>
              <a:ea typeface="Monospace" charset="0"/>
            </a:endParaRPr>
          </a:p>
        </p:txBody>
      </p:sp>
      <p:sp>
        <p:nvSpPr>
          <p:cNvPr id="43" name="Text Box 42"/>
          <p:cNvSpPr txBox="1"/>
          <p:nvPr/>
        </p:nvSpPr>
        <p:spPr>
          <a:xfrm>
            <a:off x="8267065" y="2327275"/>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44" name="Text Box 43"/>
          <p:cNvSpPr txBox="1"/>
          <p:nvPr/>
        </p:nvSpPr>
        <p:spPr>
          <a:xfrm>
            <a:off x="8784590" y="2312035"/>
            <a:ext cx="2454910" cy="474345"/>
          </a:xfrm>
          <a:prstGeom prst="rect">
            <a:avLst/>
          </a:prstGeom>
          <a:noFill/>
        </p:spPr>
        <p:txBody>
          <a:bodyPr wrap="square" rtlCol="0">
            <a:spAutoFit/>
          </a:bodyPr>
          <a:p>
            <a:r>
              <a:rPr lang="x-none" altLang="en-US" sz="2400">
                <a:solidFill>
                  <a:schemeClr val="tx1"/>
                </a:solidFill>
                <a:latin typeface="Monospace" charset="0"/>
                <a:ea typeface="Monospace" charset="0"/>
              </a:rPr>
              <a:t>1</a:t>
            </a:r>
            <a:r>
              <a:rPr lang="x-none" altLang="en-US" sz="2400">
                <a:latin typeface="Monospace" charset="0"/>
                <a:ea typeface="Monospace" charset="0"/>
              </a:rPr>
              <a:t>  </a:t>
            </a:r>
            <a:r>
              <a:rPr lang="x-none" altLang="en-US" sz="2400">
                <a:solidFill>
                  <a:srgbClr val="E91149"/>
                </a:solidFill>
                <a:latin typeface="Monospace" charset="0"/>
                <a:ea typeface="Monospace" charset="0"/>
              </a:rPr>
              <a:t>2</a:t>
            </a:r>
            <a:r>
              <a:rPr lang="x-none" altLang="en-US" sz="2400">
                <a:latin typeface="Monospace" charset="0"/>
                <a:ea typeface="Monospace" charset="0"/>
              </a:rPr>
              <a:t>  3  4</a:t>
            </a:r>
            <a:endParaRPr lang="x-none" altLang="en-US" sz="2400">
              <a:latin typeface="Monospace" charset="0"/>
              <a:ea typeface="Monospace" charset="0"/>
            </a:endParaRPr>
          </a:p>
        </p:txBody>
      </p:sp>
      <p:sp>
        <p:nvSpPr>
          <p:cNvPr id="2" name="Text Box 1"/>
          <p:cNvSpPr txBox="1"/>
          <p:nvPr/>
        </p:nvSpPr>
        <p:spPr>
          <a:xfrm>
            <a:off x="1176655" y="4565650"/>
            <a:ext cx="4371975" cy="474345"/>
          </a:xfrm>
          <a:prstGeom prst="rect">
            <a:avLst/>
          </a:prstGeom>
          <a:noFill/>
        </p:spPr>
        <p:txBody>
          <a:bodyPr wrap="none" rtlCol="0" anchor="t">
            <a:spAutoFit/>
          </a:bodyPr>
          <a:p>
            <a:r>
              <a:rPr lang="x-none" altLang="en-US" sz="2400">
                <a:latin typeface="Monospace" charset="0"/>
                <a:ea typeface="Monospace" charset="0"/>
                <a:sym typeface="+mn-ea"/>
              </a:rPr>
              <a:t>dist[i][j] &gt; dist[i][k] + dist[k][j]</a:t>
            </a:r>
            <a:endParaRPr lang="x-none" altLang="en-US" sz="2400">
              <a:latin typeface="Monospace" charset="0"/>
              <a:ea typeface="Monospace" charset="0"/>
              <a:sym typeface="+mn-ea"/>
            </a:endParaRPr>
          </a:p>
        </p:txBody>
      </p:sp>
      <p:sp>
        <p:nvSpPr>
          <p:cNvPr id="3" name="Text Box 2"/>
          <p:cNvSpPr txBox="1"/>
          <p:nvPr/>
        </p:nvSpPr>
        <p:spPr>
          <a:xfrm>
            <a:off x="1179195" y="5091430"/>
            <a:ext cx="4620895" cy="474345"/>
          </a:xfrm>
          <a:prstGeom prst="rect">
            <a:avLst/>
          </a:prstGeom>
          <a:noFill/>
        </p:spPr>
        <p:txBody>
          <a:bodyPr wrap="none" rtlCol="0" anchor="t">
            <a:spAutoFit/>
          </a:bodyPr>
          <a:p>
            <a:r>
              <a:rPr lang="x-none" altLang="en-US" sz="2400">
                <a:latin typeface="Monospace" charset="0"/>
                <a:ea typeface="Monospace" charset="0"/>
                <a:sym typeface="+mn-ea"/>
              </a:rPr>
              <a:t>dist[4][2] &gt; dist[4][1] + dist[1][2]</a:t>
            </a:r>
            <a:endParaRPr lang="x-none" altLang="en-US" sz="2400">
              <a:latin typeface="Monospace" charset="0"/>
              <a:ea typeface="Monospace" charset="0"/>
              <a:sym typeface="+mn-ea"/>
            </a:endParaRPr>
          </a:p>
        </p:txBody>
      </p:sp>
      <p:sp>
        <p:nvSpPr>
          <p:cNvPr id="5" name="Text Box 4"/>
          <p:cNvSpPr txBox="1"/>
          <p:nvPr/>
        </p:nvSpPr>
        <p:spPr>
          <a:xfrm>
            <a:off x="1180465" y="5624830"/>
            <a:ext cx="1750060" cy="476250"/>
          </a:xfrm>
          <a:prstGeom prst="rect">
            <a:avLst/>
          </a:prstGeom>
          <a:noFill/>
        </p:spPr>
        <p:txBody>
          <a:bodyPr wrap="none" rtlCol="0">
            <a:spAutoFit/>
          </a:bodyPr>
          <a:p>
            <a:pPr algn="l"/>
            <a:r>
              <a:rPr lang="x-none" sz="2400">
                <a:solidFill>
                  <a:schemeClr val="tx1">
                    <a:lumMod val="85000"/>
                    <a:lumOff val="15000"/>
                  </a:schemeClr>
                </a:solidFill>
                <a:latin typeface="Verdana" charset="0"/>
                <a:ea typeface="Monospace" charset="0"/>
                <a:sym typeface="+mn-ea"/>
              </a:rPr>
              <a:t>∞</a:t>
            </a:r>
            <a:r>
              <a:rPr lang="x-none" sz="2400">
                <a:solidFill>
                  <a:schemeClr val="tx1">
                    <a:lumMod val="85000"/>
                    <a:lumOff val="15000"/>
                  </a:schemeClr>
                </a:solidFill>
                <a:latin typeface="Monospace" charset="0"/>
                <a:ea typeface="Monospace" charset="0"/>
                <a:sym typeface="+mn-ea"/>
              </a:rPr>
              <a:t> </a:t>
            </a:r>
            <a:r>
              <a:rPr lang="x-none" altLang="en-US" sz="2400">
                <a:latin typeface="Monospace" charset="0"/>
                <a:ea typeface="Monospace" charset="0"/>
              </a:rPr>
              <a:t>&gt; -1 + 2</a:t>
            </a:r>
            <a:endParaRPr lang="x-none" altLang="en-US" sz="2400">
              <a:latin typeface="Monospace" charset="0"/>
              <a:ea typeface="Monospace" charset="0"/>
            </a:endParaRPr>
          </a:p>
        </p:txBody>
      </p:sp>
      <p:sp>
        <p:nvSpPr>
          <p:cNvPr id="7" name="Text Box 6"/>
          <p:cNvSpPr txBox="1"/>
          <p:nvPr/>
        </p:nvSpPr>
        <p:spPr>
          <a:xfrm>
            <a:off x="2958465" y="5624830"/>
            <a:ext cx="751840" cy="474345"/>
          </a:xfrm>
          <a:prstGeom prst="rect">
            <a:avLst/>
          </a:prstGeom>
          <a:noFill/>
        </p:spPr>
        <p:txBody>
          <a:bodyPr wrap="none" rtlCol="0">
            <a:spAutoFit/>
          </a:bodyPr>
          <a:p>
            <a:r>
              <a:rPr lang="x-none" altLang="en-US" sz="2400" b="1">
                <a:solidFill>
                  <a:srgbClr val="59D628"/>
                </a:solidFill>
                <a:latin typeface="Monospace" charset="0"/>
                <a:ea typeface="Monospace" charset="0"/>
              </a:rPr>
              <a:t>true</a:t>
            </a:r>
            <a:endParaRPr lang="x-none" altLang="en-US" sz="2400" b="1">
              <a:solidFill>
                <a:srgbClr val="59D628"/>
              </a:solidFill>
              <a:latin typeface="Monospace" charset="0"/>
              <a:ea typeface="Monospace"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4" name="Text Box 3"/>
          <p:cNvSpPr txBox="1"/>
          <p:nvPr/>
        </p:nvSpPr>
        <p:spPr>
          <a:xfrm>
            <a:off x="467360" y="922020"/>
            <a:ext cx="5495290" cy="1922145"/>
          </a:xfrm>
          <a:prstGeom prst="rect">
            <a:avLst/>
          </a:prstGeom>
          <a:noFill/>
        </p:spPr>
        <p:txBody>
          <a:bodyPr wrap="none" rtlCol="0">
            <a:spAutoFit/>
          </a:bodyPr>
          <a:p>
            <a:pPr algn="l"/>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38" name="Text Box 37"/>
          <p:cNvSpPr txBox="1"/>
          <p:nvPr/>
        </p:nvSpPr>
        <p:spPr>
          <a:xfrm rot="16200000">
            <a:off x="1491615" y="130048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9" name="Text Box 38"/>
          <p:cNvSpPr txBox="1"/>
          <p:nvPr/>
        </p:nvSpPr>
        <p:spPr>
          <a:xfrm rot="16200000">
            <a:off x="1771015" y="160083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0" name="Text Box 39"/>
          <p:cNvSpPr txBox="1"/>
          <p:nvPr/>
        </p:nvSpPr>
        <p:spPr>
          <a:xfrm rot="16200000">
            <a:off x="2126615" y="189547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1" name="Text Box 40"/>
          <p:cNvSpPr txBox="1"/>
          <p:nvPr/>
        </p:nvSpPr>
        <p:spPr>
          <a:xfrm rot="16200000">
            <a:off x="3228975" y="251015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3</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rPr>
                        <a:t>∞</a:t>
                      </a:r>
                      <a:endParaRPr sz="2400" b="1">
                        <a:solidFill>
                          <a:schemeClr val="tx1">
                            <a:lumMod val="85000"/>
                            <a:lumOff val="15000"/>
                          </a:schemeClr>
                        </a:solidFill>
                        <a:latin typeface="Verdana"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4</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lang="x-none" sz="2400" b="1">
                          <a:solidFill>
                            <a:schemeClr val="tx1">
                              <a:lumMod val="85000"/>
                              <a:lumOff val="15000"/>
                            </a:schemeClr>
                          </a:solidFill>
                        </a:rPr>
                        <a:t>-1</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rgbClr val="59D628"/>
                          </a:solidFill>
                          <a:latin typeface="+mn-ea"/>
                          <a:sym typeface="+mn-ea"/>
                        </a:rPr>
                        <a:t>1</a:t>
                      </a:r>
                      <a:endParaRPr lang="x-none" sz="2400" b="1">
                        <a:solidFill>
                          <a:srgbClr val="59D628"/>
                        </a:solidFill>
                        <a:latin typeface="+mn-ea"/>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sz="2400" b="1">
                          <a:solidFill>
                            <a:schemeClr val="tx1">
                              <a:lumMod val="85000"/>
                              <a:lumOff val="15000"/>
                            </a:schemeClr>
                          </a:solidFill>
                          <a:latin typeface="Verdana" charset="0"/>
                          <a:sym typeface="+mn-ea"/>
                        </a:rPr>
                        <a:t>∞</a:t>
                      </a: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51" name="Text Box 50"/>
          <p:cNvSpPr txBox="1"/>
          <p:nvPr/>
        </p:nvSpPr>
        <p:spPr>
          <a:xfrm>
            <a:off x="8051800" y="37687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52" name="Text Box 51"/>
          <p:cNvSpPr txBox="1"/>
          <p:nvPr/>
        </p:nvSpPr>
        <p:spPr>
          <a:xfrm>
            <a:off x="8586470" y="377571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53" name="Text Box 52"/>
          <p:cNvSpPr txBox="1"/>
          <p:nvPr/>
        </p:nvSpPr>
        <p:spPr>
          <a:xfrm>
            <a:off x="9140190" y="378079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54" name="Text Box 53"/>
          <p:cNvSpPr txBox="1"/>
          <p:nvPr/>
        </p:nvSpPr>
        <p:spPr>
          <a:xfrm>
            <a:off x="9671050" y="378587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63" name="Text Box 62"/>
          <p:cNvSpPr txBox="1"/>
          <p:nvPr/>
        </p:nvSpPr>
        <p:spPr>
          <a:xfrm>
            <a:off x="7578725" y="42386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64" name="Text Box 63"/>
          <p:cNvSpPr txBox="1"/>
          <p:nvPr/>
        </p:nvSpPr>
        <p:spPr>
          <a:xfrm>
            <a:off x="7581900" y="48133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66" name="Text Box 65"/>
          <p:cNvSpPr txBox="1"/>
          <p:nvPr/>
        </p:nvSpPr>
        <p:spPr>
          <a:xfrm>
            <a:off x="7575550" y="53308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67" name="Text Box 66"/>
          <p:cNvSpPr txBox="1"/>
          <p:nvPr/>
        </p:nvSpPr>
        <p:spPr>
          <a:xfrm>
            <a:off x="7578725" y="58674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12" name="Left Brace 11"/>
          <p:cNvSpPr/>
          <p:nvPr/>
        </p:nvSpPr>
        <p:spPr>
          <a:xfrm>
            <a:off x="513080" y="1293495"/>
            <a:ext cx="154305" cy="162941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
        <p:nvSpPr>
          <p:cNvPr id="9" name="Text Box 8"/>
          <p:cNvSpPr txBox="1"/>
          <p:nvPr/>
        </p:nvSpPr>
        <p:spPr>
          <a:xfrm>
            <a:off x="7773670" y="1459865"/>
            <a:ext cx="502285" cy="474345"/>
          </a:xfrm>
          <a:prstGeom prst="rect">
            <a:avLst/>
          </a:prstGeom>
          <a:noFill/>
        </p:spPr>
        <p:txBody>
          <a:bodyPr wrap="square" rtlCol="0">
            <a:spAutoFit/>
          </a:bodyPr>
          <a:p>
            <a:r>
              <a:rPr lang="x-none" altLang="en-US" sz="2400">
                <a:latin typeface="Monospace" charset="0"/>
                <a:ea typeface="Monospace" charset="0"/>
              </a:rPr>
              <a:t>k</a:t>
            </a:r>
            <a:endParaRPr lang="x-none" altLang="en-US" sz="2400">
              <a:latin typeface="Monospace" charset="0"/>
              <a:ea typeface="Monospace" charset="0"/>
            </a:endParaRPr>
          </a:p>
        </p:txBody>
      </p:sp>
      <p:sp>
        <p:nvSpPr>
          <p:cNvPr id="10" name="Text Box 9"/>
          <p:cNvSpPr txBox="1"/>
          <p:nvPr/>
        </p:nvSpPr>
        <p:spPr>
          <a:xfrm>
            <a:off x="8244840" y="1476375"/>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11" name="Text Box 10"/>
          <p:cNvSpPr txBox="1"/>
          <p:nvPr/>
        </p:nvSpPr>
        <p:spPr>
          <a:xfrm>
            <a:off x="8762365" y="1461135"/>
            <a:ext cx="2454910" cy="474345"/>
          </a:xfrm>
          <a:prstGeom prst="rect">
            <a:avLst/>
          </a:prstGeom>
          <a:noFill/>
        </p:spPr>
        <p:txBody>
          <a:bodyPr wrap="square" rtlCol="0">
            <a:spAutoFit/>
          </a:bodyPr>
          <a:p>
            <a:r>
              <a:rPr lang="x-none" altLang="en-US" sz="2400">
                <a:solidFill>
                  <a:srgbClr val="E91149"/>
                </a:solidFill>
                <a:latin typeface="Monospace" charset="0"/>
                <a:ea typeface="Monospace" charset="0"/>
              </a:rPr>
              <a:t>1</a:t>
            </a:r>
            <a:r>
              <a:rPr lang="x-none" altLang="en-US" sz="2400">
                <a:latin typeface="Monospace" charset="0"/>
                <a:ea typeface="Monospace" charset="0"/>
              </a:rPr>
              <a:t>  2  3  4</a:t>
            </a:r>
            <a:endParaRPr lang="x-none" altLang="en-US" sz="2400">
              <a:latin typeface="Monospace" charset="0"/>
              <a:ea typeface="Monospace" charset="0"/>
            </a:endParaRPr>
          </a:p>
        </p:txBody>
      </p:sp>
      <p:sp>
        <p:nvSpPr>
          <p:cNvPr id="16" name="Text Box 15"/>
          <p:cNvSpPr txBox="1"/>
          <p:nvPr/>
        </p:nvSpPr>
        <p:spPr>
          <a:xfrm>
            <a:off x="7786370" y="1882140"/>
            <a:ext cx="502285" cy="474345"/>
          </a:xfrm>
          <a:prstGeom prst="rect">
            <a:avLst/>
          </a:prstGeom>
          <a:noFill/>
        </p:spPr>
        <p:txBody>
          <a:bodyPr wrap="square" rtlCol="0">
            <a:spAutoFit/>
          </a:bodyPr>
          <a:p>
            <a:r>
              <a:rPr lang="x-none" altLang="en-US" sz="2400">
                <a:latin typeface="Monospace" charset="0"/>
                <a:ea typeface="Monospace" charset="0"/>
              </a:rPr>
              <a:t>i</a:t>
            </a:r>
            <a:endParaRPr lang="x-none" altLang="en-US" sz="2400">
              <a:latin typeface="Monospace" charset="0"/>
              <a:ea typeface="Monospace" charset="0"/>
            </a:endParaRPr>
          </a:p>
        </p:txBody>
      </p:sp>
      <p:sp>
        <p:nvSpPr>
          <p:cNvPr id="31" name="Text Box 30"/>
          <p:cNvSpPr txBox="1"/>
          <p:nvPr/>
        </p:nvSpPr>
        <p:spPr>
          <a:xfrm>
            <a:off x="8257540" y="1898650"/>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35" name="Text Box 34"/>
          <p:cNvSpPr txBox="1"/>
          <p:nvPr/>
        </p:nvSpPr>
        <p:spPr>
          <a:xfrm>
            <a:off x="8775065" y="1883410"/>
            <a:ext cx="2454910" cy="474345"/>
          </a:xfrm>
          <a:prstGeom prst="rect">
            <a:avLst/>
          </a:prstGeom>
          <a:noFill/>
        </p:spPr>
        <p:txBody>
          <a:bodyPr wrap="square" rtlCol="0">
            <a:spAutoFit/>
          </a:bodyPr>
          <a:p>
            <a:r>
              <a:rPr lang="x-none" altLang="en-US" sz="2400">
                <a:solidFill>
                  <a:schemeClr val="tx1"/>
                </a:solidFill>
                <a:latin typeface="Monospace" charset="0"/>
                <a:ea typeface="Monospace" charset="0"/>
              </a:rPr>
              <a:t>1</a:t>
            </a:r>
            <a:r>
              <a:rPr lang="x-none" altLang="en-US" sz="2400">
                <a:latin typeface="Monospace" charset="0"/>
                <a:ea typeface="Monospace" charset="0"/>
              </a:rPr>
              <a:t>  </a:t>
            </a:r>
            <a:r>
              <a:rPr lang="x-none" altLang="en-US" sz="2400">
                <a:solidFill>
                  <a:schemeClr val="tx1"/>
                </a:solidFill>
                <a:latin typeface="Monospace" charset="0"/>
                <a:ea typeface="Monospace" charset="0"/>
              </a:rPr>
              <a:t>2</a:t>
            </a:r>
            <a:r>
              <a:rPr lang="x-none" altLang="en-US" sz="2400">
                <a:latin typeface="Monospace" charset="0"/>
                <a:ea typeface="Monospace" charset="0"/>
              </a:rPr>
              <a:t>  </a:t>
            </a:r>
            <a:r>
              <a:rPr lang="x-none" altLang="en-US" sz="2400">
                <a:solidFill>
                  <a:schemeClr val="tx1"/>
                </a:solidFill>
                <a:latin typeface="Monospace" charset="0"/>
                <a:ea typeface="Monospace" charset="0"/>
              </a:rPr>
              <a:t>3</a:t>
            </a:r>
            <a:r>
              <a:rPr lang="x-none" altLang="en-US" sz="2400">
                <a:latin typeface="Monospace" charset="0"/>
                <a:ea typeface="Monospace" charset="0"/>
              </a:rPr>
              <a:t>  </a:t>
            </a:r>
            <a:r>
              <a:rPr lang="x-none" altLang="en-US" sz="2400">
                <a:solidFill>
                  <a:srgbClr val="E91149"/>
                </a:solidFill>
                <a:latin typeface="Monospace" charset="0"/>
                <a:ea typeface="Monospace" charset="0"/>
              </a:rPr>
              <a:t>4</a:t>
            </a:r>
            <a:endParaRPr lang="x-none" altLang="en-US" sz="2400">
              <a:solidFill>
                <a:srgbClr val="E91149"/>
              </a:solidFill>
              <a:latin typeface="Monospace" charset="0"/>
              <a:ea typeface="Monospace" charset="0"/>
            </a:endParaRPr>
          </a:p>
        </p:txBody>
      </p:sp>
      <p:sp>
        <p:nvSpPr>
          <p:cNvPr id="42" name="Text Box 41"/>
          <p:cNvSpPr txBox="1"/>
          <p:nvPr/>
        </p:nvSpPr>
        <p:spPr>
          <a:xfrm>
            <a:off x="7795895" y="2310765"/>
            <a:ext cx="502285" cy="474345"/>
          </a:xfrm>
          <a:prstGeom prst="rect">
            <a:avLst/>
          </a:prstGeom>
          <a:noFill/>
        </p:spPr>
        <p:txBody>
          <a:bodyPr wrap="square" rtlCol="0">
            <a:spAutoFit/>
          </a:bodyPr>
          <a:p>
            <a:r>
              <a:rPr lang="x-none" altLang="en-US" sz="2400">
                <a:latin typeface="Monospace" charset="0"/>
                <a:ea typeface="Monospace" charset="0"/>
              </a:rPr>
              <a:t>j</a:t>
            </a:r>
            <a:endParaRPr lang="x-none" altLang="en-US" sz="2400">
              <a:latin typeface="Monospace" charset="0"/>
              <a:ea typeface="Monospace" charset="0"/>
            </a:endParaRPr>
          </a:p>
        </p:txBody>
      </p:sp>
      <p:sp>
        <p:nvSpPr>
          <p:cNvPr id="43" name="Text Box 42"/>
          <p:cNvSpPr txBox="1"/>
          <p:nvPr/>
        </p:nvSpPr>
        <p:spPr>
          <a:xfrm>
            <a:off x="8267065" y="2327275"/>
            <a:ext cx="502285" cy="474345"/>
          </a:xfrm>
          <a:prstGeom prst="rect">
            <a:avLst/>
          </a:prstGeom>
          <a:noFill/>
        </p:spPr>
        <p:txBody>
          <a:bodyPr wrap="square" rtlCol="0">
            <a:spAutoFit/>
          </a:bodyPr>
          <a:p>
            <a:r>
              <a:rPr lang="x-none" altLang="en-US" sz="2400">
                <a:latin typeface="Monospace" charset="0"/>
                <a:ea typeface="Monospace" charset="0"/>
              </a:rPr>
              <a:t>=</a:t>
            </a:r>
            <a:endParaRPr lang="x-none" altLang="en-US" sz="2400">
              <a:latin typeface="Monospace" charset="0"/>
              <a:ea typeface="Monospace" charset="0"/>
            </a:endParaRPr>
          </a:p>
        </p:txBody>
      </p:sp>
      <p:sp>
        <p:nvSpPr>
          <p:cNvPr id="44" name="Text Box 43"/>
          <p:cNvSpPr txBox="1"/>
          <p:nvPr/>
        </p:nvSpPr>
        <p:spPr>
          <a:xfrm>
            <a:off x="8784590" y="2312035"/>
            <a:ext cx="2454910" cy="474345"/>
          </a:xfrm>
          <a:prstGeom prst="rect">
            <a:avLst/>
          </a:prstGeom>
          <a:noFill/>
        </p:spPr>
        <p:txBody>
          <a:bodyPr wrap="square" rtlCol="0">
            <a:spAutoFit/>
          </a:bodyPr>
          <a:p>
            <a:r>
              <a:rPr lang="x-none" altLang="en-US" sz="2400">
                <a:solidFill>
                  <a:schemeClr val="tx1"/>
                </a:solidFill>
                <a:latin typeface="Monospace" charset="0"/>
                <a:ea typeface="Monospace" charset="0"/>
              </a:rPr>
              <a:t>1</a:t>
            </a:r>
            <a:r>
              <a:rPr lang="x-none" altLang="en-US" sz="2400">
                <a:latin typeface="Monospace" charset="0"/>
                <a:ea typeface="Monospace" charset="0"/>
              </a:rPr>
              <a:t>  </a:t>
            </a:r>
            <a:r>
              <a:rPr lang="x-none" altLang="en-US" sz="2400">
                <a:solidFill>
                  <a:srgbClr val="E91149"/>
                </a:solidFill>
                <a:latin typeface="Monospace" charset="0"/>
                <a:ea typeface="Monospace" charset="0"/>
              </a:rPr>
              <a:t>2</a:t>
            </a:r>
            <a:r>
              <a:rPr lang="x-none" altLang="en-US" sz="2400">
                <a:latin typeface="Monospace" charset="0"/>
                <a:ea typeface="Monospace" charset="0"/>
              </a:rPr>
              <a:t>  3  4</a:t>
            </a:r>
            <a:endParaRPr lang="x-none" altLang="en-US" sz="2400">
              <a:latin typeface="Monospace" charset="0"/>
              <a:ea typeface="Monospace" charset="0"/>
            </a:endParaRPr>
          </a:p>
        </p:txBody>
      </p:sp>
      <p:sp>
        <p:nvSpPr>
          <p:cNvPr id="2" name="Text Box 1"/>
          <p:cNvSpPr txBox="1"/>
          <p:nvPr/>
        </p:nvSpPr>
        <p:spPr>
          <a:xfrm>
            <a:off x="1176655" y="4565650"/>
            <a:ext cx="4371975" cy="474345"/>
          </a:xfrm>
          <a:prstGeom prst="rect">
            <a:avLst/>
          </a:prstGeom>
          <a:noFill/>
        </p:spPr>
        <p:txBody>
          <a:bodyPr wrap="none" rtlCol="0" anchor="t">
            <a:spAutoFit/>
          </a:bodyPr>
          <a:p>
            <a:r>
              <a:rPr lang="x-none" altLang="en-US" sz="2400">
                <a:latin typeface="Monospace" charset="0"/>
                <a:ea typeface="Monospace" charset="0"/>
                <a:sym typeface="+mn-ea"/>
              </a:rPr>
              <a:t>dist[i][j] &gt; dist[i][k] + dist[k][j]</a:t>
            </a:r>
            <a:endParaRPr lang="x-none" altLang="en-US" sz="2400">
              <a:latin typeface="Monospace" charset="0"/>
              <a:ea typeface="Monospace" charset="0"/>
              <a:sym typeface="+mn-ea"/>
            </a:endParaRPr>
          </a:p>
        </p:txBody>
      </p:sp>
      <p:sp>
        <p:nvSpPr>
          <p:cNvPr id="3" name="Text Box 2"/>
          <p:cNvSpPr txBox="1"/>
          <p:nvPr/>
        </p:nvSpPr>
        <p:spPr>
          <a:xfrm>
            <a:off x="1179195" y="5091430"/>
            <a:ext cx="4620895" cy="474345"/>
          </a:xfrm>
          <a:prstGeom prst="rect">
            <a:avLst/>
          </a:prstGeom>
          <a:noFill/>
        </p:spPr>
        <p:txBody>
          <a:bodyPr wrap="none" rtlCol="0" anchor="t">
            <a:spAutoFit/>
          </a:bodyPr>
          <a:p>
            <a:r>
              <a:rPr lang="x-none" altLang="en-US" sz="2400">
                <a:latin typeface="Monospace" charset="0"/>
                <a:ea typeface="Monospace" charset="0"/>
                <a:sym typeface="+mn-ea"/>
              </a:rPr>
              <a:t>dist[4][2] &gt; dist[4][1] + dist[1][2]</a:t>
            </a:r>
            <a:endParaRPr lang="x-none" altLang="en-US" sz="2400">
              <a:latin typeface="Monospace" charset="0"/>
              <a:ea typeface="Monospace" charset="0"/>
              <a:sym typeface="+mn-ea"/>
            </a:endParaRPr>
          </a:p>
        </p:txBody>
      </p:sp>
      <p:sp>
        <p:nvSpPr>
          <p:cNvPr id="5" name="Text Box 4"/>
          <p:cNvSpPr txBox="1"/>
          <p:nvPr/>
        </p:nvSpPr>
        <p:spPr>
          <a:xfrm>
            <a:off x="1180465" y="5624830"/>
            <a:ext cx="1750060" cy="476250"/>
          </a:xfrm>
          <a:prstGeom prst="rect">
            <a:avLst/>
          </a:prstGeom>
          <a:noFill/>
        </p:spPr>
        <p:txBody>
          <a:bodyPr wrap="none" rtlCol="0">
            <a:spAutoFit/>
          </a:bodyPr>
          <a:p>
            <a:pPr algn="l"/>
            <a:r>
              <a:rPr lang="x-none" sz="2400">
                <a:solidFill>
                  <a:schemeClr val="tx1">
                    <a:lumMod val="85000"/>
                    <a:lumOff val="15000"/>
                  </a:schemeClr>
                </a:solidFill>
                <a:latin typeface="Verdana" charset="0"/>
                <a:ea typeface="Monospace" charset="0"/>
                <a:sym typeface="+mn-ea"/>
              </a:rPr>
              <a:t>∞</a:t>
            </a:r>
            <a:r>
              <a:rPr lang="x-none" sz="2400">
                <a:solidFill>
                  <a:schemeClr val="tx1">
                    <a:lumMod val="85000"/>
                    <a:lumOff val="15000"/>
                  </a:schemeClr>
                </a:solidFill>
                <a:latin typeface="Monospace" charset="0"/>
                <a:ea typeface="Monospace" charset="0"/>
                <a:sym typeface="+mn-ea"/>
              </a:rPr>
              <a:t> </a:t>
            </a:r>
            <a:r>
              <a:rPr lang="x-none" altLang="en-US" sz="2400">
                <a:latin typeface="Monospace" charset="0"/>
                <a:ea typeface="Monospace" charset="0"/>
              </a:rPr>
              <a:t>&gt; -1 + 2</a:t>
            </a:r>
            <a:endParaRPr lang="x-none" altLang="en-US" sz="2400">
              <a:latin typeface="Monospace" charset="0"/>
              <a:ea typeface="Monospace" charset="0"/>
            </a:endParaRPr>
          </a:p>
        </p:txBody>
      </p:sp>
      <p:sp>
        <p:nvSpPr>
          <p:cNvPr id="7" name="Text Box 6"/>
          <p:cNvSpPr txBox="1"/>
          <p:nvPr/>
        </p:nvSpPr>
        <p:spPr>
          <a:xfrm>
            <a:off x="2958465" y="5624830"/>
            <a:ext cx="751840" cy="474345"/>
          </a:xfrm>
          <a:prstGeom prst="rect">
            <a:avLst/>
          </a:prstGeom>
          <a:noFill/>
        </p:spPr>
        <p:txBody>
          <a:bodyPr wrap="none" rtlCol="0">
            <a:spAutoFit/>
          </a:bodyPr>
          <a:p>
            <a:r>
              <a:rPr lang="x-none" altLang="en-US" sz="2400" b="1">
                <a:solidFill>
                  <a:srgbClr val="59D628"/>
                </a:solidFill>
                <a:latin typeface="Monospace" charset="0"/>
                <a:ea typeface="Monospace" charset="0"/>
              </a:rPr>
              <a:t>true</a:t>
            </a:r>
            <a:endParaRPr lang="x-none" altLang="en-US" sz="2400" b="1">
              <a:solidFill>
                <a:srgbClr val="59D628"/>
              </a:solidFill>
              <a:latin typeface="Monospace" charset="0"/>
              <a:ea typeface="Monospace" charset="0"/>
            </a:endParaRPr>
          </a:p>
        </p:txBody>
      </p:sp>
      <p:sp>
        <p:nvSpPr>
          <p:cNvPr id="6" name="Text Box 5"/>
          <p:cNvSpPr txBox="1"/>
          <p:nvPr/>
        </p:nvSpPr>
        <p:spPr>
          <a:xfrm>
            <a:off x="1192530" y="6097905"/>
            <a:ext cx="1970405" cy="474345"/>
          </a:xfrm>
          <a:prstGeom prst="rect">
            <a:avLst/>
          </a:prstGeom>
          <a:noFill/>
        </p:spPr>
        <p:txBody>
          <a:bodyPr wrap="none" rtlCol="0">
            <a:spAutoFit/>
          </a:bodyPr>
          <a:p>
            <a:pPr algn="l"/>
            <a:r>
              <a:rPr lang="x-none" sz="2400">
                <a:solidFill>
                  <a:schemeClr val="tx1">
                    <a:lumMod val="85000"/>
                    <a:lumOff val="15000"/>
                  </a:schemeClr>
                </a:solidFill>
                <a:latin typeface="Monospace" charset="0"/>
                <a:ea typeface="Monospace" charset="0"/>
                <a:sym typeface="+mn-ea"/>
              </a:rPr>
              <a:t>dist[4][2]    1</a:t>
            </a:r>
            <a:endParaRPr lang="x-none" altLang="en-US" sz="2400">
              <a:latin typeface="Monospace" charset="0"/>
              <a:ea typeface="Monospace" charset="0"/>
            </a:endParaRPr>
          </a:p>
        </p:txBody>
      </p:sp>
      <p:sp>
        <p:nvSpPr>
          <p:cNvPr id="8" name="Text Box 7"/>
          <p:cNvSpPr txBox="1"/>
          <p:nvPr/>
        </p:nvSpPr>
        <p:spPr>
          <a:xfrm rot="16200000">
            <a:off x="2553970" y="6160770"/>
            <a:ext cx="251460" cy="457200"/>
          </a:xfrm>
          <a:prstGeom prst="rect">
            <a:avLst/>
          </a:prstGeom>
          <a:noFill/>
        </p:spPr>
        <p:txBody>
          <a:bodyPr wrap="square" rtlCol="0">
            <a:spAutoFit/>
          </a:bodyPr>
          <a:p>
            <a:r>
              <a:rPr lang="en-US" sz="2400" b="1">
                <a:cs typeface="东文宋体" charset="0"/>
              </a:rPr>
              <a:t>↑</a:t>
            </a:r>
            <a:endParaRPr lang="en-US" sz="2400" b="1">
              <a:cs typeface="东文宋体"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graphicFrame>
        <p:nvGraphicFramePr>
          <p:cNvPr id="6" name="Table 5"/>
          <p:cNvGraphicFramePr/>
          <p:nvPr/>
        </p:nvGraphicFramePr>
        <p:xfrm>
          <a:off x="7377430" y="2680970"/>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3</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1</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lang="x-none" sz="2400" b="1">
                          <a:solidFill>
                            <a:schemeClr val="tx1">
                              <a:lumMod val="85000"/>
                              <a:lumOff val="15000"/>
                            </a:schemeClr>
                          </a:solidFill>
                          <a:sym typeface="+mn-ea"/>
                        </a:rPr>
                        <a:t>3</a:t>
                      </a:r>
                      <a:endParaRPr lang="x-none" sz="2400" b="1">
                        <a:solidFill>
                          <a:schemeClr val="tx1">
                            <a:lumMod val="85000"/>
                            <a:lumOff val="15000"/>
                          </a:schemeClr>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sym typeface="+mn-ea"/>
                        </a:rPr>
                        <a:t>6</a:t>
                      </a:r>
                      <a:endParaRPr lang="x-none" sz="2400" b="1">
                        <a:solidFill>
                          <a:schemeClr val="tx1">
                            <a:lumMod val="85000"/>
                            <a:lumOff val="15000"/>
                          </a:schemeClr>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4</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lgn="ctr">
                        <a:buNone/>
                      </a:pPr>
                      <a:r>
                        <a:rPr lang="x-none" sz="2400" b="1">
                          <a:solidFill>
                            <a:schemeClr val="tx1">
                              <a:lumMod val="85000"/>
                              <a:lumOff val="15000"/>
                            </a:schemeClr>
                          </a:solidFill>
                          <a:sym typeface="+mn-ea"/>
                        </a:rPr>
                        <a:t>-3</a:t>
                      </a:r>
                      <a:endParaRPr lang="x-none" sz="2400" b="1">
                        <a:solidFill>
                          <a:schemeClr val="tx1">
                            <a:lumMod val="85000"/>
                            <a:lumOff val="15000"/>
                          </a:schemeClr>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sym typeface="+mn-ea"/>
                        </a:rPr>
                        <a:t>-1</a:t>
                      </a:r>
                      <a:endParaRPr lang="x-none" sz="2400" b="1">
                        <a:solidFill>
                          <a:schemeClr val="tx1">
                            <a:lumMod val="85000"/>
                            <a:lumOff val="15000"/>
                          </a:schemeClr>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-2</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r>
                        <a:rPr lang="x-none" sz="2400" b="1">
                          <a:solidFill>
                            <a:schemeClr val="tx1">
                              <a:lumMod val="85000"/>
                              <a:lumOff val="15000"/>
                            </a:schemeClr>
                          </a:solidFill>
                        </a:rPr>
                        <a:t>-1</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sym typeface="+mn-ea"/>
                        </a:rPr>
                        <a:t>1</a:t>
                      </a:r>
                      <a:endParaRPr lang="x-none" sz="2400" b="1">
                        <a:solidFill>
                          <a:schemeClr val="tx1">
                            <a:lumMod val="85000"/>
                            <a:lumOff val="15000"/>
                          </a:schemeClr>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sym typeface="+mn-ea"/>
                        </a:rPr>
                        <a:t>2</a:t>
                      </a:r>
                      <a:endParaRPr lang="x-none" sz="2400" b="1">
                        <a:solidFill>
                          <a:schemeClr val="tx1">
                            <a:lumMod val="85000"/>
                            <a:lumOff val="15000"/>
                          </a:schemeClr>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8" name="Text Box 7"/>
          <p:cNvSpPr txBox="1"/>
          <p:nvPr/>
        </p:nvSpPr>
        <p:spPr>
          <a:xfrm>
            <a:off x="7339965" y="231013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17" name="Text Box 16"/>
          <p:cNvSpPr txBox="1"/>
          <p:nvPr/>
        </p:nvSpPr>
        <p:spPr>
          <a:xfrm>
            <a:off x="7874635" y="231711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18" name="Text Box 17"/>
          <p:cNvSpPr txBox="1"/>
          <p:nvPr/>
        </p:nvSpPr>
        <p:spPr>
          <a:xfrm>
            <a:off x="8428355" y="232219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19" name="Text Box 18"/>
          <p:cNvSpPr txBox="1"/>
          <p:nvPr/>
        </p:nvSpPr>
        <p:spPr>
          <a:xfrm>
            <a:off x="8959215" y="232727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20" name="Text Box 19"/>
          <p:cNvSpPr txBox="1"/>
          <p:nvPr/>
        </p:nvSpPr>
        <p:spPr>
          <a:xfrm>
            <a:off x="6866890" y="278003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21" name="Text Box 20"/>
          <p:cNvSpPr txBox="1"/>
          <p:nvPr/>
        </p:nvSpPr>
        <p:spPr>
          <a:xfrm>
            <a:off x="6870065" y="335470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22" name="Text Box 21"/>
          <p:cNvSpPr txBox="1"/>
          <p:nvPr/>
        </p:nvSpPr>
        <p:spPr>
          <a:xfrm>
            <a:off x="6863715" y="387223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23" name="Text Box 22"/>
          <p:cNvSpPr txBox="1"/>
          <p:nvPr/>
        </p:nvSpPr>
        <p:spPr>
          <a:xfrm>
            <a:off x="6866890" y="440880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24" name="Oval 23"/>
          <p:cNvSpPr/>
          <p:nvPr/>
        </p:nvSpPr>
        <p:spPr>
          <a:xfrm>
            <a:off x="3310255" y="2338070"/>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5" name="Text Box 24"/>
          <p:cNvSpPr txBox="1"/>
          <p:nvPr/>
        </p:nvSpPr>
        <p:spPr>
          <a:xfrm>
            <a:off x="3376930" y="2324100"/>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c</a:t>
            </a:r>
            <a:endParaRPr lang="x-none" altLang="en-US" sz="2800" b="1">
              <a:solidFill>
                <a:schemeClr val="bg2">
                  <a:lumMod val="75000"/>
                </a:schemeClr>
              </a:solidFill>
              <a:latin typeface="Arial" charset="0"/>
              <a:ea typeface="Arial" charset="0"/>
            </a:endParaRPr>
          </a:p>
        </p:txBody>
      </p:sp>
      <p:sp>
        <p:nvSpPr>
          <p:cNvPr id="26" name="Oval 25"/>
          <p:cNvSpPr/>
          <p:nvPr/>
        </p:nvSpPr>
        <p:spPr>
          <a:xfrm>
            <a:off x="2281555" y="3366770"/>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7" name="Text Box 26"/>
          <p:cNvSpPr txBox="1"/>
          <p:nvPr/>
        </p:nvSpPr>
        <p:spPr>
          <a:xfrm>
            <a:off x="2348230" y="3352800"/>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a</a:t>
            </a:r>
            <a:endParaRPr lang="x-none" altLang="en-US" sz="2800" b="1">
              <a:solidFill>
                <a:schemeClr val="bg2">
                  <a:lumMod val="75000"/>
                </a:schemeClr>
              </a:solidFill>
              <a:latin typeface="Arial" charset="0"/>
              <a:ea typeface="Arial" charset="0"/>
            </a:endParaRPr>
          </a:p>
        </p:txBody>
      </p:sp>
      <p:sp>
        <p:nvSpPr>
          <p:cNvPr id="28" name="Oval 27"/>
          <p:cNvSpPr/>
          <p:nvPr/>
        </p:nvSpPr>
        <p:spPr>
          <a:xfrm>
            <a:off x="4351655" y="3354070"/>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9" name="Text Box 28"/>
          <p:cNvSpPr txBox="1"/>
          <p:nvPr/>
        </p:nvSpPr>
        <p:spPr>
          <a:xfrm>
            <a:off x="4418330" y="3340100"/>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d</a:t>
            </a:r>
            <a:endParaRPr lang="x-none" altLang="en-US" sz="2800" b="1">
              <a:solidFill>
                <a:schemeClr val="bg2">
                  <a:lumMod val="75000"/>
                </a:schemeClr>
              </a:solidFill>
              <a:latin typeface="Arial" charset="0"/>
              <a:ea typeface="Arial" charset="0"/>
            </a:endParaRPr>
          </a:p>
        </p:txBody>
      </p:sp>
      <p:sp>
        <p:nvSpPr>
          <p:cNvPr id="30" name="Oval 29"/>
          <p:cNvSpPr/>
          <p:nvPr/>
        </p:nvSpPr>
        <p:spPr>
          <a:xfrm>
            <a:off x="3313430" y="4408170"/>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2" name="Text Box 31"/>
          <p:cNvSpPr txBox="1"/>
          <p:nvPr/>
        </p:nvSpPr>
        <p:spPr>
          <a:xfrm>
            <a:off x="3380105" y="4394200"/>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b</a:t>
            </a:r>
            <a:endParaRPr lang="x-none" altLang="en-US" sz="2800" b="1">
              <a:solidFill>
                <a:schemeClr val="bg2">
                  <a:lumMod val="75000"/>
                </a:schemeClr>
              </a:solidFill>
              <a:latin typeface="Arial" charset="0"/>
              <a:ea typeface="Arial" charset="0"/>
            </a:endParaRPr>
          </a:p>
        </p:txBody>
      </p:sp>
      <p:cxnSp>
        <p:nvCxnSpPr>
          <p:cNvPr id="65" name="Straight Arrow Connector 64"/>
          <p:cNvCxnSpPr>
            <a:stCxn id="26" idx="7"/>
            <a:endCxn id="24" idx="3"/>
          </p:cNvCxnSpPr>
          <p:nvPr/>
        </p:nvCxnSpPr>
        <p:spPr>
          <a:xfrm flipV="1">
            <a:off x="2739390" y="2779395"/>
            <a:ext cx="649605" cy="6496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5"/>
            <a:endCxn id="28" idx="1"/>
          </p:cNvCxnSpPr>
          <p:nvPr/>
        </p:nvCxnSpPr>
        <p:spPr>
          <a:xfrm>
            <a:off x="3768090" y="2779395"/>
            <a:ext cx="662305" cy="6369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6" idx="5"/>
            <a:endCxn id="30" idx="1"/>
          </p:cNvCxnSpPr>
          <p:nvPr/>
        </p:nvCxnSpPr>
        <p:spPr>
          <a:xfrm>
            <a:off x="2739390" y="3808095"/>
            <a:ext cx="652780" cy="6623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7"/>
            <a:endCxn id="28" idx="3"/>
          </p:cNvCxnSpPr>
          <p:nvPr/>
        </p:nvCxnSpPr>
        <p:spPr>
          <a:xfrm flipV="1">
            <a:off x="3771265" y="3795395"/>
            <a:ext cx="659130" cy="6750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8" idx="2"/>
            <a:endCxn id="26" idx="6"/>
          </p:cNvCxnSpPr>
          <p:nvPr/>
        </p:nvCxnSpPr>
        <p:spPr>
          <a:xfrm flipH="1">
            <a:off x="2818130" y="3606165"/>
            <a:ext cx="1533525" cy="1270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Text Box 48"/>
          <p:cNvSpPr txBox="1"/>
          <p:nvPr/>
        </p:nvSpPr>
        <p:spPr>
          <a:xfrm>
            <a:off x="2576195" y="286004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3</a:t>
            </a:r>
            <a:endParaRPr lang="x-none" altLang="en-US" b="1">
              <a:solidFill>
                <a:schemeClr val="tx1">
                  <a:lumMod val="75000"/>
                  <a:lumOff val="25000"/>
                </a:schemeClr>
              </a:solidFill>
              <a:latin typeface="Arial" charset="0"/>
              <a:ea typeface="Arial" charset="0"/>
            </a:endParaRPr>
          </a:p>
        </p:txBody>
      </p:sp>
      <p:sp>
        <p:nvSpPr>
          <p:cNvPr id="46" name="Text Box 45"/>
          <p:cNvSpPr txBox="1"/>
          <p:nvPr/>
        </p:nvSpPr>
        <p:spPr>
          <a:xfrm>
            <a:off x="2600325" y="412813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47" name="Text Box 46"/>
          <p:cNvSpPr txBox="1"/>
          <p:nvPr/>
        </p:nvSpPr>
        <p:spPr>
          <a:xfrm>
            <a:off x="3249930" y="328231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-1</a:t>
            </a:r>
            <a:endParaRPr lang="x-none" altLang="en-US" b="1">
              <a:solidFill>
                <a:schemeClr val="tx1">
                  <a:lumMod val="75000"/>
                  <a:lumOff val="25000"/>
                </a:schemeClr>
              </a:solidFill>
              <a:latin typeface="Arial" charset="0"/>
              <a:ea typeface="Arial" charset="0"/>
            </a:endParaRPr>
          </a:p>
        </p:txBody>
      </p:sp>
      <p:sp>
        <p:nvSpPr>
          <p:cNvPr id="48" name="Text Box 47"/>
          <p:cNvSpPr txBox="1"/>
          <p:nvPr/>
        </p:nvSpPr>
        <p:spPr>
          <a:xfrm>
            <a:off x="3940810" y="285496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50" name="Text Box 49"/>
          <p:cNvSpPr txBox="1"/>
          <p:nvPr/>
        </p:nvSpPr>
        <p:spPr>
          <a:xfrm>
            <a:off x="3915410" y="412813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4</a:t>
            </a:r>
            <a:endParaRPr lang="x-none" altLang="en-US" b="1">
              <a:solidFill>
                <a:schemeClr val="tx1">
                  <a:lumMod val="75000"/>
                  <a:lumOff val="25000"/>
                </a:schemeClr>
              </a:solidFill>
              <a:latin typeface="Arial" charset="0"/>
              <a:ea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3" name="Text Box 2"/>
          <p:cNvSpPr txBox="1"/>
          <p:nvPr/>
        </p:nvSpPr>
        <p:spPr>
          <a:xfrm>
            <a:off x="3061971" y="2865120"/>
            <a:ext cx="6005830" cy="640080"/>
          </a:xfrm>
          <a:prstGeom prst="rect">
            <a:avLst/>
          </a:prstGeom>
          <a:noFill/>
        </p:spPr>
        <p:txBody>
          <a:bodyPr wrap="none" rtlCol="0">
            <a:spAutoFit/>
          </a:bodyPr>
          <a:p>
            <a:pPr algn="ctr"/>
            <a:r>
              <a:rPr lang="x-none" altLang="en-US" sz="3600">
                <a:solidFill>
                  <a:schemeClr val="tx1">
                    <a:lumMod val="75000"/>
                    <a:lumOff val="25000"/>
                  </a:schemeClr>
                </a:solidFill>
                <a:latin typeface="Lato" charset="0"/>
              </a:rPr>
              <a:t>Ανάλυση του </a:t>
            </a:r>
            <a:r>
              <a:rPr lang="x-none" altLang="en-US" sz="3600">
                <a:solidFill>
                  <a:srgbClr val="00B0F0"/>
                </a:solidFill>
                <a:latin typeface="Lato" charset="0"/>
              </a:rPr>
              <a:t>Floyd-Warshall</a:t>
            </a:r>
            <a:endParaRPr lang="x-none" altLang="en-US" sz="3600">
              <a:solidFill>
                <a:schemeClr val="tx1">
                  <a:lumMod val="75000"/>
                  <a:lumOff val="25000"/>
                </a:schemeClr>
              </a:solidFill>
              <a:latin typeface="Lato"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9" name="Text Box 8"/>
          <p:cNvSpPr txBox="1"/>
          <p:nvPr/>
        </p:nvSpPr>
        <p:spPr>
          <a:xfrm>
            <a:off x="483870" y="1070610"/>
            <a:ext cx="5495290" cy="4677410"/>
          </a:xfrm>
          <a:prstGeom prst="rect">
            <a:avLst/>
          </a:prstGeom>
          <a:noFill/>
        </p:spPr>
        <p:txBody>
          <a:bodyPr wrap="none" rtlCol="0">
            <a:spAutoFit/>
          </a:bodyPr>
          <a:p>
            <a:pPr algn="l"/>
            <a:r>
              <a:rPr lang="x-none" altLang="en-US" sz="2000">
                <a:latin typeface="Monospace" charset="0"/>
                <a:ea typeface="Monospace" charset="0"/>
              </a:rPr>
              <a:t>Floyd-Warshall(G, w):</a:t>
            </a:r>
            <a:endParaRPr lang="x-none" altLang="en-US" sz="2000">
              <a:latin typeface="Monospace" charset="0"/>
              <a:ea typeface="Monospace" charset="0"/>
            </a:endParaRPr>
          </a:p>
          <a:p>
            <a:pPr algn="l"/>
            <a:r>
              <a:rPr lang="x-none" altLang="en-US" sz="2000">
                <a:latin typeface="Monospace" charset="0"/>
                <a:ea typeface="Monospace" charset="0"/>
              </a:rPr>
              <a:t>    n    number of vertices|G.V|</a:t>
            </a:r>
            <a:endParaRPr lang="x-none" altLang="en-US" sz="2000">
              <a:latin typeface="Monospace" charset="0"/>
              <a:ea typeface="Monospace" charset="0"/>
            </a:endParaRPr>
          </a:p>
          <a:p>
            <a:pPr algn="l"/>
            <a:r>
              <a:rPr lang="x-none" altLang="en-US" sz="2000">
                <a:latin typeface="Monospace" charset="0"/>
                <a:ea typeface="Monospace" charset="0"/>
              </a:rPr>
              <a:t>    dist[]    n * n</a:t>
            </a:r>
            <a:endParaRPr lang="x-none" altLang="en-US" sz="2000">
              <a:latin typeface="Monospace" charset="0"/>
              <a:ea typeface="Monospace" charset="0"/>
            </a:endParaRPr>
          </a:p>
          <a:p>
            <a:pPr algn="l"/>
            <a:r>
              <a:rPr lang="x-none" altLang="en-US" sz="2000">
                <a:latin typeface="Monospace" charset="0"/>
                <a:ea typeface="Monospace" charset="0"/>
              </a:rPr>
              <a:t>    for i    1 to n:</a:t>
            </a:r>
            <a:endParaRPr lang="x-none" altLang="en-US" sz="2000">
              <a:latin typeface="Monospace" charset="0"/>
              <a:ea typeface="Monospace" charset="0"/>
            </a:endParaRPr>
          </a:p>
          <a:p>
            <a:pPr algn="l"/>
            <a:r>
              <a:rPr lang="x-none" altLang="en-US" sz="2000">
                <a:latin typeface="Monospace" charset="0"/>
                <a:ea typeface="Monospace" charset="0"/>
              </a:rPr>
              <a:t>        for j    1 to n:</a:t>
            </a:r>
            <a:endParaRPr lang="x-none" altLang="en-US" sz="2000">
              <a:latin typeface="Monospace" charset="0"/>
              <a:ea typeface="Monospace" charset="0"/>
            </a:endParaRPr>
          </a:p>
          <a:p>
            <a:pPr algn="l"/>
            <a:r>
              <a:rPr lang="x-none" altLang="en-US" sz="2000">
                <a:latin typeface="Monospace" charset="0"/>
                <a:ea typeface="Monospace" charset="0"/>
              </a:rPr>
              <a:t>            if </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 in G.E:</a:t>
            </a:r>
            <a:endParaRPr lang="x-none" altLang="en-US" sz="2000">
              <a:latin typeface="Monospace" charset="0"/>
              <a:ea typeface="Monospace" charset="0"/>
            </a:endParaRPr>
          </a:p>
          <a:p>
            <a:pPr algn="l"/>
            <a:r>
              <a:rPr lang="x-none" altLang="en-US" sz="2000">
                <a:latin typeface="Monospace" charset="0"/>
                <a:ea typeface="Monospace" charset="0"/>
              </a:rPr>
              <a:t>                dist[i][i]    w</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a:t>
            </a:r>
            <a:endParaRPr lang="x-none" altLang="en-US" sz="2000">
              <a:latin typeface="Monospace" charset="0"/>
              <a:ea typeface="Monospace" charset="0"/>
            </a:endParaRPr>
          </a:p>
          <a:p>
            <a:pPr algn="l"/>
            <a:r>
              <a:rPr lang="x-none" altLang="en-US" sz="2000">
                <a:latin typeface="Monospace" charset="0"/>
                <a:ea typeface="Monospace" charset="0"/>
              </a:rPr>
              <a:t>            else:</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dist[i][i]    </a:t>
            </a:r>
            <a:r>
              <a:rPr lang="x-none" altLang="en-US" sz="2000">
                <a:latin typeface="Verdana" charset="0"/>
                <a:ea typeface="Monospace" charset="0"/>
                <a:sym typeface="+mn-ea"/>
              </a:rPr>
              <a:t>∞</a:t>
            </a:r>
            <a:endParaRPr lang="x-none" altLang="en-US" sz="2000">
              <a:latin typeface="Verdana" charset="0"/>
              <a:ea typeface="Monospace" charset="0"/>
              <a:sym typeface="+mn-ea"/>
            </a:endParaRPr>
          </a:p>
          <a:p>
            <a:pPr algn="l"/>
            <a:r>
              <a:rPr lang="x-none" altLang="en-US" sz="2000">
                <a:latin typeface="Verdana" charset="0"/>
                <a:ea typeface="Monospace" charset="0"/>
                <a:sym typeface="+mn-ea"/>
              </a:rPr>
              <a:t>        </a:t>
            </a:r>
            <a:r>
              <a:rPr lang="x-none" altLang="en-US" sz="2000">
                <a:latin typeface="Monospace" charset="0"/>
                <a:ea typeface="Monospace" charset="0"/>
                <a:sym typeface="+mn-ea"/>
              </a:rPr>
              <a:t>dist[i][i]    0</a:t>
            </a:r>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10" name="Text Box 9"/>
          <p:cNvSpPr txBox="1"/>
          <p:nvPr/>
        </p:nvSpPr>
        <p:spPr>
          <a:xfrm rot="16200000">
            <a:off x="1071245" y="142875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1" name="Text Box 10"/>
          <p:cNvSpPr txBox="1"/>
          <p:nvPr/>
        </p:nvSpPr>
        <p:spPr>
          <a:xfrm rot="16200000">
            <a:off x="1503045" y="1700530"/>
            <a:ext cx="29718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2" name="Text Box 11"/>
          <p:cNvSpPr txBox="1"/>
          <p:nvPr/>
        </p:nvSpPr>
        <p:spPr>
          <a:xfrm rot="16200000">
            <a:off x="2898140" y="35420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6" name="Text Box 15"/>
          <p:cNvSpPr txBox="1"/>
          <p:nvPr/>
        </p:nvSpPr>
        <p:spPr>
          <a:xfrm rot="16200000">
            <a:off x="2880360" y="29457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1" name="Text Box 30"/>
          <p:cNvSpPr txBox="1"/>
          <p:nvPr/>
        </p:nvSpPr>
        <p:spPr>
          <a:xfrm rot="16200000">
            <a:off x="1485900" y="41643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4" name="Text Box 33"/>
          <p:cNvSpPr txBox="1"/>
          <p:nvPr/>
        </p:nvSpPr>
        <p:spPr>
          <a:xfrm rot="16200000">
            <a:off x="1447165" y="20408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5" name="Text Box 34"/>
          <p:cNvSpPr txBox="1"/>
          <p:nvPr/>
        </p:nvSpPr>
        <p:spPr>
          <a:xfrm rot="16200000">
            <a:off x="1790065" y="23456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2" name="Text Box 41"/>
          <p:cNvSpPr txBox="1"/>
          <p:nvPr/>
        </p:nvSpPr>
        <p:spPr>
          <a:xfrm rot="16200000">
            <a:off x="1797685" y="448691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3" name="Text Box 42"/>
          <p:cNvSpPr txBox="1"/>
          <p:nvPr/>
        </p:nvSpPr>
        <p:spPr>
          <a:xfrm rot="16200000">
            <a:off x="2145665" y="47872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4" name="Text Box 43"/>
          <p:cNvSpPr txBox="1"/>
          <p:nvPr/>
        </p:nvSpPr>
        <p:spPr>
          <a:xfrm rot="16200000">
            <a:off x="3253105" y="540194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5" name="Text Box 44"/>
          <p:cNvSpPr txBox="1"/>
          <p:nvPr/>
        </p:nvSpPr>
        <p:spPr>
          <a:xfrm rot="16200000">
            <a:off x="2179320" y="38696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 name="Text Box 3"/>
          <p:cNvSpPr txBox="1"/>
          <p:nvPr/>
        </p:nvSpPr>
        <p:spPr>
          <a:xfrm>
            <a:off x="459740" y="1353820"/>
            <a:ext cx="523875" cy="4372610"/>
          </a:xfrm>
          <a:prstGeom prst="rect">
            <a:avLst/>
          </a:prstGeom>
          <a:noFill/>
        </p:spPr>
        <p:txBody>
          <a:bodyPr wrap="none" rtlCol="0">
            <a:spAutoFit/>
          </a:bodyPr>
          <a:p>
            <a:pPr algn="l"/>
            <a:r>
              <a:rPr lang="x-none" altLang="en-US" sz="2000">
                <a:solidFill>
                  <a:schemeClr val="bg1">
                    <a:lumMod val="50000"/>
                  </a:schemeClr>
                </a:solidFill>
                <a:latin typeface="Calibri (body)" charset="0"/>
                <a:ea typeface="TeX Gyre Bonum Math" charset="0"/>
                <a:cs typeface="TeX Gyre Bonum Math" charset="0"/>
                <a:sym typeface="+mn-ea"/>
              </a:rPr>
              <a:t>1.</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2.</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3.</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4.</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5.</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6.</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7.</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8.</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9.</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10.</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11.</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12.</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13.</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14.</a:t>
            </a:r>
            <a:endParaRPr lang="x-none" altLang="en-US" sz="2000">
              <a:solidFill>
                <a:schemeClr val="bg1">
                  <a:lumMod val="50000"/>
                </a:schemeClr>
              </a:solidFill>
              <a:latin typeface="Calibri (body)" charset="0"/>
              <a:ea typeface="TeX Gyre Bonum Math" charset="0"/>
              <a:cs typeface="TeX Gyre Bonum Math"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9" name="Text Box 8"/>
          <p:cNvSpPr txBox="1"/>
          <p:nvPr/>
        </p:nvSpPr>
        <p:spPr>
          <a:xfrm>
            <a:off x="483870" y="1070610"/>
            <a:ext cx="5495290" cy="4677410"/>
          </a:xfrm>
          <a:prstGeom prst="rect">
            <a:avLst/>
          </a:prstGeom>
          <a:noFill/>
        </p:spPr>
        <p:txBody>
          <a:bodyPr wrap="none" rtlCol="0">
            <a:spAutoFit/>
          </a:bodyPr>
          <a:p>
            <a:pPr algn="l"/>
            <a:r>
              <a:rPr lang="x-none" altLang="en-US" sz="2000">
                <a:latin typeface="Monospace" charset="0"/>
                <a:ea typeface="Monospace" charset="0"/>
              </a:rPr>
              <a:t>Floyd-Warshall(G, w):</a:t>
            </a:r>
            <a:endParaRPr lang="x-none" altLang="en-US" sz="2000">
              <a:latin typeface="Monospace" charset="0"/>
              <a:ea typeface="Monospace" charset="0"/>
            </a:endParaRPr>
          </a:p>
          <a:p>
            <a:pPr algn="l"/>
            <a:r>
              <a:rPr lang="x-none" altLang="en-US" sz="2000">
                <a:latin typeface="Monospace" charset="0"/>
                <a:ea typeface="Monospace" charset="0"/>
              </a:rPr>
              <a:t>    n    number of vertices|G.V|</a:t>
            </a:r>
            <a:endParaRPr lang="x-none" altLang="en-US" sz="2000">
              <a:latin typeface="Monospace" charset="0"/>
              <a:ea typeface="Monospace" charset="0"/>
            </a:endParaRPr>
          </a:p>
          <a:p>
            <a:pPr algn="l"/>
            <a:r>
              <a:rPr lang="x-none" altLang="en-US" sz="2000">
                <a:latin typeface="Monospace" charset="0"/>
                <a:ea typeface="Monospace" charset="0"/>
              </a:rPr>
              <a:t>    dist[]    n * n</a:t>
            </a:r>
            <a:endParaRPr lang="x-none" altLang="en-US" sz="2000">
              <a:latin typeface="Monospace" charset="0"/>
              <a:ea typeface="Monospace" charset="0"/>
            </a:endParaRPr>
          </a:p>
          <a:p>
            <a:pPr algn="l"/>
            <a:r>
              <a:rPr lang="x-none" altLang="en-US" sz="2000">
                <a:latin typeface="Monospace" charset="0"/>
                <a:ea typeface="Monospace" charset="0"/>
              </a:rPr>
              <a:t>    for i    1 to n:</a:t>
            </a:r>
            <a:endParaRPr lang="x-none" altLang="en-US" sz="2000">
              <a:latin typeface="Monospace" charset="0"/>
              <a:ea typeface="Monospace" charset="0"/>
            </a:endParaRPr>
          </a:p>
          <a:p>
            <a:pPr algn="l"/>
            <a:r>
              <a:rPr lang="x-none" altLang="en-US" sz="2000">
                <a:latin typeface="Monospace" charset="0"/>
                <a:ea typeface="Monospace" charset="0"/>
              </a:rPr>
              <a:t>        for j    1 to n:</a:t>
            </a:r>
            <a:endParaRPr lang="x-none" altLang="en-US" sz="2000">
              <a:latin typeface="Monospace" charset="0"/>
              <a:ea typeface="Monospace" charset="0"/>
            </a:endParaRPr>
          </a:p>
          <a:p>
            <a:pPr algn="l"/>
            <a:r>
              <a:rPr lang="x-none" altLang="en-US" sz="2000">
                <a:latin typeface="Monospace" charset="0"/>
                <a:ea typeface="Monospace" charset="0"/>
              </a:rPr>
              <a:t>            if </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 in G.E:</a:t>
            </a:r>
            <a:endParaRPr lang="x-none" altLang="en-US" sz="2000">
              <a:latin typeface="Monospace" charset="0"/>
              <a:ea typeface="Monospace" charset="0"/>
            </a:endParaRPr>
          </a:p>
          <a:p>
            <a:pPr algn="l"/>
            <a:r>
              <a:rPr lang="x-none" altLang="en-US" sz="2000">
                <a:latin typeface="Monospace" charset="0"/>
                <a:ea typeface="Monospace" charset="0"/>
              </a:rPr>
              <a:t>                dist[i][i]    w</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a:t>
            </a:r>
            <a:endParaRPr lang="x-none" altLang="en-US" sz="2000">
              <a:latin typeface="Monospace" charset="0"/>
              <a:ea typeface="Monospace" charset="0"/>
            </a:endParaRPr>
          </a:p>
          <a:p>
            <a:pPr algn="l"/>
            <a:r>
              <a:rPr lang="x-none" altLang="en-US" sz="2000">
                <a:latin typeface="Monospace" charset="0"/>
                <a:ea typeface="Monospace" charset="0"/>
              </a:rPr>
              <a:t>            else:</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dist[i][i]    </a:t>
            </a:r>
            <a:r>
              <a:rPr lang="x-none" altLang="en-US" sz="2000">
                <a:latin typeface="Verdana" charset="0"/>
                <a:ea typeface="Monospace" charset="0"/>
                <a:sym typeface="+mn-ea"/>
              </a:rPr>
              <a:t>∞</a:t>
            </a:r>
            <a:endParaRPr lang="x-none" altLang="en-US" sz="2000">
              <a:latin typeface="Verdana" charset="0"/>
              <a:ea typeface="Monospace" charset="0"/>
              <a:sym typeface="+mn-ea"/>
            </a:endParaRPr>
          </a:p>
          <a:p>
            <a:pPr algn="l"/>
            <a:r>
              <a:rPr lang="x-none" altLang="en-US" sz="2000">
                <a:latin typeface="Verdana" charset="0"/>
                <a:ea typeface="Monospace" charset="0"/>
                <a:sym typeface="+mn-ea"/>
              </a:rPr>
              <a:t>        </a:t>
            </a:r>
            <a:r>
              <a:rPr lang="x-none" altLang="en-US" sz="2000">
                <a:latin typeface="Monospace" charset="0"/>
                <a:ea typeface="Monospace" charset="0"/>
                <a:sym typeface="+mn-ea"/>
              </a:rPr>
              <a:t>dist[i][i]    0</a:t>
            </a:r>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10" name="Text Box 9"/>
          <p:cNvSpPr txBox="1"/>
          <p:nvPr/>
        </p:nvSpPr>
        <p:spPr>
          <a:xfrm rot="16200000">
            <a:off x="1071245" y="142875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1" name="Text Box 10"/>
          <p:cNvSpPr txBox="1"/>
          <p:nvPr/>
        </p:nvSpPr>
        <p:spPr>
          <a:xfrm rot="16200000">
            <a:off x="1503045" y="1700530"/>
            <a:ext cx="29718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2" name="Text Box 11"/>
          <p:cNvSpPr txBox="1"/>
          <p:nvPr/>
        </p:nvSpPr>
        <p:spPr>
          <a:xfrm rot="16200000">
            <a:off x="2898140" y="35420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6" name="Text Box 15"/>
          <p:cNvSpPr txBox="1"/>
          <p:nvPr/>
        </p:nvSpPr>
        <p:spPr>
          <a:xfrm rot="16200000">
            <a:off x="2880360" y="29457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1" name="Text Box 30"/>
          <p:cNvSpPr txBox="1"/>
          <p:nvPr/>
        </p:nvSpPr>
        <p:spPr>
          <a:xfrm rot="16200000">
            <a:off x="1485900" y="41643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4" name="Text Box 33"/>
          <p:cNvSpPr txBox="1"/>
          <p:nvPr/>
        </p:nvSpPr>
        <p:spPr>
          <a:xfrm rot="16200000">
            <a:off x="1447165" y="20408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5" name="Text Box 34"/>
          <p:cNvSpPr txBox="1"/>
          <p:nvPr/>
        </p:nvSpPr>
        <p:spPr>
          <a:xfrm rot="16200000">
            <a:off x="1790065" y="23456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2" name="Text Box 41"/>
          <p:cNvSpPr txBox="1"/>
          <p:nvPr/>
        </p:nvSpPr>
        <p:spPr>
          <a:xfrm rot="16200000">
            <a:off x="1797685" y="448691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3" name="Text Box 42"/>
          <p:cNvSpPr txBox="1"/>
          <p:nvPr/>
        </p:nvSpPr>
        <p:spPr>
          <a:xfrm rot="16200000">
            <a:off x="2145665" y="47872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4" name="Text Box 43"/>
          <p:cNvSpPr txBox="1"/>
          <p:nvPr/>
        </p:nvSpPr>
        <p:spPr>
          <a:xfrm rot="16200000">
            <a:off x="3253105" y="540194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5" name="Text Box 44"/>
          <p:cNvSpPr txBox="1"/>
          <p:nvPr/>
        </p:nvSpPr>
        <p:spPr>
          <a:xfrm rot="16200000">
            <a:off x="2179320" y="38696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 name="Text Box 3"/>
          <p:cNvSpPr txBox="1"/>
          <p:nvPr/>
        </p:nvSpPr>
        <p:spPr>
          <a:xfrm>
            <a:off x="459740" y="1353820"/>
            <a:ext cx="523875" cy="4372610"/>
          </a:xfrm>
          <a:prstGeom prst="rect">
            <a:avLst/>
          </a:prstGeom>
          <a:noFill/>
        </p:spPr>
        <p:txBody>
          <a:bodyPr wrap="none" rtlCol="0">
            <a:spAutoFit/>
          </a:bodyPr>
          <a:p>
            <a:pPr algn="l"/>
            <a:r>
              <a:rPr lang="x-none" altLang="en-US" sz="2000">
                <a:solidFill>
                  <a:srgbClr val="E91149"/>
                </a:solidFill>
                <a:latin typeface="Calibri (body)" charset="0"/>
                <a:ea typeface="TeX Gyre Bonum Math" charset="0"/>
                <a:cs typeface="TeX Gyre Bonum Math" charset="0"/>
                <a:sym typeface="+mn-ea"/>
              </a:rPr>
              <a:t>1.</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2.</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3.</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4.</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5.</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6.</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7.</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8.</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9.</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10.</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11.</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12.</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13.</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14.</a:t>
            </a:r>
            <a:endParaRPr lang="x-none" altLang="en-US" sz="2000">
              <a:solidFill>
                <a:schemeClr val="bg1">
                  <a:lumMod val="50000"/>
                </a:schemeClr>
              </a:solidFill>
              <a:latin typeface="Calibri (body)" charset="0"/>
              <a:ea typeface="TeX Gyre Bonum Math" charset="0"/>
              <a:cs typeface="TeX Gyre Bonum Math" charset="0"/>
              <a:sym typeface="+mn-ea"/>
            </a:endParaRPr>
          </a:p>
        </p:txBody>
      </p:sp>
      <p:sp>
        <p:nvSpPr>
          <p:cNvPr id="3" name="Right Brace 2"/>
          <p:cNvSpPr/>
          <p:nvPr/>
        </p:nvSpPr>
        <p:spPr>
          <a:xfrm>
            <a:off x="4426585" y="1463675"/>
            <a:ext cx="147320" cy="2670810"/>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2" name="Text Box 1"/>
          <p:cNvSpPr txBox="1"/>
          <p:nvPr/>
        </p:nvSpPr>
        <p:spPr>
          <a:xfrm>
            <a:off x="4690110" y="2608580"/>
            <a:ext cx="851535" cy="396240"/>
          </a:xfrm>
          <a:prstGeom prst="rect">
            <a:avLst/>
          </a:prstGeom>
          <a:noFill/>
        </p:spPr>
        <p:txBody>
          <a:bodyPr wrap="none" rtlCol="0">
            <a:spAutoFit/>
          </a:bodyPr>
          <a:p>
            <a:r>
              <a:rPr lang="x-none" altLang="en-US" sz="2000">
                <a:latin typeface="MathJax_Main" charset="0"/>
              </a:rPr>
              <a:t>O(V</a:t>
            </a:r>
            <a:r>
              <a:rPr lang="x-none" altLang="en-US" sz="2000" baseline="30000">
                <a:latin typeface="MathJax_Main" charset="0"/>
              </a:rPr>
              <a:t>2</a:t>
            </a:r>
            <a:r>
              <a:rPr lang="x-none" altLang="en-US" sz="2000">
                <a:latin typeface="MathJax_Main" charset="0"/>
              </a:rPr>
              <a:t>)</a:t>
            </a:r>
            <a:endParaRPr lang="x-none" altLang="en-US" sz="2000">
              <a:latin typeface="MathJax_Main"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9" name="Text Box 8"/>
          <p:cNvSpPr txBox="1"/>
          <p:nvPr/>
        </p:nvSpPr>
        <p:spPr>
          <a:xfrm>
            <a:off x="483870" y="1070610"/>
            <a:ext cx="5495290" cy="4677410"/>
          </a:xfrm>
          <a:prstGeom prst="rect">
            <a:avLst/>
          </a:prstGeom>
          <a:noFill/>
        </p:spPr>
        <p:txBody>
          <a:bodyPr wrap="none" rtlCol="0">
            <a:spAutoFit/>
          </a:bodyPr>
          <a:p>
            <a:pPr algn="l"/>
            <a:r>
              <a:rPr lang="x-none" altLang="en-US" sz="2000">
                <a:latin typeface="Monospace" charset="0"/>
                <a:ea typeface="Monospace" charset="0"/>
              </a:rPr>
              <a:t>Floyd-Warshall(G, w):</a:t>
            </a:r>
            <a:endParaRPr lang="x-none" altLang="en-US" sz="2000">
              <a:latin typeface="Monospace" charset="0"/>
              <a:ea typeface="Monospace" charset="0"/>
            </a:endParaRPr>
          </a:p>
          <a:p>
            <a:pPr algn="l"/>
            <a:r>
              <a:rPr lang="x-none" altLang="en-US" sz="2000">
                <a:latin typeface="Monospace" charset="0"/>
                <a:ea typeface="Monospace" charset="0"/>
              </a:rPr>
              <a:t>    n    number of vertices|G.V|</a:t>
            </a:r>
            <a:endParaRPr lang="x-none" altLang="en-US" sz="2000">
              <a:latin typeface="Monospace" charset="0"/>
              <a:ea typeface="Monospace" charset="0"/>
            </a:endParaRPr>
          </a:p>
          <a:p>
            <a:pPr algn="l"/>
            <a:r>
              <a:rPr lang="x-none" altLang="en-US" sz="2000">
                <a:latin typeface="Monospace" charset="0"/>
                <a:ea typeface="Monospace" charset="0"/>
              </a:rPr>
              <a:t>    dist[]    n * n</a:t>
            </a:r>
            <a:endParaRPr lang="x-none" altLang="en-US" sz="2000">
              <a:latin typeface="Monospace" charset="0"/>
              <a:ea typeface="Monospace" charset="0"/>
            </a:endParaRPr>
          </a:p>
          <a:p>
            <a:pPr algn="l"/>
            <a:r>
              <a:rPr lang="x-none" altLang="en-US" sz="2000">
                <a:latin typeface="Monospace" charset="0"/>
                <a:ea typeface="Monospace" charset="0"/>
              </a:rPr>
              <a:t>    for i    1 to n:</a:t>
            </a:r>
            <a:endParaRPr lang="x-none" altLang="en-US" sz="2000">
              <a:latin typeface="Monospace" charset="0"/>
              <a:ea typeface="Monospace" charset="0"/>
            </a:endParaRPr>
          </a:p>
          <a:p>
            <a:pPr algn="l"/>
            <a:r>
              <a:rPr lang="x-none" altLang="en-US" sz="2000">
                <a:latin typeface="Monospace" charset="0"/>
                <a:ea typeface="Monospace" charset="0"/>
              </a:rPr>
              <a:t>        for j    1 to n:</a:t>
            </a:r>
            <a:endParaRPr lang="x-none" altLang="en-US" sz="2000">
              <a:latin typeface="Monospace" charset="0"/>
              <a:ea typeface="Monospace" charset="0"/>
            </a:endParaRPr>
          </a:p>
          <a:p>
            <a:pPr algn="l"/>
            <a:r>
              <a:rPr lang="x-none" altLang="en-US" sz="2000">
                <a:latin typeface="Monospace" charset="0"/>
                <a:ea typeface="Monospace" charset="0"/>
              </a:rPr>
              <a:t>            if </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 in G.E:</a:t>
            </a:r>
            <a:endParaRPr lang="x-none" altLang="en-US" sz="2000">
              <a:latin typeface="Monospace" charset="0"/>
              <a:ea typeface="Monospace" charset="0"/>
            </a:endParaRPr>
          </a:p>
          <a:p>
            <a:pPr algn="l"/>
            <a:r>
              <a:rPr lang="x-none" altLang="en-US" sz="2000">
                <a:latin typeface="Monospace" charset="0"/>
                <a:ea typeface="Monospace" charset="0"/>
              </a:rPr>
              <a:t>                dist[i][i]    w</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a:t>
            </a:r>
            <a:endParaRPr lang="x-none" altLang="en-US" sz="2000">
              <a:latin typeface="Monospace" charset="0"/>
              <a:ea typeface="Monospace" charset="0"/>
            </a:endParaRPr>
          </a:p>
          <a:p>
            <a:pPr algn="l"/>
            <a:r>
              <a:rPr lang="x-none" altLang="en-US" sz="2000">
                <a:latin typeface="Monospace" charset="0"/>
                <a:ea typeface="Monospace" charset="0"/>
              </a:rPr>
              <a:t>            else:</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dist[i][i]    </a:t>
            </a:r>
            <a:r>
              <a:rPr lang="x-none" altLang="en-US" sz="2000">
                <a:latin typeface="Verdana" charset="0"/>
                <a:ea typeface="Monospace" charset="0"/>
                <a:sym typeface="+mn-ea"/>
              </a:rPr>
              <a:t>∞</a:t>
            </a:r>
            <a:endParaRPr lang="x-none" altLang="en-US" sz="2000">
              <a:latin typeface="Verdana" charset="0"/>
              <a:ea typeface="Monospace" charset="0"/>
              <a:sym typeface="+mn-ea"/>
            </a:endParaRPr>
          </a:p>
          <a:p>
            <a:pPr algn="l"/>
            <a:r>
              <a:rPr lang="x-none" altLang="en-US" sz="2000">
                <a:latin typeface="Verdana" charset="0"/>
                <a:ea typeface="Monospace" charset="0"/>
                <a:sym typeface="+mn-ea"/>
              </a:rPr>
              <a:t>        </a:t>
            </a:r>
            <a:r>
              <a:rPr lang="x-none" altLang="en-US" sz="2000">
                <a:latin typeface="Monospace" charset="0"/>
                <a:ea typeface="Monospace" charset="0"/>
                <a:sym typeface="+mn-ea"/>
              </a:rPr>
              <a:t>dist[i][i]    0</a:t>
            </a:r>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10" name="Text Box 9"/>
          <p:cNvSpPr txBox="1"/>
          <p:nvPr/>
        </p:nvSpPr>
        <p:spPr>
          <a:xfrm rot="16200000">
            <a:off x="1071245" y="142875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1" name="Text Box 10"/>
          <p:cNvSpPr txBox="1"/>
          <p:nvPr/>
        </p:nvSpPr>
        <p:spPr>
          <a:xfrm rot="16200000">
            <a:off x="1503045" y="1700530"/>
            <a:ext cx="29718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2" name="Text Box 11"/>
          <p:cNvSpPr txBox="1"/>
          <p:nvPr/>
        </p:nvSpPr>
        <p:spPr>
          <a:xfrm rot="16200000">
            <a:off x="2898140" y="35420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6" name="Text Box 15"/>
          <p:cNvSpPr txBox="1"/>
          <p:nvPr/>
        </p:nvSpPr>
        <p:spPr>
          <a:xfrm rot="16200000">
            <a:off x="2880360" y="29457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1" name="Text Box 30"/>
          <p:cNvSpPr txBox="1"/>
          <p:nvPr/>
        </p:nvSpPr>
        <p:spPr>
          <a:xfrm rot="16200000">
            <a:off x="1485900" y="41643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4" name="Text Box 33"/>
          <p:cNvSpPr txBox="1"/>
          <p:nvPr/>
        </p:nvSpPr>
        <p:spPr>
          <a:xfrm rot="16200000">
            <a:off x="1447165" y="20408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5" name="Text Box 34"/>
          <p:cNvSpPr txBox="1"/>
          <p:nvPr/>
        </p:nvSpPr>
        <p:spPr>
          <a:xfrm rot="16200000">
            <a:off x="1790065" y="23456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2" name="Text Box 41"/>
          <p:cNvSpPr txBox="1"/>
          <p:nvPr/>
        </p:nvSpPr>
        <p:spPr>
          <a:xfrm rot="16200000">
            <a:off x="1797685" y="448691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3" name="Text Box 42"/>
          <p:cNvSpPr txBox="1"/>
          <p:nvPr/>
        </p:nvSpPr>
        <p:spPr>
          <a:xfrm rot="16200000">
            <a:off x="2145665" y="47872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4" name="Text Box 43"/>
          <p:cNvSpPr txBox="1"/>
          <p:nvPr/>
        </p:nvSpPr>
        <p:spPr>
          <a:xfrm rot="16200000">
            <a:off x="3253105" y="540194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5" name="Text Box 44"/>
          <p:cNvSpPr txBox="1"/>
          <p:nvPr/>
        </p:nvSpPr>
        <p:spPr>
          <a:xfrm rot="16200000">
            <a:off x="2179320" y="38696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 name="Text Box 3"/>
          <p:cNvSpPr txBox="1"/>
          <p:nvPr/>
        </p:nvSpPr>
        <p:spPr>
          <a:xfrm>
            <a:off x="459740" y="1353820"/>
            <a:ext cx="523875" cy="4372610"/>
          </a:xfrm>
          <a:prstGeom prst="rect">
            <a:avLst/>
          </a:prstGeom>
          <a:noFill/>
        </p:spPr>
        <p:txBody>
          <a:bodyPr wrap="none" rtlCol="0">
            <a:spAutoFit/>
          </a:bodyPr>
          <a:p>
            <a:pPr algn="l"/>
            <a:r>
              <a:rPr lang="x-none" altLang="en-US" sz="2000">
                <a:solidFill>
                  <a:srgbClr val="E91149"/>
                </a:solidFill>
                <a:latin typeface="Calibri (body)" charset="0"/>
                <a:ea typeface="TeX Gyre Bonum Math" charset="0"/>
                <a:cs typeface="TeX Gyre Bonum Math" charset="0"/>
                <a:sym typeface="+mn-ea"/>
              </a:rPr>
              <a:t>1.</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2.</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3.</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4.</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5.</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6.</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7.</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8.</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9.</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10.</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11.</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12.</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13.</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14.</a:t>
            </a:r>
            <a:endParaRPr lang="x-none" altLang="en-US" sz="2000">
              <a:solidFill>
                <a:srgbClr val="E91149"/>
              </a:solidFill>
              <a:latin typeface="Calibri (body)" charset="0"/>
              <a:ea typeface="TeX Gyre Bonum Math" charset="0"/>
              <a:cs typeface="TeX Gyre Bonum Math" charset="0"/>
              <a:sym typeface="+mn-ea"/>
            </a:endParaRPr>
          </a:p>
        </p:txBody>
      </p:sp>
      <p:sp>
        <p:nvSpPr>
          <p:cNvPr id="3" name="Right Brace 2"/>
          <p:cNvSpPr/>
          <p:nvPr/>
        </p:nvSpPr>
        <p:spPr>
          <a:xfrm>
            <a:off x="4426585" y="1463675"/>
            <a:ext cx="147320" cy="2670810"/>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2" name="Text Box 1"/>
          <p:cNvSpPr txBox="1"/>
          <p:nvPr/>
        </p:nvSpPr>
        <p:spPr>
          <a:xfrm>
            <a:off x="4690110" y="2608580"/>
            <a:ext cx="851535" cy="396240"/>
          </a:xfrm>
          <a:prstGeom prst="rect">
            <a:avLst/>
          </a:prstGeom>
          <a:noFill/>
        </p:spPr>
        <p:txBody>
          <a:bodyPr wrap="none" rtlCol="0">
            <a:spAutoFit/>
          </a:bodyPr>
          <a:p>
            <a:r>
              <a:rPr lang="x-none" altLang="en-US" sz="2000">
                <a:latin typeface="MathJax_Main" charset="0"/>
              </a:rPr>
              <a:t>O(V</a:t>
            </a:r>
            <a:r>
              <a:rPr lang="x-none" altLang="en-US" sz="2000" baseline="30000">
                <a:latin typeface="MathJax_Main" charset="0"/>
              </a:rPr>
              <a:t>2</a:t>
            </a:r>
            <a:r>
              <a:rPr lang="x-none" altLang="en-US" sz="2000">
                <a:latin typeface="MathJax_Main" charset="0"/>
              </a:rPr>
              <a:t>)</a:t>
            </a:r>
            <a:endParaRPr lang="x-none" altLang="en-US" sz="2000">
              <a:latin typeface="MathJax_Main" charset="0"/>
            </a:endParaRPr>
          </a:p>
        </p:txBody>
      </p:sp>
      <p:sp>
        <p:nvSpPr>
          <p:cNvPr id="5" name="Right Brace 4"/>
          <p:cNvSpPr/>
          <p:nvPr/>
        </p:nvSpPr>
        <p:spPr>
          <a:xfrm>
            <a:off x="5979160" y="4234815"/>
            <a:ext cx="147320" cy="1550670"/>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6" name="Text Box 5"/>
          <p:cNvSpPr txBox="1"/>
          <p:nvPr/>
        </p:nvSpPr>
        <p:spPr>
          <a:xfrm>
            <a:off x="6245860" y="4821555"/>
            <a:ext cx="851535" cy="396240"/>
          </a:xfrm>
          <a:prstGeom prst="rect">
            <a:avLst/>
          </a:prstGeom>
          <a:noFill/>
        </p:spPr>
        <p:txBody>
          <a:bodyPr wrap="none" rtlCol="0">
            <a:spAutoFit/>
          </a:bodyPr>
          <a:p>
            <a:r>
              <a:rPr lang="x-none" altLang="en-US" sz="2000">
                <a:latin typeface="MathJax_Main" charset="0"/>
              </a:rPr>
              <a:t>O(V</a:t>
            </a:r>
            <a:r>
              <a:rPr lang="x-none" altLang="en-US" sz="2000" baseline="30000">
                <a:latin typeface="MathJax_Main" charset="0"/>
              </a:rPr>
              <a:t>3</a:t>
            </a:r>
            <a:r>
              <a:rPr lang="x-none" altLang="en-US" sz="2000">
                <a:latin typeface="MathJax_Main" charset="0"/>
              </a:rPr>
              <a:t>)</a:t>
            </a:r>
            <a:endParaRPr lang="x-none" altLang="en-US" sz="2000">
              <a:latin typeface="MathJax_Main"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60855" y="3429000"/>
            <a:ext cx="8849360" cy="762000"/>
          </a:xfrm>
          <a:prstGeom prst="rect">
            <a:avLst/>
          </a:prstGeom>
          <a:noFill/>
        </p:spPr>
        <p:txBody>
          <a:bodyPr wrap="none" rtlCol="0">
            <a:spAutoFit/>
          </a:bodyPr>
          <a:p>
            <a:pPr algn="l"/>
            <a:r>
              <a:rPr lang="x-none" altLang="en-US" sz="4400">
                <a:solidFill>
                  <a:schemeClr val="tx1">
                    <a:lumMod val="85000"/>
                    <a:lumOff val="15000"/>
                  </a:schemeClr>
                </a:solidFill>
                <a:latin typeface="Arial" charset="0"/>
              </a:rPr>
              <a:t>Ο αλγόριθμος των </a:t>
            </a:r>
            <a:r>
              <a:rPr lang="x-none" altLang="en-US" sz="4400" b="1">
                <a:solidFill>
                  <a:srgbClr val="00B0F0"/>
                </a:solidFill>
                <a:latin typeface="Arial" charset="0"/>
              </a:rPr>
              <a:t>Floyd-Warshall</a:t>
            </a:r>
            <a:endParaRPr lang="x-none" altLang="en-US" sz="4400" b="1">
              <a:solidFill>
                <a:srgbClr val="00B0F0"/>
              </a:solidFill>
              <a:latin typeface="Arial" charset="0"/>
            </a:endParaRPr>
          </a:p>
        </p:txBody>
      </p:sp>
      <p:sp>
        <p:nvSpPr>
          <p:cNvPr id="3" name="Text Box 2"/>
          <p:cNvSpPr txBox="1"/>
          <p:nvPr/>
        </p:nvSpPr>
        <p:spPr>
          <a:xfrm>
            <a:off x="2661920" y="2894965"/>
            <a:ext cx="6818630" cy="457200"/>
          </a:xfrm>
          <a:prstGeom prst="rect">
            <a:avLst/>
          </a:prstGeom>
          <a:noFill/>
        </p:spPr>
        <p:txBody>
          <a:bodyPr wrap="none" rtlCol="0">
            <a:spAutoFit/>
          </a:bodyPr>
          <a:p>
            <a:r>
              <a:rPr lang="x-none" altLang="en-US" sz="2400">
                <a:solidFill>
                  <a:schemeClr val="tx2">
                    <a:lumMod val="75000"/>
                  </a:schemeClr>
                </a:solidFill>
                <a:latin typeface="Lato" charset="0"/>
                <a:ea typeface="FreeSans" charset="0"/>
              </a:rPr>
              <a:t>Αλγόριθμοι και Δομές Δεδομένων για αρχάριους</a:t>
            </a:r>
            <a:endParaRPr lang="x-none" altLang="en-US" sz="2400">
              <a:solidFill>
                <a:schemeClr val="tx2">
                  <a:lumMod val="75000"/>
                </a:schemeClr>
              </a:solidFill>
              <a:latin typeface="Lato" charset="0"/>
              <a:ea typeface="FreeSans"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 name="Oval 1"/>
          <p:cNvSpPr/>
          <p:nvPr/>
        </p:nvSpPr>
        <p:spPr>
          <a:xfrm>
            <a:off x="8928735" y="1092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 name="Text Box 2"/>
          <p:cNvSpPr txBox="1"/>
          <p:nvPr/>
        </p:nvSpPr>
        <p:spPr>
          <a:xfrm>
            <a:off x="8995410" y="1078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c</a:t>
            </a:r>
            <a:endParaRPr lang="x-none" altLang="en-US" sz="2800" b="1">
              <a:solidFill>
                <a:schemeClr val="bg2">
                  <a:lumMod val="75000"/>
                </a:schemeClr>
              </a:solidFill>
              <a:latin typeface="Arial" charset="0"/>
              <a:ea typeface="Arial" charset="0"/>
            </a:endParaRPr>
          </a:p>
        </p:txBody>
      </p:sp>
      <p:sp>
        <p:nvSpPr>
          <p:cNvPr id="5" name="Oval 4"/>
          <p:cNvSpPr/>
          <p:nvPr/>
        </p:nvSpPr>
        <p:spPr>
          <a:xfrm>
            <a:off x="7900035" y="21215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7966710" y="21075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a</a:t>
            </a:r>
            <a:endParaRPr lang="x-none" altLang="en-US" sz="2800" b="1">
              <a:solidFill>
                <a:schemeClr val="bg2">
                  <a:lumMod val="75000"/>
                </a:schemeClr>
              </a:solidFill>
              <a:latin typeface="Arial" charset="0"/>
              <a:ea typeface="Arial" charset="0"/>
            </a:endParaRPr>
          </a:p>
        </p:txBody>
      </p:sp>
      <p:sp>
        <p:nvSpPr>
          <p:cNvPr id="19" name="Oval 18"/>
          <p:cNvSpPr/>
          <p:nvPr/>
        </p:nvSpPr>
        <p:spPr>
          <a:xfrm>
            <a:off x="9970135" y="2108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10036810" y="2094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d</a:t>
            </a:r>
            <a:endParaRPr lang="x-none" altLang="en-US" sz="2800" b="1">
              <a:solidFill>
                <a:schemeClr val="bg2">
                  <a:lumMod val="75000"/>
                </a:schemeClr>
              </a:solidFill>
              <a:latin typeface="Arial" charset="0"/>
              <a:ea typeface="Arial" charset="0"/>
            </a:endParaRPr>
          </a:p>
        </p:txBody>
      </p:sp>
      <p:sp>
        <p:nvSpPr>
          <p:cNvPr id="21" name="Oval 20"/>
          <p:cNvSpPr/>
          <p:nvPr/>
        </p:nvSpPr>
        <p:spPr>
          <a:xfrm>
            <a:off x="8931910" y="31629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8998585" y="31489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b</a:t>
            </a:r>
            <a:endParaRPr lang="x-none" altLang="en-US" sz="2800" b="1">
              <a:solidFill>
                <a:schemeClr val="bg2">
                  <a:lumMod val="75000"/>
                </a:schemeClr>
              </a:solidFill>
              <a:latin typeface="Arial" charset="0"/>
              <a:ea typeface="Arial" charset="0"/>
            </a:endParaRPr>
          </a:p>
        </p:txBody>
      </p:sp>
      <p:cxnSp>
        <p:nvCxnSpPr>
          <p:cNvPr id="65" name="Straight Arrow Connector 64"/>
          <p:cNvCxnSpPr>
            <a:stCxn id="5" idx="7"/>
            <a:endCxn id="2" idx="3"/>
          </p:cNvCxnSpPr>
          <p:nvPr/>
        </p:nvCxnSpPr>
        <p:spPr>
          <a:xfrm flipV="1">
            <a:off x="8357870" y="1534160"/>
            <a:ext cx="649605" cy="6496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5"/>
            <a:endCxn id="19" idx="1"/>
          </p:cNvCxnSpPr>
          <p:nvPr/>
        </p:nvCxnSpPr>
        <p:spPr>
          <a:xfrm>
            <a:off x="9386570" y="1534160"/>
            <a:ext cx="662305" cy="6369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21" idx="1"/>
          </p:cNvCxnSpPr>
          <p:nvPr/>
        </p:nvCxnSpPr>
        <p:spPr>
          <a:xfrm>
            <a:off x="8357870" y="2562860"/>
            <a:ext cx="652780" cy="6623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7"/>
            <a:endCxn id="19" idx="3"/>
          </p:cNvCxnSpPr>
          <p:nvPr/>
        </p:nvCxnSpPr>
        <p:spPr>
          <a:xfrm flipV="1">
            <a:off x="9389745" y="2550160"/>
            <a:ext cx="659130" cy="6750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5" idx="6"/>
          </p:cNvCxnSpPr>
          <p:nvPr/>
        </p:nvCxnSpPr>
        <p:spPr>
          <a:xfrm flipH="1">
            <a:off x="8436610" y="2360930"/>
            <a:ext cx="1533525" cy="1270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Text Box 48"/>
          <p:cNvSpPr txBox="1"/>
          <p:nvPr/>
        </p:nvSpPr>
        <p:spPr>
          <a:xfrm>
            <a:off x="8194675" y="161480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3</a:t>
            </a:r>
            <a:endParaRPr lang="x-none" altLang="en-US" b="1">
              <a:solidFill>
                <a:schemeClr val="tx1">
                  <a:lumMod val="75000"/>
                  <a:lumOff val="25000"/>
                </a:schemeClr>
              </a:solidFill>
              <a:latin typeface="Arial" charset="0"/>
              <a:ea typeface="Arial" charset="0"/>
            </a:endParaRPr>
          </a:p>
        </p:txBody>
      </p:sp>
      <p:sp>
        <p:nvSpPr>
          <p:cNvPr id="27" name="Text Box 26"/>
          <p:cNvSpPr txBox="1"/>
          <p:nvPr/>
        </p:nvSpPr>
        <p:spPr>
          <a:xfrm>
            <a:off x="8218805"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28" name="Text Box 27"/>
          <p:cNvSpPr txBox="1"/>
          <p:nvPr/>
        </p:nvSpPr>
        <p:spPr>
          <a:xfrm>
            <a:off x="8868410" y="203708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-1</a:t>
            </a:r>
            <a:endParaRPr lang="x-none" altLang="en-US" b="1">
              <a:solidFill>
                <a:schemeClr val="tx1">
                  <a:lumMod val="75000"/>
                  <a:lumOff val="25000"/>
                </a:schemeClr>
              </a:solidFill>
              <a:latin typeface="Arial" charset="0"/>
              <a:ea typeface="Arial" charset="0"/>
            </a:endParaRPr>
          </a:p>
        </p:txBody>
      </p:sp>
      <p:sp>
        <p:nvSpPr>
          <p:cNvPr id="29" name="Text Box 28"/>
          <p:cNvSpPr txBox="1"/>
          <p:nvPr/>
        </p:nvSpPr>
        <p:spPr>
          <a:xfrm>
            <a:off x="9559290" y="160972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30" name="Text Box 29"/>
          <p:cNvSpPr txBox="1"/>
          <p:nvPr/>
        </p:nvSpPr>
        <p:spPr>
          <a:xfrm>
            <a:off x="9533890"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4</a:t>
            </a:r>
            <a:endParaRPr lang="x-none" altLang="en-US" b="1">
              <a:solidFill>
                <a:schemeClr val="tx1">
                  <a:lumMod val="75000"/>
                  <a:lumOff val="25000"/>
                </a:schemeClr>
              </a:solidFill>
              <a:latin typeface="Arial" charset="0"/>
              <a:ea typeface="Arial" charset="0"/>
            </a:endParaRPr>
          </a:p>
        </p:txBody>
      </p:sp>
      <p:sp>
        <p:nvSpPr>
          <p:cNvPr id="9" name="Text Box 8"/>
          <p:cNvSpPr txBox="1"/>
          <p:nvPr/>
        </p:nvSpPr>
        <p:spPr>
          <a:xfrm>
            <a:off x="483870" y="1070610"/>
            <a:ext cx="5495290" cy="4677410"/>
          </a:xfrm>
          <a:prstGeom prst="rect">
            <a:avLst/>
          </a:prstGeom>
          <a:noFill/>
        </p:spPr>
        <p:txBody>
          <a:bodyPr wrap="none" rtlCol="0">
            <a:spAutoFit/>
          </a:bodyPr>
          <a:p>
            <a:pPr algn="l"/>
            <a:r>
              <a:rPr lang="x-none" altLang="en-US" sz="2000">
                <a:latin typeface="Monospace" charset="0"/>
                <a:ea typeface="Monospace" charset="0"/>
              </a:rPr>
              <a:t>Floyd-Warshall(G, w):</a:t>
            </a:r>
            <a:endParaRPr lang="x-none" altLang="en-US" sz="2000">
              <a:latin typeface="Monospace" charset="0"/>
              <a:ea typeface="Monospace" charset="0"/>
            </a:endParaRPr>
          </a:p>
          <a:p>
            <a:pPr algn="l"/>
            <a:r>
              <a:rPr lang="x-none" altLang="en-US" sz="2000">
                <a:latin typeface="Monospace" charset="0"/>
                <a:ea typeface="Monospace" charset="0"/>
              </a:rPr>
              <a:t>    n    number of vertices|G.V|</a:t>
            </a:r>
            <a:endParaRPr lang="x-none" altLang="en-US" sz="2000">
              <a:latin typeface="Monospace" charset="0"/>
              <a:ea typeface="Monospace" charset="0"/>
            </a:endParaRPr>
          </a:p>
          <a:p>
            <a:pPr algn="l"/>
            <a:r>
              <a:rPr lang="x-none" altLang="en-US" sz="2000">
                <a:latin typeface="Monospace" charset="0"/>
                <a:ea typeface="Monospace" charset="0"/>
              </a:rPr>
              <a:t>    dist[]    n * n</a:t>
            </a:r>
            <a:endParaRPr lang="x-none" altLang="en-US" sz="2000">
              <a:latin typeface="Monospace" charset="0"/>
              <a:ea typeface="Monospace" charset="0"/>
            </a:endParaRPr>
          </a:p>
          <a:p>
            <a:pPr algn="l"/>
            <a:r>
              <a:rPr lang="x-none" altLang="en-US" sz="2000">
                <a:latin typeface="Monospace" charset="0"/>
                <a:ea typeface="Monospace" charset="0"/>
              </a:rPr>
              <a:t>    for i    1 to n:</a:t>
            </a:r>
            <a:endParaRPr lang="x-none" altLang="en-US" sz="2000">
              <a:latin typeface="Monospace" charset="0"/>
              <a:ea typeface="Monospace" charset="0"/>
            </a:endParaRPr>
          </a:p>
          <a:p>
            <a:pPr algn="l"/>
            <a:r>
              <a:rPr lang="x-none" altLang="en-US" sz="2000">
                <a:latin typeface="Monospace" charset="0"/>
                <a:ea typeface="Monospace" charset="0"/>
              </a:rPr>
              <a:t>        for j    1 to n:</a:t>
            </a:r>
            <a:endParaRPr lang="x-none" altLang="en-US" sz="2000">
              <a:latin typeface="Monospace" charset="0"/>
              <a:ea typeface="Monospace" charset="0"/>
            </a:endParaRPr>
          </a:p>
          <a:p>
            <a:pPr algn="l"/>
            <a:r>
              <a:rPr lang="x-none" altLang="en-US" sz="2000">
                <a:latin typeface="Monospace" charset="0"/>
                <a:ea typeface="Monospace" charset="0"/>
              </a:rPr>
              <a:t>            if </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 in G.E:</a:t>
            </a:r>
            <a:endParaRPr lang="x-none" altLang="en-US" sz="2000">
              <a:latin typeface="Monospace" charset="0"/>
              <a:ea typeface="Monospace" charset="0"/>
            </a:endParaRPr>
          </a:p>
          <a:p>
            <a:pPr algn="l"/>
            <a:r>
              <a:rPr lang="x-none" altLang="en-US" sz="2000">
                <a:latin typeface="Monospace" charset="0"/>
                <a:ea typeface="Monospace" charset="0"/>
              </a:rPr>
              <a:t>                dist[i][i]    w</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a:t>
            </a:r>
            <a:endParaRPr lang="x-none" altLang="en-US" sz="2000">
              <a:latin typeface="Monospace" charset="0"/>
              <a:ea typeface="Monospace" charset="0"/>
            </a:endParaRPr>
          </a:p>
          <a:p>
            <a:pPr algn="l"/>
            <a:r>
              <a:rPr lang="x-none" altLang="en-US" sz="2000">
                <a:latin typeface="Monospace" charset="0"/>
                <a:ea typeface="Monospace" charset="0"/>
              </a:rPr>
              <a:t>            else:</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dist[i][i]    </a:t>
            </a:r>
            <a:r>
              <a:rPr lang="x-none" altLang="en-US" sz="2000">
                <a:latin typeface="Verdana" charset="0"/>
                <a:ea typeface="Monospace" charset="0"/>
                <a:sym typeface="+mn-ea"/>
              </a:rPr>
              <a:t>∞</a:t>
            </a:r>
            <a:endParaRPr lang="x-none" altLang="en-US" sz="2000">
              <a:latin typeface="Verdana" charset="0"/>
              <a:ea typeface="Monospace" charset="0"/>
              <a:sym typeface="+mn-ea"/>
            </a:endParaRPr>
          </a:p>
          <a:p>
            <a:pPr algn="l"/>
            <a:r>
              <a:rPr lang="x-none" altLang="en-US" sz="2000">
                <a:latin typeface="Verdana" charset="0"/>
                <a:ea typeface="Monospace" charset="0"/>
                <a:sym typeface="+mn-ea"/>
              </a:rPr>
              <a:t>        </a:t>
            </a:r>
            <a:r>
              <a:rPr lang="x-none" altLang="en-US" sz="2000">
                <a:latin typeface="Monospace" charset="0"/>
                <a:ea typeface="Monospace" charset="0"/>
                <a:sym typeface="+mn-ea"/>
              </a:rPr>
              <a:t>dist[i][i]    0</a:t>
            </a:r>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10" name="Text Box 9"/>
          <p:cNvSpPr txBox="1"/>
          <p:nvPr/>
        </p:nvSpPr>
        <p:spPr>
          <a:xfrm rot="16200000">
            <a:off x="1071245" y="142875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1" name="Text Box 10"/>
          <p:cNvSpPr txBox="1"/>
          <p:nvPr/>
        </p:nvSpPr>
        <p:spPr>
          <a:xfrm rot="16200000">
            <a:off x="1503045" y="1700530"/>
            <a:ext cx="29718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2" name="Text Box 11"/>
          <p:cNvSpPr txBox="1"/>
          <p:nvPr/>
        </p:nvSpPr>
        <p:spPr>
          <a:xfrm rot="16200000">
            <a:off x="2898140" y="35420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6" name="Text Box 15"/>
          <p:cNvSpPr txBox="1"/>
          <p:nvPr/>
        </p:nvSpPr>
        <p:spPr>
          <a:xfrm rot="16200000">
            <a:off x="2880360" y="29457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1" name="Text Box 30"/>
          <p:cNvSpPr txBox="1"/>
          <p:nvPr/>
        </p:nvSpPr>
        <p:spPr>
          <a:xfrm rot="16200000">
            <a:off x="1485900" y="41643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4" name="Text Box 33"/>
          <p:cNvSpPr txBox="1"/>
          <p:nvPr/>
        </p:nvSpPr>
        <p:spPr>
          <a:xfrm rot="16200000">
            <a:off x="1447165" y="20408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5" name="Text Box 34"/>
          <p:cNvSpPr txBox="1"/>
          <p:nvPr/>
        </p:nvSpPr>
        <p:spPr>
          <a:xfrm rot="16200000">
            <a:off x="1790065" y="23456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2" name="Text Box 41"/>
          <p:cNvSpPr txBox="1"/>
          <p:nvPr/>
        </p:nvSpPr>
        <p:spPr>
          <a:xfrm rot="16200000">
            <a:off x="1797685" y="448691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3" name="Text Box 42"/>
          <p:cNvSpPr txBox="1"/>
          <p:nvPr/>
        </p:nvSpPr>
        <p:spPr>
          <a:xfrm rot="16200000">
            <a:off x="2145665" y="47872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4" name="Text Box 43"/>
          <p:cNvSpPr txBox="1"/>
          <p:nvPr/>
        </p:nvSpPr>
        <p:spPr>
          <a:xfrm rot="16200000">
            <a:off x="3253105" y="540194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5" name="Text Box 44"/>
          <p:cNvSpPr txBox="1"/>
          <p:nvPr/>
        </p:nvSpPr>
        <p:spPr>
          <a:xfrm rot="16200000">
            <a:off x="2179320" y="38696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 name="Oval 1"/>
          <p:cNvSpPr/>
          <p:nvPr/>
        </p:nvSpPr>
        <p:spPr>
          <a:xfrm>
            <a:off x="8928735" y="1092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 name="Text Box 2"/>
          <p:cNvSpPr txBox="1"/>
          <p:nvPr/>
        </p:nvSpPr>
        <p:spPr>
          <a:xfrm>
            <a:off x="8995410" y="1078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c</a:t>
            </a:r>
            <a:endParaRPr lang="x-none" altLang="en-US" sz="2800" b="1">
              <a:solidFill>
                <a:schemeClr val="bg2">
                  <a:lumMod val="75000"/>
                </a:schemeClr>
              </a:solidFill>
              <a:latin typeface="Arial" charset="0"/>
              <a:ea typeface="Arial" charset="0"/>
            </a:endParaRPr>
          </a:p>
        </p:txBody>
      </p:sp>
      <p:sp>
        <p:nvSpPr>
          <p:cNvPr id="5" name="Oval 4"/>
          <p:cNvSpPr/>
          <p:nvPr/>
        </p:nvSpPr>
        <p:spPr>
          <a:xfrm>
            <a:off x="7900035" y="21215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7966710" y="21075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a</a:t>
            </a:r>
            <a:endParaRPr lang="x-none" altLang="en-US" sz="2800" b="1">
              <a:solidFill>
                <a:schemeClr val="bg2">
                  <a:lumMod val="75000"/>
                </a:schemeClr>
              </a:solidFill>
              <a:latin typeface="Arial" charset="0"/>
              <a:ea typeface="Arial" charset="0"/>
            </a:endParaRPr>
          </a:p>
        </p:txBody>
      </p:sp>
      <p:sp>
        <p:nvSpPr>
          <p:cNvPr id="19" name="Oval 18"/>
          <p:cNvSpPr/>
          <p:nvPr/>
        </p:nvSpPr>
        <p:spPr>
          <a:xfrm>
            <a:off x="9970135" y="2108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10036810" y="2094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d</a:t>
            </a:r>
            <a:endParaRPr lang="x-none" altLang="en-US" sz="2800" b="1">
              <a:solidFill>
                <a:schemeClr val="bg2">
                  <a:lumMod val="75000"/>
                </a:schemeClr>
              </a:solidFill>
              <a:latin typeface="Arial" charset="0"/>
              <a:ea typeface="Arial" charset="0"/>
            </a:endParaRPr>
          </a:p>
        </p:txBody>
      </p:sp>
      <p:sp>
        <p:nvSpPr>
          <p:cNvPr id="21" name="Oval 20"/>
          <p:cNvSpPr/>
          <p:nvPr/>
        </p:nvSpPr>
        <p:spPr>
          <a:xfrm>
            <a:off x="8931910" y="31629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8998585" y="31489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b</a:t>
            </a:r>
            <a:endParaRPr lang="x-none" altLang="en-US" sz="2800" b="1">
              <a:solidFill>
                <a:schemeClr val="bg2">
                  <a:lumMod val="75000"/>
                </a:schemeClr>
              </a:solidFill>
              <a:latin typeface="Arial" charset="0"/>
              <a:ea typeface="Arial" charset="0"/>
            </a:endParaRPr>
          </a:p>
        </p:txBody>
      </p:sp>
      <p:cxnSp>
        <p:nvCxnSpPr>
          <p:cNvPr id="65" name="Straight Arrow Connector 64"/>
          <p:cNvCxnSpPr>
            <a:stCxn id="5" idx="7"/>
            <a:endCxn id="2" idx="3"/>
          </p:cNvCxnSpPr>
          <p:nvPr/>
        </p:nvCxnSpPr>
        <p:spPr>
          <a:xfrm flipV="1">
            <a:off x="8357870" y="1534160"/>
            <a:ext cx="649605" cy="6496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5"/>
            <a:endCxn id="19" idx="1"/>
          </p:cNvCxnSpPr>
          <p:nvPr/>
        </p:nvCxnSpPr>
        <p:spPr>
          <a:xfrm>
            <a:off x="9386570" y="1534160"/>
            <a:ext cx="662305" cy="6369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21" idx="1"/>
          </p:cNvCxnSpPr>
          <p:nvPr/>
        </p:nvCxnSpPr>
        <p:spPr>
          <a:xfrm>
            <a:off x="8357870" y="2562860"/>
            <a:ext cx="652780" cy="6623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7"/>
            <a:endCxn id="19" idx="3"/>
          </p:cNvCxnSpPr>
          <p:nvPr/>
        </p:nvCxnSpPr>
        <p:spPr>
          <a:xfrm flipV="1">
            <a:off x="9389745" y="2550160"/>
            <a:ext cx="659130" cy="6750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5" idx="6"/>
          </p:cNvCxnSpPr>
          <p:nvPr/>
        </p:nvCxnSpPr>
        <p:spPr>
          <a:xfrm flipH="1">
            <a:off x="8436610" y="2360930"/>
            <a:ext cx="1533525" cy="1270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Text Box 48"/>
          <p:cNvSpPr txBox="1"/>
          <p:nvPr/>
        </p:nvSpPr>
        <p:spPr>
          <a:xfrm>
            <a:off x="8194675" y="161480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3</a:t>
            </a:r>
            <a:endParaRPr lang="x-none" altLang="en-US" b="1">
              <a:solidFill>
                <a:schemeClr val="tx1">
                  <a:lumMod val="75000"/>
                  <a:lumOff val="25000"/>
                </a:schemeClr>
              </a:solidFill>
              <a:latin typeface="Arial" charset="0"/>
              <a:ea typeface="Arial" charset="0"/>
            </a:endParaRPr>
          </a:p>
        </p:txBody>
      </p:sp>
      <p:sp>
        <p:nvSpPr>
          <p:cNvPr id="27" name="Text Box 26"/>
          <p:cNvSpPr txBox="1"/>
          <p:nvPr/>
        </p:nvSpPr>
        <p:spPr>
          <a:xfrm>
            <a:off x="8218805"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28" name="Text Box 27"/>
          <p:cNvSpPr txBox="1"/>
          <p:nvPr/>
        </p:nvSpPr>
        <p:spPr>
          <a:xfrm>
            <a:off x="8868410" y="203708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-1</a:t>
            </a:r>
            <a:endParaRPr lang="x-none" altLang="en-US" b="1">
              <a:solidFill>
                <a:schemeClr val="tx1">
                  <a:lumMod val="75000"/>
                  <a:lumOff val="25000"/>
                </a:schemeClr>
              </a:solidFill>
              <a:latin typeface="Arial" charset="0"/>
              <a:ea typeface="Arial" charset="0"/>
            </a:endParaRPr>
          </a:p>
        </p:txBody>
      </p:sp>
      <p:sp>
        <p:nvSpPr>
          <p:cNvPr id="29" name="Text Box 28"/>
          <p:cNvSpPr txBox="1"/>
          <p:nvPr/>
        </p:nvSpPr>
        <p:spPr>
          <a:xfrm>
            <a:off x="9559290" y="160972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30" name="Text Box 29"/>
          <p:cNvSpPr txBox="1"/>
          <p:nvPr/>
        </p:nvSpPr>
        <p:spPr>
          <a:xfrm>
            <a:off x="9533890"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4</a:t>
            </a:r>
            <a:endParaRPr lang="x-none" altLang="en-US" b="1">
              <a:solidFill>
                <a:schemeClr val="tx1">
                  <a:lumMod val="75000"/>
                  <a:lumOff val="25000"/>
                </a:schemeClr>
              </a:solidFill>
              <a:latin typeface="Arial" charset="0"/>
              <a:ea typeface="Arial" charset="0"/>
            </a:endParaRPr>
          </a:p>
        </p:txBody>
      </p:sp>
      <p:sp>
        <p:nvSpPr>
          <p:cNvPr id="9" name="Text Box 8"/>
          <p:cNvSpPr txBox="1"/>
          <p:nvPr/>
        </p:nvSpPr>
        <p:spPr>
          <a:xfrm>
            <a:off x="483870" y="1070610"/>
            <a:ext cx="5495290" cy="4677410"/>
          </a:xfrm>
          <a:prstGeom prst="rect">
            <a:avLst/>
          </a:prstGeom>
          <a:noFill/>
        </p:spPr>
        <p:txBody>
          <a:bodyPr wrap="none" rtlCol="0">
            <a:spAutoFit/>
          </a:bodyPr>
          <a:p>
            <a:pPr algn="l"/>
            <a:r>
              <a:rPr lang="x-none" altLang="en-US" sz="2000">
                <a:latin typeface="Monospace" charset="0"/>
                <a:ea typeface="Monospace" charset="0"/>
              </a:rPr>
              <a:t>Floyd-Warshall(G, w):</a:t>
            </a:r>
            <a:endParaRPr lang="x-none" altLang="en-US" sz="2000">
              <a:latin typeface="Monospace" charset="0"/>
              <a:ea typeface="Monospace" charset="0"/>
            </a:endParaRPr>
          </a:p>
          <a:p>
            <a:pPr algn="l"/>
            <a:r>
              <a:rPr lang="x-none" altLang="en-US" sz="2000">
                <a:latin typeface="Monospace" charset="0"/>
                <a:ea typeface="Monospace" charset="0"/>
              </a:rPr>
              <a:t>    n    number of vertices|G.V|</a:t>
            </a:r>
            <a:endParaRPr lang="x-none" altLang="en-US" sz="2000">
              <a:latin typeface="Monospace" charset="0"/>
              <a:ea typeface="Monospace" charset="0"/>
            </a:endParaRPr>
          </a:p>
          <a:p>
            <a:pPr algn="l"/>
            <a:r>
              <a:rPr lang="x-none" altLang="en-US" sz="2000">
                <a:latin typeface="Monospace" charset="0"/>
                <a:ea typeface="Monospace" charset="0"/>
              </a:rPr>
              <a:t>    dist[]    n * n</a:t>
            </a:r>
            <a:endParaRPr lang="x-none" altLang="en-US" sz="2000">
              <a:latin typeface="Monospace" charset="0"/>
              <a:ea typeface="Monospace" charset="0"/>
            </a:endParaRPr>
          </a:p>
          <a:p>
            <a:pPr algn="l"/>
            <a:r>
              <a:rPr lang="x-none" altLang="en-US" sz="2000">
                <a:latin typeface="Monospace" charset="0"/>
                <a:ea typeface="Monospace" charset="0"/>
              </a:rPr>
              <a:t>    for i    1 to n:</a:t>
            </a:r>
            <a:endParaRPr lang="x-none" altLang="en-US" sz="2000">
              <a:latin typeface="Monospace" charset="0"/>
              <a:ea typeface="Monospace" charset="0"/>
            </a:endParaRPr>
          </a:p>
          <a:p>
            <a:pPr algn="l"/>
            <a:r>
              <a:rPr lang="x-none" altLang="en-US" sz="2000">
                <a:latin typeface="Monospace" charset="0"/>
                <a:ea typeface="Monospace" charset="0"/>
              </a:rPr>
              <a:t>        for j    1 to n:</a:t>
            </a:r>
            <a:endParaRPr lang="x-none" altLang="en-US" sz="2000">
              <a:latin typeface="Monospace" charset="0"/>
              <a:ea typeface="Monospace" charset="0"/>
            </a:endParaRPr>
          </a:p>
          <a:p>
            <a:pPr algn="l"/>
            <a:r>
              <a:rPr lang="x-none" altLang="en-US" sz="2000">
                <a:latin typeface="Monospace" charset="0"/>
                <a:ea typeface="Monospace" charset="0"/>
              </a:rPr>
              <a:t>            if </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 in G.E:</a:t>
            </a:r>
            <a:endParaRPr lang="x-none" altLang="en-US" sz="2000">
              <a:latin typeface="Monospace" charset="0"/>
              <a:ea typeface="Monospace" charset="0"/>
            </a:endParaRPr>
          </a:p>
          <a:p>
            <a:pPr algn="l"/>
            <a:r>
              <a:rPr lang="x-none" altLang="en-US" sz="2000">
                <a:latin typeface="Monospace" charset="0"/>
                <a:ea typeface="Monospace" charset="0"/>
              </a:rPr>
              <a:t>                dist[i][i]    w</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a:t>
            </a:r>
            <a:endParaRPr lang="x-none" altLang="en-US" sz="2000">
              <a:latin typeface="Monospace" charset="0"/>
              <a:ea typeface="Monospace" charset="0"/>
            </a:endParaRPr>
          </a:p>
          <a:p>
            <a:pPr algn="l"/>
            <a:r>
              <a:rPr lang="x-none" altLang="en-US" sz="2000">
                <a:latin typeface="Monospace" charset="0"/>
                <a:ea typeface="Monospace" charset="0"/>
              </a:rPr>
              <a:t>            else:</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dist[i][i]    </a:t>
            </a:r>
            <a:r>
              <a:rPr lang="x-none" altLang="en-US" sz="2000">
                <a:latin typeface="Verdana" charset="0"/>
                <a:ea typeface="Monospace" charset="0"/>
                <a:sym typeface="+mn-ea"/>
              </a:rPr>
              <a:t>∞</a:t>
            </a:r>
            <a:endParaRPr lang="x-none" altLang="en-US" sz="2000">
              <a:latin typeface="Verdana" charset="0"/>
              <a:ea typeface="Monospace" charset="0"/>
              <a:sym typeface="+mn-ea"/>
            </a:endParaRPr>
          </a:p>
          <a:p>
            <a:pPr algn="l"/>
            <a:r>
              <a:rPr lang="x-none" altLang="en-US" sz="2000">
                <a:latin typeface="Verdana" charset="0"/>
                <a:ea typeface="Monospace" charset="0"/>
                <a:sym typeface="+mn-ea"/>
              </a:rPr>
              <a:t>        </a:t>
            </a:r>
            <a:r>
              <a:rPr lang="x-none" altLang="en-US" sz="2000">
                <a:latin typeface="Monospace" charset="0"/>
                <a:ea typeface="Monospace" charset="0"/>
                <a:sym typeface="+mn-ea"/>
              </a:rPr>
              <a:t>dist[i][i]    0</a:t>
            </a:r>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10" name="Text Box 9"/>
          <p:cNvSpPr txBox="1"/>
          <p:nvPr/>
        </p:nvSpPr>
        <p:spPr>
          <a:xfrm rot="16200000">
            <a:off x="1071245" y="142875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1" name="Text Box 10"/>
          <p:cNvSpPr txBox="1"/>
          <p:nvPr/>
        </p:nvSpPr>
        <p:spPr>
          <a:xfrm rot="16200000">
            <a:off x="1503045" y="1700530"/>
            <a:ext cx="29718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2" name="Text Box 11"/>
          <p:cNvSpPr txBox="1"/>
          <p:nvPr/>
        </p:nvSpPr>
        <p:spPr>
          <a:xfrm rot="16200000">
            <a:off x="2898140" y="35420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6" name="Text Box 15"/>
          <p:cNvSpPr txBox="1"/>
          <p:nvPr/>
        </p:nvSpPr>
        <p:spPr>
          <a:xfrm rot="16200000">
            <a:off x="2880360" y="29457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4" name="Text Box 33"/>
          <p:cNvSpPr txBox="1"/>
          <p:nvPr/>
        </p:nvSpPr>
        <p:spPr>
          <a:xfrm rot="16200000">
            <a:off x="1485900" y="41643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5" name="Text Box 34"/>
          <p:cNvSpPr txBox="1"/>
          <p:nvPr/>
        </p:nvSpPr>
        <p:spPr>
          <a:xfrm rot="16200000">
            <a:off x="1447165" y="20408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2" name="Text Box 41"/>
          <p:cNvSpPr txBox="1"/>
          <p:nvPr/>
        </p:nvSpPr>
        <p:spPr>
          <a:xfrm rot="16200000">
            <a:off x="1790065" y="23456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3" name="Text Box 42"/>
          <p:cNvSpPr txBox="1"/>
          <p:nvPr/>
        </p:nvSpPr>
        <p:spPr>
          <a:xfrm rot="16200000">
            <a:off x="1797685" y="448691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4" name="Text Box 43"/>
          <p:cNvSpPr txBox="1"/>
          <p:nvPr/>
        </p:nvSpPr>
        <p:spPr>
          <a:xfrm rot="16200000">
            <a:off x="2145665" y="47872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5" name="Text Box 44"/>
          <p:cNvSpPr txBox="1"/>
          <p:nvPr/>
        </p:nvSpPr>
        <p:spPr>
          <a:xfrm rot="16200000">
            <a:off x="3253105" y="540194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6" name="Text Box 45"/>
          <p:cNvSpPr txBox="1"/>
          <p:nvPr/>
        </p:nvSpPr>
        <p:spPr>
          <a:xfrm rot="16200000">
            <a:off x="2179320" y="38696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7" name="Left Brace 46"/>
          <p:cNvSpPr/>
          <p:nvPr/>
        </p:nvSpPr>
        <p:spPr>
          <a:xfrm>
            <a:off x="525145" y="1523365"/>
            <a:ext cx="154305" cy="433705"/>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 name="Oval 1"/>
          <p:cNvSpPr/>
          <p:nvPr/>
        </p:nvSpPr>
        <p:spPr>
          <a:xfrm>
            <a:off x="8928735" y="1092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 name="Text Box 2"/>
          <p:cNvSpPr txBox="1"/>
          <p:nvPr/>
        </p:nvSpPr>
        <p:spPr>
          <a:xfrm>
            <a:off x="8995410" y="1078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c</a:t>
            </a:r>
            <a:endParaRPr lang="x-none" altLang="en-US" sz="2800" b="1">
              <a:solidFill>
                <a:schemeClr val="bg2">
                  <a:lumMod val="75000"/>
                </a:schemeClr>
              </a:solidFill>
              <a:latin typeface="Arial" charset="0"/>
              <a:ea typeface="Arial" charset="0"/>
            </a:endParaRPr>
          </a:p>
        </p:txBody>
      </p:sp>
      <p:sp>
        <p:nvSpPr>
          <p:cNvPr id="5" name="Oval 4"/>
          <p:cNvSpPr/>
          <p:nvPr/>
        </p:nvSpPr>
        <p:spPr>
          <a:xfrm>
            <a:off x="7900035" y="21215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7966710" y="21075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a</a:t>
            </a:r>
            <a:endParaRPr lang="x-none" altLang="en-US" sz="2800" b="1">
              <a:solidFill>
                <a:schemeClr val="bg2">
                  <a:lumMod val="75000"/>
                </a:schemeClr>
              </a:solidFill>
              <a:latin typeface="Arial" charset="0"/>
              <a:ea typeface="Arial" charset="0"/>
            </a:endParaRPr>
          </a:p>
        </p:txBody>
      </p:sp>
      <p:sp>
        <p:nvSpPr>
          <p:cNvPr id="19" name="Oval 18"/>
          <p:cNvSpPr/>
          <p:nvPr/>
        </p:nvSpPr>
        <p:spPr>
          <a:xfrm>
            <a:off x="9970135" y="2108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10036810" y="2094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d</a:t>
            </a:r>
            <a:endParaRPr lang="x-none" altLang="en-US" sz="2800" b="1">
              <a:solidFill>
                <a:schemeClr val="bg2">
                  <a:lumMod val="75000"/>
                </a:schemeClr>
              </a:solidFill>
              <a:latin typeface="Arial" charset="0"/>
              <a:ea typeface="Arial" charset="0"/>
            </a:endParaRPr>
          </a:p>
        </p:txBody>
      </p:sp>
      <p:sp>
        <p:nvSpPr>
          <p:cNvPr id="21" name="Oval 20"/>
          <p:cNvSpPr/>
          <p:nvPr/>
        </p:nvSpPr>
        <p:spPr>
          <a:xfrm>
            <a:off x="8931910" y="31629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8998585" y="31489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b</a:t>
            </a:r>
            <a:endParaRPr lang="x-none" altLang="en-US" sz="2800" b="1">
              <a:solidFill>
                <a:schemeClr val="bg2">
                  <a:lumMod val="75000"/>
                </a:schemeClr>
              </a:solidFill>
              <a:latin typeface="Arial" charset="0"/>
              <a:ea typeface="Arial" charset="0"/>
            </a:endParaRPr>
          </a:p>
        </p:txBody>
      </p:sp>
      <p:cxnSp>
        <p:nvCxnSpPr>
          <p:cNvPr id="65" name="Straight Arrow Connector 64"/>
          <p:cNvCxnSpPr>
            <a:stCxn id="5" idx="7"/>
            <a:endCxn id="2" idx="3"/>
          </p:cNvCxnSpPr>
          <p:nvPr/>
        </p:nvCxnSpPr>
        <p:spPr>
          <a:xfrm flipV="1">
            <a:off x="8357870" y="1534160"/>
            <a:ext cx="649605" cy="6496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5"/>
            <a:endCxn id="19" idx="1"/>
          </p:cNvCxnSpPr>
          <p:nvPr/>
        </p:nvCxnSpPr>
        <p:spPr>
          <a:xfrm>
            <a:off x="9386570" y="1534160"/>
            <a:ext cx="662305" cy="6369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21" idx="1"/>
          </p:cNvCxnSpPr>
          <p:nvPr/>
        </p:nvCxnSpPr>
        <p:spPr>
          <a:xfrm>
            <a:off x="8357870" y="2562860"/>
            <a:ext cx="652780" cy="6623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7"/>
            <a:endCxn id="19" idx="3"/>
          </p:cNvCxnSpPr>
          <p:nvPr/>
        </p:nvCxnSpPr>
        <p:spPr>
          <a:xfrm flipV="1">
            <a:off x="9389745" y="2550160"/>
            <a:ext cx="659130" cy="6750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5" idx="6"/>
          </p:cNvCxnSpPr>
          <p:nvPr/>
        </p:nvCxnSpPr>
        <p:spPr>
          <a:xfrm flipH="1">
            <a:off x="8436610" y="2360930"/>
            <a:ext cx="1533525" cy="1270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Text Box 48"/>
          <p:cNvSpPr txBox="1"/>
          <p:nvPr/>
        </p:nvSpPr>
        <p:spPr>
          <a:xfrm>
            <a:off x="8194675" y="161480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3</a:t>
            </a:r>
            <a:endParaRPr lang="x-none" altLang="en-US" b="1">
              <a:solidFill>
                <a:schemeClr val="tx1">
                  <a:lumMod val="75000"/>
                  <a:lumOff val="25000"/>
                </a:schemeClr>
              </a:solidFill>
              <a:latin typeface="Arial" charset="0"/>
              <a:ea typeface="Arial" charset="0"/>
            </a:endParaRPr>
          </a:p>
        </p:txBody>
      </p:sp>
      <p:sp>
        <p:nvSpPr>
          <p:cNvPr id="27" name="Text Box 26"/>
          <p:cNvSpPr txBox="1"/>
          <p:nvPr/>
        </p:nvSpPr>
        <p:spPr>
          <a:xfrm>
            <a:off x="8218805"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28" name="Text Box 27"/>
          <p:cNvSpPr txBox="1"/>
          <p:nvPr/>
        </p:nvSpPr>
        <p:spPr>
          <a:xfrm>
            <a:off x="8868410" y="203708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-1</a:t>
            </a:r>
            <a:endParaRPr lang="x-none" altLang="en-US" b="1">
              <a:solidFill>
                <a:schemeClr val="tx1">
                  <a:lumMod val="75000"/>
                  <a:lumOff val="25000"/>
                </a:schemeClr>
              </a:solidFill>
              <a:latin typeface="Arial" charset="0"/>
              <a:ea typeface="Arial" charset="0"/>
            </a:endParaRPr>
          </a:p>
        </p:txBody>
      </p:sp>
      <p:sp>
        <p:nvSpPr>
          <p:cNvPr id="29" name="Text Box 28"/>
          <p:cNvSpPr txBox="1"/>
          <p:nvPr/>
        </p:nvSpPr>
        <p:spPr>
          <a:xfrm>
            <a:off x="9559290" y="160972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30" name="Text Box 29"/>
          <p:cNvSpPr txBox="1"/>
          <p:nvPr/>
        </p:nvSpPr>
        <p:spPr>
          <a:xfrm>
            <a:off x="9533890"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4</a:t>
            </a:r>
            <a:endParaRPr lang="x-none" altLang="en-US" b="1">
              <a:solidFill>
                <a:schemeClr val="tx1">
                  <a:lumMod val="75000"/>
                  <a:lumOff val="25000"/>
                </a:schemeClr>
              </a:solidFill>
              <a:latin typeface="Arial" charset="0"/>
              <a:ea typeface="Arial"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9" name="Text Box 8"/>
          <p:cNvSpPr txBox="1"/>
          <p:nvPr/>
        </p:nvSpPr>
        <p:spPr>
          <a:xfrm>
            <a:off x="483870" y="1070610"/>
            <a:ext cx="5495290" cy="4677410"/>
          </a:xfrm>
          <a:prstGeom prst="rect">
            <a:avLst/>
          </a:prstGeom>
          <a:noFill/>
        </p:spPr>
        <p:txBody>
          <a:bodyPr wrap="none" rtlCol="0">
            <a:spAutoFit/>
          </a:bodyPr>
          <a:p>
            <a:pPr algn="l"/>
            <a:r>
              <a:rPr lang="x-none" altLang="en-US" sz="2000">
                <a:latin typeface="Monospace" charset="0"/>
                <a:ea typeface="Monospace" charset="0"/>
              </a:rPr>
              <a:t>Floyd-Warshall(G, w):</a:t>
            </a:r>
            <a:endParaRPr lang="x-none" altLang="en-US" sz="2000">
              <a:latin typeface="Monospace" charset="0"/>
              <a:ea typeface="Monospace" charset="0"/>
            </a:endParaRPr>
          </a:p>
          <a:p>
            <a:pPr algn="l"/>
            <a:r>
              <a:rPr lang="x-none" altLang="en-US" sz="2000">
                <a:latin typeface="Monospace" charset="0"/>
                <a:ea typeface="Monospace" charset="0"/>
              </a:rPr>
              <a:t>    n    number of vertices|G.V|</a:t>
            </a:r>
            <a:endParaRPr lang="x-none" altLang="en-US" sz="2000">
              <a:latin typeface="Monospace" charset="0"/>
              <a:ea typeface="Monospace" charset="0"/>
            </a:endParaRPr>
          </a:p>
          <a:p>
            <a:pPr algn="l"/>
            <a:r>
              <a:rPr lang="x-none" altLang="en-US" sz="2000">
                <a:latin typeface="Monospace" charset="0"/>
                <a:ea typeface="Monospace" charset="0"/>
              </a:rPr>
              <a:t>    dist[]    n * n</a:t>
            </a:r>
            <a:endParaRPr lang="x-none" altLang="en-US" sz="2000">
              <a:latin typeface="Monospace" charset="0"/>
              <a:ea typeface="Monospace" charset="0"/>
            </a:endParaRPr>
          </a:p>
          <a:p>
            <a:pPr algn="l"/>
            <a:r>
              <a:rPr lang="x-none" altLang="en-US" sz="2000">
                <a:latin typeface="Monospace" charset="0"/>
                <a:ea typeface="Monospace" charset="0"/>
              </a:rPr>
              <a:t>    for i    1 to n:</a:t>
            </a:r>
            <a:endParaRPr lang="x-none" altLang="en-US" sz="2000">
              <a:latin typeface="Monospace" charset="0"/>
              <a:ea typeface="Monospace" charset="0"/>
            </a:endParaRPr>
          </a:p>
          <a:p>
            <a:pPr algn="l"/>
            <a:r>
              <a:rPr lang="x-none" altLang="en-US" sz="2000">
                <a:latin typeface="Monospace" charset="0"/>
                <a:ea typeface="Monospace" charset="0"/>
              </a:rPr>
              <a:t>        for j    1 to n:</a:t>
            </a:r>
            <a:endParaRPr lang="x-none" altLang="en-US" sz="2000">
              <a:latin typeface="Monospace" charset="0"/>
              <a:ea typeface="Monospace" charset="0"/>
            </a:endParaRPr>
          </a:p>
          <a:p>
            <a:pPr algn="l"/>
            <a:r>
              <a:rPr lang="x-none" altLang="en-US" sz="2000">
                <a:latin typeface="Monospace" charset="0"/>
                <a:ea typeface="Monospace" charset="0"/>
              </a:rPr>
              <a:t>            if </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 in G.E:</a:t>
            </a:r>
            <a:endParaRPr lang="x-none" altLang="en-US" sz="2000">
              <a:latin typeface="Monospace" charset="0"/>
              <a:ea typeface="Monospace" charset="0"/>
            </a:endParaRPr>
          </a:p>
          <a:p>
            <a:pPr algn="l"/>
            <a:r>
              <a:rPr lang="x-none" altLang="en-US" sz="2000">
                <a:latin typeface="Monospace" charset="0"/>
                <a:ea typeface="Monospace" charset="0"/>
              </a:rPr>
              <a:t>                dist[i][i]    w</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a:t>
            </a:r>
            <a:endParaRPr lang="x-none" altLang="en-US" sz="2000">
              <a:latin typeface="Monospace" charset="0"/>
              <a:ea typeface="Monospace" charset="0"/>
            </a:endParaRPr>
          </a:p>
          <a:p>
            <a:pPr algn="l"/>
            <a:r>
              <a:rPr lang="x-none" altLang="en-US" sz="2000">
                <a:latin typeface="Monospace" charset="0"/>
                <a:ea typeface="Monospace" charset="0"/>
              </a:rPr>
              <a:t>            else:</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dist[i][i]    </a:t>
            </a:r>
            <a:r>
              <a:rPr lang="x-none" altLang="en-US" sz="2000">
                <a:latin typeface="Verdana" charset="0"/>
                <a:ea typeface="Monospace" charset="0"/>
                <a:sym typeface="+mn-ea"/>
              </a:rPr>
              <a:t>∞</a:t>
            </a:r>
            <a:endParaRPr lang="x-none" altLang="en-US" sz="2000">
              <a:latin typeface="Verdana" charset="0"/>
              <a:ea typeface="Monospace" charset="0"/>
              <a:sym typeface="+mn-ea"/>
            </a:endParaRPr>
          </a:p>
          <a:p>
            <a:pPr algn="l"/>
            <a:r>
              <a:rPr lang="x-none" altLang="en-US" sz="2000">
                <a:latin typeface="Verdana" charset="0"/>
                <a:ea typeface="Monospace" charset="0"/>
                <a:sym typeface="+mn-ea"/>
              </a:rPr>
              <a:t>        </a:t>
            </a:r>
            <a:r>
              <a:rPr lang="x-none" altLang="en-US" sz="2000">
                <a:latin typeface="Monospace" charset="0"/>
                <a:ea typeface="Monospace" charset="0"/>
                <a:sym typeface="+mn-ea"/>
              </a:rPr>
              <a:t>dist[i][i]    0</a:t>
            </a:r>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10" name="Text Box 9"/>
          <p:cNvSpPr txBox="1"/>
          <p:nvPr/>
        </p:nvSpPr>
        <p:spPr>
          <a:xfrm rot="16200000">
            <a:off x="1071245" y="142875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1" name="Text Box 10"/>
          <p:cNvSpPr txBox="1"/>
          <p:nvPr/>
        </p:nvSpPr>
        <p:spPr>
          <a:xfrm rot="16200000">
            <a:off x="1503045" y="1700530"/>
            <a:ext cx="29718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2" name="Text Box 11"/>
          <p:cNvSpPr txBox="1"/>
          <p:nvPr/>
        </p:nvSpPr>
        <p:spPr>
          <a:xfrm rot="16200000">
            <a:off x="2898140" y="35420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6" name="Text Box 15"/>
          <p:cNvSpPr txBox="1"/>
          <p:nvPr/>
        </p:nvSpPr>
        <p:spPr>
          <a:xfrm rot="16200000">
            <a:off x="2880360" y="29457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5" name="Text Box 34"/>
          <p:cNvSpPr txBox="1"/>
          <p:nvPr/>
        </p:nvSpPr>
        <p:spPr>
          <a:xfrm rot="16200000">
            <a:off x="1485900" y="41643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2" name="Text Box 41"/>
          <p:cNvSpPr txBox="1"/>
          <p:nvPr/>
        </p:nvSpPr>
        <p:spPr>
          <a:xfrm rot="16200000">
            <a:off x="1447165" y="20408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3" name="Text Box 42"/>
          <p:cNvSpPr txBox="1"/>
          <p:nvPr/>
        </p:nvSpPr>
        <p:spPr>
          <a:xfrm rot="16200000">
            <a:off x="1790065" y="23456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4" name="Text Box 43"/>
          <p:cNvSpPr txBox="1"/>
          <p:nvPr/>
        </p:nvSpPr>
        <p:spPr>
          <a:xfrm rot="16200000">
            <a:off x="1797685" y="448691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5" name="Text Box 44"/>
          <p:cNvSpPr txBox="1"/>
          <p:nvPr/>
        </p:nvSpPr>
        <p:spPr>
          <a:xfrm rot="16200000">
            <a:off x="2145665" y="47872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6" name="Text Box 45"/>
          <p:cNvSpPr txBox="1"/>
          <p:nvPr/>
        </p:nvSpPr>
        <p:spPr>
          <a:xfrm rot="16200000">
            <a:off x="3253105" y="540194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7" name="Text Box 46"/>
          <p:cNvSpPr txBox="1"/>
          <p:nvPr/>
        </p:nvSpPr>
        <p:spPr>
          <a:xfrm rot="16200000">
            <a:off x="2179320" y="38696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8" name="Left Brace 47"/>
          <p:cNvSpPr/>
          <p:nvPr/>
        </p:nvSpPr>
        <p:spPr>
          <a:xfrm>
            <a:off x="525145" y="1523365"/>
            <a:ext cx="154305" cy="433705"/>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 name="Oval 1"/>
          <p:cNvSpPr/>
          <p:nvPr/>
        </p:nvSpPr>
        <p:spPr>
          <a:xfrm>
            <a:off x="8928735" y="1092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 name="Text Box 2"/>
          <p:cNvSpPr txBox="1"/>
          <p:nvPr/>
        </p:nvSpPr>
        <p:spPr>
          <a:xfrm>
            <a:off x="8995410" y="1078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c</a:t>
            </a:r>
            <a:endParaRPr lang="x-none" altLang="en-US" sz="2800" b="1">
              <a:solidFill>
                <a:schemeClr val="bg2">
                  <a:lumMod val="75000"/>
                </a:schemeClr>
              </a:solidFill>
              <a:latin typeface="Arial" charset="0"/>
              <a:ea typeface="Arial" charset="0"/>
            </a:endParaRPr>
          </a:p>
        </p:txBody>
      </p:sp>
      <p:sp>
        <p:nvSpPr>
          <p:cNvPr id="5" name="Oval 4"/>
          <p:cNvSpPr/>
          <p:nvPr/>
        </p:nvSpPr>
        <p:spPr>
          <a:xfrm>
            <a:off x="7900035" y="21215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7966710" y="21075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a</a:t>
            </a:r>
            <a:endParaRPr lang="x-none" altLang="en-US" sz="2800" b="1">
              <a:solidFill>
                <a:schemeClr val="bg2">
                  <a:lumMod val="75000"/>
                </a:schemeClr>
              </a:solidFill>
              <a:latin typeface="Arial" charset="0"/>
              <a:ea typeface="Arial" charset="0"/>
            </a:endParaRPr>
          </a:p>
        </p:txBody>
      </p:sp>
      <p:sp>
        <p:nvSpPr>
          <p:cNvPr id="19" name="Oval 18"/>
          <p:cNvSpPr/>
          <p:nvPr/>
        </p:nvSpPr>
        <p:spPr>
          <a:xfrm>
            <a:off x="9970135" y="2108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10036810" y="2094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d</a:t>
            </a:r>
            <a:endParaRPr lang="x-none" altLang="en-US" sz="2800" b="1">
              <a:solidFill>
                <a:schemeClr val="bg2">
                  <a:lumMod val="75000"/>
                </a:schemeClr>
              </a:solidFill>
              <a:latin typeface="Arial" charset="0"/>
              <a:ea typeface="Arial" charset="0"/>
            </a:endParaRPr>
          </a:p>
        </p:txBody>
      </p:sp>
      <p:sp>
        <p:nvSpPr>
          <p:cNvPr id="21" name="Oval 20"/>
          <p:cNvSpPr/>
          <p:nvPr/>
        </p:nvSpPr>
        <p:spPr>
          <a:xfrm>
            <a:off x="8931910" y="31629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8998585" y="31489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b</a:t>
            </a:r>
            <a:endParaRPr lang="x-none" altLang="en-US" sz="2800" b="1">
              <a:solidFill>
                <a:schemeClr val="bg2">
                  <a:lumMod val="75000"/>
                </a:schemeClr>
              </a:solidFill>
              <a:latin typeface="Arial" charset="0"/>
              <a:ea typeface="Arial" charset="0"/>
            </a:endParaRPr>
          </a:p>
        </p:txBody>
      </p:sp>
      <p:cxnSp>
        <p:nvCxnSpPr>
          <p:cNvPr id="65" name="Straight Arrow Connector 64"/>
          <p:cNvCxnSpPr>
            <a:stCxn id="5" idx="7"/>
            <a:endCxn id="2" idx="3"/>
          </p:cNvCxnSpPr>
          <p:nvPr/>
        </p:nvCxnSpPr>
        <p:spPr>
          <a:xfrm flipV="1">
            <a:off x="8357870" y="1534160"/>
            <a:ext cx="649605" cy="6496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5"/>
            <a:endCxn id="19" idx="1"/>
          </p:cNvCxnSpPr>
          <p:nvPr/>
        </p:nvCxnSpPr>
        <p:spPr>
          <a:xfrm>
            <a:off x="9386570" y="1534160"/>
            <a:ext cx="662305" cy="6369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21" idx="1"/>
          </p:cNvCxnSpPr>
          <p:nvPr/>
        </p:nvCxnSpPr>
        <p:spPr>
          <a:xfrm>
            <a:off x="8357870" y="2562860"/>
            <a:ext cx="652780" cy="6623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7"/>
            <a:endCxn id="19" idx="3"/>
          </p:cNvCxnSpPr>
          <p:nvPr/>
        </p:nvCxnSpPr>
        <p:spPr>
          <a:xfrm flipV="1">
            <a:off x="9389745" y="2550160"/>
            <a:ext cx="659130" cy="6750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5" idx="6"/>
          </p:cNvCxnSpPr>
          <p:nvPr/>
        </p:nvCxnSpPr>
        <p:spPr>
          <a:xfrm flipH="1">
            <a:off x="8436610" y="2360930"/>
            <a:ext cx="1533525" cy="1270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Text Box 48"/>
          <p:cNvSpPr txBox="1"/>
          <p:nvPr/>
        </p:nvSpPr>
        <p:spPr>
          <a:xfrm>
            <a:off x="8194675" y="161480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3</a:t>
            </a:r>
            <a:endParaRPr lang="x-none" altLang="en-US" b="1">
              <a:solidFill>
                <a:schemeClr val="tx1">
                  <a:lumMod val="75000"/>
                  <a:lumOff val="25000"/>
                </a:schemeClr>
              </a:solidFill>
              <a:latin typeface="Arial" charset="0"/>
              <a:ea typeface="Arial" charset="0"/>
            </a:endParaRPr>
          </a:p>
        </p:txBody>
      </p:sp>
      <p:sp>
        <p:nvSpPr>
          <p:cNvPr id="27" name="Text Box 26"/>
          <p:cNvSpPr txBox="1"/>
          <p:nvPr/>
        </p:nvSpPr>
        <p:spPr>
          <a:xfrm>
            <a:off x="8218805"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28" name="Text Box 27"/>
          <p:cNvSpPr txBox="1"/>
          <p:nvPr/>
        </p:nvSpPr>
        <p:spPr>
          <a:xfrm>
            <a:off x="8868410" y="203708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-1</a:t>
            </a:r>
            <a:endParaRPr lang="x-none" altLang="en-US" b="1">
              <a:solidFill>
                <a:schemeClr val="tx1">
                  <a:lumMod val="75000"/>
                  <a:lumOff val="25000"/>
                </a:schemeClr>
              </a:solidFill>
              <a:latin typeface="Arial" charset="0"/>
              <a:ea typeface="Arial" charset="0"/>
            </a:endParaRPr>
          </a:p>
        </p:txBody>
      </p:sp>
      <p:sp>
        <p:nvSpPr>
          <p:cNvPr id="29" name="Text Box 28"/>
          <p:cNvSpPr txBox="1"/>
          <p:nvPr/>
        </p:nvSpPr>
        <p:spPr>
          <a:xfrm>
            <a:off x="9559290" y="160972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30" name="Text Box 29"/>
          <p:cNvSpPr txBox="1"/>
          <p:nvPr/>
        </p:nvSpPr>
        <p:spPr>
          <a:xfrm>
            <a:off x="9533890"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4</a:t>
            </a:r>
            <a:endParaRPr lang="x-none" altLang="en-US" b="1">
              <a:solidFill>
                <a:schemeClr val="tx1">
                  <a:lumMod val="75000"/>
                  <a:lumOff val="25000"/>
                </a:schemeClr>
              </a:solidFill>
              <a:latin typeface="Arial" charset="0"/>
              <a:ea typeface="Arial"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12" name="Text Box 11"/>
          <p:cNvSpPr txBox="1"/>
          <p:nvPr/>
        </p:nvSpPr>
        <p:spPr>
          <a:xfrm>
            <a:off x="483870" y="1070610"/>
            <a:ext cx="5495290" cy="4677410"/>
          </a:xfrm>
          <a:prstGeom prst="rect">
            <a:avLst/>
          </a:prstGeom>
          <a:noFill/>
        </p:spPr>
        <p:txBody>
          <a:bodyPr wrap="none" rtlCol="0">
            <a:spAutoFit/>
          </a:bodyPr>
          <a:p>
            <a:pPr algn="l"/>
            <a:r>
              <a:rPr lang="x-none" altLang="en-US" sz="2000">
                <a:latin typeface="Monospace" charset="0"/>
                <a:ea typeface="Monospace" charset="0"/>
              </a:rPr>
              <a:t>Floyd-Warshall(G, w):</a:t>
            </a:r>
            <a:endParaRPr lang="x-none" altLang="en-US" sz="2000">
              <a:latin typeface="Monospace" charset="0"/>
              <a:ea typeface="Monospace" charset="0"/>
            </a:endParaRPr>
          </a:p>
          <a:p>
            <a:pPr algn="l"/>
            <a:r>
              <a:rPr lang="x-none" altLang="en-US" sz="2000">
                <a:latin typeface="Monospace" charset="0"/>
                <a:ea typeface="Monospace" charset="0"/>
              </a:rPr>
              <a:t>    n    number of vertices|G.V|</a:t>
            </a:r>
            <a:endParaRPr lang="x-none" altLang="en-US" sz="2000">
              <a:latin typeface="Monospace" charset="0"/>
              <a:ea typeface="Monospace" charset="0"/>
            </a:endParaRPr>
          </a:p>
          <a:p>
            <a:pPr algn="l"/>
            <a:r>
              <a:rPr lang="x-none" altLang="en-US" sz="2000">
                <a:latin typeface="Monospace" charset="0"/>
                <a:ea typeface="Monospace" charset="0"/>
              </a:rPr>
              <a:t>    dist[]    n * n</a:t>
            </a:r>
            <a:endParaRPr lang="x-none" altLang="en-US" sz="2000">
              <a:latin typeface="Monospace" charset="0"/>
              <a:ea typeface="Monospace" charset="0"/>
            </a:endParaRPr>
          </a:p>
          <a:p>
            <a:pPr algn="l"/>
            <a:r>
              <a:rPr lang="x-none" altLang="en-US" sz="2000">
                <a:latin typeface="Monospace" charset="0"/>
                <a:ea typeface="Monospace" charset="0"/>
              </a:rPr>
              <a:t>    for i    1 to n:</a:t>
            </a:r>
            <a:endParaRPr lang="x-none" altLang="en-US" sz="2000">
              <a:latin typeface="Monospace" charset="0"/>
              <a:ea typeface="Monospace" charset="0"/>
            </a:endParaRPr>
          </a:p>
          <a:p>
            <a:pPr algn="l"/>
            <a:r>
              <a:rPr lang="x-none" altLang="en-US" sz="2000">
                <a:latin typeface="Monospace" charset="0"/>
                <a:ea typeface="Monospace" charset="0"/>
              </a:rPr>
              <a:t>        for j    1 to n:</a:t>
            </a:r>
            <a:endParaRPr lang="x-none" altLang="en-US" sz="2000">
              <a:latin typeface="Monospace" charset="0"/>
              <a:ea typeface="Monospace" charset="0"/>
            </a:endParaRPr>
          </a:p>
          <a:p>
            <a:pPr algn="l"/>
            <a:r>
              <a:rPr lang="x-none" altLang="en-US" sz="2000">
                <a:latin typeface="Monospace" charset="0"/>
                <a:ea typeface="Monospace" charset="0"/>
              </a:rPr>
              <a:t>            if </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 in G.E:</a:t>
            </a:r>
            <a:endParaRPr lang="x-none" altLang="en-US" sz="2000">
              <a:latin typeface="Monospace" charset="0"/>
              <a:ea typeface="Monospace" charset="0"/>
            </a:endParaRPr>
          </a:p>
          <a:p>
            <a:pPr algn="l"/>
            <a:r>
              <a:rPr lang="x-none" altLang="en-US" sz="2000">
                <a:latin typeface="Monospace" charset="0"/>
                <a:ea typeface="Monospace" charset="0"/>
              </a:rPr>
              <a:t>                dist[i][i]    w</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a:t>
            </a:r>
            <a:endParaRPr lang="x-none" altLang="en-US" sz="2000">
              <a:latin typeface="Monospace" charset="0"/>
              <a:ea typeface="Monospace" charset="0"/>
            </a:endParaRPr>
          </a:p>
          <a:p>
            <a:pPr algn="l"/>
            <a:r>
              <a:rPr lang="x-none" altLang="en-US" sz="2000">
                <a:latin typeface="Monospace" charset="0"/>
                <a:ea typeface="Monospace" charset="0"/>
              </a:rPr>
              <a:t>            else:</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dist[i][i]    </a:t>
            </a:r>
            <a:r>
              <a:rPr lang="x-none" altLang="en-US" sz="2000">
                <a:latin typeface="Verdana" charset="0"/>
                <a:ea typeface="Monospace" charset="0"/>
                <a:sym typeface="+mn-ea"/>
              </a:rPr>
              <a:t>∞</a:t>
            </a:r>
            <a:endParaRPr lang="x-none" altLang="en-US" sz="2000">
              <a:latin typeface="Verdana" charset="0"/>
              <a:ea typeface="Monospace" charset="0"/>
              <a:sym typeface="+mn-ea"/>
            </a:endParaRPr>
          </a:p>
          <a:p>
            <a:pPr algn="l"/>
            <a:r>
              <a:rPr lang="x-none" altLang="en-US" sz="2000">
                <a:latin typeface="Verdana" charset="0"/>
                <a:ea typeface="Monospace" charset="0"/>
                <a:sym typeface="+mn-ea"/>
              </a:rPr>
              <a:t>        </a:t>
            </a:r>
            <a:r>
              <a:rPr lang="x-none" altLang="en-US" sz="2000">
                <a:latin typeface="Monospace" charset="0"/>
                <a:ea typeface="Monospace" charset="0"/>
                <a:sym typeface="+mn-ea"/>
              </a:rPr>
              <a:t>dist[i][i]    0</a:t>
            </a:r>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16" name="Text Box 15"/>
          <p:cNvSpPr txBox="1"/>
          <p:nvPr/>
        </p:nvSpPr>
        <p:spPr>
          <a:xfrm rot="16200000">
            <a:off x="1071245" y="142875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2" name="Text Box 41"/>
          <p:cNvSpPr txBox="1"/>
          <p:nvPr/>
        </p:nvSpPr>
        <p:spPr>
          <a:xfrm rot="16200000">
            <a:off x="1503045" y="1700530"/>
            <a:ext cx="29718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3" name="Text Box 42"/>
          <p:cNvSpPr txBox="1"/>
          <p:nvPr/>
        </p:nvSpPr>
        <p:spPr>
          <a:xfrm rot="16200000">
            <a:off x="2898140" y="35420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4" name="Text Box 43"/>
          <p:cNvSpPr txBox="1"/>
          <p:nvPr/>
        </p:nvSpPr>
        <p:spPr>
          <a:xfrm rot="16200000">
            <a:off x="2880360" y="29457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5" name="Text Box 44"/>
          <p:cNvSpPr txBox="1"/>
          <p:nvPr/>
        </p:nvSpPr>
        <p:spPr>
          <a:xfrm rot="16200000">
            <a:off x="1485900" y="41643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6" name="Text Box 45"/>
          <p:cNvSpPr txBox="1"/>
          <p:nvPr/>
        </p:nvSpPr>
        <p:spPr>
          <a:xfrm rot="16200000">
            <a:off x="1447165" y="20408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7" name="Text Box 46"/>
          <p:cNvSpPr txBox="1"/>
          <p:nvPr/>
        </p:nvSpPr>
        <p:spPr>
          <a:xfrm rot="16200000">
            <a:off x="1790065" y="23456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8" name="Text Box 47"/>
          <p:cNvSpPr txBox="1"/>
          <p:nvPr/>
        </p:nvSpPr>
        <p:spPr>
          <a:xfrm rot="16200000">
            <a:off x="1797685" y="448691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50" name="Text Box 49"/>
          <p:cNvSpPr txBox="1"/>
          <p:nvPr/>
        </p:nvSpPr>
        <p:spPr>
          <a:xfrm rot="16200000">
            <a:off x="2145665" y="47872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51" name="Text Box 50"/>
          <p:cNvSpPr txBox="1"/>
          <p:nvPr/>
        </p:nvSpPr>
        <p:spPr>
          <a:xfrm rot="16200000">
            <a:off x="3253105" y="540194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52" name="Text Box 51"/>
          <p:cNvSpPr txBox="1"/>
          <p:nvPr/>
        </p:nvSpPr>
        <p:spPr>
          <a:xfrm rot="16200000">
            <a:off x="2179320" y="38696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53" name="Left Brace 52"/>
          <p:cNvSpPr/>
          <p:nvPr/>
        </p:nvSpPr>
        <p:spPr>
          <a:xfrm>
            <a:off x="525145" y="1523365"/>
            <a:ext cx="154305" cy="433705"/>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
        <p:nvSpPr>
          <p:cNvPr id="4" name="Text Box 3"/>
          <p:cNvSpPr txBox="1"/>
          <p:nvPr/>
        </p:nvSpPr>
        <p:spPr>
          <a:xfrm>
            <a:off x="10676890" y="4315460"/>
            <a:ext cx="1511935" cy="1846580"/>
          </a:xfrm>
          <a:prstGeom prst="rect">
            <a:avLst/>
          </a:prstGeom>
          <a:noFill/>
        </p:spPr>
        <p:txBody>
          <a:bodyPr wrap="square" rtlCol="0">
            <a:spAutoFit/>
          </a:bodyPr>
          <a:p>
            <a:pPr>
              <a:lnSpc>
                <a:spcPct val="120000"/>
              </a:lnSpc>
            </a:pPr>
            <a:r>
              <a:rPr lang="x-none" altLang="en-US" sz="2400">
                <a:latin typeface="Monospace" charset="0"/>
                <a:ea typeface="Monospace" charset="0"/>
              </a:rPr>
              <a:t>1   a</a:t>
            </a:r>
            <a:br>
              <a:rPr lang="x-none" altLang="en-US" sz="2400">
                <a:latin typeface="Monospace" charset="0"/>
                <a:ea typeface="Monospace" charset="0"/>
              </a:rPr>
            </a:br>
            <a:r>
              <a:rPr lang="x-none" altLang="en-US" sz="2400">
                <a:latin typeface="Monospace" charset="0"/>
                <a:ea typeface="Monospace" charset="0"/>
              </a:rPr>
              <a:t>2   b</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3   c</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4   d </a:t>
            </a:r>
            <a:endParaRPr lang="x-none" altLang="en-US" sz="2400">
              <a:latin typeface="Monospace" charset="0"/>
              <a:ea typeface="Monospace" charset="0"/>
            </a:endParaRPr>
          </a:p>
        </p:txBody>
      </p:sp>
      <p:sp>
        <p:nvSpPr>
          <p:cNvPr id="6" name="Text Box 5"/>
          <p:cNvSpPr txBox="1"/>
          <p:nvPr/>
        </p:nvSpPr>
        <p:spPr>
          <a:xfrm rot="5400000">
            <a:off x="10988040" y="44126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7" name="Text Box 6"/>
          <p:cNvSpPr txBox="1"/>
          <p:nvPr/>
        </p:nvSpPr>
        <p:spPr>
          <a:xfrm rot="5400000">
            <a:off x="10988040" y="48253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8" name="Text Box 7"/>
          <p:cNvSpPr txBox="1"/>
          <p:nvPr/>
        </p:nvSpPr>
        <p:spPr>
          <a:xfrm rot="5400000">
            <a:off x="10988040" y="52762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7" name="Text Box 16"/>
          <p:cNvSpPr txBox="1"/>
          <p:nvPr/>
        </p:nvSpPr>
        <p:spPr>
          <a:xfrm rot="5400000">
            <a:off x="10988040" y="57238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 name="Oval 1"/>
          <p:cNvSpPr/>
          <p:nvPr/>
        </p:nvSpPr>
        <p:spPr>
          <a:xfrm>
            <a:off x="8928735" y="1092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 name="Text Box 2"/>
          <p:cNvSpPr txBox="1"/>
          <p:nvPr/>
        </p:nvSpPr>
        <p:spPr>
          <a:xfrm>
            <a:off x="8995410" y="1078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c</a:t>
            </a:r>
            <a:endParaRPr lang="x-none" altLang="en-US" sz="2800" b="1">
              <a:solidFill>
                <a:schemeClr val="bg2">
                  <a:lumMod val="75000"/>
                </a:schemeClr>
              </a:solidFill>
              <a:latin typeface="Arial" charset="0"/>
              <a:ea typeface="Arial" charset="0"/>
            </a:endParaRPr>
          </a:p>
        </p:txBody>
      </p:sp>
      <p:sp>
        <p:nvSpPr>
          <p:cNvPr id="5" name="Oval 4"/>
          <p:cNvSpPr/>
          <p:nvPr/>
        </p:nvSpPr>
        <p:spPr>
          <a:xfrm>
            <a:off x="7900035" y="21215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7966710" y="21075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a</a:t>
            </a:r>
            <a:endParaRPr lang="x-none" altLang="en-US" sz="2800" b="1">
              <a:solidFill>
                <a:schemeClr val="bg2">
                  <a:lumMod val="75000"/>
                </a:schemeClr>
              </a:solidFill>
              <a:latin typeface="Arial" charset="0"/>
              <a:ea typeface="Arial" charset="0"/>
            </a:endParaRPr>
          </a:p>
        </p:txBody>
      </p:sp>
      <p:sp>
        <p:nvSpPr>
          <p:cNvPr id="19" name="Oval 18"/>
          <p:cNvSpPr/>
          <p:nvPr/>
        </p:nvSpPr>
        <p:spPr>
          <a:xfrm>
            <a:off x="9970135" y="2108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10036810" y="2094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d</a:t>
            </a:r>
            <a:endParaRPr lang="x-none" altLang="en-US" sz="2800" b="1">
              <a:solidFill>
                <a:schemeClr val="bg2">
                  <a:lumMod val="75000"/>
                </a:schemeClr>
              </a:solidFill>
              <a:latin typeface="Arial" charset="0"/>
              <a:ea typeface="Arial" charset="0"/>
            </a:endParaRPr>
          </a:p>
        </p:txBody>
      </p:sp>
      <p:sp>
        <p:nvSpPr>
          <p:cNvPr id="21" name="Oval 20"/>
          <p:cNvSpPr/>
          <p:nvPr/>
        </p:nvSpPr>
        <p:spPr>
          <a:xfrm>
            <a:off x="8931910" y="31629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8998585" y="31489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b</a:t>
            </a:r>
            <a:endParaRPr lang="x-none" altLang="en-US" sz="2800" b="1">
              <a:solidFill>
                <a:schemeClr val="bg2">
                  <a:lumMod val="75000"/>
                </a:schemeClr>
              </a:solidFill>
              <a:latin typeface="Arial" charset="0"/>
              <a:ea typeface="Arial" charset="0"/>
            </a:endParaRPr>
          </a:p>
        </p:txBody>
      </p:sp>
      <p:cxnSp>
        <p:nvCxnSpPr>
          <p:cNvPr id="65" name="Straight Arrow Connector 64"/>
          <p:cNvCxnSpPr>
            <a:stCxn id="5" idx="7"/>
            <a:endCxn id="2" idx="3"/>
          </p:cNvCxnSpPr>
          <p:nvPr/>
        </p:nvCxnSpPr>
        <p:spPr>
          <a:xfrm flipV="1">
            <a:off x="8357870" y="1534160"/>
            <a:ext cx="649605" cy="6496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5"/>
            <a:endCxn id="19" idx="1"/>
          </p:cNvCxnSpPr>
          <p:nvPr/>
        </p:nvCxnSpPr>
        <p:spPr>
          <a:xfrm>
            <a:off x="9386570" y="1534160"/>
            <a:ext cx="662305" cy="6369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21" idx="1"/>
          </p:cNvCxnSpPr>
          <p:nvPr/>
        </p:nvCxnSpPr>
        <p:spPr>
          <a:xfrm>
            <a:off x="8357870" y="2562860"/>
            <a:ext cx="652780" cy="6623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7"/>
            <a:endCxn id="19" idx="3"/>
          </p:cNvCxnSpPr>
          <p:nvPr/>
        </p:nvCxnSpPr>
        <p:spPr>
          <a:xfrm flipV="1">
            <a:off x="9389745" y="2550160"/>
            <a:ext cx="659130" cy="6750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5" idx="6"/>
          </p:cNvCxnSpPr>
          <p:nvPr/>
        </p:nvCxnSpPr>
        <p:spPr>
          <a:xfrm flipH="1">
            <a:off x="8436610" y="2360930"/>
            <a:ext cx="1533525" cy="1270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Text Box 48"/>
          <p:cNvSpPr txBox="1"/>
          <p:nvPr/>
        </p:nvSpPr>
        <p:spPr>
          <a:xfrm>
            <a:off x="8194675" y="161480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3</a:t>
            </a:r>
            <a:endParaRPr lang="x-none" altLang="en-US" b="1">
              <a:solidFill>
                <a:schemeClr val="tx1">
                  <a:lumMod val="75000"/>
                  <a:lumOff val="25000"/>
                </a:schemeClr>
              </a:solidFill>
              <a:latin typeface="Arial" charset="0"/>
              <a:ea typeface="Arial" charset="0"/>
            </a:endParaRPr>
          </a:p>
        </p:txBody>
      </p:sp>
      <p:sp>
        <p:nvSpPr>
          <p:cNvPr id="27" name="Text Box 26"/>
          <p:cNvSpPr txBox="1"/>
          <p:nvPr/>
        </p:nvSpPr>
        <p:spPr>
          <a:xfrm>
            <a:off x="8218805"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28" name="Text Box 27"/>
          <p:cNvSpPr txBox="1"/>
          <p:nvPr/>
        </p:nvSpPr>
        <p:spPr>
          <a:xfrm>
            <a:off x="8868410" y="203708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-1</a:t>
            </a:r>
            <a:endParaRPr lang="x-none" altLang="en-US" b="1">
              <a:solidFill>
                <a:schemeClr val="tx1">
                  <a:lumMod val="75000"/>
                  <a:lumOff val="25000"/>
                </a:schemeClr>
              </a:solidFill>
              <a:latin typeface="Arial" charset="0"/>
              <a:ea typeface="Arial" charset="0"/>
            </a:endParaRPr>
          </a:p>
        </p:txBody>
      </p:sp>
      <p:sp>
        <p:nvSpPr>
          <p:cNvPr id="29" name="Text Box 28"/>
          <p:cNvSpPr txBox="1"/>
          <p:nvPr/>
        </p:nvSpPr>
        <p:spPr>
          <a:xfrm>
            <a:off x="9559290" y="160972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30" name="Text Box 29"/>
          <p:cNvSpPr txBox="1"/>
          <p:nvPr/>
        </p:nvSpPr>
        <p:spPr>
          <a:xfrm>
            <a:off x="9533890"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4</a:t>
            </a:r>
            <a:endParaRPr lang="x-none" altLang="en-US" b="1">
              <a:solidFill>
                <a:schemeClr val="tx1">
                  <a:lumMod val="75000"/>
                  <a:lumOff val="25000"/>
                </a:schemeClr>
              </a:solidFill>
              <a:latin typeface="Arial" charset="0"/>
              <a:ea typeface="Arial"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57" name="Text Box 56"/>
          <p:cNvSpPr txBox="1"/>
          <p:nvPr/>
        </p:nvSpPr>
        <p:spPr>
          <a:xfrm>
            <a:off x="10676890" y="4315460"/>
            <a:ext cx="1511935" cy="1846580"/>
          </a:xfrm>
          <a:prstGeom prst="rect">
            <a:avLst/>
          </a:prstGeom>
          <a:noFill/>
        </p:spPr>
        <p:txBody>
          <a:bodyPr wrap="square" rtlCol="0">
            <a:spAutoFit/>
          </a:bodyPr>
          <a:p>
            <a:pPr>
              <a:lnSpc>
                <a:spcPct val="120000"/>
              </a:lnSpc>
            </a:pPr>
            <a:r>
              <a:rPr lang="x-none" altLang="en-US" sz="2400">
                <a:latin typeface="Monospace" charset="0"/>
                <a:ea typeface="Monospace" charset="0"/>
              </a:rPr>
              <a:t>1   a</a:t>
            </a:r>
            <a:br>
              <a:rPr lang="x-none" altLang="en-US" sz="2400">
                <a:latin typeface="Monospace" charset="0"/>
                <a:ea typeface="Monospace" charset="0"/>
              </a:rPr>
            </a:br>
            <a:r>
              <a:rPr lang="x-none" altLang="en-US" sz="2400">
                <a:latin typeface="Monospace" charset="0"/>
                <a:ea typeface="Monospace" charset="0"/>
              </a:rPr>
              <a:t>2   b</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3   c</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4   d </a:t>
            </a:r>
            <a:endParaRPr lang="x-none" altLang="en-US" sz="2400">
              <a:latin typeface="Monospace" charset="0"/>
              <a:ea typeface="Monospace" charset="0"/>
            </a:endParaRPr>
          </a:p>
        </p:txBody>
      </p:sp>
      <p:sp>
        <p:nvSpPr>
          <p:cNvPr id="9" name="Text Box 8"/>
          <p:cNvSpPr txBox="1"/>
          <p:nvPr/>
        </p:nvSpPr>
        <p:spPr>
          <a:xfrm rot="5400000">
            <a:off x="10988040" y="44126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51" name="Text Box 50"/>
          <p:cNvSpPr txBox="1"/>
          <p:nvPr/>
        </p:nvSpPr>
        <p:spPr>
          <a:xfrm>
            <a:off x="8051800" y="37687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52" name="Text Box 51"/>
          <p:cNvSpPr txBox="1"/>
          <p:nvPr/>
        </p:nvSpPr>
        <p:spPr>
          <a:xfrm>
            <a:off x="8586470" y="377571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53" name="Text Box 52"/>
          <p:cNvSpPr txBox="1"/>
          <p:nvPr/>
        </p:nvSpPr>
        <p:spPr>
          <a:xfrm>
            <a:off x="9140190" y="378079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54" name="Text Box 53"/>
          <p:cNvSpPr txBox="1"/>
          <p:nvPr/>
        </p:nvSpPr>
        <p:spPr>
          <a:xfrm>
            <a:off x="9671050" y="378587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63" name="Text Box 62"/>
          <p:cNvSpPr txBox="1"/>
          <p:nvPr/>
        </p:nvSpPr>
        <p:spPr>
          <a:xfrm>
            <a:off x="7578725" y="42386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64" name="Text Box 63"/>
          <p:cNvSpPr txBox="1"/>
          <p:nvPr/>
        </p:nvSpPr>
        <p:spPr>
          <a:xfrm>
            <a:off x="7581900" y="48133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66" name="Text Box 65"/>
          <p:cNvSpPr txBox="1"/>
          <p:nvPr/>
        </p:nvSpPr>
        <p:spPr>
          <a:xfrm>
            <a:off x="7575550" y="53308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67" name="Text Box 66"/>
          <p:cNvSpPr txBox="1"/>
          <p:nvPr/>
        </p:nvSpPr>
        <p:spPr>
          <a:xfrm>
            <a:off x="7578725" y="58674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12" name="Text Box 11"/>
          <p:cNvSpPr txBox="1"/>
          <p:nvPr/>
        </p:nvSpPr>
        <p:spPr>
          <a:xfrm>
            <a:off x="483870" y="1070610"/>
            <a:ext cx="5495290" cy="4677410"/>
          </a:xfrm>
          <a:prstGeom prst="rect">
            <a:avLst/>
          </a:prstGeom>
          <a:noFill/>
        </p:spPr>
        <p:txBody>
          <a:bodyPr wrap="none" rtlCol="0">
            <a:spAutoFit/>
          </a:bodyPr>
          <a:p>
            <a:pPr algn="l"/>
            <a:r>
              <a:rPr lang="x-none" altLang="en-US" sz="2000">
                <a:latin typeface="Monospace" charset="0"/>
                <a:ea typeface="Monospace" charset="0"/>
              </a:rPr>
              <a:t>Floyd-Warshall(G, w):</a:t>
            </a:r>
            <a:endParaRPr lang="x-none" altLang="en-US" sz="2000">
              <a:latin typeface="Monospace" charset="0"/>
              <a:ea typeface="Monospace" charset="0"/>
            </a:endParaRPr>
          </a:p>
          <a:p>
            <a:pPr algn="l"/>
            <a:r>
              <a:rPr lang="x-none" altLang="en-US" sz="2000">
                <a:latin typeface="Monospace" charset="0"/>
                <a:ea typeface="Monospace" charset="0"/>
              </a:rPr>
              <a:t>    n    number of vertices|G.V|</a:t>
            </a:r>
            <a:endParaRPr lang="x-none" altLang="en-US" sz="2000">
              <a:latin typeface="Monospace" charset="0"/>
              <a:ea typeface="Monospace" charset="0"/>
            </a:endParaRPr>
          </a:p>
          <a:p>
            <a:pPr algn="l"/>
            <a:r>
              <a:rPr lang="x-none" altLang="en-US" sz="2000">
                <a:latin typeface="Monospace" charset="0"/>
                <a:ea typeface="Monospace" charset="0"/>
              </a:rPr>
              <a:t>    dist[]    n * n</a:t>
            </a:r>
            <a:endParaRPr lang="x-none" altLang="en-US" sz="2000">
              <a:latin typeface="Monospace" charset="0"/>
              <a:ea typeface="Monospace" charset="0"/>
            </a:endParaRPr>
          </a:p>
          <a:p>
            <a:pPr algn="l"/>
            <a:r>
              <a:rPr lang="x-none" altLang="en-US" sz="2000">
                <a:latin typeface="Monospace" charset="0"/>
                <a:ea typeface="Monospace" charset="0"/>
              </a:rPr>
              <a:t>    for i    1 to n:</a:t>
            </a:r>
            <a:endParaRPr lang="x-none" altLang="en-US" sz="2000">
              <a:latin typeface="Monospace" charset="0"/>
              <a:ea typeface="Monospace" charset="0"/>
            </a:endParaRPr>
          </a:p>
          <a:p>
            <a:pPr algn="l"/>
            <a:r>
              <a:rPr lang="x-none" altLang="en-US" sz="2000">
                <a:latin typeface="Monospace" charset="0"/>
                <a:ea typeface="Monospace" charset="0"/>
              </a:rPr>
              <a:t>        for j    1 to n:</a:t>
            </a:r>
            <a:endParaRPr lang="x-none" altLang="en-US" sz="2000">
              <a:latin typeface="Monospace" charset="0"/>
              <a:ea typeface="Monospace" charset="0"/>
            </a:endParaRPr>
          </a:p>
          <a:p>
            <a:pPr algn="l"/>
            <a:r>
              <a:rPr lang="x-none" altLang="en-US" sz="2000">
                <a:latin typeface="Monospace" charset="0"/>
                <a:ea typeface="Monospace" charset="0"/>
              </a:rPr>
              <a:t>            if </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 in G.E:</a:t>
            </a:r>
            <a:endParaRPr lang="x-none" altLang="en-US" sz="2000">
              <a:latin typeface="Monospace" charset="0"/>
              <a:ea typeface="Monospace" charset="0"/>
            </a:endParaRPr>
          </a:p>
          <a:p>
            <a:pPr algn="l"/>
            <a:r>
              <a:rPr lang="x-none" altLang="en-US" sz="2000">
                <a:latin typeface="Monospace" charset="0"/>
                <a:ea typeface="Monospace" charset="0"/>
              </a:rPr>
              <a:t>                dist[i][i]    w</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a:t>
            </a:r>
            <a:endParaRPr lang="x-none" altLang="en-US" sz="2000">
              <a:latin typeface="Monospace" charset="0"/>
              <a:ea typeface="Monospace" charset="0"/>
            </a:endParaRPr>
          </a:p>
          <a:p>
            <a:pPr algn="l"/>
            <a:r>
              <a:rPr lang="x-none" altLang="en-US" sz="2000">
                <a:latin typeface="Monospace" charset="0"/>
                <a:ea typeface="Monospace" charset="0"/>
              </a:rPr>
              <a:t>            else:</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dist[i][i]    </a:t>
            </a:r>
            <a:r>
              <a:rPr lang="x-none" altLang="en-US" sz="2000">
                <a:latin typeface="Verdana" charset="0"/>
                <a:ea typeface="Monospace" charset="0"/>
                <a:sym typeface="+mn-ea"/>
              </a:rPr>
              <a:t>∞</a:t>
            </a:r>
            <a:endParaRPr lang="x-none" altLang="en-US" sz="2000">
              <a:latin typeface="Verdana" charset="0"/>
              <a:ea typeface="Monospace" charset="0"/>
              <a:sym typeface="+mn-ea"/>
            </a:endParaRPr>
          </a:p>
          <a:p>
            <a:pPr algn="l"/>
            <a:r>
              <a:rPr lang="x-none" altLang="en-US" sz="2000">
                <a:latin typeface="Verdana" charset="0"/>
                <a:ea typeface="Monospace" charset="0"/>
                <a:sym typeface="+mn-ea"/>
              </a:rPr>
              <a:t>        </a:t>
            </a:r>
            <a:r>
              <a:rPr lang="x-none" altLang="en-US" sz="2000">
                <a:latin typeface="Monospace" charset="0"/>
                <a:ea typeface="Monospace" charset="0"/>
                <a:sym typeface="+mn-ea"/>
              </a:rPr>
              <a:t>dist[i][i]    0</a:t>
            </a:r>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16" name="Text Box 15"/>
          <p:cNvSpPr txBox="1"/>
          <p:nvPr/>
        </p:nvSpPr>
        <p:spPr>
          <a:xfrm rot="16200000">
            <a:off x="1071245" y="142875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2" name="Text Box 41"/>
          <p:cNvSpPr txBox="1"/>
          <p:nvPr/>
        </p:nvSpPr>
        <p:spPr>
          <a:xfrm rot="16200000">
            <a:off x="1503045" y="1700530"/>
            <a:ext cx="29718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3" name="Text Box 42"/>
          <p:cNvSpPr txBox="1"/>
          <p:nvPr/>
        </p:nvSpPr>
        <p:spPr>
          <a:xfrm rot="16200000">
            <a:off x="2898140" y="35420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4" name="Text Box 43"/>
          <p:cNvSpPr txBox="1"/>
          <p:nvPr/>
        </p:nvSpPr>
        <p:spPr>
          <a:xfrm rot="16200000">
            <a:off x="2880360" y="29457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5" name="Text Box 44"/>
          <p:cNvSpPr txBox="1"/>
          <p:nvPr/>
        </p:nvSpPr>
        <p:spPr>
          <a:xfrm rot="16200000">
            <a:off x="1485900" y="41643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6" name="Text Box 45"/>
          <p:cNvSpPr txBox="1"/>
          <p:nvPr/>
        </p:nvSpPr>
        <p:spPr>
          <a:xfrm rot="16200000">
            <a:off x="1447165" y="20408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7" name="Text Box 46"/>
          <p:cNvSpPr txBox="1"/>
          <p:nvPr/>
        </p:nvSpPr>
        <p:spPr>
          <a:xfrm rot="16200000">
            <a:off x="1790065" y="23456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8" name="Text Box 47"/>
          <p:cNvSpPr txBox="1"/>
          <p:nvPr/>
        </p:nvSpPr>
        <p:spPr>
          <a:xfrm rot="16200000">
            <a:off x="1797685" y="448691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50" name="Text Box 49"/>
          <p:cNvSpPr txBox="1"/>
          <p:nvPr/>
        </p:nvSpPr>
        <p:spPr>
          <a:xfrm rot="16200000">
            <a:off x="2145665" y="47872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55" name="Text Box 54"/>
          <p:cNvSpPr txBox="1"/>
          <p:nvPr/>
        </p:nvSpPr>
        <p:spPr>
          <a:xfrm rot="16200000">
            <a:off x="3253105" y="540194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56" name="Text Box 55"/>
          <p:cNvSpPr txBox="1"/>
          <p:nvPr/>
        </p:nvSpPr>
        <p:spPr>
          <a:xfrm rot="16200000">
            <a:off x="2179320" y="38696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58" name="Left Brace 57"/>
          <p:cNvSpPr/>
          <p:nvPr/>
        </p:nvSpPr>
        <p:spPr>
          <a:xfrm>
            <a:off x="525145" y="1523365"/>
            <a:ext cx="154305" cy="433705"/>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
        <p:nvSpPr>
          <p:cNvPr id="4" name="Text Box 3"/>
          <p:cNvSpPr txBox="1"/>
          <p:nvPr/>
        </p:nvSpPr>
        <p:spPr>
          <a:xfrm rot="5400000">
            <a:off x="10988040" y="48253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6" name="Text Box 5"/>
          <p:cNvSpPr txBox="1"/>
          <p:nvPr/>
        </p:nvSpPr>
        <p:spPr>
          <a:xfrm rot="5400000">
            <a:off x="10988040" y="52762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7" name="Text Box 6"/>
          <p:cNvSpPr txBox="1"/>
          <p:nvPr/>
        </p:nvSpPr>
        <p:spPr>
          <a:xfrm rot="5400000">
            <a:off x="10988040" y="57238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 name="Oval 1"/>
          <p:cNvSpPr/>
          <p:nvPr/>
        </p:nvSpPr>
        <p:spPr>
          <a:xfrm>
            <a:off x="8928735" y="1092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 name="Text Box 2"/>
          <p:cNvSpPr txBox="1"/>
          <p:nvPr/>
        </p:nvSpPr>
        <p:spPr>
          <a:xfrm>
            <a:off x="8995410" y="1078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c</a:t>
            </a:r>
            <a:endParaRPr lang="x-none" altLang="en-US" sz="2800" b="1">
              <a:solidFill>
                <a:schemeClr val="bg2">
                  <a:lumMod val="75000"/>
                </a:schemeClr>
              </a:solidFill>
              <a:latin typeface="Arial" charset="0"/>
              <a:ea typeface="Arial" charset="0"/>
            </a:endParaRPr>
          </a:p>
        </p:txBody>
      </p:sp>
      <p:sp>
        <p:nvSpPr>
          <p:cNvPr id="5" name="Oval 4"/>
          <p:cNvSpPr/>
          <p:nvPr/>
        </p:nvSpPr>
        <p:spPr>
          <a:xfrm>
            <a:off x="7900035" y="21215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7966710" y="21075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a</a:t>
            </a:r>
            <a:endParaRPr lang="x-none" altLang="en-US" sz="2800" b="1">
              <a:solidFill>
                <a:schemeClr val="bg2">
                  <a:lumMod val="75000"/>
                </a:schemeClr>
              </a:solidFill>
              <a:latin typeface="Arial" charset="0"/>
              <a:ea typeface="Arial" charset="0"/>
            </a:endParaRPr>
          </a:p>
        </p:txBody>
      </p:sp>
      <p:sp>
        <p:nvSpPr>
          <p:cNvPr id="19" name="Oval 18"/>
          <p:cNvSpPr/>
          <p:nvPr/>
        </p:nvSpPr>
        <p:spPr>
          <a:xfrm>
            <a:off x="9970135" y="2108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10036810" y="2094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d</a:t>
            </a:r>
            <a:endParaRPr lang="x-none" altLang="en-US" sz="2800" b="1">
              <a:solidFill>
                <a:schemeClr val="bg2">
                  <a:lumMod val="75000"/>
                </a:schemeClr>
              </a:solidFill>
              <a:latin typeface="Arial" charset="0"/>
              <a:ea typeface="Arial" charset="0"/>
            </a:endParaRPr>
          </a:p>
        </p:txBody>
      </p:sp>
      <p:sp>
        <p:nvSpPr>
          <p:cNvPr id="21" name="Oval 20"/>
          <p:cNvSpPr/>
          <p:nvPr/>
        </p:nvSpPr>
        <p:spPr>
          <a:xfrm>
            <a:off x="8931910" y="31629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8998585" y="31489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b</a:t>
            </a:r>
            <a:endParaRPr lang="x-none" altLang="en-US" sz="2800" b="1">
              <a:solidFill>
                <a:schemeClr val="bg2">
                  <a:lumMod val="75000"/>
                </a:schemeClr>
              </a:solidFill>
              <a:latin typeface="Arial" charset="0"/>
              <a:ea typeface="Arial" charset="0"/>
            </a:endParaRPr>
          </a:p>
        </p:txBody>
      </p:sp>
      <p:cxnSp>
        <p:nvCxnSpPr>
          <p:cNvPr id="65" name="Straight Arrow Connector 64"/>
          <p:cNvCxnSpPr>
            <a:stCxn id="5" idx="7"/>
            <a:endCxn id="2" idx="3"/>
          </p:cNvCxnSpPr>
          <p:nvPr/>
        </p:nvCxnSpPr>
        <p:spPr>
          <a:xfrm flipV="1">
            <a:off x="8357870" y="1534160"/>
            <a:ext cx="649605" cy="6496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5"/>
            <a:endCxn id="19" idx="1"/>
          </p:cNvCxnSpPr>
          <p:nvPr/>
        </p:nvCxnSpPr>
        <p:spPr>
          <a:xfrm>
            <a:off x="9386570" y="1534160"/>
            <a:ext cx="662305" cy="6369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21" idx="1"/>
          </p:cNvCxnSpPr>
          <p:nvPr/>
        </p:nvCxnSpPr>
        <p:spPr>
          <a:xfrm>
            <a:off x="8357870" y="2562860"/>
            <a:ext cx="652780" cy="6623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7"/>
            <a:endCxn id="19" idx="3"/>
          </p:cNvCxnSpPr>
          <p:nvPr/>
        </p:nvCxnSpPr>
        <p:spPr>
          <a:xfrm flipV="1">
            <a:off x="9389745" y="2550160"/>
            <a:ext cx="659130" cy="6750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5" idx="6"/>
          </p:cNvCxnSpPr>
          <p:nvPr/>
        </p:nvCxnSpPr>
        <p:spPr>
          <a:xfrm flipH="1">
            <a:off x="8436610" y="2360930"/>
            <a:ext cx="1533525" cy="1270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Text Box 48"/>
          <p:cNvSpPr txBox="1"/>
          <p:nvPr/>
        </p:nvSpPr>
        <p:spPr>
          <a:xfrm>
            <a:off x="8194675" y="161480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3</a:t>
            </a:r>
            <a:endParaRPr lang="x-none" altLang="en-US" b="1">
              <a:solidFill>
                <a:schemeClr val="tx1">
                  <a:lumMod val="75000"/>
                  <a:lumOff val="25000"/>
                </a:schemeClr>
              </a:solidFill>
              <a:latin typeface="Arial" charset="0"/>
              <a:ea typeface="Arial" charset="0"/>
            </a:endParaRPr>
          </a:p>
        </p:txBody>
      </p:sp>
      <p:sp>
        <p:nvSpPr>
          <p:cNvPr id="27" name="Text Box 26"/>
          <p:cNvSpPr txBox="1"/>
          <p:nvPr/>
        </p:nvSpPr>
        <p:spPr>
          <a:xfrm>
            <a:off x="8218805"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28" name="Text Box 27"/>
          <p:cNvSpPr txBox="1"/>
          <p:nvPr/>
        </p:nvSpPr>
        <p:spPr>
          <a:xfrm>
            <a:off x="8868410" y="203708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-1</a:t>
            </a:r>
            <a:endParaRPr lang="x-none" altLang="en-US" b="1">
              <a:solidFill>
                <a:schemeClr val="tx1">
                  <a:lumMod val="75000"/>
                  <a:lumOff val="25000"/>
                </a:schemeClr>
              </a:solidFill>
              <a:latin typeface="Arial" charset="0"/>
              <a:ea typeface="Arial" charset="0"/>
            </a:endParaRPr>
          </a:p>
        </p:txBody>
      </p:sp>
      <p:sp>
        <p:nvSpPr>
          <p:cNvPr id="29" name="Text Box 28"/>
          <p:cNvSpPr txBox="1"/>
          <p:nvPr/>
        </p:nvSpPr>
        <p:spPr>
          <a:xfrm>
            <a:off x="9559290" y="160972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30" name="Text Box 29"/>
          <p:cNvSpPr txBox="1"/>
          <p:nvPr/>
        </p:nvSpPr>
        <p:spPr>
          <a:xfrm>
            <a:off x="9533890"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4</a:t>
            </a:r>
            <a:endParaRPr lang="x-none" altLang="en-US" b="1">
              <a:solidFill>
                <a:schemeClr val="tx1">
                  <a:lumMod val="75000"/>
                  <a:lumOff val="25000"/>
                </a:schemeClr>
              </a:solidFill>
              <a:latin typeface="Arial" charset="0"/>
              <a:ea typeface="Arial" charset="0"/>
            </a:endParaRPr>
          </a:p>
        </p:txBody>
      </p:sp>
      <p:graphicFrame>
        <p:nvGraphicFramePr>
          <p:cNvPr id="34" name="Table 3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51" name="Text Box 50"/>
          <p:cNvSpPr txBox="1"/>
          <p:nvPr/>
        </p:nvSpPr>
        <p:spPr>
          <a:xfrm>
            <a:off x="8051800" y="37687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52" name="Text Box 51"/>
          <p:cNvSpPr txBox="1"/>
          <p:nvPr/>
        </p:nvSpPr>
        <p:spPr>
          <a:xfrm>
            <a:off x="8586470" y="377571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53" name="Text Box 52"/>
          <p:cNvSpPr txBox="1"/>
          <p:nvPr/>
        </p:nvSpPr>
        <p:spPr>
          <a:xfrm>
            <a:off x="9140190" y="378079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54" name="Text Box 53"/>
          <p:cNvSpPr txBox="1"/>
          <p:nvPr/>
        </p:nvSpPr>
        <p:spPr>
          <a:xfrm>
            <a:off x="9671050" y="378587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63" name="Text Box 62"/>
          <p:cNvSpPr txBox="1"/>
          <p:nvPr/>
        </p:nvSpPr>
        <p:spPr>
          <a:xfrm>
            <a:off x="7578725" y="42386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1</a:t>
            </a:r>
            <a:endParaRPr lang="x-none" altLang="en-US">
              <a:solidFill>
                <a:schemeClr val="tx1">
                  <a:lumMod val="75000"/>
                  <a:lumOff val="25000"/>
                </a:schemeClr>
              </a:solidFill>
              <a:latin typeface="Arial" charset="0"/>
              <a:ea typeface="Arial" charset="0"/>
            </a:endParaRPr>
          </a:p>
        </p:txBody>
      </p:sp>
      <p:sp>
        <p:nvSpPr>
          <p:cNvPr id="64" name="Text Box 63"/>
          <p:cNvSpPr txBox="1"/>
          <p:nvPr/>
        </p:nvSpPr>
        <p:spPr>
          <a:xfrm>
            <a:off x="7581900" y="48133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66" name="Text Box 65"/>
          <p:cNvSpPr txBox="1"/>
          <p:nvPr/>
        </p:nvSpPr>
        <p:spPr>
          <a:xfrm>
            <a:off x="7575550" y="53308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67" name="Text Box 66"/>
          <p:cNvSpPr txBox="1"/>
          <p:nvPr/>
        </p:nvSpPr>
        <p:spPr>
          <a:xfrm>
            <a:off x="7578725" y="58674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9" name="Text Box 8"/>
          <p:cNvSpPr txBox="1"/>
          <p:nvPr/>
        </p:nvSpPr>
        <p:spPr>
          <a:xfrm>
            <a:off x="483870" y="1070610"/>
            <a:ext cx="5495290" cy="4677410"/>
          </a:xfrm>
          <a:prstGeom prst="rect">
            <a:avLst/>
          </a:prstGeom>
          <a:noFill/>
        </p:spPr>
        <p:txBody>
          <a:bodyPr wrap="none" rtlCol="0">
            <a:spAutoFit/>
          </a:bodyPr>
          <a:p>
            <a:pPr algn="l"/>
            <a:r>
              <a:rPr lang="x-none" altLang="en-US" sz="2000">
                <a:latin typeface="Monospace" charset="0"/>
                <a:ea typeface="Monospace" charset="0"/>
              </a:rPr>
              <a:t>Floyd-Warshall(G, w):</a:t>
            </a:r>
            <a:endParaRPr lang="x-none" altLang="en-US" sz="2000">
              <a:latin typeface="Monospace" charset="0"/>
              <a:ea typeface="Monospace" charset="0"/>
            </a:endParaRPr>
          </a:p>
          <a:p>
            <a:pPr algn="l"/>
            <a:r>
              <a:rPr lang="x-none" altLang="en-US" sz="2000">
                <a:latin typeface="Monospace" charset="0"/>
                <a:ea typeface="Monospace" charset="0"/>
              </a:rPr>
              <a:t>    n    number of vertices|G.V|</a:t>
            </a:r>
            <a:endParaRPr lang="x-none" altLang="en-US" sz="2000">
              <a:latin typeface="Monospace" charset="0"/>
              <a:ea typeface="Monospace" charset="0"/>
            </a:endParaRPr>
          </a:p>
          <a:p>
            <a:pPr algn="l"/>
            <a:r>
              <a:rPr lang="x-none" altLang="en-US" sz="2000">
                <a:latin typeface="Monospace" charset="0"/>
                <a:ea typeface="Monospace" charset="0"/>
              </a:rPr>
              <a:t>    dist[]    n * n</a:t>
            </a:r>
            <a:endParaRPr lang="x-none" altLang="en-US" sz="2000">
              <a:latin typeface="Monospace" charset="0"/>
              <a:ea typeface="Monospace" charset="0"/>
            </a:endParaRPr>
          </a:p>
          <a:p>
            <a:pPr algn="l"/>
            <a:r>
              <a:rPr lang="x-none" altLang="en-US" sz="2000">
                <a:latin typeface="Monospace" charset="0"/>
                <a:ea typeface="Monospace" charset="0"/>
              </a:rPr>
              <a:t>    for i    1 to n:</a:t>
            </a:r>
            <a:endParaRPr lang="x-none" altLang="en-US" sz="2000">
              <a:latin typeface="Monospace" charset="0"/>
              <a:ea typeface="Monospace" charset="0"/>
            </a:endParaRPr>
          </a:p>
          <a:p>
            <a:pPr algn="l"/>
            <a:r>
              <a:rPr lang="x-none" altLang="en-US" sz="2000">
                <a:latin typeface="Monospace" charset="0"/>
                <a:ea typeface="Monospace" charset="0"/>
              </a:rPr>
              <a:t>        for j    1 to n:</a:t>
            </a:r>
            <a:endParaRPr lang="x-none" altLang="en-US" sz="2000">
              <a:latin typeface="Monospace" charset="0"/>
              <a:ea typeface="Monospace" charset="0"/>
            </a:endParaRPr>
          </a:p>
          <a:p>
            <a:pPr algn="l"/>
            <a:r>
              <a:rPr lang="x-none" altLang="en-US" sz="2000">
                <a:latin typeface="Monospace" charset="0"/>
                <a:ea typeface="Monospace" charset="0"/>
              </a:rPr>
              <a:t>            if </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 in G.E:</a:t>
            </a:r>
            <a:endParaRPr lang="x-none" altLang="en-US" sz="2000">
              <a:latin typeface="Monospace" charset="0"/>
              <a:ea typeface="Monospace" charset="0"/>
            </a:endParaRPr>
          </a:p>
          <a:p>
            <a:pPr algn="l"/>
            <a:r>
              <a:rPr lang="x-none" altLang="en-US" sz="2000">
                <a:latin typeface="Monospace" charset="0"/>
                <a:ea typeface="Monospace" charset="0"/>
              </a:rPr>
              <a:t>                dist[i][i]    w</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a:t>
            </a:r>
            <a:endParaRPr lang="x-none" altLang="en-US" sz="2000">
              <a:latin typeface="Monospace" charset="0"/>
              <a:ea typeface="Monospace" charset="0"/>
            </a:endParaRPr>
          </a:p>
          <a:p>
            <a:pPr algn="l"/>
            <a:r>
              <a:rPr lang="x-none" altLang="en-US" sz="2000">
                <a:latin typeface="Monospace" charset="0"/>
                <a:ea typeface="Monospace" charset="0"/>
              </a:rPr>
              <a:t>            else:</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dist[i][i]    </a:t>
            </a:r>
            <a:r>
              <a:rPr lang="x-none" altLang="en-US" sz="2000">
                <a:latin typeface="Verdana" charset="0"/>
                <a:ea typeface="Monospace" charset="0"/>
                <a:sym typeface="+mn-ea"/>
              </a:rPr>
              <a:t>∞</a:t>
            </a:r>
            <a:endParaRPr lang="x-none" altLang="en-US" sz="2000">
              <a:latin typeface="Verdana" charset="0"/>
              <a:ea typeface="Monospace" charset="0"/>
              <a:sym typeface="+mn-ea"/>
            </a:endParaRPr>
          </a:p>
          <a:p>
            <a:pPr algn="l"/>
            <a:r>
              <a:rPr lang="x-none" altLang="en-US" sz="2000">
                <a:latin typeface="Verdana" charset="0"/>
                <a:ea typeface="Monospace" charset="0"/>
                <a:sym typeface="+mn-ea"/>
              </a:rPr>
              <a:t>        </a:t>
            </a:r>
            <a:r>
              <a:rPr lang="x-none" altLang="en-US" sz="2000">
                <a:latin typeface="Monospace" charset="0"/>
                <a:ea typeface="Monospace" charset="0"/>
                <a:sym typeface="+mn-ea"/>
              </a:rPr>
              <a:t>dist[i][i]    0</a:t>
            </a:r>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10" name="Text Box 9"/>
          <p:cNvSpPr txBox="1"/>
          <p:nvPr/>
        </p:nvSpPr>
        <p:spPr>
          <a:xfrm rot="16200000">
            <a:off x="1071245" y="142875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1" name="Text Box 10"/>
          <p:cNvSpPr txBox="1"/>
          <p:nvPr/>
        </p:nvSpPr>
        <p:spPr>
          <a:xfrm rot="16200000">
            <a:off x="1503045" y="1700530"/>
            <a:ext cx="29718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6" name="Text Box 15"/>
          <p:cNvSpPr txBox="1"/>
          <p:nvPr/>
        </p:nvSpPr>
        <p:spPr>
          <a:xfrm rot="16200000">
            <a:off x="2898140" y="35420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1" name="Text Box 30"/>
          <p:cNvSpPr txBox="1"/>
          <p:nvPr/>
        </p:nvSpPr>
        <p:spPr>
          <a:xfrm rot="16200000">
            <a:off x="2880360" y="29457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5" name="Text Box 34"/>
          <p:cNvSpPr txBox="1"/>
          <p:nvPr/>
        </p:nvSpPr>
        <p:spPr>
          <a:xfrm rot="16200000">
            <a:off x="1485900" y="41643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2" name="Text Box 41"/>
          <p:cNvSpPr txBox="1"/>
          <p:nvPr/>
        </p:nvSpPr>
        <p:spPr>
          <a:xfrm rot="16200000">
            <a:off x="1447165" y="20408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3" name="Text Box 42"/>
          <p:cNvSpPr txBox="1"/>
          <p:nvPr/>
        </p:nvSpPr>
        <p:spPr>
          <a:xfrm rot="16200000">
            <a:off x="1790065" y="23456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4" name="Text Box 43"/>
          <p:cNvSpPr txBox="1"/>
          <p:nvPr/>
        </p:nvSpPr>
        <p:spPr>
          <a:xfrm rot="16200000">
            <a:off x="1797685" y="448691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5" name="Text Box 44"/>
          <p:cNvSpPr txBox="1"/>
          <p:nvPr/>
        </p:nvSpPr>
        <p:spPr>
          <a:xfrm rot="16200000">
            <a:off x="2145665" y="47872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6" name="Text Box 45"/>
          <p:cNvSpPr txBox="1"/>
          <p:nvPr/>
        </p:nvSpPr>
        <p:spPr>
          <a:xfrm rot="16200000">
            <a:off x="3253105" y="540194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7" name="Text Box 46"/>
          <p:cNvSpPr txBox="1"/>
          <p:nvPr/>
        </p:nvSpPr>
        <p:spPr>
          <a:xfrm rot="16200000">
            <a:off x="2179320" y="38696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8" name="Left Brace 47"/>
          <p:cNvSpPr/>
          <p:nvPr/>
        </p:nvSpPr>
        <p:spPr>
          <a:xfrm>
            <a:off x="527050" y="2108200"/>
            <a:ext cx="154305" cy="205740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
        <p:nvSpPr>
          <p:cNvPr id="57" name="Text Box 56"/>
          <p:cNvSpPr txBox="1"/>
          <p:nvPr/>
        </p:nvSpPr>
        <p:spPr>
          <a:xfrm>
            <a:off x="10676890" y="4315460"/>
            <a:ext cx="1511935" cy="1846580"/>
          </a:xfrm>
          <a:prstGeom prst="rect">
            <a:avLst/>
          </a:prstGeom>
          <a:noFill/>
        </p:spPr>
        <p:txBody>
          <a:bodyPr wrap="square" rtlCol="0">
            <a:spAutoFit/>
          </a:bodyPr>
          <a:p>
            <a:pPr>
              <a:lnSpc>
                <a:spcPct val="120000"/>
              </a:lnSpc>
            </a:pPr>
            <a:r>
              <a:rPr lang="x-none" altLang="en-US" sz="2400">
                <a:latin typeface="Monospace" charset="0"/>
                <a:ea typeface="Monospace" charset="0"/>
              </a:rPr>
              <a:t>1   a</a:t>
            </a:r>
            <a:br>
              <a:rPr lang="x-none" altLang="en-US" sz="2400">
                <a:latin typeface="Monospace" charset="0"/>
                <a:ea typeface="Monospace" charset="0"/>
              </a:rPr>
            </a:br>
            <a:r>
              <a:rPr lang="x-none" altLang="en-US" sz="2400">
                <a:latin typeface="Monospace" charset="0"/>
                <a:ea typeface="Monospace" charset="0"/>
              </a:rPr>
              <a:t>2   b</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3   c</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4   d </a:t>
            </a:r>
            <a:endParaRPr lang="x-none" altLang="en-US" sz="2400">
              <a:latin typeface="Monospace" charset="0"/>
              <a:ea typeface="Monospace" charset="0"/>
            </a:endParaRPr>
          </a:p>
        </p:txBody>
      </p:sp>
      <p:sp>
        <p:nvSpPr>
          <p:cNvPr id="4" name="Text Box 3"/>
          <p:cNvSpPr txBox="1"/>
          <p:nvPr/>
        </p:nvSpPr>
        <p:spPr>
          <a:xfrm rot="5400000">
            <a:off x="10988040" y="44126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6" name="Text Box 5"/>
          <p:cNvSpPr txBox="1"/>
          <p:nvPr/>
        </p:nvSpPr>
        <p:spPr>
          <a:xfrm rot="5400000">
            <a:off x="10988040" y="48253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7" name="Text Box 6"/>
          <p:cNvSpPr txBox="1"/>
          <p:nvPr/>
        </p:nvSpPr>
        <p:spPr>
          <a:xfrm rot="5400000">
            <a:off x="10988040" y="52762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8" name="Text Box 7"/>
          <p:cNvSpPr txBox="1"/>
          <p:nvPr/>
        </p:nvSpPr>
        <p:spPr>
          <a:xfrm rot="5400000">
            <a:off x="10988040" y="57238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863975" cy="365760"/>
          </a:xfrm>
          <a:prstGeom prst="rect">
            <a:avLst/>
          </a:prstGeom>
          <a:noFill/>
        </p:spPr>
        <p:txBody>
          <a:bodyPr wrap="none" rtlCol="0">
            <a:spAutoFit/>
          </a:bodyPr>
          <a:p>
            <a:pPr algn="l"/>
            <a:r>
              <a:rPr lang="x-none" altLang="en-US" b="1">
                <a:solidFill>
                  <a:schemeClr val="tx1">
                    <a:lumMod val="85000"/>
                    <a:lumOff val="15000"/>
                  </a:schemeClr>
                </a:solidFill>
                <a:latin typeface="Arial" charset="0"/>
              </a:rPr>
              <a:t>Ο αλγόριθμος των </a:t>
            </a:r>
            <a:r>
              <a:rPr lang="x-none" altLang="en-US" b="1">
                <a:solidFill>
                  <a:schemeClr val="tx1">
                    <a:lumMod val="85000"/>
                    <a:lumOff val="15000"/>
                  </a:schemeClr>
                </a:solidFill>
                <a:latin typeface="Arial" charset="0"/>
                <a:sym typeface="+mn-ea"/>
              </a:rPr>
              <a:t>Floyd-Warshall</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 name="Oval 1"/>
          <p:cNvSpPr/>
          <p:nvPr/>
        </p:nvSpPr>
        <p:spPr>
          <a:xfrm>
            <a:off x="8928735" y="1092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 name="Text Box 2"/>
          <p:cNvSpPr txBox="1"/>
          <p:nvPr/>
        </p:nvSpPr>
        <p:spPr>
          <a:xfrm>
            <a:off x="8995410" y="1078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c</a:t>
            </a:r>
            <a:endParaRPr lang="x-none" altLang="en-US" sz="2800" b="1">
              <a:solidFill>
                <a:schemeClr val="bg2">
                  <a:lumMod val="75000"/>
                </a:schemeClr>
              </a:solidFill>
              <a:latin typeface="Arial" charset="0"/>
              <a:ea typeface="Arial" charset="0"/>
            </a:endParaRPr>
          </a:p>
        </p:txBody>
      </p:sp>
      <p:sp>
        <p:nvSpPr>
          <p:cNvPr id="5" name="Oval 4"/>
          <p:cNvSpPr/>
          <p:nvPr/>
        </p:nvSpPr>
        <p:spPr>
          <a:xfrm>
            <a:off x="7900035" y="2121535"/>
            <a:ext cx="536575" cy="536575"/>
          </a:xfrm>
          <a:prstGeom prst="ellipse">
            <a:avLst/>
          </a:prstGeom>
          <a:solidFill>
            <a:srgbClr val="E91149"/>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7966710" y="2107565"/>
            <a:ext cx="395605" cy="518160"/>
          </a:xfrm>
          <a:prstGeom prst="rect">
            <a:avLst/>
          </a:prstGeom>
          <a:noFill/>
        </p:spPr>
        <p:txBody>
          <a:bodyPr wrap="square" rtlCol="0">
            <a:spAutoFit/>
          </a:bodyPr>
          <a:p>
            <a:r>
              <a:rPr lang="x-none" altLang="en-US" sz="2800" b="1">
                <a:solidFill>
                  <a:schemeClr val="bg1"/>
                </a:solidFill>
                <a:latin typeface="Arial" charset="0"/>
                <a:ea typeface="Arial" charset="0"/>
              </a:rPr>
              <a:t>a</a:t>
            </a:r>
            <a:endParaRPr lang="x-none" altLang="en-US" sz="2800" b="1">
              <a:solidFill>
                <a:schemeClr val="bg1"/>
              </a:solidFill>
              <a:latin typeface="Arial" charset="0"/>
              <a:ea typeface="Arial" charset="0"/>
            </a:endParaRPr>
          </a:p>
        </p:txBody>
      </p:sp>
      <p:sp>
        <p:nvSpPr>
          <p:cNvPr id="19" name="Oval 18"/>
          <p:cNvSpPr/>
          <p:nvPr/>
        </p:nvSpPr>
        <p:spPr>
          <a:xfrm>
            <a:off x="9970135" y="21088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10036810" y="20948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d</a:t>
            </a:r>
            <a:endParaRPr lang="x-none" altLang="en-US" sz="2800" b="1">
              <a:solidFill>
                <a:schemeClr val="bg2">
                  <a:lumMod val="75000"/>
                </a:schemeClr>
              </a:solidFill>
              <a:latin typeface="Arial" charset="0"/>
              <a:ea typeface="Arial" charset="0"/>
            </a:endParaRPr>
          </a:p>
        </p:txBody>
      </p:sp>
      <p:sp>
        <p:nvSpPr>
          <p:cNvPr id="21" name="Oval 20"/>
          <p:cNvSpPr/>
          <p:nvPr/>
        </p:nvSpPr>
        <p:spPr>
          <a:xfrm>
            <a:off x="8931910" y="3162935"/>
            <a:ext cx="536575" cy="53657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8998585" y="3148965"/>
            <a:ext cx="395605" cy="518160"/>
          </a:xfrm>
          <a:prstGeom prst="rect">
            <a:avLst/>
          </a:prstGeom>
          <a:noFill/>
        </p:spPr>
        <p:txBody>
          <a:bodyPr wrap="square" rtlCol="0">
            <a:spAutoFit/>
          </a:bodyPr>
          <a:p>
            <a:r>
              <a:rPr lang="x-none" altLang="en-US" sz="2800" b="1">
                <a:solidFill>
                  <a:schemeClr val="bg2">
                    <a:lumMod val="75000"/>
                  </a:schemeClr>
                </a:solidFill>
                <a:latin typeface="Arial" charset="0"/>
                <a:ea typeface="Arial" charset="0"/>
              </a:rPr>
              <a:t>b</a:t>
            </a:r>
            <a:endParaRPr lang="x-none" altLang="en-US" sz="2800" b="1">
              <a:solidFill>
                <a:schemeClr val="bg2">
                  <a:lumMod val="75000"/>
                </a:schemeClr>
              </a:solidFill>
              <a:latin typeface="Arial" charset="0"/>
              <a:ea typeface="Arial" charset="0"/>
            </a:endParaRPr>
          </a:p>
        </p:txBody>
      </p:sp>
      <p:cxnSp>
        <p:nvCxnSpPr>
          <p:cNvPr id="65" name="Straight Arrow Connector 64"/>
          <p:cNvCxnSpPr>
            <a:stCxn id="5" idx="7"/>
            <a:endCxn id="2" idx="3"/>
          </p:cNvCxnSpPr>
          <p:nvPr/>
        </p:nvCxnSpPr>
        <p:spPr>
          <a:xfrm flipV="1">
            <a:off x="8357870" y="1534160"/>
            <a:ext cx="649605" cy="6496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5"/>
            <a:endCxn id="19" idx="1"/>
          </p:cNvCxnSpPr>
          <p:nvPr/>
        </p:nvCxnSpPr>
        <p:spPr>
          <a:xfrm>
            <a:off x="9386570" y="1534160"/>
            <a:ext cx="662305" cy="6369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21" idx="1"/>
          </p:cNvCxnSpPr>
          <p:nvPr/>
        </p:nvCxnSpPr>
        <p:spPr>
          <a:xfrm>
            <a:off x="8357870" y="2562860"/>
            <a:ext cx="652780" cy="6623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7"/>
            <a:endCxn id="19" idx="3"/>
          </p:cNvCxnSpPr>
          <p:nvPr/>
        </p:nvCxnSpPr>
        <p:spPr>
          <a:xfrm flipV="1">
            <a:off x="9389745" y="2550160"/>
            <a:ext cx="659130" cy="67500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5" idx="6"/>
          </p:cNvCxnSpPr>
          <p:nvPr/>
        </p:nvCxnSpPr>
        <p:spPr>
          <a:xfrm flipH="1">
            <a:off x="8436610" y="2360930"/>
            <a:ext cx="1533525" cy="1270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Text Box 48"/>
          <p:cNvSpPr txBox="1"/>
          <p:nvPr/>
        </p:nvSpPr>
        <p:spPr>
          <a:xfrm>
            <a:off x="8194675" y="161480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3</a:t>
            </a:r>
            <a:endParaRPr lang="x-none" altLang="en-US" b="1">
              <a:solidFill>
                <a:schemeClr val="tx1">
                  <a:lumMod val="75000"/>
                  <a:lumOff val="25000"/>
                </a:schemeClr>
              </a:solidFill>
              <a:latin typeface="Arial" charset="0"/>
              <a:ea typeface="Arial" charset="0"/>
            </a:endParaRPr>
          </a:p>
        </p:txBody>
      </p:sp>
      <p:sp>
        <p:nvSpPr>
          <p:cNvPr id="27" name="Text Box 26"/>
          <p:cNvSpPr txBox="1"/>
          <p:nvPr/>
        </p:nvSpPr>
        <p:spPr>
          <a:xfrm>
            <a:off x="8218805"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28" name="Text Box 27"/>
          <p:cNvSpPr txBox="1"/>
          <p:nvPr/>
        </p:nvSpPr>
        <p:spPr>
          <a:xfrm>
            <a:off x="8868410" y="203708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-1</a:t>
            </a:r>
            <a:endParaRPr lang="x-none" altLang="en-US" b="1">
              <a:solidFill>
                <a:schemeClr val="tx1">
                  <a:lumMod val="75000"/>
                  <a:lumOff val="25000"/>
                </a:schemeClr>
              </a:solidFill>
              <a:latin typeface="Arial" charset="0"/>
              <a:ea typeface="Arial" charset="0"/>
            </a:endParaRPr>
          </a:p>
        </p:txBody>
      </p:sp>
      <p:sp>
        <p:nvSpPr>
          <p:cNvPr id="29" name="Text Box 28"/>
          <p:cNvSpPr txBox="1"/>
          <p:nvPr/>
        </p:nvSpPr>
        <p:spPr>
          <a:xfrm>
            <a:off x="9559290" y="1609725"/>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-2</a:t>
            </a:r>
            <a:endParaRPr lang="x-none" altLang="en-US" b="1">
              <a:solidFill>
                <a:schemeClr val="tx1">
                  <a:lumMod val="75000"/>
                  <a:lumOff val="25000"/>
                </a:schemeClr>
              </a:solidFill>
              <a:latin typeface="Arial" charset="0"/>
              <a:ea typeface="Arial" charset="0"/>
            </a:endParaRPr>
          </a:p>
        </p:txBody>
      </p:sp>
      <p:sp>
        <p:nvSpPr>
          <p:cNvPr id="30" name="Text Box 29"/>
          <p:cNvSpPr txBox="1"/>
          <p:nvPr/>
        </p:nvSpPr>
        <p:spPr>
          <a:xfrm>
            <a:off x="9533890" y="2882900"/>
            <a:ext cx="641985" cy="365760"/>
          </a:xfrm>
          <a:prstGeom prst="rect">
            <a:avLst/>
          </a:prstGeom>
          <a:noFill/>
        </p:spPr>
        <p:txBody>
          <a:bodyPr wrap="square" rtlCol="0">
            <a:spAutoFit/>
          </a:bodyPr>
          <a:p>
            <a:pPr algn="ctr"/>
            <a:r>
              <a:rPr lang="x-none" altLang="en-US" b="1">
                <a:solidFill>
                  <a:schemeClr val="tx1">
                    <a:lumMod val="75000"/>
                    <a:lumOff val="25000"/>
                  </a:schemeClr>
                </a:solidFill>
                <a:latin typeface="Arial" charset="0"/>
                <a:ea typeface="Arial" charset="0"/>
              </a:rPr>
              <a:t>4</a:t>
            </a:r>
            <a:endParaRPr lang="x-none" altLang="en-US" b="1">
              <a:solidFill>
                <a:schemeClr val="tx1">
                  <a:lumMod val="75000"/>
                  <a:lumOff val="25000"/>
                </a:schemeClr>
              </a:solidFill>
              <a:latin typeface="Arial" charset="0"/>
              <a:ea typeface="Arial" charset="0"/>
            </a:endParaRPr>
          </a:p>
        </p:txBody>
      </p:sp>
      <p:sp>
        <p:nvSpPr>
          <p:cNvPr id="51" name="Text Box 50"/>
          <p:cNvSpPr txBox="1"/>
          <p:nvPr/>
        </p:nvSpPr>
        <p:spPr>
          <a:xfrm>
            <a:off x="8051800" y="3768725"/>
            <a:ext cx="641985" cy="365760"/>
          </a:xfrm>
          <a:prstGeom prst="rect">
            <a:avLst/>
          </a:prstGeom>
          <a:noFill/>
        </p:spPr>
        <p:txBody>
          <a:bodyPr wrap="square" rtlCol="0">
            <a:spAutoFit/>
          </a:bodyPr>
          <a:p>
            <a:pPr algn="ctr"/>
            <a:r>
              <a:rPr lang="x-none" altLang="en-US">
                <a:solidFill>
                  <a:srgbClr val="00B0F0"/>
                </a:solidFill>
                <a:latin typeface="Arial" charset="0"/>
                <a:ea typeface="Arial" charset="0"/>
              </a:rPr>
              <a:t>1</a:t>
            </a:r>
            <a:endParaRPr lang="x-none" altLang="en-US">
              <a:solidFill>
                <a:srgbClr val="00B0F0"/>
              </a:solidFill>
              <a:latin typeface="Arial" charset="0"/>
              <a:ea typeface="Arial" charset="0"/>
            </a:endParaRPr>
          </a:p>
        </p:txBody>
      </p:sp>
      <p:sp>
        <p:nvSpPr>
          <p:cNvPr id="52" name="Text Box 51"/>
          <p:cNvSpPr txBox="1"/>
          <p:nvPr/>
        </p:nvSpPr>
        <p:spPr>
          <a:xfrm>
            <a:off x="8586470" y="377571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53" name="Text Box 52"/>
          <p:cNvSpPr txBox="1"/>
          <p:nvPr/>
        </p:nvSpPr>
        <p:spPr>
          <a:xfrm>
            <a:off x="9140190" y="378079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54" name="Text Box 53"/>
          <p:cNvSpPr txBox="1"/>
          <p:nvPr/>
        </p:nvSpPr>
        <p:spPr>
          <a:xfrm>
            <a:off x="9671050" y="378587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63" name="Text Box 62"/>
          <p:cNvSpPr txBox="1"/>
          <p:nvPr/>
        </p:nvSpPr>
        <p:spPr>
          <a:xfrm>
            <a:off x="7578725" y="4238625"/>
            <a:ext cx="641985" cy="365760"/>
          </a:xfrm>
          <a:prstGeom prst="rect">
            <a:avLst/>
          </a:prstGeom>
          <a:noFill/>
        </p:spPr>
        <p:txBody>
          <a:bodyPr wrap="square" rtlCol="0">
            <a:spAutoFit/>
          </a:bodyPr>
          <a:p>
            <a:pPr algn="ctr"/>
            <a:r>
              <a:rPr lang="x-none" altLang="en-US">
                <a:solidFill>
                  <a:srgbClr val="E91149"/>
                </a:solidFill>
                <a:latin typeface="Arial" charset="0"/>
                <a:ea typeface="Arial" charset="0"/>
              </a:rPr>
              <a:t>1</a:t>
            </a:r>
            <a:endParaRPr lang="x-none" altLang="en-US">
              <a:solidFill>
                <a:srgbClr val="E91149"/>
              </a:solidFill>
              <a:latin typeface="Arial" charset="0"/>
              <a:ea typeface="Arial" charset="0"/>
            </a:endParaRPr>
          </a:p>
        </p:txBody>
      </p:sp>
      <p:sp>
        <p:nvSpPr>
          <p:cNvPr id="64" name="Text Box 63"/>
          <p:cNvSpPr txBox="1"/>
          <p:nvPr/>
        </p:nvSpPr>
        <p:spPr>
          <a:xfrm>
            <a:off x="7581900" y="48133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2</a:t>
            </a:r>
            <a:endParaRPr lang="x-none" altLang="en-US">
              <a:solidFill>
                <a:schemeClr val="tx1">
                  <a:lumMod val="75000"/>
                  <a:lumOff val="25000"/>
                </a:schemeClr>
              </a:solidFill>
              <a:latin typeface="Arial" charset="0"/>
              <a:ea typeface="Arial" charset="0"/>
            </a:endParaRPr>
          </a:p>
        </p:txBody>
      </p:sp>
      <p:sp>
        <p:nvSpPr>
          <p:cNvPr id="66" name="Text Box 65"/>
          <p:cNvSpPr txBox="1"/>
          <p:nvPr/>
        </p:nvSpPr>
        <p:spPr>
          <a:xfrm>
            <a:off x="7575550" y="5330825"/>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3</a:t>
            </a:r>
            <a:endParaRPr lang="x-none" altLang="en-US">
              <a:solidFill>
                <a:schemeClr val="tx1">
                  <a:lumMod val="75000"/>
                  <a:lumOff val="25000"/>
                </a:schemeClr>
              </a:solidFill>
              <a:latin typeface="Arial" charset="0"/>
              <a:ea typeface="Arial" charset="0"/>
            </a:endParaRPr>
          </a:p>
        </p:txBody>
      </p:sp>
      <p:sp>
        <p:nvSpPr>
          <p:cNvPr id="67" name="Text Box 66"/>
          <p:cNvSpPr txBox="1"/>
          <p:nvPr/>
        </p:nvSpPr>
        <p:spPr>
          <a:xfrm>
            <a:off x="7578725" y="5867400"/>
            <a:ext cx="641985" cy="365760"/>
          </a:xfrm>
          <a:prstGeom prst="rect">
            <a:avLst/>
          </a:prstGeom>
          <a:noFill/>
        </p:spPr>
        <p:txBody>
          <a:bodyPr wrap="square" rtlCol="0">
            <a:spAutoFit/>
          </a:bodyPr>
          <a:p>
            <a:pPr algn="ctr"/>
            <a:r>
              <a:rPr lang="x-none" altLang="en-US">
                <a:solidFill>
                  <a:schemeClr val="tx1">
                    <a:lumMod val="75000"/>
                    <a:lumOff val="25000"/>
                  </a:schemeClr>
                </a:solidFill>
                <a:latin typeface="Arial" charset="0"/>
                <a:ea typeface="Arial" charset="0"/>
              </a:rPr>
              <a:t>4</a:t>
            </a:r>
            <a:endParaRPr lang="x-none" altLang="en-US">
              <a:solidFill>
                <a:schemeClr val="tx1">
                  <a:lumMod val="75000"/>
                  <a:lumOff val="25000"/>
                </a:schemeClr>
              </a:solidFill>
              <a:latin typeface="Arial" charset="0"/>
              <a:ea typeface="Arial" charset="0"/>
            </a:endParaRPr>
          </a:p>
        </p:txBody>
      </p:sp>
      <p:sp>
        <p:nvSpPr>
          <p:cNvPr id="9" name="Text Box 8"/>
          <p:cNvSpPr txBox="1"/>
          <p:nvPr/>
        </p:nvSpPr>
        <p:spPr>
          <a:xfrm>
            <a:off x="483870" y="1070610"/>
            <a:ext cx="5495290" cy="4677410"/>
          </a:xfrm>
          <a:prstGeom prst="rect">
            <a:avLst/>
          </a:prstGeom>
          <a:noFill/>
        </p:spPr>
        <p:txBody>
          <a:bodyPr wrap="none" rtlCol="0">
            <a:spAutoFit/>
          </a:bodyPr>
          <a:p>
            <a:pPr algn="l"/>
            <a:r>
              <a:rPr lang="x-none" altLang="en-US" sz="2000">
                <a:latin typeface="Monospace" charset="0"/>
                <a:ea typeface="Monospace" charset="0"/>
              </a:rPr>
              <a:t>Floyd-Warshall(G, w):</a:t>
            </a:r>
            <a:endParaRPr lang="x-none" altLang="en-US" sz="2000">
              <a:latin typeface="Monospace" charset="0"/>
              <a:ea typeface="Monospace" charset="0"/>
            </a:endParaRPr>
          </a:p>
          <a:p>
            <a:pPr algn="l"/>
            <a:r>
              <a:rPr lang="x-none" altLang="en-US" sz="2000">
                <a:latin typeface="Monospace" charset="0"/>
                <a:ea typeface="Monospace" charset="0"/>
              </a:rPr>
              <a:t>    n    number of vertices|G.V|</a:t>
            </a:r>
            <a:endParaRPr lang="x-none" altLang="en-US" sz="2000">
              <a:latin typeface="Monospace" charset="0"/>
              <a:ea typeface="Monospace" charset="0"/>
            </a:endParaRPr>
          </a:p>
          <a:p>
            <a:pPr algn="l"/>
            <a:r>
              <a:rPr lang="x-none" altLang="en-US" sz="2000">
                <a:latin typeface="Monospace" charset="0"/>
                <a:ea typeface="Monospace" charset="0"/>
              </a:rPr>
              <a:t>    dist[]    n * n</a:t>
            </a:r>
            <a:endParaRPr lang="x-none" altLang="en-US" sz="2000">
              <a:latin typeface="Monospace" charset="0"/>
              <a:ea typeface="Monospace" charset="0"/>
            </a:endParaRPr>
          </a:p>
          <a:p>
            <a:pPr algn="l"/>
            <a:r>
              <a:rPr lang="x-none" altLang="en-US" sz="2000">
                <a:latin typeface="Monospace" charset="0"/>
                <a:ea typeface="Monospace" charset="0"/>
              </a:rPr>
              <a:t>    for i    1 to n:</a:t>
            </a:r>
            <a:endParaRPr lang="x-none" altLang="en-US" sz="2000">
              <a:latin typeface="Monospace" charset="0"/>
              <a:ea typeface="Monospace" charset="0"/>
            </a:endParaRPr>
          </a:p>
          <a:p>
            <a:pPr algn="l"/>
            <a:r>
              <a:rPr lang="x-none" altLang="en-US" sz="2000">
                <a:latin typeface="Monospace" charset="0"/>
                <a:ea typeface="Monospace" charset="0"/>
              </a:rPr>
              <a:t>        for j    1 to n:</a:t>
            </a:r>
            <a:endParaRPr lang="x-none" altLang="en-US" sz="2000">
              <a:latin typeface="Monospace" charset="0"/>
              <a:ea typeface="Monospace" charset="0"/>
            </a:endParaRPr>
          </a:p>
          <a:p>
            <a:pPr algn="l"/>
            <a:r>
              <a:rPr lang="x-none" altLang="en-US" sz="2000">
                <a:latin typeface="Monospace" charset="0"/>
                <a:ea typeface="Monospace" charset="0"/>
              </a:rPr>
              <a:t>            if </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 in G.E:</a:t>
            </a:r>
            <a:endParaRPr lang="x-none" altLang="en-US" sz="2000">
              <a:latin typeface="Monospace" charset="0"/>
              <a:ea typeface="Monospace" charset="0"/>
            </a:endParaRPr>
          </a:p>
          <a:p>
            <a:pPr algn="l"/>
            <a:r>
              <a:rPr lang="x-none" altLang="en-US" sz="2000">
                <a:latin typeface="Monospace" charset="0"/>
                <a:ea typeface="Monospace" charset="0"/>
              </a:rPr>
              <a:t>                dist[i][i]    w</a:t>
            </a:r>
            <a:r>
              <a:rPr lang="x-none" altLang="en-US" sz="2000">
                <a:latin typeface="Monospace" charset="0"/>
                <a:ea typeface="Monospace" charset="0"/>
                <a:sym typeface="+mn-ea"/>
              </a:rPr>
              <a:t>(u</a:t>
            </a:r>
            <a:r>
              <a:rPr lang="x-none" altLang="en-US" sz="2000" baseline="-25000">
                <a:latin typeface="Monospace" charset="0"/>
                <a:ea typeface="Monospace" charset="0"/>
                <a:sym typeface="+mn-ea"/>
              </a:rPr>
              <a:t>i</a:t>
            </a:r>
            <a:r>
              <a:rPr lang="x-none" altLang="en-US" sz="2000">
                <a:latin typeface="Monospace" charset="0"/>
                <a:ea typeface="Monospace" charset="0"/>
                <a:sym typeface="+mn-ea"/>
              </a:rPr>
              <a:t>, u</a:t>
            </a:r>
            <a:r>
              <a:rPr lang="x-none" altLang="en-US" sz="2000" baseline="-25000">
                <a:latin typeface="Monospace" charset="0"/>
                <a:ea typeface="Monospace" charset="0"/>
                <a:sym typeface="+mn-ea"/>
              </a:rPr>
              <a:t>j</a:t>
            </a:r>
            <a:r>
              <a:rPr lang="x-none" altLang="en-US" sz="2000">
                <a:latin typeface="Monospace" charset="0"/>
                <a:ea typeface="Monospace" charset="0"/>
                <a:sym typeface="+mn-ea"/>
              </a:rPr>
              <a:t>)</a:t>
            </a:r>
            <a:endParaRPr lang="x-none" altLang="en-US" sz="2000">
              <a:latin typeface="Monospace" charset="0"/>
              <a:ea typeface="Monospace" charset="0"/>
            </a:endParaRPr>
          </a:p>
          <a:p>
            <a:pPr algn="l"/>
            <a:r>
              <a:rPr lang="x-none" altLang="en-US" sz="2000">
                <a:latin typeface="Monospace" charset="0"/>
                <a:ea typeface="Monospace" charset="0"/>
              </a:rPr>
              <a:t>            else:</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dist[i][i]    </a:t>
            </a:r>
            <a:r>
              <a:rPr lang="x-none" altLang="en-US" sz="2000">
                <a:latin typeface="Verdana" charset="0"/>
                <a:ea typeface="Monospace" charset="0"/>
                <a:sym typeface="+mn-ea"/>
              </a:rPr>
              <a:t>∞</a:t>
            </a:r>
            <a:endParaRPr lang="x-none" altLang="en-US" sz="2000">
              <a:latin typeface="Verdana" charset="0"/>
              <a:ea typeface="Monospace" charset="0"/>
              <a:sym typeface="+mn-ea"/>
            </a:endParaRPr>
          </a:p>
          <a:p>
            <a:pPr algn="l"/>
            <a:r>
              <a:rPr lang="x-none" altLang="en-US" sz="2000">
                <a:latin typeface="Verdana" charset="0"/>
                <a:ea typeface="Monospace" charset="0"/>
                <a:sym typeface="+mn-ea"/>
              </a:rPr>
              <a:t>        </a:t>
            </a:r>
            <a:r>
              <a:rPr lang="x-none" altLang="en-US" sz="2000">
                <a:latin typeface="Monospace" charset="0"/>
                <a:ea typeface="Monospace" charset="0"/>
                <a:sym typeface="+mn-ea"/>
              </a:rPr>
              <a:t>dist[i][i]    0</a:t>
            </a:r>
            <a:endParaRPr lang="x-none" altLang="en-US" sz="2000">
              <a:latin typeface="Verdana" charset="0"/>
              <a:ea typeface="Monospace" charset="0"/>
              <a:sym typeface="+mn-ea"/>
            </a:endParaRPr>
          </a:p>
          <a:p>
            <a:pPr algn="l"/>
            <a:r>
              <a:rPr lang="x-none" altLang="en-US" sz="2000">
                <a:latin typeface="Monospace" charset="0"/>
                <a:ea typeface="Monospace" charset="0"/>
              </a:rPr>
              <a:t>    for k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i    1 to n:</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for j    1 to n:</a:t>
            </a:r>
            <a:endParaRPr lang="x-none" altLang="en-US" sz="2000">
              <a:latin typeface="Monospace" charset="0"/>
              <a:ea typeface="Monospace" charset="0"/>
            </a:endParaRPr>
          </a:p>
          <a:p>
            <a:pPr algn="l"/>
            <a:r>
              <a:rPr lang="x-none" altLang="en-US" sz="2000">
                <a:latin typeface="Monospace" charset="0"/>
                <a:ea typeface="Monospace" charset="0"/>
              </a:rPr>
              <a:t>                if dist[i][j] &gt; dist[i][k] + dist[k][j]:</a:t>
            </a:r>
            <a:endParaRPr lang="x-none" altLang="en-US" sz="2000">
              <a:latin typeface="Monospace" charset="0"/>
              <a:ea typeface="Monospace" charset="0"/>
            </a:endParaRPr>
          </a:p>
          <a:p>
            <a:pPr algn="l"/>
            <a:r>
              <a:rPr lang="x-none" altLang="en-US" sz="2000">
                <a:latin typeface="Monospace" charset="0"/>
                <a:ea typeface="Monospace" charset="0"/>
              </a:rPr>
              <a:t>                    </a:t>
            </a:r>
            <a:r>
              <a:rPr lang="x-none" altLang="en-US" sz="2000">
                <a:latin typeface="Monospace" charset="0"/>
                <a:ea typeface="Monospace" charset="0"/>
                <a:sym typeface="+mn-ea"/>
              </a:rPr>
              <a:t>dist[i][j]    dist[i][k] + dist[k][j]</a:t>
            </a:r>
            <a:endParaRPr lang="x-none" altLang="en-US" sz="2000">
              <a:latin typeface="Monospace" charset="0"/>
              <a:ea typeface="Monospace" charset="0"/>
            </a:endParaRPr>
          </a:p>
        </p:txBody>
      </p:sp>
      <p:sp>
        <p:nvSpPr>
          <p:cNvPr id="10" name="Text Box 9"/>
          <p:cNvSpPr txBox="1"/>
          <p:nvPr/>
        </p:nvSpPr>
        <p:spPr>
          <a:xfrm rot="16200000">
            <a:off x="1071245" y="142875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1" name="Text Box 10"/>
          <p:cNvSpPr txBox="1"/>
          <p:nvPr/>
        </p:nvSpPr>
        <p:spPr>
          <a:xfrm rot="16200000">
            <a:off x="1503045" y="1700530"/>
            <a:ext cx="29718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6" name="Text Box 15"/>
          <p:cNvSpPr txBox="1"/>
          <p:nvPr/>
        </p:nvSpPr>
        <p:spPr>
          <a:xfrm rot="16200000">
            <a:off x="2898140" y="35420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1" name="Text Box 30"/>
          <p:cNvSpPr txBox="1"/>
          <p:nvPr/>
        </p:nvSpPr>
        <p:spPr>
          <a:xfrm rot="16200000">
            <a:off x="2880360" y="29457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35" name="Text Box 34"/>
          <p:cNvSpPr txBox="1"/>
          <p:nvPr/>
        </p:nvSpPr>
        <p:spPr>
          <a:xfrm rot="16200000">
            <a:off x="1485900" y="416433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2" name="Text Box 41"/>
          <p:cNvSpPr txBox="1"/>
          <p:nvPr/>
        </p:nvSpPr>
        <p:spPr>
          <a:xfrm rot="16200000">
            <a:off x="1447165" y="20408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3" name="Text Box 42"/>
          <p:cNvSpPr txBox="1"/>
          <p:nvPr/>
        </p:nvSpPr>
        <p:spPr>
          <a:xfrm rot="16200000">
            <a:off x="1790065" y="234569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4" name="Text Box 43"/>
          <p:cNvSpPr txBox="1"/>
          <p:nvPr/>
        </p:nvSpPr>
        <p:spPr>
          <a:xfrm rot="16200000">
            <a:off x="1797685" y="4486910"/>
            <a:ext cx="23622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5" name="Text Box 44"/>
          <p:cNvSpPr txBox="1"/>
          <p:nvPr/>
        </p:nvSpPr>
        <p:spPr>
          <a:xfrm rot="16200000">
            <a:off x="2145665" y="47872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6" name="Text Box 45"/>
          <p:cNvSpPr txBox="1"/>
          <p:nvPr/>
        </p:nvSpPr>
        <p:spPr>
          <a:xfrm rot="16200000">
            <a:off x="3253105" y="540194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7" name="Text Box 46"/>
          <p:cNvSpPr txBox="1"/>
          <p:nvPr/>
        </p:nvSpPr>
        <p:spPr>
          <a:xfrm rot="16200000">
            <a:off x="2179320" y="38696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48" name="Left Brace 47"/>
          <p:cNvSpPr/>
          <p:nvPr/>
        </p:nvSpPr>
        <p:spPr>
          <a:xfrm>
            <a:off x="527050" y="2108200"/>
            <a:ext cx="154305" cy="205740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graphicFrame>
        <p:nvGraphicFramePr>
          <p:cNvPr id="4" name="Table 3"/>
          <p:cNvGraphicFramePr/>
          <p:nvPr/>
        </p:nvGraphicFramePr>
        <p:xfrm>
          <a:off x="8089265" y="4139565"/>
          <a:ext cx="2210435" cy="2206625"/>
        </p:xfrm>
        <a:graphic>
          <a:graphicData uri="http://schemas.openxmlformats.org/drawingml/2006/table">
            <a:tbl>
              <a:tblPr firstRow="1" bandRow="1">
                <a:tableStyleId>{5C22544A-7EE6-4342-B048-85BDC9FD1C3A}</a:tableStyleId>
              </a:tblPr>
              <a:tblGrid>
                <a:gridCol w="553720"/>
                <a:gridCol w="551815"/>
                <a:gridCol w="553085"/>
                <a:gridCol w="551815"/>
              </a:tblGrid>
              <a:tr h="551815">
                <a:tc>
                  <a:txBody>
                    <a:bodyPr/>
                    <a:p>
                      <a:pPr algn="ctr">
                        <a:buNone/>
                      </a:pPr>
                      <a:r>
                        <a:rPr lang="x-none" sz="2400" b="1">
                          <a:solidFill>
                            <a:schemeClr val="tx1">
                              <a:lumMod val="85000"/>
                              <a:lumOff val="15000"/>
                            </a:schemeClr>
                          </a:solidFill>
                        </a:rPr>
                        <a:t>0</a:t>
                      </a: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180">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1815">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x-none" sz="2400" b="1">
                        <a:solidFill>
                          <a:schemeClr val="tx1">
                            <a:lumMod val="85000"/>
                            <a:lumOff val="15000"/>
                          </a:schemeClr>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57" name="Text Box 56"/>
          <p:cNvSpPr txBox="1"/>
          <p:nvPr/>
        </p:nvSpPr>
        <p:spPr>
          <a:xfrm>
            <a:off x="10676890" y="4315460"/>
            <a:ext cx="1511935" cy="1846580"/>
          </a:xfrm>
          <a:prstGeom prst="rect">
            <a:avLst/>
          </a:prstGeom>
          <a:noFill/>
        </p:spPr>
        <p:txBody>
          <a:bodyPr wrap="square" rtlCol="0">
            <a:spAutoFit/>
          </a:bodyPr>
          <a:p>
            <a:pPr>
              <a:lnSpc>
                <a:spcPct val="120000"/>
              </a:lnSpc>
            </a:pPr>
            <a:r>
              <a:rPr lang="x-none" altLang="en-US" sz="2400">
                <a:latin typeface="Monospace" charset="0"/>
                <a:ea typeface="Monospace" charset="0"/>
              </a:rPr>
              <a:t>1   a</a:t>
            </a:r>
            <a:br>
              <a:rPr lang="x-none" altLang="en-US" sz="2400">
                <a:latin typeface="Monospace" charset="0"/>
                <a:ea typeface="Monospace" charset="0"/>
              </a:rPr>
            </a:br>
            <a:r>
              <a:rPr lang="x-none" altLang="en-US" sz="2400">
                <a:latin typeface="Monospace" charset="0"/>
                <a:ea typeface="Monospace" charset="0"/>
              </a:rPr>
              <a:t>2   b</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3   c</a:t>
            </a:r>
            <a:endParaRPr lang="x-none" altLang="en-US" sz="2400">
              <a:latin typeface="Monospace" charset="0"/>
              <a:ea typeface="Monospace" charset="0"/>
            </a:endParaRPr>
          </a:p>
          <a:p>
            <a:pPr>
              <a:lnSpc>
                <a:spcPct val="120000"/>
              </a:lnSpc>
            </a:pPr>
            <a:r>
              <a:rPr lang="x-none" altLang="en-US" sz="2400">
                <a:latin typeface="Monospace" charset="0"/>
                <a:ea typeface="Monospace" charset="0"/>
              </a:rPr>
              <a:t>4   d </a:t>
            </a:r>
            <a:endParaRPr lang="x-none" altLang="en-US" sz="2400">
              <a:latin typeface="Monospace" charset="0"/>
              <a:ea typeface="Monospace" charset="0"/>
            </a:endParaRPr>
          </a:p>
        </p:txBody>
      </p:sp>
      <p:sp>
        <p:nvSpPr>
          <p:cNvPr id="6" name="Text Box 5"/>
          <p:cNvSpPr txBox="1"/>
          <p:nvPr/>
        </p:nvSpPr>
        <p:spPr>
          <a:xfrm rot="5400000">
            <a:off x="10988040" y="44126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7" name="Text Box 6"/>
          <p:cNvSpPr txBox="1"/>
          <p:nvPr/>
        </p:nvSpPr>
        <p:spPr>
          <a:xfrm rot="5400000">
            <a:off x="10988040" y="482536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8" name="Text Box 7"/>
          <p:cNvSpPr txBox="1"/>
          <p:nvPr/>
        </p:nvSpPr>
        <p:spPr>
          <a:xfrm rot="5400000">
            <a:off x="10988040" y="5276215"/>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
        <p:nvSpPr>
          <p:cNvPr id="12" name="Text Box 11"/>
          <p:cNvSpPr txBox="1"/>
          <p:nvPr/>
        </p:nvSpPr>
        <p:spPr>
          <a:xfrm rot="5400000">
            <a:off x="10988040" y="5723890"/>
            <a:ext cx="251460" cy="396240"/>
          </a:xfrm>
          <a:prstGeom prst="rect">
            <a:avLst/>
          </a:prstGeom>
          <a:noFill/>
        </p:spPr>
        <p:txBody>
          <a:bodyPr wrap="square" rtlCol="0">
            <a:spAutoFit/>
          </a:bodyPr>
          <a:p>
            <a:r>
              <a:rPr lang="en-US" sz="2000" b="1">
                <a:cs typeface="东文宋体" charset="0"/>
              </a:rPr>
              <a:t>↑</a:t>
            </a:r>
            <a:endParaRPr lang="en-US" sz="2000" b="1">
              <a:cs typeface="东文宋体"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11374</Words>
  <Application>Kingsoft Office WPP</Application>
  <PresentationFormat>Widescreen</PresentationFormat>
  <Paragraphs>2038</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georgegkas</dc:creator>
  <cp:lastModifiedBy>georgegkas</cp:lastModifiedBy>
  <cp:revision>93</cp:revision>
  <dcterms:created xsi:type="dcterms:W3CDTF">2018-04-21T09:44:03Z</dcterms:created>
  <dcterms:modified xsi:type="dcterms:W3CDTF">2018-04-21T09:44:03Z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