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61" r:id="rId5"/>
    <p:sldId id="259" r:id="rId6"/>
    <p:sldId id="260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9" autoAdjust="0"/>
    <p:restoredTop sz="94660"/>
  </p:normalViewPr>
  <p:slideViewPr>
    <p:cSldViewPr snapToGrid="0">
      <p:cViewPr varScale="1">
        <p:scale>
          <a:sx n="85" d="100"/>
          <a:sy n="85" d="100"/>
        </p:scale>
        <p:origin x="44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9:19:38.5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D7DA-79E8-44BE-8D0B-BF102070CAB2}" type="datetimeFigureOut">
              <a:rPr lang="da-DK" smtClean="0"/>
              <a:t>22-02-2023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78B4-85C9-41C0-A83B-EF1D20131D4D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6447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D7DA-79E8-44BE-8D0B-BF102070CAB2}" type="datetimeFigureOut">
              <a:rPr lang="da-DK" smtClean="0"/>
              <a:t>22-02-2023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78B4-85C9-41C0-A83B-EF1D20131D4D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90072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D7DA-79E8-44BE-8D0B-BF102070CAB2}" type="datetimeFigureOut">
              <a:rPr lang="da-DK" smtClean="0"/>
              <a:t>22-02-2023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78B4-85C9-41C0-A83B-EF1D20131D4D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63846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D7DA-79E8-44BE-8D0B-BF102070CAB2}" type="datetimeFigureOut">
              <a:rPr lang="da-DK" smtClean="0"/>
              <a:t>22-02-2023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78B4-85C9-41C0-A83B-EF1D20131D4D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25090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D7DA-79E8-44BE-8D0B-BF102070CAB2}" type="datetimeFigureOut">
              <a:rPr lang="da-DK" smtClean="0"/>
              <a:t>22-02-2023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78B4-85C9-41C0-A83B-EF1D20131D4D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44733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D7DA-79E8-44BE-8D0B-BF102070CAB2}" type="datetimeFigureOut">
              <a:rPr lang="da-DK" smtClean="0"/>
              <a:t>22-02-2023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78B4-85C9-41C0-A83B-EF1D20131D4D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30293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D7DA-79E8-44BE-8D0B-BF102070CAB2}" type="datetimeFigureOut">
              <a:rPr lang="da-DK" smtClean="0"/>
              <a:t>22-02-2023</a:t>
            </a:fld>
            <a:endParaRPr lang="da-DK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78B4-85C9-41C0-A83B-EF1D20131D4D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3302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D7DA-79E8-44BE-8D0B-BF102070CAB2}" type="datetimeFigureOut">
              <a:rPr lang="da-DK" smtClean="0"/>
              <a:t>22-02-2023</a:t>
            </a:fld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78B4-85C9-41C0-A83B-EF1D20131D4D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75783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D7DA-79E8-44BE-8D0B-BF102070CAB2}" type="datetimeFigureOut">
              <a:rPr lang="da-DK" smtClean="0"/>
              <a:t>22-02-2023</a:t>
            </a:fld>
            <a:endParaRPr lang="da-DK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78B4-85C9-41C0-A83B-EF1D20131D4D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06857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D7DA-79E8-44BE-8D0B-BF102070CAB2}" type="datetimeFigureOut">
              <a:rPr lang="da-DK" smtClean="0"/>
              <a:t>22-02-2023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78B4-85C9-41C0-A83B-EF1D20131D4D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7175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D7DA-79E8-44BE-8D0B-BF102070CAB2}" type="datetimeFigureOut">
              <a:rPr lang="da-DK" smtClean="0"/>
              <a:t>22-02-2023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78B4-85C9-41C0-A83B-EF1D20131D4D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90701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6D7DA-79E8-44BE-8D0B-BF102070CAB2}" type="datetimeFigureOut">
              <a:rPr lang="da-DK" smtClean="0"/>
              <a:t>22-02-2023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F78B4-85C9-41C0-A83B-EF1D20131D4D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21299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customXml" Target="../ink/ink1.xml"/><Relationship Id="rId7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10" Type="http://schemas.openxmlformats.org/officeDocument/2006/relationships/image" Target="../media/image30.png"/><Relationship Id="rId9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690" y="238125"/>
            <a:ext cx="11420689" cy="519865"/>
          </a:xfrm>
        </p:spPr>
        <p:txBody>
          <a:bodyPr>
            <a:noAutofit/>
          </a:bodyPr>
          <a:lstStyle/>
          <a:p>
            <a:pPr algn="l"/>
            <a:r>
              <a:rPr lang="en-US" sz="3200" b="1" u="sng" dirty="0" smtClean="0"/>
              <a:t>Problem Description</a:t>
            </a:r>
            <a:endParaRPr lang="da-DK" sz="3200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2C8AB3-6E15-E50B-3DBD-F209DDF28D9C}"/>
              </a:ext>
            </a:extLst>
          </p:cNvPr>
          <p:cNvSpPr txBox="1">
            <a:spLocks noChangeAspect="1"/>
          </p:cNvSpPr>
          <p:nvPr/>
        </p:nvSpPr>
        <p:spPr>
          <a:xfrm>
            <a:off x="304690" y="4497503"/>
            <a:ext cx="6279421" cy="1811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1600" b="1" dirty="0"/>
              <a:t>Goal:</a:t>
            </a:r>
          </a:p>
          <a:p>
            <a:endParaRPr lang="en-US" sz="1600" b="1" dirty="0"/>
          </a:p>
          <a:p>
            <a:r>
              <a:rPr lang="da-DK" sz="1600" dirty="0"/>
              <a:t>Ensure that spare parts that are needed for 1 year are available from MAN</a:t>
            </a:r>
          </a:p>
          <a:p>
            <a:endParaRPr lang="da-DK" sz="1600" dirty="0"/>
          </a:p>
          <a:p>
            <a:r>
              <a:rPr lang="da-DK" sz="1600" dirty="0"/>
              <a:t>Being able to  show to the customers the needs they will have for the upcoming year (for each vessel)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7143A4F-8787-9CEF-827C-7FCB9F3C25A4}"/>
              </a:ext>
            </a:extLst>
          </p:cNvPr>
          <p:cNvSpPr/>
          <p:nvPr/>
        </p:nvSpPr>
        <p:spPr>
          <a:xfrm>
            <a:off x="443940" y="2898182"/>
            <a:ext cx="1637410" cy="94103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Maintenance Type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09E9393-F2B5-F198-2D3E-473BD0708B04}"/>
              </a:ext>
            </a:extLst>
          </p:cNvPr>
          <p:cNvSpPr/>
          <p:nvPr/>
        </p:nvSpPr>
        <p:spPr>
          <a:xfrm>
            <a:off x="2653409" y="2901931"/>
            <a:ext cx="1637410" cy="94103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Maintenance Kit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41F6045-46F3-79C3-4EB8-972B98575FE6}"/>
              </a:ext>
            </a:extLst>
          </p:cNvPr>
          <p:cNvSpPr/>
          <p:nvPr/>
        </p:nvSpPr>
        <p:spPr>
          <a:xfrm>
            <a:off x="4821160" y="2924192"/>
            <a:ext cx="1637410" cy="94103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Spare parts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A90AC6E-E31B-6EF2-DCD6-99282F424B34}"/>
              </a:ext>
            </a:extLst>
          </p:cNvPr>
          <p:cNvSpPr/>
          <p:nvPr/>
        </p:nvSpPr>
        <p:spPr>
          <a:xfrm>
            <a:off x="2204589" y="3290724"/>
            <a:ext cx="347460" cy="159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5F378B-08A7-3805-201D-8F7C15344881}"/>
              </a:ext>
            </a:extLst>
          </p:cNvPr>
          <p:cNvSpPr/>
          <p:nvPr/>
        </p:nvSpPr>
        <p:spPr>
          <a:xfrm>
            <a:off x="4179309" y="2631103"/>
            <a:ext cx="837458" cy="3906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Engine Type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BC622F-240D-28AF-8E27-2A882B4A1C1E}"/>
              </a:ext>
            </a:extLst>
          </p:cNvPr>
          <p:cNvSpPr txBox="1">
            <a:spLocks noChangeAspect="1"/>
          </p:cNvSpPr>
          <p:nvPr/>
        </p:nvSpPr>
        <p:spPr>
          <a:xfrm>
            <a:off x="304691" y="1261028"/>
            <a:ext cx="5791310" cy="116805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b="1" dirty="0"/>
              <a:t>Predict Spare part needs of MAN’s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Predict maintenance schedule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Assign maintenance type to MK available from 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Assign MK to corresponding spare parts</a:t>
            </a:r>
            <a:endParaRPr lang="da-DK" sz="160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4FB8000-58EC-3A77-C7C2-5AD103ECC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342998" y="-827325"/>
            <a:ext cx="352474" cy="30293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879" y="2429080"/>
            <a:ext cx="2785371" cy="4165677"/>
          </a:xfrm>
          <a:prstGeom prst="rect">
            <a:avLst/>
          </a:prstGeom>
        </p:spPr>
      </p:pic>
      <p:sp>
        <p:nvSpPr>
          <p:cNvPr id="16" name="Arrow: Right 11">
            <a:extLst>
              <a:ext uri="{FF2B5EF4-FFF2-40B4-BE49-F238E27FC236}">
                <a16:creationId xmlns:a16="http://schemas.microsoft.com/office/drawing/2014/main" id="{AA90AC6E-E31B-6EF2-DCD6-99282F424B34}"/>
              </a:ext>
            </a:extLst>
          </p:cNvPr>
          <p:cNvSpPr/>
          <p:nvPr/>
        </p:nvSpPr>
        <p:spPr>
          <a:xfrm>
            <a:off x="4392179" y="3290724"/>
            <a:ext cx="347460" cy="159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8991" y="863599"/>
            <a:ext cx="3806388" cy="156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231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2162870-BB0B-D50B-8A3A-61C7080D9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573" y="662969"/>
            <a:ext cx="3658111" cy="24958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B50FA3-3159-4E0D-4F7F-A2DA1C6F1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767" y="1471225"/>
            <a:ext cx="2743583" cy="15718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3FC008-063A-1E74-0C04-B9E3886ABFAC}"/>
              </a:ext>
            </a:extLst>
          </p:cNvPr>
          <p:cNvSpPr txBox="1"/>
          <p:nvPr/>
        </p:nvSpPr>
        <p:spPr>
          <a:xfrm>
            <a:off x="602524" y="4164188"/>
            <a:ext cx="3355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 do I write about threshold movement? (methodology/results)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74839E-8CC5-5C18-C1E8-73A38304F5BB}"/>
              </a:ext>
            </a:extLst>
          </p:cNvPr>
          <p:cNvSpPr txBox="1"/>
          <p:nvPr/>
        </p:nvSpPr>
        <p:spPr>
          <a:xfrm>
            <a:off x="4425600" y="5554013"/>
            <a:ext cx="2867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LAST PART:</a:t>
            </a:r>
            <a:endParaRPr lang="en-US" dirty="0"/>
          </a:p>
          <a:p>
            <a:r>
              <a:rPr lang="en-US" dirty="0"/>
              <a:t>Predict 2021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554CF1-557C-9150-CDD9-DCAD95D24989}"/>
              </a:ext>
            </a:extLst>
          </p:cNvPr>
          <p:cNvSpPr/>
          <p:nvPr/>
        </p:nvSpPr>
        <p:spPr>
          <a:xfrm>
            <a:off x="337130" y="3814932"/>
            <a:ext cx="7537766" cy="2879699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54AC2C-0AAB-A070-C001-3281C941564F}"/>
              </a:ext>
            </a:extLst>
          </p:cNvPr>
          <p:cNvSpPr/>
          <p:nvPr/>
        </p:nvSpPr>
        <p:spPr>
          <a:xfrm>
            <a:off x="8380519" y="576323"/>
            <a:ext cx="3360279" cy="4590481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9723A2-937A-1301-A28E-1F0C233A7010}"/>
              </a:ext>
            </a:extLst>
          </p:cNvPr>
          <p:cNvSpPr txBox="1"/>
          <p:nvPr/>
        </p:nvSpPr>
        <p:spPr>
          <a:xfrm>
            <a:off x="8480480" y="767866"/>
            <a:ext cx="3055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Plot:</a:t>
            </a:r>
          </a:p>
          <a:p>
            <a:r>
              <a:rPr lang="en-US" dirty="0"/>
              <a:t>Threshold-recall</a:t>
            </a:r>
          </a:p>
          <a:p>
            <a:r>
              <a:rPr lang="en-US" dirty="0"/>
              <a:t>Threshold-precision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ADA9F9-B4EA-0F86-36E1-342D7DCD7C36}"/>
              </a:ext>
            </a:extLst>
          </p:cNvPr>
          <p:cNvSpPr txBox="1"/>
          <p:nvPr/>
        </p:nvSpPr>
        <p:spPr>
          <a:xfrm>
            <a:off x="8532990" y="2136690"/>
            <a:ext cx="3207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histogram:</a:t>
            </a:r>
          </a:p>
          <a:p>
            <a:r>
              <a:rPr lang="en-US" dirty="0"/>
              <a:t>For datapoints that should be 0</a:t>
            </a:r>
          </a:p>
          <a:p>
            <a:r>
              <a:rPr lang="en-US" dirty="0"/>
              <a:t>For datapoints that should be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9E7032-05E5-8FED-8174-7EDDEBC938E9}"/>
              </a:ext>
            </a:extLst>
          </p:cNvPr>
          <p:cNvSpPr txBox="1"/>
          <p:nvPr/>
        </p:nvSpPr>
        <p:spPr>
          <a:xfrm>
            <a:off x="8380519" y="3659595"/>
            <a:ext cx="3255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Cross validation within the training set to find thresholds??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CFCC9-05D9-65AD-EFA5-3657B7D00F45}"/>
              </a:ext>
            </a:extLst>
          </p:cNvPr>
          <p:cNvSpPr txBox="1"/>
          <p:nvPr/>
        </p:nvSpPr>
        <p:spPr>
          <a:xfrm>
            <a:off x="564217" y="5847094"/>
            <a:ext cx="335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Literature review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4F1CA9-5238-5F65-572E-D42C7B96DB1E}"/>
              </a:ext>
            </a:extLst>
          </p:cNvPr>
          <p:cNvSpPr txBox="1"/>
          <p:nvPr/>
        </p:nvSpPr>
        <p:spPr>
          <a:xfrm>
            <a:off x="3958284" y="4205309"/>
            <a:ext cx="3355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I write about roc/precision recall curves </a:t>
            </a:r>
            <a:r>
              <a:rPr lang="en-US"/>
              <a:t>in methodology?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438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690" y="238125"/>
            <a:ext cx="11420689" cy="519865"/>
          </a:xfrm>
        </p:spPr>
        <p:txBody>
          <a:bodyPr>
            <a:noAutofit/>
          </a:bodyPr>
          <a:lstStyle/>
          <a:p>
            <a:pPr algn="l"/>
            <a:r>
              <a:rPr lang="da-DK" sz="3200" b="1" u="sng" dirty="0"/>
              <a:t>PMS Data </a:t>
            </a:r>
          </a:p>
        </p:txBody>
      </p:sp>
      <p:sp>
        <p:nvSpPr>
          <p:cNvPr id="7" name="Rectangle 6"/>
          <p:cNvSpPr/>
          <p:nvPr/>
        </p:nvSpPr>
        <p:spPr>
          <a:xfrm>
            <a:off x="4176145" y="2212713"/>
            <a:ext cx="204787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>
                <a:solidFill>
                  <a:srgbClr val="000000"/>
                </a:solidFill>
                <a:latin typeface="Calibri" panose="020F0502020204030204" pitchFamily="34" charset="0"/>
              </a:rPr>
              <a:t>601.01.09.02.02.02 </a:t>
            </a:r>
            <a:endParaRPr lang="da-DK" dirty="0"/>
          </a:p>
        </p:txBody>
      </p:sp>
      <p:sp>
        <p:nvSpPr>
          <p:cNvPr id="8" name="Rectangle 7"/>
          <p:cNvSpPr/>
          <p:nvPr/>
        </p:nvSpPr>
        <p:spPr>
          <a:xfrm>
            <a:off x="4079140" y="2132169"/>
            <a:ext cx="2093495" cy="4993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297089" y="2523195"/>
            <a:ext cx="118080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565040" y="2523195"/>
            <a:ext cx="17445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849787" y="2523195"/>
            <a:ext cx="17445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82384" y="2939941"/>
            <a:ext cx="72590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a-DK" sz="1200" dirty="0"/>
              <a:t>Job Type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24599" y="2939941"/>
            <a:ext cx="90659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a-DK" sz="1200" dirty="0"/>
              <a:t>Cylinder Nr.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84619" y="2932156"/>
            <a:ext cx="152477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a-DK" sz="1200" dirty="0"/>
              <a:t>Injector Nr. (optional)</a:t>
            </a:r>
          </a:p>
        </p:txBody>
      </p:sp>
      <p:cxnSp>
        <p:nvCxnSpPr>
          <p:cNvPr id="23" name="Straight Arrow Connector 22"/>
          <p:cNvCxnSpPr>
            <a:endCxn id="18" idx="0"/>
          </p:cNvCxnSpPr>
          <p:nvPr/>
        </p:nvCxnSpPr>
        <p:spPr>
          <a:xfrm flipH="1">
            <a:off x="4445336" y="2581013"/>
            <a:ext cx="461353" cy="358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9" idx="0"/>
          </p:cNvCxnSpPr>
          <p:nvPr/>
        </p:nvCxnSpPr>
        <p:spPr>
          <a:xfrm flipH="1">
            <a:off x="5477897" y="2551101"/>
            <a:ext cx="160312" cy="388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0" idx="0"/>
          </p:cNvCxnSpPr>
          <p:nvPr/>
        </p:nvCxnSpPr>
        <p:spPr>
          <a:xfrm>
            <a:off x="5907640" y="2549058"/>
            <a:ext cx="939367" cy="383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66236" y="3524744"/>
            <a:ext cx="285566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sz="1200" dirty="0"/>
              <a:t>For each </a:t>
            </a:r>
            <a:r>
              <a:rPr lang="da-DK" sz="1200" dirty="0" err="1"/>
              <a:t>vessel</a:t>
            </a:r>
            <a:r>
              <a:rPr lang="da-DK" sz="1200" dirty="0"/>
              <a:t>, </a:t>
            </a:r>
            <a:r>
              <a:rPr lang="da-DK" sz="1200" dirty="0" err="1"/>
              <a:t>engine</a:t>
            </a:r>
            <a:r>
              <a:rPr lang="da-DK" sz="1200" dirty="0"/>
              <a:t>, cylinder</a:t>
            </a:r>
          </a:p>
          <a:p>
            <a:r>
              <a:rPr lang="da-DK" sz="1200" dirty="0"/>
              <a:t>A job is done at with a </a:t>
            </a:r>
            <a:r>
              <a:rPr lang="da-DK" sz="1200" dirty="0" err="1"/>
              <a:t>lowest</a:t>
            </a:r>
            <a:r>
              <a:rPr lang="da-DK" sz="1200" dirty="0"/>
              <a:t> </a:t>
            </a:r>
            <a:r>
              <a:rPr lang="da-DK" sz="1200" dirty="0" err="1"/>
              <a:t>frequency</a:t>
            </a:r>
            <a:r>
              <a:rPr lang="da-DK" sz="1200" dirty="0"/>
              <a:t> of </a:t>
            </a:r>
            <a:r>
              <a:rPr lang="da-DK" sz="1200" u="sng" dirty="0">
                <a:solidFill>
                  <a:srgbClr val="FF0000"/>
                </a:solidFill>
              </a:rPr>
              <a:t>8000 </a:t>
            </a:r>
            <a:r>
              <a:rPr lang="da-DK" sz="1200" u="sng" dirty="0" err="1">
                <a:solidFill>
                  <a:srgbClr val="FF0000"/>
                </a:solidFill>
              </a:rPr>
              <a:t>running</a:t>
            </a:r>
            <a:r>
              <a:rPr lang="da-DK" sz="1200" u="sng" dirty="0">
                <a:solidFill>
                  <a:srgbClr val="FF0000"/>
                </a:solidFill>
              </a:rPr>
              <a:t> </a:t>
            </a:r>
            <a:r>
              <a:rPr lang="da-DK" sz="1200" u="sng" dirty="0" err="1">
                <a:solidFill>
                  <a:srgbClr val="FF0000"/>
                </a:solidFill>
              </a:rPr>
              <a:t>hours</a:t>
            </a:r>
            <a:endParaRPr lang="da-DK" sz="1200" u="sng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5336" y="757990"/>
            <a:ext cx="30013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 dirty="0"/>
              <a:t>Attributes in dataset</a:t>
            </a:r>
            <a:r>
              <a:rPr lang="da-DK" sz="1400" dirty="0"/>
              <a:t>:</a:t>
            </a:r>
          </a:p>
          <a:p>
            <a:r>
              <a:rPr lang="en-US" sz="1400" u="sng" dirty="0"/>
              <a:t>3 categorical:</a:t>
            </a:r>
            <a:endParaRPr lang="da-DK" sz="14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/>
              <a:t>Vessel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/>
              <a:t>Equipment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/>
              <a:t>Frequncy (in </a:t>
            </a:r>
            <a:r>
              <a:rPr lang="da-DK" sz="1400" dirty="0" err="1"/>
              <a:t>running</a:t>
            </a:r>
            <a:r>
              <a:rPr lang="da-DK" sz="1400" dirty="0"/>
              <a:t> </a:t>
            </a:r>
            <a:r>
              <a:rPr lang="da-DK" sz="1400" dirty="0" err="1"/>
              <a:t>hours</a:t>
            </a:r>
            <a:r>
              <a:rPr lang="da-DK" sz="1400" dirty="0"/>
              <a:t>)</a:t>
            </a:r>
          </a:p>
          <a:p>
            <a:r>
              <a:rPr lang="en-US" sz="1400" u="sng" dirty="0"/>
              <a:t>2 date:</a:t>
            </a:r>
            <a:endParaRPr lang="da-DK" sz="14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/>
              <a:t>Last done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/>
              <a:t>Next due date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876958" y="754882"/>
            <a:ext cx="371764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 dirty="0"/>
              <a:t>Equipment code </a:t>
            </a:r>
            <a:r>
              <a:rPr lang="da-DK" sz="1400" b="1" dirty="0" err="1"/>
              <a:t>broken</a:t>
            </a:r>
            <a:r>
              <a:rPr lang="da-DK" sz="1400" b="1" dirty="0"/>
              <a:t> </a:t>
            </a:r>
            <a:r>
              <a:rPr lang="da-DK" sz="1400" b="1" dirty="0" err="1"/>
              <a:t>into</a:t>
            </a:r>
            <a:r>
              <a:rPr lang="da-DK" sz="1400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Job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Engine number (when vessel more than one engine)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Cylinder number</a:t>
            </a:r>
            <a:endParaRPr lang="da-DK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4421956" y="3524743"/>
            <a:ext cx="285566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sz="1200" dirty="0"/>
              <a:t>For each </a:t>
            </a:r>
            <a:r>
              <a:rPr lang="da-DK" sz="1200" dirty="0" err="1"/>
              <a:t>vessel</a:t>
            </a:r>
            <a:r>
              <a:rPr lang="da-DK" sz="1200" dirty="0"/>
              <a:t>, </a:t>
            </a:r>
            <a:r>
              <a:rPr lang="da-DK" sz="1200" dirty="0" err="1"/>
              <a:t>engine</a:t>
            </a:r>
            <a:r>
              <a:rPr lang="da-DK" sz="1200" dirty="0"/>
              <a:t>, cylinder</a:t>
            </a:r>
          </a:p>
          <a:p>
            <a:r>
              <a:rPr lang="da-DK" sz="1200" dirty="0"/>
              <a:t>A job is done </a:t>
            </a:r>
            <a:r>
              <a:rPr lang="da-DK" sz="1200" dirty="0">
                <a:solidFill>
                  <a:srgbClr val="FF0000"/>
                </a:solidFill>
              </a:rPr>
              <a:t>at most </a:t>
            </a:r>
            <a:r>
              <a:rPr lang="da-DK" sz="1200" dirty="0" err="1">
                <a:solidFill>
                  <a:srgbClr val="FF0000"/>
                </a:solidFill>
              </a:rPr>
              <a:t>once</a:t>
            </a:r>
            <a:r>
              <a:rPr lang="da-DK" sz="1200" dirty="0">
                <a:solidFill>
                  <a:srgbClr val="FF0000"/>
                </a:solidFill>
              </a:rPr>
              <a:t> per </a:t>
            </a:r>
            <a:r>
              <a:rPr lang="da-DK" sz="1200" dirty="0" err="1">
                <a:solidFill>
                  <a:srgbClr val="FF0000"/>
                </a:solidFill>
              </a:rPr>
              <a:t>year</a:t>
            </a:r>
            <a:r>
              <a:rPr lang="da-DK" sz="1200" dirty="0">
                <a:solidFill>
                  <a:srgbClr val="FF0000"/>
                </a:solidFill>
              </a:rPr>
              <a:t> </a:t>
            </a:r>
            <a:r>
              <a:rPr lang="da-DK" sz="1200" dirty="0"/>
              <a:t>(0 times or 1 time)</a:t>
            </a:r>
          </a:p>
        </p:txBody>
      </p:sp>
      <p:sp>
        <p:nvSpPr>
          <p:cNvPr id="5" name="Right Arrow 4"/>
          <p:cNvSpPr/>
          <p:nvPr/>
        </p:nvSpPr>
        <p:spPr>
          <a:xfrm>
            <a:off x="3594267" y="3795217"/>
            <a:ext cx="655320" cy="105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4" name="TextBox 23"/>
          <p:cNvSpPr txBox="1"/>
          <p:nvPr/>
        </p:nvSpPr>
        <p:spPr>
          <a:xfrm>
            <a:off x="608864" y="2694968"/>
            <a:ext cx="3001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 dirty="0"/>
              <a:t>Observations in dataset</a:t>
            </a:r>
            <a:r>
              <a:rPr lang="da-DK" sz="1400" dirty="0"/>
              <a:t>:</a:t>
            </a:r>
          </a:p>
          <a:p>
            <a:r>
              <a:rPr lang="en-US" sz="1400" dirty="0"/>
              <a:t>About 3000 rows</a:t>
            </a:r>
            <a:endParaRPr lang="da-DK" sz="14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3610168" y="757990"/>
            <a:ext cx="0" cy="231470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04690" y="4349850"/>
            <a:ext cx="1144246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7801168" y="754882"/>
            <a:ext cx="0" cy="231781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>
            <a:spLocks/>
          </p:cNvSpPr>
          <p:nvPr/>
        </p:nvSpPr>
        <p:spPr>
          <a:xfrm>
            <a:off x="8007737" y="754881"/>
            <a:ext cx="3717642" cy="137728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b="1" dirty="0"/>
              <a:t>Pre-Process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Add rows for all possible jobs that can be done in each cylinder</a:t>
            </a:r>
            <a:endParaRPr lang="da-DK" sz="1400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282910" y="3379118"/>
            <a:ext cx="1144246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04690" y="4510850"/>
            <a:ext cx="30013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 dirty="0"/>
              <a:t>Final form of dataset</a:t>
            </a:r>
            <a:r>
              <a:rPr lang="da-DK" sz="1400" dirty="0"/>
              <a:t>:</a:t>
            </a:r>
          </a:p>
          <a:p>
            <a:r>
              <a:rPr lang="en-US" sz="1400" u="sng" dirty="0"/>
              <a:t>5 categorical:</a:t>
            </a:r>
            <a:endParaRPr lang="da-DK" sz="14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/>
              <a:t>Vessel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/>
              <a:t>Job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Engine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Cylinder number</a:t>
            </a:r>
            <a:endParaRPr lang="da-DK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/>
              <a:t>Frequncy (in </a:t>
            </a:r>
            <a:r>
              <a:rPr lang="da-DK" sz="1400" dirty="0" err="1"/>
              <a:t>running</a:t>
            </a:r>
            <a:r>
              <a:rPr lang="da-DK" sz="1400" dirty="0"/>
              <a:t> </a:t>
            </a:r>
            <a:r>
              <a:rPr lang="da-DK" sz="1400" dirty="0" err="1"/>
              <a:t>hours</a:t>
            </a:r>
            <a:r>
              <a:rPr lang="da-DK" sz="1400" dirty="0"/>
              <a:t>)</a:t>
            </a:r>
          </a:p>
          <a:p>
            <a:r>
              <a:rPr lang="en-US" sz="1400" u="sng" dirty="0"/>
              <a:t>1 date:</a:t>
            </a:r>
            <a:endParaRPr lang="da-DK" sz="14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/>
              <a:t>Last done date</a:t>
            </a:r>
          </a:p>
        </p:txBody>
      </p:sp>
      <p:cxnSp>
        <p:nvCxnSpPr>
          <p:cNvPr id="56" name="Straight Connector 55"/>
          <p:cNvCxnSpPr/>
          <p:nvPr/>
        </p:nvCxnSpPr>
        <p:spPr>
          <a:xfrm>
            <a:off x="3524443" y="4510850"/>
            <a:ext cx="0" cy="21985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742893" y="4510849"/>
            <a:ext cx="3001304" cy="20313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a-DK" sz="1400" b="1" dirty="0"/>
              <a:t>Model output</a:t>
            </a:r>
            <a:r>
              <a:rPr lang="da-DK" sz="1400" dirty="0"/>
              <a:t>:</a:t>
            </a:r>
          </a:p>
          <a:p>
            <a:r>
              <a:rPr lang="en-US" sz="1400" dirty="0"/>
              <a:t>Binary classification</a:t>
            </a:r>
          </a:p>
          <a:p>
            <a:endParaRPr lang="en-US" sz="1400" dirty="0"/>
          </a:p>
          <a:p>
            <a:r>
              <a:rPr lang="en-US" sz="1400" dirty="0"/>
              <a:t>A job is done (or not) in a given year</a:t>
            </a:r>
            <a:endParaRPr lang="da-DK" sz="1400" dirty="0"/>
          </a:p>
          <a:p>
            <a:endParaRPr lang="da-DK" sz="1400" u="sng" dirty="0"/>
          </a:p>
        </p:txBody>
      </p:sp>
      <p:sp>
        <p:nvSpPr>
          <p:cNvPr id="59" name="TextBox 58"/>
          <p:cNvSpPr txBox="1"/>
          <p:nvPr/>
        </p:nvSpPr>
        <p:spPr>
          <a:xfrm>
            <a:off x="8147458" y="4510849"/>
            <a:ext cx="3001304" cy="20313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b="1" dirty="0"/>
              <a:t>Concerns:</a:t>
            </a:r>
          </a:p>
          <a:p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Only one 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Not many observations (1-2 dates per job per vessel’s cylinder)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Only categorical attributes (might need to add AIS data)</a:t>
            </a:r>
          </a:p>
          <a:p>
            <a:endParaRPr lang="da-DK" sz="1400" dirty="0"/>
          </a:p>
          <a:p>
            <a:endParaRPr lang="da-DK" sz="1400" u="sng" dirty="0"/>
          </a:p>
        </p:txBody>
      </p:sp>
      <p:cxnSp>
        <p:nvCxnSpPr>
          <p:cNvPr id="61" name="Straight Connector 60"/>
          <p:cNvCxnSpPr/>
          <p:nvPr/>
        </p:nvCxnSpPr>
        <p:spPr>
          <a:xfrm>
            <a:off x="7801168" y="4510850"/>
            <a:ext cx="0" cy="21985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728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27C6157-E14E-4A7A-D1A6-798033A2A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690" y="238125"/>
            <a:ext cx="11420689" cy="519865"/>
          </a:xfrm>
        </p:spPr>
        <p:txBody>
          <a:bodyPr>
            <a:noAutofit/>
          </a:bodyPr>
          <a:lstStyle/>
          <a:p>
            <a:pPr algn="l"/>
            <a:r>
              <a:rPr lang="da-DK" sz="3200" b="1" u="sng" dirty="0"/>
              <a:t>Data Description and Pre-Processing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70699DE-6871-3058-11AC-F12CF4189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720" y="3755775"/>
            <a:ext cx="3986446" cy="28641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32CF220-B4C5-E70C-7101-80434E51BCB7}"/>
              </a:ext>
            </a:extLst>
          </p:cNvPr>
          <p:cNvSpPr txBox="1"/>
          <p:nvPr/>
        </p:nvSpPr>
        <p:spPr>
          <a:xfrm>
            <a:off x="10523106" y="3849050"/>
            <a:ext cx="1202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 = Not done</a:t>
            </a:r>
          </a:p>
          <a:p>
            <a:r>
              <a:rPr lang="en-US" sz="1400" dirty="0"/>
              <a:t>1 = Done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546830EC-4C3E-FF88-54CB-4B4588BE0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690" y="1008460"/>
            <a:ext cx="5791307" cy="221293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7C18662-BDA0-A742-A25B-FAA6271CB9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318" y="3755775"/>
            <a:ext cx="5791307" cy="2782667"/>
          </a:xfrm>
          <a:prstGeom prst="rect">
            <a:avLst/>
          </a:prstGeom>
        </p:spPr>
      </p:pic>
      <p:sp>
        <p:nvSpPr>
          <p:cNvPr id="35" name="Arrow: Right 34">
            <a:extLst>
              <a:ext uri="{FF2B5EF4-FFF2-40B4-BE49-F238E27FC236}">
                <a16:creationId xmlns:a16="http://schemas.microsoft.com/office/drawing/2014/main" id="{0CBD7A93-C190-C625-0BAD-429671B3B58F}"/>
              </a:ext>
            </a:extLst>
          </p:cNvPr>
          <p:cNvSpPr/>
          <p:nvPr/>
        </p:nvSpPr>
        <p:spPr>
          <a:xfrm rot="5400000">
            <a:off x="2689934" y="3381718"/>
            <a:ext cx="461639" cy="326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2BF062-39AF-4677-88AE-22F901E32F73}"/>
              </a:ext>
            </a:extLst>
          </p:cNvPr>
          <p:cNvSpPr txBox="1"/>
          <p:nvPr/>
        </p:nvSpPr>
        <p:spPr>
          <a:xfrm>
            <a:off x="3199971" y="3355111"/>
            <a:ext cx="113349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Expand rows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AA47801-AB28-41DE-8B05-FFE1530C762A}"/>
              </a:ext>
            </a:extLst>
          </p:cNvPr>
          <p:cNvSpPr txBox="1"/>
          <p:nvPr/>
        </p:nvSpPr>
        <p:spPr>
          <a:xfrm>
            <a:off x="8389506" y="2898774"/>
            <a:ext cx="3335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dataset is </a:t>
            </a:r>
            <a:r>
              <a:rPr lang="en-US" dirty="0">
                <a:solidFill>
                  <a:srgbClr val="FF0000"/>
                </a:solidFill>
              </a:rPr>
              <a:t>sparse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imbalanced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FB460E-A8A1-DA82-E7F6-224C06F6E079}"/>
              </a:ext>
            </a:extLst>
          </p:cNvPr>
          <p:cNvSpPr/>
          <p:nvPr/>
        </p:nvSpPr>
        <p:spPr>
          <a:xfrm>
            <a:off x="168676" y="6338656"/>
            <a:ext cx="1606858" cy="2926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138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27C6157-E14E-4A7A-D1A6-798033A2A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690" y="238125"/>
            <a:ext cx="11420689" cy="519865"/>
          </a:xfrm>
        </p:spPr>
        <p:txBody>
          <a:bodyPr>
            <a:noAutofit/>
          </a:bodyPr>
          <a:lstStyle/>
          <a:p>
            <a:pPr algn="l"/>
            <a:r>
              <a:rPr lang="da-DK" sz="3200" b="1" u="sng" dirty="0"/>
              <a:t>Models-initial results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BDC721-1CC6-50D8-E4D2-C4CC0C5668C1}"/>
              </a:ext>
            </a:extLst>
          </p:cNvPr>
          <p:cNvSpPr txBox="1">
            <a:spLocks/>
          </p:cNvSpPr>
          <p:nvPr/>
        </p:nvSpPr>
        <p:spPr>
          <a:xfrm>
            <a:off x="1" y="3994155"/>
            <a:ext cx="2238008" cy="3900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400" b="1" dirty="0"/>
              <a:t>Random Forest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693117-F5A9-3BCE-CA98-09CC076F4479}"/>
              </a:ext>
            </a:extLst>
          </p:cNvPr>
          <p:cNvSpPr txBox="1">
            <a:spLocks/>
          </p:cNvSpPr>
          <p:nvPr/>
        </p:nvSpPr>
        <p:spPr>
          <a:xfrm>
            <a:off x="2238009" y="3991202"/>
            <a:ext cx="2356696" cy="3900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400" b="1" dirty="0"/>
              <a:t>XG Boost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10A11D-37F4-20F4-4520-C106000D14F2}"/>
              </a:ext>
            </a:extLst>
          </p:cNvPr>
          <p:cNvSpPr txBox="1">
            <a:spLocks/>
          </p:cNvSpPr>
          <p:nvPr/>
        </p:nvSpPr>
        <p:spPr>
          <a:xfrm>
            <a:off x="4662551" y="4000062"/>
            <a:ext cx="2356696" cy="3900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400" b="1" dirty="0"/>
              <a:t>Neural Network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3B2351-7229-C378-4912-CFB24482F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90" y="757990"/>
            <a:ext cx="3667637" cy="24577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6E592A-5FB5-CF08-17DE-A958D4006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7810" y="35356"/>
            <a:ext cx="4224759" cy="33173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9683416-576B-DB78-38DB-433E629F93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9989" y="3352663"/>
            <a:ext cx="4442580" cy="346998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25E5C2A-5DA8-88DA-92C3-E9109E29FC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45" y="4381250"/>
            <a:ext cx="2163194" cy="224440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8C2D8CC-D501-2616-1422-59D089A9E7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6783" y="4255254"/>
            <a:ext cx="2255724" cy="236462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31B2E82-07ED-8863-A503-40DD4ACE98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9141" y="4496468"/>
            <a:ext cx="2013972" cy="100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451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27C6157-E14E-4A7A-D1A6-798033A2A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690" y="238125"/>
            <a:ext cx="11420689" cy="519865"/>
          </a:xfrm>
        </p:spPr>
        <p:txBody>
          <a:bodyPr>
            <a:noAutofit/>
          </a:bodyPr>
          <a:lstStyle/>
          <a:p>
            <a:pPr algn="l"/>
            <a:r>
              <a:rPr lang="da-DK" sz="3200" b="1" u="sng" dirty="0"/>
              <a:t>Adjust Thresholds-Compare Confusion Matrices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DA06C7-6BA5-958F-7465-D8D3BA58D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90" y="1413974"/>
            <a:ext cx="3829584" cy="7906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04A91E6-25AC-BD55-A4D5-E28B21D39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9765" y="1413974"/>
            <a:ext cx="5068007" cy="6573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EB3F44-C4E2-7043-89D8-CAAB7BEA2CA0}"/>
              </a:ext>
            </a:extLst>
          </p:cNvPr>
          <p:cNvSpPr txBox="1"/>
          <p:nvPr/>
        </p:nvSpPr>
        <p:spPr>
          <a:xfrm>
            <a:off x="5959764" y="1044642"/>
            <a:ext cx="333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Best f1 Score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74FF48-D2E4-8DDF-81B1-A7C123F41ED4}"/>
              </a:ext>
            </a:extLst>
          </p:cNvPr>
          <p:cNvSpPr txBox="1"/>
          <p:nvPr/>
        </p:nvSpPr>
        <p:spPr>
          <a:xfrm>
            <a:off x="304690" y="1044642"/>
            <a:ext cx="333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Best J-Score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66ED50-3883-331B-22F6-07DDF77C3B45}"/>
              </a:ext>
            </a:extLst>
          </p:cNvPr>
          <p:cNvSpPr txBox="1"/>
          <p:nvPr/>
        </p:nvSpPr>
        <p:spPr>
          <a:xfrm>
            <a:off x="304690" y="2860643"/>
            <a:ext cx="333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Random Forest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244F1AB-578B-AE0B-4C54-987C1676338C}"/>
              </a:ext>
            </a:extLst>
          </p:cNvPr>
          <p:cNvCxnSpPr/>
          <p:nvPr/>
        </p:nvCxnSpPr>
        <p:spPr>
          <a:xfrm>
            <a:off x="304690" y="2402574"/>
            <a:ext cx="1144246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E9BC28-0336-9E29-5281-621FA1D1F782}"/>
              </a:ext>
            </a:extLst>
          </p:cNvPr>
          <p:cNvCxnSpPr>
            <a:cxnSpLocks/>
          </p:cNvCxnSpPr>
          <p:nvPr/>
        </p:nvCxnSpPr>
        <p:spPr>
          <a:xfrm>
            <a:off x="3769884" y="2792056"/>
            <a:ext cx="0" cy="252281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61FC523-B799-8B6D-C255-88D7A7B56490}"/>
              </a:ext>
            </a:extLst>
          </p:cNvPr>
          <p:cNvSpPr txBox="1"/>
          <p:nvPr/>
        </p:nvSpPr>
        <p:spPr>
          <a:xfrm>
            <a:off x="3867538" y="2860643"/>
            <a:ext cx="333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XG Boost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9AC840-932E-A36E-A098-6CFAC3E2A4E6}"/>
              </a:ext>
            </a:extLst>
          </p:cNvPr>
          <p:cNvSpPr txBox="1"/>
          <p:nvPr/>
        </p:nvSpPr>
        <p:spPr>
          <a:xfrm>
            <a:off x="7627700" y="2860643"/>
            <a:ext cx="333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Neural Network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30181C2-90D7-7B25-D6E8-334B95436F63}"/>
              </a:ext>
            </a:extLst>
          </p:cNvPr>
          <p:cNvCxnSpPr>
            <a:cxnSpLocks/>
          </p:cNvCxnSpPr>
          <p:nvPr/>
        </p:nvCxnSpPr>
        <p:spPr>
          <a:xfrm>
            <a:off x="7627700" y="2792056"/>
            <a:ext cx="0" cy="252281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D75CC85C-EADC-195E-AA81-D40537D8CC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3229975"/>
            <a:ext cx="3735879" cy="208489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5B5B871-46DD-94D3-2983-E8B07ABF07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2273" y="3193258"/>
            <a:ext cx="3751419" cy="215528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622EEAF-28CC-78FC-8B66-804744F6C8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1709" y="3229975"/>
            <a:ext cx="3946776" cy="21185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4857FE-4E89-0EE0-EE2D-DF0789747E7B}"/>
              </a:ext>
            </a:extLst>
          </p:cNvPr>
          <p:cNvSpPr txBox="1"/>
          <p:nvPr/>
        </p:nvSpPr>
        <p:spPr>
          <a:xfrm>
            <a:off x="240310" y="5819105"/>
            <a:ext cx="3255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Cross validation within the training set to find thresholds??</a:t>
            </a:r>
          </a:p>
        </p:txBody>
      </p:sp>
    </p:spTree>
    <p:extLst>
      <p:ext uri="{BB962C8B-B14F-4D97-AF65-F5344CB8AC3E}">
        <p14:creationId xmlns:p14="http://schemas.microsoft.com/office/powerpoint/2010/main" val="3882877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27C6157-E14E-4A7A-D1A6-798033A2A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690" y="238125"/>
            <a:ext cx="11420689" cy="519865"/>
          </a:xfrm>
        </p:spPr>
        <p:txBody>
          <a:bodyPr>
            <a:noAutofit/>
          </a:bodyPr>
          <a:lstStyle/>
          <a:p>
            <a:pPr algn="l"/>
            <a:r>
              <a:rPr lang="da-DK" sz="3200" b="1" u="sng" dirty="0"/>
              <a:t>Data Compression – Locally Linear Embeddings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308676-E0B1-4D5B-9160-F4BAEC546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90" y="2201661"/>
            <a:ext cx="7040177" cy="18998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FFDD4D-0033-B676-BE89-3263C71F3B51}"/>
              </a:ext>
            </a:extLst>
          </p:cNvPr>
          <p:cNvSpPr txBox="1"/>
          <p:nvPr/>
        </p:nvSpPr>
        <p:spPr>
          <a:xfrm>
            <a:off x="304690" y="941643"/>
            <a:ext cx="4702316" cy="126001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Apply Locally linear embedding to the vessel attributes only. (vessel names, cylinder number)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30 neighbors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4 components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1D3ED6-C2F6-2E40-7821-2C0E5B670C89}"/>
              </a:ext>
            </a:extLst>
          </p:cNvPr>
          <p:cNvSpPr txBox="1"/>
          <p:nvPr/>
        </p:nvSpPr>
        <p:spPr>
          <a:xfrm>
            <a:off x="304690" y="4458622"/>
            <a:ext cx="5101811" cy="6015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New columns contain small numbers, so we need to standardize them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A757F0-8993-4130-BF40-7CE419ED41DE}"/>
              </a:ext>
            </a:extLst>
          </p:cNvPr>
          <p:cNvSpPr txBox="1"/>
          <p:nvPr/>
        </p:nvSpPr>
        <p:spPr>
          <a:xfrm>
            <a:off x="8668161" y="757990"/>
            <a:ext cx="3219149" cy="6015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Random Forest f1 score: 0.639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At Threshold: 0.388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435C846-BB52-BF00-BB12-FC2087A1C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8521" y="3858397"/>
            <a:ext cx="3600933" cy="28724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00711D6-0994-1D0F-51A2-9ED2CD42AC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6713" y="1560658"/>
            <a:ext cx="2504459" cy="107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04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27C6157-E14E-4A7A-D1A6-798033A2A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690" y="238125"/>
            <a:ext cx="11420689" cy="519865"/>
          </a:xfrm>
        </p:spPr>
        <p:txBody>
          <a:bodyPr>
            <a:noAutofit/>
          </a:bodyPr>
          <a:lstStyle/>
          <a:p>
            <a:pPr algn="l"/>
            <a:r>
              <a:rPr lang="da-DK" sz="3200" b="1" u="sng" dirty="0"/>
              <a:t>Apply class weights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7852E9-EB75-6B77-71AC-38EE7FEA4174}"/>
              </a:ext>
            </a:extLst>
          </p:cNvPr>
          <p:cNvSpPr txBox="1"/>
          <p:nvPr/>
        </p:nvSpPr>
        <p:spPr>
          <a:xfrm>
            <a:off x="304690" y="1111740"/>
            <a:ext cx="5101811" cy="128387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 use output ratio to apply weights to the predictions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56A8D7-1C5A-678A-CAEF-20F9DF6F1552}"/>
              </a:ext>
            </a:extLst>
          </p:cNvPr>
          <p:cNvSpPr txBox="1"/>
          <p:nvPr/>
        </p:nvSpPr>
        <p:spPr>
          <a:xfrm>
            <a:off x="5406501" y="1111739"/>
            <a:ext cx="5101811" cy="128387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value count in output of the train set: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0 = 11233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1 = 1452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 apply class weights:  </a:t>
            </a:r>
            <a:r>
              <a:rPr lang="en-US" dirty="0">
                <a:solidFill>
                  <a:srgbClr val="FF0000"/>
                </a:solidFill>
              </a:rPr>
              <a:t>{0: 0.12, 1: 0.88}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F39529-B2C3-A50B-8DAA-A9197ABA97A4}"/>
              </a:ext>
            </a:extLst>
          </p:cNvPr>
          <p:cNvSpPr txBox="1">
            <a:spLocks/>
          </p:cNvSpPr>
          <p:nvPr/>
        </p:nvSpPr>
        <p:spPr>
          <a:xfrm>
            <a:off x="289789" y="2850186"/>
            <a:ext cx="2238008" cy="3900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400" b="1" dirty="0"/>
              <a:t>Random Forest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191599-0A4F-C5E4-277F-A63E2D9B7ADC}"/>
              </a:ext>
            </a:extLst>
          </p:cNvPr>
          <p:cNvSpPr txBox="1">
            <a:spLocks/>
          </p:cNvSpPr>
          <p:nvPr/>
        </p:nvSpPr>
        <p:spPr>
          <a:xfrm>
            <a:off x="2478089" y="2824588"/>
            <a:ext cx="2356696" cy="3900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400" b="1" dirty="0"/>
              <a:t>XG Boost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B63BF5-0307-4F3E-5147-AB5EA49DDA98}"/>
              </a:ext>
            </a:extLst>
          </p:cNvPr>
          <p:cNvSpPr txBox="1">
            <a:spLocks/>
          </p:cNvSpPr>
          <p:nvPr/>
        </p:nvSpPr>
        <p:spPr>
          <a:xfrm>
            <a:off x="6927078" y="2822997"/>
            <a:ext cx="2010669" cy="3900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400" b="1" dirty="0"/>
              <a:t>Random Forest (LLE)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70436E-1B6E-DF20-9DC2-8AD3A877FDEB}"/>
              </a:ext>
            </a:extLst>
          </p:cNvPr>
          <p:cNvSpPr txBox="1">
            <a:spLocks/>
          </p:cNvSpPr>
          <p:nvPr/>
        </p:nvSpPr>
        <p:spPr>
          <a:xfrm>
            <a:off x="4692947" y="2825656"/>
            <a:ext cx="2111570" cy="3900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400" b="1" dirty="0"/>
              <a:t>Neural Network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C9A9DF9-7760-4401-F758-A314C3D75100}"/>
              </a:ext>
            </a:extLst>
          </p:cNvPr>
          <p:cNvCxnSpPr/>
          <p:nvPr/>
        </p:nvCxnSpPr>
        <p:spPr>
          <a:xfrm>
            <a:off x="304690" y="2642271"/>
            <a:ext cx="1144246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15B8305-745F-4295-CB0C-082B3A297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58" y="3202180"/>
            <a:ext cx="1696270" cy="7412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FE2A8A-D97F-1C43-D28C-40982E52E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8665" y="3213045"/>
            <a:ext cx="1692237" cy="7412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A28A99-C480-68BE-D031-861C426DD4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9505" y="3240234"/>
            <a:ext cx="1639253" cy="7412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FA93EDD-D9F6-298C-BFEF-8B2609AF77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9643" y="3202180"/>
            <a:ext cx="1734471" cy="7412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2464227-36B0-557C-52C2-C420AC64F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36071" y="3382849"/>
            <a:ext cx="2744482" cy="165097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42BA237-76C1-35BB-FB78-F27CDEF94CB5}"/>
              </a:ext>
            </a:extLst>
          </p:cNvPr>
          <p:cNvSpPr txBox="1"/>
          <p:nvPr/>
        </p:nvSpPr>
        <p:spPr>
          <a:xfrm>
            <a:off x="8915032" y="2846760"/>
            <a:ext cx="3205762" cy="3900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Results after weighting classes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08D79F-94C9-81C2-5D89-5724FA0DE774}"/>
              </a:ext>
            </a:extLst>
          </p:cNvPr>
          <p:cNvSpPr txBox="1"/>
          <p:nvPr/>
        </p:nvSpPr>
        <p:spPr>
          <a:xfrm>
            <a:off x="71206" y="4041933"/>
            <a:ext cx="2406883" cy="3900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Threshold: 0.355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A69E4A-9663-CB07-322B-8C82A095FBBC}"/>
              </a:ext>
            </a:extLst>
          </p:cNvPr>
          <p:cNvSpPr txBox="1"/>
          <p:nvPr/>
        </p:nvSpPr>
        <p:spPr>
          <a:xfrm>
            <a:off x="2647211" y="4041933"/>
            <a:ext cx="1915912" cy="3900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Threshold: 0.572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D8F1B4F-FE48-CE83-B141-069C5DE4CD83}"/>
              </a:ext>
            </a:extLst>
          </p:cNvPr>
          <p:cNvSpPr txBox="1"/>
          <p:nvPr/>
        </p:nvSpPr>
        <p:spPr>
          <a:xfrm>
            <a:off x="4812424" y="4041933"/>
            <a:ext cx="2015492" cy="3900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Threshold: 0.858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11D7EE7-2E3A-CB98-4BF4-3294FE40C167}"/>
              </a:ext>
            </a:extLst>
          </p:cNvPr>
          <p:cNvSpPr txBox="1"/>
          <p:nvPr/>
        </p:nvSpPr>
        <p:spPr>
          <a:xfrm>
            <a:off x="6927078" y="4041933"/>
            <a:ext cx="2010669" cy="3900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Threshold: 0.664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938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27C6157-E14E-4A7A-D1A6-798033A2A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690" y="238125"/>
            <a:ext cx="11420689" cy="519865"/>
          </a:xfrm>
        </p:spPr>
        <p:txBody>
          <a:bodyPr>
            <a:noAutofit/>
          </a:bodyPr>
          <a:lstStyle/>
          <a:p>
            <a:pPr algn="l"/>
            <a:r>
              <a:rPr lang="da-DK" sz="3200" b="1" u="sng" dirty="0"/>
              <a:t>Hyperparameters Tuning (with weighted classes)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7CA9CD-4EBA-7541-4AC2-443A3AA7E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392" y="678190"/>
            <a:ext cx="4624899" cy="364668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03E2264-DF9C-9EB1-8D12-876AD710C51F}"/>
              </a:ext>
            </a:extLst>
          </p:cNvPr>
          <p:cNvSpPr txBox="1"/>
          <p:nvPr/>
        </p:nvSpPr>
        <p:spPr>
          <a:xfrm>
            <a:off x="4340749" y="4432808"/>
            <a:ext cx="3205762" cy="3900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Results after weighting classes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D0E620-1527-DE47-B514-4180F67783F1}"/>
              </a:ext>
            </a:extLst>
          </p:cNvPr>
          <p:cNvSpPr txBox="1"/>
          <p:nvPr/>
        </p:nvSpPr>
        <p:spPr>
          <a:xfrm>
            <a:off x="469779" y="965547"/>
            <a:ext cx="3094866" cy="6426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Results after hyperparameter tuning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40A0A1-C086-5420-E477-0AB0CFD6AB2C}"/>
              </a:ext>
            </a:extLst>
          </p:cNvPr>
          <p:cNvSpPr txBox="1"/>
          <p:nvPr/>
        </p:nvSpPr>
        <p:spPr>
          <a:xfrm>
            <a:off x="469779" y="3814004"/>
            <a:ext cx="2567523" cy="3900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Initial results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8AB7D75-EAF2-985C-52A7-8C860A3675C0}"/>
                  </a:ext>
                </a:extLst>
              </p14:cNvPr>
              <p14:cNvContentPartPr/>
              <p14:nvPr/>
            </p14:nvContentPartPr>
            <p14:xfrm>
              <a:off x="-666514" y="3595233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8AB7D75-EAF2-985C-52A7-8C860A3675C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684154" y="3577233"/>
                <a:ext cx="36000" cy="36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7F208A00-8883-A0E3-DBF5-C23D198B78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7709" y="4231323"/>
            <a:ext cx="4248743" cy="24673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5E7A83-FC4B-0AC3-F356-5D966557A24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89577" y="4993879"/>
            <a:ext cx="3010320" cy="1533739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B7BB6057-8AB2-8CE0-CA50-09EB4CCE9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[{"metadata":{"trusted":false},"id":"56cf3d61","cell_type":"code","source":"%run \"./1_PMS_data_preparation.ipynb\"","execution_count":1,"outputs":[{"name":"stderr","output_type":"stream","text":"C:\\Users\\xysti\\anaconda3\\lib\\site-packages\\xgboost\\compat.py:36: FutureWarning: pandas.Int64Index is deprecated and will be removed from pandas in a future version. Use pandas.Index with the appropriate dtype instead.\n from pandas import MultiIndex, Int64Index\n"},{"data":{"image/png":"iVBORw0KGgoAAAANSUhEUgAAAwkAAAOaCAYAAADTaR5hAAAAOXRFWHRTb2Z0d2FyZQBNYXRwbG90bGliIHZlcnNpb24zLjUuMiwgaHR0cHM6Ly9tYXRwbG90bGliLm9yZy8qNh9FAAAACXBIWXMAAA9hAAAPYQGoP6dpAAEAAElEQVR4nOzde1yP9/8/8Me707vzWwe930UqE0M5DEvZVBJri21Ym2M5zeSwhh3wMbEp2hw2h4whY8k2wobIKaxMwhxnJ4wpGamQd6fX7w+/rq9LBxV5Vx732+26cV3X67pez+tVXdf7+b6u1+tSCCEEiIiIiIiI/j89XQdARERERES1C5MEIiIiIiKSYZJAREREREQyTBKIiIiIiEiGSQIREREREckwSSAiIiIiIhkmCUREREREJMMkgYiIiIiIZJgkEBERERGRDJMEeuJiYmKgUCikycDAAPb29njrrbfwxx9/6Do8iUKhQHh4uK7DgLOzMwIDA8tcd+TIESgUCsTExDzZoIioRp04cQJDhw6Fi4sLjI2NYW5ujueeew5RUVG4ceOGrsMDAMTGxmLBggU1su///e9/aNKkCQwMDNCgQYNyy4WHh0OhUFSrDh8fH7i5uVUzwuq7cOECz9tPWMnnjgsXLkjLQkJC4Ozs/FjreZTfx9rIQNcB0NNr1apVePbZZ3H37l38/PPPmDVrFvbu3YvffvsNVlZWug4PKSkpaNy4sa7DIKKnzPLlyxEaGooWLVrg/fffR6tWrVBQUIAjR45g6dKlSElJQXx8vK7DRGxsLE6dOoWwsLDHut/Nmzdj1qxZmDp1KgICAqBUKsstO2LECLz00kuPtX56OkybNg3vvvuursOo1ZgkkM64ubmhY8eOAO59o1NUVITp06dj06ZNGDp0qI6jAzp37qzrEGq1vLw8mJiY6DoMonolJSUFo0ePhr+/PzZt2iT7gOzv74+JEyciISFBhxHWvFOnTgEAxo8fDzs7uwrLNm7cmF/m1GF37tyBqampTup+5plndFJvVeiyfQA+bkS1SEnCcPXqVQD3EgcfH59S5R68RVhy6/bzzz/HvHnz4OLiAnNzc3h6euLQoUOltjU3N8eff/6Jl19+Gebm5nB0dMTEiROh1WplZR983KjkduXevXsxevRo2NrawsbGBn369MGVK1dk22q1WkycOBEajQampqbo2rUr0tLS4OzsjJCQkOo3UiUdPHgQfn5+sLCwgKmpKby8vLB161ZZmfJui5Z1W7bkkaeNGzeiffv2MDY2xowZMwAA33//PTw8PKBSqWBqaoqmTZti2LBhNXp8RPVVREQEFAoFli1bVuY36EZGRujdu7c0X1xcjKioKDz77LNQKpWws7PDkCFDcPnyZdl25Z17HjzP7tu3DwqFAuvWrcPUqVPh4OAAS0tLdO/eHefOnZNtt3XrVly8eFH2+GhFKhOrs7Mz/ve//wEA1Gr1Qx/7LOs8Vtk2KXHgwAF07twZJiYmaNSoEaZNm4aioiJZmejoaLRt2xbm5uawsLDAs88+iylTplR4vABw5coVBAUFwcLCAiqVCm+++SYyMjLKLLtlyxZ4enrC1NQUFhYW8Pf3R0pKSpnHe/r0afTv3x8qlQpqtRrDhg1Ddna2rKwQAkuWLEG7du1gYmICKysr9OvXD3///fdD4y6p59ixY+jTpw8sLS2hUqkwaNAgXLt2rVT59evXw9PTE2ZmZjA3N0fPnj1x7NgxWZmS6+/JkyfRo0cPWFhYwM/Pr8I4fvvtN/Tv3x9qtRpKpRJNmjTBkCFDoNVqceHCBRgYGCAyMrLUdvv374dCocD3339f7r7LetxIoVBg7NixWLNmDVq2bAlTU1O0bdsWP/30U6ntt27dinbt2kGpVMLFxQWff/55mfVU9udQ8vjb/v374eXlBVNTU51fS5kkUK1x/vx5AEDz5s2rtf3ixYuRmJiIBQsW4Ntvv8Xt27fx8ssvlzpxFhQUoHfv3vDz88PmzZsxbNgwzJ8/H3PmzKlUPSNGjIChoSFiY2MRFRWFffv2YdCgQbIyQ4cOxYIFCzB06FBs3rwZffv2xeuvv46bN29W69iEECgsLCw1PXghA4CkpCR069YN2dnZWLFiBdatWwcLCwv06tUL69evr1b9AHD06FG8//77GD9+PBISEtC3b1+kpKTgzTffRNOmTREXF4etW7fi448/RmFhYbXrIXpaFRUVYc+ePejQoQMcHR0rtc3o0aPx4Ycfwt/fH1u2bMEnn3yChIQEeHl54b///qt2LFOmTMHFixfx9ddfY9myZfjjjz/Qq1cv6ZyzZMkSdOnSBRqNBikpKdL0qLHGx8dj+PDhAICEhASkpKRgxIgRVYq9Km2SkZGBt956CwMHDsTmzZvRr18/fPrpp7LHUOLi4hAaGgpvb2/Ex8dj06ZNeO+993D79u0K48jLy0P37t2xc+dOREZG4vvvv4dGo8Gbb75ZqmxsbCxeffVVWFpaYt26dVixYgWysrLg4+ODgwcPlirft29fNG/eHBs2bMBHH32E2NhYvPfee7Iyo0aNQlhYGLp3745NmzZhyZIlOH36NLy8vKQv4x7m9ddfR7NmzfDDDz8gPDwcmzZtQs+ePVFQUCCViYiIQP/+/dGqVSt89913WLNmDXJzc/Hiiy/izJkzsv3l5+ejd+/e6NatGzZv3ix92VSWX3/9FZ06dcKhQ4cwc+ZMbN++HZGRkdBqtcjPz4ezszN69+6NpUuXlroWLlq0CA4ODnj99dcrdZz327p1KxYtWoSZM2diw4YNsLa2xuuvvy77UL979268+uqrsLCwQFxcHD777DN89913WLVqVan9VeXnkJ6ejkGDBmHAgAHYtm0bQkNDqxz/YyWInrBVq1YJAOLQoUOioKBA5ObmioSEBKHRaETXrl1FQUGBEEIIb29v4e3tXWr74OBg4eTkJM2fP39eABDu7u6isLBQWn748GEBQKxbt062LQDx3Xffyfb58ssvixYtWsiWARDTp08vFXdoaKisXFRUlAAg0tPThRBCnD59WgAQH374oazcunXrBAARHBz80Da6n5OTkwBQ4bRq1SqpfOfOnYWdnZ3Izc2VlhUWFgo3NzfRuHFjUVxcLIQQYvr06aKsU0DJcZ4/f14Wg76+vjh37pys7Oeffy4AiJs3b1bpmIiotIyMDAFAvPXWW5Uqf/bs2TLPSb/88osAIKZMmSItc3JyKvPc8+B5du/evQKAePnll2XlvvvuOwFApKSkSMteeeUV2bn4ccVacm66du3aQ/f74HmsKvV4e3sLAGLz5s2ysiNHjhR6enri4sWLQgghxo4dKxo0aFCp47xfdHR0ufu//7xdVFQkHBwchLu7uygqKpLK5ebmCjs7O+Hl5VXqeKOiomT7DA0NFcbGxtL5PSUlRQAQc+fOlZW7dOmSMDExER988EGFsZfU895778mWf/vttwKAWLt2rRBCiH/++UcYGBiIcePGycrl5uYKjUYjgoKCpGUl19+VK1dWWHeJbt26iQYNGojMzMxyy5T8vsbHx0vL/v33X2FgYCBmzJghLSvruvbgZwkh7l331Wq1yMnJkZZlZGQIPT09ERkZKS3z8PAQDg4OIi8vT1qWk5MjrK2tZb+PVfk5lPw+7t69u/xGecJ4J4F0pnPnzjA0NISFhQVeeuklWFlZYfPmzTAwqF5XmVdeeQX6+vrSfJs2bQAAFy9elJVTKBTo1auXbFmbNm1KlSvP/bf6y6onKSkJABAUFCQr169fv2of2wsvvIDU1NRS0zfffCMrd/v2bfzyyy/o168fzM3NpeX6+voYPHgwLl++LHtkoCratGlT6i5Pp06dANw71u+++w7//vtvtfZNRFW3d+9eACj1GNHzzz+Pli1bYvfu3dXe98POc1VVk7E+Sj0WFhaljnXAgAEoLi7G/v37pW1v3ryJ/v37Y/PmzZW+Q7N3795y93+/c+fO4cqVKxg8eDD09P7vY5m5uTn69u2LQ4cO4c6dO7Jtyvr53L17F5mZmQCAn376CQqFAoMGDZLdfdZoNGjbti327dtXqWMYOHCgbD4oKAgGBgZSO+/YsQOFhYUYMmSIrB5jY2N4e3uXWU/fvn0fWu+dO3eQlJSEoKAgNGzYsNxyPj4+aNu2LRYvXiwtW7p0KRQKBd5+++1KHeODfH19YWFhIc2r1WrY2dlJv/u3b99Gamoq+vTpA2NjY6lcyR37+1X152BlZYVu3bpVK+6awI7LpDPffPMNWrZsidzcXKxfvx5fffUV+vfvj+3bt1drfzY2NrL5kud58/LyZMtNTU1lf9glZe/evftY6rl+/TqAeyeW+xkYGJTatrJUKpXUZ6MiWVlZEELA3t6+1DoHBwdZfFVV1j67du2KTZs24csvv5SeE23dujWmTp2K/v37V6seoqeVra0tTE1NpUcvH6bkb7m8v/fqfqAHKn8+rayajPVR6nnwPA0AGo1Gtq/BgwejsLAQy5cvR9++fVFcXIxOnTrh008/hb+/f4WxVLT/ysZcXFyMrKwsWQfWh/18rl69CiFEmfUDQNOmTcuNu6JYS65jJTGXPC5T8oXRg+5PeoB7119LS8uH1puVlYWioqJKdUofP348RowYgXPnzqFp06ZYvnw5+vXrVyr2yirrOq1UKqW2zcrKQnFxcZn7f3BZVX8OZf0O6BKTBNKZli1bSh98fX19UVRUhK+//ho//PAD+vXrB2Nj41L9CQA80nO2T0LJCebq1ato1KiRtLywsLDaH9Ary8rKCnp6ekhPTy+1rqRzta2tLQBIiZJWq5V1kCyvfcvrlPjqq6/i1VdfhVarxaFDhxAZGYkBAwbA2dkZnp6ej3Q8RE8TfX19+Pn5Yfv27bh8+fJDPyCVnGvS09NLlb1y5Yr0tw7c+3t/cHAG4N7f+/3lakpVYn2S9ZT1bH5Jx+L7PywOHToUQ4cOxe3bt7F//35Mnz4dgYGB+P333+Hk5FRuLIcPHy53/2XF/KArV65AT0+vysOC29raQqFQ4MCBA2V2gK9oWNkHYy3rOlYSc0l7/vDDD+W2w/0q+w4Ba2tr6Ovrl9vZ/H4DBgzAhx9+iMWLF6Nz587IyMjAmDFjKlVPdVhZWUGhUJTZAf3BZVX9OdS2dyzwcSOqNaKiomBlZYWPP/4YxcXFcHZ2xu+//y67sF2/fh3Jyck6jPLhunbtCgClOgn/8MMPNd6h18zMDB4eHti4caPsG7/i4mKsXbsWjRs3lh4ZKhnV4cSJE7J9/Pjjj9WqW6lUwtvbW+oA/uDIFkT0cJMnT4YQAiNHjkR+fn6p9QUFBdLfaMljCWvXrpWVSU1NxdmzZ2Ujxzg7O5f6W//999+r/fghIP929WGqEuujqGo9ubm52LJli2xZbGws9PT0pHP5/czMzBAQEICpU6ciPz8fp0+fLjcWX1/fcvd/vxYtWqBRo0aIjY2FEEJafvv2bWzYsEEa8agqAgMDIYTAv//+i44dO5aa3N3dK7Wfb7/9Vjb/3XffobCwUBoRq2fPnjAwMMBff/1VZj2VuQNeFhMTE3h7e+P7779/6BeDxsbGePvtt7F69WrMmzcP7dq1Q5cuXapVb2WYmZnh+eefx8aNG2VPIOTm5pa6fj6un4Ou8E4C1RpWVlaYPHkyPvjgA8TGxmLw4MH46quvMGjQIIwcORLXr19HVFRUpW5V6lLr1q3Rv39/zJ07F/r6+ujWrRtOnz6NuXPnQqVSlbr9+rhFRkbC398fvr6+mDRpEoyMjLBkyRKcOnUK69atk76pePnll2FtbY3hw4dj5syZMDAwQExMDC5dulTpuj7++GNcvnwZfn5+aNy4MW7evIkvvvgChoaG8Pb2rqlDJKq3PD09ER0djdDQUHTo0AGjR49G69atUVBQgGPHjmHZsmVwc3NDr1690KJFC7z99ttYuHAh9PT0EBAQgAsXLmDatGlwdHSUjXYzePBgDBo0CKGhoejbty8uXryIqKioCp/3fhh3d3ds3LgR0dHR6NChA/T09Mr9UFiVWB9FVeuxsbHB6NGj8c8//6B58+bYtm0bli9fjtGjR6NJkyYAgJEjR8LExARdunSBvb09MjIyEBkZCZVKVe5jNgAwZMgQzJ8/H0OGDMGsWbPg6uqKbdu2YceOHbJyenp6iIqKwsCBAxEYGIhRo0ZBq9Xis88+w82bNzF79uwqt0OXLl3w9ttvY+jQoThy5Ai6du0KMzMzpKen4+DBg3B3d8fo0aMfup+NGzfCwMAA/v7+OH36NKZNm4a2bdtKfe6cnZ0xc+ZMTJ06FX///bfUv/Dq1as4fPgwzMzMKhzBqCLz5s3DCy+8AA8PD3z00Udo1qwZrl69ii1btuCrr76S9RsIDQ1FVFQU0tLS8PXXX1ervqr45JNP8NJLL0nvLikqKsKcOXNgZmYmeyP64/o56IwOO03TU6pklIHU1NRS6/Ly8kSTJk2Eq6urKCwsFKtXrxYtW7YUxsbGolWrVmL9+vXljm702WefldofHhihKDg4WJiZmZUqV9ZIPw9uW17cJaMr7N27V1p29+5dMWHCBGFnZyeMjY1F586dRUpKilCpVKVGi3gYJycn8corr5S5LjU1tdToRkIIceDAAdGtWzdhZmYmTExMROfOncWPP/5YavvDhw8LLy8vYWZmJho1aiSmT58uvv766zJHNyorhp9++kkEBASIRo0aCSMjI2FnZydefvllceDAgSodIxHJHT9+XAQHB4smTZoIIyMjYWZmJtq3by8+/vhj2WgvRUVFYs6cOaJ58+bC0NBQ2NraikGDBolLly7J9ldcXCyioqJE06ZNhbGxsejYsaPYs2dPuaMbff/997LtS86z959rbty4Ifr16ycaNGggFApFmaOl3a+ysT7K6EZVqcfb21u0bt1a7Nu3T3Ts2FEolUphb28vpkyZIo2yJ4QQq1evFr6+vkKtVgsjIyPh4OAggoKCxIkTJx4a3+XLl0Xfvn2Fubm5sLCwEH379hXJycllnrc3bdokPDw8hLGxsTAzMxN+fn7i559/rlTblDV6jxBCrFy5Unh4eEjXgmeeeUYMGTJEHDlypMK4S+pJS0sTvXr1kuLv37+/uHr1aqnymzZtEr6+vsLS0lIolUrh5OQk+vXrJ3bt2iWVKe/6W5EzZ86IN954Q9jY2AgjIyPRpEkTERISIu7evVuqrI+Pj7C2thZ37twpta4qoxuNGTOm1PZljQ62ZcsW0aZNGymu2bNnlztqYGV+DiW/j7WJQoj77m0RUY1JTk5Gly5d8O2335Ya3YKIiKruvffew5o1a2p9X7W6Jjw8HDNmzMC1a9eeSJ+VR5WZmQknJyeMGzcOUVFRug6n3uDjRkQ1IDExESkpKejQoQNMTEzw66+/Yvbs2XB1dUWfPn10HR4RUZ2WmZmJlJQUbNy4kQMkPMUuX76Mv//+G5999hn09PRkL8GjR8ckgagGWFpaYufOnViwYAFyc3Nha2uLgIAAREZGSqMKPawTs56eXo33XyAiqou2bduGsWPHonPnzvjiiy90HQ7pyNdff42ZM2fC2dkZ3377rWwkJnp0fNyISEceNtRZcHAwYmJinkwwRERERPfhnQQiHUlNTa1wfV14DpSIiIjqJz7LQKQj5Y0pXTKVvMeAiEqLjIyEQqFAWFiYtEwIgfDwcDg4OMDExAQ+Pj6lxrHXarUYN24cbG1tYWZmht69e1fqhU1ERE8b3knAvRdNXblyBRYWFrXubXdERA8jhEBubi4cHByein4sqampWLZsGdq0aSNbHhUVhXnz5iEmJgbNmzfHp59+Cn9/f5w7d04aUz0sLAw//vgj4uLiYGNjg4kTJyIwMBBpaWnQ19d/aN28XhBRXVal64UOh1+tNS5duiQAcOLEiVOdnh4cB74+ys3NFa6uriIxMVF4e3uLd999Vwhx7z0AGo1GzJ49Wyp79+5doVKpxNKlS4UQQty8eVMYGhqKuLg4qcy///4r9PT0REJCQpn13b17V2RnZ0vTmTNndP5z5sSJE6dHnSpzveCdBED6hunSpUtVeptvQUEBdu7ciR49esDQ0LCmwqt32G7Vw3arnqeh3XJycuDo6Ch7A2l9NWbMGLzyyivo3r07Pv30U2n5+fPnkZGRgR49ekjLlEolvL29kZycjFGjRiEtLQ0FBQWyMg4ODnBzc0NycjJ69uxZqr7IyMgy3xhb1esFEVFtUJXrBZME/N8oM5aWllVOEkxNTWFpaVlvP3zUBLZb9bDdqudparf6/vhLXFwc0tLScOTIkVLrMjIyAABqtVq2XK1W4+LFi1IZIyMjWFlZlSpTsv2DJk+ejAkTJkjzJRfYql4viIhqk8pcL5gkEBFRrXfp0iW8++672Llzp/SukbI8eOETQjz0YlhRGaVSCaVSWfWAiYjquPrfw42IiOq8tLQ0ZGZmokOHDjAwMICBgQGSkpLw5ZdfwsDAQLqD8OAdgczMTGmdRqNBfn4+srKyyi1DRET3MEkgIqJaz8/PDydPnsTx48elqWPHjhg4cCCOHz+Opk2bQqPRIDExUdomPz8fSUlJ8PLyAgB06NABhoaGsjLp6ek4deqUVIaIiO7h40ZERFTrWVhYwM3NTbbMzMwMNjY20vKwsDBERETA1dUVrq6uiIiIgKmpKQYMGAAAUKlUGD58OCZOnAgbGxtYW1tj0qRJcHd3R/fu3Z/4MRER1WZMEoiIqF744IMPkJeXh9DQUGRlZcHDwwM7d+6UjeIxf/58GBgYICgoCHl5efDz80NMTEyl3pFARPQ0qbHHjfbv349evXrBwcEBCoUCmzZtkq0Xj+nNmFlZWRg8eDBUKhVUKhUGDx6Mmzdv1tRhERFRLbFv3z4sWLBAmlcoFAgPD0d6ejru3r2LpKSkUncfjI2NsXDhQly/fh137tzBjz/+CEdHxyccORFR7VdjScLt27fRtm1bLFq0qMz1JW/GXLRoEVJTU6HRaODv74/c3FypTFhYGOLj4xEXF4eDBw/i1q1bCAwMRFFRkVRmwIABOH78OBISEpCQkIDjx49j8ODBNXVYRERERET1Xo09bhQQEICAgIAy1wkhsGDBAkydOhV9+vQBAKxevRpqtRqxsbEYNWoUsrOzsWLFCqxZs0Z6VnTt2rVwdHTErl270LNnT5w9exYJCQk4dOgQPDw8AADLly+Hp6cnzp07hxYtWtTU4RERERER1Vs66ZPwuN6MmZKSApVKJSUIANC5c2eoVCokJyeXmyRotVpotVppPicnB8C9ly4VFBRU+jhKylZlG2K7VRfbrXqehnarz8dGRES6oZMk4XG9GTMjIwN2dnal9m9nZ1fu2zMBIDIyEjNmzCi1fOfOnTA1Na3awQCy4fSo8thu1cN2q5763G537tzRdQhERFTP6HR0o8fxZsyyyj9sP5MnT8aECROk+ZycHDg6OqJHjx6wtLSsbPgoKChAYmIi/P39YWhoWOntnnZst+phu1XP09BuJXdDiYiIHhedJAkajQbAvTsB9vb20vLy3ox5/92EzMxM6aU3Go0GV69eLbX/a9euVfj2TKVSCaVSWWq5oaFhtT5EVHe7px3brXrYbtVTn9utvh4XERHpjk6SBBcXF+nNmO3btwfwf2/GnDNnDgD5mzGDgoIA/N+bMaOiogAAnp6eyM7OxuHDh/H8888DAH755RdkZ2c/0bdnHlI1gl7e3Rqvp4vgt4VERHXBz4rK35UuD8/5RKRLNZYk3Lp1C3/++ac0f/78eRw/fhzW1tZo0qTJY3kzZsuWLfHSSy9h5MiR+OqrrwAAb7/9NgIDAzmyERERERFRNdVYknDkyBH4+vpK8yV9AIKDgxETE/PY3oz57bffYvz48dIoSL179y733QxERERERPRwNZYk+Pj4QAhR7vqSN2OGh4eXW6bkzZgLFy4st4y1tTXWrl37KKHWGY/j9nVV8FY3ERER0dOpxt64TEREREREdROTBCIiIiIikmGSQEREREREMkwSiIiIiIhIhkkCERERERHJMEkgIiIiIiIZJglERERERCTDJIGIiIiIiGSYJBARERERkQyTBCIiIiIikmGSQEREREREMkwSiIiIiIhIhkkCERERERHJMEkgIiIiIiIZJglERERERCTDJIGIiIiIiGSYJBARERERkQyTBCIiqvWio6PRpk0bWFpawtLSEp6enti+fbu0PiQkBAqFQjZ17txZtg+tVotx48bB1tYWZmZm6N27Ny5fvvykD+WJ+llh+cgTET2dmCQQEVGt17hxY8yePRtHjhzBkSNH0K1bN7z66qs4ffq0VOall15Cenq6NG3btk22j7CwMMTHxyMuLg4HDx7ErVu3EBgYiKKioid9OEREtZ6BrgMgIiJ6mF69esnmZ82ahejoaBw6dAitW7cGACiVSmg0mjK3z87OxooVK7BmzRp0794dALB27Vo4Ojpi165d6NmzZ80eABFRHcM7CUREVKcUFRUhLi4Ot2/fhqenp7R83759sLOzQ/PmzTFy5EhkZmZK69LS0lBQUIAePXpIyxwcHODm5obk5ORy69JqtcjJyZFNRERPAyYJRERUJ5w8eRLm5uZQKpV45513EB8fj1atWgEAAgIC8O2332LPnj2YO3cuUlNT0a1bN2i1WgBARkYGjIyMYGVlJdunWq1GRkZGuXVGRkZCpVJJk6OjY80dIBFRLcLHjYiIqE5o0aIFjh8/jps3b2LDhg0IDg5GUlISWrVqhTfffFMq5+bmho4dO8LJyQlbt25Fnz59yt2nEAIKhaLc9ZMnT8aECROk+ZycHCYKRPRUYJJARER1gpGREZo1awYA6NixI1JTU/HFF1/gq6++KlXW3t4eTk5O+OOPPwAAGo0G+fn5yMrKkt1NyMzMhJeXV7l1KpVKKJXKx3wkRES1Hx83IiKiOkkIIT1O9KDr16/j0qVLsLe3BwB06NABhoaGSExMlMqkp6fj1KlTFSYJRERPK95JICKiWm/KlCkICAiAo6MjcnNzERcXh3379iEhIQG3bt1CeHg4+vbtC3t7e1y4cAFTpkyBra0tXn/9dQCASqXC8OHDMXHiRNjY2MDa2hqTJk2Cu7u7NNoR1ZzH8b6FLoKdxomeJCYJRERU6129ehWDBw9Geno6VCoV2rRpg4SEBPj7+yMvLw8nT57EN998g5s3b8Le3h6+vr5Yv349LCwspH3Mnz8fBgYGCAoKQl5eHvz8/BATEwN9fX0dHhkRUe3EJIGIiGq9FStWlLvOxMQEO3bseOg+jI2NsXDhQixcuPBxhkZEVC+xTwIREREREckwSSAiIiIiIhkmCUREREREJMMkgYiIiIiIZJgkEBERERGRDJMEIiIiIiKSYZJAREREREQyTBKIiIiIiEiGSQIREREREckwSSAiIiIiIhkDXQdARERE9CT8rLB85H10ETmPIRKi2o93EoiIiIiISIZJAhERERERyTBJICIiIiIiGSYJREREREQkwySBiIiIiIhkmCQQEREREZEMkwQiIiIiIpJhkkBERERERDJ8mRoRERHRE8IXulFdwTsJREREREQko9MkobCwEP/73//g4uICExMTNG3aFDNnzkRxcbFURgiB8PBwODg4wMTEBD4+Pjh9+rRsP1qtFuPGjYOtrS3MzMzQu3dvXL58+UkfDhERERFRvaDTJGHOnDlYunQpFi1ahLNnzyIqKgqfffYZFi5cKJWJiorCvHnzsGjRIqSmpkKj0cDf3x+5ublSmbCwMMTHxyMuLg4HDx7ErVu3EBgYiKKiIl0cFhERERFRnabTPgkpKSl49dVX8corrwAAnJ2dsW7dOhw5cgTAvbsICxYswNSpU9GnTx8AwOrVq6FWqxEbG4tRo0YhOzsbK1aswJo1a9C9e3cAwNq1a+Ho6Ihdu3ahZ8+eujk4IiIiIqI6SqdJwgsvvIClS5fi999/R/PmzfHrr7/i4MGDWLBgAQDg/PnzyMjIQI8ePaRtlEolvL29kZycjFGjRiEtLQ0FBQWyMg4ODnBzc0NycnKZSYJWq4VWq5Xmc3LudQAqKChAQUFBpeMvKStMjFH8kLJ1UVXaojr7ran911dst+p5GtqtPh8bERHphk6ThA8//BDZ2dl49tlnoa+vj6KiIsyaNQv9+/cHAGRkZAAA1Gq1bDu1Wo2LFy9KZYyMjGBlZVWqTMn2D4qMjMSMGTNKLd+5cydMTU2rfBxZKxc+vFAdtG3bthrdf2JiYo3uv75iu1VPfW63O3fu6DoEIiKqZ3SaJKxfvx5r165FbGwsWrdujePHjyMsLAwODg4IDg6WyikUCtl2QohSyx5UUZnJkydjwoQJ0nxOTg4cHR3Ro0cPWFpWfmiygoICJCYmwmrYOCjy7lZ6u7qic/a/NbLfknbz9/eHoaFhjdRRH7HdqudpaLeSu6FERESPi06ThPfffx8fffQR3nrrLQCAu7s7Ll68iMjISAQHB0Oj0QC4d7fA3t5e2i4zM1O6u6DRaJCfn4+srCzZ3YTMzEx4eXmVWa9SqYRSqSy13NDQsFofIhR5d6FXD5OEmv5AVd32ftqx3aqnPrdbfT0uIiLSHZ2ObnTnzh3o6clD0NfXl4ZAdXFxgUajkT0mkJ+fj6SkJCkB6NChAwwNDWVl0tPTcerUqXKTBCIiqluio6PRpk0bWFpawtLSEp6enti+fbu0nsNlE1XNzwrLR56oftNpktCrVy/MmjULW7duxYULFxAfH4958+bh9ddfB3DvMaOwsDBEREQgPj4ep06dQkhICExNTTFgwAAAgEqlwvDhwzFx4kTs3r0bx44dw6BBg+Du7i6NdkRERHVb48aNMXv2bBw5cgRHjhxBt27d8Oqrr0qJAIfLJiJ6vHT6uNHChQsxbdo0hIaGIjMzEw4ODhg1ahQ+/vhjqcwHH3yAvLw8hIaGIisrCx4eHti5cycsLCykMvPnz4eBgQGCgoKQl5cHPz8/xMTEQF9fXxeHRUREj1mvXr1k87NmzUJ0dDQOHTqEVq1acbhsIqLHTKd3EiwsLLBgwQJcvHgReXl5+Ouvv/Dpp5/CyMhIKqNQKBAeHo709HTcvXsXSUlJcHNzk+3H2NgYCxcuxPXr13Hnzh38+OOPcHR0fNKHQ0RET0BRURHi4uJw+/ZteHp6PnS4bAAPHS67PFqtFjk5ObKJiOhpoNMkgYiIqLJOnjwJc3NzKJVKvPPOO4iPj0erVq0qHC67ZF11hssG7g2ZrVKppIlfQBHR04JJAhER1QktWrTA8ePHcejQIYwePRrBwcE4c+aMtP5xD5cN3BsyOzs7W5ouXbr0aAdBRFRHMEkgIqI6wcjICM2aNUPHjh0RGRmJtm3b4osvvpANl32/8obLLq9MWZRKpTSiUslERPQ0YJJARER1khACWq2Ww2UTEdUAnY5uREREVBlTpkxBQEAAHB0dkZubi7i4OOzbtw8JCQmy4bJdXV3h6uqKiIiIcofLtrGxgbW1NSZNmsThsomIysEkgYiIar2rV69i8ODBSE9Ph0qlQps2bZCQkAB/f38AHC6biOhxY5JARES13ooVKypcXzJcdnh4eLllSobLXrhw4WOOjoio/mGfBCIiIiIikmGSQEREREREMkwSiIiIiIhIhkkCERERERHJMEkgIiIiIiIZJglERERERCTDJIGIiIiIiGSYJBARERERkQyTBCIiIiIikmGSQEREREREMkwSiIiIiIhIhkkCERERERHJMEkgIiIiIiIZJglERERERCTDJIGIiIiIiGSYJBARERERkQyTBCIiIiIikmGSQEREREREMkwSiIiIiIhIhkkCERERERHJMEkgIiIiIiIZJglERERERCTDJIGIiIiIiGSYJBARERERkQyTBCIiIiIikmGSQEREREREMkwSiIiIiIhIhkkCERERERHJMEkgIqJaLzIyEp06dYKFhQXs7Ozw2muv4dy5c7IyISEhUCgUsqlz586yMlqtFuPGjYOtrS3MzMzQu3dvXL58+UkeChFRncAkgYiIar2kpCSMGTMGhw4dQmJiIgoLC9GjRw/cvn1bVu6ll15Cenq6NG3btk22PiwsDPHx8YiLi8PBgwdx69YtBAYGoqio6EkeDhFRrWeg6wCIiIgeJiEhQTa/atUq2NnZIS0tDV27dpWWK5VKaDSaMveRnZ2NFStWYM2aNejevTsAYO3atXB0dMSuXbvQs2fPmjsAIqI6hncSiIiozsnOzgYAWFtby5bv27cPdnZ2aN68OUaOHInMzExpXVpaGgoKCtCjRw9pmYODA9zc3JCcnFxmPVqtFjk5ObKJiOhpwCSBiIjqFCEEJkyYgBdeeAFubm7S8oCAAHz77bfYs2cP5s6di9TUVHTr1g1arRYAkJGRASMjI1hZWcn2p1arkZGRUWZdkZGRUKlU0uTo6FhzB0ZEVIvwcSMiIqpTxo4dixMnTuDgwYOy5W+++ab0fzc3N3Ts2BFOTk7YunUr+vTpU+7+hBBQKBRlrps8eTImTJggzefk5DBRIKKnAu8kEBFRnTFu3Dhs2bIFe/fuRePGjSssa29vDycnJ/zxxx8AAI1Gg/z8fGRlZcnKZWZmQq1Wl7kPpVIJS0tL2URE9DRgkkBERLWeEAJjx47Fxo0bsWfPHri4uDx0m+vXr+PSpUuwt7cHAHTo0AGGhoZITEyUyqSnp+PUqVPw8vKqsdiJiOoiPm5ERES13pgxYxAbG4vNmzfDwsJC6kOgUqlgYmKCW7duITw8HH379oW9vT0uXLiAKVOmwNbWFq+//rpUdvjw4Zg4cSJsbGxgbW2NSZMmwd3dXRrtiIiI7mGSQEREtV50dDQAwMfHR7Z81apVCAkJgb6+Pk6ePIlvvvkGN2/ehL29PXx9fbF+/XpYWFhI5efPnw8DAwMEBQUhLy8Pfn5+iImJgb6+/pM8HCKiWo9JAhER1XpCiArXm5iYYMeOHQ/dj7GxMRYuXIiFCxc+rtCIiOol9kkgIiIiIiIZJglERERERCTDJIGIiIiIiGR0niT8+++/GDRoEGxsbGBqaop27dohLS1NWi+EQHh4OBwcHGBiYgIfHx+cPn1atg+tVotx48bB1tYWZmZm6N27Ny5fvvykD4WIiIiIqF7QaZKQlZWFLl26wNDQENu3b8eZM2cwd+5cNGjQQCoTFRWFefPmYdGiRUhNTYVGo4G/vz9yc3OlMmFhYYiPj0dcXBwOHjyIW7duITAwEEVFRTo4KiIiIiKiuk2noxvNmTMHjo6OWLVqlbTM2dlZ+r8QAgsWLMDUqVPRp08fAMDq1auhVqsRGxuLUaNGITs7GytWrMCaNWukca7Xrl0LR0dH7Nq1Cz179nyix0REREREVNfpNEnYsmULevbsiTfeeANJSUlo1KgRQkNDMXLkSADA+fPnkZGRgR49ekjbKJVKeHt7Izk5GaNGjUJaWhoKCgpkZRwcHODm5obk5OQykwStVgutVivN5+TkAAAKCgpQUFBQ6fhLygoTYxRX7dDrhKq0RXX2W1P7r6/YbtXzNLRbfT42IiLSDZ0mCX///Teio6MxYcIETJkyBYcPH8b48eOhVCoxZMgQ6Y2aarVatp1arcbFixcBABkZGTAyMoKVlVWpMiXbPygyMhIzZswotXznzp0wNTWt8nFkrayf421v27atRvefmJhYo/uvr9hu1VOf2+3OnTu6DoGIiOoZnSYJxcXF6NixIyIiIgAA7du3x+nTpxEdHY0hQ4ZI5RQKhWw7IUSpZQ+qqMzkyZMxYcIEaT4nJweOjo7o0aMHLC0tKx1/QUEBEhMTYTVsHBR5dyu9XV3ROfvfGtlvSbv5+/vD0NCwRuqoj9hu1fM0tFvJ3VAiIqLHRadJgr29PVq1aiVb1rJlS2zYsAEAoNFoANy7W2Bvby+VyczMlO4uaDQa5OfnIysrS3Y3ITMzE15eXmXWq1QqoVQqSy03NDSs1ocIRd5d6NXDJKGmP1BVt72fdmy36qnP7VZfj4uIiHRHp6MbdenSBefOnZMt+/333+Hk5AQAcHFxgUajkT0mkJ+fj6SkJCkB6NChAwwNDWVl0tPTcerUqXKTBCIiIiIiKp9O7yS899578PLyQkREBIKCgnD48GEsW7YMy5YtA3DvMaOwsDBERETA1dUVrq6uiIiIgKmpKQYMGAAAUKlUGD58OCZOnAgbGxtYW1tj0qRJcHd3l0Y7IiIiIiKiytNpktCpUyfEx8dj8uTJmDlzJlxcXLBgwQIMHDhQKvPBBx8gLy8PoaGhyMrKgoeHB3bu3AkLCwupzPz582FgYICgoCDk5eXBz88PMTEx0NfX18VhERERERHVaTpNEgAgMDAQgYGB5a5XKBQIDw9HeHh4uWWMjY2xcOFCLFxYP0cZIiKqq5o2bYrU1FTY2NjIlt+8eRPPPfcc/v77bx1FRkREFdFpnwQiIqrfLly4gKKiolLLtVot/v23ZkZQIyKiR6fzOwlERFT/bNmyRfr/jh07oFKppPmioiLs3r0bzs7OOoiMiIgqg0kCERE9dq+99hqAe4+MBgcHy9YZGhrC2dkZc+fO1UFkRERUGUwSiIjosSsuLgZwbyjr1NRU2Nra6jgiIiKqCiYJRERUY86fP6/rEIiIqBqYJBARUY3avXs3du/ejczMTOkOQ4mVK1fqKCoiIqoIkwQiIqoxM2bMwMyZM9GxY0fY29tDoVDoOiQiIqoEJglERFRjli5dipiYGAwePFjXoRARURXwPQlERFRj8vPz4eXlpeswiIioipgkEBFRjRkxYgRiY2N1HQYREVURHzciIqIac/fuXSxbtgy7du1CmzZtYGhoKFs/b948HUVGREQVYZJAREQ15sSJE2jXrh0A4NSpU7J17MRMRFR7MUkgIqIas3fvXl2HQERE1cA+CUREREREJMMkgYiIaoyvry+6detW7lRZkZGR6NSpEywsLGBnZ4fXXnsN586dk5URQiA8PBwODg4wMTGBj48PTp8+LSuj1Woxbtw42NrawszMDL1798bly5cfy7ESEdUnTBKIiKjGtGvXDm3btpWmVq1aIT8/H0ePHoW7u3ul95OUlIQxY8bg0KFDSExMRGFhIXr06IHbt29LZaKiojBv3jwsWrQIqamp0Gg08Pf3R25urlQmLCwM8fHxiIuLw8GDB3Hr1i0EBgaiqKjosR43EVFdxz4JRERUY+bPn1/m8vDwcNy6davS+0lISJDNr1q1CnZ2dkhLS0PXrl0hhMCCBQswdepU9OnTBwCwevVqqNVqxMbGYtSoUcjOzsaKFSuwZs0adO/eHQCwdu1aODo6YteuXejZs2eperVaLbRarTSfk5NT6ZiJiOoy3kkgIqInbtCgQVi5cmW1t8/OzgYAWFtbAwDOnz+PjIwM9OjRQyqjVCrh7e2N5ORkAEBaWhoKCgpkZRwcHODm5iaVeVBkZCRUKpU0OTo6VjtmIqK6hEkCERE9cSkpKTA2Nq7WtkIITJgwAS+88ALc3NwAABkZGQAAtVotK6tWq6V1GRkZMDIygpWVVbllHjR58mRkZ2dL06VLl6oVMxFRXcPHjYiIqMaUPPpTQgiB9PR0HDlyBNOmTavWPseOHYsTJ07g4MGDpdY9+O4FIcRD38dQURmlUgmlUlmtOImI6jImCUREVGNUKpVsXk9PDy1atMDMmTNlj/1U1rhx47Blyxbs378fjRs3lpZrNBoA9+4W2NvbS8szMzOluwsajQb5+fnIysqS3U3IzMyEl5dXlWMhIqrPmCQQEVGNWbVq1WPZjxAC48aNQ3x8PPbt2wcXFxfZehcXF2g0GiQmJqJ9+/YAgPz8fCQlJWHOnDkAgA4dOsDQ0BCJiYkICgoCAKSnp+PUqVOIiop6LHESEdUXTBKIiKjGpaWl4ezZs1AoFGjVqpX0Qb6yxowZg9jYWGzevBkWFhZSHwKVSgUTExMoFAqEhYUhIiICrq6ucHV1RUREBExNTTFgwACp7PDhwzFx4kTY2NjA2toakyZNgru7uzTaERER3cMkgYiIakxmZibeeust7Nu3Dw0aNIAQAtnZ2fD19UVcXBwaNmxYqf1ER0cDAHx8fGTLV61ahZCQEADABx98gLy8PISGhiIrKwseHh7YuXMnLCwspPLz58+HgYEBgoKCkJeXBz8/P8TExEBfX/+xHC8RUX3B0Y2IiKjGjBs3Djk5OTh9+jRu3LiBrKwsnDp1Cjk5ORg/fnyl9yOEKHMqSRCAe52Ww8PDkZ6ejrt37yIpKUka/aiEsbExFi5ciOvXr+POnTv48ccfOawpEVEZeCeBiIhqTEJCAnbt2oWWLVtKy1q1aoXFixdXq+MyERE9GbyTQERENaa4uBiGhoallhsaGqK4uFgHERERUWUwSSAiohrTrVs3vPvuu7hy5Yq07N9//8V7770HPz8/HUZGREQVYZJAREQ1ZtGiRcjNzYWzszOeeeYZNGvWDC4uLsjNzcXChQt1HR4REZWDfRKIiKjGODo64ujRo0hMTMRvv/0GIQRatWrFIUeJiGo53kkgIqLHbs+ePWjVqhVycnIAAP7+/hg3bhzGjx+PTp06oXXr1jhw4ICOoyQiovIwSSAiosduwYIFGDlyJCwtLUutU6lUGDVqFObNm6eDyIiIqDKYJBAR0WP366+/4qWXXip3fY8ePZCWlvYEIyIioqpgkkBERI/d1atXyxz6tISBgQGuXbv2BCMiIqKqYJJARESPXaNGjXDy5Mly1584cQL29vZPMCIiIqoKJglERPTYvfzyy/j4449x9+7dUuvy8vIwffp0BAYG6iAyIiKqDA6BSkREj93//vc/bNy4Ec2bN8fYsWPRokULKBQKnD17FosXL0ZRURGmTp2q6zCJiKgcTBKIiOixU6vVSE5OxujRozF58mQIIQAACoUCPXv2xJIlS6BWq3UcJRERlYdJAhER1QgnJyds27YNWVlZ+PPPPyGEgKurK6ysrHQdGhERPQSTBCIiqlFWVlbo1KmTrsMgIqIqYMdlIiIiIiKSYZJAREREREQyTBKIiIiIiEiGSQIREREREckwSSAiIiIiIhkmCUREREREJMMkgYiIiIiIZJgkEBERERGRDJMEIiIiIiKSqTVJQmRkJBQKBcLCwqRlQgiEh4fDwcEBJiYm8PHxwenTp2XbabVajBs3Dra2tjAzM0Pv3r1x+fLlJxw9EREREVH9USuShNTUVCxbtgxt2rSRLY+KisK8efOwaNEipKamQqPRwN/fH7m5uVKZsLAwxMfHIy4uDgcPHsStW7cQGBiIoqKiJ30YRERERET1gs6ThFu3bmHgwIFYvnw5rKyspOVCCCxYsABTp05Fnz594ObmhtWrV+POnTuIjY0FAGRnZ2PFihWYO3cuunfvjvbt22Pt2rU4efIkdu3apatDIiIiIiKq0wx0HcCYMWPwyiuvoHv37vj000+l5efPn0dGRgZ69OghLVMqlfD29kZycjJGjRqFtLQ0FBQUyMo4ODjAzc0NycnJ6NmzZ5l1arVaaLVaaT4nJwcAUFBQgIKCgkrHXlJWmBijuNJb1R1VaYvq7Lem9l9fsd2q52lot/p8bEREpBs6TRLi4uKQlpaGI0eOlFqXkZEBAFCr1bLlarUaFy9elMoYGRnJ7kCUlCnZviyRkZGYMWNGqeU7d+6EqalplY8ja+XCKm9TF2zbtq1G95+YmFij+6+v2G7VU5/b7c6dO7oO4YnYv38/PvvsM6SlpSE9PR3x8fF47bXXpPUhISFYvXq1bBsPDw8cOnRImtdqtZg0aRLWrVuHvLw8+Pn5YcmSJWjcuPGTOgwiojpBZ0nCpUuX8O6772Lnzp0wNjYut5xCoZDNCyFKLXvQw8pMnjwZEyZMkOZzcnLg6OiIHj16wNLSspJHcO/bu8TERFgNGwdF3t1Kb1dXdM7+t0b2W9Ju/v7+MDQ0rJE66iO2W/U8De1Wcje0vrt9+zbatm2LoUOHom/fvmWWeemll7Bq1Spp3sjISLY+LCwMP/74I+Li4mBjY4OJEyciMDAQaWlp0NfXr9H4iYjqEp0lCWlpacjMzESHDh2kZUVFRdi/fz8WLVqEc+fOAbh3t8De3l4qk5mZKd1d0Gg0yM/PR1ZWluxuQmZmJry8vMqtW6lUQqlUllpuaGhYrQ8Riry70KuHSUJNf6Cqbns/7dhu1VOf262+HteDAgICEBAQUGEZpVIJjUZT5rqSfmxr1qxB9+7dAQBr166Fo6Mjdu3aVeYjquU9nkpEVN/prOOyn58fTp48iePHj0tTx44dMXDgQBw/fhxNmzaFRqORPSKQn5+PpKQkKQHo0KEDDA0NZWXS09Nx6tSpCpMEIiKqn/bt2wc7Ozs0b94cI0eORGZmprTuYf3YyhIZGQmVSiVNjo6ONX4MRES1gc7uJFhYWMDNzU22zMzMDDY2NtLysLAwREREwNXVFa6uroiIiICpqSkGDBgAAFCpVBg+fDgmTpwIGxsbWFtbY9KkSXB3d5e+JSIioqdDQEAA3njjDTg5OeH8+fOYNm0aunXrhrS0NCiVymr1Yyvv8VQiovpO56MbVeSDDz5AXl4eQkNDkZWVBQ8PD+zcuRMWFhZSmfnz58PAwABBQUFSJ7SYmBg+W0pE9JR58803pf+7ubmhY8eOcHJywtatW9GnT59yt6uoH1t5j6cSEdV3tSpJ2Ldvn2xeoVAgPDwc4eHh5W5jbGyMhQsXYuHC+jnCEBERVY+9vT2cnJzwxx9/AKh+PzYioqeRzl+mRkREVBOuX7+OS5cuSYNfsB8bEVHl1ao7CUREROW5desW/vzzT2n+/PnzOH78OKytrWFtbY3w8HD07dsX9vb2uHDhAqZMmQJbW1u8/vrrANiPjYioKpgkEBFRnXDkyBH4+vpK8yUdioODgxEdHY2TJ0/im2++wc2bN2Fvbw9fX1+sX7+e/diIiKqBSQIREdUJPj4+EEKUu37Hjh0P3Qf7sRERVQ77JBARERERkQyTBCIiIiIikmGSQEREREREMkwSiIiIiIhIhkkCERERERHJMEkgIiIiIiIZJglERERERCTDJIGIiIiIiGSYJBARERERkQyTBCIiIiIikmGSQEREREREMkwSiIiIiIhIhkkCERERERHJMEkgIiIiIiIZJglERERERCTDJIGIiIiIiGSYJBARERERkQyTBCIiIiIikmGSQEREREREMkwSiIiIiIhIhkkCERERERHJMEkgIiIiIiIZJglERERERCTDJIGIiIiIiGSYJBARERERkQyTBCIiIiIikmGSQEREREREMkwSiIioTti/fz969eoFBwcHKBQKbNq0SbZeCIHw8HA4ODjAxMQEPj4+OH36tKyMVqvFuHHjYGtrCzMzM/Tu3RuXL19+gkdBRFQ3MEkgIqI64fbt22jbti0WLVpU5vqoqCjMmzcPixYtQmpqKjQaDfz9/ZGbmyuVCQsLQ3x8POLi4nDw4EHcunULgYGBKCoqelKHQURUJxjoOgAiIqLKCAgIQEBAQJnrhBBYsGABpk6dij59+gAAVq9eDbVajdjYWIwaNQrZ2dlYsWIF1qxZg+7duwMA1q5dC0dHR+zatQs9e/Z8YsdCRFTb8U4CERHVeefPn0dGRgZ69OghLVMqlfD29kZycjIAIC0tDQUFBbIyDg4OcHNzk8o8SKvVIicnRzYRET0NmCQQEVGdl5GRAQBQq9Wy5Wq1WlqXkZEBIyMjWFlZlVvmQZGRkVCpVNLk6OhYA9ETEdU+TBKIiKjeUCgUsnkhRKllD6qozOTJk5GdnS1Nly5demyxEhHVZkwSiIioztNoNABQ6o5AZmamdHdBo9EgPz8fWVlZ5ZZ5kFKphKWlpWwiInoaMEkgIqI6z8XFBRqNBomJidKy/Px8JCUlwcvLCwDQoUMHGBoaysqkp6fj1KlTUhkiIrqHoxsREVGdcOvWLfz555/S/Pnz53H8+HFYW1ujSZMmCAsLQ0REBFxdXeHq6oqIiAiYmppiwIABAACVSoXhw4dj4sSJsLGxgbW1NSZNmgR3d3dptCMiIrqHSQIREdUJR44cga+vrzQ/YcIEAEBwcDBiYmLwwQcfIC8vD6GhocjKyoKHhwd27twJCwsLaZv58+fDwMAAQUFByMvLg5+fH2JiYqCvr//Ej4eIqDZjkkBERHWCj48PhBDlrlcoFAgPD0d4eHi5ZYyNjbFw4UIsXLiwBiIkIqo/2CeBiIiIiIhkmCQQEREREZEMkwQiIiIiIpJhnwQq18+KmhkPvNjEGFi3HIdUjaCXd1da3kXk1Eh9RERERFQ1vJNAREREREQyTBKIiIiIiEiGSQIREREREcnoNEmIjIxEp06dYGFhATs7O7z22ms4d+6crIwQAuHh4XBwcICJiQl8fHxw+vRpWRmtVotx48bB1tYWZmZm6N27Ny5fvvwkD4WIiIiIqN7QaZKQlJSEMWPG4NChQ0hMTERhYSF69OiB27dvS2WioqIwb948LFq0CKmpqdBoNPD390dubq5UJiwsDPHx8YiLi8PBgwdx69YtBAYGoqioSBeHRURERERUp+l0dKOEhATZ/KpVq2BnZ4e0tDR07doVQggsWLAAU6dORZ8+fQAAq1evhlqtRmxsLEaNGoXs7GysWLECa9asQffu3QEAa9euhaOjI3bt2oWePXuWqler1UKr1UrzOTn3RtUpKChAQUFBpeMvKStMjFFctUN/qgkTY+nf+9utKm3/NCppH7ZT1TwN7Vafj42IiHSjVg2Bmp2dDQCwtrYGAJw/fx4ZGRno0aOHVEapVMLb2xvJyckYNWoU0tLSUFBQICvj4OAANzc3JCcnl5kkREZGYsaMGaWW79y5E6amplWOO2vlwipvQ6Xbbdu2bTqKpG5JTEzUdQh1Un1utzt37ug6BCIiqmdqTZIghMCECRPwwgsvwM3NDQCQkZEBAFCr1bKyarUaFy9elMoYGRnBysqqVJmS7R80efJkTJgwQZrPycmBo6MjevToAUvLyr8boKCgAImJibAaNg6K+8b7p4oJE2NkrVxYqt06Z/+rw6hqv5LfN39/fxgaGuo6nDrjaWi3kruhREREj0utSRLGjh2LEydO4ODBg6XWKRQK2bwQotSyB1VURqlUQqlUllpuaGhYrQ8Riry7speCUcVKHjF6sN3q6we4x626v6dPu/rcbvX1uIiISHdqRZIwbtw4bNmyBfv370fjxo2l5RqNBsC9uwX29vbS8szMTOnugkajQX5+PrKysmR3EzIzM+Hl5fWEjoCIiIiIqupnReWf4ChPF8G7qTVBp6MbCSEwduxYbNy4EXv27IGLi4tsvYuLCzQajexZ4vz8fCQlJUkJQIcOHWBoaCgrk56ejlOnTjFJICIiIiKqBp3eSRgzZgxiY2OxefNmWFhYSH0IVCoVTExMoFAoEBYWhoiICLi6usLV1RUREREwNTXFgAEDpLLDhw/HxIkTYWNjA2tra0yaNAnu7u7SaEdERERERFR5Ok0SoqOjAQA+Pj6y5atWrUJISAgA4IMPPkBeXh5CQ0ORlZUFDw8P7Ny5ExYWFlL5+fPnw8DAAEFBQcjLy4Ofnx9iYmKgr6//pA6FiIiIiKje0GmSIIR4aBmFQoHw8HCEh4eXW8bY2BgLFy7EwoUcipSIiIiI6FHVio7LRERERES6wg7Upem04zIREREREdU+TBKIiIiIiEiGSQIREREREckwSSAiIiIiIhkmCUREREREJMMkgYiIiIiIZJgkEBERERGRDJMEIiIiIiKSYZJAREREREQyTBKIiKheCA8Ph0KhkE0ajUZaL4RAeHg4HBwcYGJiAh8fH5w+fVqHERMR1V5MEoiIqN5o3bo10tPTpenkyZPSuqioKMybNw+LFi1CamoqNBoN/P39kZubq8OIiYhqJyYJRERUbxgYGECj0UhTw4YNAdy7i7BgwQJMnToVffr0gZubG1avXo07d+4gNjZWx1ETEdU+TBKIiKje+OOPP+Dg4AAXFxe89dZb+PvvvwEA58+fR0ZGBnr06CGVVSqV8Pb2RnJycrn702q1yMnJkU1ERE8DJglERFQveHh44JtvvsGOHTuwfPlyZGRkwMvLC9evX0dGRgYAQK1Wy7ZRq9XSurJERkZCpVJJk6OjY40eAxFRbcEkgYiI6oWAgAD07dsX7u7u6N69O7Zu3QoAWL16tVRGoVDIthFClFp2v8mTJyM7O1uaLl26VDPBExHVMkwSiIioXjIzM4O7uzv++OMPaZSjB+8aZGZmlrq7cD+lUglLS0vZRET0NGCSQERE9ZJWq8XZs2dhb28PFxcXaDQaJCYmSuvz8/ORlJQELy8vHUZJRFQ7Geg6ACIiosdh0qRJ6NWrF5o0aYLMzEx8+umnyMnJQXBwMBQKBcLCwhAREQFXV1e4uroiIiICpqamGDBggK5DJyKqdZgkEBFRvXD58mX0798f//33Hxo2bIjOnTvj0KFDcHJyAgB88MEHyMvLQ2hoKLKysuDh4YGdO3fCwsJCx5ETEdU+TBKIiKheiIuLq3C9QqFAeHg4wsPDn0xARER1GPskEBERERGRDJMEIiIiIiKSYZJAREREREQyTBKIiIiIiEiGSQIREREREckwSSAiIiIiIhkmCUREREREJMMkgYiIiIiIZJgkEBERERGRDJMEIiIiIiKSYZJAREREREQyBroOgIiIiIiIgJ8Vlo+8jy4i5zFEwjsJRERERET0ACYJREREREQkwySBiIiIiIhkmCQQEREREZEMkwQiIiIiIpJhkkBERERERDJMEoiIiIiISIZJAhERERERyTBJICIiIiIiGSYJREREREQkwySBiIiIiIhkmCQQEREREZEMkwQiIiIiIpJhkkBERERERDJMEoiIiIiISIZJAhERERERydSbJGHJkiVwcXGBsbExOnTogAMHDug6JCIiqqV4zSAiqli9SBLWr1+PsLAwTJ06FceOHcOLL76IgIAA/PPPP7oOjYiIahleM4iIHs5A1wE8DvPmzcPw4cMxYsQIAMCCBQuwY8cOREdHIzIyslR5rVYLrVYrzWdnZwMAbty4gYKCgkrXW1BQgDt37sDI2AgKUfyIR/H0EMZGZbbb9evXdRhV7Vfy+3b9+nUYGhrqOpw642lot9zcXACAEELHkdQNVblmlHe9yMnJqbCO23j0n8XD6qgMxlH74qgNMTCOpzeOknWVul6IOk6r1Qp9fX2xceNG2fLx48eLrl27lrnN9OnTBQBOnDhxqlfTpUuXnsRpt06r6jWD1wtOnDjVx6ky14s6fyfhv//+Q1FREdRqtWy5Wq1GRkZGmdtMnjwZEyZMkOaLi4tx48YN2NjYQKFQVLrunJwcODo64tKlS7C0tKzeATyF2G7Vw3arnqeh3YQQyM3NhYODg65DqfWqes14XNeL+9WW30nGwTgYR92K43HEUJXrRZ1PEko8eLIWQpR7AlcqlVAqlbJlDRo0qHbdlpaW9fbDR01iu1UP26166nu7qVQqXYdQp1T2mvG4rxf3qy2/k4yDcTCOuhXHo8ZQ2etFne+4bGtrC319/VLfAGVmZpb6poiIiJ5uvGYQEVVOnU8SjIyM0KFDByQmJsqWJyYmwsvLS0dRERFRbcRrBhFR5dSLx40mTJiAwYMHo2PHjvD09MSyZcvwzz//4J133qnRepVKJaZPn17qVjRVjO1WPWy36mG70YN0dc0oUVt+JxkH42AcdSuOJx2DQoj6MWbekiVLEBUVhfT0dLi5uWH+/Pno2rWrrsMiIqJaiNcMIqKK1ZskgYiIiIiIHo863yeBiIiIiIgeLyYJREREREQkwySBiIiIiIhkmCQQEREREZEMk4RqWrJkCVxcXGBsbIwOHTrgwIEDug7psdm/fz969eoFBwcHKBQKbNq0SbZeCIHw8HA4ODjAxMQEPj4+OH36tKyMVqvFuHHjYGtrCzMzM/Tu3RuXL1+WlcnKysLgwYOhUqmgUqkwePBg3Lx5U1bmn3/+Qa9evWBmZgZbW1uMHz8e+fn5sjInT56Et7c3TExM0KhRI8ycORO66I8fGRmJTp06wcLCAnZ2dnjttddw7tw5WRm2XWnR0dFo06aN9AZJT09PbN++XVrPNiOiJ4V/y0T3EVRlcXFxwtDQUCxfvlycOXNGvPvuu8LMzExcvHhR16E9Ftu2bRNTp04VGzZsEABEfHy8bP3s2bOFhYWF2LBhgzh58qR48803hb29vcjJyZHKvPPOO6JRo0YiMTFRHD16VPj6+oq2bduKwsJCqcxLL70k3NzcRHJyskhOThZubm4iMDBQWl9YWCjc3NyEr6+vOHr0qEhMTBQODg5i7NixUpns7GyhVqvFW2+9JU6ePCk2bNggLCwsxOeff15zDVSOnj17ilWrVolTp06J48ePi1deeUU0adJE3Lp1SyrDtitty5YtYuvWreLcuXPi3LlzYsqUKcLQ0FCcOnVKCME2I6Inx9DQUJw5c0bXYRAJIYS4cuWKmDZtmvD19RXPPvusaN26tQgMDBRff/217PpWU5gkVMPzzz8v3nnnHdmyZ599Vnz00Uc6iqjmPJgkFBcXC41GI2bPni0tu3v3rlCpVGLp0qVCCCFu3rwpDA0NRVxcnFTm33//FXp6eiIhIUEIIcSZM2cEAHHo0CGpTEpKigAgfvvtNyHEvWRFT09P/Pvvv1KZdevWCaVSKbKzs4UQQixZskSoVCpx9+5dqUxkZKRwcHAQxcXFj7Elqi4zM1MAEElJSUIItl1VWFlZia+//pptRk+Ff/75RwwdOrTG67lz5444cOCAOH36dKl1eXl5YvXq1TUegxD3/h5Xrlwpzp49K4QQ4uzZs+Kdd94RQ4cOFbt3734iMbz33ntlTnp6emLIkCHS/JN248YNMX/+fBEaGio++eQT8c8//zyReo8ePSr+/vtvaX7NmjXCy8tLNG7cWHTp0kWsW7fuicQxduxYsX///idS18N8+eWXYsiQIWL9+vVCCCG++eYb0bJlS9GiRQsxefJkUVBQUKP1p6amCpVKJdq1ayc8PT2Fnp6eGDx4sHjzzTdFgwYNhKenp+zLsprAJKGKtFqt0NfXFxs3bpQtHz9+vOjatauOoqo5DyYJf/31lwAgjh49KivXu3dvMWTIECGEELt37xYAxI0bN2Rl2rRpIz7++GMhhBArVqwQKpWqVH0qlUqsXLlSCCHEtGnTRJs2bWTrb9y4IQCIPXv2CCGEGDx4sOjdu7eszNGjRwUA2QlPF/744w8BQJw8eVIIwbarjMLCQrFu3TphZGQkTp8+zTajp8Lx48eFnp5ejdZx7tw54eTkJBQKhdDT0xPe3t7iypUr0vqMjIwaj0EIIbZv3y6MjIyEtbW1MDY2Ftu3bxcNGzYU3bt3F35+fsLAwOCJJAoKhUK0a9dO+Pj4yCaFQiE6deokfHx8hK+vb43HYW9vL/777z8hhBB///230Gg0QqPRCH9/f9G4cWOhUqmkZKomtW/fXjrPLV++XJiYmIjx48eL6OhoERYWJszNzcWKFStqPI6S309XV1cxe/ZskZ6eXuN1lmXmzJnCwsJC9O3bV/qiysbGRnz66aciIiJCNGzYULq+1JQuXbqI8PBwaX7NmjXCw8NDCHHv2tSuXTsxfvz4Go3B4Ak+2VQv/PfffygqKoJarZYtV6vVyMjI0FFUT07JMZZ1/BcvXpTKGBkZwcrKqlSZku0zMjJgZ2dXav92dnayMg/WY2VlBSMjI1kZZ2fnUvWUrHNxcanOYT4yIQQmTJiAF154AW5ublI898dXgm137zl/T09P3L17F+bm5oiPj0erVq2QnJwsi+v+OJ/2NqO6Y8uWLRWu//vvv2s8hg8//BDu7u44cuQIbt68iQkTJqBLly7Yt28fmjRpUuP1l5g5cybef/99fPrpp4iLi8OAAQMwevRozJo1CwAwdepUzJ49G926davROGbNmoXly5dj7ty5sroMDQ0RExODVq1a1Wj9JTIyMlBUVAQAmDJlCp599lls3boVpqam0Gq16NevH6ZNm4bvv/++RuM4d+4cnnnmGQD3+lwuWLAAb7/9trS+U6dOmDVrFoYNG1ajcQDAzp078eOPP+Lzzz/HtGnTEBAQgJEjR+Lll1+Gnt6T6UobExODmJgY9OnTB7/++is6dOiA1atXY+DAgQCAZ599Fh988AFmzJhRYzEcPXoU33zzjTQ/YMAADBs2DFevXoVarUZUVBRCQkLwxRdf1FgMTBKqSaFQyOaFEKWW1WfVOf4Hy5RV/nGUEf+/45kufx5jx47FiRMncPDgwVLr2HaltWjRAsePH8fNmzexYcMGBAcHIykpqcI4n/Y2o7rjtddeg0KhqLBTbE3//iQnJ2PXrl2wtbWFra0ttmzZgjFjxuDFF1/E3r17YWZmVqP1lzh9+rT0wScoKAiDBw9G3759pfX9+/fHihUrajyOyZMno3v37hg0aBB69eqFyMhIGBoa1ni9Ffnll1/w9ddfw9TUFACgVCrxv//9D/369avxuk1MTHDt2jU0adIE//77Lzw8PGTrPTw8cP78+RqPAwDc3d3h5+eHzz77DPHx8Vi5ciVee+01qNVqhISEYOjQoWjWrFmNxpCeno6OHTsCANq2bQs9PT20a9dOWv/cc8/hypUrNRqDnZ0d0tPT0bRpUwDA1atXUVhYCEtLSwCAq6srbty4UaMxcHSjKrK1tYW+vn6puwaZmZmlvoWsjzQaDQBUePwajQb5+fnIysqqsMzVq1dL7f/atWuyMg/Wk5WVhYKCggrLZGZmAij97fOTMm7cOGzZsgV79+5F48aNpeVsu/IZGRmhWbNm6NixIyIjI9G2bVt88cUXbDOqF+zt7bFhwwYUFxeXOR09erTGY8jLy4OBgfx7wcWLF6N3797w9vbG77//XuMxPEhPTw/GxsZo0KCBtMzCwgLZ2dlPpP5OnTohLS0N165dQ4cOHXDy5EmdJPsldWq12jLvml67dq3GYwgICEB0dDQAwNvbGz/88INs/XfffVfjH8wfZGhoiKCgICQkJODvv//GyJEj8e2336JFixY1XrdGo8GZM2cAAH/88QeKioqkeeBeslvW3enH6bXXXsM777yDhIQE7N27FwMHDpRG1gPu3f1p1KhRjcbAPgnV8Pzzz4vRo0fLlrVs2fKp6rg8Z84caZlWqy2zI2lJZx8h7vXQL6sj6S+//CKVOXToUJkdSe9/bjYuLq5UR9IGDRoIrVYrlZk9e7ZOOpIWFxeLMWPGCAcHB/H777+XuZ5tVzndunUTwcHBbDOqF3r16iWmTZtW7vrjx48LhUJRozF06tRJfPPNN2WuGzNmjGjQoMET6ZPQpk0bsX37dmn+5MmTsg6gBw4cEC4uLjUex4PWrVsn1Gq10NPTK7Njd01RKBTC3d1dtG/fXpibm5fq75iUlCQaNWpU43H8+++/wtnZWXTt2lVMmDBBmJiYiBdeeEGMHDlSdO3aVRgZGYmtW7fWeBwKhUJcvXq13PXFxcVi586dNR7H1KlTRcOGDcWIESOEi4uLmDx5smjSpImIjo4WS5cuFY6OjjXesT03N1cEBQUJAwMDoVAohJeXl6zv244dO8R3331XozEwSaiGkiFQV6xYIc6cOSPCwsKEmZmZuHDhgq5Deyxyc3PFsWPHxLFjxwQAMW/ePHHs2DFpiNfZs2cLlUolNm7cKE6ePCn69+9f5pCUjRs3Frt27RJHjx4V3bp1K3NIyjZt2oiUlBSRkpIi3N3dyxyS0s/PTxw9elTs2rVLNG7cWDYk5c2bN4VarRb9+/cXJ0+eFBs3bhSWlpY6GZJy9OjRQqVSiX379on09HRpunPnjlSGbVfa5MmTxf79+8X58+fFiRMnxJQpU4Senp50IWCbUV23f/9+2QfjB926dUvs27evRmOIiIgQAQEB5a4fPXp0jScqQggRHR0tfvrpp3LXT5kyRQwfPrzG4yjLpUuXxKZNm2TDVte08PBw2VTyxUaJSZMmibfeeuuJxJKVlSU+/PBD0apVK2FsbCyMjIyEk5OTGDBggEhNTX0iMTg7O0sduXWpsLBQfPrppyIwMFAaXW/dunXC0dFR2NjYiJCQkCf2e5KXlydyc3OfSF0PYpJQTYsXLxZOTk7CyMhIPPfcc9Iwl/XB3r17BYBSU3BwsBDiXiY/ffp0odFohFKpFF27dpVG8CmRl5cnxo4dK6ytrYWJiYkIDAwsNZTb9evXxcCBA4WFhYWwsLAQAwcOFFlZWbIyFy9eFK+88oowMTER1tbWYuzYsbLhJ4UQ4sSJE+LFF18USqVSaDQaER4erpNvdctqMwBi1apVUhm2XWnDhg2T/pYaNmwo/Pz8ZN8Usc2IiIiePIUQfL0gERERERH9H3ZcJiIiIiIiGSYJREREREQkwySBiIiInio+Pj4ICwuT5p2dnbFgwYJH2ue+ffugUChw8+bNR9pPbXThwgUoFAocP35c16HQE8QkgYiIiOqMjIwMjBs3Dk2bNoVSqYSjoyN69eqF3bt3V3ufqampsjcM1zYhISFQKBSYPXu2bPmmTZv4IkeqMUwSiIiIqE64cOECOnTogD179iAqKgonT55EQkICfH19MWbMmGrvt2HDhtKbjnUpPz+/3HXGxsaYM2dOqRdH1mUVHS/pHpMEIiIiqhNCQ0OhUChw+PBh9OvXD82bN0fr1q0xYcIEHDp0CAAwbNgwBAYGyrYrLCyERqPBypUry9zvg48bKRQKfP3113j99ddhamoKV1dXbNmyRbbNtm3b0Lx5c5iYmMDX1xcXLlwotd/k5GR07doVJiYmcHR0xPjx43H79m1ZvZ9++ilCQkKgUqkwcuTIco+9e/fu0Gg0iIyMLLdMeHg42rVrJ1u2YMECODs7S/MhISF47bXXEBERAbVajQYNGmDGjBkoLCzE+++/D2trazRu3LjMtvrtt9/g5eUFY2NjtG7dGvv27ZOtP3PmDF5++WWYm5tDrVZj8ODB+O+//6T1Pj4+GDt2LCZMmABbW1v4+/uXeyyke0wSiIiIqNa7ceMGEhISMGbMGJiZmZVa36BBAwDAiBEjkJCQgPT0dGndtm3bcOvWLQQFBVW6vhkzZiAoKAgnTpzAyy+/jIEDB+LGjRsAgEuXLqFPnz54+eWXcfz4cYwYMQIfffSRbPuTJ0+iZ8+e6NOnD06cOIH169fj4MGDGDt2rKzcZ599Bjc3N6SlpWHatGnlxqOvr4+IiAgsXLgQly9frvRxlGXPnj24cuUK9u/fj3nz5iE8PByBgYGwsrLCL7/8gnfeeQfvvPMOLl26JNvu/fffx8SJE3Hs2DF4eXmhd+/euH79OgAgPT0d3t7eaNeuHY4cOYKEhARcvXq1VJuvXr0aBgYG+Pnnn/HVV1890nFQzWKSQERERLXen3/+CSEEnn322QrLeXl5oUWLFlizZo20bNWqVXjjjTdgbm5e6fpCQkLQv39/NGvWDBEREbh9+zYOHz4MAIiOjkbTpk0xf/58tGjRAgMHDkRISIhs+88++wwDBgxAWFgYXF1d4eXlhS+//BLffPMN7t69K5Xr1q0bJk2ahGbNmqFZs2YVxvT666+jXbt2mD59eqWPoyzW1tb48ssv0aJFCwwbNgwtWrTAnTt3MGXKFLi6umLy5MkwMjLCzz//LNtu7Nix6Nu3L1q2bIno6GioVCqsWLFCapPnnnsOERERePbZZ9G+fXusXLkSe/fuxe+//y7to1mzZoiKikKLFi0e+rMk3WKSQERERLVeybtfK9NRd8SIEVi1ahUAIDMzE1u3bsWwYcOqVF+bNm2k/5uZmcHCwgKZmZkAgLNnz6Jz586yWDw9PWXbp6WlISYmBubm5tLUs2dPFBcX4/z581K5jh07VimuOXPmYPXq1Thz5kyVtrtf69atoaf3fx8B1Wo13N3dpXl9fX3Y2NhIx1vi/mM0MDBAx44dcfbsWQD3jnfv3r2y4y1JAv766y9pu6oeL+mOga4DICIiInoYV1dXKBQKnD17Fq+99lqFZYcMGYKPPvoIKSkpSElJgbOzM1588cUq1WdoaCibVygUKC4uBvB/CUtFiouLMWrUKIwfP77UuiZNmkj/L+vRqYp07doVPXv2xJQpU0rdvdDT0ysVW0FBQal9lHVsFR1vRUoSpeLiYvTq1Qtz5swpVcbe3l76f1WPl3SHSQIRERHVetbW1ujZsycWL16M8ePHl/qwefPmTalfgo2NDV577TWsWrUKKSkpGDp06GONpVWrVti0aZNsWUnH6RLPPfccTp8+/dBHiKojMjIS7du3R/PmzWXLGzZsiIyMDAghpA/vj/PdBocOHULXrl0B3OsMnpaWJvWxeO6557BhwwY4OzvDwIAfL+sDPm5EREREdcKSJUtQVFSE559/Hhs2bMAff/yBs2fP4ssvvyz1uM+IESOwevVqnD17FsHBwY81jnfeeQd//fUXJkyYgHPnziE2NhYxMTGyMh9++CFSUlIwZswYHD9+HH/88Qe2bNmCcePGPXL9bdq0wcCBA7Fw4ULZch8fH1y7dg1RUVH466+/sHjxYmzfvv2R6yuxePFixMfH47fffsOYMWOQlZUlPcY1ZswY3LhxA/3798fhw4fx999/Y+fOnRg2bBiKiooeWwz05DBJICIiojrBxcUFR48eha+vLyZOnAg3Nzf4+/tj9+7diI6OlpXt3r077O3t0bNnTzg4ODzWOJo0aYINGzbgxx9/RNu2bbF06VJERETIyrRp0wZJSUn4448/8OKLL6J9+/aYNm2a7NGbR/HJJ5+UerSoZcuWWLJkCRYvXoy2bdvi8OHDmDRp0mOpDwBmz56NOXPmoG3btjhw4AA2b94MW1tbAICDgwN+/vlnFBUVoWfPnnBzc8O7774LlUol6/9AdYdCVObBOiIiIqI65M6dO3BwcMDKlSvRp08fXYdDVOfwoTEiIiKqN4qLi5GRkYG5c+dCpVKhd+/eug6JqE5ikkBERET1xj///AMXFxc0btwYMTEx7ERLVE183IiIiIiIiGTYk4SIiIiIiGSYJBARERERkQyTBCIiIiIikmGSQEREREREMkwSiIiIiIhIhkkCERERERHJMEkgIiIiIiIZJglERERERCTDJIGIiIiIiGSYJBARERERkQyTBCIiIiIikmGSQEREREREMkwSiIiIiIhIhkkCERERERHJMEkgIiIiIiIZJglERERERCTDJIGIiIiIiGSYJBARERERkQyTBCIiIiIikmGSQEREREREMkwSiIiIiIhIhkkCERERERHJMEkgIiIiIiIZJglERERERCTDJIGIiIiIiGSYJBARERERkQyTBCIiIiIikmGSQEREREREMkwSiIiIiIhIhkkCERERERHJMEkgIiIiIiIZJglERERERCTDJIGIiIiIiGSYJBARERERkQyThKdETEwMFAoFFAoF9u3bV2q9EALNmjWDQqGAj49Pterw8fGp9rbbtm1DeHh4tbZ9Wjg7OyMwMPCh5RQKhawtz5w5g/DwcFy4cKHmgqtlkpOTER4ejps3b+o6FKIn7sSJExg6dChcXFxgbGwMc3NzPPfcc4iKisKNGzd0HR4AIDY2FgsWLKiRff/vf/9DkyZNYGBggAYNGpRbLjw8HAqFolp1+Pj4wM3NrZoRVt+FCxegUCgQExPzxOumpw+ThKeMhYUFVqxYUWp5UlIS/vrrL1hYWFR730uWLMGSJUuqte22bdswY8aMatdN/yclJQUjRoyQ5s+cOYMZM2Y8dUnCjBkzmCTQU2f58uXo0KEDUlNT8f777yMhIQHx8fF44403sHTpUgwfPlzXIQKouSRh8+bNmDVrFoYMGYKkpCTs2rWr3LIjRoxASkrKY4+BqL4w0HUA9GS9+eab+Pbbb7F48WJYWlpKy1esWAFPT0/k5ORUe9+tWrV6HCHSI+rcubOuQyAiHUhJScHo0aPh7++PTZs2QalUSuv8/f0xceJEJCQk6DDCmnfq1CkAwPjx42FnZ1dh2caNG6Nx48ZPIiyqAXfu3IGpqamuw3iooqIiFBYWyv4e6wreSXjK9O/fHwCwbt06aVl2djY2bNiAYcOGlbnNjBkz4OHhAWtra1haWuK5557DihUrIISQlXvwcaOS26Kff/455s2bBxcXF5ibm8PT0xOHDh2SyoWEhGDx4sUAID0SpVAopG++hRBYsmQJ2rVrBxMTE1hZWaFfv374+++/S9Xv5uaG1NRUvPjiizA1NUXTpk0xe/ZsFBcXS+Xu3r2LiRMnol27dlCpVLC2toanpyc2b95c6tgVCgXGjh2LNWvWoGXLljA1NUXbtm3x008/lSr722+/oX///lCr1VAqlWjSpAmGDBkCrVYrlcnIyMCoUaPQuHFjGBkZwcXFBTNmzEBhYWGZbf8wS5YsgYGBAaZPny6LueRxo5iYGLzxxhsAAF9fX6ltS25VHzt2DIGBgbCzs4NSqYSDgwNeeeUVXL58+aF1JyQkwM/PDyqVCqampmjZsiUiIyNlZbZs2QJPT0+YmprCwsIC/v7+pb65CwkJgbOzc6n9l/UoQGV+HuHh4Xj//fcBAC4uLhU+ZkdUn0REREChUGDZsmVlfiAxMjJC7969pfni4mJERUXh2WefhVKphJ2dHYYMGVLq79/Z2RkhISGl9vfgOX/fvn1QKBRYt24dpk6dCgcHB1haWqJ79+44d+6cbLutW7fi4sWLsnN+RSoTq7OzM/73v/8BANRqdalHLx9U1jmmsm1S4sCBA+jcuTNMTEzQqFEjTJs2DUVFRbIy0dHRaNu2LczNzWFhYYFnn30WU6ZMqfB4AeDKlSsICgqChYUFVCoV3nzzTWRkZJRZtjLn2pLjPX36NPr37w+VSgW1Wo1hw4YhOztbVray192ylNRz7Ngx9OnTB5aWllCpVBg0aBCuXbtWqvz69evh6ekJMzMzmJubo2fPnjh27JisTEhICMzNzXHy5En06NEDFhYW8PPzK7P+AwcOSL+HD/rmm2+gUCiQmpoqLTty5Ah69+4Na2trGBsbo3379vjuu+9k2127dg2hoaFo1aoVzM3NYWdnh27duuHAgQOyciWfe6KiovDpp5/CxcUFSqUSe/fufWi71UqCngqrVq0SAERqaqoYPHiweP7556V10dHRwszMTOTk5IjWrVsLb29v2bYhISFixYoVIjExUSQmJopPPvlEmJiYiBkzZsjKeXt7y7Y9f/68ACCcnZ3FSy+9JDZt2iQ2bdok3N3dhZWVlbh586YQQog///xT9OvXTwAQKSkp0nT37l0hhBAjR44UhoaGYuLEiSIhIUHExsaKZ599VqjVapGRkSGr38bGRri6uoqlS5eKxMREERoaKgCI1atXS+Vu3rwpQkJCxJo1a8SePXtEQkKCmDRpktDT05OVE0JI8T///PPiu+++E9u2bRM+Pj7CwMBA/PXXX1K548ePC3Nzc+Hs7CyWLl0qdu/eLdauXSuCgoJETk6OEEKI9PR04ejoKJycnMRXX30ldu3aJT755BOhVCpFSEjIQ3+GTk5O4pVXXhFCCFFcXCwmTpwoDA0NxapVq0rFPH36dCGEEJmZmSIiIkIAEIsXL5baNjMzU9y6dUvY2NiIjh07iu+++04kJSWJ9evXi3feeUecOXOmwli+/vproVAohI+Pj4iNjRW7du0SS5YsEaGhoVKZb7/9VgAQPXr0EJs2bRLr168XHTp0EEZGRuLAgQNSueDgYOHk5FSqjunTp4sHT1GV+XlcunRJjBs3TgAQGzdulI45Ozv7oW1MVFcVFhYKU1NT4eHhUelt3n77bQFAjB07ViQkJIilS5eKhg0bCkdHR3Ht2jWpnJOTkwgODi61/YPn/L1790p/owMHDhRbt24V69atE02aNBGurq6isLBQCCHE6dOnRZcuXYRGo5Gd8x811qNHj4rhw4cLACIhIUGkpKSIS5culbvPss4xlW2TkuuNg4OD+PLLL8WOHTvE+PHjBQAxZswYqdy6desEADFu3Dixc+dOsWvXLrF06VIxfvz4Co/3zp07omXLlkKlUomFCxdK+2/SpIkAIDvvV/ZcW3K8LVq0EB9//LFITEwU8+bNE0qlUgwdOlRWf2WvuxW1q5OTk3j//ffFjh07xLx584SZmZlo3769yM/Pl8rOmjVLKBQKMWzYMPHTTz+JjRs3Ck9PT2FmZiZOnz4tlQsODhaGhobC2dlZREZGit27d4sdO3aUG0P79u1Fly5dSi3v1KmT6NSpkzS/Z88eYWRkJF588UWxfv16kZCQIEJCQkq18W+//SZGjx4t4uLixL59+8RPP/0khg8fLvT09MTevXulciWfexo1aiR8fX3FDz/8IHbu3CnOnz9fYZvVVkwSnhL3JwklJ/JTp04JIe790ZR8SC0rSbhfUVGRKCgoEDNnzhQ2NjaiuLhYWldekuDu7i5dHIQQ4vDhwwKAWLdunbRszJgxpU7WQgiRkpIiAIi5c+fKll+6dEmYmJiIDz74QFY/APHLL7/IyrZq1Ur07Nmz3GMqLCwUBQUFYvjw4aJ9+/aydQCEWq2WPugLIURGRobQ09MTkZGR0rJu3bqJBg0aiMzMzHLrGTVqlDA3NxcXL16ULf/8888FANkJsSwlScKdO3dE3759hUqlErt27SpV7v4kQQghvv/+ewFAdiITQogjR44IAGLTpk0V1vug3NxcYWlpKV544QXZz/9+RUVFwsHBQbi7u4uioiLZtnZ2dsLLy0taVtUkoTI/j88++0wAqLMnZqKqysjIEADEW2+9VanyZ8+eFQBkib0QQvzyyy8CgJgyZYq0rKpJwssvvywr991330lfApV45ZVXyvy7f9RYS84b93+gL8+D55iq1FNyvdm8ebOs7MiRI4Wenp50nh87dqxo0KBBpY7zftHR0eXu//4PsFU515Ycb1RUlGyfoaGhwtjYWDqfV+W6W5aSet577z3Z8pJkZu3atUIIIf755x9hYGAgxo0bJyuXm5srNBqNCAoKkpYFBwcLAGLlypUV1l2i5DPPsWPHpGUlnz3u/zLw2WefFe3btxcFBQWy7QMDA4W9vb2sTe9X8rnBz89PvP7669Lyks89zzzzjCwZqqv4uNFTyNvbG8888wxWrlyJkydPIjU1tdxHjQBgz5496N69O1QqFfT19WFoaIiPP/4Y169fR2Zm5kPre+WVV6Cvry/Nt2nTBgBw8eLFh277008/QaFQYNCgQSgsLJQmjUaDtm3blnqERKPR4Pnnn5cta9OmTam6vv/+e3Tp0gXm5uYwMDCAoaEhVqxYgbNnz5aKwdfXV9ahW61Ww87OTtrnnTt3kJSUhKCgIDRs2LDCY/H19YWDg4PsWAICAgDc6zz+MNevX0e3bt1w+PBhHDx4sNzbrZXRrFkzWFlZ4cMPP8TSpUtx5syZSm2XnJyMnJwchIaGlvuIwLlz53DlyhUMHjwYenr/d5oxNzdH3759cejQIdy5c6dacT/s50FED1fy+MODjxE9//zzaNmyJXbv3l3tfd//SBNQtXN+WWoy1kepx8LCotSxDhgwAMXFxdi/f7+07c2bN9G/f39s3rwZ//33X6VjKW//96vOubasn8/du3el63lVr7vlGThwoGw+KCgIBgYGUjvv2LEDhYWFGDJkiKweY2NjeHt7l1lP3759K1V3//79YWdnJz3KDAALFy5Ew4YN8eabbwIA/vzzT/z2229SnPfH8PLLLyM9PV32mNzSpUvx3HPPwdjYWPrcsHv37jI/N/Tu3RuGhoaVirU2Y5LwFFIoFBg6dCjWrl2LpUuXonnz5njxxRfLLHv48GH06NEDwL1RM37++WekpqZi6tSpAIC8vLyH1mdjYyObL3lWtjLbXr16FUIIqNVqGBoayqZDhw6VOuE+WFdJfffXtXHjRgQFBaFRo0ZYu3YtUlJSpETp7t27D43/wX1mZWWhqKjooR3grl69ih9//LHUcbRu3RoAKnXx+P333/HLL78gICDgkYffU6lUSEpKQrt27TBlyhS0bt0aDg4OmD59OgoKCsrdruSZ0oqO9/r16wAAe3v7UuscHBxQXFyMrKysasVdmZ8x0dPG1tYWpqamOH/+fKXKP+xvtGR9dTzKOb8sNRnro9SjVqtLldNoNLJ9DR48GCtXrsTFixfRt29f2NnZwcPDA4mJiQ+NpaL9Vzbmss61D/v5VPW6W54HYzUwMICNjY0U89WrVwEAnTp1KlXP+vXrS9VjamoqG3ClIkqlEqNGjUJsbCxu3ryJa9eu4bvvvsOIESOk4y2pf9KkSaXqDw0NBfB/1+V58+Zh9OjR8PDwwIYNG3Do0CGkpqbipZdeKvP3uqyfR13E0Y2eUiEhIfj444+xdOlSzJo1q9xycXFxMDQ0xE8//QRjY2Np+aZNm55AlPcufAqFAgcOHCizI151RgtYu3YtXFxcsH79etk34fd3MK4Ka2tr6OvrP7Szr62tLdq0aVNuezs4ODy0Lk9PT7zxxhvSMIbR0dGyb4+qyt3dHXFxcRBC4MSJE4iJicHMmTNhYmKCjz76qMxtSu6WVHS8JReh9PT0UuuuXLkCPT09WFlZAQCMjY3LbPvKXoiICNDX14efnx+2b9+Oy5cvP/RLi/v/Rh8se+XKFdja2krzFf2N3l+uplQl1idZT8mHzPuVdCy+/4P40KFDMXToUNy+fRv79+/H9OnTERgYiN9//x1OTk7lxnL48OFy919WzA968FxbWY/rupuRkYFGjRpJ84WFhbh+/boUc0l7/vDDD+W2w/2q+k6L0aNHY/bs2Vi5ciXu3r2LwsJCvPPOO9L6kvonT56MPn36lLmPFi1aALj3ucHHxwfR0dGy9bm5uY8l1tqKdxKeUo0aNcL777+PXr16ITg4uNxyCoUCBgYGsseF8vLysGbNmscaT3nfNAUGBkIIgX///RcdO3YsNbm7u1e5LoVCASMjI9kfcUZGRpmjG1WGiYkJvL298f3331f4wTYwMBCnTp3CM888U+axVCZJAIDg4GDExcVh1apVGDJkSKmRNB5UmW/xFAoF2rZti/nz56NBgwY4evRouWW9vLygUqmwdOnSUiNclWjRogUaNWqE2NhYWZnbt29jw4YN0igcwL0RSTIzM2UX3Pz8fOzYsaPC46rIo35zSVQXTZ48GUIIjBw5Evn5+aXWFxQU4McffwQAdOvWDcC9Dz/3S01NxdmzZ2WPMjo7O+PEiROycr///rvsUYyqqsrdv6rE+iiqWk9ubi62bNkiWxYbGws9PT107dq11P7NzMwQEBCAqVOnIj8/H6dPny43Fl9f33L3f7+qnGsr63Fdd7/99lvZ/HfffYfCwkJpRKyePXvCwMAAf/31V5n1dOzYsUpxP8je3h5vvPEGlixZgqVLl6JXr15o0qSJtL5FixZwdXXFr7/+Wm79JY+2KhSKUsnRiRMn6v17Nngn4Sk2e/bsh5Z55ZVXMG/ePAwYMABvv/02rl+/js8///yxj/dbctKZM2cOAgICoK+vjzZt2qBLly54++23MXToUBw5cgRdu3aFmZkZ0tPTcfDgQbi7u2P06NFVqiswMBAbN25EaGgo+vXrh0uXLuGTTz6Bvb09/vjjj2rFP2/ePLzwwgvw8PDARx99hGbNmuHq1avYsmULvvrqK1hYWGDmzJlITEyEl5cXxo8fjxYtWuDu3bu4cOECtm3bhqVLl1Z6zO5+/frB1NQU/fr1Q15eHtatWwcjI6Myy5Y8lrRs2TJYWFjA2NgYLi4uSElJwZIlS/Daa6+hadOmEEJg48aNuHnzJvz9/cut29zcHHPnzsWIESPQvXt3jBw5Emq1Gn/++Sd+/fVXLFq0CHp6eoiKisLAgQMRGBiIUaNGQavV4rPPPsPNmzdlv3tvvvkmPv74Y7z11lt4//33cffuXXz55ZcPTX4qUvL79MUXXyA4OBiGhoZo0aLFI70skKi28/T0RHR0NEJDQ9GhQweMHj0arVu3RkFBAY4dO4Zly5bBzc0NvXr1QosWLfD2229j4cKF0NPTQ0BAAC5cuIBp06bB0dER7733nrTfwYMHY9CgQQgNDUXfvn1x8eJFREVFVdgH62Hc3d2xceNGREdHo0OHDtDT0yv3Q2FVYn0UVa3HxsYGo0ePxj///IPmzZtj27ZtWL58OUaPHi19GB05ciRMTEzQpUsX2NvbIyMjA5GRkVCpVOjUqVO5sQwZMgTz58/HkCFDMGvWLLi6umLbtm2lvjypyrm2sh7XdXfjxo0wMDCAv78/Tp8+jWnTpqFt27YICgoCcC/5nDlzJqZOnYq///4bL730EqysrHD16lUcPnwYZmZmj/yS1XfffRceHh4AgFWrVpVa/9VXXyEgIAA9e/ZESEgIGjVqhBs3buDs2bM4evQovv/+ewD3Pjd88sknmD59Ory9vXHu3DnMnDkTLi4u1R7CvE7QVY9perLuH92oImWNbrRy5UrRokULoVQqRdOmTUVkZKRYsWJFqdFjyhvd6LPPPitVDx4YgUer1YoRI0aIhg0bCoVCUWrfK1euFB4eHsLMzEyYmJiIZ555RgwZMkQcOXJEVn/r1q1L1VXW6DmzZ88Wzs7OQqlUipYtW4rly5eXO5rO/cPZlShrtI8zZ86IN954Q9jY2AgjIyPRpEkTERISIg3lKoQQ165dE+PHjxcuLi7C0NBQWFtbiw4dOoipU6eKW7dularnwTpLhkAtsXfvXmFubi5eeuklcefOHSnm+9tWCCEWLFggXFxchL6+vjQyxm+//Sb69+8vnnnmGWFiYiJUKpV4/vnnRUxMTIVxlNi2bZvw9vYWZmZmwtTUVLRq1UrMmTNHVmbTpk3Cw8NDGBsbCzMzM+Hn5yd+/vnnMvfVrl07YWJiIpo2bSoWLVr0yD+PyZMnCwcHB6Gnp1fm6E5E9dXx48dFcHCwaNKkiTAyMpKGnvz4449lI7AVFRWJOXPmiObNmwtDQ0Nha2srBg0aVGrY0OLiYhEVFSWaNm0qjI2NRceOHcWePXvKHd3o+++/l21fci24f0jJGzduiH79+okGDRpI5/yKVDbWRxndqCr1lFxv9u3bJzp27CiUSqWwt7cXU6ZMkY2Us3r1auHr6yvUarUwMjISDg4OIigoSJw4ceKh8V2+fFn07dtXmJubCwsLC9G3b1+RnJxcqi2FqNy5try2Kfl88OBocJW57palpJ60tDTRq1cvKf7+/fuLq1evliq/adMm4evrKywtLYVSqRROTk6iX79+stH7goODhZmZ2UPbrCzOzs6iZcuW5a7/9ddfRVBQkLCzsxOGhoZCo9GIbt26iaVLl0pltFqtmDRpkmjUqJEwNjYWzz33nNi0aVOpzxcVfe6pixRClPO8ABEREVE99d5772HNmjXs//SYhYeHY8aMGbh27doT6bNSkRMnTqBt27ZYvHix1BmZKo+PGxEREdFTIzMzEykpKdi4cSM8PT11HQ7VgL/++gsXL17ElClTYG9vX+Ybw+nh2HGZiIiInhrbtm3DwIED4erqii+++ELX4VAN+OSTT+Dv749bt27h+++/r3LnbbqHjxsREREREZEM7yQQEREREZEMkwQiIiIiIpJhkkBERERERDIc3QhAcXExrly5AgsLi3rzKm0ienoIIZCbmwsHBwfo6fG7n5rE6wUR1WVVuV4wSQBw5coVODo66joMIqJHcunSpUq/tZuqh9cLIqoPKnO9YJIAwMLCAsC9BrO0tNRxNEREVZOTkwNHR0fpXEY1h9cLIqrLqnK9YJIASLeMLS0tedInojqrvj/+8u+//+LDDz/E9u3bkZeXh+bNm2PFihXo0KEDgHu30WfMmIFly5YhKysLHh4eWLx4MVq3bi3tQ6vVYtKkSVi3bh3y8vLg5+eHJUuWVPoODK8XRFQfVOZ6wYdXiYio1svKykKXLl1gaGiI7du348yZM5g7dy4aNGgglYmKisK8efOwaNEipKamQqPRwN/fH7m5uVKZsLAwxMfHIy4uDgcPHsStW7cQGBiIoqIiHRwVEVHtxZep4d6tF5VKhezsbH4zRER1ztNwDvvoo4/w888/48CBA2WuF0LAwcEBYWFh+PDDDwHcu2ugVqsxZ84cjBo1CtnZ2WjYsCHWrFmDN998E8D/9THYtm0bevbsWWq/Wq0WWq1Wmi+5VV+f25qI6q+qXC94J4GIiGq9LVu2oGPHjnjjjTdgZ2eH9u3bY/ny5dL68+fPIyMjAz169JCWKZVKeHt7Izk5GQCQlpaGgoICWRkHBwe4ublJZR4UGRkJlUolTey0TERPC50mCdHR0WjTpo30bKenpye2b98urQ8JCYFCoZBNnTt3lu1Dq9Vi3LhxsLW1hZmZGXr37o3Lly8/6UMhIqIa9PfffyM6Ohqurq7YsWMH3nnnHYwfPx7ffPMNACAjIwMAoFarZdup1WppXUZGBoyMjGBlZVVumQdNnjwZ2dnZ0nTp0qXHfWhERLWSTjsuN27cGLNnz0azZs0AAKtXr8arr76KY8eOSR3NXnrpJaxatUraxsjISLaPsLAw/Pjjj4iLi4ONjQ0mTpyIwMBApKWlQV9f/8kdDBER1Zji4mJ07NgRERERAID27dvj9OnTiI6OxpAhQ6RyD3bGE0I8tINeRWWUSiWUSuUjRk9EVPfoNEno1auXbH7WrFmIjo7GoUOHpCRBqVRCo9GUuX12djZWrFiBNWvWoHv37gCAtWvXwtHREbt27Srz+VKg7GdMiYio9rK3t0erVq1ky1q2bIkNGzYAgHSdyMjIgL29vVQmMzNTurug0WiQn5+PrKws2d2EzMxMeHl51fQhEBHVKbWmT0JRURHi4uJw+/ZteHp6Ssv37dsHOzs7NG/eHCNHjkRmZqa0rjrPlwJ8xpSIqK7p0qULzp07J1v2+++/w8nJCQDg4uICjUaDxMREaX1+fj6SkpKkBKBDhw4wNDSUlUlPT8epU6eYJBARPUDn70k4efIkPD09cffuXZibmyM+Pl76tiggIABvvPEGnJyccP78eUybNg3dunVDWloalEpltZ4vBe49YzphwgRpvmS0CiIiqp3ee+89eHl5ISIiAkFBQTh8+DCWLVuGZcuWAbj3mFFYWBgiIiLg6uoKV1dXREREwNTUFAMGDAAAqFQqDB8+HBMnToSNjQ2sra0xadIkuLu7S3ejiYjoHp0nCS1atMDx48dx8+ZNbNiwAcHBwUhKSkKrVq2kIeoAwM3NDR07doSTkxO2bt2KPn36lLvPhz2DymdMiYjqlk6dOiE+Ph6TJ0/GzJkz4eLiggULFmDgwIFSmQ8++AB5eXkIDQ2VXqa2c+dO2ZtF58+fDwMDAwQFBUkvU4uJiWEfNiKiB9S69yR0794dzzzzDL766qsy17u6umLEiBH48MMPsWfPHvj5+eHGjRuyuwlt27bFa6+9hhkzZlSqzqdhjHEiqr94Dnty2NZEVJfV6fckCCFknYrvd/36dVy6dEnqlMbnS4mIiIiIHj+dPm40ZcoUBAQEwNHREbm5uYiLi8O+ffuQkJCAW7duITw8HH379oW9vT0uXLiAKVOmwNbWFq+//jqAmn++9GfFw78l6iI4MhIRERGRrlTm81pZqvsZ7knXpys6TRKuXr2KwYMHIz09HSqVCm3atEFCQgL8/f2Rl5eHkydP4ptvvsHNmzdhb28PX19frF+/ns+XEhERERHVoFrXJ0EXyns+i3cSiKgu4HPyTw7bmqj24Z2EyqvTfRKIiIiIiEi3mCQQEREREZEMkwQiIiIiIpJhkkBERERERDJMEoiIiIiISIZJAhERERERyTBJICIiIiIiGSYJREREREQkwySBiIiIiIhkmCQQEREREZEMkwQiIiIiIpJhkkBERERERDJMEoiIiIiISIZJAhERERERyTBJICIiIiIiGSYJREREREQkwySBiIiIiIhkmCQQEREREZEMkwQiIiIiIpJhkkBERERERDJMEoiIiIiISMZA1wE8LX5WWD60TBeR8wQiISIiIiKqGO8kEBERERGRDJMEIiIiIiKSYZJAREREREQyTBKIiIiIiEiGSQIREREREckwSSAiIiIiIhkmCUREREREJMMkgYiIiIiIZJgkEBERERGRDJMEIiIiIiKS0WmSEB0djTZt2sDS0hKWlpbw9PTE9u3bpfVCCISHh8PBwQEmJibw8fHB6dOnZfvQarUYN24cbG1tYWZmht69e+Py5ctP+lCIiIiIiOoNnSYJjRs3xuzZs3HkyBEcOXIE3bp1w6uvviolAlFRUZg3bx4WLVqE1NRUaDQa+Pv7Izc3V9pHWFgY4uPjERcXh4MHD+LWrVsIDAxEUVGRrg6LiIiIiKhO02mS0KtXL7z88sto3rw5mjdvjlmzZsHc3ByHDh2CEAILFizA1KlT0adPH7i5uWH16tW4c+cOYmNjAQDZ2dlYsWIF5s6di+7du6N9+/ZYu3YtTp48iV27dpVbr1arRU5OjmwiIiIiIqJ7ak2fhKKiIsTFxeH27dvw9PTE+fPnkZGRgR49ekhllEolvL29kZycDABIS0tDQUGBrIyDgwPc3NykMmWJjIyESqWSJkdHx5o7MCIiIiKiOkbnScLJkydhbm4OpVKJd955B/Hx8WjVqhUyMjIAAGq1WlZerVZL6zIyMmBkZAQrK6tyy5Rl8uTJyM7OlqZLly495qMiIqLHKTw8HAqFQjZpNBppPfuwERE9XjpPElq0aIHjx4/j0KFDGD16NIKDg3HmzBlpvUKhkJUXQpRa9qCHlVEqlVJn6ZKJiIhqt9atWyM9PV2aTp48Ka1jHzYiosdL50mCkZERmjVrho4dO+L/sXffYVGc39vA7106CEhRiiKgwYJgL7FExYJijxp7L/Ebe4vR2DCxJ3aNibGAlZjYYm/YDVGxd1HsIFaKIvW8f/iyP1dAdmGpuT/XtVecsud5BibMnJmnzJw5ExUrVsTChQtVT4g+fiMQERGhertgb2+P+Ph4vHr1Kt19iIioYNDX14e9vb3qU6RIEQBgHzYiomyQ60nCx0QEcXFxcHV1hb29PQ4cOKDaFh8fj6NHj6J27doAgKpVq8LAwEBtn7CwMFy5ckW1DxERFQy3b9+Go6MjXF1d0blzZ9y9excA2IeNiCgb6Odm4d9//z18fHzg5OSE6OhoBAQE4MiRI9i7dy8UCgVGjBiBGTNmwM3NDW5ubpgxYwZMTU3RtWtXAIClpSX69euH0aNHw8bGBtbW1hgzZgw8PT3RuHHj3Dw0IiLSoZo1a2LNmjUoXbo0nj59imnTpqF27dq4evXqJ/uw3b9/H0DW+rCNGjVKtRwVFcVEgYj+E3I1SXj69Cl69OiBsLAwWFpaokKFCti7dy+aNGkCABg7dixiY2MxaNAgvHr1CjVr1sT+/fthbm6uijF//nzo6+ujY8eOiI2NRaNGjeDn5wc9Pb3cOiwiItIxHx8f1b89PT1Rq1YtlCpVCv7+/vj8888BZF8fNiMjoyzUnIgof8rVJGHlypWf3K5QKODr6wtfX9909zE2NsbixYuxePFiHdeOiIjyKjMzM3h6euL27dto27YtgPdvCxwcHFT7pNeH7cO3CREREWyeSkSUhjzXJ4GIiCgjcXFxuH79OhwcHNiHjYgoG+TqmwQiIiJNjBkzBq1atUKJEiUQERGBadOmISoqCr169WIfNiKibMAkgYiI8rxHjx6hS5cueP78OYoUKYLPP/8cQUFBcHZ2BsA+bEREuqYQEcntSuS2qKgoWFpaIjIyUm1itZOKjCdZqyOajZmty1hERB9K728Y6R5/1kR5jyb3WGnJ7H1XTpenS9r8DWOfBCIiIiIiUsMkgYiIiIiI1DBJICIiIiIiNUwSiIiIiIhIDZMEIiIiIiJSwySBiIiIiIjUMEkgIiIiIiI1TBKIiIiIiEgNkwQiIiIiIlLDJIGIiIiIiNQwSSAiIiIiIjVMEoiIiIiISA2TBCIiIiIiUsMkgYiIiIiI1DBJICIiIiIiNUwSiIiIiIhIDZMEIiIiIiJSwySBiIiIiIjUMEkgIiIiIiI1TBKIiIiIiEgNkwQiIiIiIlLDJIGIiIiIiNQwSSAiIiIiIjVMEoiIiIiISA2TBCIiIiIiUsMkgYiIiIiI1DBJICIiIiIiNUwSiIiIiIhITa4mCTNnzkT16tVhbm6OokWLom3btrh586baPr1794ZCoVD7fP7552r7xMXFYejQobC1tYWZmRlat26NR48e5eShEBEREREVGLmaJBw9ehSDBw9GUFAQDhw4gMTERHh7e+PNmzdq+zVr1gxhYWGqz+7du9W2jxgxAlu3bkVAQABOnDiBmJgYtGzZEklJSTl5OEREREREBYJ+bha+d+9eteXVq1ejaNGiCA4ORr169VTrjYyMYG9vn2aMyMhIrFy5EmvXrkXjxo0BAOvWrYOTkxMOHjyIpk2bpvpOXFwc4uLiVMtRUVG6OBwiIiIiogIhT/VJiIyMBABYW1urrT9y5AiKFi2K0qVLY8CAAYiIiFBtCw4ORkJCAry9vVXrHB0d4eHhgVOnTqVZzsyZM2Fpaan6ODk5ZcPREBERERHlT3kmSRARjBo1CnXr1oWHh4dqvY+PD9avX4/AwEDMnTsXZ86cQcOGDVVvAsLDw2FoaAgrKyu1eHZ2dggPD0+zrPHjxyMyMlL1efjwYfYdGBERERFRPpOrzY0+NGTIEFy6dAknTpxQW9+pUyfVvz08PFCtWjU4Oztj165daNeuXbrxRAQKhSLNbUZGRjAyMtJNxYmIiIiICpg88SZh6NCh+Pvvv3H48GEUL178k/s6ODjA2dkZt2/fBgDY29sjPj4er169UtsvIiICdnZ22VZnIiIiIqKCKleTBBHBkCFDsGXLFgQGBsLV1TXD77x48QIPHz6Eg4MDAKBq1aowMDDAgQMHVPuEhYXhypUrqF27drbVnYiIiIiooMrV5kaDBw/Ghg0bsH37dpibm6v6EFhaWsLExAQxMTHw9fVF+/bt4eDggHv37uH777+Hra0tvvzyS9W+/fr1w+jRo2FjYwNra2uMGTMGnp6eqtGOiIiIiIhIc7maJCxbtgwA0KBBA7X1q1evRu/evaGnp4fLly9jzZo1eP36NRwcHODl5YU//vgD5ubmqv3nz58PfX19dOzYEbGxsWjUqBH8/Pygp6eXk4dDRERERFQg5GqSICKf3G5iYoJ9+/ZlGMfY2BiLFy/G4sWLdVU1IiIiIqL/rDzRcZmIiIiIiPIOJglERJTvzJw5EwqFAiNGjFCtExH4+vrC0dERJiYmaNCgAa5evar2vbi4OAwdOhS2trYwMzND69at8ejRoxyuPRFR3sckgYiI8pUzZ85g+fLlqFChgtr6OXPmYN68eViyZAnOnDkDe3t7NGnSBNHR0ap9RowYga1btyIgIAAnTpxATEwMWrZsiaSkpJw+DCKiPI1JAhER5RsxMTHo1q0bfv/9d1hZWanWiwgWLFiACRMmoF27dvDw8IC/vz/evn2LDRs2AAAiIyOxcuVKzJ07F40bN0blypWxbt06XL58GQcPHkyzvLi4OERFRal9iIj+C5gkEBFRvjF48GC0aNEi1RDXoaGhCA8Ph7e3t2qdkZER6tevj1OnTgEAgoODkZCQoLaPo6MjPDw8VPt8bObMmbC0tFR9nJycsuGoiIjynlwd3YiIiEhTAQEBCA4OxtmzZ1NtS5lnx87OTm29nZ0d7t+/r9rH0NBQ7Q1Eyj4p3//Y+PHjMWrUKNVyVFQUEwWiDJxUWGTqe3WEb+ryEiYJRESU5z18+BDDhw/H/v37YWxsnO5+CoVCbVlEUq372Kf2MTIygpGRkfYVJiLK59jciIiI8rzg4GBERESgatWq0NfXh76+Po4ePYpFixZBX19f9Qbh4zcCERERqm329vaIj4/Hq1ev0t2HiIjeY5JARER5XqNGjXD58mVcuHBB9alWrRq6deuGCxcuoGTJkrC3t8eBAwdU34mPj8fRo0dRu3ZtAEDVqlVhYGCgtk9YWBiuXLmi2oeIiN5jcyMiIsrzzM3N4eHhobbOzMwMNjY2qvUjRozAjBkz4ObmBjc3N8yYMQOmpqbo2rUrAMDS0hL9+vXD6NGjYWNjA2tra4wZMwaenp6pOkITEf3XMUkgIqICYezYsYiNjcWgQYPw6tUr1KxZE/v374e5ublqn/nz50NfXx8dO3ZEbGwsGjVqBD8/P+jp6eVizYmI8h6FiEhuVyK3RUVFwdLSEpGRkbCw+L8e+Zr0zte0J74uYxERfSi9v2Gke/xZE2Usp0c3Kujl6ZI2f8PYJ4GIiIiIiNQwSSAiIiIiIjVMEoiIiIiISA2TBCIiIiIiUsMkgYiIiIiI1DBJICIiIiIiNUwSiIiIiIhIDZMEIiIiIiJSwySBiIiIiIjUMEkgIiIiIiI1TBKIiIiIiEgNkwQiIiIiIlLDJIGIiIiIiNQwSSAiIiIiIjVMEoiIiIiISA2TBCIiIiIiUsMkgYiIiIiI1DBJICIiIiIiNUwSiIiIiIhIDZMEIiIiIiJSk6tJwsyZM1G9enWYm5ujaNGiaNu2LW7evKm2j4jA19cXjo6OMDExQYMGDXD16lW1feLi4jB06FDY2trCzMwMrVu3xqNHj3LyUIiIiIiICoxcTRKOHj2KwYMHIygoCAcOHEBiYiK8vb3x5s0b1T5z5szBvHnzsGTJEpw5cwb29vZo0qQJoqOjVfuMGDECW7duRUBAAE6cOIGYmBi0bNkSSUlJuXFYRERERET5mn5uFr5371615dWrV6No0aIIDg5GvXr1ICJYsGABJkyYgHbt2gEA/P39YWdnhw0bNmDgwIGIjIzEypUrsXbtWjRu3BgAsG7dOjg5OeHgwYNo2rRpqnLj4uIQFxenWo6KisrGoyQiIiIiyl8y9SahZMmSePHiRar1r1+/RsmSJTNdmcjISACAtbU1ACA0NBTh4eHw9vZW7WNkZIT69evj1KlTAIDg4GAkJCSo7ePo6AgPDw/VPh+bOXMmLC0tVR8nJ6dM15mIiNKXXdcLIiLKXpl6k3Dv3r00m/LExcXh8ePHmaqIiGDUqFGoW7cuPDw8AADh4eEAADs7O7V97ezscP/+fdU+hoaGsLKySrVPyvc/Nn78eIwaNUq1HBUVla8ShZMKiwz3qSN8O0JEuS87rhdERJT9tEoS/v77b9W/9+3bB0tLS9VyUlISDh06BBcXl0xVZMiQIbh06RJOnDiRaptCoVBbFpFU6z72qX2MjIxgZGSUqXoSEVHGsvN6QURE2U+rJKFt27YA3t+09+rVS22bgYEBXFxcMHfuXK0rMXToUPz99984duwYihcvrlpvb28P4P3bAgcHB9X6iIgI1dsFe3t7xMfH49WrV2pvEyIiIlC7dm2t60JERFmXXdcLIiLKGVr1SUhOTkZycjJKlCiBiIgI1XJycjLi4uJw8+ZNtGzZUuN4IoIhQ4Zgy5YtCAwMhKurq9p2V1dX2Nvb48CBA6p18fHxOHr0qCoBqFq1KgwMDNT2CQsLw5UrV5gkEBHlEl1fL4iIKGdlqk9CaGioTgofPHgwNmzYgO3bt8Pc3FzVh8DS0hImJiZQKBQYMWIEZsyYATc3N7i5uWHGjBkwNTVF165dVfv269cPo0ePho2NDaytrTFmzBh4enqqRjsiIqLcoavrBRER5axMD4F66NAhHDp0SPWE6EOrVq3SKMayZcsAAA0aNFBbv3r1avTu3RsAMHbsWMTGxmLQoEF49eoVatasif3798Pc3Fy1//z586Gvr4+OHTsiNjYWjRo1gp+fH/T09DJ7eEREpCO6uF4QEVHOylSSMHXqVPzwww+oVq0aHBwcMuxEnB4RyXAfhUIBX19f+Pr6pruPsbExFi9ejMWLF2eqHkRElD10db0gIqKclakk4ddff4Wfnx969Oih6/oQEVEBwusFEVH+lKnJ1OLj49kpmIiIMsTrBRFR/pSpJKF///7YsGGDrutCREQFDK8XRET5U6aaG7179w7Lly/HwYMHUaFCBRgYGKhtnzdvnk4qR0RE+RuvF0RE+VOmkoRLly6hUqVKAIArV66obWOnNCIiSsHrBRFR/pSpJOHw4cO6rgcRERVAvF4QEeVPmeqTQEREREREBVem3iR4eXl98jVxYGBgpitEREQFB68XRET5U6beJFSqVAkVK1ZUfdzd3REfH49z587B09NT13WkbHRSYZHhh4gos3R1vVi2bBkqVKgACwsLWFhYoFatWtizZ49qu4jA19cXjo6OMDExQYMGDXD16lW1GHFxcRg6dChsbW1hZmaG1q1b49GjRzo7ViKigiRTbxLmz5+f5npfX1/ExMRkqUJERFRw6Op6Ubx4ccyaNQufffYZAMDf3x9t2rTB+fPnUb58ecyZMwfz5s2Dn58fSpcujWnTpqFJkya4efMmzM3NAQAjRozAjh07EBAQABsbG4wePRotW7ZEcHAw9PT0sn6wREQFiE77JHTv3h2rVq3SZUgiIiqAtL1etGrVCs2bN0fp0qVRunRpTJ8+HYUKFUJQUBBEBAsWLMCECRPQrl07eHh4wN/fH2/fvlXN0RAZGYmVK1di7ty5aNy4MSpXrox169bh8uXLOHjwYHYdJhFRvqXTJOGff/6BsbGxLkMSEVEBlJXrRVJSEgICAvDmzRvUqlULoaGhCA8Ph7e3t2ofIyMj1K9fH6dOnQIABAcHIyEhQW0fR0dHeHh4qPZJS1xcHKKiotQ+RET/BZlqbtSuXTu1ZRFBWFgYzp49i0mTJumkYpT/aNJ/oY7wAkv0X6LL68Xly5dRq1YtvHv3DoUKFcLWrVvh7u6uusm3s7NT29/Ozg73798HAISHh8PQ0BBWVlap9gkPD0+3zJkzZ2Lq1Kla1ZOIqCDIVJJgaWmptqxUKlGmTBn88MMPak9piIjov02X14syZcrgwoULeP36NTZv3oxevXrh6NGjqu0fj6IkIhlO2JbRPuPHj8eoUaNUy1FRUXByctKq3kRE+VGmkoTVq1fruh5ERFQA6fJ6YWhoqOq4XK1aNZw5cwYLFy7Ed999B+D92wIHBwfV/hEREaq3C/b29oiPj8erV6/U3iZERESgdu3a6ZZpZGQEIyMjnR0DEVF+kaU+CcHBwVi3bh3Wr1+P8+fP66pORERUwGTH9UJEEBcXB1dXV9jb2+PAgQOqbfHx8Th69KgqAahatSoMDAzU9gkLC8OVK1c+mSQQEf1XZepNQkREBDp37owjR46gcOHCEBFERkbCy8sLAQEBKFKkiK7rSURE+ZCurhfff/89fHx84OTkhOjoaAQEBODIkSPYu3cvFAoFRowYgRkzZsDNzQ1ubm6YMWMGTE1N0bVrVwDvmz3169cPo0ePho2NDaytrTFmzBh4enqicePG2fkjICLKlzL1JmHo0KGIiorC1atX8fLlS7x69QpXrlxBVFQUhg0bpus6EhFRPqWr68XTp0/Ro0cPlClTBo0aNcK///6LvXv3okmTJgCAsWPHYsSIERg0aBCqVauGx48fY//+/ao5EoD3cza0bdsWHTt2RJ06dWBqaoodO3ZwjgQiojQoRES0/ZKlpSUOHjyI6tWrq60/ffo0vL298fr1a13VL0dERUXB0tISkZGRsLD4vxF6dDlaD2NpF4uINJfe37C84L9yvSCi/6PJ/UBaMnuPUNDL0yVt/oZl6k1CcnIyDAwMUq03MDBAcnJyZkISEVEBxOsFEVH+lKkkoWHDhhg+fDiePHmiWvf48WOMHDkSjRo10lnliIgof+P1gogof8pUkrBkyRJER0fDxcUFpUqVwmeffQZXV1dER0dj8eLFuq4jERHlU7xeEBHlT5ka3cjJyQnnzp3DgQMHcOPGDYgI3N3dOUIEERGp4fWCiCh/0ipJCAwMxJAhQxAUFAQLCws0adJENbJEZGQkypcvj19//RVffPFFtlSW/js07RSUFzoBEVFqvF4QEeVvWjU3WrBgAQYMGJBmb2hLS0sMHDgQ8+bN01nliIgof+L1gogof9MqSbh48SKaNWuW7nZvb28EBwdnuVJEunRSYaHRh4h0h9cLIqL8Task4enTp2kOZZdCX18fz549y3KliIgof+P1gogof9MqSShWrBguX76c7vZLly7BwcEhy5UiIqL8jdcLIqL8TauOy82bN8fkyZPh4+MDY2NjtW2xsbGYMmUKWrZsqdMKEuUl7FBNpBleL4iI8jetkoSJEydiy5YtKF26NIYMGYIyZcpAoVDg+vXrWLp0KZKSkjBhwoTsqisREeUTvF4QEeVvWiUJdnZ2OHXqFL755huMHz8eIgIAUCgUaNq0KX755RfY2dllS0WJiCj/4PWCiCh/03oyNWdnZ+zevRuvXr1CSEgIRARubm6wsrLKjvoREVE+xesFEVH+pVXH5Q9ZWVmhevXqqFGjRqb/4B87dgytWrWCo6MjFAoFtm3bpra9d+/eUCgUap/PP/9cbZ+4uDgMHToUtra2MDMzQ+vWrfHo0aPMHhYREemYLq4XRESUszKdJOjCmzdvULFiRSxZsiTdfZo1a4awsDDVZ/fu3WrbR4wYga1btyIgIAAnTpxATEwMWrZsiaSkpOyuPhERERFRgaR1cyNd8vHxgY+Pzyf3MTIygr29fZrbIiMjsXLlSqxduxaNGzcGAKxbtw5OTk44ePAgmjZtmub34uLiEBcXp1qOiuJINEREREREKXL1TYImjhw5gqJFi6J06dIYMGAAIiIiVNuCg4ORkJAAb29v1TpHR0d4eHjg1KlT6cacOXMmLC0tVR8nJ6dsPQYiIiIiovwkTycJPj4+WL9+PQIDAzF37lycOXMGDRs2VL0FCA8Ph6GhYao2rnZ2dggPD0837vjx4xEZGan6PHz4MFuPg4iIiIgoP8nV5kYZ6dSpk+rfHh4eqFatGpydnbFr1y60a9cu3e+JCBQKRbrbjYyMYGRkpNO6EhEREREVFHn6TcLHHBwc4OzsjNu3bwMA7O3tER8fj1evXqntFxERwfG3iYiIiIgyKU+/SfjYixcv8PDhQzg4OAAAqlatCgMDAxw4cAAdO3YEAISFheHKlSuYM2dOblaVKEMnFRYa7VdH2LGeiIiIclauJgkxMTEICQlRLYeGhuLChQuwtraGtbU1fH190b59ezg4OODevXv4/vvvYWtriy+//BIAYGlpiX79+mH06NGwsbGBtbU1xowZA09PT9VoR0REREREpJ1cTRLOnj0LLy8v1fKoUaMAAL169cKyZctw+fJlrFmzBq9fv4aDgwO8vLzwxx9/wNzcXPWd+fPnQ19fHx07dkRsbCwaNWoEPz8/6Onp5fjxEBEREREVBLmaJDRo0AAiku72ffv2ZRjD2NgYixcvxuLFi3VZNSIiIiKi/6x81XGZiIiIiIiyH5MEIiIiIiJSwySBiIiIiIjUMEkgIiIiIiI1TBKIiIiIiEgNkwQiIiIiIlLDJIGIiIiIiNQwSSAiIiIiIjVMEoiIiIiISA2TBCIiIiIiUsMkgYiIiIiI1DBJICIiIiIiNUwSiIiIiIhIjX5uV4CIiIjov+akwiJT36sjUfmiPMr/+CaBiIiIiIjUMEkgIiIiIiI1TBKIiCjPmzlzJqpXrw5zc3MULVoUbdu2xc2bN9X2ERH4+vrC0dERJiYmaNCgAa5evaq2T1xcHIYOHQpbW1uYmZmhdevWePToUU4eChFRvsAkgYiI8ryjR49i8ODBCAoKwoEDB5CYmAhvb2+8efNGtc+cOXMwb948LFmyBGfOnIG9vT2aNGmC6Oho1T4jRozA1q1bERAQgBMnTiAmJgYtW7ZEUlJSbhwWEVGexY7LRESU5+3du1dtefXq1ShatCiCg4NRr149iAgWLFiACRMmoF27dgAAf39/2NnZYcOGDRg4cCAiIyOxcuVKrF27Fo0bNwYArFu3Dk5OTjh48CCaNm2a48dFRJRX8U0CERHlO5GRkQAAa2trAEBoaCjCw8Ph7e2t2sfIyAj169fHqVOnAADBwcFISEhQ28fR0REeHh6qfT4WFxeHqKgotQ8R0X8BkwQiIspXRASjRo1C3bp14eHhAQAIDw8HANjZ2anta2dnp9oWHh4OQ0NDWFlZpbvPx2bOnAlLS0vVx8nJSdeHQ0SUJzFJICKifGXIkCG4dOkSNm7cmGqbQqFQWxaRVOs+9ql9xo8fj8jISNXn4cOHma84EVE+wiSBiIjyjaFDh+Lvv//G4cOHUbx4cdV6e3t7AEj1RiAiIkL1dsHe3h7x8fF49epVuvt8zMjICBYWFmofIqL/AiYJRESU54kIhgwZgi1btiAwMBCurq5q211dXWFvb48DBw6o1sXHx+Po0aOoXbs2AKBq1aowMDBQ2ycsLAxXrlxR7UNERO9xdCMiIsrzBg8ejA0bNmD79u0wNzdXvTGwtLSEiYkJFAoFRowYgRkzZsDNzQ1ubm6YMWMGTE1N0bVrV9W+/fr1w+jRo2FjYwNra2uMGTMGnp6eqtGOiIjoPSYJRESU5y1btgwA0KBBA7X1q1evRu/evQEAY8eORWxsLAYNGoRXr16hZs2a2L9/P8zNzVX7z58/H/r6+ujYsSNiY2PRqFEj+Pn5QU9PL6cOhYgoX2CSQEREeZ6IZLiPQqGAr68vfH19093H2NgYixcvxuLFi3VYOyKigod9EoiIiIiISA2TBCIiIiIiUsMkgYiIiIiI1DBJICIiIiIiNUwSiIiIiIhITa4mCceOHUOrVq3g6OgIhUKBbdu2qW0XEfj6+sLR0REmJiZo0KABrl69qrZPXFwchg4dCltbW5iZmaF169Z49OhRDh4FEREREVHBkqtJwps3b1CxYkUsWbIkze1z5szBvHnzsGTJEpw5cwb29vZo0qQJoqOjVfuMGDECW7duRUBAAE6cOIGYmBi0bNkSSUlJOXUYREREREQFSq7Ok+Dj4wMfH580t4kIFixYgAkTJqBdu3YAAH9/f9jZ2WHDhg0YOHAgIiMjsXLlSqxdu1Y1W+a6devg5OSEgwcPomnTpjl2LEREREREBUWe7ZMQGhqK8PBweHt7q9YZGRmhfv36OHXqFAAgODgYCQkJavs4OjrCw8NDtU9a4uLiEBUVpfYhIiIiIqL38uyMy+Hh4QAAOzs7tfV2dna4f/++ah9DQ0NYWVml2ifl+2mZOXMmpk6dquMaE+WekwoLjfarI0yIiYiIKGN5NklIoVAo1JZFJNW6j2W0z/jx4zFq1CjVclRUFJycnLJWUaICggkHERER5dnmRvb29gCQ6o1ARESE6u2Cvb094uPj8erVq3T3SYuRkREsLCzUPkRERERE9F6eTRJcXV1hb2+PAwcOqNbFx8fj6NGjqF27NgCgatWqMDAwUNsnLCwMV65cUe1DRERERETaydXmRjExMQgJCVEth4aG4sKFC7C2tkaJEiUwYsQIzJgxA25ubnBzc8OMGTNgamqKrl27AgAsLS3Rr18/jB49GjY2NrC2tsaYMWPg6empGu2IiIiIiIi0k6tJwtmzZ+Hl5aVaTukn0KtXL/j5+WHs2LGIjY3FoEGD8OrVK9SsWRP79++Hubm56jvz58+Hvr4+OnbsiNjYWDRq1Ah+fn7Q09PL8eMhIiIiIioIcjVJaNCgAUQk3e0KhQK+vr7w9fVNdx9jY2MsXrwYixcvzoYaEhERERH99+TZPglERERERJQ7mCQQEREREZEaJglERERERKSGSQIREREREalhkkBERERERGqYJBARERERkRomCUREREREpIZJAhERERERqWGSQEREREREapgkEBERERGRGiYJRERERESkhkkCERERERGpYZJARERERERqmCQQEREREZEaJglERERERKSGSQIREREREalhkkBERERERGqYJBARERERkRomCUREREREpIZJAhERERERqWGSQEREREREapgkEBERERGRGiYJRERERESkhkkCERERERGpYZJARET5wrFjx9CqVSs4OjpCoVBg27ZtattFBL6+vnB0dISJiQkaNGiAq1evqu0TFxeHoUOHwtbWFmZmZmjdujUePXqUg0dBRJQ/MEkgIqJ84c2bN6hYsSKWLFmS5vY5c+Zg3rx5WLJkCc6cOQN7e3s0adIE0dHRqn1GjBiBrVu3IiAgACdOnEBMTAxatmyJpKSknDoMIqJ8QT+3K0BERKQJHx8f+Pj4pLlNRLBgwQJMmDAB7dq1AwD4+/vDzs4OGzZswMCBAxEZGYmVK1di7dq1aNy4MQBg3bp1cHJywsGDB9G0adMcOxYioryObxKIiCjfCw0NRXh4OLy9vVXrjIyMUL9+fZw6dQoAEBwcjISEBLV9HB0d4eHhodrnY3FxcYiKilL7EBH9FzBJICKifC88PBwAYGdnp7bezs5OtS08PByGhoawsrJKd5+PzZw5E5aWlqqPk5NTNtSeiCjvYZJAREQFhkKhUFsWkVTrPvapfcaPH4/IyEjV5+HDhzqrKxFRXsYkgYiI8j17e3sASPVGICIiQvV2wd7eHvHx8Xj16lW6+3zMyMgIFhYWah8iov8CJglERJTvubq6wt7eHgcOHFCti4+Px9GjR1G7dm0AQNWqVWFgYKC2T1hYGK5cuaLah4iI3svToxv5+vpi6tSpaus+bDsqIpg6dSqWL1+OV69eoWbNmli6dCnKly+fG9UlIqJsFBMTg5CQENVyaGgoLly4AGtra5QoUQIjRozAjBkz4ObmBjc3N8yYMQOmpqbo2rUrAMDS0hL9+vXD6NGjYWNjA2tra4wZMwaenp6q0Y7ov+ukInNvieoIO7NTwZSnkwQAKF++PA4ePKha1tPTU/07ZUxsPz8/lC5dGtOmTUOTJk1w8+ZNmJub50Z1iYgom5w9exZeXl6q5VGjRgEAevXqBT8/P4wdOxaxsbEYNGiQ6sHR/v371a4H8+fPh76+Pjp27IjY2Fg0atQIfn5+atcWIiLKB0mCvr6+qq3phzQZE5uIiAqOBg0aQETS3a5QKODr6wtfX9909zE2NsbixYuxePHibKghEVHBkef7JNy+fRuOjo5wdXVF586dcffuXQCajYmdHo57TURERESUvjydJNSsWRNr1qzBvn378PvvvyM8PBy1a9fGixcvNBoTOz0c95qIiIiIKH15Oknw8fFB+/btVZ3Kdu3aBeB9s6IUmRkTm+NeExERERGlL08nCR8zMzODp6cnbt++rdGY2OnhuNdEREREROnLV0lCXFwcrl+/DgcHB43GxCYiIiIiIu3l6dGNxowZg1atWqFEiRKIiIjAtGnTEBUVhV69ekGhUGQ4JjYREREREWkvTycJjx49QpcuXfD8+XMUKVIEn3/+OYKCguDs7AwAGo2JTURERERE2snTSUJAQMAnt2syJjYR5R5NZzDVZMZSXcYiIiKiT8tXfRKIiIiIiCj7MUkgIiIiIiI1TBKIiIiIiEgNkwQiIiIiIlLDJIGIiIiIiNQwSSAiIiIiIjV5eghUIqLswOFUiYiIPo1vEoiIiIiISA2TBCIiIiIiUsPmRkREWaRJ8yU2XSLSnqZNAz/E/9eIdINvEoiIiIiISA2TBCIiIiIiUsMkgYiIiIiI1DBJICIiIiIiNUwSiIiIiIhIDZMEIiIiIiJSwySBiIiIiIjUMEkgIiIiIiI1nEyNiIgon8rMZGMAJxwjoozxTQIREREREalhkkBERERERGqYJBARERERkRomCUREREREpIZJAhERERERqWGSQEREREREapgkEBERERGRGs6TQERERESUR+XWfCh8k0BERERERGqYJBARERERkRomCUREREREpIZJAhERERERqWGSQEREREREagpMkvDLL7/A1dUVxsbGqFq1Ko4fP57bVSIiojyK14zMOamwyNSHiPKfApEk/PHHHxgxYgQmTJiA8+fP44svvoCPjw8ePHiQ21UjIqI8htcMIqKMFYgkYd68eejXrx/69++PcuXKYcGCBXBycsKyZctyu2pERFrhU9nsx2sGEVHG8v1kavHx8QgODsa4cePU1nt7e+PUqVNpficuLg5xcXGq5cjISABAVJT6pBNvIBmW//F30sNYuo+laTzGYqzsjKVpvOyMlbIsotlx/Zdpe83Q9HqRIsiyWKbq9Xnk40x9T9Nz+WOano/5sbyCfGz5pbyCfGz5vTxtrhf5Pkl4/vw5kpKSYGdnp7bezs4O4eHhaX5n5syZmDp1aqr1Tk5O2lfA0lL77zBW3ozHWIyVz2NFR0fDUtf/jxUw2l4zdHq9+JSc/r0V5PIK8rEV9PIK8rHlsfI0uV7k+yQhhUKhUFsWkVTrUowfPx6jRo1SLScnJ+Ply5ewsbFJ9ztRUVFwcnLCw4cPYWGRtdf9uoyVl+vGWIzFWDkTS0QQHR0NR0fHLJX3X6LpNSMz14u06Prv/n+5vIJ8bAW9vIJ8bPmlPG2uF/k+SbC1tYWenl6qJ0ARERGpnhSlMDIygpGRkdq6woULa1SehYWFzn7xuoyl63iMxViMlb9i8Q2CZrS9ZmTlepEWXf/d/y+XV5CPraCXV5CPLT+Up+n1It93XDY0NETVqlVx4MABtfUHDhxA7dq1c6lWRESUF/GaQUSkmXz/JgEARo0ahR49eqBatWqoVasWli9fjgcPHuB///tfbleNiIjyGF4ziIgyViCShE6dOuHFixf44YcfEBYWBg8PD+zevRvOzs46K8PIyAhTpkxJ9do5t2PpOh5jMRZjFcxY9H9y4prxsZz+XRbk8grysRX08grysRXE8hTCMfOIiIiIiOgD+b5PAhERERER6RaTBCIiIiIiUsMkgYiIiIiI1DBJoHwns9OaExEREZFmmCRkQmJiYq6W/8MPP+Dt27ep1sfGxuKHH37QWTmPHz/WWSxN/fzzz5/cHhUVBW9v70zFjoiIwPHjx3HixAlERERo/f3ExET4+/unmoQps9asWYO4uLhU6+Pj47FmzRqdlCEimTpWXUhKSsLRo0fx6tWrXCk/PYmJidDX18eVK1eyHCshIQFeXl64deuWDmr2f7J6rhIVZDk53grHdqH/MiYJWrh27RpGjRqFYsWKZTqGiCAwMBC7du3K9M3T1KlTERMTk2r927dvMXXqVI1iDB8+/JPbHz9+DC8vr0zV72NbtmxBhQoVNNp30qRJWL16dZrbYmJi0LRpU63fJERFRaFHjx4oVqwY6tevj3r16qFYsWLo3r07IiMjNY6jr6+Pb775Js0b+8zo06dPmuVHR0ejT58+GsUwNTXFs2fPVMvNmjVDWFiYajkiIgIODg4axbp9+za6dOmS5s83MjISXbt2xd27dzWKBQB6enpo2rQpXr9+rfF3MnL8+HF0794dtWrVUiWxa9euxYkTJzSOoa+vD2dnZyQlJWW5PgYGBrhy5QoUCkWWYwG6O1cp7/nwZjM5OTnHbj6Tk5NzpJyc9PH/b9n5s8zJsgDgzZs32Ro/tzHB052c+JvCJCEDMTExWLFiBWrVqoUKFSrg9OnTGDdunEbfff36NXr16gVPT08MGDAAUVFR+OKLL9C4cWO0atUKZcuWxaVLl7Suk4ikeVNy8eJFWFtbaxRjzZo16b51ePLkCby8vGBvb69xnX7//Xd89dVX6Nq1K/79918AQGBgICpXrqy6qdPE2rVrMWjQIGzbtk1tfUxMDLy9vfHy5UscPnxY43oBQP/+/fHvv/9i586deP36NSIjI7Fz506cPXsWAwYM0CpWzZo1ceHCBa2+k570fo+PHj3SeMr0d+/eqf1hOHnyJGJjY1OVo4mffvoJTk5OaU7tbmlpCScnJ/z0008axUrh6empVWLxKZs3b0bTpk1hYmKC8+fPq5K16OhozJgxQ6tYEydOxPjx4/Hy5css16tnz55YuXJlluMAuj1XKW9RKBQIDQ1FfHw8lEqlzhLLtMTGxiIoKAgxMTFQKrP3Mp+cnJyjb9cjIyNx9OhRtXXZdSP/4sUL+Pv7q73NUygUaT6k04VHjx6hY8eOOHXqlOoYsjvJCwkJwapVq7B79+5sLSeFQqHAhQsXcPHiRZw4cQIXLlzAixcvAGTPTf25c+dw7tw5HDt2DOfPn1eVlR3lJSYm5mhSniN/U4TSdPz4cenVq5cUKlRIPD09RU9PT06cOKFVjH79+ombm5v8+OOPUrNmTalVq5Z8/vnnEhQUJKdPn5YGDRpIy5YtNY5XuHBhsbKyEqVSqfp3ysfCwkKUSqUMGjRIo1jHjh0TU1NTWbJkidr6J0+eSOnSpaV27doSExOjUayffvpJDAwMpGrVqmJqaiqmpqYyffp0sbGxEV9fX3n27JnGxygi8vvvv4uJiYkEBgaKiEh0dLTUqVNH3Nzc5MmTJ1rFEhExNTWV48ePp1qf8jPQxqZNm6RkyZKyePFiOXXqlFy8eFHto4lKlSpJ5cqVRalUiqenp1SuXFn1qVChgpibm8tXX32lUSyFQiFPnz5VLRcqVEju3LmjWg4PDxelUqlRrDJlysjp06fT3X727FkpXbq0RrFS7Nu3TypVqiQ7duyQJ0+eSGRkpNpHG5UqVRJ/f38RUT/O8+fPi52dndaxChUqJEZGRlK6dGm130HlypW1ijVkyBCxsLCQKlWqyNdffy0jR45U+2hDl+cq5R1PnjyRqVOnioeHhxQvXly+/fZbiYqKypayrly5Iv369RNTU1NRKpWyYsUKEXn//+/Jkyfl5cuXOi0vICBAWrRoIUuXLpXz58/L69evRUTk1q1b8s0338i7d+90Wt7cuXOlS5cuquVXr17Jxo0bZdOmTXLu3DmdlrV06VKpU6eO6m/N4cOHpV+/ftKnTx/x9fXV+G++pubPny8KhUI8PDxk/fr1Oo2dlsDAQPHy8hIjIyNRKBQybtw4efnypaxdu1Z+/PFHOXDggE7Lu3nzpowePVqKFy8uCoVCChUqJJ9//rkMGDBADh06pNOyrl27Jt98843Y2NiIQqEQOzs7qVmzpvTu3Vs2b96s07LSkpiYKImJiZKcnKxal5SUpLacFTn1N6VAzLisS3PmzMGqVasQExODLl264MSJE6hYsSIMDAxgZWWlVaw9e/Zgw4YNqF+/Pvr06QMnJycEBgaiZs2aAIDZs2ejdevWGsdbsGABRAR9+/bF1KlT1Z42GxoawsXFReMn9l988QU2bdqE9u3bw9raGl26dEF4eDi8vLxgbW2Nffv2wczMTKNYK1euxK+//oq+ffviyJEjaNiwIQIDAxESEoLChQtrfHwp+vfvj5cvX6Jt27bYvn07Jk2ahPDwcBw9elTjpjMfsrGxSfPJvKWlpda/006dOgEAhg0bplqnUChUbwU0acLStm1bAMCFCxfQtGlTFCpUSLUt5ffYvn17reqlC/fv30fRokXT3W5ra4uHDx9qFbNZs2YAgNatW6s95dDm55Xi5s2bqFevXqr1FhYWWjdpSvkd6MKVK1dQpUoVAEjVN0HbJzu6PFcp75g2bRrOnTuHL7/8Eo6Ojpg/fz6MjIzw448/qvrInDt3Dg4ODpn6G/eh6dOn49WrV9i0aRMuXbqE/fv34/z58wgICMDLly/h6emJFStWoHr16jo5tj/++AO7d+/GxYsX8fjxYxQvXhzNmjXD48eP8fLlS50/3Vy/fj2aN28OAPj333/h6+uL8+fP4+3bt4iJiUHz5s2xZMkSuLi4ZLmsjRs3wtvbGyVLlsTy5cuxbNky6OnpwcHBAadPn8batWuxfPlyNGzYMMtlAcCmTZswcOBAGBkZoXv37ti8eTN8fX3h6empk/gfmz17NkqUKIFt27bh5s2bmDJlCnr37o2goCDY2tpixYoVmDp1Knr16qWT8iZNmoSoqCjV+fe///0PQUFBqnUjR47E9OnTYWxsnOWyJk6ciBcvXmD58uXw9vbGxYsXERgYiP3796Njx45o1KgRfv31V7i6uurgyIApU6ZARNC6dWtUq1YNenp6attFBJs3b4aFhQWaNm2a5fJy7G+KztOOfE5PT0++//57SUxMVFuvr68vV69e1TrWh0++TUxMJCQkRLUcFham8VPeDx05ckQSEhK0/l5a1q9fL8bGxrJ69WopW7asVK9eXesnvCYmJnL//n3VsqGhoQQFBWW5buPGjROlUiklS5aUhw8fZjrOb7/9Jo0bN1b7XYSFhYm3t7f8+uuvWsW6d+/eJz/a8PPzk9jYWK2+8zGlUikRERGqZXNzc7l7965qWZs3CXZ2dp98mnPw4EGtn9gfOXLkkx9tlCxZUvVk68M3Cf7+/lKuXDmtYuVVujxXKe+wtLRUexO9ZcsWcXFxkX/++Ue1zsXFRX744Ycsl2Vubi7BwcGqZQcHB/Hx8ZHLly/Ls2fPpGLFijJq1Kgsl5Pi4sWL0rVrVzl48KDcvHlT5syZIy1atBADAwNRKpVSqVIl6dGjhzx48EAn5RkZGcn169dFRKRZs2bSvn17OXbsmCQlJcmRI0fE3t5e5s6dq5OySpcuLTt37hQRkfLly8tPP/2k2hYfHy+tW7eWXr16SVxcnE7KMzAwUN0jbN++XapVqyYNGjRQe8OblJSkk7JERKytrVU/SxGRokWLyuDBg+XNmzciItK9e3dp1qyZvHjxQiflWVpaypUrV1TL9+/fl5YtW8rz589l//794ujoKNu3b9dJWWZmZnLhwoU0t129elXKli0rvr6+OilL5P39nr29vVhZWUnRokXFx8dHlixZonbP5+rqKjNnztRJeTn1N4VJwkemT58ubm5u4uTkJGPHjpXLly+LSOaSBF02BfnQrl27ZO/evanW7927V3bv3q11vKVLl4pSqZRq1aqpXhVrI6Pj1MaXX36p9jEyMpIaNWqkWq+NlKYlBgYGUqpUKSlVqpQYGBhIoUKFstTMJC9QKBRqTc8UCoVYWlqqlgsXLqzxOfbVV19J27Zt093eunVr6dChg66qrrXZs2eLu7u7BAUFibm5uRw/flzWrVsnRYoUkcWLF2sd79WrV/L777/LuHHjVBfB4OBgefToUabqd/v2bdm7d6+8fftWRETj18opzc9SPp86Vyn/CQ4OlhIlSkhUVJTaOdG/f39p1qyZiIi8efNGzMzMMv13M8XZs2fFxcVF1VT0xYsXolAo5MaNG6p9Vq5cKXXr1pVXr15lqawP/fbbb1KpUiUJDw9XrTMwMJAVK1bIpEmTpGzZspn+/+pDQUFBYmRkJOHh4XL79m2xtbVVu8kVERk/fry0aNFC4+ay6YmLi5MhQ4bIgAED5OXLl+Lm5qb6Oab8Hk+dOiUuLi5q17/MOnHihNja2kpSUpKqmcrJkyelUaNGYmlpKdOnT9dpgnDnzh0pU6aM6l7i6dOnolQq5cGDB6pyzp07J8WLF5ewsLAsl3fr1i357LPP1G7ck5KSRKFQqP7+du3aVfr375/lpOvBgwdStmxZWbVqlaqcuLg4effuneoB8PLly6VcuXI6aX537do1KV26tGzcuFECAwNl7ty58tVXX4mbm5uYm5uLi4uLfPnll6JUKtUe4mVWTv5NYXOjj3z//ff4/vvvcfToUaxatQqff/45SpUqBRHJ1GhEK1asUDUnSUxMhJ+fH2xtbQG873CZGePGjcOsWbNSrRcRjBs3Dj4+PhnGqFy5stprYAMDA7x+/TrViEbnzp3TqE6fOs4UHzbRSc/HTS26dOmiUfmfosumJcD7ztW//vorQkND8c8//8DZ2RkLFiyAq6sr2rRp88nvWltb49atW7C1tYWVldUnX8Vr0qk2vZGgMmP8+PGoVasWOnTogLFjx6JMmTIAgBs3bmDOnDnYt28fTp06pXXc48eP47fffsPdu3fx559/olixYli7di1cXV1Rt25djeOMHTsWkZGR8PLywrt371CvXj0YGRlhzJgxGDJkiFZ1unTpEho3bgxLS0vcu3cPAwYMgLW1NbZu3Yr79+9rNQTtixcv0LFjRxw+fBgKhQK3b99GyZIl0b9/fxQuXBhz58795Pd1fX5S3vL48WM4Ojri5s2bqFatmqqp3eTJk1G7dm2sX78e7u7uUCqVKFmyZJbKunz5MooXL47w8HCUKlUK165dQ7du3VC6dGnVPvb29ggLC8tUU9D0fP3113j69Cm8vb3x77//4uzZs7C2tkb37t1hZGSks6G5T548ifj4eIwcOVLVdKpEiRJq+1SvXh1bt27VuLlsegwNDdGqVSuMHTsWe/bsQfPmzfH7779j1qxZ0Nd/f+sUGRmJ2NjYTzbT1NSGDRtU50HKOVK7dm3s3r0bU6ZMwU8//YR//vkH06dP13i0wE9xcnJCjRo1MHnyZISEhODgwYOwtbXF06dP4eTkBOD94CtJSUlaDWKSnmLFisHDwwM//vgjNm3ahPj4eEyePBllypRRDbjSvHlzzJgxA4aGhpkuR0Tg5OSEVq1a4aeffkK1atXg6emZKqarqysiIiJ00ozz+fPnKFeuHOzt7dGgQQPUrVsXvXv3RlhYGO7cuYMLFy5g48aNKF68uE6aN+Xk3xSFSAEfIyqLoqOjsX79eqxevRrBwcGoUaMGOnTogFGjRmX4XRcXF43aY4aGhmpVJxMTE1y/fj1Vm8t79+6hfPnyGg2hpulQqVOmTMlwH02OU6FQ6GyUm9y0bNkyTJ48GSNGjMD06dNx5coVlCxZEn5+fvD3989w5CV/f3907twZRkZG8Pf3/+S+umoHqo2dO3eib9++aiNAAO/byq9YsUKrPjTA+xGJevTogW7dumHt2rW4du0aSpYsiV9++QU7d+7M1Igab9++xbVr15CcnAx3d3e1Ph2aaty4MapUqYI5c+bA3NwcFy9eRMmSJXHq1Cl07doV9+7d0zhWz549ERERgRUrVqBcuXKqWPv378fIkSNx9epVretHBcfjx4/h7++Ptm3bwt3dHSKC5ORk6OnpYfbs2di+fTuKFCkCANi+fXuWynrz5g0uX76M0qVLw9raGm/fvsXr16/h6Oio2mfo0KF48uQJNm/enKWyUsgHo7QNGTIEZmZmuHbtGvT19bF161adlJEiKioKu3fvxqFDh3D8+HG4u7tjwYIFaonCsGHD8PjxY50cX3JyMmbOnIkffvgBCQkJMDY2xrBhw/DFF1/g2LFj2LdvH5o0aaL1qG9p2bNnD2xsbFCjRg218lNGpzp27BgGDBiAjh074scff8xyeQBw+vRpjB07FpcuXcLPP/+M06dPIzk5GcuXL8eZM2cwfvx4VX8MXdixYwe+/fZbvH37Fs+fP0eZMmUwfvx4dOzYEQAwePBgPHnyRCfnTUhICIYMGYLAwEBUqVIFDRs2RIMGDVCxYkXs3LkTv/76K6pVq4Zly5Zluaz4+HhcunQJjo6Oav+vpUhMTES7du2gp6enk2PLyb8pbG6khUuXLsnw4cOlSJEiuVqP9NqOHzhwINfrltdFR0dnaYSdcuXKydatW0VEvVnV5cuXxcbGRtfVzRVv376VLVu2yJw5c2T27NmydetWVRtVbelyRCI/P78sNyFIYWFhoWor+mG97t27J0ZGRlrFsrOzU71C/zDW3bt3xczMTCf1pfztxYsXqZqfpTR7qF+/vigUCvnrr7+yrfyUso8dOyblypXLltFdkpOT5dmzZ9KzZ09RKpWybt06nZfxsYiICLX+eYcPH5aSJUvKn3/+qdNybt26JbNmzRIfHx9xdHQUhUIhnp6esmjRIq1H78uKwMBAtTb9uvbvv//KZ599JgqFQhQKhXTp0kWuXbum0zLOnz8vy5cvF39/f7ly5Yrq/4N9+/ZJ5cqVVddXXUhOTpYtW7bIgAEDpG7duuLg4CAKhUKKFCki33//vc76yXxYXlrLCQkJUrduXdmwYYPOynr69GmqvqnZ8TeFbxIyISEhAQYGBrlW/tdff42goCBs3boVpUqVAvA+a27fvj2qV6+OFStW5Frdsqpv374a7bdq1SqNY4aGhmLIkCE4cuQI3r17p1ovmRhhx8TEBDdu3ICzs7PaE+jbt2+jQoUKqeYoyEhycjJCQkIQERGRanzltEby+ZimrxJz6y2Oqakprl27BhcXF7Wf1927d+Hu7q72+8hIkSJF8PbtW7Rq1Qrdu3dHs2bNVK/9tWVnZ4e9e/eicuXKavXav38/+vXrp9UoTubm5jh37hzc3NzUYp05cwbNmjVL9VbmUzIa61oXE8BR3rJv3z5Mnz4du3fvztRbMW3s2bMHZ8+exbfffquTEWTScunSJWzbtg39+/dP86lqVsj/f2IKINXoMcD7J9X//PMPJk2aBBMTE52UJyJQKpV49+4doqKikJSUhEKFCiE6Olrnx5fTkpKSoFAo1ObSuH//Pi5fvgylUomaNWvCxsYmR+ry+PFjnD59Gi1atMhSc6O0vHz5Ek+ePMGbN29gaWkJhUKhak6bHeSjOZASEhJw4MABNGrUCEZGRtle3r59+zBjxgzs2rUry39T2CchE3IzQQDeT3rVrFkzlC1bFsWLFwfwfhKWL774QuPXnpoO2RYYGKjRPkOGDEFQUFCqibgiIyNRu3ZtLFu2TKObXj8/Pzg7O6Ny5co6m+ikW7duAN4nFnZ2dlkaks/V1RUXLlyAs7Oz2vo9e/bA3d1dq1hBQUHo2rUr7t+/n+pYNU1e7t27B2dnZ3Tt2lUn7WJ1zcHBASEhIamaxp04cULrtpJhYWHYu3cvNm7ciM6dO8PExARfffUVunfvjtq1a2sVq02bNvjhhx+wadMmAO9/3g8ePMC4ceO0Hn62Xr16WLNmjaoJgEKhQHJyMn766SetZy3/+FV0QkICzp8/D39/f42bCFLeknJTm96kZk2bNkX58uV1kiBkVFajRo3QrFkznQ1LmlZ5FSpU0Emb+bSk3Ax96mfZvHnzNBMIbaUcW8rPytjYWC2xMjc3z3IZaZWX3ZPffVjexz9LEYGzs3Oq65uuyvvU769YsWL48ssvdVLWiRMncOLECVSrVg2NGzeGtbV1qolmP2zKpavyatSogYYNG6quASnxDQwMVMP26sLx48dx4sQJ1KxZM83ymjZtCjc3N908dMjyuwjKFcnJybJv3z6ZM2eOLF68WI4eParV9xUKhbi4uMjgwYNlxIgR6X400apVK5k3b1662xcuXPjJUXM+9M0334iVlZVUrFhRFi5cqJOh18zMzNRG98iKVatWSbFixSQgIEDMzMxk48aNMm3aNNW/tVGxYkX56quv5Nq1a/Lq1St5/fq12kcTf/zxhzRr1kyMjY3lyy+/lB07duh0BIys0vWIRCnevHkj69atk+bNm4uhoaGULFlSq+9HRkZKnTp1pHDhwqKnpydOTk5iYGAg9erV07pJ09WrV6VIkSLSrFkzMTQ0lA4dOki5cuXEzs5Obfi7rFi/fr20bt1aJ7Eo50RHR6dal5SUpPb/aGhoqGpErJwoS1cTLqVVXmJiosTFxamaWYSEhGRredl1fOkd24fNO27fvp2jx5YTP8sPJ/+6ffu21s1xtS3vw+O7detWpkZX/NjcuXOlVKlSUq5cObGwsJAuXbqo/v/KjmtjWuWlTCCoq4nTcrM8JgkFRFJSkvz999/Spk0bjfafPXu2lCtXTooWLSojR45UDfWaGSVKlPhku8Xr16+Lk5OTxvHevXsnGzZskMaNG4upqal89dVXsnfv3kz/D9CgQQOdzhy5fPlyKVGihKrdZvHixVWzmmrD1NRUbt++rZM6PXr0SKZNmyafffaZODg4yHfffSe3bt3SSeys+v7778XExET18zI2NpaJEydmOe6zZ89k8eLFUr58+UwNJSwicujQIfnpp59k9uzZWTpHwsLCZPLkydKiRQvx8fGRCRMmZGp28PSEhIRwxuV8JiIiQhQKhVStWlXGjh0rJ0+eTHWT8uLFC6lTp45cunQpR8qqW7dulv7Wa1veF198kaPl6eL48uqxsbyMPX36VEqUKCHLli2TsLAwOXTokJQoUUK+/fZbtf26deum9bxG+am8rl27SmhoaJbLE2GSkO/dunVLxo0bJw4ODmJsbKxxkpDi1KlT0r9/f7GwsJDq1avLsmXLtH56YGRk9Mmb3du3b4uxsbFWMVPcu3dPfH19pWTJkuLk5JTmE4mMhISESOPGjcXPz0/Onj0rFy9eVPtk1rNnz7I0PraXl5fs2bMn099Pz5EjR6RBgwaiVCp1Mga0Lrx580bOnDkj//77b6Z+hx/GWbdunfj4+IiBgYGULFlSJkyYoPPOddq4f/9+ugnsh5MMZtbbt29l+PDhUrp06SzHopwTEBAghQsXloEDB0rFihXF0NBQTE1NpX79+vLzzz/LjRs35NSpU6JQKPJVWQW9vIJ8bAW9vJUrV0rFihXV1h08eFCcnJzk3LlzIvL+fkRXx1bQyxNhkvBJISEhMmHCBOncubPqZnDPnj2ZGl1Al7Hevn0rfn5+8sUXX6hmtVy4cGGWb778/PykevXqYmZmplWiULJkSdmyZUu62zdv3iyurq6Zqtf9+/dl6tSp4urqKsWKFcvUMf7zzz/i6uqqepKtUChEqVSq/qsNX19fnTUh2bJli7i7u8vq1at1krzExsbK2rVrxcvLS0xMTKRTp06q15Da0uX5qiudO3cWMzMzKVKkiAwaNEhOnjyZ6VgLFy5M87No0SJZvny5BAYGppp1PT1KpTLNZPH58+dan18fToyXMhmenp6emJuby7Zt27SKRblr1qxZ0qZNG1VzosuXL4u/v7/06NFDXFxcxMDAQBQKhXzxxRf5qqyCXl5BPraCXt7w4cPl66+/Vi2nNA/r3bu3qrnmvHnzpEKFClku679QngiThHQdOXJETExMpHHjxmJoaKga1nD27NnSvn37XIn177//yoABA8TCwkKqVasmCxYskPDw8EzNBv2x48ePS58+faRQoUJSs2ZNrdrIDhkyRDw8PCQ2NjbVtrdv34qHh4cMHTpU43gfNjcyNjaWDh06yK5duzLdnrBcuXLSrl07CQoKktDQULl3757aRxuenp6iVCqlZs2asnjxYomIiMhUnURELWnJSvISFBSkOi8qV64sixcvztIbBF2e+zExMTJx4kSpVauWlCpVSlxdXdU+2ujSpYvs3Lkz1bBvmeHi4iJmZmaiUCjE2tpaNVu1mZmZ2NnZiUKhkFKlSmk0RJ5CoUjzPLh3757WTYT8/PzUPmvWrJE9e/bkmTdCpLm///5bJk6cmOqBS3x8vDx79kyCgoKkSJEiMmfOnHxVVkEvryAfW0Ev76effpImTZrI8+fP1dZfu3ZNihcvLgcPHpT27dvL2LFjs1zWf6E8ESYJ6fr8889l7ty5IqI+9vnp06fF0dExV2Lp6enJiBEjUnXCzWyS8PjxY5k+fbq4ubmJnZ2djB49OlNxwsPDxdHRUZycnGT27Nmybds22b59u8yaNUucnJzE0dFRwsPDNYr1YcflBQsWpPqfITN02fZfROTKlSsyfvx4cXV1FQMDA/Hx8ZH169drPZfAx8lKZpIXd3d3sbW1lWHDhmWp6dSHdHnud+7cWRwcHGTs2LEyf/58WbBggdont2zYsEEaNGig9lbo9u3b0rBhQwkICJCHDx9KnTp1PpkUjRw5UkaOHClKpVIGDhyoWh45cqQMGzZMatasKbVr19ZJfR88eCB9+vTRSSzKOSkdTdN6wPHkyRNRKBQSHByc78oq6OUV5GMryOW9fv1ajhw5IiKpO/F+9913UrFiRVEoFDq7Vhb08kQ4T0K6ChUqhMuXL8PV1VVt7PN79+6hbNmyWo3vrqtY3t7eCAoKQqtWrdCjRw80bdoUCoUCBgYGuHjxolZDcDZv3hyHDx+Gt7c3+vbtixYtWmR6zHng/djK33zzDfbt26cazlOhUKBp06b45ZdfUg2BmR6lUokSJUqgcuXKnxymb8uWLRrXrVWrVujdu7fWQ1tq4uTJk9iwYQP+/PNP1TjaOUmpVMLMzAz6+vqf/Hm9fPlS45i6PPcLFy6MXbt2oU6dOhp/50OLFi3SeN9hw4ZpvG+pUqWwefNmVKpUSW39+fPn0b59e9y9exenTp1C+/btERYWlmaMlOFNjx49ilq1aqmN7W1oaAgXFxeMGTMGbm5uGtcrPRcvXkSVKlU4T0I+l/L709PTw61btzB16lSsX78+35dV0MsryMdW0MtLSkqCnp4e3r59i3LlyuHRo0fZ+ne0oJXHeRLSUbhwYYSFhcHV1VVt/fnz51GsWLFcibV//348fPgQq1evxjfffIPY2Fh06tQJALQe93rv3r1wcHDAgwcPMHXq1HTHYD937pxG8ZydnbF79268evUKISEhEBG4ubnByspKq3r17NlTZ2N4p2jVqhVGjhyJy5cvw9PTM9U8F61bt850bDMzM5iYmMDQ0BDR0dEafWfNmjVprre0tESZMmVQtmxZjctfvXq1xvtqSpfnvpWVVarxqbUxf/58jfZTKBRaJQlhYWFITExMtT4xMRHh4eEAAEdHx0/+Tg8fPgwA6NOnDxYuXJhqjhD6bxMRPHz4EA8fPoSDgwNKliypNn6/m5ubVklwXimroJdXkI+toJcnInj06BHu378PR0dHtbJMTU2xY8cOXL9+XSdl/RfKAwC+SUjH2LFj8c8//+DPP/9E6dKlce7cOTx9+hQ9e/ZEz549MWXKlFyJ9aEDBw5g1apV2LZtG5ycnNChQwd06NABVapUyfC7mk7MlNm65SWfmjBF2xmXgfczOG/YsAHr16/HrVu3UK9ePXTt2hVfffUVLC0tM/x+eolTTEwMkpOT0bx5c2zYsEHnk/VoSpfn67p167B9+3b4+/vD1NQ0G2utnRYtWiA8PBwrVqxA5cqVAbxPggYMGAB7e3vs3LkTO3bswPfff4/Lly9rFTsqKgqBgYEoW7asVgnfp/BNQv4SGBiIwYMH4/nz5yhZsiSUSiWKFCmCunXrom3btihdunS+LKugl1eQj62gl6dpWbqaRK2gl5eCSUI6EhIS0Lt3bwQEBEBEoK+vj6SkJHTt2hV+fn5azeioy1hpefXqFdatW4dVq1bh0qVLvJHIRrVq1cLp06fh6emJbt26oWvXrlo/XU9PcnIygoOD0b9/fzRp0gQ///yzTuJqS5fna+XKlXHnzh2ICFxcXFK9xdH0TZWuhYeHo0ePHjh06JCqTomJiWjUqBHWrl0LOzs7HD58GAkJCfD29v5krI4dO6JevXoYMmQIYmNjUbFiRdy7dw8igoCAAJ00c2OSkH+cOXMGX331FVq0aIEOHTrg/v37ePjwIa5fv447d+6gcOHCWLBgAcqVK5evyiro5RXkYyvo5RXkY8uN8j7EJCEDd+7cwfnz55GcnIzKlStnqX2xLmOl59y5cxq9SaDM+f7779GtWzeUL18+28o4ePAgBg8ejJs3b2ZbGZrQxfma0Rsrbd9UPXr0CH///TcePHiA+Ph4tW3z5s3TKIaI4MGDByhSpAgePnyImzdvQkRQtmxZlClTRqv6AIC9vT327duHihUrYsOGDZgyZQouXrwIf39/LF++HOfPn88wRrt27T65/fXr1zh69CiThHxg2LBhePDgAbZt26a2Pjo6GufOncOECRMQFRWFf/75B2ZmZvmmrIJeXkE+toJeXkE+ttwo70Psk5COo0ePon79+ihVqhRKlSqVZ2JlhAlCaj/88MMnt0+ePFnjWDNmzFD9+8MO2rr02Wef4dGjRzqNqQ1dnq+6bK526NAhtG7dGq6urrh58yY8PDxUT+y1Oe9T+stcvXoVZcqUyVRi8KHIyEhVv4u9e/eiffv2MDU1RYsWLfDtt99qFCOjZmqWlpbo2bNnlupJOSM6OhpFixZVLScmJkJPTw/m5uaoX78+NmzYgJYtW2Lbtm3o1q1bvimroJdXkI+toJdXkI8tN8pTo7NxkgoYAwMDcXJyku+++y7LU4XrMhZpr1KlSmqf8uXLi6mpqWpeAW35+/uLh4eHGBkZiZGRkXh6esqaNWt0Vt+DBw/m6uy6efV8rV69ukyaNElE/m9o1ujoaGndurX88ssvWsVyd3eXf/75Ryf1cnNzkz/++ENiYmKkSJEicujQIRERuXDhgtjY2OikDMo/duzYIRYWFrJixQq1Cfk+HLLQ1dX1kxNQ5sWyCnp5BfnYCnp5BfnYcqO8DzFJSMezZ89k8eLFUrt2bVEoFOLp6SmzZ8+Whw8f5mqsvGz79u1pfv7++2/Zv3+/3L17N7erqBIZGSlffvml1jf3c+fOFVNTUxk7dqxs375dtm3bJt9++62YmprKvHnzslSn5ORkCQ4OlooVK8ro0aOzFCsxMVHOnz+fqUm4snq+WllZybNnz0Qk9QzCH3+0UahQIdW8BoULF1bN/nzhwgVxdnbWKtbOnTulbt26OkmCli5dKvr6+lK4cGGpWLGiaizwRYsWSYMGDbIcn/KfMWPGiLm5uTRp0kRWrFghd+/elRcvXsi5c+dkypQpYm9vr/W8KnmhrIJeXkE+toJeXkE+ttwoLwWTBA3cvXtXpk2bJuXLlxc9PT3x8vLKE7Gym7Yn3IczBqc3i3C9evU0vnFds2aN1K5dWxwcHFSTi82fP1+2bdum9bGk5fLly1rfXLq4uIi/v3+q9X5+fuLi4qJRjPRunA0MDESpVErz5s0lOjpaq3oNHz5cVqxYISLvE4Q6deqoZhA+fPiwVrE+lJnz1c/PT969e6f696c+2rCzs1NN9ufu7i7bt28XkfdJgpmZmVaxChcuLIaGhqJUKsXY2DhLyYuIyJkzZ2TLli1qv7edO3fKiRMntI5F+deHT/YOHjwoHTp0kCJFiohCoRBbW1spXbq0uLu76+TNY06WVdDLK8jHVtDLK8jHlhvlfYwdlzWUlJSEPXv2YNKkSVkeQUgXsRITE3HkyBHcuXMHXbt2hbm5OZ48eQILCwsUKlRI4zgNGjTAunXrULx4cbX1//77L3r06IFbt25pHOvQoUOYMGECpk+fjho1agAATp8+jYkTJ2LSpEmwtLTEwIEDUbNmTaxcufKTsZYtW4bJkydjxIgRmD59Oq5cuYKSJUvCz88P/v7+qjHqs+LEiRNo1aoVXr16pfF3jI2NceXKFXz22Wdq62/fvg1PT0+NJhrz9/dPc72FhQXKli2bqREKihcvjm3btqFatWrYtm0bBg8ejMOHD2PNmjU4fPgwTp48qXXMFLo891O8efMGwcHBqFevnsbfadu2LVq0aIEBAwZg7Nix2Lp1K3r37o0tW7bAysoKBw8e1DhWer+DFL169dI41ockm/qpUP6UmJiIp0+f4unTpwgNDUVcXBy8vLzg4OCQr8sq6OUV5GMr6OUV5GPLjfL4JiEDJ06ckG+++UaKFCki5ubm0q1bN9m9e3euxrp3756ULVtWTE1NRU9PT+7cuSMi758mDxw4UKtYrVq1EisrK9m4caOIvJ82fcqUKWJoaKh1k5fy5cvLyZMnU60/ceKEuLu7i4jIgQMHxMnJKcNY5cqVk61bt4rI/7U/F3n/9F/bdt4LFy5U+yxYsEC+++47cXR0lM6dO2sVq3z58jJ9+vRU63/88Ufx8PDQKpYuGRkZqZoDDRgwQIYPHy4i798EmJubZyqmLs/9j124cEGUSqVG+0ZERIiIyJ07d1TTzb9580a++eYb8fT0lC+//FL1pim3ZHc/FcofoqOj5eTJk/LPP/9IXFxcgSmroJdXkI+toJdXkI8tN8r7GJOEdIwfP15cXFzE0NBQmjdvLuvXr890ey9dxhIRadOmjXTv3l3i4uLUbqCPHDkin332mdbxli1bJmZmZtKlSxepVauWFCtWTA4cOKB1HGNj4zTbeF+6dEmMjY1F5H2CY2JiolGslBu/D4/x1q1bqliacnFxUfuULFlSatasKePHj5eoqCitYv3111+ip6cnTZs2lR9++EF+/PFHadq0qejr62dLpyFNlShRQvbt2yeJiYni5OQkO3bsEBGRK1euSOHChbWKpevzNS3aJAkGBgbSvn172b17t9qrV115+/atREZGqn20kZ39VCj/uH79uvTu3VvVzLJq1aoSFBSk2p6cnCwJCQmSkJCQr8oq6OUV5GMr6OUV5GPLjfLSwiQhHbVq1ZIlS5aoOmDmlVgiIjY2NnLjxg0RUb+BDg0N1egGPC3jxo0ThUIhBgYGab4N0ESdOnWkWbNmqie/Iu+fAjdr1ky++OILEXn/JsHNzS3DWOXKlVP1PfjwGBcuXChVqlTJVP105ezZs9KtWzepUqWKVK5cWbp16ybnzp3L1TpNmTJFLC0tpWzZslKiRAlVn4CVK1fK559/rlUsXZ+vadEmSdiwYYM0adJE9PT0pFixYjJx4kRVB+bMiomJkcGDB0uRIkVEqVSm+mhDF/1UPnb16lXZs2dPqkEAKO/q2bOnNGvWTE6dOiVPnz6VVq1aSYsWLeTNmzeqEUn27dsn69evz1dlFfTyCvKxFfTyCvKx5UZ5aWGSkA9ZWVmpOnB+eAN9/PhxKVq0qFaxXr58Ke3atRNLS0tZvny5dOvWTczMzGTp0qVa1+vGjRtSpkwZMTQ0lFKlSslnn30mhoaGUrZsWbl586aIiGzdulWjZhirVq2SYsWKSUBAgJiZmcnGjRtl2rRpqn9ratOmTdK1a1f56quv5LffftP6mPKTv/76S+bNm6c2CpGfn5/OOnrrkjZJQooHDx6Ir6+vuLq6ilKplAYNGsi6deskNjZW6/IHDRok5cqVkz///FNMTExk1apV8uOPP0rx4sVl3bp1WsUyMjKS27dvp1p/69YtMTIy0irWnTt3pEKFCqkGAchM8kI5y8bGRu0By507d+Szzz5TG563atWqMnHixHxVVkEvryAfW0EvryAfW26UlxYmCR9IbwjPtD45GetjHTt2lAEDBojI+yTh7t27Eh0dLQ0bNpTevXtrFcvR0VHq1KmjNjxpQECAWFtbS/PmzbWuW3JysuzZs0fV9n/v3r2qISG1tXz5cilRooTqRql48eKqEXw08dtvv4lCoZDSpUtLhQoVRKlUyrhx4zJVl8ePH8vo0aPTbIry+vVrGTNmjISHh2cqdlbFx8dLgwYNVIlYZuj6fM0oxoIFC7J003vw4EHp1q2bmJqaSuHCheWbb77R6vtOTk6qUZ/Mzc1VN/lr1qwRHx8frWLpsp9Ky5YtpU2bNhIRESGFChWSa9euyfHjx6VGjRpy7NgxrWJRzrl165aULFky1TDP69atk6JFi0p4eLgkJydLoUKFsjzsbk6WVdDLK8jHVtDLK8jHlhvlpYdJwgc+HrozvY8mNze6jPWxx48fS+nSpaVcuXKir68vn3/+udjY2EiZMmXk6dOnWsX64Ycf0ryJf/jwoTRu3FjrumWHZ8+eaX1cIiIeHh5qGfbq1aulUKFCmarD6NGjVYlZWgYOHChjx47NVGxdsLW1lVu3bmX6+7o+X7Pr3P/YX3/9JdbW1lrHMjMzU/V5KVasmPz7778i8r6jt7bDqeqyn4qNjY2qc7aFhYWqWeGhQ4ekUqVKWsWinHP69GmpVauWKon+8G9qixYtpHfv3hIcHJzp5qC5VVZBL68gH1tBL68gH1tulJceDoGaT8XGxmLjxo04d+4ckpOTUaVKFXTr1g0mJiaZjik6GL7x0KFDOHToECIiIpCcnKy2bdWqVZmOmxlmZma4fPkySpYsCeD9UJ4mJiZ48OAB7O3ttYrl4eGBX3/9FXXr1k1z+6lTpzBgwABcvXo1y/X+5Zdf8Pz5c0yePFnj74wePRoGBgaYNWtWlsvP6+7du4fVq1fD398fjx49gpeXF/r164fOnTtrHKNChQpYvHgx6tevD29vb1SoUAE///wzFi1ahDlz5uDRo0da1Sk4OBjz58/H9evXISJwd3fH6NGjUblyZa3iWFlZITg4GCVLlkSpUqWwYsUKeHl54c6dO/D09MTbt2+1ikc5Izk5Gbdu3YK+vj4+++wziAiSk5Ohp6eHY8eOYeTIkdDT04OtrS12796db8oq6OUV5GMr6OUV5GPLjfLSla0pCGULXY80o6vhG319fUWpVEqNGjWkTZs20rZtW7WPNsLDw6V79+7i4OAgenp6mepYqlAoUr2B+LAPhzZMTU3l/v376W6/f/++mJqaah03LQ0bNhRXV1etvjNkyBCxsLCQKlWqyNdffy0jR45U++R3sbGxsmbNGvHy8hI9PT0pUaKETJ48WUJDQzMVb968ebJw4UIREQkMDBQTExPV5GoLFizQYc21U7duXdXQv126dJFmzZrJiRMnpGfPnlK+fPlcqxdlTkrnwhEjRohCocjWDoY5WVZBL68gH1tBL68gH1tulMc3CZ/w5s0bHD16FA8ePEB8fLzatmHDhuVarEKFCqFt27bo0aMHmjRpAqVSqdX3PzRv3jxMmjQJQ4YMQZ06dSAiOHnyJJYuXYpp06Zh5MiRGsdycHDAnDlz0KNHj0zXJ4WPjw8ePHiAIUOGwMHBIdXbjTZt2mQYQ6lUYtq0aWqTy3333Xf49ttvYWtrq1qnyc/f1tYWW7ZsSXfyr2PHjqFdu3Z4/vx5hrGyg5eXV7rbFAoFAgMDtYqny/M1q77++mts2rQJ7969Q5s2bdC3b194e3vrdMKyBw8e4OzZsyhVqhQqVqyo9feTkpKwbds2XL9+HQqFAu7u7mjdujX09PS0irNv3z68efMG7dq1w927d9GyZUvcuHEDNjY2+OOPP9CwYUOt60a5782bN/jrr7/QunVrWFlZFZiyCnp5BfnYCnp5BfnYcrI8JgnpOH/+PJo3b463b9/izZs3sLa2xvPnz2FqaoqiRYvi7t27uRILALZs2YKNGzdi165dsLCwQKdOndC9e3dUr15d28OEq6srpk6dip49e6qt9/f3h6+vL0JDQzWOZWNjg9OnT6NUqVJa1+Nj5ubmOH78OCpVqpTpGC4uLhneSCoUCo1+/i1atICjoyN+//33NLf3798fT548yd7XfjlE1+drVlWoUAH9+vVDjx49YG1tnaNlayIkJAQtWrTAo0ePUKZMGYgIbt26BScnJ+zatSvL/z+8fPkSVlZWnMWZiIhyFJOEdDRo0AClS5fGsmXLULhwYVy8eBEGBgbo3r07hg8fjnbt2uVKrA9FR0fjr7/+wsaNG3H48GG4urqie/fuWrVlNzY2xpUrV/DZZ5+prb99+zY8PT3x7t07jWN99913KFSoECZNmqTxd9Lj7u6O9evXa92mO7scPnwYTZo0wYgRI/Dtt9/Czs4OAPD06VPMmTMHCxcuxP79+zN80vv3339rXGbr1q0zVddHjx5BoVCgWLFimfp+dp2veY2u+s80b94cIoL169erkpgXL16ge/fuUCqV2LVrl07rTURElCOytTFTPmZpaakaWcTS0lKuXbsmIiJBQUFSpkyZXIuVnqtXr0qlSpW0HuVFl8M3Dhs2TAoXLiz16tWTIUOGZKld/L59+8Tb2zvTbc6zw6+//ipGRkaiVCqlcOHCYmVlJUqlUoyMjNTGLf6U7Br1KikpSaZOnSoWFhaqfhuWlpbpjl71KTlxvuY2XfafMTU1lUuXLqVaf+HCBa1HSoqJiZGJEydKrVq1pFSpUuLq6qr2ISIiyin6uZ2k5FUGBgaq1/t2dnZ48OABypUrB0tLSzx48CDXYn3o3bt3+Pvvv7Fhwwbs3bsXRYsWxZgxY7SKMXXqVHTq1AnHjh1DnTp1oFAocOLECRw6dAibNm3SKtalS5dUzYOuXLmitk3bphKdOnXC27dvUapUKZiamsLAwEBt+8uXL7WKpwsDBw5Ey5YtsWnTJoSEhEBEULp0aXTo0AHFixfXKMbHT6x1ZcKECVi5ciVmzZql1rfE19cX7969w/Tp0zWOlV3na17y66+/ws/PTyf9Z4yMjBAdHZ1qfUxMDAwNDbWK1b9/fxw9ehQ9evRIsy8OERFRTmGSkI7KlSvj7NmzKF26NLy8vDB58mQ8f/4ca9euhaenZ67FAoD9+/dj/fr12LZtG/T09NChQwfs27cP9evX1zpW+/bt8e+//2L+/PnYtm2bavjG06dPa93U5/Dhw1qXn54FCxboLJYuFStWTKvO3J8SGhoKV1dXncTy9/fHihUr1JooVaxYEcWKFcOgQYO0ShJ0fb6mpVevXnj48KHWHap1JT4+HrVr19ZJrJYtW+Lrr7/GypUrUaNGDQDAv//+i//9739aNxnbs2cPdu3ahTp16uikbkRERJmWy28y8pyEhAQRETlz5owEBgaKiEhERIT4+PiIubm5VK5cWS5cuJDjsT5kYmIiHTp0kK1bt0p8fLzW36e8QalUSoMGDWTt2rUSGxubpVhGRkZpzrh848YNMTY21ihGdp2vaRk/frzWs4Pr0tixY+WHH37QSaxXr15J69atRaFQiKGhoWoo1bZt28rr16+1iuXi4qJq3kVERJSb2HH5I0WKFEGvXr3Qt29fuLu755lYH4qKioKFhYXO4qUQERw+fBixsbGoXbu2RsNqtWvXDn5+frCwsMiwQ+uWLVs+uf3D44qKivrkvtlx/DntypUrWLVqFdavX4+4uDh06tQJ/fr1Uz2N1kbNmjVRs2ZNLFq0SG390KFDcebMGQQFBWUYI7vO17xi1KhRqn8nJyfD398fFSpUQIUKFVI1Z5s3b57W8UNCQtQmU/t4MABNrFu3Dtu3b4e/vz9MTU21/j4REZGuMEn4yMyZM+Hn54eQkBDUqFED/fv3R6dOndTG2s+NWBndNH9Ikxvo169fY/jw4Th37hw+//xzzJ07F82bN8epU6cAvL9hPHDgACpUqPDJOH369MGiRYtgbm6OPn36fHLf1atXf3K7np4ewsLCULRoUSiVyjTbY4sIFAoFkpKSPhlL1z+v7JSYmIgdO3bAz88Pe/bsgZubm2rIzyJFimgU4+jRo2jRogVKlCiBWrVqQaFQ4NSpU3j48CF2796NL774IsMYujxfc1K5cuVw69atDM+JT80l8aHMzCuRFZUrV1Y711P6u7i4uKRKXs6dO5dj9SKirBERNGnSBHp6eti3b5/atl9++QXjx4/H5cuXUaJEiVyqIdGnMUlIx/Hjx7Fq1Sr89ddfAIAOHTqgf//+mWorrItY6d00f0jTG2jgfQfJY8eOoWfPnti5cyeUSiVEBAsWLIBSqcTYsWNRqFAh7NixQ+M6ZtXRo0dRp04d6Ovr4+jRo5/cN6P+F7r+eeWEuLg41YUjPj4eBgYG6NSpE2bPng0HB4cMv//kyRMsXboUN27cUD3NHjRoEBwdHbWqR1bP1w+f2GckM0/sP7Zt2zZERkaiV69eWY6lrdu3b+PSpUuoUqUKXF1dsWvXLsyePRuxsbFo27Ytvv/++wzPw6lTp2pc3pQpU7JaZSLKQQ8fPoSnpydmz56NgQMHAnjfH61ChQpYvHgxevfurdPyEhISUj1cIMosJgkZePPmDQICAuDn54eTJ0+qnvKOHTs2R2NldNP8IU06MBcrVgwbNmxA/fr18fjxYzg5OSEwMBANGjQAAJw+fRqtW7dGeHi4xuWm5927d1iyZInWIy9lha5/Xtnp7NmzWLVqFQICAmBmZoZevXqhX79+ePLkCSZPnozo6GicPn36kzEePHgAJyenNG9IHzx4kKknVZk9X/PqE/sPRUZGIikpKdXkbC9fvoS+vr5Gb5e2bt2Kjh07qhLS5cuX4+uvv4aXl5fqyeG0adPw3XffZddhEFE+4O/vjyFDhuDSpUtwcXFBo0aNYGFhgRkzZmDMmDE4duwYzMzM4O3tjfnz58PW1hYAsHfvXkybNg1XrlyBnp4eatWqhYULF6omaLx37x5cXV3xxx9/4JdffkFQUBCWLVuW4Vt9Io3leC+IfGznzp1ibW2t9Rj22R0rM/T09OTJkyeqZRMTEwkJCVEth4WFaVW3Z8+eyc6dO2Xfvn2SmJgoIiLx8fGyYMECsbOzExsbG63qd/HixTQ/ly5dklu3bsm7d++0ipfdevbsKV5eXlp9Z+7cueLh4SEGBgbSpk0b2bFjR6o5DW7fvi16enoZxlIqlfL06dNU658/f14gztcPPX36VI4dOybHjx9P85g10axZM1m6dGmq9cuWLRMfHx+NYlStWlW+//57SU5OllWrVomJiYnMnz9ftf23336TsmXLZqp+Z86ckTVr1sjatWvl7NmzmYpBRHlHmzZtpH79+rJo0SIpUqSI3Lt3T2xtbWX8+PFy/fp1OXfunDRp0kTtOvLXX3/J5s2b5datW3L+/Hlp1aqVeHp6qq4ToaGhAkBcXFxk8+bNcvfuXXn8+HFuHSIVQEwSMvDmzRtZtWqVfPHFF6JUKsXNzU1mzpyZ67FS4l2/fj3VjbQmFAqF2g1WoUKF5M6dO6rl8PBwjW8IT548KYULF1ZNAlajRg25evWquLm5SalSpWTx4sXy5s0brY4tJVZ6HyMjI+nZs6fGowIdO3ZMunXrJrVq1ZJHjx6JiMiaNWvk+PHjWtUrPZkZreezzz6TGTNmSFhYWLr7xMXFiZ+fX4axFAqFREREpFp/7949MTU11apeKXRxvq5evVrevn2bqfI/FhkZKd27dxd9fX3VpHP6+vrSrVs3rUcRsrKySnMUoevXr4u1tbVGMQoVKqRKrJOSkkRPT08uX76s2h4aGiomJiZa1evhw4dSt25dUSgUYmVlJVZWVqJQKKROnTry4MEDrWIRUd7x9OlTKVKkiCiVStmyZYtMmjRJvL291fZ5+PChAEhzpDqR96PNAVD9nUlJEhYsWJDt9af/JiYJ6Th27Jj06dNHzM3NxdTUVHr27ClHjx7N9Vgi7/9QtGjRIt0baE0oFAqZPn26LFy4UBYuXCjGxsYyadIk1fK0adM0jtWwYUPp1KmTXL58WUaOHCkKhUJcXV3F399fkpOTM3WM27ZtkzJlysiKFSvk0qVLcvHiRVmxYoWUK1dOAgICZN26dVK8eHEZPXp0hrH++usvMTExkf79+4uRkZEqGVq6dKnGT43zqpTZrJVKpQwcOFBthuthw4ZJzZo1pXbt2lrF1OX5am9vL+bm5tK3b185efJkpmKk+Oqrr8TNzU327t0rkZGREhUVJXv37pUyZcrIV199pVWs9GZJvnTpksY39rpMtFM0adJEatasqZrxWuT9MLa1a9eWJk2aaBWLiPKWCRMmSPny5UVEpHnz5mJgYCBmZmZqHwCye/duEREJCQmRLl26iKurq5ibm6u279q1S0T+L0k4ceJErh0TFWxMEj4yffp0cXNzUz0R//XXXyUyMjLXY32oa9euUrt2bTl9+rSYmZnJ/v37Ze3atVKmTBnZuXOnRjGcnZ3FxcUlw48mbGxs5MqVKyLy/umzUqmUTZs2Zfr4RESqV68ue/fuTbV+7969Ur16dRER2bp1q5QsWTLDWJUqVRJ/f38RUb+RO3/+vNjZ2WWpnplx69Yt6dy5c5rnwuvXr6VLly5qN5uf0qBBA2nQoIEoFAqpXbu2arlBgwbi7e0tX3/9tdy6dUujWNlxviYmJsr27dvlyy+/FENDQylTpozMmjXrk29P0mNqaprmm59jx45p/bakfv36MmTIkFTrBw0aJHXr1tUohlKpVHt7Y25uLnfv3lUtZyZJMDY2lnPnzqVaHxwcrPF8F0SUN02ZMkUqVqwoIu+bPLZr105u376d6hMTEyMiIuXKlRNvb285ePCgXLt2Ta5cuSIAZOvWrSLyf0nC+fPnc+eAqMDjjMsfmT9/Prp3745+/frBw8Mjz8T6UGBgILZv347q1atDqVTC2dkZTZo0gYWFBWbOnIkWLVpkGOPevXs6q8/Lly9VQ3WamprC1NRU69maP3b58mU4OzunWu/s7IzLly8DACpVqoSwsLAMY928eRP16tVLtd7CwgKvX7/O8Pu6Hq3np59+gpOTU5qdYy0tLeHk5ISffvoJy5YtyzBWyizXffr0wcKFC7M0nGt2nK96enpo3bo1WrdujYiICKxbtw5+fn6YNGkSmjVrhn79+qFVq1ZQKpUZxrKxsYGlpWWq9ZaWlhrN6fGh6dOno3Hjxrh48SIaNWoEADh06BDOnDmD/fv3axRDRFC6dGlVZ/GYmBhUrlxZdSySiTEhSpQogYSEhFTrExMTUaxYMa3jEVHeVKVKFWzevBkuLi7Q1099K/bixQtcv34dv/32m2oI6xMnTuR0Nek/jknCR548eaKz4cN0GetDb968QdGiRQEA1tbWePbsGUqXLg1PT89cGUddoVAgOjoaxsbGqmFF3759m2quAm1uYMuWLYtZs2Zh+fLlMDQ0BPB+aLdZs2ahbNmyAIDHjx/Dzs4uw1gODg4ICQmBi4uL2voTJ06gZMmSGX7//PnzGtU5o6EuUxw7dgxr165Nd3vHjh3RtWtXjWKlyGgOCk1k1/maomjRoqhTpw5u3ryJW7du4fLly+jduzcKFy6M1atXq0bWSs/EiRMxatQorFmzRjUkbHh4OL799ltMmjRJq7rUqVMH//zzD+bMmYNNmzbBxMQEFSpUwMqVK+Hm5qZRDF38zD82Z84cDB06FEuXLkXVqlWhUChw9uxZDB8+HD///LPOyyOi3DF48GD8/vvv6NKlC7799lvY2toiJCQEAQEB+P3332FlZQUbGxssX74cDg4OePDgAcaNG5fb1ab/GCYJH9HlTVJ23XCVKVMGN2/ehIuLCypVqoTffvsNLi4u+PXXXzUaT1/XUp6ofrj84ZsEycR8BEuXLkXr1q1RvHhxVKhQAQqFApcuXUJSUhJ27twJALh79y4GDRqUYayBAwdi+PDhWLVqFRQKBZ48eYJ//vkHY8aMweTJkzP8fsrTel25f/++KslLi62tLR4+fKh13DNnzuDPP//EgwcPEB8fr7Yto9mugew7X58+fYq1a9di9erVuHv3Ltq2bYudO3eicePGiI2NxcSJE9GrVy/cv3//k3GWLVuGkJAQODs7q4Z0ffDgAYyMjPDs2TP89ttvqn01SZYrVaqEDRs2ZPq4smNeht69e+Pt27eoWbOm6uliYmIi9PX10bdvX/Tt21e178uXL3VePhHlDEdHR5w8eRLfffcdmjZtiri4ODg7O6NZs2aqYZUDAgIwbNgweHh4oEyZMli0aFGGD1OIdInzJORD69evR0JCAnr37o3z58+jadOmePHiBQwNDeHn54dOnTrlaH00nZNA2/kIYmJisG7dOty6dQsigrJly6Jr164wNzfXuo4TJkzA/Pnz8e7dOwCAkZERxowZgx9//FGrOCk/XxMTE63rkMLe3h4bNmxAw4YN09x+6NAhdOvWTas5KgICAtCzZ094e3vjwIED8Pb2xu3btxEeHo4vv/wyW556a6JVq1bYt28fSpcujf79+6Nnz56p5iZ48uQJihcvjuTk5E/G0vWkY0lJSdi2bRuuX78OhUIBd3d3tG7dGnp6ehqXo2v+/v4a75sbk8cREdF/B5OEfKRt27bo378/mjdvrtaG++3bt7hx4wZKlCihmoSFUnv79i2uXbuG5ORkuLu7o1ChQlrHcHBwwJs3b/DVV1+hX79+qF27ttYxOnbsiISEBGzdujXN7W3atIGhoSH+/PNPjWNWqFABAwcOxODBg2Fubo6LFy/C1dUVAwcOhIODg1Y32LrUr18/9O/fH7Vq1Up3HxHBgwcP0uyDkl1CQkLQokULPHr0CGXKlIGI4NatW3BycsKuXbtUkxURERH9VzFJyEeaNm2KQ4cOoWjRoujduzf69Omjcfvp/OjWrVs4cuQIIiIiUj1l1qSZUHZISkrCrl274Ofnh127dsHV1RV9+vRBr169YG9vr1GM8+fPo1atWmjZsiXGjh2LMmXKAABu3LiBOXPmYNeuXTh16hSqVKmicb3MzMxw9epVuLi4wNbWFocPH4anpyeuX7+Ohg0batTBO78IDg5We/qfmU7yzZs3h4hg/fr1qjcbL168QPfu3aFUKrFr1y5dVztdH/fd+ZSsdEwnIiLSBpOED+jyYp1dF/5Hjx5h9erV8Pf3R2hoKOrUqYP+/fvjq6++ylITmLzm999/xzfffANbW1vY29urdQpWKBRaddD28vL6ZKfiwMDATNXxw9F6bty4odVoPTt37kTfvn3x4sULtfU2NjZYsWIFWrdurVVdnJycsHv3bnh6eqJixYoYN24cunTpgn/++QfNmjVDZGTkJ7+v6/M1MDAQQ4YMQVBQUKr9IyMjUbt2bfz666+qUTs0ERERgc6dO+PIkSMoXLgwRASRkZHw8vJCQECAaoQtTZiZmSEoKAienp5q6y9evIg6deogJiZG41hZldL++FMy06+HiIgoK9hx+QOFCxfW2cVal7E+VLx4cUyaNAmTJk3C4cOHsWrVKgwaNAhDhw5F586d0bdvX9SsWVPjeOlp3Lgx7t69i7t372Y5VmZMmzYN06dPx3fffZflWJUqVVJbTkhIwIULF3DlypUstevOymg9LVu2xP3797F3716EhISoOn97e3vD1NRU67p88cUXOHDgADw9PdGxY0cMHz4cgYGBOHDggGqIz0/R9fm6YMECDBgwIN1hXgcOHIh58+ZplSQMHToUUVFRuHr1KsqVKwcAuHbtGnr16oVhw4Zh48aNGscyMjJCdHR0qvUxMTGq0bRyiq47xhMREekC3yR8QNMOuEDGnXB1GSsj0dHR2LBhA77//ntERkYiMTHxk/tfunQJHh4en3zavXTpUjx//lyjDqDZwcLCAhcuXNBoiNLM8vX1RUxMjNZDS6Y1Wk+/fv3URuv566+/MhytR5devnyJd+/ewdHREcnJyfj5559x4sQJfPbZZ5g0aVKG8wjo+nx1dnbG3r17VTfzH7tx4wa8vb3x4MEDjcu1tLTEwYMHUb16dbX1p0+fhre3t0ZzXqTo2bMnzp07h5UrV6JGjRoAgH///RcDBgxA1apV4efnp3Gs9Gzfvh2RkZHo2bNnlmMBwIULF1IlvERERNkmp2Zto+xx584dmTRpkjg5OYmenp40bdo0w+8olUp5+vSpiIi4urrK8+fPs7uaWuvbt68sW7YsW8u4ffu2WFlZafWdli1bioGBgZQvX17mz58vL168SLXP48ePRaFQ6Kqa+ZKRkZHcvn073e23b9/WegbhQoUKpTmz6Llz58Tc3FyrWK9evZLWrVuLQqEQQ0NDMTQ0FKVSKW3btpXXr19rFSs9ZcqU0XrG5Y+9fv1ali5dKpUrV85yLCIiIm2wudEnHD9+HL/99hvu3r2LP//8E8WKFcPatWvh6uqKunXr5lqs2NhY/Pnnn1i9ejWOHTuGEiVKoH///ujTpw+cnJwy/H7hwoURGhqKokWL4t69exkOPampN2/eYNasWTh06FCanY21abqU8gQ8pd34x2P4Dxs2LMv1/eeff2BsbKzVd4oWLYqjR49+crQeBwcHhIaGZrV6GcrODq9ZPV+LFSuGy5cv47PPPktz+6VLl7Se06Nhw4YYPnw4Nm7cCEdHRwDvJ9QbOXKkRk2qPlS4cGFs374dt2/fxvXr1wEA7u7u6dY3M27cuJHp7wYGBmLVqlXYsmULnJ2d0b59e6xcuVJndSMiIsoIk4R0bN68GT169EC3bt1w7tw5xMXFAXjftGfGjBnYvXt3jsc6deoUVq9ejU2bNiE+Ph5t27bFvn370LhxY62OrX379qhfvz4cHBygUChQrVq1dMeG1+bGvn///jh69Ch69Oihip1Zy5cvR6FChXD06NFUTWEUCoVWSUK7du3UlkUEYWFhOHv2rNYz9Wpyo6ZQKHJkOM/s6veii/O1efPmmDx5Mnx8fFIlYrGxsZgyZQpatmypcZ0AYMmSJWjTpg1cXFzg5OQEhUKBBw8ewNPTE+vWrdMqVgo3NzdVYpCV81UXHj16BD8/P6xatQpv3rxRDZW7efNmuLu752rdiIjov4d9EtJRuXJljBw5Ej179lSNO1+yZElcuHABzZo102qiK13FUiqVqFixIvr164du3bpl2M78U1I6zA4bNgw//PBDuhOUDR8+XOOYhQsXxq5du1CnTp1M1ys79OnTR21ZqVSiSJEiaNiwIby9vTWKkR2j9WRVdvV70cX5+vTpU1SpUgV6enoYMmQIypQpA4VCgevXr2Pp0qVISkrCuXPnYGdnp3G9Uhw4cAA3btyAiMDd3V3rJDnFypUrMX/+fNy+fRvA+4RhxIgR6N+/v1Zx9u7di0KFCqnesCxduhS///473N3dsXTpUo3+P23evDlOnDiBli1bolu3bmjWrBn09PRgYGCAixcvMkkgIqKcl6uNnfIwExMTCQ0NFZH3baHv3LkjIu/7ABgZGeVKrODgYK3KTc/FixclKSlJRER69+4tUVFROonr4uIi165d00ksXbhz544kJyfrJFarVq1k3rx56W5fuHChtG3bVidl5TZdna/37t0THx8fUSqVolAoRKFQiFKpFB8fH1V8TSUkJIienp5cvnxZq++lZ+LEiWJmZibjxo2T7du3y/bt22XcuHFSqFAhmTBhglaxPDw8ZNeuXSIicunSJTEyMpLx48dLzZo1pXfv3hrF0NPTk5EjR8qtW7fU1uvr68vVq1e1qg8REZEufHow9/8wBwcHhISEpFp/4sQJrUfc0VUsbSbX+pTKlSvj+fPnAN4/jY6Pj9dJ3B9//BGTJ0/G27dvMx3D3d0dL1++VC1//fXXePbsmWo5IiJC4yFC3dzc1L7bqVMnPH36NFP1unjxIpo1a5budm9vbwQHB2cq9scaN26s9Tl27NixT360oavz1dnZGbt378bz58/x77//IigoCM+fP8fu3bvh4uKiVZ309fXh7Oyss3kCli1bht9//x0zZ85E69at0bp1a8ycORPLly/Hr7/+qlWs0NBQ1ZP+zZs3o2XLlpgxYwZ++eUX7NmzR6MYx48fR3R0NKpVq4aaNWtiyZIlaucuERFRjsvtLCWvmj17tri7u0tQUJCYm5vL8ePHZd26dVKkSBFZvHhxrsXSBWtrawkKChIREYVCIRERETqJW6lSJTE3N5dChQqJh4eHVK5cWe2jCYVCoRp5SUTE3Nxc9SRbRCQ8PFzjkYM+jvXhU3Ft6Xq0nsTERDly5Ii8fPky1bYlS5aIr6+vVvVLeVL/4UepVKo+2shr52uKVatWiY+PT5ojSmmrcOHCqZ7ai4jcvHlTLC0ttYplZWWletpfp04d+e2330REJDQ0VExMTLSK9ebNG1m5cqXUqVNHDAwMRKlUyoIFC3T2to+IiEhT7LicjrFjx6pmc3337h3q1asHIyMjjBkzBkOGDMm1WLqQXR2X27Ztq6Ma/h9Jo8tMbnQw1fVoPXp6emjatCmuX7+eqs364MGDta7fq1ev1JYTEhJw/vx5TJo0CdOnT9cqVl47X1MsWrQIISEhcHR0hLOzM8zMzNS2azMLd/fu3bFs2TLMmzdPbf3y5cvRrVs3repVt25djBo1CnXq1MHp06fxxx9/AABu3bqF4sWLaxXL1NQUffv2Rd++fXHz5k2sXLkSs2bNwrhx49CkSRP8/fffWsUjIiLKLHZczsDbt29x7do1JCcnw93dHYUKFcoTsbIqOzou64JSqUR4eDiKFi0KAGodZ4H3HWIdHR01anaip6eH8PBwFClSRBXr0qVLcHV11bpeQ4cOxZEjR3DmzJk0R+upUaMGvLy8sGjRIo1jVq9eHbNmzdJ6+E5tHDt2DCNHjsxUU6i8dL4C7ye/+1SCmNHEf6NGjVL9OzExEX5+fihRogQ+//xzAEBQUBAePnyInj17YvHixRrX68GDBxg0aBAePnyIYcOGoV+/fgCAkSNHIikpSatzIi1JSUnYsWMHVq1aNCdP8AAAH8tJREFUxSSBiIhyDJOE/7g+ffpg0aJF6SYJmREcHIzr169DoVDA3d0dlStX1vi7Gd3Ya5MkKJVK+Pj4wMjICACwY8cONGzYMNUT6C1btmQYKztG69m/fz++++47/Pjjj6hatWqqemk7t0Farl+/jurVqyMmJibLsfI7Ly8vjfZTKBQIDAzM5toQERHlbUwS0uHl5fXJp5ba3EToMtanfP/99wgPD8eqVat0Ek9bERER6Ny5M44cOYLChQtDRFTNVgICAlQ3/p+iVCrh4eEBff33LeEuXbqEsmXLwtDQEMD7J8BXr17VKEn4eOjT9KxevVqj/e7fv49vvvkG+/btUzWDUigUaNq0KX755RetO+Mqlf83bsCH54dkYm6DS5cuqS3L/58LYtasWUhISMDJkyc1jpVT56um3r59i2+//Rbbtm1DQkICGjdujEWLFsHW1jZH65Gec+fOwcDAAJ6engCA7du3Y/Xq1XB3d4evr6/q3CUiIspP2CchHZUqVVJbTkhIwIULF3DlyhX06tUr12J9yuPHj/Hw4UOtvtOwYcNPbtfmhnDo0KGIiorC1atXUa5cOQDAtWvX0KtXLwwbNgwbN27MMMbHTUbatGmTap/27dtrVB9Nb/41lTJaz6tXrxASEgIRgZubW6bnqzh8+LDO6lapUiUoFIpUfTg+//xzrZPGnDpfNTVlyhT4+fmhW7duMDY2xsaNG/HNN9/gzz//zFS8xMREGBsb48KFC/Dw8Mhy/QYOHIhx48bB09MTd+/eRefOnfHll1/izz//xNu3b7FgwYIsl0FERJTT+CZBS76+voiJicHPP/+cp2Jl1siRI9WWP74hXLhwocaxLC0tcfDgQVSvXl1t/enTp+Ht7Y3Xr1/rosqUhvv376stp0wY93H/iazIrfO1VKlSmD59Ojp37gzg/flUp04dvHv3Lt0O95rE3LJlCypWrJjl+llaWuLcuXMoVaoUZs+ejcDAQOzbtw8nT55E586dtU7ciYiI8gImCVoKCQlBjRo11MbyzwuxdC0zN4Tm5uY4fvx4qifR58+fR/369REVFaXjWuY/HzcL+pQKFSpkY020l1vnq6GhIUJDQ1GsWDHVOhMTE9y6dQtOTk6Zirl69Wr8+eefWLduHaytrbNUPwsLCwQHB8PNzQ1NmjRBy5YtMXz4cDx48ABlypRBbGxsluITERHlBjY30tI///yjs6ezWYl16NAhHDp0CBEREUhOTlbbpos+Cd27d0eNGjW0ShIaNmyI4cOHY+PGjXB0dATwvgnUyJEjs3UEn/zkw2ZBGQ3lqu3EYadPn8aRI0fSPCc+HuozM3R57msjKSkpVbt+fX19JCYmZjqmLodTrVatGqZNm4bGjRvj6NGjWLZsGYD3k6xp05GdiIgoL2GSkI527dqpLad0BD179iwmTZqUa7EAYOrUqfjhhx9QrVo11VwHupaZG8IlS5agTZs2cHFxgZOTExQKBR48eABPT0+sW7dO53XMj0JDQ1X/Pn/+PMaMGYNvv/0WtWrVAvD+5z537lzMmTNHq7gzZszAxIkTUaZMGdjZ2amdE9qeH7o+X7NKRNC7d2/VKFUA8O7dO/zvf/9Tu7nXZJSqFLqc02PBggXo1q0btm3bhgkTJqjm0vjrr79Qu3ZtnZVDRESUk9jcKB0fj4yT0sa7YcOG8Pb2zrVYAODg4IA5c+agR48eWn/3YxndEGY09nxaDhw4gBs3bkBE4O7ujsaNG2e5ngVRjRo14Ovri+bNm6ut3717NyZNmqTV3AZ2dnaYPXs2evfuneV66fp81XV90qPrjupZldJnwsDAILerQkREpDUmCR+5e/cuXF1ddfJ0XpexPmRjY4PTp0+jVKlSWY7Vu3dvtfpl5YZwzZo16NSpk9oTXwCIj49HQEAAevbsqXGs0NDQTE16lp+YmJjg3LlzqpGgUly/fh1VqlTRqi27g4MDjh07Bjc3t0zXJ7vO1/+C169f46+//sKdO3fw7bffwtraWjVvxod9KYiIiPILJgkf0dPTQ1hYmGrG306dOmHRokWZalusy1gf+u6771CoUKFcafrxKR8fb4oXL16gaNGiWrWx19PTQ7169dCvXz906NAhV9rCZ7cqVaqgXLlyWLlyper44uLi0LdvX1y/fl2rdvFz5szBkydPsjTcZnadr3mRUqn8ZDKk7RwVjRo1QuHChXHv3j3cvHkTJUuWxKRJk3D//n2sWbNGF1UmIiLKUUwSPqJUKhEeHq66UTI3N8fFixdRsmTJXI01atQo1b+Tk5Ph7++PChUqoEKFCqmaM2jTSbVkyZI4c+YMbGxs1Na/fv0aVapUwd27dzWOpVQq8fTp01STpl28eBFeXl5ajYpz5coVrFq1CuvXr0dcXBw6deqEfv36oUaNGhrHyOtOnz6NVq1aITk5WTUU58WLF6FQKLBz506tjjU5ORktWrTArVu34O7unuqc0KS9vi7P17xu+/btassJCQk4f/48/P39MXXqVPTr10/jWI0bN0aVKlUwZ84ctZ/ZqVOn0LVrV9y7d0/HtSciIsp+7LicT5w/f15tOWWY0StXrqit17apyL1799J8ahoXF4fHjx9rFKNy5cpQKBRQKBRo1KiRarZk4P0T2dDQUDRr1kyrenl4eGDevHmYM2cOduzYAT8/P9StWxdubm7o168fevToodEMznlZjRo1EBoainXr1qn6cHTq1Aldu3ZNNdpORoYOHYrDhw/Dy8sLNjY2bDKUgbQm6evQoQPKly+PP/74Q6sk4cyZM/jtt99SrS9WrBjCw8OzVE8iIqLcwiThIyk3ux+vy+1YupydFwD+/vtv1b/37dsHS0tL1XJSUhIOHToEFxcXjWKljBRz4cIFNG3aFIUKFVJtMzQ0hIuLi8azJH9MX18fX375JZo3b45ffvkF48ePx5gxYzB+/Hh06tQJs2fPhoODQ6Zi57Y3b97AzMwMX3/9dZZjrVmzBps3b0aLFi0yHUOX52t+VbNmTQwYMECr7xgbG6c5B8jNmzfzfSJLRET/XWxu9BGlUgkfHx9V59sdO3agYcOGqZ7satp8Q1exPvT06dN024lfunRJo0m4lEolAKjG7P+QgYEBXFxcMHfuXLRs2VLjevn7+6Nz586pOi5nxdmzZ7Fq1SoEBATAzMwMvXr1Qr9+/fDkyRNMnjwZ0dHROH36tM7Ky0mFChVCx44d0bdvX9StWzdLsZydnbFv3z6ULVs20zGy63zNL2JjYzF+/Hjs2bMHN2/e1Ph7X3/9NZ49e4ZNmzbB2toaly5dgp6eHtq2bYt69eplqZ8IERFRbmGS8BFdDreYXUM3Fi1aFCtWrEDr1q3V1v/888+YNGmSVqPiuLq64syZM7C1tdWqDml5+PAhFAoFihcvDuB9m/sNGzbA3d1d66fl8+bNw+rVq3Hz5k00b94c/fv3R/PmzVXJDfB+BuCyZctmaVKt3JTSjGrnzp1wdnZG37590bNnT9VEdNpYvXo19u7di9WrV8PU1DRT9cmvQ41qo2/fvliwYAGcnZ3V3pKICKKjo2Fqaop169al+n/rU6KiotC8eXNcvXoV0dHRcHR0RHh4OGrVqoXdu3dr3XSMiIgoL2CSkA/NnTsXEydORK9evTB//ny8fPkSPXr0wNWrV/H7779rdYOjS1988QW+/vpr9OjRA+Hh4ShdujQ8PDxw69YtDBs2DJMnT9Y4lpubG/r27Ys+ffrA3t4+zX3i4+OxceNG9OrVS1eHkCtevHiBNWvWwM/PD9euXUPTpk3Rt29ftG7dWq1/x6dUrlwZd+7cgYjAxcUlVcdlbUZKKshSRnDavXt3mkP/1qxZE1ZWVpmKHRgYiHPnziE5ORlVqlTh/CBERJSvMUnIpy5evIju3bvj3bt3ePnyJT7//HOsWrVK4+Eq//33X7x8+RI+Pj6qdWvWrMGUKVPw5s0btG3bFosXL9aq6ZCVlRWCgoJQpkwZLFq0CH/88QdOnjyJ/fv343//+5/GIyUlJiZi2rRp6NevH5ycnDQuvyBYvHgxvv32W8THx8PW1hb/+9//MG7cuAzfDkydOvWT2zMzKV5B9PEITlmVmJgIY2NjXLhwAR4eHjqJSURElBew43I+VbJkSZQvXx6bN28GAHTs2FGr8ex9fX3RoEEDVZJw+fJl9OvXD71790a5cuXw008/wdHREb6+vhrHTEhIUCUVBw8eVL3RKFu2LMLCwjSOo6+vj7lz5+pk9uD8IDw8HGvWrMHq1avx4MEDdOjQQdXvYtasWQgKCsL+/fs/GYNJgOZ02RlbX18fzs7OWs2rQERElB8oM96F8pqTJ0+iQoUKCAkJwaVLl7Bs2TIMHToUHTt2xKtXrzSKceHCBTRq1Ei1HBAQgJo1a+L333/HqFGjsGjRImzatEmrepUvXx6//vorjh8/jgMHDqiGPX3y5EmqeRgy0qhRIxw5ckSr7+Q3W7ZsQatWrVCiRAls2LABgwcPxuPHj7Fu3Tp4eXmhW7duCAgIKPA/h5xWunRpWFtbf/KjjYkTJ2L8+PFazQNCRESU1/FNQj7UsGFDjBw5Ej/++CMMDP5fe/ceVGP+xwH8fTpdaCqFskkcWc0UpRKtDYlyyZpYtyKK3XHb3WyWP4xLm8vPbazLYbHRRUs1rdztsopW2CFbad1mNNpYoVwqXVzq+f1hPLNHSXF4nnN6v2aaOc/lfJ/3OTTzfPp+v8/XCE5OTvD19cWkSZPg4uKCW7duvbGNhw8favQ8ZGRkaKxl0KtXL9y8ebNJuVatWoVRo0ZhzZo1CA0NFRcIO3DgQJMXQRs2bBjmz5+Pv//+Gz179qwz+VOqeRfaNGXKFAQFBeH06dPo1atXvec4ODhgwYIFb2xLmysI67uoqCiNR/6+q40bN+L69eto3749OnXqVOf/KueDEBGRLuKcBB2UkZEBHx+fOvtra2uxfPlyLFq06I1tdOrUCQkJCejfvz+ePn0KS0tLHDx4UOxdyMvLg4+PT5P/OlpTU4OysjKNyZ8FBQUwNTVt0jjw/z7F6FUKhUIvbnorKyvf+klEr9LmCsL6TNtzEoAXQ/caKtA4FIyIiHQRi4Rmavr06cjLy8OqVauwb98+xMfH4/bt2zA2NgYA7Nq1C+vXr8f58+clTqp/6lt4qz4WFhbvfK3du3cjOTm5ThHRXL18upE2iwQiIiJ9xDkJOiQgIAClpaXi9vLly/Ho0SNx+/79+3B2dm5UW8uWLYNSqYSPjw+io6MRHR0tFggAEBMTg8GDB7+xHQ8PD3EehLu7Ozw8PF77Qy9YWlrCysrqtT8vj2uDl5cXjh8/rpW29IE2/yZSWVmJr776CnZ2drCxscGECRNQUlKitfaJiIikxDkJOuTo0aN48uSJuL1q1SoEBwfD0tISwIvHMTZ2pVhra2ucOnUKpaWlMDMzg1Kp1DiekpICMzOzN7YTGBgoPtEoMDBQq0+OqaioQEZGBgoLC/H06VONY+Hh4Vq7zod24sQJ8bUgCAgICMD27dthZ2en1etUVVVBrVaLi9vRiyF52hIZGYm4uDhMnDgRLVq0QGJiImbOnImUlBStXYOIiEgqHG6kQ14dT21ubo7c3Fw4ODgAAO7evYv27dvrxXj97OxsBAQEoLKyEhUVFWjdujVKSkrEuQ2NXXNBF7z67/g2rKystLaCMDVOly5dsHz5cgQFBQF4scK4t7c3qqur6xTdREREuoY9CfTOKisrMW/ePOzbtw/Pnj2Dn58fNm7ciLZt2751mxERERgxYgS2bNkCS0tL/PnnnzAyMkJISAhmz56txfT6Yd26dVpfQZgadvPmTfTr10/c7t27NwwNDXH79u1mtwggERHpHxYJOkShUNQZzqPN4T1v630Mu8jJycG2bdugVCqhVCrx5MkTODg4YPXq1QgNDcXnn3+uxU+g+5rLwnNyUlNTozGPB3ixuNrz588lSkRERKQ9LBJ0iCAICAsLE+cAVFdXY8aMGeJz2f87X+FDSk1NxY4dO8RhFyEhIfD29kZNTc1bD7swMjISC6B27dqhsLAQTk5OaNWqFQoLC7WWXS7etdiLjY2FmZkZxo4dq7E/JSUFlZWVCA0Nfaf2qa5Xfx+Bur+TwIvfDyIiIl3DIkGHvHqjFxISUuecyZMnf6g4ovcx7MLd3R1ZWVlwdHSEr68vFi9ejJKSEiQkJMDFxUVb0SXxai9IfTeWQNNuLleuXImtW7fW2W9jY4Np06axSHgP6vtO6/udJCIi0kWcuEzvTKlU4s6dO7C2thb3mZub4+LFi+jcufNbtZmVlYXy8nL4+vqiuLgYoaGhyMzMxMcff4zY2FhxNWddNGXKlEadFxsb2+g2W7RogatXr0KlUmnsLygogJOTE6qqqpoSkYiIiJo59iTQO3sfwy48PT3F19bW1jhy5Ih2wspAU27+G8vGxgYXL16sUyTk5uaiTZs2Wr8eERER6TcWCfTOOOxCekFBQQgPD4e5uTn69+8PAMjIyMDs2bPFuSJEREREjcXhRiQbHh4eSEtLg5WVFdzd3RuczPvXX399wGTy9/TpU0yaNAkpKSkwNHxR+9fW1mLy5MnYunVrnafwEBERETWEPQkkG/9dvXnkyJHShtExxsbGSE5OxrJly5CTk4OWLVvCxcUFnTp1kjoaERER6SD2JBARERERkQYDqQMQ0bsbM2YMVq5cWWf/mjVr6qydQERERPQm7Ekg2bCysmr0omIPHjx4z2l0i7W1NdLT0+usIZGXlwc/Pz/cvXtXomRERESkizgngWRj/fr1UkfQWY8fP653crKRkRHKysokSERERES6jEUCyQZXBX573bt3R3JyMhYvXqyxPykpCc7OzhKlIiIiIl3FIoFko6ysDBYWFuLrhrw8j15YtGgRRo8ejfz8fAwcOBAAkJaWhsTERKSkpEicjoiIiHQN5ySQbCiVShQVFcHGxgYGBgb1zk8QBAEKhQI1NTUSJJS3w4cP43//+5/4CFRXV1dERkbCx8dH6mhERESkY1gkkGxkZGTA29sbhoaGOHnyZIOTmHnj23g5OTlwc3OTOgYRERHpEBYJRHqotLQUu3btwvbt25Gbm8ueFyIiImoSrpNAsrRo0aJ6b2xLS0sRHBwsQSLdkJ6ejokTJ8LW1hZqtRoBAQHIysqSOhYRERHpGBYJJEs7d+6Et7c38vPzxX0nT56Ei4sLCgoKpAsmQ7du3cKyZcvg4OCA4OBgtG7dGs+ePcOePXuwbNkyuLu7Sx2RiIiIdAyLBJKlixcvQqVSwc3NDdHR0Zg3bx4GDx6MsLAwZGZmSh1PNgICAuDs7IzLly9DrVbj9u3bUKvVUsciIiIiHcc5CSRrCxYswIoVK2BoaIhff/0VgwYNkjqSrBgaGiI8PBwzZ85E165dxf1GRkbIzc3lGglERET0VtiTQLKlVquxbt06BAcHw8HBAeHh4cjNzZU6lqycOnUK5eXl8PT0hJeXFzZt2oTi4mKpYxEREZGOY5FAsjRs2DBERUVh586d2LVrF7Kzs9G/f3988sknWL16tdTxZKNPnz6Ijo5GUVERpk+fjqSkJNjZ2aG2tha///47ysvLpY5IREREOojDjUiW/P39ER8fj/bt22vsP3z4ML788ksUFRVJlEz+rl27hh07diAhIQGPHj2Cv78/Dhw4IHUsIiIi0iEsEkjnlJSUoG3btlLHkL2amhocPHgQMTExLBKIiIioSVgkEBERERGRBkOpAxDVx8DAAAqF4rXHuYIwERER0fvDIoFkae/evRrbz549Q3Z2NuLj4xEVFSVRKiIiIqLmgcONSKfs3r0bycnJ2L9/v9RRiIiIiPQWiwTSKfn5+XB1dUVFRYXUUYiIiIj0FtdJIJ1RVVUFtVqNDh06SB2FiIiISK9xTgLJkpWVlcbEZUEQUF5eDlNTU/z8888SJiMiIiLSfxxuRLIUHx+vsW1gYABra2t4eXnByspKolREREREzQOLBNI5OTk5cHNzkzoGERERkd7inATSCaWlpfjxxx/h4eGBnj17Sh2HiIiISK+xSCBZS09PR0hICGxtbaFWqxEQEICsrCypYxERERHpNU5cJtm5desW4uLiEBMTg4qKCowbNw7Pnj3Dnj174OzsLHU8IiIiIr3HngSSlYCAADg7O+Py5ctQq9W4ffs21Gq11LGIiIiImhX2JJCsHDt2DOHh4Zg5cya6du0qdRwiIiKiZok9CSQrp06dQnl5OTw9PeHl5YVNmzahuLhY6lhEREREzQofgUqyVFlZiaSkJMTExODcuXOoqanBDz/8gKlTp8Lc3FzqeERERER6jUUCyd61a9ewY8cOJCQk4NGjR/D398eBAwekjkVERESkt1gkkM6oqanBwYMHERMTwyKBiIiI6D1ikUBERERERBo4cZmIiIiIiDSwSCAiIiIiIg0sEoiIiIiISAOLBCIiIiIi0sAigfRWQUEBFAoFcnJypI6i8wYMGIBvv/1W6hhERET0gbBIINkICwuDQqHAjBkz6hybNWsWFAoFwsLCGt2evb09ioqK0L1790a/5/vvv4ebm1ujz9cH9RUAGzZsgImJCXbv3g0ASE1NxdKlS8XjKpUK69ev/4ApiYiI6ENikUCyYm9vj6SkJFRVVYn7qqurkZiYiI4dOzapLaVSiY8++giGhobajqnXIiMjMX/+fOzduxcTJkwAALRu3ZorXRMRETUjLBJIVjw8PNCxY0ekpqaK+1JTU2Fvbw93d3eNc3/77Tf07dsXlpaWaNOmDT777DPk5+eLx18dbnTy5EkoFAqkpaXB09MTpqam+PTTT3Ht2jUAQFxcHKKiopCbmwuFQgGFQoG4uDgAQGlpKaZNmwYbGxtYWFhg4MCByM3NFa/1sgciISEBKpUKrVq1QlBQEMrLy5ucNzU1Fb6+vjA1NUWPHj1w9uxZjc99+vRp+Pj4wNTUFFZWVhgyZAgePnwIABAEAatXr4aDgwNatmyJHj164JdffmnUdy8IAr755hts2LABx44dQ0BAgHjsv70NAwYMwD///IOIiAjxeyIiIiL9wiKBZGfKlCmIjY0Vt2NiYjB16tQ651VUVGDOnDk4f/480tLSYGBggFGjRqG2trbB9hcsWIC1a9ciKysLhoaGYtvjx4/Hd999h27duqGoqAhFRUUYP348BEHA8OHDcefOHRw5cgQXLlyAh4cHBg0ahAcPHojt5ufnY9++fTh06BAOHTqEjIwMrFy5ssl5FyxYgLlz5yInJweOjo4IDg7G8+fPAQA5OTkYNGgQunXrhrNnzyIzMxMjRoxATU0NAGDhwoWIjY3Fli1bcOnSJURERCAkJAQZGRkNfifPnz/HpEmTkJKSgoyMDPTt2/e156ampqJDhw5YsmSJ+D0RERGRnhGIZCI0NFQIDAwUiouLBRMTE+HGjRtCQUGB0KJFC6G4uFgIDAwUQkNDX/v+e/fuCQCEvLw8QRAE4caNGwIAITs7WxAEQThx4oQAQDh+/Lj4nsOHDwsAhKqqKkEQBCEyMlLo0aOHRrtpaWmChYWFUF1drbG/S5cuwrZt28T3mZqaCmVlZeLxefPmCV5eXk3Ou337dvGcS5cuCQCEK1euCIIgCMHBwYK3t3e97T1+/Fho0aKFcObMGY39X3zxhRAcHPzaHD4+PoKxsbFgbGwsXqe+c2bPni1ud+rUSVi3bt1r2yQiIiLdxp4Ekp22bdti+PDhiI+PR2xsLIYPH462bdvWOS8/Px8TJkyAg4MDLCws0LlzZwBAYWFhg+27urqKr21tbQEA9+7de+35Fy5cwOPHj9GmTRuYmZmJPzdu3NAYLqRSqTTG7dva2mq029i8DeV72ZNQn8uXL6O6uhr+/v4aOXfu3KmRsz59+/aFmZkZFi5cKPZaEBERUfPFGZ0kS1OnTsXXX38NANi8eXO954wYMQL29vaIjo5G+/btUVtbi+7du+Pp06cNtm1kZCS+fjmevqEhSrW1tbC1tcXJkyfrHLO0tKy33Zdt/7fdxuZtKF/Lli0bzAkAhw8fhp2dncYxExOT174PAFxcXLB27Vr4+flh3LhxSE5OrvN5iIiIqPlgkUCyNHToUPHmeciQIXWO379/H1euXMG2bdvQr18/AEBmZuY7X9fY2Fgc3/+Sh4cH7ty5A0NDQ6hUqrdqV1t5XV1dkZaWhqioqDrHnJ2dYWJigsLCQvj4+DS5bTc3N6Snp8PPzw9jx45FSkrKawuF+r4nIiIi0h8cbkSypFQqceXKFVy5cgVKpbLOcSsrK7Rp0wY//fQTrl+/jvT0dMyZM+edr6tSqXDjxg3k5OSgpKQET548gZ+fH/r06YORI0fi6NGjKCgowJkzZ7Bw4UJkZWU1ql1t5Z0/fz7Onz+PWbNm4eLFi7h69Sq2bNmCkpISmJubY+7cuYiIiEB8fDzy8/ORnZ2NzZs3Iz4+vlHtu7q64sSJEzh79izGjBnz2l4ZlUqFP/74A//++y9KSkqa/DmIiIhI3lgkkGxZWFjAwsKi3mMGBgZISkrChQsX0L17d0RERGDNmjXvfM3Ro0dj6NCh8PX1hbW1NRITE6FQKHDkyBH0798fU6dOhaOjI4KCglBQUIB27do1ql1t5XV0dMSxY8eQm5uL3r17o0+fPti/f7+4FsTSpUuxePFirFixAk5OThgyZAgOHjwozn9ojG7duuHEiRM4d+4cRo8eXW+hsGTJEhQUFKBLly6wtrZu8ucgIiIieVMIgiBIHYKIiIiIiOSDPQlERERERKSBRQIREREREWlgkUBERERERBpYJBARERERkQYWCUREREREpIFFAhERERERaWCRQEREREREGlgkEBERERGRBhYJRERERESkgUUCERERERFpYJFAREREREQa/g892rza74cCgQAAAABJRU5ErkJggg==\n","text/plain":""},"metadata":{},"output_type":"display_data"},{"data":{"image/png":"iVBORw0KGgoAAAANSUhEUgAAAwkAAAOICAYAAACdd73xAAAAOXRFWHRTb2Z0d2FyZQBNYXRwbG90bGliIHZlcnNpb24zLjUuMiwgaHR0cHM6Ly9tYXRwbG90bGliLm9yZy8qNh9FAAAACXBIWXMAAA9hAAAPYQGoP6dpAAEAAElEQVR4nOzdeVwU9f8H8NdyLffKIbugKJh4gkdqKJagiEShlRrlCV6ZeERqlpqJVqBUanlgh4ppiJZnaSimkgYmYuaZWal5sGKKgIrL9fn94Y/5Oi4goLiAr+fjMQ/dmffM5/0ZYGbfOzOfVQghBIiIiIiIiP6fkaETICIiIiKimoVFAhERERERybBIICIiIiIiGRYJREREREQkwyKBiIiIiIhkWCQQEREREZEMiwQiIiIiIpJhkUBERERERDIsEoiIiIiISIZFAj1ycXFxUCgU0mRiYgJnZ2e8+uqrOH36tKHTkygUCkRGRho6Dbi5uSE4OLjUZQcPHoRCoUBcXNyjTYqIqtWRI0cwbNgwuLu7w9zcHNbW1njyyScRExODa9euGTo9AEB8fDwWLFhQLdt+99130ahRI5iYmKBevXplxkVGRkKhUFSpDT8/P3h6elYxw6o7e/Ysj9uPWMn7jrNnz0rzwsLC4Obm9lDbeZDfx5rIxNAJ0ONrxYoVaNGiBW7fvo1ffvkFH374IXbv3o0//vgDdnZ2hk4PqampaNiwoaHTIKLHzJdffonw8HA0b94cb731Flq1aoWCggIcPHgQS5cuRWpqKjZu3GjoNBEfH49jx44hIiLioW538+bN+PDDDzF9+nQEBQVBqVSWGTty5Eg8++yzD7V9ejzMmDEDb7zxhqHTqNFYJJDBeHp6omPHjgDufKJTVFSEmTNnYtOmTRg2bJiBswM6d+5s6BRqtLy8PFhYWBg6DaI6JTU1FWPGjEFAQAA2bdoke4McEBCASZMmITEx0YAZVr9jx44BACZMmAAnJ6dyYxs2bMgPc2qxW7duwdLS0iBtP/HEEwZptzIMuX8A3m5ENUhJwXD58mUAdwoHPz8/vbh7LxGWXLr9+OOPMW/ePLi7u8Pa2hpdunTB/v379da1trbGX3/9heeeew7W1tZwdXXFpEmToNPpZLH33m5Ucrly9+7dGDNmDBwdHeHg4IC+ffvi0qVLsnV1Oh0mTZoEjUYDS0tLdOvWDenp6XBzc0NYWFjVd1IF7du3D/7+/rCxsYGlpSV8fHywdetWWUxZl0VLuyxbcsvThg0b0L59e5ibm2PWrFkAgG+//Rbe3t5QqVSwtLREkyZNMHz48GrtH1FdFRUVBYVCgS+++KLUT9DNzMzQp08f6XVxcTFiYmLQokULKJVKODk5YejQobhw4YJsvbKOPfceZ/fs2QOFQoE1a9Zg+vTpcHFxga2tLXr27IlTp07J1tu6dSvOnTsnu320PBXJ1c3NDe+++y4AQK1W3/e2z9KOYxXdJyX27t2Lzp07w8LCAg0aNMCMGTNQVFQki4mNjUXbtm1hbW0NGxsbtGjRAtOmTSu3vwBw6dIlhISEwMbGBiqVCq+88gq0Wm2psVu2bEGXLl1gaWkJGxsbBAQEIDU1tdT+Hj9+HAMGDIBKpYJarcbw4cORnZ0tixVCYMmSJWjXrh0sLCxgZ2eH/v37459//rlv3iXt/Pbbb+jbty9sbW2hUqkwePBgXLlyRS9+7dq16NKlC6ysrGBtbY3AwED89ttvspiS8+/Ro0fRq1cv2NjYwN/fv9w8/vjjDwwYMABqtRpKpRKNGjXC0KFDodPpcPbsWZiYmCA6OlpvvZ9//hkKhQLffvttmdsu7XYjhUKBcePGYdWqVWjZsiUsLS3Rtm1b/PDDD3rrb926Fe3atYNSqYS7uzs+/vjjUtup6M+h5Pa3n3/+GT4+PrC0tDT4uZRFAtUYZ86cAQA0a9asSusvXrwYSUlJWLBgAb755hvcvHkTzz33nN6Bs6CgAH369IG/vz82b96M4cOHY/78+Zg7d26F2hk5ciRMTU0RHx+PmJgY7NmzB4MHD5bFDBs2DAsWLMCwYcOwefNm9OvXDy+99BKuX79epb4JIVBYWKg33XsiA4Dk5GT06NED2dnZWLZsGdasWQMbGxv07t0ba9eurVL7AHDo0CG89dZbmDBhAhITE9GvXz+kpqbilVdeQZMmTZCQkICtW7fivffeQ2FhYZXbIXpcFRUVYdeuXejQoQNcXV0rtM6YMWPw9ttvIyAgAFu2bMH777+PxMRE+Pj44L///qtyLtOmTcO5c+fw1Vdf4YsvvsDp06fRu3dv6ZizZMkSdO3aFRqNBqmpqdL0oLlu3LgRI0aMAAAkJiYiNTUVI0eOrFTuldknWq0Wr776KgYNGoTNmzejf//++OCDD2S3oSQkJCA8PBy+vr7YuHEjNm3ahDfffBM3b94sN4+8vDz07NkTO3bsQHR0NL799ltoNBq88sorerHx8fF44YUXYGtrizVr1mDZsmXIysqCn58f9u3bpxffr18/NGvWDOvXr8c777yD+Ph4vPnmm7KY0aNHIyIiAj179sSmTZuwZMkSHD9+HD4+PtKHcffz0ksvoWnTpvjuu+8QGRmJTZs2ITAwEAUFBVJMVFQUBgwYgFatWmHdunVYtWoVcnNz8cwzz+DEiROy7eXn56NPnz7o0aMHNm/eLH3YVJrff/8dnTp1wv79+zF79mz8+OOPiI6Ohk6nQ35+Ptzc3NCnTx8sXbpU71y4aNEiuLi44KWXXqpQP++2detWLFq0CLNnz8b69ethb2+Pl156Sfam/qeffsILL7wAGxsbJCQk4KOPPsK6deuwYsUKve1V5ueQkZGBwYMHY+DAgdi2bRvCw8Mrnf9DJYgesRUrVggAYv/+/aKgoEDk5uaKxMREodFoRLdu3URBQYEQQghfX1/h6+urt35oaKho3Lix9PrMmTMCgPDy8hKFhYXS/AMHDggAYs2aNbJ1AYh169bJtvncc8+J5s2by+YBEDNnztTLOzw8XBYXExMjAIiMjAwhhBDHjx8XAMTbb78ti1uzZo0AIEJDQ++7j+7WuHFjAaDcacWKFVJ8586dhZOTk8jNzZXmFRYWCk9PT9GwYUNRXFwshBBi5syZorRDQEk/z5w5I8vB2NhYnDp1Shb78ccfCwDi+vXrleoTEenTarUCgHj11VcrFH/y5MlSj0m//vqrACCmTZsmzWvcuHGpx557j7O7d+8WAMRzzz0ni1u3bp0AIFJTU6V5zz//vOxY/LByLTk2Xbly5b7bvfc4Vpl2fH19BQCxefNmWeyoUaOEkZGROHfunBBCiHHjxol69epVqJ93i42NLXP7dx+3i4qKhIuLi/Dy8hJFRUVSXG5urnBychI+Pj56/Y2JiZFtMzw8XJibm0vH99TUVAFAfPLJJ7K48+fPCwsLCzFlypRycy9p580335TN/+abbwQAsXr1aiGEEP/++68wMTER48ePl8Xl5uYKjUYjQkJCpHkl59/ly5eX23aJHj16iHr16onMzMwyY0p+Xzdu3CjNu3jxojAxMRGzZs2S5pV2Xrv3vYQQd877arVa5OTkSPO0Wq0wMjIS0dHR0jxvb2/h4uIi8vLypHk5OTnC3t5e9vtYmZ9Dye/jTz/9VPZOecR4JYEMpnPnzjA1NYWNjQ2effZZ2NnZYfPmzTAxqdqjMs8//zyMjY2l123atAEAnDt3ThanUCjQu3dv2bw2bdroxZXl7kv9pbWTnJwMAAgJCZHF9e/fv8p9e/rpp5GWlqY3ff3117K4mzdv4tdff0X//v1hbW0tzTc2NsaQIUNw4cIF2S0DldGmTRu9qzydOnUCcKev69atw8WLF6u0bSKqvN27dwOA3m1ETz31FFq2bImffvqpytu+33Gusqoz1wdpx8bGRq+vAwcORHFxMX7++Wdp3evXr2PAgAHYvHlzha/Q7N69u8zt3+3UqVO4dOkShgwZAiOj/70ts7a2Rr9+/bB//37cunVLtk5pP5/bt28jMzMTAPDDDz9AoVBg8ODBsqvPGo0Gbdu2xZ49eyrUh0GDBsleh4SEwMTERNrP27dvR2FhIYYOHSprx9zcHL6+vqW2069fv/u2e+vWLSQnJyMkJAT169cvM87Pzw9t27bF4sWLpXlLly6FQqHAa6+9VqE+3qt79+6wsbGRXqvVajg5OUm/+zdv3kRaWhr69u0Lc3NzKa7kiv3dKvtzsLOzQ48ePaqUd3Xgg8tkMF9//TVatmyJ3NxcrF27Fp9//jkGDBiAH3/8sUrbc3BwkL0uuZ83Ly9PNt/S0lL2h10Se/v27YfSztWrVwHcObDczcTERG/dilKpVNIzG+XJysqCEALOzs56y1xcXGT5VVZp2+zWrRs2bdqEzz77TLpPtHXr1pg+fToGDBhQpXaIHleOjo6wtLSUbr28n5K/5bL+3qv6hh6o+PG0oqoz1wdp597jNABoNBrZtoYMGYLCwkJ8+eWX6NevH4qLi9GpUyd88MEHCAgIKDeX8rZf0ZyLi4uRlZUle4D1fj+fy5cvQwhRavsA0KRJkzLzLi/XkvNYSc4lt8uUfGB0r7uLHuDO+dfW1va+7WZlZaGoqKhCD6VPmDABI0eOxKlTp9CkSRN8+eWX6N+/v17uFVXaeVqpVEr7NisrC8XFxaVu/955lf05lPY7YEgsEshgWrZsKb3x7d69O4qKivDVV1/hu+++Q//+/WFubq73PAGAB7rP9lEoOcBcvnwZDRo0kOYXFhZW+Q16RdnZ2cHIyAgZGRl6y0oernZ0dAQAqVDS6XSyByTL2r9lPZT4wgsv4IUXXoBOp8P+/fsRHR2NgQMHws3NDV26dHmg/hA9ToyNjeHv748ff/wRFy5cuO8bpJJjTUZGhl7spUuXpL914M7f+72DMwB3/t7vjqsulcn1UbZT2r35JQ8W3/1mcdiwYRg2bBhu3ryJn3/+GTNnzkRwcDD+/PNPNG7cuMxcDhw4UOb2S8v5XpcuXYKRkVGlhwV3dHSEQqHA3r17S30AvrxhZe/NtbTzWEnOJfvzu+++K3M/3K2i3yFgb28PY2PjMh82v9vAgQPx9ttvY/HixejcuTO0Wi3Gjh1boXaqws7ODgqFotQH0O+dV9mfQ037jgXebkQ1RkxMDOzs7PDee++huLgYbm5u+PPPP2UntqtXryIlJcWAWd5ft27dAEDvIeHvvvuu2h/otbKygre3NzZs2CD7xK+4uBirV69Gw4YNpVuGSkZ1OHLkiGwb33//fZXaViqV8PX1lR4Av3dkCyK6v6lTp0IIgVGjRiE/P19veUFBgfQ3WnJbwurVq2UxaWlpOHnypGzkGDc3N72/9T///LPKtx8C8k9X76cyuT6IyraTm5uLLVu2yObFx8fDyMhIOpbfzcrKCkFBQZg+fTry8/Nx/PjxMnPp3r17mdu/W/PmzdGgQQPEx8dDCCHNv3nzJtavXy+NeFQZwcHBEELg4sWL6Nixo97k5eVVoe188803stfr1q1DYWGhNCJWYGAgTExM8Pfff5faTkWugJfGwsICvr6++Pbbb+/7waC5uTlee+01rFy5EvPmzUO7du3QtWvXKrVbEVZWVnjqqaewYcMG2R0Iubm5eufPh/VzMBReSaAaw87ODlOnTsWUKVMQHx+PIUOG4PPPP8fgwYMxatQoXL16FTExMRW6VGlIrVu3xoABA/DJJ5/A2NgYPXr0wPHjx/HJJ59ApVLpXX592KKjoxEQEIDu3btj8uTJMDMzw5IlS3Ds2DGsWbNG+qTiueeeg729PUaMGIHZs2fDxMQEcXFxOH/+fIXbeu+993DhwgX4+/ujYcOGuH79Oj799FOYmprC19e3urpIVGd16dIFsbGxCA8PR4cOHTBmzBi0bt0aBQUF+O233/DFF1/A09MTvXv3RvPmzfHaa69h4cKFMDIyQlBQEM6ePYsZM2bA1dVVNtrNkCFDMHjwYISHh6Nfv344d+4cYmJiyr3f+368vLywYcMGxMbGokOHDjAyMirzTWFlcn0QlW3HwcEBY8aMwb///otmzZph27Zt+PLLLzFmzBg0atQIADBq1ChYWFiga9eucHZ2hlarRXR0NFQqVZm32QDA0KFDMX/+fAwdOhQffvghPDw8sG3bNmzfvl0WZ2RkhJiYGAwaNAjBwcEYPXo0dDodPvroI1y/fh1z5syp9H7o2rUrXnvtNQwbNgwHDx5Et27dYGVlhYyMDOzbtw9eXl4YM2bMfbezYcMGmJiYICAgAMePH8eMGTPQtm1b6Zk7Nzc3zJ49G9OnT8c///wjPV94+fJlHDhwAFZWVuWOYFSeefPm4emnn4a3tzfeeecdNG3aFJcvX8aWLVvw+eefy54bCA8PR0xMDNLT0/HVV19Vqb3KeP/99/Hss89K311SVFSEuXPnwsrKSvaN6A/r52AwBnxomh5TJaMMpKWl6S3Ly8sTjRo1Eh4eHqKwsFCsXLlStGzZUpibm4tWrVqJtWvXljm60UcffaS3PdwzQlFoaKiwsrLSiyttpJ971y0r75LRFXbv3i3Nu337tpg4caJwcnIS5ubmonPnziI1NVWoVCq90SLup3HjxuL5558vdVlaWpre6EZCCLF3717Ro0cPYWVlJSwsLETnzp3F999/r7f+gQMHhI+Pj7CyshINGjQQM2fOFF999VWpoxuVlsMPP/wggoKCRIMGDYSZmZlwcnISzz33nNi7d2+l+khEcocPHxahoaGiUaNGwszMTFhZWYn27duL9957TzbaS1FRkZg7d65o1qyZMDU1FY6OjmLw4MHi/Pnzsu0VFxeLmJgY0aRJE2Fubi46duwodu3aVeboRt9++61s/ZLj7N3HmmvXron+/fuLevXqCYVCUepoaXeraK4PMrpRZdrx9fUVrVu3Fnv27BEdO3YUSqVSODs7i2nTpkmj7AkhxMqVK0X37t2FWq0WZmZmwsXFRYSEhIgjR47cN78LFy6Ifv36CWtra2FjYyP69esnUlJSSj1ub9q0SXh7ewtzc3NhZWUl/P39xS+//FKhfVPa6D1CCLF8+XLh7e0tnQueeOIJMXToUHHw4MFy8y5pJz09XfTu3VvKf8CAAeLy5ct68Zs2bRLdu3cXtra2QqlUisaNG4v+/fuLnTt3SjFlnX/Lc+LECfHyyy8LBwcHYWZmJho1aiTCwsLE7du39WL9/PyEvb29uHXrlt6yyoxuNHbsWL31SxsdbMuWLaJNmzZSXnPmzClz1MCK/BxKfh9rEoUQd13bIqJqk5KSgq5du+Kbb77RG92CiIgq780338SqVatq/LNqtU1kZCRmzZqFK1euPJJnVh5UZmYmGjdujPHjxyMmJsbQ6dQZvN2IqBokJSUhNTUVHTp0gIWFBX7//XfMmTMHHh4e6Nu3r6HTIyKq1TIzM5GamooNGzZwgITH2IULF/DPP//go48+gpGRkexL8OjBsUggqga2trbYsWMHFixYgNzcXDg6OiIoKAjR0dHSqEL3e4jZyMio2p9fICKqjbZt24Zx48ahc+fO+PTTTw2dDhnIV199hdmzZ8PNzQ3ffPONbCQmenC83YjIQO431FloaCji4uIeTTJEREREd+GVBCIDSUtLK3d5bbgPlIiIiOomXkkgIiIiIiIZXknAnS+aunTpEmxsbGrct90REd2PEAK5ublwcXHhcyzVjOcLIqrNKnO+YJGAO1977urqaug0iIgeyPnz59GwYUNDp1Gn8XxBRHVBRc4XLBIA6Vv7zp8/X6lv8y0oKMCOHTvQq1cvmJqaVld6dQ73W9Vwv1XN47DfcnJy4OrqKvsGUqoeVT1fEBHVBJU5X7BIwP9GmbG1ta10kWBpaQlbW9s6++ajOnC/VQ33W9U8TvutLt/+Ehsbi9jYWJw9exYA0Lp1a7z33nsICgoCAISFhWHlypWydby9vbF//37ptU6nw+TJk7FmzRrk5eXB398fS5YsqdTVl6qeL4iIapKKnC948yoREdV4DRs2xJw5c3Dw4EEcPHgQPXr0wAsvvIDjx49LMc8++ywyMjKkadu2bbJtREREYOPGjUhISMC+fftw48YNBAcHo6io6FF3h4ioxuOVBCIiqvF69+4te/3hhx8iNjYW+/fvR+vWrQEASqUSGo2m1PWzs7OxbNkyrFq1Cj179gQArF69Gq6urti5cycCAwOrtwNERLUMryQQEVGtUlRUhISEBNy8eRNdunSR5u/ZswdOTk5o1qwZRo0ahczMTGlZeno6CgoK0KtXL2mei4sLPD09kZKSUmZbOp0OOTk5somI6HHAIoGIiGqFo0ePwtraGkqlEq+//jo2btyIVq1aAQCCgoLwzTffYNeuXfjkk0+QlpaGHj16QKfTAQC0Wi3MzMxgZ2cn26ZarYZWqy2zzejoaKhUKmniyEZE9Ljg7UZERFQrNG/eHIcPH8b169exfv16hIaGIjk5Ga1atcIrr7wixXl6eqJjx45o3Lgxtm7dir59+5a5TSFEuQ/wTZ06FRMnTpRel4wMQkRU17FIICKiWsHMzAxNmzYFAHTs2BFpaWn49NNP8fnnn+vFOjs7o3Hjxjh9+jQAQKPRID8/H1lZWbKrCZmZmfDx8SmzTaVSCaVS+ZB7QkRU8/F2IyIiqpWEENLtRPe6evUqzp8/D2dnZwBAhw4dYGpqiqSkJCkmIyMDx44dK7dIICJ6XPFKAhER1XjTpk1DUFAQXF1dkZubi4SEBOzZsweJiYm4ceMGIiMj0a9fPzg7O+Ps2bOYNm0aHB0d8dJLLwEAVCoVRowYgUmTJsHBwQH29vaYPHkyvLy8pNGOiIjof1gkEBFRjXf58mUMGTIEGRkZUKlUaNOmDRITExEQEIC8vDwcPXoUX3/9Na5fvw5nZ2d0794da9eulX2r6Pz582FiYoKQkBDpy9Ti4uJgbGxswJ4REdVMLBKIiKjGW7ZsWZnLLCwssH379vtuw9zcHAsXLsTChQsfZmpERHUSn0kgIiIiIiIZFglERERERCTD241qkV8Uto+0va6C3yxKRFQVD+N4zWMwERkSryQQEREREZEMiwQiIiIiIpJhkUBERERERDIsEoiIiIiISIZFAhERERERybBIICIiIiIiGRYJREREREQkwyKBiIiIiIhkWCQQEREREZEMiwQiIiIiIpJhkUBERERERDIsEoiIiIiISIZFAhERERERybBIICIiIiIiGRYJREREREQkwyKBiIiIiIhkWCQQEREREZEMiwQiIiIiIpJhkUBERERERDIsEoiIiIiISIZFAhERERERybBIICIiIiIiGRYJREREREQkwyKBiIiIiIhkWCQQEREREZGMiaETICIiourxi8L2gbfRVeQ8hEyIqLbhlQQiIiIiIpJhkUBERERERDK83YiIiIiqFW97Iqp9eCWBiIiIiIhkWCQQEVGNFxsbizZt2sDW1ha2trbo0qULfvzxR2m5EAKRkZFwcXGBhYUF/Pz8cPz4cdk2dDodxo8fD0dHR1hZWaFPnz64cOHCo+4KEVGtwCKBiIhqvIYNG2LOnDk4ePAgDh48iB49euCFF16QCoGYmBjMmzcPixYtQlpaGjQaDQICApCbmyttIyIiAhs3bkRCQgL27duHGzduIDg4GEVFRYbqFhFRjcUigYiIarzevXvjueeeQ7NmzdCsWTN8+OGHsLa2xv79+yGEwIIFCzB9+nT07dsXnp6eWLlyJW7duoX4+HgAQHZ2NpYtW4ZPPvkEPXv2RPv27bF69WocPXoUO3fuLLNdnU6HnJwc2URE9DhgkUBERLVKUVEREhIScPPmTXTp0gVnzpyBVqtFr169pBilUglfX1+kpKQAANLT01FQUCCLcXFxgaenpxRTmujoaKhUKmlydXWtvo4REdUgLBKIiKhWOHr0KKytraFUKvH6669j48aNaNWqFbRaLQBArVbL4tVqtbRMq9XCzMwMdnZ2ZcaUZurUqcjOzpam8+fPP+ReERHVTBwClYiIaoXmzZvj8OHDuH79OtavX4/Q0FAkJydLyxUKhSxeCKE37173i1EqlVAqlQ+WOBFRLcQrCUREVCuYmZmhadOm6NixI6Kjo9G2bVt8+umn0Gg0AKB3RSAzM1O6uqDRaJCfn4+srKwyY4iI6H9YJBARUa0khIBOp4O7uzs0Gg2SkpKkZfn5+UhOToaPjw8AoEOHDjA1NZXFZGRk4NixY1IMERH9D283IiKiGm/atGkICgqCq6srcnNzkZCQgD179iAxMREKhQIRERGIioqCh4cHPDw8EBUVBUtLSwwcOBAAoFKpMGLECEyaNAkODg6wt7fH5MmT4eXlhZ49exq4d0RENY9BryQUFhbi3Xffhbu7OywsLNCkSRPMnj0bxcXFUgy/IIeIiC5fvowhQ4agefPm8Pf3x6+//orExEQEBAQAAKZMmYKIiAiEh4ejY8eOuHjxInbs2AEbGxtpG/Pnz8eLL76IkJAQdO3aFZaWlvj+++9hbGxsqG4REdVYBr2SMHfuXCxduhQrV65E69atcfDgQQwbNgwqlQpvvPEGgP99QU5cXByaNWuGDz74AAEBATh16pR08I+IiMD333+PhIQEODg4YNKkSQgODkZ6ejoP/kREdcCyZcvKXa5QKBAZGYnIyMgyY8zNzbFw4UIsXLjwIWdHRFT3GLRISE1NxQsvvIDnn38eAODm5oY1a9bg4MGDAKD3BTkAsHLlSqjVasTHx2P06NHSF+SsWrVKumS8evVquLq6YufOnQgMDDRM54iIiIiIaimDFglPP/00li5dij///BPNmjXD77//jn379mHBggUAcN8vyBk9evR9vyCntCJBp9NBp9NJr0u+QbOgoAAFBQUVzr8ktjLrPIhiC/NH0k6J6urXo95vdQX3W9U8DvutLveNiIgMw6BFwttvv43s7Gy0aNECxsbGKCoqwocffogBAwYAQLlfkHPu3DkpprJfkBMdHY1Zs2bpzd+xYwcsLS0r3Y+7R8uoVmu+fDTt/L9t27ZV6/Yf2X6rY7jfqqYu77dbt24ZOgWiWuEXhe0Db6OryHkImRDVfAYtEtauXYvVq1cjPj4erVu3xuHDhxEREQEXFxeEhoZKcQ/7C3KmTp2KiRMnSq9zcnLg6uqKXr16wda24geQgoICJCUlISAgAKamphVer6r2qxpUext365x9sVq2+6j3W13B/VY1j8N+K7kaSkRE9LAYtEh466238M477+DVV18FAHh5eeHcuXOIjo5GaGio7AtynJ2dpfXK+oKcu68mZGZmljn2dVnfoGlqalqlNxFVXa+yjPJuV3sbd6vuPj2q/VbXcL9VTV3eb3W1X0REZDgGHQL11q1bMDKSp2BsbCwNgcovyCEiIiIievQMeiWhd+/e+PDDD9GoUSO0bt0av/32G+bNm4fhw4cDQK35gpz9qgaP/FN+IiIiIqLqYtAiYeHChZgxYwbCw8ORmZkJFxcXjB49Gu+9954UM2XKFOTl5SE8PBxZWVnw9vYu9QtyTExMEBISgry8PPj7+yMuLo7fkUBEREREVAUGLRJsbGywYMECacjT0vALcoiIiIiIHi2DPpNAREREREQ1D4sEIiIiIiKSYZFAREREREQyBn0mgYiIiOhxwm99ptqCVxKIiIiIiEiGRQIREREREcmwSCAiIiIiIhkWCUREREREJMMigYiIiIiIZDi6EREREdFjhqMs0f3wSgIREREREcmwSCAiIiIiIhkWCUREREREJMMigYiIiIiIZFgkEBERERGRDIsEIiIiIiKSYZFAREREREQyLBKIiIiIiEiGRQIREREREcmwSCAiIiIiIhkWCUREREREJMMigYiIiIiIZFgkEBERERGRDIsEIiKq8aKjo9GpUyfY2NjAyckJL774Ik6dOiWLCQsLg0KhkE2dO3eWxeh0OowfPx6Ojo6wsrJCnz59cOHChUfZFSKiWoFFAhER1XjJyckYO3Ys9u/fj6SkJBQWFqJXr164efOmLO7ZZ59FRkaGNG3btk22PCIiAhs3bkRCQgL27duHGzduIDg4GEVFRY+yO0RENZ6JoRMgIiK6n8TERNnrFStWwMnJCenp6ejWrZs0X6lUQqPRlLqN7OxsLFu2DKtWrULPnj0BAKtXr4arqyt27tyJwMDA6usAEVEtwysJRERU62RnZwMA7O3tZfP37NkDJycnNGvWDKNGjUJmZqa0LD09HQUFBejVq5c0z8XFBZ6enkhJSSm1HZ1Oh5ycHNlERPQ4YJFARES1ihACEydOxNNPPw1PT09pflBQEL755hvs2rULn3zyCdLS0tCjRw/odDoAgFarhZmZGezs7GTbU6vV0Gq1pbYVHR0NlUolTa6urtXXMSKiGoS3GxERUa0ybtw4HDlyBPv27ZPNf+WVV6T/e3p6omPHjmjcuDG2bt2Kvn37lrk9IQQUCkWpy6ZOnYqJEydKr3NyclgoENFjgVcSiIio1hg/fjy2bNmC3bt3o2HDhuXGOjs7o3Hjxjh9+jQAQKPRID8/H1lZWbK4zMxMqNXqUrehVCpha2srm4iIHgcsEoiIqMYTQmDcuHHYsGEDdu3aBXd39/uuc/XqVZw/fx7Ozs4AgA4dOsDU1BRJSUlSTEZGBo4dOwYfH59qy52IqDbi7UZERFTjjR07FvHx8di8eTNsbGykZwhUKhUsLCxw48YNREZGol+/fnB2dsbZs2cxbdo0ODo64qWXXpJiR4wYgUmTJsHBwQH29vaYPHkyvLy8pNGOiIjoDhYJRERU48XGxgIA/Pz8ZPNXrFiBsLAwGBsb4+jRo/j6669x/fp1ODs7o3v37li7di1sbGyk+Pnz58PExAQhISHIy8uDv78/4uLiYGxs/Ci7Q0RU47FIICKiGk8IUe5yCwsLbN++/b7bMTc3x8KFC7Fw4cKHlRoRUZ3EZxKIiIiIiEiGRQIREREREcmwSCAiIiIiIhkWCUREREREJMMigYiIiIiIZFgkEBERERGRDIsEIiIiIiKSYZFAREREREQyLBKIiIiIiEiGRQIREREREcmwSCAiIiIiIhkWCUREREREJMMigYiIiIiIZFgkEBERERGRDIsEIiIiIiKSYZFAREREREQyLBKIiIiIiEiGRQIREREREcmwSCAiIiIiIhmDFwkXL17E4MGD4eDgAEtLS7Rr1w7p6enSciEEIiMj4eLiAgsLC/j5+eH48eOybeh0OowfPx6Ojo6wsrJCnz59cOHChUfdFSIiIiKiOsGgRUJWVha6du0KU1NT/Pjjjzhx4gQ++eQT1KtXT4qJiYnBvHnzsGjRIqSlpUGj0SAgIAC5ublSTEREBDZu3IiEhATs27cPN27cQHBwMIqKigzQKyIiIiKi2s3EkI3PnTsXrq6uWLFihTTPzc1N+r8QAgsWLMD06dPRt29fAMDKlSuhVqsRHx+P0aNHIzs7G8uWLcOqVavQs2dPAMDq1avh6uqKnTt3IjAwUK9dnU4HnU4nvc7JyQEAFBQUoKCgoML5l8QKC3MUV7zbtUZl9kVVtltd26+ruN+q5nHYb3W5b0REZBgGLRK2bNmCwMBAvPzyy0hOTkaDBg0QHh6OUaNGAQDOnDkDrVaLXr16SesolUr4+voiJSUFo0ePRnp6OgoKCmQxLi4u8PT0REpKSqlFQnR0NGbNmqU3f8eOHbC0tKx0P7KWL6z0OrXBtm3bqnX7SUlJ1br9uor7rWrq8n67deuWoVMgIqI6xqBFwj///IPY2FhMnDgR06ZNw4EDBzBhwgQolUoMHToUWq0WAKBWq2XrqdVqnDt3DgCg1WphZmYGOzs7vZiS9e81depUTJw4UXqdk5MDV1dX9OrVC7a2thXOv6CgAElJSbAbPh6KvNsVXq+26Jx9sVq2W7LfAgICYGpqWi1t1EXcb1XzOOy3kquhRERED4tBi4Ti4mJ07NgRUVFRAID27dvj+PHjiI2NxdChQ6U4hUIhW08IoTfvXuXFKJVKKJVKvfmmpqZVehOhyLsNozpYJFT3G6qq7u/HHfdb1dTl/VZX+0VERIZj0AeXnZ2d0apVK9m8li1b4t9//wUAaDQaANC7IpCZmSldXdBoNMjPz0dWVlaZMUREREREVHEGLRK6du2KU6dOyeb9+eefaNy4MQDA3d0dGo1Gdi9xfn4+kpOT4ePjAwDo0KEDTE1NZTEZGRk4duyYFENERERERBVn0NuN3nzzTfj4+CAqKgohISE4cOAAvvjiC3zxxRcA7txmFBERgaioKHh4eMDDwwNRUVGwtLTEwIEDAQAqlQojRozApEmT4ODgAHt7e0yePBleXl7SaEdERERERFRxBi0SOnXqhI0bN2Lq1KmYPXs23N3dsWDBAgwaNEiKmTJlCvLy8hAeHo6srCx4e3tjx44dsLGxkWLmz58PExMThISEIC8vD/7+/oiLi4OxsbEhukVEREREVKsZtEgAgODgYAQHB5e5XKFQIDIyEpGRkWXGmJubY+HChVi4sG4ORUpERERE9CgZ9JkEIiIiIiKqeVgkEBERERGRDIsEIiIiIiKSYZFAREQ1XnR0NDp16gQbGxs4OTnhxRdf1BtCWwiByMhIuLi4wMLCAn5+fjh+/LgsRqfTYfz48XB0dISVlRX69OmDCxcuPMquEBHVCiwSiIioxktOTsbYsWOxf/9+JCUlobCwEL169cLNmzelmJiYGMybNw+LFi1CWloaNBoNAgICkJubK8VERERg48aNSEhIwL59+3Djxg0EBwejqKjIEN0iIqqxDD66ERER0f0kJibKXq9YsQJOTk5IT09Ht27dIITAggULMH36dPTt2xcAsHLlSqjVasTHx2P06NHIzs7GsmXLsGrVKul7dFavXg1XV1fs3LkTgYGBj7xfREQ1Fa8kEBFRrZOdnQ0AsLe3BwCcOXMGWq0WvXr1kmKUSiV8fX2RkpICAEhPT0dBQYEsxsXFBZ6enlLMvXQ6HXJycmQTEdHjgEUCERHVKkIITJw4EU8//TQ8PT0BAFqtFgCgVqtlsWq1Wlqm1WphZmYGOzu7MmPuFR0dDZVKJU2urq4PuztERDUSiwQiIqo2TZo0wdWrV/XmX79+HU2aNKnSNseNG4cjR45gzZo1essUCoXstRBCb969youZOnUqsrOzpen8+fNVypmIqLZhkUBERNXm7NmzpT4UrNPpcPHixUpvb/z48diyZQt2796Nhg0bSvM1Gg0A6F0RyMzMlK4uaDQa5OfnIysrq8yYeymVStja2somIqLHAR9cJiKih27Lli3S/7dv3w6VSiW9Lioqwk8//QQ3N7cKb08IgfHjx2Pjxo3Ys2cP3N3dZcvd3d2h0WiQlJSE9u3bAwDy8/ORnJyMuXPnAgA6dOgAU1NTJCUlISQkBACQkZGBY8eOISYmpqpdJSKqk1gkEBHRQ/fiiy8CuHP7T2hoqGyZqakp3Nzc8Mknn1R4e2PHjkV8fDw2b94MGxsb6YqBSqWChYUFFAoFIiIiEBUVBQ8PD3h4eCAqKgqWlpYYOHCgFDtixAhMmjQJDg4OsLe3x+TJk+Hl5SWNdkRERHewSCAiooeuuLgYwJ1P+NPS0uDo6PhA24uNjQUA+Pn5yeavWLECYWFhAIApU6YgLy8P4eHhyMrKgre3N3bs2AEbGxspfv78+TAxMUFISAjy8vLg7++PuLg4GBsbP1B+RER1DYsEIiKqNmfOnHko2xFC3DdGoVAgMjISkZGRZcaYm5tj4cKFWLhw4UPJi4iormKRQERE1eqnn37CTz/9hMzMTOkKQ4nly5cbKCsiIioPiwQiIqo2s2bNwuzZs9GxY0c4OzvfdzhSIiKqGVgkEBFRtVm6dCni4uIwZMgQQ6dCRESVwO9JICKiapOfnw8fHx9Dp0FERJXEIoGIiKrNyJEjER8fb+g0iIiokni7ERERVZvbt2/jiy++wM6dO9GmTRuYmprKls+bN89AmRERUXlYJBARUbU5cuQI2rVrBwA4duyYbBkfYiYiqrlYJBARUbXZvXu3oVMgIqIq4DMJREREREQkwysJRERUbbp3717ubUW7du16hNkQEVFFsUggIqJqU/I8QomCggIcPnwYx44dQ2hoqGGSIiKi+2KRQERE1Wb+/Pmlzo+MjMSNGzcecTZERFRRfCaBiIgeucGDB2P58uWGToOIiMrAIoGIiB651NRUmJubGzoNIiIqA283IiKiatO3b1/ZayEEMjIycPDgQcyYMcNAWRER0f2wSCAiomqjUqlkr42MjNC8eXPMnj0bvXr1MlBWRER0PywSiIio2qxYscLQKRARURWwSCAiomqXnp6OkydPQqFQoFWrVmjfvr2hUyIionKwSCAiomqTmZmJV199FXv27EG9evUghEB2dja6d++OhIQE1K9f39ApEhFRKTi6ERERVZvx48cjJycHx48fx7Vr15CVlYVjx44hJycHEyZMMHR6RERUBl5JICKiapOYmIidO3eiZcuW0rxWrVph8eLFfHCZiKgG45UEIiKqNsXFxTA1NdWbb2pqiuLiYgNkREREFcEigYiIqk2PHj3wxhtv4NKlS9K8ixcv4s0334S/v78BMyMiovKwSCAiomqzaNEi5Obmws3NDU888QSaNm0Kd3d35ObmYuHChYZOj4iIysBnEoiIqNq4urri0KFDSEpKwh9//AEhBFq1aoWePXsaOjUiIioHryQQEdFDt2vXLrRq1Qo5OTkAgICAAIwfPx4TJkxAp06d0Lp1a+zdu9fAWRIRUVlYJBAR0UO3YMECjBo1Cra2tnrLVCoVRo8ejXnz5hkgMyIiqggWCURE9ND9/vvvePbZZ8tc3qtXL6Snpz/CjIiIqDJYJBAR0UN3+fLlUoc+LWFiYoIrV648woyIiKgyWCQQEdFD16BBAxw9erTM5UeOHIGzs/MjzIiIiCqDRQIRET10zz33HN577z3cvn1bb1leXh5mzpyJ4OBgA2RGREQVwSFQiYjooXv33XexYcMGNGvWDOPGjUPz5s2hUChw8uRJLF68GEVFRZg+fbqh0yQiojKwSCAioodOrVYjJSUFY8aMwdSpUyGEAAAoFAoEBgZiyZIlUKvVBs6SiIjKwtuNiIioWjRu3Bjbtm3Df//9h19//RX79+/Hf//9h23btsHNza3S2/v555/Ru3dvuLi4QKFQYNOmTbLlYWFhUCgUsqlz586yGJ1Oh/Hjx8PR0RFWVlbo06cPLly48AC9JCKqm1gkEBFRtbKzs0OnTp3w1FNPwc7OrsrbuXnzJtq2bYtFixaVGfPss88iIyNDmrZt2yZbHhERgY0bNyIhIQH79u3DjRs3EBwcjKKioirnRURUF/F2IyIiqhWCgoIQFBRUboxSqYRGoyl1WXZ2NpYtW4ZVq1ahZ8+eAIDVq1fD1dUVO3fuRGBgoN46Op0OOp1Oel3yDdJERHUdryQQEVGdsWfPHjg5OaFZs2YYNWoUMjMzpWXp6ekoKChAr169pHkuLi7w9PRESkpKqduLjo6GSqWSJldX12rvAxFRTcAigYiI6oSgoCB888032LVrFz755BOkpaWhR48e0pUArVYLMzMzvVue1Go1tFptqducOnUqsrOzpen8+fPV3g8iopqgxhQJ0dHRUCgUiIiIkOYJIRAZGQkXFxdYWFjAz88Px48fl63Hh9CIiAgAXnnlFTz//PPw9PRE79698eOPP+LPP//E1q1by11PCAGFQlHqMqVSCVtbW9lERPQ4qBFFQlpaGr744gu0adNGNj8mJgbz5s3DokWLkJaWBo1Gg4CAAOTm5koxfAiNiIhK4+zsjMaNG+P06dMAAI1Gg/z8fGRlZcniMjMzORwrEdE9DP7g8o0bNzBo0CB8+eWX+OCDD6T5QggsWLAA06dPR9++fQEAK1euhFqtRnx8PEaPHl2lh9CAsh9EKygoQEFBQYVzL4kVFuYorly3a4XK7IuqbLe6tl9Xcb9VzeOw3+py3x7E1atXcf78eTg7OwMAOnToAFNTUyQlJSEkJAQAkJGRgWPHjiEmJsaQqRIR1TgGLxLGjh2L559/Hj179pQVCWfOnIFWq5U9YKZUKuHr64uUlBSMHj36vg+hlVUkREdHY9asWXrzd+zYAUtLy0r3IWv5wkqvUxvcO3Tgw5aUlFSt26+ruN+qpi7vt1u3bhk6hUfixo0b+Ouvv6TXZ86cweHDh2Fvbw97e3tERkaiX79+cHZ2xtmzZzFt2jQ4OjripZdeAgCoVCqMGDECkyZNgoODA+zt7TF58mR4eXlJHzQREdEdBi0SEhISkJ6ejoMHD+otK3mI7N5LwGq1GufOnZNiKvsQGnDnQbSJEydKr3NycuDq6opevXpV6n7TgoICJCUlwW74eCjybld4vdqic/bFatluyX4LCAiAqalptbRRF3G/Vc3jsN8el2E5Dx48iO7du0uvS47joaGhiI2NxdGjR/H111/j+vXrcHZ2Rvfu3bF27VrY2NhI68yfPx8mJiYICQlBXl4e/P39ERcXB2Nj40feHyKimsxgRcL58+fxxhtvYMeOHTA3Ny8z7t6Hycp7wKyiMUqlEkqlUm++qalpld5EKPJuw6gOFgnV/Yaqqvv7ccf9VjV1eb/V1X7dy8/PD0KIMpdv3779vtswNzfHwoULsXBh3bwCTET0sBjsweX09HRkZmaiQ4cOMDExgYmJCZKTk/HZZ5/BxMREuoJw7xWBux8w40NoREREREQPn8GKBH9/fxw9ehSHDx+Wpo4dO2LQoEE4fPgwmjRpAo1GI7uPOD8/H8nJyfDx8QEgfwitRMlDaCUxRERERERUOQa73cjGxgaenp6yeVZWVnBwcJDmR0REICoqCh4eHvDw8EBUVBQsLS0xcOBAAHwIjYiIiIioOhh8dKPyTJkyBXl5eQgPD0dWVha8vb2xY8cOPoRGRERERFSNalSRsGfPHtlrhUKByMhIREZGlrkOH0IjIiIiInq4asQ3LhMRERERUc3BIoGIiIiIiGRYJBARERERkQyLBCIiIiIikmGRQEREREREMiwSiIiIiIhIhkUCERERERHJsEggIiIiIiIZFglERERERCTDIoGIiIiIiGRYJBARERERkQyLBCIiIiIikmGRQEREREREMiwSiIiIiIhIhkUCERERERHJsEggIiIiIiIZFglERERERCTDIoGIiIiIiGRYJBARERERkQyLBCIiIiIikmGRQEREREREMiwSiIiIiIhIhkUCERERERHJsEggIiIiIiIZFglERERERCTDIoGIiIiIiGRYJBARERERkQyLBCIiqhV+/vln9O7dGy4uLlAoFNi0aZNsuRACkZGRcHFxgYWFBfz8/HD8+HFZjE6nw/jx4+Ho6AgrKyv06dMHFy5ceIS9ICKqHVgkEBFRrXDz5k20bdsWixYtKnV5TEwM5s2bh0WLFiEtLQ0ajQYBAQHIzc2VYiIiIrBx40YkJCRg3759uHHjBoKDg1FUVPSoukFEVCuYGDoBIiKiiggKCkJQUFCpy4QQWLBgAaZPn46+ffsCAFauXAm1Wo34+HiMHj0a2dnZWLZsGVatWoWePXsCAFavXg1XV1fs3LkTgYGBj6wvREQ1Ha8kEBFRrXfmzBlotVr06tVLmqdUKuHr64uUlBQAQHp6OgoKCmQxLi4u8PT0lGLupdPpkJOTI5uIiB4HLBKIiKjW02q1AAC1Wi2br1arpWVarRZmZmaws7MrM+Ze0dHRUKlU0uTq6loN2RMR1TwsEoiIqM5QKBSy10IIvXn3Ki9m6tSpyM7Olqbz588/tFyJiGoyFglERFTraTQaANC7IpCZmSldXdBoNMjPz0dWVlaZMfdSKpWwtbWVTUREjwMWCUREVOu5u7tDo9EgKSlJmpefn4/k5GT4+PgAADp06ABTU1NZTEZGBo4dOybFEBHRHRzdiIiIaoUbN27gr7/+kl6fOXMGhw8fhr29PRo1aoSIiAhERUXBw8MDHh4eiIqKgqWlJQYOHAgAUKlUGDFiBCZNmgQHBwfY29tj8uTJ8PLykkY7IiKiO1gkEBFRrXDw4EF0795dej1x4kQAQGhoKOLi4jBlyhTk5eUhPDwcWVlZ8Pb2xo4dO2BjYyOtM3/+fJiYmCAkJAR5eXnw9/dHXFwcjI2NH3l/iIhqMhYJRERUK/j5+UEIUeZyhUKByMhIREZGlhljbm6OhQsXYuHChdWQIRFR3cFnEoiIiIiISIZFAhERERERybBIICIiIiIiGRYJREREREQkwyKBiIiIiIhkWCQQEREREZEMiwQiIiIiIpJhkUBERERERDIsEoiIiIiISIZFAhERERERybBIICIiIiIiGRYJREREREQkY2LoBKjm+kVhWy3bLbYwB9Z8if2qBjDKuy3N7ypyqqU9IiIiIqocXkkgIiIiIiIZgxYJ0dHR6NSpE2xsbODk5IQXX3wRp06dksUIIRAZGQkXFxdYWFjAz88Px48fl8XodDqMHz8ejo6OsLKyQp8+fXDhwoVH2RUiIiIiojrDoEVCcnIyxo4di/379yMpKQmFhYXo1asXbt68KcXExMRg3rx5WLRoEdLS0qDRaBAQEIDc3FwpJiIiAhs3bkRCQgL27duHGzduIDg4GEVFRYboFhERERFRrWbQZxISExNlr1esWAEnJyekp6ejW7duEEJgwYIFmD59Ovr27QsAWLlyJdRqNeLj4zF69GhkZ2dj2bJlWLVqFXr27AkAWL16NVxdXbFz504EBgbqtavT6aDT6aTXOTl37oUvKChAQUFBhfMviRUW5iiuXNcfa8LCXPr37v1WmX3/OCrZP9xPlfM47Le63DciIjKMGvXgcnZ2NgDA3t4eAHDmzBlotVr06tVLilEqlfD19UVKSgpGjx6N9PR0FBQUyGJcXFzg6emJlJSUUouE6OhozJo1S2/+jh07YGlpWem8s5YvrPQ6pL/ftm3bZqBMapekpCRDp1Ar1eX9duvWLUOnQEREdUyNKRKEEJg4cSKefvppeHp6AgC0Wi0AQK1Wy2LVajXOnTsnxZiZmcHOzk4vpmT9e02dOhUTJ06UXufk5MDV1RW9evWCrW3FR/QpKChAUlIS7IaPh+KuUXqofMLCHFnLF+rtt87ZFw2YVc1X8vsWEBAAU1NTQ6dTazwO+63kaigREdHDUmOKhHHjxuHIkSPYt2+f3jKFQiF7LYTQm3ev8mKUSiWUSqXefFNT0yq9iVDk3ZYN5UnlK7nF6N79VlffwD1sVf09fdzV5f1WV/tFRESGUyOGQB0/fjy2bNmC3bt3o2HDhtJ8jUYDAHpXBDIzM6WrCxqNBvn5+cjKyiozhoiIiIiIKs6gRYIQAuPGjcOGDRuwa9cuuLu7y5a7u7tDo9HI7iXOz89HcnIyfHx8AAAdOnSAqampLCYjIwPHjh2TYoiIiIiIqOIMervR2LFjER8fj82bN8PGxka6YqBSqWBhYQGFQoGIiAhERUXBw8MDHh4eiIqKgqWlJQYOHCjFjhgxApMmTYKDgwPs7e0xefJkeHl5SaMdERERERFRxRm0SIiNjQUA+Pn5yeavWLECYWFhAIApU6YgLy8P4eHhyMrKgre3N3bs2AEbGxspfv78+TAxMUFISAjy8vLg7++PuLg4GBsbP6quEBEREVEl/aKo+IAxZekqOHhDdTBokSCEuG+MQqFAZGQkIiMjy4wxNzfHwoULsXAhhyIlIiIiInpQNeLBZSIiIiIiqjlqzBCoRERERESGwNue9PFKAhERERERybBIICIiIiIiGRYJREREREQkwyKBiIiIiIhkWCQQEREREZEMiwQiIiIiIpJhkUBERHVCZGQkFAqFbNJoNNJyIQQiIyPh4uICCwsL+Pn54fjx4wbMmIio5mKRQEREdUbr1q2RkZEhTUePHpWWxcTEYN68eVi0aBHS0tKg0WgQEBCA3NxcA2ZMRFQzsUggIqI6w8TEBBqNRprq168P4M5VhAULFmD69Ono27cvPD09sXLlSty6dQvx8fEGzpqIqOZhkUBERHXG6dOn4eLiAnd3d7z66qv4559/AABnzpyBVqtFr169pFilUglfX1+kpKSUuT2dToecnBzZRET0OGCRQEREdYK3tze+/vprbN++HV9++SW0Wi18fHxw9epVaLVaAIBarZato1arpWWliY6OhkqlkiZXV9dq7QMRUU3BIoGIiOqEoKAg9OvXD15eXujZsye2bt0KAFi5cqUUo1AoZOsIIfTm3W3q1KnIzs6WpvPnz1dP8kRENQyLBCIiqpOsrKzg5eWF06dPS6Mc3XvVIDMzU+/qwt2USiVsbW1lExHR44BFAhER1Uk6nQ4nT56Es7Mz3N3dodFokJSUJC3Pz89HcnIyfHx8DJglEVHNZGLoBIiIiB6GyZMno3fv3mjUqBEyMzPxwQcfICcnB6GhoVAoFIiIiEBUVBQ8PDzg4eGBqKgoWFpaYuDAgYZOnYioxmGRQEREdcKFCxcwYMAA/Pfff6hfvz46d+6M/fv3o3HjxgCAKVOmIC8vD+Hh4cjKyoK3tzd27NgBGxsbA2dORFTzsEggIqI6ISEhodzlCoUCkZGRiIyMfDQJERHVYnwmgYiIiIiIZFgkEBERERGRDIsEIiIiIiKSYZFAREREREQyLBKIiIiIiEiGRQIREREREcmwSCAiIiIiIhkWCUREREREJMMigYiIiIiIZFgkEBERERGRDIsEIiIiIiKSYZFAREREREQyLBKIiIiIiEiGRQIREREREcmYGDoBIiIiIiICflHYPvA2uoqch5AJryQQEREREdE9WCQQEREREZEMiwQiIiIiIpJhkUBERERERDIsEoiIiIiISIZFAhERERERybBIICIiIiIiGRYJREREREQkwyKBiIiIiIhkWCQQEREREZEMiwQiIiIiIpJhkUBERERERDIsEoiIiIiISIZFAhERERERybBIICIiIiIiGRYJREREREQkwyKBiIiIiIhkWCQQEREREZFMnSkSlixZAnd3d5ibm6NDhw7Yu3evoVMiIqIaiucMIqLy1YkiYe3atYiIiMD06dPx22+/4ZlnnkFQUBD+/fdfQ6dGREQ1DM8ZRET3Z2LoBB6GefPmYcSIERg5ciQAYMGCBdi+fTtiY2MRHR2tF6/T6aDT6aTX2dnZAIBr166hoKCgwu0WFBTg1q1bMDM3g0IUP2AvHh/C3KzU/Xb16lUDZlXzlfy+Xb16FaampoZOp9Z4HPZbbm4uAEAIYeBMaofKnDPKOl/k5OSU28ZNPPjP4n5tVATzqHl51IQcmMfjm0fJsgqdL0Qtp9PphLGxsdiwYYNs/oQJE0S3bt1KXWfmzJkCACdOnDjVqen8+fOP4rBbq1X2nMHzBSdOnOriVJHzRa2/kvDff/+hqKgIarVaNl+tVkOr1Za6ztSpUzFx4kTpdXFxMa5duwYHBwcoFIoKt52TkwNXV1ecP38etra2VevAY4j7rWq436rmcdhvQgjk5ubCxcXF0KnUeJU9Zzys88XdasrvJPNgHsyjduXxMHKozPmi1hcJJe49WAshyjyAK5VKKJVK2bx69epVuW1bW9s6++ajOnG/VQ33W9XU9f2mUqkMnUKtUtFzxsM+X9ytpvxOMg/mwTxqVx4PmkNFzxe1/sFlR0dHGBsb630ClJmZqfdJERERPd54ziAiqphaXySYmZmhQ4cOSEpKks1PSkqCj4+PgbIiIqKaiOcMIqKKqRO3G02cOBFDhgxBx44d0aVLF3zxxRf4999/8frrr1dru0qlEjNnztS7FE3l436rGu63quF+o3sZ6pxRoqb8TjIP5sE8alcejzoHhRB1Y8y8JUuWICYmBhkZGfD09MT8+fPRrVs3Q6dFREQ1EM8ZRETlqzNFAhERERERPRy1/pkEIiIiIiJ6uFgkEBERERGRDIsEIiIiIiKSYZFAREREREQyLBKqaMmSJXB3d4e5uTk6dOiAvXv3Gjqlh+bnn39G79694eLiAoVCgU2bNsmWCyEQGRkJFxcXWFhYwM/PD8ePH5fF6HQ6jB8/Ho6OjrCyskKfPn1w4cIFWUxWVhaGDBkClUoFlUqFIUOG4Pr167KYf//9F71794aVlRUcHR0xYcIE5Ofny2KOHj0KX19fWFhYoEGDBpg9ezYM8Tx+dHQ0OnXqBBsbGzg5OeHFF1/EqVOnZDHcd/piY2PRpk0b6Rsku3Tpgh9//FFazn1GRI8K/5aJ7iKo0hISEoSpqan48ssvxYkTJ8Qbb7whrKysxLlz5wyd2kOxbds2MX36dLF+/XoBQGzcuFG2fM6cOcLGxkasX79eHD16VLzyyivC2dlZ5OTkSDGvv/66aNCggUhKShKHDh0S3bt3F23bthWFhYVSzLPPPis8PT1FSkqKSElJEZ6eniI4OFhaXlhYKDw9PUX37t3FoUOHRFJSknBxcRHjxo2TYrKzs4VarRavvvqqOHr0qFi/fr2wsbERH3/8cfXtoDIEBgaKFStWiGPHjonDhw+L559/XjRq1EjcuHFDiuG+07dlyxaxdetWcerUKXHq1Ckxbdo0YWpqKo4dOyaE4D4jokfH1NRUnDhxwtBpEAkhhLh06ZKYMWOG6N69u2jRooVo3bq1CA4OFl999ZXs/FZdWCRUwVNPPSVef/112bwWLVqId955x0AZVZ97i4Ti4mKh0WjEnDlzpHm3b98WKpVKLF26VAghxPXr14WpqalISEiQYi5evCiMjIxEYmKiEEKIEydOCABi//79UkxqaqoAIP744w8hxJ1ixcjISFy8eFGKWbNmjVAqlSI7O1sIIcSSJUuESqUSt2/flmKio6OFi4uLKC4ufoh7ovIyMzMFAJGcnCyE4L6rDDs7O/HVV19xn9Fj4d9//xXDhg2r9nZu3bol9u7dK44fP663LC8vT6xcubLacxDizt/j8uXLxcmTJ4UQQpw8eVK8/vrrYtiwYeKnn356JDm8+eabpU5GRkZi6NCh0utH7dq1a2L+/PkiPDxcvP/+++Lff/99JO0eOnRI/PPPP9LrVatWCR8fH9GwYUPRtWtXsWbNmkeSx7hx48TPP//8SNq6n88++0wMHTpUrF27VgghxNdffy1atmwpmjdvLqZOnSoKCgqqtf20tDShUqlEu3btRJcuXYSRkZEYMmSIeOWVV0S9evVEly5dZB+WVQcWCZWk0+mEsbGx2LBhg2z+hAkTRLdu3QyUVfW5t0j4+++/BQBx6NAhWVyfPn3E0KFDhRBC/PTTTwKAuHbtmiymTZs24r333hNCCLFs2TKhUqn02lOpVGL58uVCCCFmzJgh2rRpI1t+7do1AUDs2rVLCCHEkCFDRJ8+fWQxhw4dEgBkBzxDOH36tAAgjh49KoTgvquIwsJCsWbNGmFmZiaOHz/OfUaPhcOHDwsjI6NqbePUqVOicePGQqFQCCMjI+Hr6ysuXbokLddqtdWegxBC/Pjjj8LMzEzY29sLc3Nz8eOPP4r69euLnj17Cn9/f2FiYvJICgWFQiHatWsn/Pz8ZJNCoRCdOnUSfn5+onv37tWeh7Ozs/jvv/+EEEL8888/QqPRCI1GIwICAkTDhg2FSqWSiqnq1L59e+k49+WXXwoLCwsxYcIEERsbKyIiIoS1tbVYtmxZtedR8vvp4eEh5syZIzIyMqq9zdLMnj1b2NjYiH79+kkfVDk4OIgPPvhAREVFifr160vnl+rStWtXERkZKb1etWqV8Pb2FkLcOTe1a9dOTJgwoVpzMHmEdzbVCf/99x+KioqgVqtl89VqNbRarYGyenRK+lha/8+dOyfFmJmZwc7OTi+mZH2tVgsnJye97Ts5Ocli7m3Hzs4OZmZmshg3Nze9dkqWubu7V6WbD0wIgYkTJ+Lpp5+Gp6enlM/d+ZXgvrtzn3+XLl1w+/ZtWFtbY+PGjWjVqhVSUlJked2d5+O+z6j22LJlS7nL//nnn2rP4e2334aXlxcOHjyI69evY+LEiejatSv27NmDRo0aVXv7JWbPno233noLH3zwARISEjBw4ECMGTMGH374IQBg+vTpmDNnDnr06FGteXz44Yf48ssv8cknn8jaMjU1RVxcHFq1alWt7ZfQarUoKioCAEybNg0tWrTA1q1bYWlpCZ1Oh/79+2PGjBn49ttvqzWPU6dO4YknngBw55nLBQsW4LXXXpOWd+rUCR9++CGGDx9erXkAwI4dO/D999/j448/xowZMxAUFIRRo0bhueeeg5HRo3mUNi4uDnFxcejbty9+//13dOjQAStXrsSgQYMAAC1atMCUKVMwa9asasvh0KFD+Prrr6XXAwcOxPDhw3H58mWo1WrExMQgLCwMn376abXlwCKhihQKhey1EEJvXl1Wlf7fG1Na/MOIEf//4Jkhfx7jxo3DkSNHsG/fPr1l3Hf6mjdvjsOHD+P69etYv349QkNDkZycXG6ej/s+o9rjxRdfhEKhKPeh2Or+/UlJScHOnTvh6OgIR0dHbNmyBWPHjsUzzzyD3bt3w8rKqlrbL3H8+HHpjU9ISAiGDBmCfv36ScsHDBiAZcuWVXseU6dORc+ePTF48GD07t0b0dHRMDU1rfZ2y/Prr7/iq6++gqWlJQBAqVTi3XffRf/+/au9bQsLC1y5cgWNGjXCxYsX4e3tLVvu7e2NM2fOVHseAODl5QV/f3989NFH2LhxI5YvX44XX3wRarUaYWFhGDZsGJo2bVqtOWRkZKBjx44AgLZt28LIyAjt2rWTlj/55JO4dOlStebg5OSEjIwMNGnSBABw+fJlFBYWwtbWFgDg4eGBa9euVWsOHN2okhwdHWFsbKx31SAzM1PvU8i6SKPRAEC5/ddoNMjPz0dWVla5MZcvX9bb/pUrV2Qx97aTlZWFgoKCcmMyMzMB6H/6/KiMHz8eW7Zswe7du9GwYUNpPvdd2czMzNC0aVN07NgR0dHRaNu2LT799FPuM6oTnJ2dsX79ehQXF5c6HTp0qNpzyMvLg4mJ/HPBxYsXo0+fPvD19cWff/5Z7Tncy8jICObm5qhXr540z8bGBtnZ2Y+k/U6dOiE9PR1XrlxBhw4dcPToUYMU+yVt6nS6Uq+aXrlypdpzCAoKQmxsLADA19cX3333nWz5unXrqv2N+b1MTU0REhKCxMRE/PPPPxg1ahS++eYbNG/evNrb1mg0OHHiBADg9OnTKCoqkl4Dd4rd0q5OP0wvvvgiXn/9dSQmJmL37t0YNGiQNLIecOfqT4MGDao1Bz6TUAVPPfWUGDNmjGxey5YtH6sHl+fOnSvN0+l0pT5IWvKwjxB3ntAv7UHSX3/9VYrZv39/qQ+S3n3fbEJCgt6DpPXq1RM6nU6KmTNnjkEeJC0uLhZjx44VLi4u4s8//yx1OfddxfTo0UOEhoZyn1Gd0Lt3bzFjxowylx8+fFgoFIpqzaFTp07i66+/LnXZ2LFjRb169R7JMwlt2rQRP/74o/T66NGjsgdA9+7dK9zd3as9j3utWbNGqNVqYWRkVOqD3dVFoVAILy8v0b59e2Ftba33vGNycrJo0KBBtedx8eJF4ebmJrp16yYmTpwoLCwsxNNPPy1GjRolunXrJszMzMTWrVurPQ+FQiEuX75c5vLi4mKxY8eOas9j+vTpon79+mLkyJHC3d1dTJ06VTRq1EjExsaKpUuXCldX12p/sD03N1eEhIQIExMToVAohI+Pj+zZt+3bt4t169ZVaw4sEqqgZAjUZcuWiRMnToiIiAhhZWUlzp49a+jUHorc3Fzx22+/id9++00AEPPmzRO//fabNMTrnDlzhEqlEhs2bBBHjx4VAwYMKHVIyoYNG4qdO3eKQ4cOiR49epQ6JGWbNm1EamqqSE1NFV5eXqUOSenv7y8OHTokdu7cKRo2bCgbkvL69etCrVaLAQMGiKNHj4oNGzYIW1tbgwxJOWbMGKFSqcSePXtERkaGNN26dUuK4b7TN3XqVPHzzz+LM2fOiCNHjohp06YJIyMj6UTAfUa13c8//yx7Y3yvGzduiD179lRrDlFRUSIoKKjM5WPGjKn2QkUIIWJjY8UPP/xQ5vJp06aJESNGVHsepTl//rzYtGmTbNjq6hYZGSmbSj7YKDF58mTx6quvPpJcsrKyxNtvvy1atWolzM3NhZmZmWjcuLEYOHCgSEtLeyQ5uLm5SQ9yG1JhYaH44IMPRHBwsDS63po1a4Srq6twcHAQYWFhj+z3JC8vT+Tm5j6Stu7FIqGKFi9eLBo3bizMzMzEk08+KQ1zWRfs3r1bANCbQkNDhRB3KvmZM2cKjUYjlEql6NatmzSCT4m8vDwxbtw4YW9vLywsLERwcLDeUG5Xr14VgwYNEjY2NsLGxkYMGjRIZGVlyWLOnTsnnn/+eWFhYSHs7e3FuHHjZMNPCiHEkSNHxDPPPCOUSqXQaDQiMjLSIJ/qlrbPAIgVK1ZIMdx3+oYPHy79LdWvX1/4+/vLPiniPiMiInr0FELw6wWJiIiIiOh/+OAyERERERHJsEggIiIiIiIZFglERET0WPHz80NERIT02s3NDQsWLHigbe7ZswcKhQLXr19/oO3URGfPnoVCocDhw4cNnQo9QiwSiIiIqNbQarUYP348mjRpAqVSCVdXV/Tu3Rs//fRTlbeZlpYm+4bhmiYsLAwKhQJz5syRzd+0aRO/yJGqDYsEIiIiqhXOnj2LDh06YNeuXYiJicHRo0eRmJiI7t27Y+zYsVXebv369aVvOjak/Pz8MpeZm5tj7ty5el8cWZuV118yPBYJREREVCuEh4dDoVDgwIED6N+/P5o1a4bWrVtj4sSJ2L9/PwBg+PDhCA4Olq1XWFgIjUaD5cuXl7rde283UigU+Oqrr/DSSy/B0tISHh4e2LJli2ydbdu2oVmzZrCwsED37t1x9uxZve2mpKSgW7dusLCwgKurKyZMmICbN2/K2v3ggw8QFhYGlUqFUaNGldn3nj17QqPRIDo6usyYyMhItGvXTjZvwYIFcHNzk16HhYXhxRdfRFRUFNRqNerVq4dZs2ahsLAQb731Fuzt7dGwYcNS99Uff/wBHx8fmJubo3Xr1tizZ49s+YkTJ/Dcc8/B2toaarUaQ4YMwX///Sct9/Pzw7hx4zBx4kQ4OjoiICCgzL6Q4bFIICIiohrv2rVrSExMxNixY2FlZaW3vF69egCAkSNHIjExERkZGdKybdu24caNGwgJCalwe7NmzUJISAiOHDmC5557DoMGDcK1a9cAAOfPn0ffvn3x3HPP4fDhwxg5ciTeeecd2fpHjx5FYGAg+vbtiyNHjmDt2rXYt28fxo0bJ4v76KOP4OnpifT0dMyYMaPMfIyNjREVFYWFCxfiwoULFe5HaXbt2oVLly7h559/xrx58xAZGYng4GDY2dnh119/xeuvv47XX38d58+fl6331ltvYdKkSfjtt9/g4+ODPn364OrVqwCAjIwM+Pr6ol27djh48CASExNx+fJlvX2+cuVKmJiY4JdffsHnn3/+QP2g6sUigYiIiGq8v/76C0IItGjRotw4Hx8fNG/eHKtWrZLmrVixAi+//DKsra0r3F5YWBgGDBiApk2bIioqCjdv3sSBAwcAALGxsWjSpAnmz5+P5s2bY9CgQQgLC5Ot/9FHH2HgwIGIiIiAh4cHfHx88Nlnn+Hrr7/G7du3pbgePXpg8uTJaNq0KZo2bVpuTi+99BLatWuHmTNnVrgfpbG3t8dnn32G5s2bY/jw4WjevDlu3bqFadOmwcPDA1OnToWZmRl++eUX2Xrjxo1Dv3790LJlS8TGxkKlUmHZsmXSPnnyyScRFRWFFi1aoH379li+fDl2796NP//8U9pG06ZNERMTg+bNm9/3Z0mGxSKBiIiIaryS736tyIO6I0eOxIoVKwAAmZmZ2Lp1K4YPH16p9tq0aSP938rKCjY2NsjMzAQAnDx5Ep07d5bl0qVLF9n66enpiIuLg7W1tTQFBgaiuLgYZ86ckeI6duxYqbzmzp2LlStX4sSJE5Va726tW7eGkdH/3gKq1Wp4eXlJr42NjeHg4CD1t8TdfTQxMUHHjh1x8uRJAHf6u3v3bll/S4qAv//+W1qvsv0lwzExdAJERERE9+Ph4QGFQoGTJ0/ixRdfLDd26NCheOedd5CamorU1FS4ubnhmWeeqVR7pqamstcKhQLFxcUA/lewlKe4uBijR4/GhAkT9JY1atRI+n9pt06Vp1u3bggMDMS0adP0rl4YGRnp5VZQUKC3jdL6Vl5/y1NSKBUXF6N3796YO3euXoyzs7P0/8r2lwyHRQIRERHVePb29ggMDMTixYsxYcIEvTeb169fl55LcHBwwIsvvogVK1YgNTUVw4YNe6i5tGrVCps2bZLNK3lwusSTTz6J48eP3/cWoqqIjo5G+/bt0axZM9n8+vXrQ6vVQgghvXl/mN9tsH//fnTr1g3AnYfB09PTpWcsnnzySaxfvx5ubm4wMeHby7qAtxsRERFRrbBkyRIUFRXhqaeewvr163H69GmcPHkSn332md7tPiNHjsTKlStx8uRJhIaGPtQ8Xn/9dfz999+YOHEiTp06hfj4eMTFxcli3n77baSmpmLs2LE4fPgwTp8+jS1btmD8+PEP3H6bNm0waNAgLFy4UDbfz88PV65cQUxMDP7++28sXrwYP/744wO3V2Lx4sXYuHEj/vjjD4wdOxZZWVnSbVxjx47FtWvXMGDAABw4cAD//PMPduzYgeHDh6OoqOih5UCPDosEIiIiqhXc3d1x6NAhdO/eHZMmTYKnpycCAgLw008/ITY2Vhbbs2dPODs7IzAwEC4uLg81j0aNGmH9+vX4/vvv0bZtWyxduhRRUVGymDZt2iA5ORmnT5/GM888g/bt22PGjBmyW28exPvvv693a1HLli2xZMkSLF68GG3btsWBAwcwefLkh9IeAMyZMwdz585F27ZtsXfvXmzevBmOjo4AABcXF/zyyy8oKipCYGAgPD098cYbb0ClUsmef6DaQyEqcmMdERERUS1y69YtuLi4YPny5ejbt6+h0yGqdXjTGBEREdUZxcXF0Gq1+OSTT6BSqdCnTx9Dp0RUK7FIICIiojrj33//hbu7Oxo2bIi4uDg+REtURbzdiIiIiIiIZPgkCRERERERybBIICIiIiIiGRYJREREREQkwyKBiIiIiIhkWCQQEREREZEMiwQiIiIiIpJhkUBERERERDIsEoiIiIiISIZFAhERERERybBIICIiIiIiGRYJREREREQkwyKBiIiIiIhkWCQQEREREZEMiwQiIiIiIpJhkUBERERERDIsEoiIiIiISIZFAhERERERybBIICIiIiIiGRYJREREREQkwyKBiIiIiIhkWCQQEREREZEMiwQiIiIiIpJhkUBERERERDIsEoiIiIiISIZFAhERERERybBIICIiIiIiGRYJREREREQkwyKBiIiIiIhkWCQQEREREZEMiwQiIiIiIpJhkUBERERERDIsEoiIiIiISIZFAhERERERybBIICIiIiIiGRYJj4m4uDgoFAooFArs2bNHb7kQAk2bNoVCoYCfn1+V2vDz86vyutu2bUNkZGSV1n1cuLm5ITg4+L5xCoVCti9PnDiByMhInD17tvqSq2FSUlIQGRmJ69evGzoVokfuyJEjGDZsGNzd3WFubg5ra2s8+eSTiImJwbVr1wydHgAgPj4eCxYsqJZtv/vuu2jUqBFMTExQr169MuMiIyOhUCiq1Iafnx88PT2rmGHVnT17FgqFAnFxcY+8bXr8sEh4zNjY2GDZsmV685OTk/H333/DxsamyttesmQJlixZUqV1t23bhlmzZlW5bfqf1NRUjBw5Unp94sQJzJo167ErEmbNmsUigR47X375JTp06IC0tDS89dZbSExMxMaNG/Hyyy9j6dKlGDFihKFTBFB9RcLmzZvx4YcfYujQoUhOTsbOnTvLjB05ciRSU1Mfeg5EdYWJoROgR+uVV17BN998g8WLF8PW1laav2zZMnTp0gU5OTlV3narVq0eRor0gDp37mzoFIjIAFJTUzFmzBgEBARg06ZNUCqV0rKAgABMmjQJiYmJBsyw+h07dgwAMGHCBDg5OZUb27BhQzRs2PBRpEXV4NatW7C0tDR0GvdVVFSEwsJC2d9jbcErCY+ZAQMGAADWrFkjzcvOzsb69esxfPjwUteZNWsWvL29YW9vD1tbWzz55JNYtmwZhBCyuHtvNyq5LPrxxx9j3rx5cHd3h7W1Nbp06YL9+/dLcWFhYVi8eDEASLdEKRQK6ZNvIQSWLFmCdu3awcLCAnZ2dujfvz/++ecfvfY9PT2RlpaGZ555BpaWlmjSpAnmzJmD4uJiKe727duYNGkS2rVrB5VKBXt7e3Tp0gWbN2/W67tCocC4ceOwatUqtGzZEpaWlmjbti1++OEHvdg//vgDAwYMgFqthlKpRKNGjTB06FDodDopRqvVYvTo0WjYsCHMzMzg7u6OWbNmobCwsNR9fz9LliyBiYkJZs6cKcu55HajuLg4vPzyywCA7t27S/u25FL1b7/9huDgYDg5OUGpVMLFxQXPP/88Lly4cN+2ExMT4e/vD5VKBUtLS7Rs2RLR0dGymC1btqBLly6wtLSEjY0NAgIC9D65CwsLg5ubm972S7sVoCI/j8jISLz11lsAAHd393JvsyOqS6KioqBQKPDFF1+U+obEzMwMffr0kV4XFxcjJiYGLVq0gFKphJOTE4YOHar39+/m5oawsDC97d17zN+zZw8UCgXWrFmD6dOnw8XFBba2tujZsydOnTolW2/r1q04d+6c7Jhfnork6ubmhnfffRcAoFar9W69vFdpx5iK7pMSe/fuRefOnWFhYYEGDRpgxowZKCoqksXExsaibdu2sLa2ho2NDVq0aIFp06aV218AuHTpEkJCQmBjYwOVSoVXXnkFWq221NiKHGtL+nv8+HEMGDAAKpUKarUaw4cPR3Z2tiy2oufd0pS089tvv6Fv376wtbWFSqXC4MGDceXKFb34tWvXokuXLrCysoK1tTUCAwPx22+/yWLCwsJgbW2No0ePolevXrCxsYG/v3+p7e/du1f6PbzX119/DYVCgbS0NGnewYMH0adPH9jb28Pc3Bzt27fHunXrZOtduXIF4eHhaNWqFaytreHk5IQePXpg7969sriS9z0xMTH44IMP4O7uDqVSid27d993v9VIgh4LK1asEABEWlqaGDJkiHjqqaekZbGxscLKykrk5OSI1q1bC19fX9m6YWFhYtmyZSIpKUkkJSWJ999/X1hYWIhZs2bJ4nx9fWXrnjlzRgAQbm5u4tlnnxWbNm0SmzZtEl5eXsLOzk5cv35dCCHEX3/9Jfr37y8AiNTUVGm6ffu2EEKIUaNGCVNTUzFp0iSRmJgo4uPjRYsWLYRarRZarVbWvoODg/Dw8BBLly4VSUlJIjw8XAAQK1eulOKuX78uwsLCxKpVq8SuXbtEYmKimDx5sjAyMpLFCSGk/J966imxbt06sW3bNuHn5ydMTEzE33//LcUdPnxYWFtbCzc3N7F06VLx008/idWrV4uQkBCRk5MjhBAiIyNDuLq6isaNG4vPP/9c7Ny5U7z//vtCqVSKsLCw+/4MGzduLJ5//nkhhBDFxcVi0qRJwtTUVKxYsUIv55kzZwohhMjMzBRRUVECgFi8eLG0bzMzM8WNGzeEg4OD6Nixo1i3bp1ITk4Wa9euFa+//ro4ceJEubl89dVXQqFQCD8/PxEfHy927twplixZIsLDw6WYb775RgAQvXr1Eps2bRJr164VHTp0EGZmZmLv3r1SXGhoqGjcuLFeGzNnzhT3HqIq8vM4f/68GD9+vAAgNmzYIPU5Ozv7vvuYqLYqLCwUlpaWwtvbu8LrvPbaawKAGDdunEhMTBRLly4V9evXF66uruLKlStSXOPGjUVoaKje+vce83fv3i39jQ4aNEhs3bpVrFmzRjRq1Eh4eHiIwsJCIYQQx48fF127dhUajUZ2zH/QXA8dOiRGjBghAIjExESRmpoqzp8/X+Y2SzvGVHSflJxvXFxcxGeffSa2b98uJkyYIACIsWPHSnFr1qwRAMT48ePFjh07xM6dO8XSpUvFhAkTyu3vrVu3RMuWLYVKpRILFy6Utt+oUSMBQHbcr+ixtqS/zZs3F++9955ISkoS8+bNE0qlUgwbNkzWfkXPu+Xt18aNG4u33npLbN++XcybN09YWVmJ9u3bi/z8fCn2ww8/FAqFQgwfPlz88MMPYsOGDaJLly7CyspKHD9+XIoLDQ0Vpqamws3NTURHR4uffvpJbN++vcwc2rdvL7p27ao3v1OnTqJTp07S6127dgkzMzPxzDPPiLVr14rExEQRFhamt4//+OMPMWbMGJGQkCD27NkjfvjhBzFixAhhZGQkdu/eLcWVvO9p0KCB6N69u/juu+/Ejh07xJkzZ8rdZzUVi4THxN1FQsmB/NixY0KIO380JW9SSysS7lZUVCQKCgrE7NmzhYODgyguLpaWlVUkeHl5SScHIYQ4cOCAACDWrFkjzRs7dqzewVoIIVJTUwUA8cknn8jmnz9/XlhYWIgpU6bI2gcgfv31V1lsq1atRGBgYJl9KiwsFAUFBWLEiBGiffv2smUAhFqtlt7oCyGEVqsVRkZGIjo6WprXo0cPUa9ePZGZmVlmO6NHjxbW1tbi3Llzsvkff/yxACA7IJampEi4deuW6Nevn1CpVGLnzp16cXcXCUII8e233woAsgOZEEIcPHhQABCbNm0qt9175ebmCltbW/H000/Lfv53KyoqEi4uLsLLy0sUFRXJ1nVychI+Pj7SvMoWCRX5eXz00UcCQK09MBNVllarFQDEq6++WqH4kydPCgCywl4IIX799VcBQEybNk2aV9ki4bnnnpPFrVu3TvoQqMTzzz9f6t/9g+Zacty4+w19We49xlSmnZLzzebNm2Wxo0aNEkZGRtJxfty4caJevXoV6ufdYmNjy9z+3W9gK3OsLelvTEyMbJvh4eHC3NxcOp5X5rxbmpJ23nzzTdn8kmJm9erVQggh/v33X2FiYiLGjx8vi8vNzRUajUaEhIRI80JDQwUAsXz58nLbLlHynue3336T5pW897j7w8AWLVqI9u3bi4KCAtn6wcHBwtnZWbZP71byvsHf31+89NJL0vyS9z1PPPGErBiqrXi70WPI19cXTzzxBJYvX46jR48iLS2tzFuNAGDXrl3o2bMnVCoVjI2NYWpqivfeew9Xr15FZmbmfdt7/vnnYWxsLL1u06YNAODcuXP3XfeHH36AQqHA4MGDUVhYKE0ajQZt27bVu4VEo9Hgqaeeks1r06aNXlvffvstunbtCmtra5iYmMDU1BTLli3DyZMn9XLo3r277IFutVoNJycnaZu3bt1CcnIyQkJCUL9+/XL70r17d7i4uMj6EhQUBODOw+P3c/XqVfTo0QMHDhzAvn37yrzcWhFNmzaFnZ0d3n77bSxduhQnTpyo0HopKSnIyclBeHh4mbcInDp1CpcuXcKQIUNgZPS/w4y1tTX69euH/fv349atW1XK+34/DyK6v5LbH+69jeipp55Cy5Yt8dNPP1V523ff0gRU7phfmurM9UHasbGx0evrwIEDUVxcjJ9//lla9/r16xgwYAA2b96M//77r8K5lLX9u1XlWFvaz+f27dvS+byy592yDBo0SPY6JCQEJiYm0n7evn07CgsLMXToUFk75ubm8PX1LbWdfv36VajtAQMGwMnJSbqVGQAWLlyI+vXr45VXXgEA/PXXX/jjjz+kPO/O4bnnnkNGRobsNrmlS5fiySefhLm5ufS+4aeffir1fUOfPn1gampaoVxrMhYJjyGFQoFhw4Zh9erVWLp0KZo1a4Znnnmm1NgDBw6gV69eAO6MmvHLL78gLS0N06dPBwDk5eXdtz0HBwfZ65J7ZSuy7uXLlyGEgFqthqmpqWzav3+/3gH33rZK2ru7rQ0bNiAkJAQNGjTA6tWrkZqaKhVKt2/fvm/+924zKysLRUVF930A7vLly/j+++/1+tG6dWsAqNDJ488//8Svv/6KoKCgBx5+T6VSITk5Ge3atcO0adPQunVruLi4YObMmSgoKChzvZJ7Ssvr79WrVwEAzs7OestcXFxQXFyMrKysKuVdkZ8x0ePG0dERlpaWOHPmTIXi7/c3WrK8Kh7kmF+a6sz1QdpRq9V6cRqNRratIUOGYPny5Th37hz69esHJycneHt7Iykp6b65lLf9iuZc2rH2fj+fyp53y3JvriYmJnBwcJByvnz5MgCgU6dOeu2sXbtWrx1LS0vZgCvlUSqVGD16NOLj43H9+nVcuXIF69atw8iRI6X+lrQ/efJkvfbDw8MB/O+8PG/ePIwZMwbe3t5Yv3499u/fj7S0NDz77LOl/l6X9vOojTi60WMqLCwM7733HpYuXYoPP/ywzLiEhASYmprihx9+gLm5uTR/06ZNjyDLOyc+hUKBvXv3lvogXlVGC1i9ejXc3d2xdu1a2Sfhdz9gXBn29vYwNja+78O+jo6OaNOmTZn728XF5b5tdenSBS+//LI0jGFsbKzs06PK8vLyQkJCAoQQOHLkCOLi4jB79mxYWFjgnXfeKXWdkqsl5fW35CSUkZGht+zSpUswMjKCnZ0dAMDc3LzUfV/RExERAcbGxvD398ePP/6ICxcu3PdDi7v/Ru+NvXTpEhwdHaXX5f2N3h1XXSqT66Nsp+RN5t1KHiy++434sGHDMGzYMNy8eRM///wzZs6cieDgYPz5559o3LhxmbkcOHCgzO2XlvO97j3WVtTDOu9qtVo0aNBAel1YWIirV69KOZfsz++++67M/XC3yn6nxZgxYzBnzhwsX74ct2/fRmFhIV5//XVpeUn7U6dORd++fUvdRvPmzQHced/g5+eH2NhY2fLc3NyHkmtNxSsJj6kGDRrgrbfeQu/evREaGlpmnEKhgImJiex2oby8PKxateqh5lPWJ03BwcEQQuDixYvo2LGj3uTl5VXpthQKBczMzGR/xFqtttTRjSrCwsICvr6++Pbbb8t9YxscHIxjx47hiSeeKLUvFSkSACA0NBQJCQlYsWIFhg4dqjeSxr0q8imeQqFA27ZtMX/+fNSrVw+HDh0qM9bHxwcqlQpLly7VG+GqRPPmzdGgQQPEx8fLYm7evIn169dLo3AAd0YkyczMlJ1w8/PzsX379nL7VZ4H/eSSqDaaOnUqhBAYNWoU8vPz9ZYXFBTg+++/BwD06NEDwJ03P3dLS0vDyZMnZbcyurm54ciRI7K4P//8U3YrRmVV5upfZXJ9EJVtJzc3F1u2bJHNi4+Ph5GREbp166a3fSsrKwQFBWH69OnIz8/H8ePHy8yle/fuZW7/bpU51lbUwzrvfvPNN7LX69atQ2FhoTQiVmBgIExMTPD333+X2k7Hjh0rlfe9nJ2d8fLLL2PJkiVYunQpevfujUaNGknLmzdvDg8PD/z+++9ltl9ya6tCodArjo4cOVLnv2eDVxIeY3PmzLlvzPPPP4958+Zh4MCBeO2113D16lV8/PHHD32835KDzty5cxEUFARjY2O0adMGXbt2xWuvvYZhw4bh4MGD6NatG6ysrJCRkYF9+/bBy8sLY8aMqVRbwcHB2LBhA8LDw9G/f3+cP38e77//PpydnXH69Okq5T9v3jw8/fTT8Pb2xjvvvIOmTZvi8uXL2LJlCz7//HPY2Nhg9uzZSEpKgo+PDyZMmIDmzZvj9u3bOHv2LLZt24alS5dWeMzu/v37w9LSEv3790deXh7WrFkDMzOzUmNLbkv64osvYGNjA3Nzc7i7uyM1NRVLlizBiy++iCZNmkAIgQ0bNuD69esICAgos21ra2t88sknGDlyJHr27IlRo0ZBrVbjr7/+wu+//45FixbByMgIMTExGDRoEIKDgzF69GjodDp89NFHuH79uux375VXXsF7772HV199FW+99RZu376Nzz777L7FT3lKfp8+/fRThIaGwtTUFM2bN3+gLwskqum6dOmC2NhYhIeHo0OHDhgzZgxat26NgoIC/Pbbb/jiiy/g6emJ3r17o3nz5njttdewcOFCGBkZISgoCGfPnsWMGTPg6uqKN998U9rukCFDMHjwYISHh6Nfv344d+4cYmJiyn0G6368vLywYcMGxMbGokOHDjAyMirzTWFlcn0QlW3HwcEBY8aMwb///otmzZph27Zt+PLLLzFmzBjpzeioUaNgYWGBrl27wtnZGVqtFtHR0VCpVOjUqVOZuQwdOhTz58/H0KFD8eGHH8LDwwPbtm3T+/CkMsfainpY590NGzbAxMQEAQEBOH78OGbMmIG2bdsiJCQEwJ3ic/bs2Zg+fTr++ecfPPvss7Czs8Ply5dx4MABWFlZPfCXrL7xxhvw9vYGAKxYsUJv+eeff46goCAEBgYiLCwMDRo0wLVr13Dy5EkcOnQI3377LYA77xvef/99zJw5E76+vjh16hRmz54Nd3f3Kg9hXisY6olperTuHt2oPKWNbrR8+XLRvHlzoVQqRZMmTUR0dLRYtmyZ3ugxZY1u9NFHH+m1g3tG4NHpdGLkyJGifv36QqFQ6G17+fLlwtvbW1hZWQkLCwvxxBNPiKFDh4qDBw/K2m/durVeW6WNnjNnzhzh5uYmlEqlaNmypfjyyy/LHE3n7uHsSpQ22seJEyfEyy+/LBwcHISZmZlo1KiRCAsLk4ZyFUKIK1euiAkTJgh3d3dhamoq7O3tRYcOHcT06dPFjRs39Nq5t82SIVBL7N69W1hbW4tnn31W3Lp1S8r57n0rhBALFiwQ7u7uwtjYWBoZ448//hADBgwQTzzxhLCwsBAqlUo89dRTIi4urtw8Smzbtk34+voKKysrYWlpKVq1aiXmzp0ri9m0aZPw9vYW5ubmwsrKSvj7+4tffvml1G21a9dOWFhYiCZNmohFixY98M9j6tSpwsXFRRgZGZU6uhNRXXX48GERGhoqGjVqJMzMzKShJ9977z3ZCGxFRUVi7ty5olmzZsLU1FQ4OjqKwYMH6w0bWlxcLGJiYkSTJk2Eubm56Nixo9i1a1eZoxt9++23svVLzgV3Dyl57do10b9/f1GvXj3pmF+eiub6IKMbVaadkvPNnj17RMeOHYVSqRTOzs5i2rRpspFyVq5cKbp37y7UarUwMzMTLi4uIiQkRBw5cuS++V24cEH069dPWFtbCxsbG9GvXz+RkpKity+FqNixtqx9U/L+4N7R4Cpy3i1NSTvp6emid+/eUv4DBgwQly9f1ovftGmT6N69u7C1tRVKpVI0btxY9O/fXzZ6X2hoqLCysrrvPiuNm5ubaNmyZZnLf//9dxESEiKcnJyEqamp0Gg0okePHmLp0qVSjE6nE5MnTxYNGjQQ5ubm4sknnxSbNm3Se39R3vue2kghRBn3CxARERHVUW+++SZWrVrF558essjISMyaNQtXrlx5JM+slOfIkSNo27YtFi9eLD2MTBXH242IiIjosZGZmYnU1FRs2LABXbp0MXQ6VA3+/vtvnDt3DtOmTYOzs3Op3xhO98cHl4mIiOixsW3bNgwaNAgeHh749NNPDZ0OVYP3338fAQEBuHHjBr799ttKP7xNd/B2IyIiIiIikuGVBCIiIiIikmGRQEREREREMiwSiIioVrh48SIGDx4MBwcHWFpaol27dkhPT5eWCyEQGRkJFxcXWFhYwM/PT+8Lq3Q6HcaPHw9HR0dYWVmhT58+9/22dCKixxFHNwJQXFyMS5cuwcbGps58lTYRPT6EEMjNzYWLiwuMjOrmZz9ZWVno2rUrunfvjh9//BFOTk74+++/Ua9ePSkmJiYG8+bNQ1xcHJo1a4YPPvgAAQEBOHXqlPRFehEREfj++++RkJAABwcHTJo0CcHBwUhPT5d9s3xZeL4gotqsUucLA35HQ41x/vx5AYATJ06cavV07xc+1SVvv/22ePrpp8tcXlxcLDQajZgzZ4407/bt20KlUklfinT9+nVhamoqEhISpJiLFy8KIyMjkZiYWKE8eL7gxIlTXZgqcr7glQRA+oTp/PnzsLW1NXA2RESVk5OTA1dXV+lYVhdt2bIFgYGBePnll5GcnIwGDRogPDwco0aNAgCcOXMGWq0WvXr1ktZRKpXw9fVFSkoKRo8ejfT0dBQUFMhiXFxc4OnpiZSUFAQGBuq1q9PpoNPppNfi/wcE5PmCiGqjypwvWCQA0iVjW1tbHvSJqNaqy7e//PPPP4iNjcXEiRMxbdo0HDhwABMmTIBSqcTQoUOh1WoBAGq1WraeWq3GuXPnAABarRZmZmaws7PTiylZ/17R0dGYNWuW3nyeL4ioNqvI+aJu3rxKRER1SnFxMZ588klERUWhffv2GD16NEaNGoXY2FhZ3L0nPiHEfU+G5cVMnToV2dnZ0nT+/PkH6wgRUS3BIoGIiGo8Z2dntGrVSjavZcuW+PfffwEAGo0GAPSuCGRmZkpXFzQaDfLz85GVlVVmzL2USqV01YBXD4joccIigYiIaryuXbvi1KlTsnl//vknGjduDABwd3eHRqNBUlKStDw/Px/Jycnw8fEBAHTo0AGmpqaymIyMDBw7dkyKISKiO/hMAhER1XhvvvkmfHx8EBUVhZCQEBw4cABffPEFvvjiCwB3bjOKiIhAVFQUPDw84OHhgaioKFhaWmLgwIEAAJVKhREjRmDSpElwcHCAvb09Jk+eDC8vL/Ts2dOQ3SMiqnFYJBARUY3XqVMnbNy4EVOnTsXs2bPh7u6OBQsWYNCgQVLMlClTkJeXh/DwcGRlZcHb2xs7duyQjeIxf/58mJiYICQkBHl5efD390dcXFyFviOBiOhxohAl47k9xnJycqBSqZCdnc37TYmo1uEx7NHhviai2qwyxzA+k0BERERERDIsEoiIiIiISIZFAhERERERybBIICIiIiIiGRYJREREREQkwyKBiIiIiIhk+D0J5fhFUfHh7bqKnGrMhIiIiIhKU5n3a5XxuL+345UEIiIiIiKSYZFAREREREQyLBKIiIiIiEiGRQIREREREcmwSCAiIiIiIhkWCUREREREJMMigYiIiIiIZFgkEBERERGRDIsEIiIiIiKSYZFAREREREQyLBKIiIiIiEiGRQIREREREcmwSCAiIiIiIhkWCUREREREJMMigYiIiIiIZFgkEBERERGRDIsEIiIiIiKSYZFAREREREQyLBKIiIiIiEiGRQIREREREcmwSCAiIiIiIhmDFgmxsbFo06YNbG1tYWtriy5duuDHH3+UlgshEBkZCRcXF1hYWMDPzw/Hjx+XbUOn02H8+PFwdHSElZUV+vTpgwsXLjzqrhARERER1RkGLRIaNmyIOXPm4ODBgzh48CB69OiBF154QSoEYmJiMG/ePCxatAhpaWnQaDQICAhAbm6utI2IiAhs3LgRCQkJ2LdvH27cuIHg4GAUFRUZqltERERERLWaQgghDJ3E3ezt7fHRRx9h+PDhcHFxQUREBN5++20Ad64aqNVqzJ07F6NHj0Z2djbq16+PVatW4ZVXXgEAXLp0Ca6urti2bRsCAwMr1GZOTg5UKhWys7Nha2srzf9FYVvOWnJdRU4leklE9PCUdQyjh4/7mqjmqcz7tcqoi+/tKnMMqzHPJBQVFSEhIQE3b95Ely5dcObMGWi1WvTq1UuKUSqV8PX1RUpKCgAgPT0dBQUFshgXFxd4enpKMaXR6XTIycmRTUREREREdIeJoRM4evQounTpgtu3b8Pa2hobN25Eq1atpDf5arVaFq9Wq3Hu3DkAgFarhZmZGezs7PRitFptmW1GR0dj1qxZD7knFccrFERERERUkxn8SkLz5s1x+PBh7N+/H2PGjEFoaChOnDghLVcoFLJ4IYTevHvdL2bq1KnIzs6WpvPnzz9YJ4iIiIiI6hCDFwlmZmZo2rQpOnbsiOjoaLRt2xaffvopNBoNAOhdEcjMzJSuLmg0GuTn5yMrK6vMmNIolUppRKWSiYiIiIiI7jB4kXAvIQR0Oh3c3d2h0WiQlJQkLcvPz0dycjJ8fHwAAB06dICpqaksJiMjA8eOHZNiiIiIiIiocgz6TMK0adMQFBQEV1dX5ObmIiEhAXv27EFiYiIUCgUiIiIQFRUFDw8PeHh4ICoqCpaWlhg4cCAAQKVSYcSIEZg0aRIcHBxgb2+PyZMnw8vLCz179jRk14iIiIiIai2DFgmXL1/GkCFDkJGRAZVKhTZt2iAxMREBAQEAgClTpiAvLw/h4eHIysqCt7c3duzYARsbG2kb8+fPh4mJCUJCQpCXlwd/f3/ExcXB2NjYUN0iIiIiIqrVatz3JBjCo/6eBI5uREQPE8fuf3S4r4lqHn5PQsXVyu9JICIiIiKimoFFAhERERERybBIICKiGi8yMhIKhUI2lQyVDdwZGS8yMhIuLi6wsLCAn58fjh8/LtuGTqfD+PHj4ejoCCsrK/Tp0wcXLlx41F0hIqoVWCQQEVGt0Lp1a2RkZEjT0aNHpWUxMTGYN28eFi1ahLS0NGg0GgQEBCA3N1eKiYiIwMaNG5GQkIB9+/bhxo0bCA4ORlFRkSG6Q0RUoxl0dCMiIqKKMjExkV09KCGEwIIFCzB9+nT07dsXALBy5Uqo1WrEx8dj9OjRyM7OxrJly7Bq1SppiOzVq1fD1dUVO3fuRGBgYKlt6nQ66HQ66XVOTt17kJGoNNXxMHBdfBC4LuOVBCIiqhVOnz4NFxcXuLu749VXX8U///wDADhz5gy0Wi169eolxSqVSvj6+iIlJQUAkJ6ejoKCAlmMi4sLPD09pZjSREdHQ6VSSZOrq2s19Y6IqGZhkUBERDWet7c3vv76a2zfvh1ffvkltFotfHx8cPXqVWi1WgCAWq2WraNWq6VlWq0WZmZmsLOzKzOmNFOnTkV2drY0nT9//iH3jIioZuLtRkREVOMFBQVJ//fy8kKXLl3wxBNPYOXKlejcuTMAQKFQyNYRQujNu9f9YpRKJZRK5QNkTkRUO/FKAhER1TpWVlbw8vLC6dOnpecU7r0ikJmZKV1d0Gg0yM/PR1ZWVpkxRET0PywSiIio1tHpdDh58iScnZ3h7u4OjUaDpKQkaXl+fj6Sk5Ph4+MDAOjQoQNMTU1lMRkZGTh27JgUQ0RE/8PbjYiIqMabPHkyevfujUaNGiEzMxMffPABcnJyEBoaCoVCgYiICERFRcHDwwMeHh6IioqCpaUlBg4cCABQqVQYMWIEJk2aBAcHB9jb22Py5Mnw8vKSRjsiIqL/YZFAREQ13oULFzBgwAD8999/qF+/Pjp37oz9+/ejcePGAIApU6YgLy8P4eHhyMrKgre3N3bs2AEbGxtpG/Pnz4eJiQlCQkKQl5cHf39/xMXFwdjY2FDdIiKqsRRCCGHoJAwtJycHKpUK2dnZsLX937jAlRkjuDJj/1bXdono8VTWMYwePu5relzUpu9JqI5cgbr5HqwyxzA+k0BERERERDIsEoiIiIiISIZFAhERERERybBIICIiIiIiGRYJREREREQkwyKBiIiIiIhkWCQQEREREZEMiwQiIiIiIpJhkUBERERERDIsEoiIiIiISIZFAhERERERybBIICIiIiIiGRYJREREREQkwyKBiIiIiIhkWCQQEREREZEMiwQiIiIiIpJhkUBERERERDIsEoiIiIiISIZFAhERERERybBIICIiIiIiGRYJREREREQkY9AiITo6Gp06dYKNjQ2cnJzw4osv4tSpU7KYsLAwKBQK2dS5c2dZjE6nw/jx4+Ho6AgrKyv06dMHFy5ceJRdISIiIiKqMwxaJCQnJ2Ps2LHYv38/kpKSUFhYiF69euHmzZuyuGeffRYZGRnStG3bNtnyiIgIbNy4EQkJCdi3bx9u3LiB4OBgFBUVPcruEBERERHVCSaGbDwxMVH2esWKFXByckJ6ejq6desmzVcqldBoNKVuIzs7G8uWLcOqVavQs2dPAMDq1avh6uqKnTt3IjAwsPo6QERERERUB9WoZxKys7MBAPb29rL5e/bsgZOTE5o1a4ZRo0YhMzNTWpaeno6CggL06tVLmufi4gJPT0+kpKSU2o5Op0NOTo5sIiIiIiKiO2pMkSCEwMSJE/H000/D09NTmh8UFIRvvvkGu3btwieffIK0tDT06NEDOp0OAKDVamFmZgY7OzvZ9tRqNbRabaltRUdHQ6VSSZOrq2v1dYyIiIiIqJYx6O1Gdxs3bhyOHDmCffv2yea/8sor0v89PT3RsWNHNG7cGFu3bkXfvn3L3J4QAgqFotRlU6dOxcSJE6XXOTk5LBSIiIjo/9i777Cmzvd/4O+wNwgoQxFQcSC4lTqq4MC998RZW/euW7SOqh9HHbW1KuCu1lVHnbhwCy7cKAgqiJOhyHx+f/gjXyOgJCQmwffrunKVnHNy5w6ecnKfZxHR/6cRLQnDhw/Hv//+i+PHj6NEiRKfPdbBwQHOzs64f/8+AMDe3h5paWl4/fq1zHHx8fGws7PLNYahoSEsLCxkHkRERERE9IFaiwQhBIYNG4adO3ciODgYrq6uX3zNy5cvERMTAwcHBwBA9erVoa+vjyNHjkiPiY2NRXh4OOrUqaOy3ImIiIiICiu1djcaOnQoNm/ejD179sDc3Fw6hsDS0hLGxsZITk6Gv78/OnbsCAcHB0RFRWHy5MmwtbVF+/btpccOGDAAY8eOhY2NDaytrTFu3Dh4enpKZzsiIiIiIqL8U2uRsGrVKgCAt7e3zPaAgAD07dsXurq6uHHjBtavX483b97AwcEBPj4++Pvvv2Fubi49fsmSJdDT00OXLl2QkpKCRo0aITAwELq6ul/z4xARERERFQpqLRKEEJ/db2xsjEOHDn0xjpGREZYvX47ly5crKzUiIiIiom+WRgxcJiIiIiIizcEigYiIiIiIZLBIICIiIiIiGSwSiIiIiIhIBosEIiIiIiKSwSKBiIiIiIhksEggIiIiIiIZLBKIiIiIiEgGiwQiItI68+bNg0QiwahRo6TbhBDw9/eHo6MjjI2N4e3tjZs3b8q8LjU1FcOHD4etrS1MTU3Rpk0bPH78+CtnT0Sk+VgkEBGRVrl06RJWr16NSpUqyWxfsGABFi9ejBUrVuDSpUuwt7dHkyZNkJSUJD1m1KhR2LVrF7Zu3YqQkBAkJyejVatWyMzM/Nofg4hIo7FIICIirZGcnIyePXvir7/+QpEiRaTbhRBYunQppkyZgg4dOsDDwwNBQUF49+4dNm/eDABISEjA2rVrsWjRIjRu3BhVq1bFxo0bcePGDRw9elRdH4mISCOxSCAiIq0xdOhQtGzZEo0bN5bZHhkZibi4OPj6+kq3GRoaokGDBjh79iwAIDQ0FOnp6TLHODo6wsPDQ3rMp1JTU5GYmCjzICL6FuipOwEiIqL82Lp1K0JDQ3H58uUc++Li4gAAdnZ2Mtvt7Ozw6NEj6TEGBgYyLRDZx2S//lPz5s3DzJkzlZE+EZFWYUsCERFpvJiYGIwcORKbNm2CkZFRnsdJJBKZ50KIHNs+9bljJk2ahISEBOkjJiZG/uSJiLQQiwQiItJ4oaGhiI+PR/Xq1aGnpwc9PT2cPHkSy5Ytg56enrQF4dMWgfj4eOk+e3t7pKWl4fXr13ke8ylDQ0NYWFjIPIiIvgUsEoiISOM1atQIN27cwNWrV6WPGjVqoGfPnrh69SpKlSoFe3t7HDlyRPqatLQ0nDx5EnXq1AEAVK9eHfr6+jLHxMbGIjw8XHoMERF9wDEJRESk8czNzeHh4SGzzdTUFDY2NtLto0aNwty5c+Hm5gY3NzfMnTsXJiYm6NGjBwDA0tISAwYMwNixY2FjYwNra2uMGzcOnp6eOQZCExF961gkEBFRoTBhwgSkpKRgyJAheP36Nby8vHD48GGYm5tLj1myZAn09PTQpUsXpKSkoFGjRggMDISurq4aMyci0jwSIYRQdxLqlpiYCEtLSyQkJMj0Nz0jyX/f07oi/9PiqSouEX2b8vobRsrH3zV9K+T5rpJfqvpOo4pcgcL5HUyev2Eck0BERERERDJYJBARERERkQwWCUREREREJINFAhERERERyWCRQEREREREMlgkEBERERGRDBYJREREREQkg0UCERERERHJYJFAREREREQyWCQQEREREZEMFglERERERCRDT90JEBERERV2ZyQWKolbVySqJC4RWxKIiIiIiEgGiwQiIiIiIpLBIoGIiIiIiGSotUiYN28eatasCXNzcxQrVgzt2rXD3bt3ZY4RQsDf3x+Ojo4wNjaGt7c3bt68KXNMamoqhg8fDltbW5iamqJNmzZ4/Pjx1/woRERERESFhlqLhJMnT2Lo0KE4f/48jhw5goyMDPj6+uLt27fSYxYsWIDFixdjxYoVuHTpEuzt7dGkSRMkJSVJjxk1ahR27dqFrVu3IiQkBMnJyWjVqhUyMzPV8bGIiIiIiLSaWmc3OnjwoMzzgIAAFCtWDKGhoahfvz6EEFi6dCmmTJmCDh06AACCgoJgZ2eHzZs3Y/DgwUhISMDatWuxYcMGNG7cGACwceNGODk54ejRo2jatOlX/1xERERERNpMo8YkJCQkAACsra0BAJGRkYiLi4Ovr6/0GENDQzRo0ABnz54FAISGhiI9PV3mGEdHR3h4eEiP+VRqaioSExNlHkRERERE9IHGFAlCCIwZMwb16tWDh4cHACAuLg4AYGdnJ3OsnZ2ddF9cXBwMDAxQpEiRPI/51Lx582BpaSl9ODk5KfvjEBERERFpLY0pEoYNG4br169jy5YtOfZJJBKZ50KIHNs+9bljJk2ahISEBOkjJiZG8cSJiIiIiAoZjSgShg8fjn///RfHjx9HiRIlpNvt7e0BIEeLQHx8vLR1wd7eHmlpaXj9+nWex3zK0NAQFhYWMg8iIiIiIvpArUWCEALDhg3Dzp07ERwcDFdXV5n9rq6usLe3x5EjR6Tb0tLScPLkSdSpUwcAUL16dejr68scExsbi/DwcOkxRERERESUf2qd3Wjo0KHYvHkz9uzZA3Nzc2mLgaWlJYyNjSGRSDBq1CjMnTsXbm5ucHNzw9y5c2FiYoIePXpIjx0wYADGjh0LGxsbWFtbY9y4cfD09JTOdkRERERERPmn1iJh1apVAABvb2+Z7QEBAejbty8AYMKECUhJScGQIUPw+vVreHl54fDhwzA3N5cev2TJEujp6aFLly5ISUlBo0aNEBgYCF1d3a/1UYiIiIiICg2JEEKoOwl1S0xMhKWlJRISEmTGJ5yR5H+sQl2R/2lUVRWXiL5Nef0NI+Xj75oUJc+1Xx6q+p6giny1KVegcH4Hk+dvmEItCaVKlcKlS5dgY2Mjs/3NmzeoVq0aHj58qEhYKiAWH0SkaXi9ICLSTgoNXI6KikJmZmaO7ampqXjy5EmBkyIiosKB1wsiIu0kV0vCv//+K/350KFDsLS0lD7PzMzEsWPH4OLiorTkiIhIO/F6QUSk3eQqEtq1awfgw+Jmfn5+Mvv09fXh4uKCRYsWKS05IiLSTrxeEBFpN7mKhKysLAAf1i+4dOkSbG1tVZIUERFpN14viIi0m0IDlyMjI5WdBxERFUK8XhARaSeF10k4duwYjh07hvj4eOkdo2zr1q0rcGJERFQ48HpBRKR9FCoSZs6ciVmzZqFGjRpwcHCARCJRdl5ERFQI8HpBRKSdFCoS/vjjDwQGBqJ3797KzoeIiAoRXi+IiLSTQuskpKWloU6dOsrOhYiIChleL4iItJNCRcLAgQOxefNmZedCGuqMxCLfDyKij/F6QUSknRTqbvT+/XusXr0aR48eRaVKlaCvry+zf/HixUpJjoiItBuvF0RE2kmhIuH69euoUqUKACA8PFxmHwelERFRNl4viIi0k0JFwvHjx5WdB31j5OmaVFckqjATIlIlXi+IiLSTQmMSiIiIiIio8FKoJcHHx+ezzcTBwcEKJ0RERIWHsq4Xq1atwqpVqxAVFQUAqFixIqZPn47mzZsDAIQQmDlzJlavXo3Xr1/Dy8sLK1euRMWKFaUxUlNTMW7cOGzZsgUpKSlo1KgRfv/9d5QoUULxD0hEVEgp1JJQpUoVVK5cWfpwd3dHWloawsLC4OnpqewciYhISynrelGiRAn8+uuvuHz5Mi5fvoyGDRuibdu2uHnzJgBgwYIFWLx4MVasWIFLly7B3t4eTZo0QVJSkjTGqFGjsGvXLmzduhUhISFITk5Gq1atkJmZqfTPTUSk7RRqSViyZEmu2/39/ZGcnFyghIiIqPBQ1vWidevWMs/nzJmDVatW4fz583B3d8fSpUsxZcoUdOjQAQAQFBQEOzs7bN68GYMHD0ZCQgLWrl2LDRs2oHHjxgCAjRs3wsnJCUePHkXTpk1zfd/U1FSkpqZKnycmcowUEX0blDomoVevXli3bp0yQxIRUSFUkOtFZmYmtm7dirdv36J27dqIjIxEXFwcfH19pccYGhqiQYMGOHv2LAAgNDQU6enpMsc4OjrCw8NDekxu5s2bB0tLS+nDyclJoZyJiLSNUouEc+fOwcjISJkhiYioEFLkenHjxg2YmZnB0NAQP/74I3bt2gV3d3fExcUBAOzs7GSOt7Ozk+6Li4uDgYEBihQpkucxuZk0aRISEhKkj5iYGLlyJiLSVgp1N8puzs0mhEBsbCwuX76MadOmKSUxIiLSfsq8XpQrVw5Xr17FmzdvsGPHDvj5+eHkyZPS/Z8OkBZCfHEthi8dY2hoCENDQ7nyJCIqDBQqEiwtLWWe6+jooFy5cpg1a5ZMUy4REX3blHm9MDAwQJkyZQAANWrUwKVLl/Dbb7/h559/BvChtcDBwUF6fHx8vLR1wd7eHmlpaXj9+rVMa0J8fDzq1Kmj0GcjIirMFCoSAgIClJ0HEREVQqq8XgghkJqaCldXV9jb2+PIkSOoWrUqACAtLQ0nT57E/PnzAQDVq1eHvr4+jhw5gi5dugAAYmNjER4ejgULFqgsRyIibaVQkZAtNDQUt2/fhkQigbu7u/SPMxER0ccKer2YPHkymjdvDicnJyQlJWHr1q04ceIEDh48CIlEglGjRmHu3Llwc3ODm5sb5s6dCxMTE/To0QPAhxaNAQMGYOzYsbCxsYG1tTXGjRsHT09P6WxHRET0fxQqEuLj49GtWzecOHECVlZWEEIgISEBPj4+2Lp1K4oWLarsPImISAsp63rx7Nkz9O7dG7GxsbC0tESlSpVw8OBBNGnSBAAwYcIEpKSkYMiQIdLF1A4fPgxzc3NpjCVLlkBPTw9dunSRLqYWGBgIXV1dlXx2IiJtptDsRsOHD0diYiJu3ryJV69e4fXr1wgPD0diYiJGjBih7ByJiEhLKet6sXbtWkRFRSE1NRXx8fE4evSotEAAPgxa9vf3R2xsLN6/f4+TJ0/Cw8NDJoaRkRGWL1+Oly9f4t27d9i7dy+nNCUiyoNCLQkHDx7E0aNHUaFCBek2d3d3rFy5kgOXiYhIitcLIiLtpFBLQlZWFvT19XNs19fXR1ZWVoGTIiKiwoHXCyIi7aRQkdCwYUOMHDkST58+lW578uQJRo8ejUaNGiktOSIi0m68XhARaSeFioQVK1YgKSkJLi4uKF26NMqUKQNXV1ckJSVh+fLlys6RiIi0FK8XRETaSaExCU5OTggLC8ORI0dw584dCCHg7u7OaeRI7c5ILPJ9bF2RqMJMiAjg9YKISFvJ1ZIQHBwMd3d3JCZ++HLVpEkTDB8+HCNGjEDNmjVRsWJFnD59WiWJEhGR9uD1gohIu8lVJCxduhSDBg2ChUXOu7WWlpYYPHgwFi9erLTkiIhIO/F6QUSk3eQqEq5du4ZmzZrlud/X1xehoaEFToqIiLQbrxdERNpNriLh2bNnuU5ll01PTw/Pnz/Pd7xTp06hdevWcHR0hEQiwe7du2X29+3bFxKJRObx3XffyRyTmpqK4cOHw9bWFqampmjTpg0eP34sz8ciIiIlU/b1goiIvi65Bi4XL14cN27cQJkyZXLdf/36dTg4OOQ73tu3b1G5cmX069cPHTt2zPWYZs2aISAgQPrcwMBAZv+oUaOwd+9ebN26FTY2Nhg7dixatWqF0NBQ6Orq5jsXos/hgGgi+Sj7ekFERF+XXEVCixYtMH36dDRv3hxGRkYy+1JSUjBjxgy0atUq3/GaN2+O5s2bf/YYQ0ND2Nvb57ovISEBa9euxYYNG6QzZWzcuBFOTk44evQomjZtmu9ciIhIeZR9vSAioq9LriJh6tSp2LlzJ8qWLYthw4ahXLlykEgkuH37NlauXInMzExMmTJFqQmeOHECxYoVg5WVFRo0aIA5c+agWLFiAIDQ0FCkp6fD19dXeryjoyM8PDxw9uzZPIuE1NRUpKamSp9nz75BRETKoY7rBRERKY9cRYKdnR3Onj2Ln376CZMmTYIQAgAgkUjQtGlT/P7777Czs1Nacs2bN0fnzp3h7OyMyMhITJs2DQ0bNkRoaCgMDQ0RFxcHAwMDFClSJEeecXFxecadN28eZs6cqbQ8iYhI1te+XhARkXLJvZias7MzDhw4gNevXyMiIgJCCLi5ueX4oq4MXbt2lf7s4eGBGjVqwNnZGfv370eHDh3yfJ0QAhKJJM/9kyZNwpgxY6TPExMT4eTkpJykiYgIwNe9XhARkXIptOIyABQpUgQ1a9ZUZi5f5ODgAGdnZ9y/fx8AYG9vj7S0NLx+/VrmohMfH486derkGcfQ0BCGhoYqz5eIiNRzvSAiooKRawpUdXv58iViYmKkM2JUr14d+vr6OHLkiPSY2NhYhIeHf7ZIICIiIiKivCnckqAMycnJiIiIkD6PjIzE1atXYW1tDWtra/j7+6Njx45wcHBAVFQUJk+eDFtbW7Rv3x7Ah1U7BwwYgLFjx8LGxgbW1tYYN24cPD09pbMdERERERGRfNRaJFy+fBk+Pj7S59njBPz8/LBq1SrcuHED69evx5s3b+Dg4AAfHx/8/fffMDc3l75myZIl0NPTQ5cuXZCSkoJGjRohMDCQayQQERERESlIrUWCt7e3dMaL3Bw6dOiLMYyMjLB8+XIsX75cmakREREREX2ztGpMAhERERERqR6LBCIiIiIiksEigYiIiIiIZLBIICIiIiIiGSwSiIiIiIhIBosEIiIiIiKSwSKBiIiIiIhkqHWdBKJv3RmJRb6PrSsSVZgJERER0f9hSwIREREREclgkUBERERERDJYJBARERERkQwWCUREREREJINFAhERERERyWCRQEREREREMlgkEBERERGRDBYJREREREQkg0UCERERERHJYJFAREREREQyWCQQEREREZEMFglERERERCSDRQIREREREclgkUBERBpv3rx5qFmzJszNzVGsWDG0a9cOd+/elTlGCAF/f384OjrC2NgY3t7euHnzpswxqampGD58OGxtbWFqaoo2bdrg8ePHX/OjEBFpBRYJRESk8U6ePImhQ4fi/PnzOHLkCDIyMuDr64u3b99Kj1mwYAEWL16MFStW4NKlS7C3t0eTJk2QlJQkPWbUqFHYtWsXtm7dipCQECQnJ6NVq1bIzMxUx8ciItJYeupOgIiI6EsOHjwo8zwgIADFihVDaGgo6tevDyEEli5diilTpqBDhw4AgKCgINjZ2WHz5s0YPHgwEhISsHbtWmzYsAGNGzcGAGzcuBFOTk44evQomjZt+tU/FxGRpmJLAhERaZ2EhAQAgLW1NQAgMjIScXFx8PX1lR5jaGiIBg0a4OzZswCA0NBQpKenyxzj6OgIDw8P6TGfSk1NRWJiosyDiOhbwJYEIiLSKkIIjBkzBvXq1YOHhwcAIC4uDgBgZ2cnc6ydnR0ePXokPcbAwABFihTJcUz26z81b948zJw5U9kfgZTgjMRCJXHrChaCRABbEoiISMsMGzYM169fx5YtW3Lsk0gkMs+FEDm2fepzx0yaNAkJCQnSR0xMjOKJExFpEbYkEBGR1hg+fDj+/fdfnDp1CiVKlJBut7e3B/ChtcDBwUG6PT4+Xtq6YG9vj7S0NLx+/VqmNSE+Ph516tTJ9f0MDQ1haGioio+ikXh3noiysSWBiIg0nhACw4YNw86dOxEcHAxXV1eZ/a6urrC3t8eRI0ek29LS0nDy5ElpAVC9enXo6+vLHBMbG4vw8PA8iwQiom8VWxKIiEjjDR06FJs3b8aePXtgbm4uHUNgaWkJY2NjSCQSjBo1CnPnzoWbmxvc3Nwwd+5cmJiYoEePHtJjBwwYgLFjx8LGxgbW1tYYN24cPD09pbMdERHRBywSiIhI461atQoA4O3tLbM9ICAAffv2BQBMmDABKSkpGDJkCF6/fg0vLy8cPnwY5ubm0uOXLFkCPT09dOnSBSkpKWjUqBECAwOhq6v7tT4KEZFWYJFAREQaTwjxxWMkEgn8/f3h7++f5zFGRkZYvnw5li9frsTsiIgKH45JICIiIiIiGSwSiIiIiIhIhlqLhFOnTqF169ZwdHSERCLB7t27ZfYLIeDv7w9HR0cYGxvD29sbN2/elDkmNTUVw4cPh62tLUxNTdGmTRs8fvz4K34KIiIiIqLCRa1Fwtu3b1G5cmWsWLEi1/0LFizA4sWLsWLFCly6dAn29vZo0qQJkpKSpMeMGjUKu3btwtatWxESEoLk5GS0atUKmZmZX+tjEBEREREVKmoduNy8eXM0b948131CCCxduhRTpkxBhw4dAABBQUGws7PD5s2bMXjwYCQkJGDt2rXYsGGDdPq6jRs3wsnJCUePHkXTpk2/2mchIiIiIiosNHZMQmRkJOLi4uDr6yvdZmhoiAYNGuDs2bMAgNDQUKSnp8sc4+joCA8PD+kxuUlNTUViYqLMg4iIiIiIPtDYIiF7oRw7OzuZ7XZ2dtJ9cXFxMDAwQJEiRfI8Jjfz5s2DpaWl9OHk5KTk7ImIiIiItJfGFgnZJBKJzHMhRI5tn/rSMZMmTUJCQoL0ERMTo5RciYiIiIgKA40tEuzt7QEgR4tAfHy8tHXB3t4eaWlpeP36dZ7H5MbQ0BAWFhYyDyIiIiIi+kBjiwRXV1fY29vjyJEj0m1paWk4efIk6tSpAwCoXr069PX1ZY6JjY1FeHi49Biib9EZiUW+H0RERESfUuvsRsnJyYiIiJA+j4yMxNWrV2FtbY2SJUti1KhRmDt3Ltzc3ODm5oa5c+fCxMQEPXr0AABYWlpiwIABGDt2LGxsbGBtbY1x48bB09NTOtsRESmHPAVFXcHJAIiIiLSZWouEy5cvw8fHR/p8zJgxAAA/Pz8EBgZiwoQJSElJwZAhQ/D69Wt4eXnh8OHDMDc3l75myZIl0NPTQ5cuXZCSkoJGjRohMDAQurq6X/3zEBEREREVBmotEry9vSGEyHO/RCKBv78//P398zzGyMgIy5cvx/Lly1WQIRERERHRt0djxyQQEREREZF6sEggIiIiIiIZLBKIiIiIiEgGiwQiIiIiIpLBIoGIiIiIiGSwSCAiIiIiIhksEoiIiIiISAaLBCIiIiIiksEigYiIiIiIZLBIICIiIiIiGSwSiIiIiIhIBosEIiIiIiKSwSKBiIiIiIhksEggIiIiIiIZLBKIiIiIiEgGiwQiIiIiIpLBIoGIiIiIiGSwSCAiIiIiIhksEoiIiIiISAaLBCIiIiIiksEigYiIiIiIZLBIICIiIiIiGSwSiIiIiIhIBosEIiIiIiKSwSKBiIiIiIhksEggIiIiIiIZLBKIiIiIiEgGiwQiIiIiIpLBIoGIiLTCqVOn0Lp1azg6OkIikWD37t0y+4UQ8Pf3h6OjI4yNjeHt7Y2bN2/KHJOamorhw4fD1tYWpqamaNOmDR4/fvwVPwURkXZgkUBERFrh7du3qFy5MlasWJHr/gULFmDx4sVYsWIFLl26BHt7ezRp0gRJSUnSY0aNGoVdu3Zh69atCAkJQXJyMlq1aoXMzMyv9TGIiLSCnroTICIiyo/mzZujefPmue4TQmDp0qWYMmUKOnToAAAICgqCnZ0dNm/ejMGDByMhIQFr167Fhg0b0LhxYwDAxo0b4eTkhKNHj6Jp06Y54qampiI1NVX6PDExUQWfjIhI87AlgYiItF5kZCTi4uLg6+sr3WZoaIgGDRrg7NmzAIDQ0FCkp6fLHOPo6AgPDw/pMZ+aN28eLC0tpQ8nJyfVfhAiIg3BIoGIiLReXFwcAMDOzk5mu52dnXRfXFwcDAwMUKRIkTyP+dSkSZOQkJAgfcTExKggeyIizcPuRkREVGhIJBKZ50KIHNs+9bljDA0NYWhoqLT8iIi0hUa3JPj7+0Mikcg87O3tpfvzM5MFEREVftnXhk9bBOLj46WtC/b29khLS8Pr16/zPIaIiD7Q+JaEihUr4ujRo9Lnurq60p+zZ7IIDAxE2bJlMXv2bDRp0gR3796Fubm5OtIlIiI1cHV1hb29PY4cOYKqVasCANLS0nDy5EnMnz8fAFC9enXo6+vjyJEj6NKlCwAgNjYW4eHhWLBggUryOiOxUEncuoIDqIlItTS+SNDT05NpPciWn5ksiIio8EhOTkZERIT0eWRkJK5evQpra2uULFkSo0aNwty5c+Hm5gY3NzfMnTsXJiYm6NGjBwDA0tISAwYMwNixY2FjYwNra2uMGzcOnp6e0tmOiIjoA40vEu7fvw9HR0cYGhrCy8sLc+fORalSpb44k8XnigROaUdEpH0uX74MHx8f6fMxY8YAAPz8/BAYGIgJEyYgJSUFQ4YMwevXr+Hl5YXDhw/LtCwvWbIEenp66NKlC1JSUtCoUSMEBgbKtFITEZGGFwleXl5Yv349ypYti2fPnmH27NmoU6cObt68+dmZLB49evTZuPPmzcPMmTNVljcRESmft7c3hBB57pdIJPD394e/v3+exxgZGWH58uVYvny5CjIkIio8NHrgcvPmzdGxY0dpU/D+/fsBfOhWlE2RmSw4pR0RERERUd40ukj4lKmpKTw9PXH//v18zWSRF0NDQ1hYWMg8iIiIiIjoA60qElJTU3H79m04ODjIzGSRLXsmizp16qgxSyIiIiIi7abRYxLGjRuH1q1bo2TJkoiPj8fs2bORmJgIPz8/SCSSL85kQURERERE8tPoIuHx48fo3r07Xrx4gaJFi+K7777D+fPn4ezsDAD5msmCiIiIiIjko9FFwtatWz+7Pz8zWRARERERkXy0akwCERERERGpnka3JBBR4XdGkv/ZxeoKLnxIRET0NbAlgYiIiIiIZLBIICIiIiIiGSwSiIiIiIhIBosEIiIiIiKSwSKBiIiIiIhksEggIiIiIiIZnAKViAolTq1KRESkOBYJRERyYPFBRETfAnY3IiIiIiIiGSwSiIiIiIhIBosEIiIiIiKSwSKBiIiIiIhksEggIiIiIiIZLBKIiIiIiEgGp0AlItIA+Z1aldOqEhHR18CWBCIiIiIiksEigYiIiIiIZLBIICIiIiIiGSwSiIiIiIhIBosEIiIiIiKSwSKBiIiIiIhksEggIiIiIiIZLBKIiIiIiEgGiwQiIiIiIpLBIoGIiIiIiGSwSCAiIiIiIhl66k6AiIiIiOhbcUZioZK4dUWiUuOxJYGIiIiIiGSwSCAiIiIiIhksEoiIiIiISAaLBCIiIiIiksEigYiIiIiIZBSaIuH333+Hq6srjIyMUL16dZw+fVrdKRERkYbiNYOI6PMKRZHw999/Y9SoUZgyZQquXLmC77//Hs2bN0d0dLS6UyMiIg3DawYR0ZcViiJh8eLFGDBgAAYOHIgKFSpg6dKlcHJywqpVq9SdGhERaRheM4iIvkzrF1NLS0tDaGgoJk6cKLPd19cXZ8+ezfU1qampSE1NlT5PSEgAACQmyi5C8RYi33l8+trPYVztypVxVReTceWPm1vM7G1C5D+3b5W814z8Xi/yIs/5Ig95zi15aFO+2pQrwHwB7coVKJz5ynO90Poi4cWLF8jMzISdnZ3Mdjs7O8TFxeX6mnnz5mHmzJk5tjs5OSmeiKWl4q9l3K8fk3FVG1ebctW2uJ+JmZSUBEtVfZZCQt5rhkquF8qgbf/O2pSvNuUKaFe+2pQrUKjzzc/1QuuLhGwSiUTmuRAix7ZskyZNwpgxY6TPs7Ky8OrVK9jY2OT5mmyJiYlwcnJCTEwMLCyUt6y2KuJqU66Mq7qYjKu6mJoSVwiBpKQkODo6Ku39C7v8XjMKcr2Qh6rOI1XRpny1KVeA+aqSNuUKqCZfea4XWl8k2NraQldXN8cdoPj4+Bx3irIZGhrC0NBQZpuVlZVc72thYaGSE0wVcbUpV8ZVXUzGVV1MTYjLFoT8kfeaoYzrhTxUdR6pijblq025AsxXlbQpV0D5+eb3eqH1A5cNDAxQvXp1HDlyRGb7kSNHUKdOHTVlRUREmojXDCKi/NH6lgQAGDNmDHr37o0aNWqgdu3aWL16NaKjo/Hjjz+qOzUiItIwvGYQEX1ZoSgSunbtipcvX2LWrFmIjY2Fh4cHDhw4AGdnZ6W/l6GhIWbMmJGj+VkT42pTroyrupiMq7qY2hiXvu41I7+07d9bm/LVplwB5qtK2pQroP58JYJz5hERERER0Ue0fkwCEREREREpF4sEIiIiIiKSwSKBiIiIiIhksEggIiIiIiIZLBIKICMjQ90pyJg1axbevXuXY3tKSgpmzZqlkvd88uSJSuIqKiMjA0FBQTkWSlKm+Ph4nD59GiEhIYiPjy9QrPXr1yM1NTXH9rS0NKxfv75Asb8mIYTCv4vMzEycPHkSr1+/Vlo+GRkZ0NPTQ3h4uNJiqlJ6ejp8fHxw7949dadCasD5Q4hIE7FIUMCtW7cwZswYFC9eXCnxhBAIDg7G/v37C/RFaebMmUhOTs6x/d27d5g5c6bc8UaOHPnZ/U+ePIGPj4/ccb9k586dqFSpkkKv1dPTw08//ZTrF++CSkxMRO/evVG8eHE0aNAA9evXR/HixdGrVy8kJCQoFLNfv365vjYpKQn9+vWTO979+/fRvXt3JCYm5tiXkJCAHj164OHDh3LHNTExwfPnz6XPmzVrhtjYWOnz+Ph4ODg4yB0XAHR1ddG0aVO8efNGodfnRk9PD87OzsjMzFRazI+dPn0avXr1Qu3ataWF8oYNGxASEqJQPH19fYSHh0MikSgzTdISn/67a3rR8PbtW3WnUGhp+r/9p7QtX23y8e82KytLLb9rFgn5lJycjDVr1qB27dqoVKkSLl68iIkTJ8od582bN/Dz84OnpycGDRqExMREfP/992jcuDFat26N8uXL4/r16wrlKITI9UvGtWvXYG1tLXe89evX59kC8fTpU/j4+MDe3l7uuADw119/oXPnzujRowcuXLgAAAgODkbVqlWlX74U5eXlhatXryr8+rwMHDgQFy5cwL59+/DmzRskJCRg3759uHz5MgYNGqRQzLz+zR4/fpzvZdM/tnDhQjg5OeW6fLulpSWcnJywcOFCueO+f/9e5g/UmTNnkJKSInNMQf6AeXp6KlS8fM7UqVMxadIkvHr1Sqlxd+zYgaZNm8LY2BhXrlyRFqRJSUmYO3euwnH79OmDtWvXKitN0hIvX75EUFCQTEucRCLJ9YaPJnj8+DG6dOmCs2fPSv+fz8rKUnNWnxcREYF169bhwIED6k7liyQSCa5evYpr164hJCQEV69excuXLwFo7hfysLAwhIWF4dSpU7hy5Yo0X0Czcs7IyND4c/VjEokEkZGRSEtLg46OjnpuIgn6rNOnTws/Pz9hZmYmPD09ha6urggJCVE43oABA4Sbm5v45ZdfhJeXl6hdu7b47rvvxPnz58XFixeFt7e3aNWqlVwxraysRJEiRYSOjo705+yHhYWF0NHREUOGDJE711OnTgkTExOxYsUKme1Pnz4VZcuWFXXq1BHJyclyx124cKHQ19cX1atXFyYmJsLExETMmTNH2NjYCH9/f/H8+XO5Y35s27ZtolSpUmL58uXi7Nmz4tq1azIPRZmYmIjTp0/n2J79e5JHlSpVRNWqVYWOjo7w9PQUVatWlT4qVaokzM3NRefOneXOsVy5cuLixYt57r98+bIoW7as3HElEol49uyZ9LmZmZl48OCB9HlcXJzQ0dGRO262Q4cOiSpVqoi9e/eKp0+fioSEBJmHIqpUqSLMzMyEoaGhKFu2rMzvuGrVqgrnWqVKFREUFCSEkP09XLlyRdjZ2Skcd9iwYcLCwkJUq1ZN/PDDD2L06NEyDyqcVq5cKerWrSs9j44fPy4GDBgg+vXrJ/z9/Qv0N0sVlixZIiQSifDw8BCbNm1SdzpfFBwcLHx8fIShoaGQSCRi4sSJ4tWrV2LDhg3il19+EUeOHFF3ilJ3794VY8eOFSVKlBASiUSYmZmJ7777TgwaNEgcO3ZM3enlcOvWLfHTTz8JGxsbIZFIhJ2dnfDy8hJ9+/YVO3bsUHd6n5WRkSEyMjJEVlaWdFtmZqbMc3V6+vSpmDlzpvDw8BAlSpQQ48ePF4mJiV89j0Kx4rIqLFiwAOvWrUNycjK6d++OkJAQVK5cGfr6+ihSpIjCcf/77z9s3rwZDRo0QL9+/eDk5ITg4GB4eXkBAObPn482bdrIFXPp0qUQQqB///6YOXOmzB1oAwMDuLi4KHRn/vvvv8e2bdvQsWNHWFtbo3v37oiLi4OPjw+sra1x6NAhmJqayh137dq1+OOPP9C/f3+cOHECDRs2RHBwMCIiImBlZSV3vE917doVADBixAjpNolEIr1rr2gXFBsbm1zv7ltaWsp9TrRr1w4AcPXqVTRt2hRmZmbSfdn/Zh07dpQ7x0ePHqFYsWJ57re1tUVMTIzccVWtWbNmAIA2bdrI3C0pyL9Z9u9Y2e7evYv69evn2G5hYVGgLlPh4eGoVq0aAOQYm8BuSIXXli1b4Ovri1KlSmH16tVYtWoVdHV14eDggIsXL2LDhg1YvXo1GjZsqO5UAQDbtm3D4MGDYWhoiF69emHHjh3w9/eHp6enulPL1fz581GyZEns3r0bd+/exYwZM9C3b1+cP38etra2WLNmDWbOnAk/Pz91p4pp06YhMTERa9asQc2aNfHjjz/i/Pnz0m2jR4/GnDlzYGRkpO5UAXxorX358iVWr14NX19fXLt2DcHBwTh8+DC6dOmCRo0a4Y8//oCrq6u6U8WMGTMghECbNm1Qo0YN6OrqyuwXQmDHjh2wsLBA06ZN1ZTl/5k9ezbCwsLQvn17ODo6YsmSJTA0NMQvv/wiHXMXFhYGBwcHhbv65stXL0u0hK6urpg8ebLIyMiQ2a6npydu3rxZoLhPnz6VPjc2NhYRERHS57GxsQrfkT1x4oRIT09XOLe8bNq0SRgZGYmAgABRvnx5UbNmTYXv7grx4TM/evRI+tzAwECcP39eGakKIYSIior67ENRf/75p2jcuLHMv19sbKzw9fUVf/zxh0IxAwMDRUpKisI5fcrOzu6zd5yOHj2q0N1uHR0dER8fL31ubm4uHj58KH1e0JaEEydOfPahSUqVKiW9+/hxS0JQUJCoUKGCOlMjLVS2bFmxb98+IYQQFStWFAsXLpTuS0tLE23atBF+fn4iNTVVXSnK0NfXl16z9uzZI2rUqCG8vb1lWjAzMzPVlV4O1tbW4vbt29LnxYoVE0OHDhVv374VQgjRq1cv0axZM/Hy5Ut1pShlaWkpwsPDpc8fPXokWrVqJV68eCEOHz4sHB0dxZ49e9SYoSxTU1Nx9erVXPfdvHlTlC9fXvj7+3/lrHKnq6sr7O3tRZEiRUSxYsVE8+bNxYoVK2S+f7m6uop58+apMcv/Y2lpKdNrZefOncLFxUWcO3dOus3FxUXMmjVLpXmwSMjDnDlzhJubm3BychITJkwQN27cEEIUvEhQZbeN/fv3i4MHD+bYfvDgQXHgwAGFYmZbuXKl0NHRETVq1BBv3rwpUKwv/Q40VXb3FX19fVG6dGlRunRpoa+vL8zMzJTWlaWgOnfuLNq1a5fn/jZt2ohOnTrJHVcikch0ZZNIJMLS0lL63MrKqkBFgqq8fv1a/PXXX2LixInSLwGhoaHi8ePHCsecP3++cHd3F+fPnxfm5ubi9OnTYuPGjaJo0aJi+fLlBc75/v374uDBg+Ldu3dCCKExzd+kfKmpqWLYsGFi0KBB4tWrV8LNzU3cuXNHCPF//+5nz54VLi4uMn8z1SUkJETY2tqKzMxMaVeNM2fOiEaNGglLS0sxZ84cjSoQHjx4IMqVKye9Lj579kzo6OiI6OhoaZ5hYWGiRIkSIjY2Vp2pinv37okyZcrIfOnOzMwUEolE+rerR48eYuDAgRpRMEZHR4vy5cuLdevWCSE+5Jqamirev38vvbm6evVqUaFCBfHq1St1pipu3bolypYtK7Zs2SKCg4PFokWLROfOnYWbm5swNzcXLi4uon379kJHR0fm5pe6hIaGipIlS4rExESZv/8DBw4UzZo1E0II8fbtW2Fqaqry707sbpSHyZMnY/LkyTh58iTWrVuH7777DqVLl4YQosBTNa5Zs0bavSQjIwOBgYGwtbUF8GHwo6ImTpyIX3/9Ncd2IQQmTpyI5s2byxWvatWqMt0c9PX18ebNmxwzGoWFhcmd6+d+B9k+7i4krw0bNuCPP/5AZGQkzp07B2dnZyxduhSurq5o27atQjGV1X3F2toa9+7dg62tLYoUKfLZriTyDrqdNGkSateujU6dOmHChAkoV64cAODOnTtYsGABDh06hLNnz8qdc0BAgNyvkdfp06fx559/4uHDh9i+fTuKFy+ODRs2wNXVFfXq1ZM73vXr19G4cWNYWloiKioKgwYNgrW1NXbt2oVHjx4pPMXshAkTkJCQAB8fH7x//x7169eHoaEhxo0bh2HDhikUE/gwgLVLly44fvw4JBIJ7t+/j1KlSmHgwIGwsrLCokWLFI5NmsnAwACtW7fGhAkT8N9//6FFixb466+/8Ouvv0JP78PlOSEhASkpKZ/tRvi1bN68Ge7u7tDR0ZF2BaxTpw4OHDiAGTNmYOHChTh37hzmzJmj8Ax1yuTk5IRatWph+vTpiIiIwNGjR2Fra4tnz57ByckJwIfJRDIzMxWehENZihcvDg8PD/zyyy/Ytm0b0tLSMH36dJQrV0468UiLFi0wd+5cGBgYqDVXIQScnJzQunVrLFy4EDVq1ICnp2eOvFxdXREfH1+gLtrK8OLFC1SoUAH29vbw9vZGvXr10LdvX8TGxuLBgwe4evUqtmzZghIlSmhE16gnT57A0dERd+/eRY0aNaT/r02fPh116tTBpk2bpP8flipVSqW5SITQoKHnGiwpKQmbNm1CQEAAQkNDUatWLXTq1AljxoyRK46Li0u++hdHRkbKnaOxsTFu374NFxcXme1RUVGoWLGi3NPW5Xfa1BkzZsgVNz+/A4lEovBsN6tWrcL06dMxatQozJkzB+Hh4ShVqhQCAwMRFBSE48ePKxRXWYKCgtCtWzcYGhoiKCjos8cq0k9237596N+/v8wME8CHMRVr1qyRe8zL17Bjxw707t0bPXv2xIYNG3Dr1i2UKlUKv//+O/bt26fQrCSNGzdGtWrVsGDBApibm+PatWsoVaoUzp49ix49eiAqKqpAOb979w63bt1CVlYW3N3dZcaVKKJPnz6Ij4/HmjVrUKFCBWm+hw8fxujRo3Hz5s0CxSfNlJWVhXnz5mHWrFlIT0+HkZERRowYge+//x6nTp3CoUOH0KRJE4VmJVO2//77DzY2NqhVq5Z0W1ZWFnR0PkyUeOrUKQwaNAhdunTBL7/8oq40ZVy8eBETJkzA9evX8b///Q8XL15EVlYWVq9ejUuXLmHSpEnS8SDqtnfvXowfPx7v3r3DixcvUK5cOUyaNAldunQBAAwdOhRPnz7Frl271JzpBxERERg2bBiCg4NRrVo1NGzYEN7e3qhcuTL27duHP/74AzVq1MCqVavUmmdaWhquX78OR0dHODo65tifkZGBDh06QFdXVyN+t0+ePEFQUBDatWsHd3d3CCGQlZUFXV1dzJ8/H3v27EHRokUBAHv27FFtMiptpyikrl+/LkaOHCmKFi2q7lRk5NUf/ciRIxqXqypVqFBB7Nq1Swgh25Xpxo0bwsbGRinvkZSUpJQZeFTl3bt3YufOnWLBggVi/vz5YteuXdI+uJpIFTMGWVhYSPubfhwzKipKGBoaKpxrYGCgQrN6fYmdnZ20q8HH+T58+FCYmpoq/f1Is9y7d0/8+uuvonnz5sLR0VFIJBLh6ekpli1bVuAZ376m4OBgmX71mubChQuiTJkyQiKRCIlEIrp37y5u3bql7rSkrly5IlavXi2CgoJEeHi4tOvOoUOHRNWqVaXXNk2RlZUldu7cKQYNGiTq1asnHBwchEQiEUWLFhWTJ08W0dHR6k5R6tOum9nP09PTRb169cTmzZvVkVaunj17lmOMafa50KBBAyGRSMQ///yj8jzYklAA6enp0NfXV3caUj/88APOnz+PXbt2oXTp0gA+VPodO3ZEzZo1sWbNGjVn+HUYGxvjzp07cHZ2lrmDfP/+fVSqVCnH/P75FRkZiWHDhuHEiRN4//69dLso4KxJWVlZiIiIQHx8fI45nHObRUcd8tukqWjrj4mJCW7dugUXFxeZf7OHDx/C3d1d5vedX3Z2djh48CCqVq0qE/Pw4cMYMGCAwrM8FS1aFO/evUPr1q3Rq1cvNGvWTNo1pCDMzc0RFhYGNzc3mXwvXbqEZs2a5WgZosJBfBgbCB0dHbx//x6JiYnIzMyEmZkZkpKScr3zSfmXmZkJiUQibe0APswCd+PGDejo6MDLyws2NjZqzDB/njx5gosXL6Jly5Zq726Um1evXuHp06d4+/YtLC0tIZFIpN1dNY34ZH2i9PR0HDlyBI0aNYKhoaEaM8vdp/keOnQIc+fOxf79+wvcgv0lHJNQAJpUIAAfFtJq1qwZypcvjxIlSgD4sPDN999/r1BTdX6n3AsODpYrbnBwMIYNG4bz58/nWPQrISEBderUwapVqxT+guzq6oqrV6/C2dlZZvt///0Hd3d3hWICQM+ePQEA69atg52dnVKmpTx//jx69OiBR48e5Vh0piCFh7JFRUXB2dkZPXr0UEnfaAcHB0REROToKhcSEqJwn8u2bdti1qxZ2LZtG4APv8/o6GhMnDhRoells8XGxuLgwYPYsmULunXrBmNjY3Tu3Bm9evVCnTp1FI5bv359rF+/XtpNQyKRICsrCwsXLlTJyuakftk3BbL/lhgZGclMb2lubq6WvPKSne/HX7g1WVZWVo4CQQgBZ2fnHNcHdcteUffTfLMVL14c7du3V0NmuQsJCUFISAhq1KiBxo0bw9raOseirR93RVOn7Fxr1aqFhg0bSv+2Zuemr6+PFi1aqDnL/3P69GmEhITAy8sr13ybNm0KNzc3lRcIANjdqLDJysoShw4dEgsWLBDLly8XJ0+eVDiWRCIRLi4uYujQoWLUqFF5PuTVunVrsXjx4jz3//bbb5+doedL1q1bJ4oXLy62bt0qTE1NxZYtW8Ts2bOlPyvK1NRUOvOIslSuXFl07txZ3Lp1S7x+/Vq8efNG5qEp/v77b9GsWTNhZGQk2rdvL/bu3avUWUxUMWNQQkKCqFu3rrCyshK6urrCyclJ6Ovri/r16yutu9Dbt2/Fxo0bRYsWLYSBgYEoVaqUwrFu3rwpihYtKpo1ayYMDAxEp06dRIUKFYSdnZ3MNH1UOCQlJeXYlpGRIdPF4P79+2pZQCk3ueWbmZkp83cgIiJC4/P9eAGt+/fva0RX0fz8bu/du6cx14RFixaJ0qVLiwoVKggLCwvRvXt36WxsmjS7lRC55/r+/XshhGbOHKdp+bJIKOQyMzPFv//+K9q2bSv3a+fPny8qVKggihUrJkaPHi2dBragSpYs+dk+oLdv3xZOTk4Feo/Vq1eLkiVLSvudlihRQqxZs6ZAMb29vZW+OqeJiYm4f/++UmOq0uPHj8Xs2bNFmTJlhIODg/j555/FvXv3lBJ78uTJwtjYWPpvZmRkJKZOnVrguMeOHRMLFy4U8+fPV8nqqs+fPxfLly8XFStWLPA0sLGxsWL69OmiZcuWonnz5mLKlCky63JQ4RAfHy8kEomoXr26mDBhgjhz5kyOL1cvX74U33//vdL+7hYE81UdbcpViA995UuWLClWrVolYmNjxbFjx0TJkiXF+PHjZY7r2bNngdYlUgZtylWI/Ofbo0cPERkZ+VVyYpFQSN27d09MnDhRODg4CCMjI4WKhGxnz54VAwcOFBYWFqJmzZpi1apVBbr7Ymho+Nkvxvfv3xdGRkYKx//Y8+fPlTa/eEREhGjcuLEIDAwUly9fFteuXZN5KMLHx0f8999/Ssnvaztx4oTw9vYWOjo6SpsH++3bt+LSpUviwoULud5d0xTZLQjNmzcX+vr6olSpUmLKlCkFGgD56NGjPO8Ufbz4IGm/rVu3CisrKzF48GBRuXJlYWBgIExMTESDBg3E//73P3Hnzh1x9uxZIZFI1J2qEIL5Mtf/s3btWlG5cmWZbUePHhVOTk4iLCxMCPHhGq4J+WpTrkJoZr4ck5APDx48QEBAAB48eIDffvsNxYoVw8GDB+Hk5ISKFStqTNyUlBRs27YNa9euxfnz55GZmYklS5agf//+Beq7Vrt2bdSuXRu//fYbtm/fjpUrV2LcuHF4+vRpjjEF+VG8eHHcuHEDZcqUyXX/9evXC7TM+MyZM9GrVy+ULl06x9oLBfH8+XM8ePAA/fr1k26TSCQFGrg8fPhwjB07FnFxcfD09MwxzqUgc42r6rx9//49/vnnH6xbtw4XLlxA586dYWJionC8j5mYmKBGjRpKibVs2bJct0skEhgZGaFMmTKoX78+dHV15YrbvXt37N27FyYmJujcuTNOnDhRoLEI2VxdXREbG5tjzMfLly/h6uqqMeNTqOCioqLQoEEDTJw4EXZ2dnjw4AHCwsJw9OhRrFixApMmTUJGRoZC64OoAvNlrtmuX78OLy8v6fOMjAw0atQIjRo1gr+/P/bs2YO9e/fC09NTjVl+oE25Ahqa71crR7TUiRMnhLGxsWjcuLEwMDCQTks4f/580bFjR42Ie+HCBTFo0CBhYWEhatSoIZYuXSri4uIKvDr0p06fPi369esnzMzMhJeXl7QPoryGDRsmPDw8REpKSo597969Ex4eHmL48OEK5+np6Sl0dHSEl5eXWL58uYiPj1c41scqVKggOnToIM6fPy8iIyNFVFSUzEMR2V1rPn7o6OhI/6soVZy358+fl55nVatWFcuXL1daC0JycrKYOnWqqF27tihdurRwdXWVeSjCxcVFmJqaColEIqytraUrRZuamgo7OzshkUhE6dKl5Z6ir3v37mLfvn05pqcrKIlEkuu5GhUVJUxMTJT6XqRe//77r5g6dWqOFtm0tDTx/Plzcf78eVG0aFGxYMECNWUoi/mqjjblKoQQCxcuFE2aNBEvXryQ2X7r1i1RokQJcfToUdGxY0cxYcIENWX4f7QpVyE0M18WCV/w3XffiUWLFgkhZOcuv3jxonB0dNSIuLq6umLUqFE5BtUqo0h48uSJmDNnjnBzcxN2dnZi7NixBY4ZFxcnHB0dhZOTk5g/f77YvXu32LNnj/j111+Fk5OTcHR0FHFxcQV6j/DwcDFp0iTh6uoq9PX1RfPmzcWmTZsKtFaAKsYPfFpoKKPwEEL55627u7uwtbUVI0aMULhr1ed069ZNODg4iAkTJoglS5aIpUuXyjwUsXnzZuHt7S0z6Pf+/fuiYcOGYuvWrSImJkbUrVu3QMW+MowePVqMHj1a6OjoiMGDB0ufjx49WowYMUJ4eXmJOnXqqDVHUr7sAb65DfR8+vSpkEgkIjQ09GunlSfmqzralOubN2/EiRMnhBA5B9L+/PPPonLlykIikajkOiEvbcpVCM3Ml+skfIGZmRlu3LgBV1dXmbnLo6KiUL58eYXmb1d2XF9fX5w/fx6tW7dG79690bRpU0gkEujr6+PatWsKT/vZokULHD9+HL6+vujfvz9atmyplPnggQ/zVP/00084dOiQdOpPiUSCpk2b4vfff88xFWZBnDlzBps3b8b27dul85AronXr1ujbt2+Bps/8WpR93uro6MDU1BR6enqfnfr11atXCuVrZWWF/fv3o27dugq9PjelS5fGjh07UKVKFZntV65cQceOHfHw4UOcPXsWHTt2RGxs7Gdj5dV1KTcjRoyQK8/s6U1PnjyJ2rVry8yBbmBgABcXF4wbNw5ubm5yxSXtkt2dTFdXF/fu3cPMmTOxadMmNWeVN+arOtqUK/AhX11dXbx79w4VKlTA48ePNbZ7pDblCqg/X45J+AIrKyvExsbC1dVVZvuVK1dQvHhxjYh7+PBhxMTEICAgAD/99BNSUlLQtWtXACjQXP4HDx6Eg4MDoqOjMXPmTMycOTPX48LCwuSO7ezsjAMHDuD169eIiIiAEAJubm4oUqSIwvnmxdTUFMbGxjAwMEBSUpLCcVq3bo3Ro0fjxo0buY4faNOmTb5jrV+/PtftlpaWKFeuHMqXL69wnoDyz9uAgIAC5fMlRYoUyTHHdkHFxsYiIyMjx/aMjAzExcUBABwdHfN1TixZsiRf7ymRSOQuEo4fPw4A6NevH3777TeFxvmQdhFCICYmBjExMXBwcECpUqVkxsa4ubnJVZiqGvNVHW3KFfiQ7+PHj/Ho0SM4OjrK5GtiYoK9e/fi9u3bas7yA23KFdDMfNmS8AUTJkzAuXPnsH37dpQtWxZhYWF49uwZ+vTpgz59+mDGjBkaFRcAjhw5gnXr1mH37t1wcnJCp06d0KlTJ1SrVk2uOHkVBZ8qSK6qEhkZic2bN2PTpk24d+8e6tevjx49eqBz586wtLRUKObnFoWRd+ByXsVQcnIysrKy0KJFC2zevFnhxZRUeX6pwsaNG7Fnzx4EBQUpbRB0y5YtERcXhzVr1qBq1aoAPhRJgwYNgr29Pfbt24e9e/di8uTJuHHjhlLeU5kSExMRHByM8uXLF7hoJM0RHByMoUOH4sWLFyhVqhR0dHRQtGhR1KtXD+3atUPZsmXVnaIM5qs62pQrkP98NWERNW3KFdDcfFkkfEF6ejr69u2LrVu3QggBPT09ZGZmokePHggMDJR7ZhRVx/3Y69evsXHjRqxbtw7Xr1/X6CY1ZapduzYuXrwIT09P9OzZEz169ChQq8/XlJWVhdDQUAwcOBBNmjTB//73P4XifI3zS5mqVq2KBw8eQAgBFxeXHK00irRWxcXFoXfv3jh27Jg0XvZsERs2bICdnR2OHz+O9PR0+Pr6KuVzFESXLl1Qv359DBs2DCkpKahcuTKioqIghMDWrVu1opsbfd6lS5fQuXNntGzZEp06dcKjR48QExOD27dv48GDB7CyssLSpUtRoUIFdacKgPky1/+jTflqU66AZufLIiGfHjx4gCtXriArKwtVq1ZVWv9gVcX9VFhYmNwtCdpq8uTJ6NmzZ4Gm+VS3o0ePYujQobh7926B4nyt86ugvtRqJW/LhxAC0dHRKFq0KGJiYnD37l0IIVC+fHmUK1euIKkCAB4/fox///0X0dHRSEtLk9m3ePFihWLa29vj0KFDqFy5MjZv3owZM2bg2rVrCAoKwurVq3HlypUC503qNWLECERHR2P37t0y25OSkhAWFoYpU6YgMTER586dg6mpqXqS/AjzVR1tyhXQrny1KVdAs/PlmIQvOHnyJBo0aIDSpUujdOnSGh83L99KgQAAc+fOlf788aDogpo1a9Zn90+fPr3A75GtTJkyePz4scKv/9rnV0Epu/tT9hiXmzdvoly5ckopDLIdO3YMbdq0gaurK+7evQsPDw/pHf+C/H+WkJAgHZdx8OBBdOzYESYmJmjZsiXGjx+vrPRJjZKSkmTWwcjIyICuri7Mzc3RoEEDbN68Ga1atcLu3bvRs2dPNWb6AfNVHW3KFdCufLUpV0Cz81V/RywN16RJE5QsWRITJ05EeHi4xselD9avXw9PT08YGxvD2NgYlSpVwoYNGwoUc9euXTKPbdu2Yf78+Vi0aFGOOwAF9eDBA5QoUULh13/r55eOjg7c3Nzw8uVLpceeNGkSxo4di/DwcBgZGWHHjh2IiYlBgwYN0LlzZ4XjOjk54dy5c3j79i0OHjwo7QL1+vVrGBkZKSt9UqOOHTvi77//xtq1a5GZmSmdLSz7ZkbJkiWRnJystHE5BcV8VUebcgW0K19tyhXQ8HxVPceqtnv+/LlYvny5qFOnjpBIJMLT01PMnz9fxMTEaGRcbbJnz55cH//++684fPiwePjwoUJxFy1aJExMTMSECRPEnj17xO7du8X48eOFiYmJWLx4sVI/Q0JCgmjfvr1Yv369UuJlZWWJ0NBQUblyZTF27FiF43yt8ysjI0NcuXJFoUXVihQpIp4/fy6EEMLKykoUKVIkz4ci9u3bJ+rVqydu3Lih0OvzYmZmJl17wcrKSoSHhwshhLh69apwdnZWOO7KlSuFnp6esLKyEpUrV5bOmb5s2TLh7e1d4LxJM4wbN06Ym5uLJk2aiDVr1oiHDx+Kly9firCwMDFjxgxhb29foPVclI35qo425SqEduWrTbkKobn5skiQw8OHD8Xs2bNFxYoVha6urvDx8dHouF9DQU7aj1cXzmvF4fr168v9BdTFxUUEBQXl2B4YGChcXFwUzjcvN27ckPvLYV5fivX19YWOjo5o0aKFSEpKUkp+yjy/Ro4cKdasWSOE+FAg1K1bV7qK8fHjx+WKFRgYKN6/fy/9+XMPRVhZWQkDAwOho6MjjIyMlFJ4CCGEnZ2ddEFBd3d3sWfPHiHEhyLB1NRU4bhCCHHp0iWxc+dOmX/7ffv2iZCQkALFJfX7eHGko0ePik6dOomiRYsKiUQibG1tRdmyZYW7u7vSbjgUFPNVHW3KVQjtylebchVC8/PlwGU5ZWZm4r///sO0adOUOmOQsuJmZGTgxIkTePDgAXr06AFzc3M8ffoUFhYWMDMzUyimt7c3Nm7cmKP7y4ULF9C7d2/cu3dPobjHjh3DlClTMGfOHNSqVQsAcPHiRUydOhXTpk2DpaUlBg8eDC8vL6xduzbfcY2MjBAeHo4yZcrIbL9//z48PT0VXgAvLyEhIWjdujVev36d79cEBQXlut3CwgLly5dX+iwGyjq/SpQogd27d6NGjRrYvXs3hg4diuPHj2P9+vU4fvw4zpw5o9S83759i9DQUNSvX1/u1+b1O87m5+enUE7t2rVDy5YtMWjQIEyYMAG7du1C3759sXPnThQpUgRHjx5VKO7HhBLH0pBmysjIwLNnz/Ds2TNERkYiNTUVPj4+cHBwUHdquWK+qqNNuQLala825QpoYL5qKU20UEhIiPjpp59E0aJFhbm5uejZs6c4cOCARsWNiooS5cuXFyYmJkJXV1c8ePBACPHh7u/gwYMVzrF169aiSJEiYsuWLUKID0vHz5gxQxgYGBSoS0zFihXFmTNncmwPCQkR7u7uQgghjhw5IpycnOSOO2fOnBzbf/nlF+Hh4aFYskKI3377TeaxdOlS8fPPPwtHR0fRrVs3heOqkrLPW0NDQ2mXpUGDBomRI0cKIT60VpibmysjZRlXr14VOjo6So+riPj4eCGEEA8ePBDXrl0TQnxoSfvpp5+Ep6enaN++vYiKiirQewQFBQkPDw9haGgoDA0Nhaenp8bc8aKCSUpKEmfOnBHnzp0Tqamp6k7ni5iv6mhTrkJoV77alKsQmp8vi4QvmDRpknBxcREGBgaiRYsWYtOmTUrpF6aKuG3bthW9evUSqampwszMTFoknDhxQpQpU6ZAsVetWiVMTU1F9+7dRe3atUXx4sXFkSNHChTTyMgo1/7i169fF0ZGRkKID4WPsbGxXHH/+ecfoaurK5o2bSpmzZolfvnlF9G0aVOhp6cndu7cqXC+Li4uMo9SpUoJLy8vMWnSJJGYmKhwXFVQ1XlbsmRJcejQIZGRkSGcnJzE3r17hRBChIeHCysrqwLH/5SyioR3796JhIQEmYe89PX1RceOHcWBAwdkmoiV5WuOpaGv6/bt26Jv377SLpXVq1cX58+fl+7PysoS6enpIj09XY1Z/h/mqzralKsQ2pWvNuUqhHbkyyLhC2rXri1WrFghHWCpyXFtbGzEnTt3hBBCpkiIjIyU+4t2biZOnCgkEonQ19fPtQVAXnXr1hXNmjWT3qEV4sPd2mbNmonvv/9eCPGhJcHNzU3u2JcvXxY9e/YU1apVE1WrVhU9e/YUYWFhBc5ZW6jqvJ0xY4awtLQU5cuXFyVLlpSOKVi7dq347rvvlPpeQhSsSEhOThZDhw4VRYsWFTo6Ojke8tq8ebNo0qSJ0NXVFcWLFxdTp06VDmBWhq89loa+nj59+ohmzZqJs2fPimfPnonWrVuLli1birdv34qMjAwhhBCHDh0SmzZtUnOmHzBf1dGmXIXQrny1KVchtCNfFgmFSJEiRaQDKj8uEk6fPi2KFSumcNxXr16JDh06CEtLS7F69WrRs2dPYWpqKlauXFmgfO/cuSPKlSsnDAwMROnSpUWZMmWEgYGBKF++vLh7964QQohdu3ZpRHeLbdu2iR49eojOnTuLP//8U93pqNU///wjFi9eLDNTUmBgoNi9e7fS36sgRcKQIUNEhQoVxPbt24WxsbFYt26d+OWXX0SJEiXExo0bFc4pOjpa+Pv7C1dXV6GjoyO8vb3Fxo0bRUpKisIxhfjQlev+/fs5tt+7d08YGhoWKDapl42NjcyNlQcPHogyZcqI33//XbqtevXqYurUqepILwfmqzralKsQ2pWvNuUqhHbky4HLufj333/zfWybNm3UHjdb165dYWlpidWrV8Pc3BzXr19H0aJF0bZtW5QsWRIBAQFyxwSA4sWLw9XVFRs2bICrqysA4O+//8aQIUPw3XffYf/+/QrFBT4M0Dx06BDu3bsnXRG3SZMm0NGRfwmPp0+fYvHixZg+fTosLCxk9iUkJGD27NkYN24c7Ozs5Iq7evVq/Pjjj3Bzc5MOip4wYQLmzZsnd46qpOrzKz09Hb6+vvjzzz9RtmxZuV+fmy/lHBkZiTFjxig00LpkyZJYv349vL29YWFhgbCwMJQpUwYbNmzAli1bcODAAUXTljp27BgCAgKwa9cuGBgYoHv37vj9998ViuXh4YEePXpg8uTJMttnz56Nv//+Gzdu3ChwvvT13b9/H82aNcPRo0elfz8BYNOmTRgzZgyuX7+OYsWKwcLCAufOnYOHh4cas2W+zPX/aFO+2pQroEX5qq080WCfTsmZ10PeO5yqipvtyZMnomzZsqJChQpCT09PfPfdd8LGxkaUK1dOPHv2TKGYQggxa9Ys6ZztH4uJiRGNGzdWOK6yjR07VgwaNCjP/YMHDxYTJkyQO66Hh4dMJR8QECDMzMwUylGVVH1+CSGEra2tuHfv3lfNWdF8TU1NpQOJixcvLi5cuCCE+DDIuqBTlX7qn3/+EdbW1gX63apqLA2p18WLF0Xt2rWlU+V+/Le0ZcuWom/fviI0NFQpXUKVgfmqjjblKoR25atNuQqhPfmyJaGQSUlJwZYtWxAWFoasrCxUq1YNPXv2hLGxsVLiCyVPzXjs2DEcO3YM8fHxyMrKktm3bt06uWJ5eHjgjz/+QL169XLdf/bsWQwaNAg3b96UK66pqSlu3LiBUqVKAfgwnaixsTGio6Nhb28vV6z8+v333/HixQtMnz5dJfEVNXbsWOjr6+PXX39VdypfVKlSJSxfvhwNGjSAr68vKlWqhP/9739YtmwZFixYgMePHxcoflRUFAICAhAUFITHjx/Dx8cHAwYMQLdu3RSOGRoaiiVLluD27dsQQsDd3R1jx45F1apVC5QrqU9WVhbu3bsHPT09lClTBkIIZGVlQVdXF6dOncLo0aOhq6sLW1tbpbRuMV/NzVebctW2fLUpV63KV03FCamAKlfjU8XUjP7+/kJHR0fUqlVLtG3bVrRr107mIS8TExPx6NGjPPc/evRImJiYyB1XIpHkaIn5eMyHKjRs2FC4urqqLL6ihg0bJiwsLES1atXEDz/8IEaPHi3z0CSLFy8Wv/32mxBCiODgYGFsbCxdXG3p0qUKxUxJSRHr168XPj4+QldXV5QsWVJMnz5dREZGKjFz+hZkD0wcNWqUkEgkGjOYMi/MV3W0KVchtCtfbcpVCM3Lly0J+fD27VucPHkS0dHRSEtLk9k3YsQIjYlrZmaGdu3aoXfv3gr368/N4sWLMW3aNAwbNgx169aFEAJnzpzBypUrMXv2bIwePVqhuA4ODliwYAF69+6tlDxtbW2xc+fOPBfeOnXqFDp06IAXL17IFVdHRwezZ8+WWYzu559/xvjx42FrayvdVpBzQRVUcd76+PjkuU8ikSA4OFihuF9DdHQ0Ll++jNKlS6Ny5cpyv/6HH37Atm3b8P79e7Rt2xb9+/eHr6+vUhc8y8zMxO7du3H79m1IJBK4u7ujTZs20NXVVdp7kGZ5+/Yt/vnnH7Rp0wZFihRRdzpfxHxVR5tyBbQrX23KFdCcfFkkfMGVK1fQokULvHv3Dm/fvoW1tTVevHgBExMTFCtWDA8fPtSYuDt37sSWLVuwf/9+WFhYoGvXrujVqxdq1qypUI7ZXF1dMXPmTPTp00dme1BQEPz9/REZGalQXBsbG1y8eBGlS5cuUH7ZWrZsCUdHR/z111+57h84cCCePn0qd9Odi4vLF78ISiQShc8FVVDVefstq1SpEgYMGIDevXvD2tpa6fEjIiLQsmVLPH78GOXKlYMQAvfu3YOTkxP279+vtP9PiIiI8oNFwhd4e3ujbNmyWLVqFaysrHDt2jXo6+ujV69eGDlyJDp06KBRcQEgKSkJ//zzD7Zs2YLjx4/D1dUVvXr1Urh/e/aMPmXKlJHZfv/+fXh6euL9+/cKxf35559hZmaGadOmKfT6Tx0/fhxNmjTBqFGjMH78eOksRs+ePcOCBQvw22+/4fDhw2jYsKFS3k9Rqp6FCFDt+ZXt8ePHkEgkKF68eIFjqYoyx7yoWosWLSCEwKZNm6RFyMuXL9GrVy/o6OgUaBYxIiIiebFI+AIrKytcuHAB5cqVg5WVFc6dO4cKFSrgwoUL8PPzw507dzQq7qdu3bqFnj174vr16wpNIwmobmrGkSNHYv369ahUqRIqVaoEfX19mf2LFy+WO+aff/6JkSNHIj09HRYWFpBIJEhISIC+vj6WLFmCn376SaFclSm/3cAkEonC/2aqOr+ysrIwe/ZsLFq0CMnJyQAAc3NzjB07FlOmTFFaFzdlmDlzJmbNmoUaNWrAwcEhR2vQrl271JRZ7kxNTXH+/Hl4enrKbL927Rrq1q0r/X0TERF9DXrqTkDT6evrS79c2NnZITo6GhUqVIClpSWio6M1Li4AvH//Hv/++y82b96MgwcPolixYhg3bpzC8WbOnImuXbvi1KlTqFu3LiQSCUJCQnDs2DFs27ZN4bjXr19HlSpVAADh4eEy+xTt5z148GC0atUK27ZtQ0REBIQQKFu2LDp16oQSJUoonKsyfXpHWxVUdX5NmTIFa9euxa+//iozPsXf3x/v37/HnDlzlPURCuyPP/5AYGCg0sa8qJqhoSGSkpJybE9OToaBgYEaMiIiom8Zi4QvqFq1Ki5fvoyyZcvCx8cH06dPx4sXL7Bhw4Ycd/zUHffw4cPYtGkTdu/eDV1dXXTq1AmHDh1CgwYNFM4TADp27IgLFy5gyZIl2L17t3RqxosXLxZoasbjx48XKK+8FC9eXOHB1F9bZGSkzEIqyqKq8zYoKAhr1qyR6QZVuXJlFC9eHEOGDFF6keDn54eYmBiFBkSnpaWhTp06Ss1HlVq1aoUffvgBa9euRa1atQAAFy5cwI8//qhwtzMiIiJFsbtRHjIyMqCnp4fLly8jKSkJPj4+eP78Ofz8/BASEoIyZcogICBA7llSVBUXAExMTNCyZUv07NkTLVu2zNF9hzSPrq4u6tevjwEDBqBTp04wMjIqUDxVnl/Ah/Ep169fz7Hi8t27d1GlShWkpKQUKP9PTZ48GbGxsQqtFq7sMS+q9ubNG/j5+WHv3r3S/3czMjLQpk0bBAYGwtLSUs0ZEhHRt4RFQh6KFi0KPz8/9O/fH+7u7hofFwASExNhYWGh1JifEkLg+PHjSElJQZ06deSemqtDhw4IDAyEhYXFFwfP7ty5syCpaoXw8HCsW7cOmzZtQmpqKrp27YoBAwZI7yTLS5XnFwB4eXnBy8sLy5Ytk9k+fPhwXLp0CefPn1f6e8pjzJgx0p+zsrIQFBSk1DEvX0NERITMYmqfThhARET0NbBIyMO8efMQGBiIiIgI1KpVCwMHDkTXrl1l5srXhLiJiYn5PlbeAuLNmzcYOXIkwsLC8N1332HRokVo0aIFzp49C+DDF9IjR46gUqVK+Y7Zr18/LFu2DObm5ujXr99nj1Xk7rGyqfL3+7GMjAzs3bsXgYGB+O+//+Dm5iadbrNo0aL5jqOq8zbbyZMn0bJlS5QsWRK1a9eGRCLB2bNnERMTgwMHDuD7779Xyvso6nPrOHxMFWs6VKhQAffu3VN4sDkRFS5CCDRp0gS6uro4dOiQzL7ff/8dkyZNwo0bN1CyZEk1ZUj0eSwSvuD06dNYt24d/vnnHwBAp06dMHDgQNStW1cj4uro6HxxkK8QQqGZcgYOHIhTp06hT58+2LdvH3R0dCCEwNKlS6Gjo4MJEybAzMwMe/fulSuuNlHl7zc3qamp0otHWloa9PX10bVrV8yfPx8ODg75jqOq8xYAnj59ipUrV+LOnTvSu91DhgyBo6OjXHE+vuv/JZp61/9ju3fvRkJCAvz8/OR+7f3793H9+nVUq1YNrq6u2L9/P+bPn4+UlBS0a9cOkydPVuqibUT0dcTExMDT0xPz58/H4MGDAXwYi1apUiUsX74cffv2Ver7paens6sxKQ2LhHx6+/Yttm7disDAQJw5c0Z6p3fChAlqjXvy5Ml8v5e8A5iLFy+OzZs3o0GDBnjy5AmcnJwQHBwMb29vAMDFixfRpk0bxMXFyRX3S96/f48VK1YUaEYmZVHl7/djly9fxrp167B161aYmprCz88PAwYMwNOnTzF9+nQkJSXh4sWLcsdV9nkbHR0NJyenXL+wRkdHy3VHTNV3/RMSEpCZmZlj4bNXr15BT09P5V3z8mvXrl3o0qWLtCBdvXo1fvjhB/j4+EjvQM6ePRs///yzulMlIgUEBQVh2LBhuH79OlxcXNCoUSNYWFhg7ty5GDduHE6dOgVTU1P4+vpiyZIlsLW1BQAcPHgQs2fPRnh4OHR1dVG7dm389ttv0oUVo6Ki4Orqir///hu///47zp8/j1WrVn2xlZ4o3wTJbd++fcLa2lro6OhoRVxF6erqiqdPn0qfGxsbi4iICOnz2NhYhXN9/vy52Ldvnzh06JDIyMgQQgiRlpYmli5dKuzs7ISNjU3Bks9Fnz59hI+Pj9LjFsSiRYuEh4eH0NfXF23bthV79+4VmZmZMsfcv39f6OrqFvi9lHF+6ejoiGfPnuXY/uLFC405b7M1a9ZMrFy5Msf2VatWiebNmxc4/rNnz8SpU6fE6dOnc/2d5Ff16tXF5MmTRVZWlli3bp0wNjYWS5Yske7/888/Rfny5QucLxGpT9u2bUWDBg3EsmXLRNGiRUVUVJSwtbUVkyZNErdv3xZhYWGiSZMmMteof/75R+zYsUPcu3dPXLlyRbRu3Vp4enpKrxGRkZECgHBxcRE7duwQDx8+FE+ePFHXR6RCiEVCPr19+1asW7dOfP/990JHR0e4ubmJefPmaWTct2/fitu3b4tr167JPOQlkUhkvvyYmZmJBw8eSJ/HxcUp9MXwzJkzwsrKSkgkEqGjoyNq1aolbt68Kdzc3ETp0qXF8uXLxdu3b+WO+yWTJk0Sffv2LVCMU6dOiZ49e4ratWuLx48fCyGEWL9+vTh9+rRC8cqUKSPmzp0rYmNj8zwmNTVVBAYGKhRf2eeXRCIR8fHxObZHRUUJExMTheMGBASId+/eKfz63BQpUkTcunUrx/bbt28La2trheMmJCSIXr16CT09PSGRSIREIhF6enqiZ8+e4s2bN3LHMzMzkxbfmZmZQldXV9y4cUO6PzIyUhgbGyucLxGp37Nnz0TRokWFjo6O2Llzp5g2bZrw9fWVOSYmJkYAEHfv3s01Rnx8vAAg/fuQXSQsXbpU5fnTt4nrJHzB6dOnERAQgH/++QeZmZno1KkTZs+ejfr162tc3OfPn6Nfv37477//ct2vSJ/5NWvWSAe9ZmRkIDAwUNoUmtvCT/kxbdo0NG3aFFOnTsW6deuwdOlStGrVCv7+/ujdu7fK+l7PnTu3QK/fsWMHevfujZ49eyIsLAypqakAPvwe5s6diwMHDsgd8/79+188xsDAQO5+7so+v7LHD0gkEkybNg0mJibSfZmZmbhw4YJ0YTxFTJo0CSNGjEDnzp0xYMAApaxvkJqaioyMjBzb09PTCzRV68CBA3H16lXs27dPZvD2yJEjMWjQILkXGHz79i3Mzc0BfBgDY2xsLPP7NTY2lp5rRKSdihUrhh9++AG7d+9G+/btsWbNGhw/fjzXSSUePHiAsmXL4sGDB5g2bRrOnz+PFy9eSBfijI6OhoeHh/T4GjVqfLXPQd8YdVcpmmrOnDnCzc1Neqf7jz/+EAkJCRobVwghevToIerUqSMuXrwoTE1NxeHDh8WGDRtEuXLlxL59++SO5+zsLFxcXL74kJeNjY0IDw8XQny4062joyO2bdsmd5yvrUqVKiIoKEgIIduqcuXKFWFnZydXrHv37olu3brl+m//5s0b0b17d5lWm/xS1fnl7e0tvL29hUQiEXXq1JE+9/b2Fr6+vuKHH34Q9+7dUzh+RkaG2LNnj2jfvr0wMDAQ5cqVE7/++utnW1i+pEGDBmLYsGE5tg8ZMkTUq1dP4bgmJia5thydOnVKodYUHR0dmdYZc3Nz8fDhQ+lzRVvsiEizzJgxQ1SuXFkI8aE7ZIcOHcT9+/dzPJKTk4UQQlSoUEH4+vqKo0ePilu3bonw8HABQOzatUsI8X8tCVeuXFHPB6JCjy0JeViyZAl69eqFAQMGyFTsmhoXAIKDg7Fnzx7UrFkTOjo6cHZ2RpMmTWBhYYF58+ahZcuWcsWLiopSan7ZXr16JZ3W08TEBCYmJgVauRn4OjPl3L17N9c78RYWFnjz5o1csRYuXAgnJ6dcB89aWlrCyckJCxcuxKpVq+SKq6rzK3t17H79+uG3335T+qBfXV1dtGnTBm3atEF8fDw2btyIwMBATJs2Dc2aNcOAAQPQunVr6Ojo5DvmnDlz0LhxY1y7dg2NGjUCABw7dgyXLl3C4cOHFc7VxsYm14XNLC0t5V43BPgwO1bZsmWlLWjJycmoWrWq9LMKzi1BVOhUq1YNO3bsgIuLC/T0cn4Ve/nyJW7fvo0///xTOrV0SEjI106TvnEsEvLw9OlTlUwjpqq4wIduC8WKFQMAWFtb4/nz5yhbtiw8PT0RFhamkvdUhEQiQVJSEoyMjKTTh7579y7HmgTyfBG9cuVKvt9bUQ4ODoiIiICLi4vM9pCQEJQqVUquWKdOncKGDRvy3N+lSxf06NFD7hxVeX4BX2ftimLFiqFu3bq4e/cu7t27hxs3bqBv376wsrJCQECAdHatL6lbty7OnTuHBQsWYNu2bTA2NkalSpWwdu1auLm5KZzf1KlTMWbMGKxfv146LW1cXBzGjx+v0OrOmrAeCBF9XUOHDsVff/2F7t27Y/z48bC1tUVERAS2bt2Kv/76C0WKFIGNjQ1Wr14NBwcHREdHY+LEiepOm74xLBLyoKovWqr8AleuXDncvXsXLi4uqFKlCv7880+4uLjgjz/+kGuOfVXLvnP68fOPWxKEAusOZN/pVqXBgwdj5MiRWLduHSQSCZ4+fYpz585h3LhxmD59ulyxHj16JC3ocmNra4uYmBi5c/wa82NfunQJ27dvR3R0NNLS0mT2FWSV7GfPnmHDhg0ICAjAw4cP0a5dO+zbtw+NGzdGSkoKpk6dCj8/Pzx69CjfMatUqYLNmzcrnFNuVq1ahYiICDg7O0unfI2OjoahoSGeP3+OP//8U3psfopzRdZVICLt5ujoiDNnzuDnn39G06ZNkZqaCmdnZzRr1kw6HfLWrVsxYsQIeHh4oFy5cli2bFm+b5IQKQPXSShENm3ahPT0dPTt2xdXrlxB06ZN8fLlSxgYGCAwMBBdu3ZVd4oA8r/2gKLrDmR/VmNjY4Ve/zlTpkzBkiVL8P79ewCAoaEhxo0bh19++UWuOPb29ti8eTMaNmyY6/5jx46hZ8+eSl+DoqC2bt2KPn36wNfXF0eOHIGvry/u37+PuLg4tG/fXuG74q1bt8ahQ4dQtmxZDBw4EH369MmxvsHTp09RokQJ6eC9/MjMzMTu3btx+/ZtSCQSuLu7o02bNtDV1VUoTwCYOXNmvo+dMWOGwu9DRESkTiwSCoF27dph4MCBaNGihUyf7Xfv3uHOnTsoWbKkdEaib4GDgwPevn2r1JlyPvbu3TvcunULWVlZcHd3z3V2ii/p0qUL0tPTsWvXrlz3t23bFgYGBti+fXtB01WqSpUqYfDgwRg6dCjMzc1x7do1uLq6YvDgwXBwcJDrC/THBgwYgIEDB6J27dp5HiOEQHR0NJydnfMVMyIiAi1btsTjx49Rrlw5CCFw7949ODk5Yf/+/dIFiYiIiCgnFgmFQNOmTXHs2DEUK1YMffv2Rb9+/QrU51rbZWZmYv/+/QgMDMT+/fvh6uqKfv36wc/PD/b29upOD8CHMRS1a9dGq1atMGHCBJQrVw4AcOfOHSxYsAD79+/H2bNnUa1aNTVnKsvU1BQ3b96Ei4sLbG1tcfz4cXh6euL27dto2LAhYmNj1Z2iVIsWLSCEwKZNm6StEi9fvkSvXr2go6OD/fv3Fyh+aGioTAtFQQffExERaRIWCbn4dADt58gzuFZVcQHg8ePHCAgIQFBQECIjI1G3bl0MHDgQnTt3Vkm3G23x8Uw5d+7cUXimHADw8fH57MDn4OBgueLt27cP/fv3x8uXL2W229jYYM2aNWjTpo1c8VR5fmVzcnLCgQMH4OnpicqVK2PixIno3r07zp07h2bNmiEhIUGueMHBwRg2bBjOnz+fI6eEhATUqVMHf/zxh3R2D3mYmpri/Pnz8PT0lNl+7do11K1bF8nJyXLHBD6cU926dcOJEydgZWUFIQQSEhLg4+ODrVu3SmfuIiIi0mYcuJwLKyurL86Co8jgWlXFBYASJUpg2rRpmDZtGo4fP45169ZhyJAhGD58OLp164b+/fvDy8tLrphf0rhxYzx8+BAPHz5UalxlUtZMOQByLBaWnp6Oq1evIjw8XKHBp61atcKjR49w8OBBRERESAd0+/r6yiymlV+qPL+yff/99zhy5Ag8PT3RpUsXjBw5EsHBwThy5Ih0mlF5LF26FIMGDcpzKtjBgwdj8eLFChUJhoaGuS74l5ycDAMDA7njZRs+fDgSExNx8+ZNVKhQAQBw69Yt+Pn5YcSIEdiyZYvCsYmIiDQFWxJykd+BtYB8g2tVFTcvSUlJ2Lx5MyZPnoyEhIRcV5/Ny/Xr1+Hh4fHZu+0rV67EixcvNHJwZm4z5QwYMEBmppx//vlHrply8uLv74/k5GT873//U0Lmivsa59erV6/w/v17ODo6IisrC//73/8QEhKCMmXKYNq0aXKvE+Ds7IyDBw9Kv2x/6s6dO/D19UV0dLTcufbp0wdhYWFYu3YtatWqBQC4cOECBg0ahOrVqyMwMFDumMCH4uXo0aOoWbOmzPaLFy/C19dX7jUzvmTPnj1ISEhAnz59lBqXiIjoc1gkFFIPHz5EYGAgAgMD8fTpUzRu3BgHDx7M9+t1dXURGxuLYsWKoVSpUrh06RJsbGxUmLHyqGqmnLxERESgVq1aePXqVYFjfWuMjIwQHh6OMmXK5Lo/IiICnp6eSElJkTv2mzdv4Ofnh71790qnhs3IyECbNm0QGBiY64Jo+WFubo7Tp0/naFm6cuUKGjRoIFe3r/woX7487t+/r3DrDxERkSLY3SgfTp8+jT///BMPHz7E9u3bUbx4cWzYsAGurq6oV6+exsRNSUnB9u3bERAQgFOnTqFkyZIYOHAg+vXrBycnJ7liWVlZITIyEsWKFUNUVJRSvkx/6u3bt/j1119x7NgxxMfH53gPRbsxFStWDCdPnvzsTDkODg6IjIxUKP6nzp07ByMjI6XEUiZlnV+qHOtQvHhx3LhxI88i4fr16wqv8WFlZYU9e/bg/v37uH37NgDA3d09z/fKr4YNG2LkyJHYsmULHB0dAQBPnjzB6NGjFepy9SV37txRekwiIqIvYZHwBTt27EDv3r3Rs2dPhIWFITU1FcCHrjxz587FgQMH1B737NmzCAgIwLZt25CWloZ27drh0KFDaNy4sUK5AUDHjh3RoEEDODg4QCKRoEaNGnnOLa/ol/mBAwfi5MmT6N27t/R9lGHt2rVfPEYikeR7Ks1sHTp0kHkuhEBsbCwuX76s0Eq7qqTM80uVYx1atGiB6dOno3nz5jkKrZSUFMyYMQOtWrWSK+an3NzcpIWBMs6xFStWoG3btnBxcYGTkxMkEgmio6Ph6emJjRs3Fjg+ERGRJmB3oy+oWrUqRo8ejT59+kjnhS9VqhSuXr2KZs2aKbzYlTLj6ujooHLlyhgwYAB69uwpd7/wvGQPqB0xYgRmzZoFc3PzXI8bOXKkQvGtrKywf/9+1K1btyBpSqlyphwA6Nevn8xzHR0dFC1aFA0bNoSvr6/CeauCMs8vVY51ePbsGapVqwZdXV0MGzYM5cqVg0Qiwe3bt7Fy5UpkZmYiLCwMdnZ2csXNtnbtWixZsgT3798H8KFgGDVqFAYOHKhQvI8dOXIEd+7cgRAC7u7uBSrKgQ//v5mZmUlbeVauXIm//voL7u7uWLlypdL+vyYiIsoXQZ9lbGwsIiMjhRBCmJmZiQcPHgghhHjw4IEwNDTUiLihoaEK55GXa9euiczMTCGEEH379hWJiYlKfw8XFxdx69YtpcVr3bq1WLx4cZ77f/vtN9GuXTu54z548EBkZWUVJLWvTlXnrSpERUWJ5s2bCx0dHSGRSIREIhE6OjqiefPm0s+giKlTpwpTU1MxceJEsWfPHrFnzx4xceJEYWZmJqZMmaJQzPT0dKGrqytu3LihcF558fDwEPv37xdCCHH9+nVhaGgoJk2aJLy8vETfvn2V/n5ERESfw+5GX+Dg4ICIiAi4uLjIbA8JCUGpUqU0Iq4qFtyqWrWqdODyyZMnkZaWpvT3+OWXXzB9+nQEBQUpNOXnp65du4b58+fnud/X11ehGYjc3NykvwsA6Nq1K5YtW6bw3e38KOj0sqo6b0+dOvXZ/fXr15c7prOzMw4cOIDXr19Lp4J1c3Mr8J3zVatW4a+//kL37t2l29q0aYNKlSph+PDhmD17ttwx9fT04OzsrJJBxJGRkXB3dwfwobtYq1atMHfuXISFhaFFixZKfz8iIqLPYZHwBYMHD8bIkSOxbt06SCQSPH36FOfOncO4ceMwffp0jYurLF9j4PKiRYvw4MED2NnZwcXFRToDTbawsDC54j179ixHjI/p6enh+fPncucpPumRd+DAAcybN0/uOJ/KzMxESEgIKlWqlOMLcfv27fHixQuFY6vq/MptXYmP+/kX5MtzkSJFckwrWhCZmZmoUaNGju3Vq1eXazrgT02dOhWTJk3Cxo0bc8yaVRAGBgZ49+4dAODo0aPSKU+tra2VPmMSERHRl7BI+IIJEyZIV1N9//496tevD0NDQ4wbNw7Dhg3TuLjK8jUGLrdr164AGeakyplyVEFXVxdNmzbF7du3cxQJQ4cOLVBsVZ1fr1+/lnmenp6OK1euYNq0aZgzZ06Bcla2Xr16YdWqVVi8eLHM9tWrV6Nnz54Kx122bBkiIiLg6OgIZ2dnmJqayuyXt7jNVq9ePYwZMwZ169bFxYsX8ffffwMA7t27hxIlSiicLxERkSI4cDmf3r17h1u3biErKwvu7u4wMzPT6LjKoOqBy8o2fPhwnDhxApcuXcp1ppxatWrBx8cHy5Ytkyuurq4u4uLiULRoUQAf5sm/fv06XF1dC5xzzZo18euvv6pk6kzg651fp06dwujRoxEaGqqS+Pk1ZswY6c8ZGRkIDAxEyZIl8d133wEAzp8/j5iYGPTp0wfLly9X6D38/f0/O0uSoosLRkdHY8iQIYiJicGIESMwYMAAAMDo0aORmZkp93lLRERUECwS6Iv69euHZcuW5VkkFFRoaChu374NiUQCd3d3VK1aVaE4qpopR0dHB82bN4ehoSEAYO/evWjYsGGOO8g7d+6UO+fDhw/j559/xi+//ILq1avniCnvugPqcvv2bdSsWRPJyclqzcPHxydfx0kkEgQHB6s4GyIiIu3FIuELfHx8PnvXUNEvGqqKm5vJkycjLi4O69atU1pMZYiPj0e3bt1w4sQJWFlZQQgh7SKzdetW6Z17eTx69Ag//fQTDh06JB1LIJFI0LRpU/z+++85BvLmx6dTn+YlICBA7tg6OjrSnz8+H4SC6w5kU9X5df36dZnn4v+vFfHrr78iPT0dZ86cUSiuNnj37h3Gjx+P3bt3Iz09HY0bN8ayZctga2urlPhhYWHQ19eHp6cnAGDPnj0ICAiAu7s7/P39YWBgoJT3ISIiyg+OSfiCKlWqyDxPT0/H1atXER4eDj8/P42Lm5snT54gJiZG4dc3bNjws/sV/cI5fPhwJCYm4ubNm6hQoQIA4NatW/Dz88OIESOwZcsWuWOqYqYcRb7859fx48dVEleV561EIskxmPu7777TqCI0IyMDRkZGuHr1Kjw8PJQSc8aMGQgMDETPnj1hZGSELVu24KeffsL27duVEn/w4MGYOHEiPD098fDhQ3Tr1g3t27fH9u3b8e7dOyxdulQp70NERJQfbElQkL+/P5KTkxWaUlMdcQti9OjRMs8//cL522+/KRTX0tISR48ezTGjzcWLF+Hr64s3b94omjLloaDn16NHj2SeZy8o9+kYEE1QunRp7Ny5E5UrV1ZavDlz5qBbt24APpyndevWxfv37/Mc1C8PS0tLhIWFoXTp0pg/fz6Cg4Nx6NAhnDlzBt26dStQoU9ERCQvFgkKioiIQK1atfDq1SutiKsKBf3CaW5ujtOnT+e4633lyhU0aNCg0E77+GmXnc+pVKmSUt9bm86vggoICMD27duVNlWpgYEBIiMjUbx4cek2Y2Nj3Lt3D05OTgWOb2FhgdDQULi5uaFJkyZo1aoVRo4ciejoaJQrVw4pKSkFfg8iIqL8YncjBZ07d04ld08LGvfYsWM4duwY4uPjc6xtoOzuIL169UKtWrUULhIaNmyIkSNHYsuWLXB0dATwoWvU6NGjVTbbjyb4uMvO58YNAAVbdyA3yjhvL168iBMnTuR6jn063ag6KXuq0szMzBzjAvT09Aq05sLHatSogdmzZ6Nx48Y4efIkVq1aBeDDImuqXLiPiIgoNywSvqBDhw4yz7MHal6+fBnTpk3TqLgzZ87ErFmzUKNGDen6BqpU0C+cK1asQNu2beHi4gInJydIJBJER0fD09MTGzduVGKmmiUyMlL685UrVzBu3DiMHz8etWvXBvDh97po0SIsWLBA4fdQ1Xk7d+5cTJ06FeXKlYOdnZ3MOabq801eyl6HQwiBvn37Sme5AoD379/jxx9/lClAFJnlCgCWLl2Knj17Yvfu3ZgyZYp0vY9//vkHderUKVjyREREcmJ3oy/4dGab7D7YDRs2hK+vr0bFdXBwwIIFC9C7d2+F88rNl75wKjovfLYjR47gzp07EELA3d0djRs3LlA8bVKrVi34+/ujRYsWMtsPHDiAadOmKbzugKrOWzs7O8yfPx99+/ZVOIa2UuUsV5+TPebhc6uJExERKRuLhDw8fPgQrq6uSr87qqq4AGBjY4OLFy+idOnSSo3bt29fmXyV9YVz/fr16Nq1q8ydWQBIS0vD1q1b0adPH4VjawtjY2OEhYVJZ3fKdvv2bVSrVk3ufuiqPL+AD4XoqVOn4ObmppL437o3b97gn3/+wYMHDzB+/HhYW1tL1/b4eCwEERGRqrFIyIOuri5iY2NRrFgxAEDXrl2xbNmyAvcNVlVcAPj5559hZmZWoO4kX9Onv4tsL1++RLFixZTeH18TVatWDRUqVMDatWulXbdSU1PRv39/3L59W+5+86o8vwBgwYIFePr0qVZMx6mjo/PZYknTzq/r16+jUaNGsLKyQlRUFO7evYtSpUph2rRpePToEdavX6/uFImI6BvCIiEPOjo6iIuLk37ZMjc3x7Vr11CqVCmNijtmzBjpz1lZWQgKCkKlSpVQqVKlHN0TFB1UWqpUKVy6dAk2NjYy29+8eYNq1arh4cOHCsXV0dHBs2fPciyadu3aNfj4+HwTM/BcvHgRrVu3RlZWlnSqzmvXrkEikWDfvn2oVauWXPFUdd5my8rKQsuWLXHv3j24u7vnOMcU7Y+vCnv27JF5np6ejitXriAoKAgzZ87EgAED1JRZ7ho3boxq1aphwYIFMv9uZ8+eRY8ePRAVFaXuFImI6BvCgcta7sqVKzLPs6cTDQ8Pl9lekO4nUVFRud51TU1NxZMnT+SOV7VqVUgkEkgkEjRq1Ah6ev93GmZmZiIyMhLNmjVTOF9tUqtWLURGRmLjxo3ScRldu3ZFjx49cszGowmGDx+O48ePw8fHBzY2Nho3WPljbdu2zbGtU6dOqFixIv7++2+NKxIuXbqEP//8M8f24sWLIy4uTg0ZERHRt4xFQh6yv8R+uk3T4qpqxV4A+Pfff6U/Hzp0CJaWltLnmZmZOHbsGFxcXOSOmz3rzNWrV9G0aVOYmZlJ9xkYGMDFxQUdO3ZUOG9t8vbtW5iamuKHH35QSjxVnbfZ1q9fjx07dqBly5ZKi/m1eXl5YdCgQepOIwcjI6Nc1wa5e/dujtY2IiIiVWORkIdPpzvMbapDQP7uFaqKCwDPnj3Ls+/59evX5V6YK/vLvEQigZ+fn8w+fX19uLi4YNGiRXLnmT0bkouLC7p165Zj4PK3xM7ODl26dEH//v1Rr169AsdT5fkFANbW1kofGP81paSkYPny5ShRooS6U8mhbdu2mDVrFrZt2wYA0imBJ06c+M0UzUREpDk4JiEPqpruUJXTKBYrVgxr1qxBmzZtZLb/73//w7Rp0xResdXV1RWXLl2Cra2tQq/PS0xMDCQSifQL28WLF7F582a4u7sr7c66ptu7dy8CAwOxb98+ODs7o3///ujTp490cTl5qXqazoCAABw8eBABAQEwMTFRKIaq9e/fH0uXLoWzs7NMK4oQAklJSTAxMcHGjRtz/H+ibomJiWjRogVu3ryJpKQkODo6Ii4uDrVr18aBAwc0svsZEREVXiwSCpFFixZh6tSp8PPzw5IlS/Dq1Sv07t0bN2/exF9//aVxX4q+//57/PDDD+jduzfi4uJQtmxZeHh44N69exgxYgSmT5+u7hS/mpcvX2L9+vUIDAzErVu30LRpU/Tv3x9t2rSRGbOhblWrVsWDBw8ghICLi0uOgcvyzsakCtkzPB04cCDXqXu9vLxQpEgRNWb4ecHBwQgLC0NWVhaqVav2Ta0bQkREmoNFQiFz7do19OrVC+/fv8erV6/w3XffYd26dQpNgXnhwgW8evUKzZs3l25bv349ZsyYgbdv36Jdu3ZYvny5wt2FihQpgvPnz6NcuXJYtmwZ/v77b5w5cwaHDx/Gjz/+qPCsSdpu+fLlGD9+PNLS0mBra4sff/wREydO1Ig79zNnzvzs/oIurKcMn87wpA0yMjJgZGSEq1evwsPDQ93pEBERcUxCYVOqVClUrFgRO3bsAAB06dJF4Tny/f394e3tLS0Sbty4gQEDBqBv376oUKECFi5cCEdHR/j7+ysUPz09XVpgHD16VNrSUb58ecTGxioUU1vFxcVh/fr1CAgIQHR0NDp16oQBAwbg6dOn+PXXX3H+/HkcPnxY3WlqRBGQH5o861Ju9PT04OzsrHFrNxAR0beLLQmFyJkzZ9CrVy/Y2Nhgw4YNOHPmDMaMGYNmzZrhzz//lLuLhYODA/bu3YsaNWoAAKZMmYKTJ08iJCQEALB9+3bMmDEDt27dUihfLy8v+Pj4oGXLlvD19cX58+dRuXJlnD9/Hp06dcLjx48ViqtNdu7ciYCAABw6dAju7u4YOHAgevXqBSsrK+kxN2/eRNWqVZGWlqa+RLWIjo4OLC0tv1goaNo6HAEBAdi+fTs2btwIa2trdadDRETfOLYkFCINGzbE6NGj8csvv0BfXx8VKlSAj48PevfuDU9PT7m/dL9+/VqmFeLkyZMy6xfUrFkTMTExCuc7f/58tG/fHgsXLoSfn590MbF///1X7kXEtFW/fv3QrVs3nDlzBjVr1sz1mFKlSmHKlClfObPcacsqxjNnzpSZslcbLFu2DBEREXB0dISzs3OOgcqaMN6DiIi+HSwSCpHDhw+jQYMGMttKly6NkJAQzJkzR+54dnZ2iIyMhJOTE9LS0hAWFibTJz0pKSnHwFV5eHt748WLF0hMTJRp5fjhhx80ov/91xAbG/vFz2psbKwx3Xx27dol8/zTVYw1Rbdu3bRqTALwYQpUbesmRUREhRe7G1GeBg8ejBs3bmD+/PnYvXs3goKC8PTpUxgYGAAANm3ahKVLl+LSpUtqzlT75LZoVm4sLCxUnIlybN68GX///Tf27Nmj7lSksxtpW5FARESkSXTUnQAVXIsWLZCQkCB9PmfOHLx580b6/OXLl3B3d5c77uzZs6Grq4sGDRrgr7/+wl9//SUtEABg3bp18PX1lStmtWrV8Pr1awAfptOsVq1ano/CzMrKCkWKFMnzkb1fW3h5eeHo0aPqTgPAh/UQtMm7d+8wdOhQFC9eHMWKFUOPHj3w4sULdadFRETfOHY3KgQOHTqE1NRU6fP58+eje/fu0sGvGRkZuHv3rtxxixYtitOnTyMhIQFmZmbQ1dWV2b99+3aYmZnJFbNt27bSGY2+5e4Vx48fl/4shECLFi2wZs0aFC9eXI1ZKUbTVjHOyspSdwpymTFjBgIDA9GzZ08YGRlhy5Yt+Omnn7B9+3Z1p0ZERN8wdjcqBD6dF97c3BzXrl1DqVKlAADPnj2Do6OjxgwqpZw+/TfTVEWKFNGqVYy1QenSpTFnzhx069YNwIeVx+vWrYv379/nKMyJiIi+FrYk0Ff37t07jB8/Hrt370Z6ejoaN26MZcuWwdbWVt2p0RcsWbJEK1cx1mQxMTH4/vvvpc9r1aoFPT09PH36FE5OTmrMjIiIvmUsEgoBiUSSo9uOJnfjYfcK7dW3b191p1DoZGZmyoz1AT4srpaRkaGmjIiIiFgkFApCCPTt21fa1//9+/f48ccfpfOsfzxeQRPs3LkTa9eulXav6NWrF+rWrYvMzMxvunuFUAAj3AAACqBJREFUJhd22QICAmBmZobOnTvLbN++fTvevXsHPz8/NWWmvT79/xfI+f8w8OH/GyIioq+FYxIKgX79+uXruICAABVnkj8GBgaIjIyUGaRrbGyMe/fufTPdKzp06CDzfO/evWjYsGGOBbQ07YthuXLl8Mcff8DHx0dm+8mTJ/HDDz8oNED+W6dt//8SEdG3gS0JhYC2fXlg9wrkWA24V69easpEPo8ePYKrq2uO7c7OzoiOjlZDRtpP2/7/JSKibwOLBPrq2L1Ce78YFitWDNevX4eLi4vM9mvXrsHGxkY9SREREZHSsUigry63fuvacif9W9etWzeMGDEC5ubmqF+/PoAPXY1GjhwpHWNCRERE2o9jEogo39LS0tC7d29s374denof7jFkZWWhT58++OOPP3J0IyMiIiLtxCKBiOR2//59XL16FcbGxvD09ISzs7O6UyIiIiIlYpFAREREREQydNSdABFpj06dOuHXX3/NsX3hwoU51k4gIiIi7cWWBCLKt6JFiyI4OBienp4y22/cuIHGjRvj2bNnasqMiIiIlIktCUSUb8nJybkOTtbX10diYqIaMiIiIiJVYJFARPnm4eGBv//+O8f2rVu3wt3dXQ0ZERERkSpwnQQiyrdp06ahY8eOePDgARo2bAgAOHbsGLZs2YLt27erOTsiIiJSFo5JICK57N+/H3PnzpVOgVqpUiXMmDEDDRo0UHdqREREpCQsEohIKa5evYoqVaqoOw0iIiJSAo5JICKFJSQk4Pfff0e1atVQvXp1dadDRERESsIigYjkFhwcjJ49e8LBwQHLly9HixYtcPnyZXWnRURERErCgctElC+PHz9GYGAg1q1bh7dv36JLly5IT0/Hjh07OLMRERFRIcOWBCL6ohYtWsDd3R23bt3C8uXL8fTpUyxfvlzdaREREZGKsCWBiL7o8OHDGDFiBH766Se4ubmpOx0iIiJSMbYkENEXnT59GklJSahRowa8vLywYsUKPH/+XN1pERERkYpwClQiyrd3795h69atWLduHS5evIjMzEwsXrwY/fv3h7m5ubrTIyIiIiVhkUBECrl79y7Wrl2LDRs24M2bN2jSpAn+/fdfdadFRERESsAigYgKJDMzE3v37sW6detYJBARERUSLBKIiIiIiEgGBy4TEREREZEMFglERERERCSDRQIREREREclgkUBERERERDJYJFChFRUVBYlEgqtXr6o7Fa3n7e2NUaNGqTsNIiIi+kpYJJDG6Nu3LyQSCX788ccc+4YMGQKJRIK+ffvmO56TkxNiY2Ph4eGR79f4+/ujSpUq+T6+MMitAPjtt99gaGiIzZs3AwB27tyJX375RbrfxcUFS5cu/YpZEhER0dfEIoE0ipOTE7Zu3YqUlBTptvfv32PLli0oWbKkXLF0dXVhb28PPT09ZadZqM2YMQOTJk3Crl270KNHDwCAtbU1V1QmIiL6hrBIII1SrVo1lCxZEjt37pRu27lzJ5ycnFC1alWZYw8ePIh69erBysoKNjY2aNWqFR48eCDd/2l3oxMnTkAikeDYsWOoUaMGTExMUKdOHdy9excAEBgYiJkzZ+LatWuQSCSQSCQIDAwEACQkJOCHH35AsWLFYGFhgYYNG+LatWvS98pugdiwYQNcXFxgaWmJbt26ISkpSe58d+7cCR8fH5iYmKBy5co4d+6czOc+c+YMGjRoABMTExQpUgRNmzbF69evAQBCCCxYsAClSpWCsbExKleujH/++Sdfv3shBIYPH47ffvsNhw8fRosWLaT7Pm5t8Pb2xqNHjzB69Gjp74mIiIgKFxYJpHH69euHgIAA6fN169ahf//+OY57+/YtxowZg0uXLuHYsWPQ0dFB+/btkZWV9dn4U6ZMwaJFi3D58mXo6elJY3ft2hVjx45FxYoVERsbi9jYWHTt2hVCCLRs2RJxcXE4cOAAQkNDUa1aNTRq1AivXr2Sxn3w4AF2796Nffv2Yd++fTh58iR+/fVXufOdMmUKxo0bh6tXr6Js2bLo3r07MjIyAABXr15Fo0aNULFiRZw7dw4hISFo3bo1MjMzAQBTp05FQEAAVq1ahZs3b2L06NHo1asXTp48+dnfSUZGBnr37o3t27fj5MmTqFevXp7H7ty5EyVKlMCsWbOkvyciIiIqZASRhvDz8xNt27YVz58/F4aGhiIyMlJERUUJIyMj8fz5c9G2bVvh5+eX5+vj4+MFAHHjxg0hhBCRkZECgLhy5YoQQojjx48LAOLo0aPS1+zfv18AECkpKUIIIWbMmCEqV64sE/fYsWPCwsJCvH//XmZ76dKlxZ9//il9nYmJiUhMTJTuHz9+vPDy8pI73zVr1kiPuXnzpgAgbt++LYQQonv37qJu3bq5xktOThZGRkbi7NmzMtsHDBggunfvnmceDRo0EAYGBsLAwED6PrkdM3LkSOlzZ2dnsWTJkjxjEhERkXZjSwJpHFtbW7Rs2RJBQUEICAhAy5YtYWtrm+O4Bw8eoEePHihVqhQsLCzg6uoKAIiOjv5s/EqVKkl/dnBwAADEx8fneXxoaCiSk5NhY2MDMzMz6SMyMlKmu5CLi4tMv30HBweZuPnN93P5Zbck5ObWrVt4//49mjRpIpPn+vXrZfLMTb169WBmZoapU6dKWy2IiIjo28URnaSR+vfvj2HDhgEAVq5cmesxrVu3hpOTE/766y84OjoiKysLHh4eSEtL+2xsfX196c/Z/ek/10UpKysLDg4OOHHiRI59VlZWucbNjv1x3Pzm+7n8jI2NP5snAOzfvx/FixeX2WdoaJjn6wDA09MTixYtQuPGjdGlSxf8/fffOT4PERERfTtYJJBGatasmfTLc9OmTXPsf/nyJW7fvo0///wT33//PQAgJCSkwO9rYGAg7d+frVq1aoiLi4Oenh5cXFwUiqusfCtVqoRjx45h5syZOfa5u7vD0NAQ0dHRaNCggdyxq1SpguDgYDRu3BidO3fG9u3b8ywUcvs9ERERUeHB7kakkXR1dXH79m3cvn0burq6OfYXKVIENjY2WL16NSIiIhAcHIwxY8YU+H1dXFwQGRmJq1ev4sWLF0hNTUXjxo1Ru3ZttGvXDocOHUJUVBTOnj2LqVOn4vLly/mKq6x8J02ahEuXLmHIkCG4fv067ty5g1WrVuHFixcwNzfHuHHjMHr0aAQFBeHBgwe4cuUKVq5ciaCgoHzFr1SpEo4fP45z586hU6dOebbKuLi44NSpU3jy5AlevHgh9+cgIiIizcYigTSWhYUFLCwsct2no6ODrVu3IjQ0FB4eHhg9ejQWLlxY4Pfs2LEjmjVrBh8fHxQtWhRbtmyBRCLBgQMHUL9+ffTv3x9ly5ZFt27dEBUVBTs7u3zFVVa+ZcuWxeHDh3Ht2jXUqlULtWvXxp49e6RrQfzyyy+YPn065s2bhwoVKqBp06bYu3evdPxDflSsWBHHjx/HxYsX0bFjx1wLhVmzZiEqKgqlS5dG0aJF5f4cREREpNkkQgih7iSIiIiIiEhzsCWBiIiIiP5f+3UsAAAAADDI33r3HMoiGEkAAABGEgAAgJEEAABgJAEAABhJAAAARhIAAICRBAAAYCQBAAAYSQAAAEYSAACACRsi7Gr/DB/aAAAAAElFTkSuQmCC\n","text/plain":""},"metadata":{},"output_type":"display_data"},{"data":{"image/png":"iVBORw0KGgoAAAANSUhEUgAAATsAAAFfCAYAAAAxuWuLAAAAOXRFWHRTb2Z0d2FyZQBNYXRwbG90bGliIHZlcnNpb24zLjUuMiwgaHR0cHM6Ly9tYXRwbG90bGliLm9yZy8qNh9FAAAACXBIWXMAAA9hAAAPYQGoP6dpAAA4y0lEQVR4nO3dfVQU970/8Peiy7rQZQSBXVYQaWxo7Kr3FhvBxCBaFyOg1sRYpRSjTTUWrYUkLW1zRH9JsAkxzTUn3va2NYm9N9wagZpI6MKJD6G7ogWp4FOTFEUUROk+IA+7C3x+fxjmOuIDq8jqzud1zp64M5+d+cyu8853dmZHBRERGGPMx/l5uwHGGBsOHHaMMVngsGOMyQKHHWNMFjjsGGOywGHHGJMFDjvGmCyM9HYD97q+vj6cP38eGo0GCoXC2+0wxq5CRGhvb4der4ef383Hbhx2t3D+/HlERUV5uw3G2E2cPXsWkZGRN63hsLsFjUYD4MqbGRQU5OVu2J1yu90wmUwwGo1QKpXebofdIYfDgaioKHE/vRkOu1voP3QNCgrisPMBbrcbAQEBCAoK4rDzIYP5iolPUDDGZIHDjjEmCxx2jDFZ4LBjjMkChx1jTBb4bCyThe7ubuzcuRNFRUX44vPP8c4772DRokVYvHgxRo0a5e322DBQ8J2Kb87hcEAQBNjtdr705D61e/durFi+HG1WK77q5wdNXx/a/fzwz74+jAkOxvZ330VaWpq322S3wZP9k0d2zKft3r0b31m4EA8BWAkgrK/vyoy+PlwEsMdmw8IFC1BcUoL58+d7sVN2t/HI7hZ4ZHf/6u7uRqReD53Nhu8TXfcL6j4A7ykUaBk9Gk3nz/Mh7X3Gk/2TT1Awn7Vz5060Wa1IuUHQAVd2gHlEaLNa8cEHHwxne2yYcdgxn1VSUoKv+vkh7BZ14QBi/PxQXFw8HG0xL/Eo7LZt24bJkyeLvxNNSEjAxx9/LM5fvnw5FAqF5BEfHy9ZhtPpxNq1axEaGorAwEDMnz8fTU1Nkhqr1YqMjAwIggBBEJCRkQGbzSapaWxsRFpaGgIDAxEaGop169bB5XJJaurq6pCYmAi1Wo2xY8di06ZN4KN2+bC2tUHT/x3dLQT19cH6r3/d5Y6YN3kUdpGRkdi8eTP+9re/4W9/+xtmzZqFBQsW4NixY2LN3Llz0dzcLD5KS0sly1i/fj2Ki4tRWFiIyspKXL58Gampqejt7RVrli1bhtraWpSVlaGsrAy1tbXIyMgQ5/f29iIlJQUdHR2orKxEYWEhdu3ahZycHLHG4XBgzpw50Ov1OHz4MLZu3YqCggJs2bLF4zeJ3Z+Cx4xB+y3ucdbP4eeH4JCQu9wR8yq6Q8HBwfS73/2OiIgyMzNpwYIFN6y12WykVCqpsLBQnHbu3Dny8/OjsrIyIiI6fvw4AaCDBw+KNRaLhQDQyZMniYiotLSU/Pz86Ny5c2LN+++/TyqViux2OxERvf322yQIAnV3d4s1+fn5pNfrqa+vb9DbZ7fbCYC4XHb/eO+99wgAvQDQazd5PA8QANqxY4e3W2Ye8mT/vO1LT3p7e7Fz5050dHQgISFBnL5v3z6Eh4dj9OjRSExMxMsvv4zw8HAAQHV1NdxuN4xGo1iv1+thMBhgNpuRnJwMi8UCQRAwbdo0sSY+Ph6CIMBsNiM2NhYWiwUGgwF6vV6sSU5OhtPpRHV1NZKSkmCxWJCYmAiVSiWpyc3NxenTpxETE3Pd7XI6nXA6neJzh8MB4Mqtgdxu9+2+XcwLFi5ciJDRo7HHbr/p2dhShQIhgoAFCxbwZ3yf8eTz8jjs6urqkJCQgO7ubnzlK19BcXExJk6cCAB4/PHHsXjxYkRHR6OhoQEvvvgiZs2aherqaqhUKrS0tMDf3x/BwcGSZWq1WrS0tAAAWlpaxHC8Wnh4uKRGq9VK5gcHB8Pf319SM378+AHr6Z93o7DLz8/Hxo0bB0w3mUwICAi41dvD7jGr16xBfn4+3lMokEIkOVnRiitBdxxA7po1+OSTT7zUJbtdnZ2dg671OOxiY2NRW1sLm82GXbt2ITMzE/v378fEiROxZMkSsc5gMGDq1KmIjo7Gnj17sGjRohsuk4gkN9+73o34hqKGvjw5cbMb/eXm5iI7O1t83n8nVKPRyNfZ3YfmzZuHuLg4PLNyJV612RDj54egvj44/PzQ0NeHEEHArj/8Aampqd5uld2G/iOvwfA47Pz9/TFhwgQAwNSpU3H48GG8+eab+M1vfjOgNiIiAtHR0fjss88AADqdDi6XC1arVTK6a21txfTp08WaCxcuDFjWxYsXxZGZTqdDVVWVZL7VaoXb7ZbU9I/yrl4PgAGjwqupVCrJoW8/pVLJd7a9Ty1atAjz5s3DBx98gF27duGLzz/HlAkTsOmJJ/Dkk0/yhcT3MU/2yTu+zo6IJN9xXa2trQ1nz55FREQEACAuLg5KpRLl5eViTXNzM+rr68WwS0hIgN1ux6FDh8Saqqoq2O12SU19fT2am5vFGpPJBJVKhbi4OLHmwIEDkstRTCYT9Hr9gMNb5vtGjRqF733ve/jTn/6E//fSS/jTn/6E733vexx0cuLJmY/c3Fw6cOAANTQ00NGjR+nnP/85+fn5kclkovb2dsrJySGz2UwNDQ20d+9eSkhIoLFjx5LD4RCXsXr1aoqMjKSKigqqqamhWbNm0ZQpU6inp0esmTt3Lk2ePJksFgtZLBaaNGkSpaamivN7enrIYDDQ7NmzqaamhioqKigyMpKysrLEGpvNRlqtlpYuXUp1dXVUVFREQUFBVFBQ4Mkm89lYH+NyuaikpIRcLpe3W2FDwJP906OwW7FiBUVHR5O/vz+FhYXR7NmzyWQyERFRZ2cnGY1GCgsLI6VSSePGjaPMzExqbGyULKOrq4uysrIoJCSE1Go1paamDqhpa2uj9PR00mg0pNFoKD09naxWq6TmzJkzlJKSQmq1mkJCQigrK0tymQkR0dGjR2nGjBmkUqlIp9NRXl6eR5edEHHY+RoOO9/iyf7JNwK4Bb4RgG9xu90oLS3FvHnz+DtYH8A3AmCMsWtw2DHGZIHDjjEmCxx2jDFZ4LBjjMkChx1jTBY47BhjssBhxxiTBQ47xpgscNgxxmSBw44xJgscdowxWeCwY4zJAocdY0wWbvtfF2PsftLd3Y2dO3eiqKgIX3z+Od555x0sWrQIixcv5rsVywTfz+4W+H5297/du3djxfLlaLNa8VU/P2j6+tDu54d/9vVhTHAwtr/7LtLS0rzdJrsNnuyfPLJjPm337t34zsKFeAjASgBhfX1XZvT14SKAPTYbFi5YgOKSEsyfP9+LnbK7jUd2t8Aju/tXd3c3IvV66Gy2m/4j2e8pFGgZPRpN58/zIe19hu9UzBiAnTt3os1qRcoNgg64sgPMI0Kb1YoPPvhgONtjw4zDjvmskpISfNXPD2G3qAsHEOPnh+Li4uFoi3kJhx3zWda2Nmj6v6O7haC+Plj/9a+73BHzJg475rOCx4xBu9/g/oo7/PwQHBJylzti3sRhx3zWwoUL8c8vz7reTCuAhr4+fOc73xmOtpiXcNgxn7V48WKMCQ7GHoUCNzqY7QNQqlBgTHAwnnzyyeFsjw0zDjvms0aNGoXt776LE7hyecm1I7zWL6efALD93Xf5shMfxxcVM5+WlpaG4pISrFi+HK9arYjx80NQXx8cfn5o6OvDmNGjUcK/oJAFDjvm8+bPn4+m8+fxwQcfYNeuXfji888xZcIEbHriCTz55JM8opMJ/gXFLfAvKHyL2+1GaWkp5s2bB6VS6e122B3iX1Awxtg1PAq7bdu2YfLkyQgKCkJQUBASEhLw8ccfi/OJCHl5edDr9VCr1Zg5cyaOHTsmWYbT6cTatWsRGhqKwMDAK4cYTU2SGqvVioyMDAiCAEEQkJGRAZvNJqlpbGxEWloaAgMDERoainXr1sHlcklq6urqkJiYCLVajbFjx2LTpk3ggaw8dXd3Y8eOHXjqqafw4i9/iaeeego7duxAd3e3t1tjw4U8sHv3btqzZw+dOnWKTp06RT//+c9JqVRSfX09ERFt3ryZNBoN7dq1i+rq6mjJkiUUERFBDodDXMbq1atp7NixVF5eTjU1NZSUlERTpkyhnp4esWbu3LlkMBjIbDaT2Wwmg8FAqamp4vyenh4yGAyUlJRENTU1VF5eTnq9nrKyssQau91OWq2Wvvvd71JdXR3t2rWLNBoNFRQUeLLJZLfbCQDZ7XaPXsfuHX/+859pTHAwAaCv+vnRlC//C4DGBAfT7t27vd0iu02e7J93/J1dSEgIXnvtNaxYsQJ6vR7r16/HT3/6UwBXRnFarRa/+tWvsGrVKtjtdoSFhWHHjh1YsmQJAOD8+fOIiopCaWkpkpOTceLECUycOBEHDx7EtGnTAAAHDx5EQkICTp48idjYWHz88cdITU3F2bNnodfrAQCFhYVYvnw5WltbERQUhG3btiE3NxcXLlyASqUCAGzevBlbt25FU1MTFArFdbfH6XTC6XSKzx0OB6KionDp0iX+zu4+9OGHH2Lxk0/iIQApRJLfyV4EsOfLS092fvABn5G9DzkcDoSGht7d+9n19vZi586d6OjoQEJCAhoaGtDS0gKj0SjWqFQqJCYmwmw2Y9WqVaiurobb7ZbU6PV6GAwGmM1mJCcnw2KxQBAEMegAID4+HoIgwGw2IzY2FhaLBQaDQQw6AEhOTobT6UR1dTWSkpJgsViQmJgoBl1/TW5uLk6fPo2YmJjrbld+fj42btw4YLrJZEJAQMDtvl3MC1wuF1Y+/TQeAq57i6ewL6e/p1Bg+fe/j99v3w5/f38vdMpuV2dn56BrPQ67uro6JCQkoLu7G1/5yldQXFyMiRMnwmw2AwC0Wq2kXqvV4syZMwCAlpYW+Pv7Izg4eEBNS0uLWBMeHj5gveHh4ZKaa9cTHBwMf39/Sc348eMHrKd/3o3CLjc3F9nZ2eLz/pGd0Wjkkd195o9//CPaOzqQght/Od1/i6fXOjrQ0dGBhQsXDl+D7I45HI5B13ocdrGxsaitrYXNZsOuXbuQmZmJ/fv3i/OvPTwkohseMt6o5nr1Q1HTf8R+s35UKpVkNNhPqVTypQr3mY8++ujKLZ5uceeT/ls8ffjhh1i+fPmw9MaGhif7pMeXnvj7+2PChAmYOnUq8vPzMWXKFLz55pvQ6XQAII6s+rW2toojKp1OB5fLBavVetOaCxcuDFjvxYsXJTXXrsdqtcLtdt+0prW1FcDA0SfzTXyLJ3a1O77OjojgdDoRExMDnU6H8vJycZ7L5cL+/fsxffp0AEBcXByUSqWkprm5GfX19WJNQkIC7HY7Dh06JNZUVVXBbrdLaurr69Hc3CzWmEwmqFQqxMXFiTUHDhyQXI5iMpmg1+sHHN4y38S3eGISnpzmzc3NpQMHDlBDQwMdPXqUfv7zn5Ofnx+ZTCYiunLpiSAIVFRURHV1dbR06dLrXnoSGRlJFRUVVFNTQ7NmzbrupSeTJ08mi8VCFouFJk2adN1LT2bPnk01NTVUUVFBkZGRkktPbDYbabVaWrp0KdXV1VFRUREFBQXxpScy8t577xEAegGg127yeB4gALRjxw5vt8w85Mn+6VHYrVixgqKjo8nf35/CwsJo9uzZYtAREfX19dGGDRtIp9ORSqWixx57jOrq6iTL6OrqoqysLAoJCSG1Wk2pqanU2NgoqWlra6P09HTSaDSk0WgoPT2drFarpObMmTOUkpJCarWaQkJCKCsri7q7uyU1R48epRkzZpBKpSKdTkd5eXnU19fnySZz2N3Hurq6aExwMH1DoaBf3SDofgXQNxQKGhMcTF1dXd5umXloWK+z83X829j724cffoiFCxZc9zq7Vly5l90JACV//jNfZ3cf4n83lrEv8S2eWD8OO+bz+BZPDOBbPN0SH8b6Fr7Fk2/hWzwxxtg1OOwYY7LAYccYkwUOO8aYLHDYMcZkgcOOMSYLHHaMMVngsGOMyQKHHWNMFjjsGGOywGHHGJMFDjvGmCxw2DHGZIHDjjEmCxx2jDFZ4LBjjMkChx1jTBY47BhjssBhxxiTBQ47xpgscNgxxmSBw44xJgscdowxWeCwY4zJAocdY0wWPAq7/Px8fOtb34JGo0F4eDgWLlyIU6dOSWqWL18OhUIhecTHx0tqnE4n1q5di9DQUAQGBmL+/PloamqS1FitVmRkZEAQBAiCgIyMDNhsNklNY2Mj0tLSEBgYiNDQUKxbtw4ul0tSU1dXh8TERKjVaowdOxabNm0CEXmy2YwxH+BR2O3fvx8/+tGPcPDgQZSXl6OnpwdGoxEdHR2Surlz56K5uVl8lJaWSuavX78excXFKCwsRGVlJS5fvozU1FT09vaKNcuWLUNtbS3KyspQVlaG2tpaZGRkiPN7e3uRkpKCjo4OVFZWorCwELt27UJOTo5Y43A4MGfOHOj1ehw+fBhbt25FQUEBtmzZ4tGbxBjzAXQHWltbCQDt379fnJaZmUkLFiy44WtsNhsplUoqLCwUp507d478/PyorKyMiIiOHz9OAOjgwYNijcViIQB08uRJIiIqLS0lPz8/OnfunFjz/vvvk0qlIrvdTkREb7/9NgmCQN3d3WJNfn4+6fV66uvrG9Q22u12AiAuk93fXC4XlZSUkMvl8nYrbAh4sn+OvJOgtNvtAICQkBDJ9H379iE8PByjR49GYmIiXn75ZYSHhwMAqqur4Xa7YTQaxXq9Xg+DwQCz2Yzk5GRYLBYIgoBp06aJNfHx8RAEAWazGbGxsbBYLDAYDNDr9WJNcnIynE4nqqurkZSUBIvFgsTERKhUKklNbm4uTp8+jZiYmAHb5HQ64XQ6xecOhwMA4Ha74Xa77+TtYveA/s+QP0vf4MnneNthR0TIzs7Go48+CoPBIE5//PHHsXjxYkRHR6OhoQEvvvgiZs2aherqaqhUKrS0tMDf3x/BwcGS5Wm1WrS0tAAAWlpaxHC8Wnh4uKRGq9VK5gcHB8Pf319SM378+AHr6Z93vbDLz8/Hxo0bB0w3mUwICAi41dvC7hPl5eXeboENgc7OzkHX3nbYZWVl4ejRo6isrJRMX7Jkifhng8GAqVOnIjo6Gnv27MGiRYtuuDwigkKhEJ9f/eehrKEvT05c77UAkJubi+zsbPG5w+FAVFQUjEYjgoKCbtg/uz+43W6Ul5djzpw5UCqV3m6H3aH+I6/BuK2wW7t2LXbv3o0DBw4gMjLyprURERGIjo7GZ599BgDQ6XRwuVywWq2S0V1rayumT58u1ly4cGHAsi5evCiOzHQ6HaqqqiTzrVYr3G63pKZ/lHf1egAMGBX2U6lUksPefkqlkncOH8Kfp2/w5DP06GwsESErKwtFRUX45JNPrnsYeK22tjacPXsWERERAIC4uDgolUrJYURzczPq6+vFsEtISIDdbsehQ4fEmqqqKtjtdklNfX09mpubxRqTyQSVSoW4uDix5sCBA5LLUUwmE/R6/YDDW8aYj/PkzMezzz5LgiDQvn37qLm5WXx0dnYSEVF7ezvl5OSQ2WymhoYG2rt3LyUkJNDYsWPJ4XCIy1m9ejVFRkZSRUUF1dTU0KxZs2jKlCnU09Mj1sydO5cmT55MFouFLBYLTZo0iVJTU8X5PT09ZDAYaPbs2VRTU0MVFRUUGRlJWVlZYo3NZiOtVktLly6luro6KioqoqCgICooKBj0NvPZWN/CZ2N9iyf7p0dhB+C6j+3btxMRUWdnJxmNRgoLCyOlUknjxo2jzMxMamxslCynq6uLsrKyKCQkhNRqNaWmpg6oaWtro/T0dNJoNKTRaCg9PZ2sVquk5syZM5SSkkJqtZpCQkIoKytLcpkJEdHRo0dpxowZpFKpSKfTUV5e3qAvOyHisPM1HHa+xZP9U0HEPye4GYfDAUEQYLfb+QSFD3C73SgtLcW8efP4Ozsf4Mn+yb+NZYzJAocdY0wWOOwYY7LAYccYkwUOO8aYLHDYMcZkgcOOMSYLHHaMMVngsGOMyQKHHWNMFjjsGGOywGHHGJMFDjvGmCxw2DHGZIHDjjEmCxx2jDFZ4LBjjMkChx1jTBY47BhjssBhxxiTBQ47xpgscNgxxmSBw44xJgscdowxWeCwY4zJAocdY0wWOOwYY7LAYccYkwUOO8aYLHgUdvn5+fjWt74FjUaD8PBwLFy4EKdOnZLUEBHy8vKg1+uhVqsxc+ZMHDt2TFLjdDqxdu1ahIaGIjAwEPPnz0dTU5Okxmq1IiMjA4IgQBAEZGRkwGazSWoaGxuRlpaGwMBAhIaGYt26dXC5XJKauro6JCYmQq1WY+zYsdi0aROIyJPNZoz5AI/Cbv/+/fjRj36EgwcPory8HD09PTAajejo6BBrXn31VWzZsgVvvfUWDh8+DJ1Ohzlz5qC9vV2sWb9+PYqLi1FYWIjKykpcvnwZqamp6O3tFWuWLVuG2tpalJWVoaysDLW1tcjIyBDn9/b2IiUlBR0dHaisrERhYSF27dqFnJwcscbhcGDOnDnQ6/U4fPgwtm7dioKCAmzZsuW23izG2P1LQXcwzLl48SLCw8Oxf/9+PPbYYyAi6PV6rF+/Hj/96U8BXBnFabVa/OpXv8KqVatgt9sRFhaGHTt2YMmSJQCA8+fPIyoqCqWlpUhOTsaJEycwceJEHDx4ENOmTQMAHDx4EAkJCTh58iRiY2Px8ccfIzU1FWfPnoVerwcAFBYWYvny5WhtbUVQUBC2bduG3NxcXLhwASqVCgCwefNmbN26FU1NTVAoFAO2yel0wul0is8dDgeioqJw6dIlBAUF3e5bxe4Rbrcb5eXlmDNnDpRKpbfbYXfI4XAgNDQUdrv9lvvnyDtZkd1uBwCEhIQAABoaGtDS0gKj0SjWqFQqJCYmwmw2Y9WqVaiurobb7ZbU6PV6GAwGmM1mJCcnw2KxQBAEMegAID4+HoIgwGw2IzY2FhaLBQaDQQw6AEhOTobT6UR1dTWSkpJgsViQmJgoBl1/TW5uLk6fPo2YmJgB25Sfn4+NGzcOmG4ymRAQEHAH7xa7l5SXl3u7BTYEOjs7B11722FHRMjOzsajjz4Kg8EAAGhpaQEAaLVaSa1Wq8WZM2fEGn9/fwQHBw+o6X99S0sLwsPDB6wzPDxcUnPteoKDg+Hv7y+pGT9+/ID19M+7Xtjl5uYiOztbfN4/sjMajTyy8wE8svMtDodj0LW3HXZZWVk4evQoKisrB8y79vCQiK57yHizmuvVD0VN/1H7jfpRqVSSkWA/pVLJO4cP4c/TN3jyGd7WpSdr167F7t27sXfvXkRGRorTdTodgP8b4fVrbW0VR1Q6nQ4ulwtWq/WmNRcuXBiw3osXL0pqrl2P1WqF2+2+aU1rayuAgaNPxphv8yjsiAhZWVkoKirCJ598MuAwMCYmBjqdTvJ9iMvlwv79+zF9+nQAQFxcHJRKpaSmubkZ9fX1Yk1CQgLsdjsOHTok1lRVVcFut0tq6uvr0dzcLNaYTCaoVCrExcWJNQcOHJBcjmIymaDX6wcc3jLGfBx54NlnnyVBEGjfvn3U3NwsPjo7O8WazZs3kyAIVFRURHV1dbR06VKKiIggh8Mh1qxevZoiIyOpoqKCampqaNasWTRlyhTq6ekRa+bOnUuTJ08mi8VCFouFJk2aRKmpqeL8np4eMhgMNHv2bKqpqaGKigqKjIykrKwsscZms5FWq6WlS5dSXV0dFRUVUVBQEBUUFAx6m+12OwEgu93uyVvF7lEul4tKSkrI5XJ5uxU2BDzZPz0KOwDXfWzfvl2s6evrow0bNpBOpyOVSkWPPfYY1dXVSZbT1dVFWVlZFBISQmq1mlJTU6mxsVFS09bWRunp6aTRaEij0VB6ejpZrVZJzZkzZyglJYXUajWFhIRQVlYWdXd3S2qOHj1KM2bMIJVKRTqdjvLy8qivr2/Q28xh51s47HyLJ/vnHV1nJwcOhwOCIAzqOh5273O73SgtLcW8efP4BIUP8GT/5N/GMsZkgcOOMSYLHHaMMVngsGOMyQKHHWNMFjjsGGOywGHHGJMFDjvGmCxw2DHGZIHDjjEmCxx2jDFZ4LBjjMkChx1jTBY47BhjssBhxxiTBQ47xpgscNgxxmSBw44xJgscdowxWeCwY4zJAocdY0wWOOwYY7LAYccYkwUOO8aYLHDYMcZkgcOOMSYLHHaMMVngsGOMyYLHYXfgwAGkpaVBr9dDoVCgpKREMn/58uVQKBSSR3x8vKTG6XRi7dq1CA0NRWBgIObPn4+mpiZJjdVqRUZGBgRBgCAIyMjIgM1mk9Q0NjYiLS0NgYGBCA0Nxbp16+ByuSQ1dXV1SExMhFqtxtixY7Fp0yYQkaebzRi7z3kcdh0dHZgyZQreeuutG9bMnTsXzc3N4qO0tFQyf/369SguLkZhYSEqKytx+fJlpKamore3V6xZtmwZamtrUVZWhrKyMtTW1iIjI0Oc39vbi5SUFHR0dKCyshKFhYXYtWsXcnJyxBqHw4E5c+ZAr9fj8OHD2Lp1KwoKCrBlyxZPN5sxdr+jOwCAiouLJdMyMzNpwYIFN3yNzWYjpVJJhYWF4rRz586Rn58flZWVERHR8ePHCQAdPHhQrLFYLASATp48SUREpaWl5OfnR+fOnRNr3n//fVKpVGS324mI6O233yZBEKi7u1usyc/PJ71eT319fYPaRrvdTgDEZbL7m8vlopKSEnK5XN5uhQ0BT/bPkXcjQPft24fw8HCMHj0aiYmJePnllxEeHg4AqK6uhtvthtFoFOv1ej0MBgPMZjOSk5NhsVggCAKmTZsm1sTHx0MQBJjNZsTGxsJiscBgMECv14s1ycnJcDqdqK6uRlJSEiwWCxITE6FSqSQ1ubm5OH36NGJiYgb07nQ64XQ6xecOhwMA4Ha74Xa7h+5NYl7R/xnyZ+kbPPkchzzsHn/8cSxevBjR0dFoaGjAiy++iFmzZqG6uhoqlQotLS3w9/dHcHCw5HVarRYtLS0AgJaWFjEcrxYeHi6p0Wq1kvnBwcHw9/eX1IwfP37AevrnXS/s8vPzsXHjxgHTTSYTAgICBvkusHtdeXm5t1tgQ6Czs3PQtUMedkuWLBH/bDAYMHXqVERHR2PPnj1YtGjRDV9HRFAoFOLzq/88lDX05cmJ670WAHJzc5GdnS0+dzgciIqKgtFoRFBQ0A37Z/cHt9uN8vJyzJkzB0ql0tvtsDvUf+Q1GHflMPZqERERiI6OxmeffQYA0Ol0cLlcsFqtktFda2srpk+fLtZcuHBhwLIuXrwojsx0Oh2qqqok861WK9xut6Smf5R39XoADBgV9lOpVJLD3n5KpZJ3Dh/Cn6dv8OQzvOvX2bW1teHs2bOIiIgAAMTFxUGpVEoOI5qbm1FfXy+GXUJCAux2Ow4dOiTWVFVVwW63S2rq6+vR3Nws1phMJqhUKsTFxYk1Bw4ckFyOYjKZoNfrBxzeMsZ8nKdnP9rb2+nIkSN05MgRAkBbtmyhI0eO0JkzZ6i9vZ1ycnLIbDZTQ0MD7d27lxISEmjs2LHkcDjEZaxevZoiIyOpoqKCampqaNasWTRlyhTq6ekRa+bOnUuTJ08mi8VCFouFJk2aRKmpqeL8np4eMhgMNHv2bKqpqaGKigqKjIykrKwsscZms5FWq6WlS5dSXV0dFRUVUVBQEBUUFAx6e/lsrG/hs7G+xZP90+Ow27t3LwEY8MjMzKTOzk4yGo0UFhZGSqWSxo0bR5mZmdTY2ChZRldXF2VlZVFISAip1WpKTU0dUNPW1kbp6emk0WhIo9FQeno6Wa1WSc2ZM2coJSWF1Go1hYSEUFZWluQyEyKio0eP0owZM0ilUpFOp6O8vLxBX3ZCxGHnazjsfIsn+6eCiH9OcDMOhwOCIMBut/MJCh/gdrtRWlqKefPm8Xd2PsCT/ZN/G8sYkwUOO8aYLHDYMcZkgcOOMSYLHHaMMVngsGOMyQKHHWNMFjjsGGOywGHHGJMFDjvGmCxw2DHGZIHDjjEmCxx2jDFZ4LBjjMkChx1jTBY47BhjssBhxxiTBQ47xpgscNgxxmSBw44xJgscdowxWeCwY4zJAocdY0wWOOwYY7LAYccYkwUOO8aYLHDYMcZkgcOOMSYLHHaMMVnwOOwOHDiAtLQ06PV6KBQKlJSUSOYTEfLy8qDX66FWqzFz5kwcO3ZMUuN0OrF27VqEhoYiMDAQ8+fPR1NTk6TGarUiIyMDgiBAEARkZGTAZrNJahobG5GWlobAwECEhoZi3bp1cLlckpq6ujokJiZCrVZj7Nix2LRpE4jI081mjN3nRnr6go6ODkyZMgVPP/00nnjiiQHzX331VWzZsgXvvPMOHnzwQbz00kuYM2cOTp06BY1GAwBYv349PvzwQxQWFmLMmDHIyclBamoqqqurMWLECADAsmXL0NTUhLKyMgDAD3/4Q2RkZODDDz8EAPT29iIlJQVhYWGorKxEW1sbMjMzQUTYunUrAMDhcGDOnDlISkrC4cOH8Y9//APLly9HYGAgcnJybu8dY0Oms7MTJ0+eHNZ1tre3Y//+/Rg9erT493G4fP3rX0dAQMCwrpNdhe4AACouLhaf9/X1kU6no82bN4vTuru7SRAE+s///E8iIrLZbKRUKqmwsFCsOXfuHPn5+VFZWRkRER0/fpwA0MGDB8Uai8VCAOjkyZNERFRaWkp+fn507tw5seb9998nlUpFdrudiIjefvttEgSBuru7xZr8/HzS6/XU19d33W3q7u4mu90uPs6ePUsA6NKlS+RyufgxhI+qqioCIJtHVVWV199zX3tcunSJAIj7/M14PLK7mYaGBrS0tMBoNIrTVCoVEhMTYTabsWrVKlRXV8Ptdktq9Ho9DAYDzGYzkpOTYbFYIAgCpk2bJtbEx8dDEASYzWbExsbCYrHAYDBAr9eLNcnJyXA6naiurkZSUhIsFgsSExOhUqkkNbm5uTh9+jRiYmIGbEN+fj42btw4YLrJZOL/Kw8xp9OJ119/fVjX2dTUhDfeeAM/+clPEBkZOazrPn36NJqbm4d1nb6us7Nz0LVDGnYtLS0AAK1WK5mu1Wpx5swZscbf3x/BwcEDavpf39LSgvDw8AHLDw8Pl9Rcu57g4GD4+/tLasaPHz9gPf3zrhd2ubm5yM7OFp87HA5ERUXBaDQiKCjo5m8Au+cdOnQIb7zxBp544gk8/PDD3m6H3SGHwzHo2iENu34KhULynIgGTLvWtTXXqx+KGvry5MSN+lGpVJKRYD+lUgmlUnnTbWD3vv7PkD9P3+DJZzikl57odDoA/zfC69fa2iqOqHQ6HVwuF6xW601rLly4MGD5Fy9elNRcux6r1Qq3233TmtbWVgADR5+MMd82pGEXExMDnU6H8vJycZrL5cL+/fsxffp0AEBcXByUSqWkprm5GfX19WJNQkIC7HY7Dh06JNZUVVXBbrdLaurr6yXfgZhMJqhUKsTFxYk1Bw4ckFyOYjKZoNfrBxzeMsZ83C1PYVyjvb2djhw5QkeOHCEAtGXLFjpy5AidOXOGiIg2b95MgiBQUVER1dXV0dKlSykiIoIcDoe4jNWrV1NkZCRVVFRQTU0NzZo1i6ZMmUI9PT1izdy5c2ny5MlksVjIYrHQpEmTKDU1VZzf09NDBoOBZs+eTTU1NVRRUUGRkZGUlZUl1thsNtJqtbR06VKqq6ujoqIiCgoKooKCgkFvr91uH/TZHnbv6z8DXFVV5e1W2BDwZP/0OOz27t173dPqmZmZRHTl8pMNGzaQTqcjlUpFjz32GNXV1UmW0dXVRVlZWRQSEkJqtZpSU1OpsbFRUtPW1kbp6emk0WhIo9FQeno6Wa1WSc2ZM2coJSWF1Go1hYSEUFZWluQyEyKio0eP0owZM0ilUpFOp6O8vLwbXnZyPRx2voXDzrd4sn8qiPjnBDfjcDggCALsdjufjfUBhw4dwrRp01BVVcVnY32AJ/sn/zaWMSYLHHaMMVngsGOMyQKHHWNMFjjsGGOywGHHGJMFDjvGmCxw2DHGZIHDjjEmCxx2jDFZ4LBjjMkChx1jTBY47BhjssBhxxiTBQ47xpgscNgxxmSBw44xJgscdowxWeCwY4zJAocdY0wWOOwYY7LAYccYkwUOO8aYLHDYMcZkYaS3G2D3DkdjI7ouXfJ2G3fVv06eFP97YaRv//VXh4YiaNw4b7dxz/DtT5sNmqOxEb+PjUVvd7e3W7mrmr78b1lmJuq92sndN2LUKKw8dYoD70t8GMsAAF2XLvl80AFAOIAff/lfX9fb3e3zI3VP8MiOyYo/gEhvN8G8YshHdnl5eVAoFJKHTqcT5xMR8vLyoNfroVarMXPmTBw7dkyyDKfTibVr1yI0NBSBgYGYP38+mpqaJDVWqxUZGRkQBAGCICAjIwM2m01S09jYiLS0NAQGBiI0NBTr1q2Dy+Ua6k1mjN0H7sph7De+8Q00NzeLj7q6OnHeq6++ii1btuCtt97C4cOHodPpMGfOHLS3t4s169evR3FxMQoLC1FZWYnLly8jNTUVvb29Ys2yZctQW1uLsrIylJWVoba2FhkZGeL83t5epKSkoKOjA5WVlSgsLMSuXbuQk5NzNzaZMXaPuyuHsSNHjpSM5voREX7961/jF7/4BRYtWgQAePfdd6HVavE///M/WLVqFex2O37/+99jx44d+Pa3vw0A+OMf/4ioqChUVFQgOTkZJ06cQFlZGQ4ePIhp06YBAP7rv/4LCQkJOHXqFGJjY2EymXD8+HGcPXsWer0eAPD6669j+fLlePnllxEUFHQ3Np0xdo+6K2H32WefQa/XQ6VSYdq0aXjllVfw1a9+FQ0NDWhpaYHRaBRrVSoVEhMTYTabsWrVKlRXV8Ptdktq9Ho9DAYDzGYzkpOTYbFYIAiCGHQAEB8fD0EQYDabERsbC4vFAoPBIAYdACQnJ8PpdKK6uhpJSUnX7d3pdMLpdIrPHQ4HAMDtdsPtdg/Ze3Sv6enp8XYL7C7o6enx6b+3nmzbkIfdtGnT8N577+HBBx/EhQsX8NJLL2H69Ok4duwYWlpaAABarVbyGq1WizNnzgAAWlpa4O/vj+Dg4AE1/a9vaWlBePjA82nh4eGSmmvXExwcDH9/f7HmevLz87Fx48YB000mEwICAm61+fet7i++8HYL7C6orKzEqOZmb7dx13R2dg66dsjD7vHHHxf/PGnSJCQkJOCBBx7Au+++i/j4eACAQqGQvIaIBky71rU116u/nZpr5ebmIjs7W3zucDgQFRUFo9Ho04e+rUeO4H1vN8GG3KOPPorwf/93b7dx1/QfeQ3GXb/0JDAwEJMmTcJnn32GhQsXArgy6oqIiBBrWltbxVGYTqeDy+WC1WqVjO5aW1sxffp0sebChQsD1nXx4kXJcqqqqiTzrVYr3G73gBHf1VQqFVQq1YDpSqUSSqVykFt9/xnp478mkKuRI0f69N9bT7btrl9U7HQ6ceLECURERCAmJgY6nQ7l5eXifJfLhf3794tBFhcXB6VSKalpbm5GfX29WJOQkAC73Y5Dhw6JNVVVVbDb7ZKa+vp6NF81hDeZTFCpVIiLi7ur28wYu/cM+f/On3vuOaSlpWHcuHFobW3FSy+9BIfDgczMTCgUCqxfvx6vvPIKvva1r+FrX/saXnnlFQQEBGDZsmUAAEEQsHLlSuTk5GDMmDEICQnBc889h0mTJolnZx966CHMnTsXzzzzDH7zm98AAH74wx8iNTUVsbGxAACj0YiJEyciIyMDr732Gv71r3/hueeewzPPPOPTh6OMsesb8rBramrC0qVLcenSJYSFhSE+Ph4HDx5EdHQ0AOCFF15AV1cX1qxZA6vVimnTpsFkMkGj0YjLeOONNzBy5Eg89dRT6OrqwuzZs/HOO+9gxIgRYs1///d/Y926deJZ2/nz5+Ott94S548YMQJ79uzBmjVr8Mgjj0CtVmPZsmUoKCgY6k1mjN0HFERE3m7iXuZwOCAIAux2u0+PCBv++le8+eij3m6DDbEfV1Yi5pFHvN3GXePJ/snfSjMAwOenT+NNbzfBhlzK6dM+HXae4LBjAIAJ48fjx95ugg25CePHe7uFewaHHQMABKjVfDcQHxSgVnu7hXsG38+OMSYLHHaMMVngsGOMyQKHHWNMFjjsGGOywGHHGJMFDjvGmCxw2DHGZIHDjsmKC1f+oWz+N+bkh8OOAQDUoaEYMWqUt9u461oBvPnlf33diFGjoA4N9XYb9wz+uRgDAASNG4eVp075/L8gf6S+Hm9mZmLuu+/i3w0Gb7dzV6lDQxE0bpy327hncNgxUdC4cT6/c4R8+a+ohXz969B+85te7oYNJz6MZYzJAocdY0wWOOwYY7LAYccYkwUOO8aYLHDYMcZkgcOOMSYLHHaMMVngsGOMyQKHHWNMFjjsGGOywGHHGJMFDjvGmCxw2DHGZEEWYff2228jJiYGo0aNQlxcHD799FNvt8QYG2Y+H3b/+7//i/Xr1+MXv/gFjhw5ghkzZuDxxx9HY2Ojt1tjjA0jn79555YtW7By5Ur84Ac/AAD8+te/xl/+8hds27YN+fn5A+qdTiecTqf43OFwAADcbjfcbvfwNC0TnZ2dOHXq1LCus76+XvLf4RQbG4uAgIBhX68v82Sf9Omwc7lcqK6uxs9+9jPJdKPRCLPZfN3X5OfnY+PGjQOmm0wm/os6xL744gvk5OR4Zd0rV64c9nW+/vrreOCBB4Z9vb6ss7Nz0LU+HXaXLl1Cb28vtFqtZLpWq0VLS8t1X5Obm4vs7GzxucPhQFRUFIxGI4KCgu5qv3LT2dmJRx99dFjX2d7ejj179iAlJQUajWZY180ju6HXf+Q1GD4ddv0UCoXkORENmNZPpVJBpVINmK5UKqFUKu9Kf3IlCAIefvjhYV2n2+3G5cuX8dhjj/Hn6QM8+Qx9+gRFaGgoRowYMWAU19raOmC0xxjzbT4ddv7+/oiLi0N5eblkenl5OaZPn+6lrhhj3uDzh7HZ2dnIyMjA1KlTkZCQgN/+9rdobGzE6tWrvd0aY2wY+XzYLVmyBG1tbdi0aROam5thMBhQWlqK6Ohob7fGGBtGPh92ALBmzRqsWbPG220wxrzIp7+zY4yxfhx2jDFZ4LBjjMkChx1jTBY47BhjsiCLs7F3gogAePYbPHbvcrvd6OzshMPh4J+L+YD+/bJ/P70ZDrtbaG9vBwBERUV5uRPG2I20t7dDEISb1ihoMJEoY319fTh//jw0Gs0Nbx7A7h/9d7E5e/Ys38XGBxAR2tvbodfr4ed382/lOOyYrDgcDgiCALvdzmEnM3yCgjEmCxx2jDFZ4LBjsqJSqbBhw4br3qCV+Tb+zo4xJgs8smOMyQKHHWNMFjjsGGOywGHHGJMFDjt2X3nnnXcwevRob7fB7kMcdmxQli9fDoVCAYVCgZEjR2LcuHF49tlnYbVah7WPJUuW4B//+MewrnPmzJlYv379gOkcvPcXvhEAG7S5c+di+/bt6OnpwfHjx7FixQrYbDa8//77w9aDWq2GWq0etvV5GxGht7cXI0fyrnqneGTHBk2lUkGn0yEyMhJGoxFLliyByWQCcP3Rz8KFC7F8+XLx+fjx4/HKK69gxYoV0Gg0GDduHH7729+K80+fPg2FQoGioiIkJSUhICAAU6ZMgcViEWuuHU3l5eXh3/7t37Bjxw6MHz8egiDgu9/9rni3GuDKHTHS09MRGBiIiIgIvPHGGzccrd2pbdu24YEHHoC/vz9iY2OxY8eOAdtXW1srTrPZbFAoFNi3bx8AYN++fVAoFPjLX/6CqVOnQqVS4dNPP8Xf//53JCUlQaPRICgoCHFxcfjb3/425P37Mg47dlv++c9/oqyszON7wr3++uuYOnUqjhw5gjVr1uDZZ5/FyZMnJTW/+MUv8Nxzz6G2thYPPvggli5dip6enhsu84svvkBJSQk++ugjfPTRR9i/fz82b94szs/OzsZf//pX7N69G+Xl5fj0009RU1Pj2QYPQnFxMX784x8jJycH9fX1WLVqFZ5++mns3bvX42W98MILyM/Px4kTJzB58mSkp6cjMjIShw8fRnV1NX72s5/x/fg8RYwNQmZmJo0YMYICAwNp1KhRBIAA0JYtW4iIKDExkX784x9LXrNgwQLKzMwUn0dHR9P3vvc98XlfXx+Fh4fTtm3biIiooaGBANDvfvc7sebYsWMEgE6cOEFERNu3bydBEMT5GzZsoICAAHI4HOK0559/nqZNm0ZERA6Hg5RKJe3cuVOcb7PZKCAgYEC/N5KYmEhKpZICAwMlD5VKJell+vTp9Mwzz0heu3jxYpo3b55k+44cOSLOt1qtBID27t1LRER79+4lAFRSUiJZjkajoXfeeWdQ/bLr45EdG7SkpCTU1taiqqoKa9euRXJyMtauXevRMiZPniz+WaFQQKfTobW19YY1ERERADCg5mrjx4+HRqORvKa//p///Cfcbjcefvhhcb4gCIiNjfWo7/T0dNTW1koemzZtktScOHECjzzyiGTaI488ghMnTni0LgCYOnWq5Hl2djZ+8IMf4Nvf/jY2b96ML774wuNlyh2HHRu0wMBATJgwAZMnT8Z//Md/wOl0YuPGjQAAPz+/AbfGdrvdA5Zx7aGXQqFAX1/fDWv6b5h6bc1gl9nf07U3Xr2211sRBAETJkyQPMLDwwfUXW89/dP6by559bqv9x4BV97rq+Xl5eHYsWNISUnBJ598gokTJ6K4uNijbZA7Djt22zZs2ICCggKcP38eYWFhaG5uFuf19vaivr7ei91d8cADD0CpVOLQoUPiNIfDgc8++2zI1/XQQw+hsrJSMs1sNuOhhx4CAISFhQGA5H26+mTFrTz44IP4yU9+ApPJhEWLFmH79u133rSM8PlsdttmzpyJb3zjG3jllVcwa9YsZGdnY8+ePXjggQfwxhtvwGazebtFaDQaZGZm4vnnn0dISAjCw8OxYcMG+Pn5Dflt9p9//nk89dRT+OY3v4nZs2fjww8/RFFRESoqKgBcuWwmPj4emzdvxvjx43Hp0iX88pe/vOVyu7q68Pzzz+PJJ59ETEwMmpqacPjwYTzxxBND2r+v47BjdyQ7OxtPP/00Pv/8c/z973/H97//fYwcORI/+clPkJSU5O32AABbtmzB6tWrkZqaiqCgILzwwgs4e/YsRo0aNaTrWbhwId5880289tprWLduHWJiYrB9+3bMnDlTrPnDH/6AFStWYOrUqYiNjcWrr74Ko9F40+WOGDECbW1t+P73v48LFy4gNDQUixYtEr9CYIPD97NjstPR0YGxY8fi9ddfx8qVK73dDhsmPLJjPu/IkSM4efIkHn74YdjtdvEs6oIFC7zcGRtOHHZMFgoKCnDq1Cn4+/sjLi4On376KUJDQ/Hpp5/i8ccfv+HrLl++PIxdsruJD2OZrHV1deHcuXM3nD9hwoRh7IbdTRx2jDFZ4OvsGGOywGHHGJMFDjvGmCxw2DHGZIHDjjEmCxx2jDFZ4LBjjMnC/wffD0ihorwgzwAAAABJRU5ErkJggg==\n","text/plain":""},"metadata":{},"output_type":"display_data"},{"data":{"image/png":"iVBORw0KGgoAAAANSUhEUgAAAk0AAAGwCAYAAAC0HlECAAAAOXRFWHRTb2Z0d2FyZQBNYXRwbG90bGliIHZlcnNpb24zLjUuMiwgaHR0cHM6Ly9tYXRwbG90bGliLm9yZy8qNh9FAAAACXBIWXMAAA9hAAAPYQGoP6dpAABATElEQVR4nO3de1xVdb7/8feWm4Cy5SLgNrw0mYFYGTaKVmop6ITm1Ek72E7LsLJQjre0zkzalKblZYqx0mmiMRuaeZTdxkHJzPJuFCmFmmWJCqKJGy8EiOv3h8f1c4vaElE28Ho+Hvsx7bU+a63Pd02034/vWnttm2EYhgAAAHBeTeq6AQAAgPqA0AQAAGABoQkAAMACQhMAAIAFhCYAAAALCE0AAAAWEJoAAAAs8K7rBhqSEydOaO/evWrevLlsNltdtwMAACwwDEOHDx+Ww+FQkybnnk8iNNWivXv3Kioqqq7bAAAANVBQUKArrrjinOsJTbWoefPmkk6e9KCgoDruBgAAWFFaWqqoqCjzc/xcCE216NQluaCgIEITAAD1zK/dWsON4AAAABYQmgAAACwgNAEAAFjAPU0A4EGqqqpUWVlZ120ADYqPj4+8vLwuej+EJgDwAIZhqKioSIcOHarrVoAGqUWLFoqMjLyo5ygSmgDAA5wKTOHh4QoICOABuUAtMQxDx44dU3FxsSSpVatWNd4XoQkA6lhVVZUZmEJDQ+u6HaDB8ff3lyQVFxcrPDy8xpfquBEcAOrYqXuYAgIC6rgToOE69fd1MfcMEpoAwENwSQ64dGrj74vQBAAAYAGhCQAAwAJuBAcAD7bGdnl/x7KnUXpZj1efjRgxQocOHdJ7771X163gMmGmCQBwUebPn6/27duradOmiouL0+eff35Jj/fpp5/KZrMpNjZWVVVVbutatGihjIwMy/uaOnWqrr/++tpt0AOMHTtWcXFx8vPzu2zj6927t2w2m2w2m/z8/NS6dWsNHDhQ77777mU5/uVAaAIA1Njbb7+ttLQ0Pfnkk/rqq6908803a8CAAdq1a9clP/b333+vv//975f8OPWRYRh64IEHNHTo0Mt63JSUFBUWFmrHjh165513FBMTo3vuuUejRo26rH1cKoQmAECNzZkzRyNHjtSDDz6o6OhozZs3T1FRUXr55Zcv+bFTU1P11FNP6Zdffjlnza5du3THHXeoWbNmCgoK0pAhQ7Rv3z5JUkZGhqZNm6avv/7anCE51yxVVVWVxo0bpxYtWig0NFSTJk2SYRhuNeXl5RozZozCw8PVtGlT3XTTTdq0aZO5/tQM2YoVK9S1a1cFBASoR48e2rZtm9t+PvzwQ8XFxalp06a68sorNW3aNB0/fvyCzs2LL76oRx99VFdeeeUFbXexAgICFBkZqaioKHXv3l0zZ87Uq6++qoULF+rjjz8267Zs2aJbb71V/v7+Cg0N1ahRo3TkyBFz/YgRIzR48GC98MILatWqlUJDQ/Xoo4+6PS6goqJCkyZNUuvWrRUYGKhu3brp008/vaTj454m1IrLfd8F6hb3vUA6+aGVk5OjyZMnuy1PSEjQ2rVrz7nd559/rgEDBpx330888YSeeOKJ89akpaXpzTffVHp6uiZMmFBtvWEYGjx4sAIDA7Vq1SodP35co0eP1tChQ/Xpp59q6NChysvLU1ZWlvmBbrfbz3qs2bNn629/+5tee+01xcTEaPbs2VqyZIluvfVWs2bSpEl655139MYbb6ht27aaNWuWEhMTtWPHDoWEhJh1Tz75pGbPnq2WLVvq4Ycf1gMPPKA1a9ZIkpYtW6Z7771XL774om6++WZ9//335izNU089dd7zcbEGDBjwq5dWTw82Vg0fPlzjx4/Xu+++q759++rYsWPq37+/unfvrk2bNqm4uFgPPvigHnvsMbfQunLlSrVq1UorV67Ujh07NHToUF1//fVKSUmRJN1///368ccflZmZKYfDoSVLlqh///7asmWLOnTocMF9WkFoAgDUyIEDB1RVVaWIiAi35RERESoqKjrndl27dlVubu559316yDiXgIAAPfXUU3riiSeUkpJSLfB8/PHH2rx5s3bu3KmoqChJ0qJFi9SpUydt2rRJN954o5o1ayZvb29FRkae91jz5s3TlClTdNddd0mSXnnlFS1btsxcf/ToUb388svKyMgwA+HChQuVnZ2t1157TRMnTjRrn332WfXq1UuSNHnyZN1+++365Zdf1LRpUz377LOaPHmyhg8fLkm68sor9ac//UmTJk265KHpr3/9q8rKymp9v02aNNHVV1+tH3/8UZK0ePFilZWV6e9//7sCAwMlSenp6Ro4cKBmzpxp/vsUHBys9PR0eXl56ZprrtHtt9+uFStWKCUlRd9//73+8Y9/aPfu3XI4HJKkCRMmKCsrS6+//rqmT59e6+OQCE0AgIt05kMDDcM474ME/f39ddVVV9XKsUeOHKk5c+Zo5syZ1T4o8/PzFRUVZQYmSYqJiVGLFi2Un5+vG2+80dIxXC6XCgsLFR8fby7z9vZW165dzUt033//vSorK9WzZ0+zxsfHR7/97W+Vn5/vtr9rr73W/OdTv4NWXFysNm3aKCcnR5s2bdKzzz5r1lRVVemXX37RsWPHLulT41u3bn3J9n36vxP5+fm67rrrzMAkST179tSJEye0bds2MzR16tTJ7edOWrVqpS1btkiSvvzySxmGoauvvtrtOOXl5Zf0p4gITQCAGgkLC5OXl1e1WaXi4uJqs0+nq63Lc9LJ8PLMM89oxIgReuyxx9zWnSu8/Vqoq4lT4clKgPTx8TH/+dS6EydOmP87bdo03XnnndWO0bRp01rt+UyX6vJcVVWVvvvuOzOknu/8n7789PN0at3p58nLy0s5OTnVfkeuWbNmF9yjVYQmAECN+Pr6Ki4uTtnZ2fr9739vLs/OztYdd9xxzu1q6/LcKXfffbeef/55TZs2zW15TEyMdu3apYKCAnO26dtvv5XL5VJ0dLQ5hjMfW3Amu92uVq1aaf369brlllskScePH1dOTo5uuOEGSdJVV10lX19frV69WsnJyZJO/sbZF198obS0NMtjueGGG7Rt27Zam4m7EJfq8twbb7yhkpIS89JmTEyM3njjDR09etScbVqzZo15Gc+KLl26qKqqSsXFxbr55ptrvedzITQBAGps3Lhxcjqd6tq1q+Lj47VgwQLt2rVLDz/88Dm3qc3Lc6c899xzSkxMdFvWt29fXXvttRo2bJjmzZtn3gjeq1cvde3aVZLUrl077dy5U7m5ubriiivUvHlz+fn5Vdv/2LFj9dxzz6lDhw6Kjo7WnDlzdOjQIXN9YGCgHnnkEU2cOFEhISFq06aNZs2apWPHjmnkyJGWx/HHP/5RSUlJioqK0t13360mTZpo8+bN2rJli5555hnL+9mxY4eOHDmioqIilZWVmSE1JiZGvr6+Z92mNi7PHTt2TEVFRTp+/Lj27Nmjd999V3PnztUjjzyiPn36SJKGDRump556SsOHD9fUqVO1f/9+paamyul0nneG8nRXX321hg0bpvvuu0+zZ89Wly5ddODAAX3yySfq3Lmzfve73130WM6G0AQAHszTv6k4dOhQ/fzzz3r66adVWFio2NhYLV26VG3btr2sfdx666269dZbtXz5cnOZzWbTe++9p9TUVN1yyy1q0qSJ+vfvr5deesmsueuuu/Tuu++qT58+OnTokF5//XWNGDGi2v7Hjx+vwsJCjRgxQk2aNNEDDzyg3//+93K5XGbNc889pxMnTsjpdOrw4cPq2rWrli1bpuDgYMvjSExM1EcffaSnn35as2bNko+Pj6655ho9+OCDZs2IESP0448/nvfr9Q8++KBWrVplvu/SpYskaefOnWrXrp3lfi7UwoULtXDhQvn6+io0NFRxcXF6++233WYiAwICtGzZMo0dO1Y33nijAgICdNddd2nOnDkXdKzXX39dzzzzjMaPH689e/YoNDRU8fHxlywwSZLNOPNBE6ix0tJS2e12uVwuBQU1rq/g88iBxsXTP8jrm19++UU7d+40n6oNnE/v3r3Vu3dvTZ06ta5bqVfO93dm9fObmSYAAOqJw4cP6/vvv9dHH31U1600SoQmAADqiebNm6ugoKCu22i0+BkVAAAACwhNAOAhuMUUuHRq4++L0AQAdezUQ/yOHTtWx50ADdepv68zH5p5IbinCQDqmJeXl1q0aKHi4mJJJ7+SXdtPrAYaK8MwdOzYMRUXF6tFixbVniB+IQhNAOABTv1g7KngBKB2tWjR4ld/mPnXEJoAwAPYbDa1atVK4eHhqqysrOt2gAbFx8fnomaYTiE0AYAH8fLyqpX/uAOofdwIDgAAYAGhCQAAwII6DU2fffaZBg4cKIfDYf6w4rk89NBDstlsmjdvntvy8vJypaamKiwsTIGBgRo0aJB2797tVlNSUiKn0ym73S673S6n0+n269SStGvXLg0cOFCBgYEKCwvTmDFjVFFRUUsjBQAA9V2dhqajR4/quuuuU3p6+nnr3nvvPW3YsEEOh6PaurS0NC1ZskSZmZlavXq1jhw5oqSkJFVVVZk1ycnJys3NVVZWlrKyspSbmyun02mur6qq0u23366jR49q9erVyszM1DvvvKPx48fX3mABAEC9Vqc3gg8YMEADBgw4b82ePXv02GOPadmyZbr99tvd1rlcLr322mtatGiR+vbtK0l68803FRUVpY8//liJiYnKz89XVlaW1q9fr27dukmSFi5cqPj4eG3btk0dO3bU8uXL9e2336qgoMAMZrNnz9aIESP07LPPnvcXjwEAQOPg0fc0nThxQk6nUxMnTlSnTp2qrc/JyVFlZaUSEhLMZQ6HQ7GxsVq7dq0kad26dbLb7WZgkqTu3bvLbre71cTGxrrNZCUmJqq8vFw5OTnn7K+8vFylpaVuLwAA0DB5dGiaOXOmvL29NWbMmLOuLyoqkq+vr4KDg92WR0REqKioyKwJDw+vtm14eLhbTUREhNv64OBg+fr6mjVnM2PGDPM+KbvdrqioqAsaHwAAqD88NjTl5OToz3/+szIyMi745wQMw3Db5mzb16TmTFOmTJHL5TJfBQUFF9QnAACoPzw2NH3++ecqLi5WmzZt5O3tLW9vb/30008aP3682rVrJ+nkzw5UVFSopKTEbdvi4mJz5igyMlL79u2rtv/9+/e71Zw5o1RSUqLKyspqM1Cn8/PzU1BQkNsLAAA0TB4bmpxOpzZv3qzc3Fzz5XA4NHHiRC1btkySFBcXJx8fH2VnZ5vbFRYWKi8vTz169JAkxcfHy+VyaePGjWbNhg0b5HK53Gry8vJUWFho1ixfvlx+fn6Ki4u7HMMFAAAerk6/PXfkyBHt2LHDfL9z507l5uYqJCREbdq0UWhoqFu9j4+PIiMj1bFjR0mS3W7XyJEjNX78eIWGhiokJEQTJkxQ586dzW/TRUdHq3///kpJSdGrr74qSRo1apSSkpLM/SQkJCgmJkZOp1PPP/+8Dh48qAkTJiglJYXZIwAAIKmOZ5q++OILdenSRV26dJEkjRs3Tl26dNEf//hHy/uYO3euBg8erCFDhqhnz54KCAjQhx9+6PbbTYsXL1bnzp2VkJCghIQEXXvttVq0aJG53svLS//+97/VtGlT9ezZU0OGDNHgwYP1wgsv1N5gAQBAvWYzDMOo6yYaitLSUtntdrlcrkY3Q7XG1rjG29j1NHi8BoCGw+rnt8fe0wQAAOBJCE0AAAAWEJoAAAAsIDQBAABYQGgCAACwgNAEAABgAaEJAADAAkITAACABYQmAAAACwhNAAAAFhCaAAAALCA0AQAAWEBoAgAAsIDQBAAAYAGhCQAAwAJCEwAAgAWEJgAAAAsITQAAABYQmgAAACwgNAEAAFhAaAIAALCA0AQAAGABoQkAAMACQhMAAIAFhCYAAAALCE0AAAAWEJoAAAAsIDQBAABYQGgCAACwgNAEAABgAaEJAADAAkITAACABYQmAAAACwhNAAAAFhCaAAAALCA0AQAAWFCnoemzzz7TwIED5XA4ZLPZ9N5775nrKisr9fjjj6tz584KDAyUw+HQfffdp71797rto7y8XKmpqQoLC1NgYKAGDRqk3bt3u9WUlJTI6XTKbrfLbrfL6XTq0KFDbjW7du3SwIEDFRgYqLCwMI0ZM0YVFRWXaugAAKCeqdPQdPToUV133XVKT0+vtu7YsWP68ssv9Yc//EFffvml3n33XW3fvl2DBg1yq0tLS9OSJUuUmZmp1atX68iRI0pKSlJVVZVZk5ycrNzcXGVlZSkrK0u5ublyOp3m+qqqKt1+++06evSoVq9erczMTL3zzjsaP378pRs8AACoV2yGYRh13YQk2Ww2LVmyRIMHDz5nzaZNm/Tb3/5WP/30k9q0aSOXy6WWLVtq0aJFGjp0qCRp7969ioqK0tKlS5WYmKj8/HzFxMRo/fr16tatmyRp/fr1io+P19atW9WxY0f95z//UVJSkgoKCuRwOCRJmZmZGjFihIqLixUUFGRpDKWlpbLb7XK5XJa3aSjW2BrXeBu7nkZpXbcAALXG6ud3vbqnyeVyyWazqUWLFpKknJwcVVZWKiEhwaxxOByKjY3V2rVrJUnr1q2T3W43A5Mkde/eXXa73a0mNjbWDEySlJiYqPLycuXk5Jyzn/LycpWWlrq9AABAw1RvQtMvv/yiyZMnKzk52UyBRUVF8vX1VXBwsFttRESEioqKzJrw8PBq+wsPD3eriYiIcFsfHBwsX19fs+ZsZsyYYd4nZbfbFRUVdVFjBAAAnqtehKbKykrdc889OnHihObPn/+r9YZhyGazme9P/+eLqTnTlClT5HK5zFdBQcGv9gYAAOonjw9NlZWVGjJkiHbu3Kns7Gy3a42RkZGqqKhQSUmJ2zbFxcXmzFFkZKT27dtXbb/79+93qzlzRqmkpESVlZXVZqBO5+fnp6CgILcXAABomDw6NJ0KTN99950+/vhjhYaGuq2Pi4uTj4+PsrOzzWWFhYXKy8tTjx49JEnx8fFyuVzauHGjWbNhwwa5XC63mry8PBUWFpo1y5cvl5+fn+Li4i7lEAEAQD3hXZcHP3LkiHbs2GG+37lzp3JzcxUSEiKHw6H/+q//0pdffqmPPvpIVVVV5mxQSEiIfH19ZbfbNXLkSI0fP16hoaEKCQnRhAkT1LlzZ/Xt21eSFB0drf79+yslJUWvvvqqJGnUqFFKSkpSx44dJUkJCQmKiYmR0+nU888/r4MHD2rChAlKSUlh9ggAAEiq40cOfPrpp+rTp0+15cOHD9fUqVPVvn37s263cuVK9e7dW9LJG8QnTpyot956S2VlZbrttts0f/58t5uyDx48qDFjxuiDDz6QJA0aNEjp6enmt/Ckkw+3HD16tD755BP5+/srOTlZL7zwgvz8/CyPh0cOoLHgkQMAGhKrn98e85ymhoDQhMaC0ASgIWmQz2kCAACoK4QmAAAACwhNAAAAFhCaAAAALCA0AQAAWEBoAgAAsIDQBAAAYAGhCQAAwAJCEwAAgAWEJgAAAAsITQAAABYQmgAAACwgNAEAAFhAaAIAALCA0AQAAGABoQkAAMACQhMAAIAFhCYAAAALCE0AAAAWEJoAAAAsIDQBAABYQGgCAACwgNAEAABgAaEJAADAAkITAACABYQmAAAACwhNAAAAFhCaAAAALCA0AQAAWEBoAgAAsIDQBAAAYAGhCQAAwAJCEwAAgAWEJgAAAAsITQAAABYQmgAAACyo09D02WefaeDAgXI4HLLZbHrvvffc1huGoalTp8rhcMjf31+9e/fWN99841ZTXl6u1NRUhYWFKTAwUIMGDdLu3bvdakpKSuR0OmW322W32+V0OnXo0CG3ml27dmngwIEKDAxUWFiYxowZo4qKiksxbAAAUA/VaWg6evSorrvuOqWnp591/axZszRnzhylp6dr06ZNioyMVL9+/XT48GGzJi0tTUuWLFFmZqZWr16tI0eOKCkpSVVVVWZNcnKycnNzlZWVpaysLOXm5srpdJrrq6qqdPvtt+vo0aNavXq1MjMz9c4772j8+PGXbvAAAKBesRmGYdR1E5Jks9m0ZMkSDR48WNLJWSaHw6G0tDQ9/vjjkk7OKkVERGjmzJl66KGH5HK51LJlSy1atEhDhw6VJO3du1dRUVFaunSpEhMTlZ+fr5iYGK1fv17dunWTJK1fv17x8fHaunWrOnbsqP/85z9KSkpSQUGBHA6HJCkzM1MjRoxQcXGxgoKCLI2htLRUdrtdLpfL8jYNxRpb4xpvY9fTKK3rFgCg1lj9/PbYe5p27typoqIiJSQkmMv8/PzUq1cvrV27VpKUk5OjyspKtxqHw6HY2FizZt26dbLb7WZgkqTu3bvLbre71cTGxpqBSZISExNVXl6unJycc/ZYXl6u0tJStxcAAGiYPDY0FRUVSZIiIiLclkdERJjrioqK5Ovrq+Dg4PPWhIeHV9t/eHi4W82ZxwkODpavr69ZczYzZsww75Oy2+2Kioq6wFECAID6wmND0yk2m83tvWEY1Zad6cyas9XXpOZMU6ZMkcvlMl8FBQXn7QsAANRfHhuaIiMjJanaTE9xcbE5KxQZGamKigqVlJSct2bfvn3V9r9//363mjOPU1JSosrKymozUKfz8/NTUFCQ2wsAADRMHhua2rdvr8jISGVnZ5vLKioqtGrVKvXo0UOSFBcXJx8fH7eawsJC5eXlmTXx8fFyuVzauHGjWbNhwwa5XC63mry8PBUWFpo1y5cvl5+fn+Li4i7pOAEAQP3gXZcHP3LkiHbs2GG+37lzp3JzcxUSEqI2bdooLS1N06dPV4cOHdShQwdNnz5dAQEBSk5OliTZ7XaNHDlS48ePV2hoqEJCQjRhwgR17txZffv2lSRFR0erf//+SklJ0auvvipJGjVqlJKSktSxY0dJUkJCgmJiYuR0OvX888/r4MGDmjBhglJSUpg9AgAAkuo4NH3xxRfq06eP+X7cuHGSpOHDhysjI0OTJk1SWVmZRo8erZKSEnXr1k3Lly9X8+bNzW3mzp0rb29vDRkyRGVlZbrtttuUkZEhLy8vs2bx4sUaM2aM+S27QYMGuT0bysvLS//+9781evRo9ezZU/7+/kpOTtYLL7xwqU8BAACoJzzmOU0NAc9pQmPBc5oANCT1/jlNAAAAnoTQBAAAYAGhCQAAwAJCEwAAgAWEJgAAAAsITQAAABYQmgAAACwgNAEAAFhAaAIAALCA0AQAAGABoQkAAMACQhMAAIAFhCYAAAALCE0AAAAWEJoAAAAsIDQBAABYQGgCAACwgNAEAABgAaEJAADAAkITAACABYQmAAAACwhNAAAAFhCaAAAALCA0AQAAWEBoAgAAsKBGoenKK6/Uzz//XG35oUOHdOWVV150UwAAAJ6mRqHpxx9/VFVVVbXl5eXl2rNnz0U3BQAA4Gm8L6T4gw8+MP952bJlstvt5vuqqiqtWLFC7dq1q7XmAAAAPMUFhabBgwdLkmw2m4YPH+62zsfHR+3atdPs2bNrrTkAAABPcUGh6cSJE5Kk9u3ba9OmTQoLC7skTQEAAHiaCwpNp+zcubO2+wAAAPBoNQpNkrRixQqtWLFCxcXF5gzUKX/7298uujEAAABPUqPQNG3aND399NPq2rWrWrVqJZvNVtt9AQAAeJQahaZXXnlFGRkZcjqdtd0PAACAR6rRc5oqKirUo0eP2u4FAADAY9UoND344IN66623arsXAAAAj1Wj0PTLL79ozpw56tWrl1JTUzVu3Di3V205fvy4/vd//1ft27eXv7+/rrzySj399NNuN54bhqGpU6fK4XDI399fvXv31jfffOO2n/LycqWmpiosLEyBgYEaNGiQdu/e7VZTUlIip9Mpu90uu90up9OpQ4cO1dpYAABA/Vaje5o2b96s66+/XpKUl5fntq42bwqfOXOmXnnlFb3xxhvq1KmTvvjiC91///2y2+0aO3asJGnWrFmaM2eOMjIydPXVV+uZZ55Rv379tG3bNjVv3lySlJaWpg8//FCZmZkKDQ3V+PHjlZSUpJycHHl5eUmSkpOTtXv3bmVlZUmSRo0aJafTqQ8//LDWxgMAAOovm2EYRl03cS5JSUmKiIjQa6+9Zi676667FBAQoEWLFskwDDkcDqWlpenxxx+XdHJWKSIiQjNnztRDDz0kl8ulli1batGiRRo6dKgkae/evYqKitLSpUuVmJio/Px8xcTEaP369erWrZskaf369YqPj9fWrVvVsWNHS/2WlpbKbrfL5XIpKCiols+GZ1tja1zjbex6GqV13QIA1Bqrn981ujx3udx0001asWKFtm/fLkn6+uuvtXr1av3ud7+TdPIhm0VFRUpISDC38fPzU69evbR27VpJUk5OjiorK91qHA6HYmNjzZp169bJbrebgUmSunfvLrvdbtacTXl5uUpLS91eAACgYarR5bk+ffqc9zLcJ598UuOGTvf444/L5XLpmmuukZeXl6qqqvTss8/qv//7vyVJRUVFkqSIiAi37SIiIvTTTz+ZNb6+vgoODq5Wc2r7oqIihYeHVzt+eHi4WXM2M2bM0LRp02o+QAAAUG/UKDSdup/plMrKSuXm5iovL6/aD/lejLfffltvvvmm3nrrLXXq1Em5ublKS0uTw+FwO86ZAc4wjF+9t+rMmrPV/9p+pkyZ4nbje2lpqaKion51XAAAoP6pUWiaO3fuWZdPnTpVR44cuaiGTjdx4kRNnjxZ99xzjySpc+fO+umnnzRjxgwNHz5ckZGRkk7OFLVq1crcrri42Jx9ioyMVEVFhUpKStxmm4qLi81nTUVGRmrfvn3Vjr9///5qs1in8/Pzk5+f38UPFAAAeLxavafp3nvvrdXfnTt27JiaNHFv0cvLy3zkQPv27RUZGans7GxzfUVFhVatWmUGori4OPn4+LjVFBYWKi8vz6yJj4+Xy+XSxo0bzZoNGzbI5XLxEE8AACDpIn6w92zWrVunpk2b1tr+Bg4cqGeffVZt2rRRp06d9NVXX2nOnDl64IEHJJ28pJaWlqbp06erQ4cO6tChg6ZPn66AgAAlJydLkux2u0aOHKnx48crNDRUISEhmjBhgjp37qy+fftKkqKjo9W/f3+lpKTo1VdflXTykQNJSUmWvzkHAAAathqFpjvvvNPtvWEYKiws1BdffKE//OEPtdKYJL300kv6wx/+oNGjR6u4uFgOh0MPPfSQ/vjHP5o1kyZNUllZmUaPHq2SkhJ169ZNy5cvN5/RJJ28nOjt7a0hQ4aorKxMt912mzIyMsxnNEnS4sWLNWbMGPNbdoMGDVJ6enqtjQUAANRvNXpO0/333+/2vkmTJmrZsqVuvfVWt6/2NzY8pwmNBc9pAtCQWP38rtFM0+uvv17jxgAAAOqji7qnKScnR/n5+bLZbIqJiVGXLl1qqy8AAACPUqPQVFxcrHvuuUeffvqpWrRoIcMw5HK51KdPH2VmZqply5a13ScAAECdqtEjB1JTU1VaWqpvvvlGBw8eVElJifLy8lRaWqoxY8bUdo8AAAB1rkYzTVlZWfr4448VHR1tLouJidFf/vKXRn0jOAAAaLhqNNN04sQJ+fj4VFvu4+NjPngSAACgIalRaLr11ls1duxY7d2711y2Z88e/c///I9uu+22WmsOAADAU9QoNKWnp+vw4cNq166dfvOb3+iqq65S+/btdfjwYb300ku13SMAAECdq9E9TVFRUfryyy+VnZ2trVu3yjAMxcTEmD9LAgAA0NBc0EzTJ598opiYGJWWnnwacL9+/ZSamqoxY8boxhtvVKdOnfT5559fkkYBAADq0gWFpnnz5iklJeWsjxi32+166KGHNGfOnFprDgAAwFNcUGj6+uuv1b9//3OuT0hIUE5OzkU3BQAA4GkuKDTt27fvrI8aOMXb21v79++/6KYAAAA8zQWFptatW2vLli3nXL9582a1atXqopsCAADwNBcUmn73u9/pj3/8o3755Zdq68rKyvTUU08pKSmp1poDAADwFDbDMAyrxfv27dMNN9wgLy8vPfbYY+rYsaNsNpvy8/P1l7/8RVVVVfryyy8VERFxKXv2WKWlpbLb7XK5XGe9Wb4hW2NrXONt7HoapXXdAgDUGquf3xf0nKaIiAitXbtWjzzyiKZMmaJTectmsykxMVHz589vtIEJAAA0bBf8cMu2bdtq6dKlKikp0Y4dO2QYhjp06KDg4OBL0R8AAIBHqNETwSUpODhYN954Y232AgAA4LFq9NtzAAAAjQ2hCQAAwAJCEwAAgAWEJgAAAAsITQAAABYQmgAAACwgNAEAAFhAaAIAALCA0AQAAGABoQkAAMACQhMAAIAFhCYAAAALCE0AAAAWEJoAAAAsIDQBAABYQGgCAACwgNAEAABggceHpj179ujee+9VaGioAgICdP311ysnJ8dcbxiGpk6dKofDIX9/f/Xu3VvffPON2z7Ky8uVmpqqsLAwBQYGatCgQdq9e7dbTUlJiZxOp+x2u+x2u5xOpw4dOnQ5hggAAOoBjw5NJSUl6tmzp3x8fPSf//xH3377rWbPnq0WLVqYNbNmzdKcOXOUnp6uTZs2KTIyUv369dPhw4fNmrS0NC1ZskSZmZlavXq1jhw5oqSkJFVVVZk1ycnJys3NVVZWlrKyspSbmyun03k5hwsAADyYzTAMo66bOJfJkydrzZo1+vzzz8+63jAMORwOpaWl6fHHH5d0clYpIiJCM2fO1EMPPSSXy6WWLVtq0aJFGjp0qCRp7969ioqK0tKlS5WYmKj8/HzFxMRo/fr16tatmyRp/fr1io+P19atW9WxY0dL/ZaWlsput8vlcikoKKgWzkD9scbWuMbb2PU0Suu6BQCoNVY/vz16pumDDz5Q165ddffddys8PFxdunTRwoULzfU7d+5UUVGREhISzGV+fn7q1auX1q5dK0nKyclRZWWlW43D4VBsbKxZs27dOtntdjMwSVL37t1lt9vNmrMpLy9XaWmp2wsAADRMHh2afvjhB7388svq0KGDli1bpocfflhjxozR3//+d0lSUVGRJCkiIsJtu4iICHNdUVGRfH19FRwcfN6a8PDwascPDw83a85mxowZ5j1QdrtdUVFRNR8sAADwaB4dmk6cOKEbbrhB06dPV5cuXfTQQw8pJSVFL7/8sludzWZze28YRrVlZzqz5mz1v7afKVOmyOVyma+CggIrwwIAAPWQR4emVq1aKSYmxm1ZdHS0du3aJUmKjIyUpGqzQcXFxebsU2RkpCoqKlRSUnLemn379lU7/v79+6vNYp3Oz89PQUFBbi8AANAweXRo6tmzp7Zt2+a2bPv27Wrbtq0kqX379oqMjFR2dra5vqKiQqtWrVKPHj0kSXFxcfLx8XGrKSwsVF5enlkTHx8vl8uljRs3mjUbNmyQy+UyawAAQOPmXdcNnM///M//qEePHpo+fbqGDBmijRs3asGCBVqwYIGkk5fU0tLSNH36dHXo0EEdOnTQ9OnTFRAQoOTkZEmS3W7XyJEjNX78eIWGhiokJEQTJkxQ586d1bdvX0knZ6/69++vlJQUvfrqq5KkUaNGKSkpyfI35wAAQMPm0aHpxhtv1JIlSzRlyhQ9/fTTat++vebNm6dhw4aZNZMmTVJZWZlGjx6tkpISdevWTcuXL1fz5s3Nmrlz58rb21tDhgxRWVmZbrvtNmVkZMjLy8usWbx4scaMGWN+y27QoEFKT0+/fIMFAAAezaOf01Tf8JwmNBY8pwlAQ9IgntMEAADgKQhNAAAAFhCaAAAALCA0AQAAWEBoAgAAsIDQBAAAYAGhCQAAwAJCEwAAgAWEJgAAAAsITQAAABYQmgAAACwgNAEAAFhAaAIAALCA0AQAAGABoQkAAMACQhMAAIAFhCYAAAALCE0AAAAWEJoAAAAsIDQBAABYQGgCAACwgNAEAABgAaEJAADAAkITAACABYQmAAAACwhNAAAAFhCaAAAALCA0AQAAWEBoAgAAsIDQBAAAYAGhCQAAwAJCEwAAgAWEJgAAAAsITQAAABYQmgAAACwgNAEAAFhQr0LTjBkzZLPZlJaWZi4zDENTp06Vw+GQv7+/evfurW+++cZtu/LycqWmpiosLEyBgYEaNGiQdu/e7VZTUlIip9Mpu90uu90up9OpQ4cOXYZRAQCA+qDehKZNmzZpwYIFuvbaa92Wz5o1S3PmzFF6ero2bdqkyMhI9evXT4cPHzZr0tLStGTJEmVmZmr16tU6cuSIkpKSVFVVZdYkJycrNzdXWVlZysrKUm5urpxO52UbHwAA8Gz1IjQdOXJEw4YN08KFCxUcHGwuNwxD8+bN05NPPqk777xTsbGxeuONN3Ts2DG99dZbkiSXy6XXXntNs2fPVt++fdWlSxe9+eab2rJliz7++GNJUn5+vrKysvTXv/5V8fHxio+P18KFC/XRRx9p27ZtdTJmAADgWepFaHr00Ud1++23q2/fvm7Ld+7cqaKiIiUkJJjL/Pz81KtXL61du1aSlJOTo8rKSrcah8Oh2NhYs2bdunWy2+3q1q2bWdO9e3fZ7Xaz5mzKy8tVWlrq9gIAAA2Td1038GsyMzOVk5OjL774otq6oqIiSVJERITb8oiICP30009mja+vr9sM1amaU9sXFRUpPDy82v7Dw8PNmrOZMWOGpk2bdmEDAgAA9ZJHzzQVFBRo7NixWrx4sZo2bXrOOpvN5vbeMIxqy850Zs3Z6n9tP1OmTJHL5TJfBQUF5z0mAACovzw6NOXk5Ki4uFhxcXHy9vaWt7e3Vq1apRdffFHe3t7mDNOZs0HFxcXmusjISFVUVKikpOS8Nfv27at2/P3791ebxTqdn5+fgoKC3F4AAKBh8ujQdNttt2nLli3Kzc01X127dtWwYcOUm5urK6+8UpGRkcrOzja3qaio0KpVq9SjRw9JUlxcnHx8fNxqCgsLlZeXZ9bEx8fL5XJp48aNZs2GDRvkcrnMGgAA0Lh59D1NzZs3V2xsrNuywMBAhYaGmsvT0tI0ffp0dejQQR06dND06dMVEBCg5ORkSZLdbtfIkSM1fvx4hYaGKiQkRBMmTFDnzp3NG8ujo6PVv39/paSk6NVXX5UkjRo1SklJSerYseNlHDEAAPBUHh2arJg0aZLKyso0evRolZSUqFu3blq+fLmaN29u1sydO1fe3t4aMmSIysrKdNtttykjI0NeXl5mzeLFizVmzBjzW3aDBg1Senr6ZR8PAADwTDbDMIy6bqKhKC0tld1ul8vlanT3N62xNa7xNnY9DR6vAaDhsPr57dH3NAEAAHgKQhMAAIAFhCYAAAALCE0AAAAWEJoAAAAsIDQBAABYQGgCAACwgNAEAABgAaEJAADAAkITAACABYQmAAAACwhNAAAAFhCaAAAALCA0AQAAWEBoAgAAsIDQBAAAYAGhCQAAwAJCEwAAgAWEJgAAAAsITQAAABYQmgAAACwgNAEAAFhAaAIAALCA0AQAAGABoQkAAMACQhMAAIAFhCYAAAALCE0AAAAWEJoAAAAsIDQBAABYQGgCAACwgNAEAABgAaEJAADAAkITAACABYQmAAAACwhNAAAAFnh0aJoxY4ZuvPFGNW/eXOHh4Ro8eLC2bdvmVmMYhqZOnSqHwyF/f3/17t1b33zzjVtNeXm5UlNTFRYWpsDAQA0aNEi7d+92qykpKZHT6ZTdbpfdbpfT6dShQ4cu9RABAEA94dGhadWqVXr00Ue1fv16ZWdn6/jx40pISNDRo0fNmlmzZmnOnDlKT0/Xpk2bFBkZqX79+unw4cNmTVpampYsWaLMzEytXr1aR44cUVJSkqqqqsya5ORk5ebmKisrS1lZWcrNzZXT6bys4wUAAJ7LZhiGUddNWLV//36Fh4dr1apVuuWWW2QYhhwOh9LS0vT4449LOjmrFBERoZkzZ+qhhx6Sy+VSy5YttWjRIg0dOlSStHfvXkVFRWnp0qVKTExUfn6+YmJitH79enXr1k2StH79esXHx2vr1q3q2LGjpf5KS0tlt9vlcrkUFBR0aU6Ch1pja1zjbex6GqV13QIA1Bqrn98ePdN0JpfLJUkKCQmRJO3cuVNFRUVKSEgwa/z8/NSrVy+tXbtWkpSTk6PKykq3GofDodjYWLNm3bp1stvtZmCSpO7du8tut5s1Z1NeXq7S0lK3FwAAaJjqTWgyDEPjxo3TTTfdpNjYWElSUVGRJCkiIsKtNiIiwlxXVFQkX19fBQcHn7cmPDy82jHDw8PNmrOZMWOGeQ+U3W5XVFRUzQcIAAA8mnddN2DVY489ps2bN2v16tXV1tlsNrf3hmFUW3amM2vOVv9r+5kyZYrGjRtnvi8tLSU4AWhwuPzeuHD5/dzqxUxTamqqPvjgA61cuVJXXHGFuTwyMlKSqs0GFRcXm7NPkZGRqqioUElJyXlr9u3bV+24+/fvrzaLdTo/Pz8FBQW5vQAAQMPk0aHJMAw99thjevfdd/XJJ5+offv2buvbt2+vyMhIZWdnm8sqKiq0atUq9ejRQ5IUFxcnHx8ft5rCwkLl5eWZNfHx8XK5XNq4caNZs2HDBrlcLrMGAAA0bh59ee7RRx/VW2+9pffff1/Nmzc3Z5Tsdrv8/f1ls9mUlpam6dOnq0OHDurQoYOmT5+ugIAAJScnm7UjR47U+PHjFRoaqpCQEE2YMEGdO3dW3759JUnR0dHq37+/UlJS9Oqrr0qSRo0apaSkJMvfnAMAAA2bR4eml19+WZLUu3dvt+Wvv/66RowYIUmaNGmSysrKNHr0aJWUlKhbt25avny5mjdvbtbPnTtX3t7eGjJkiMrKynTbbbcpIyNDXl5eZs3ixYs1ZswY81t2gwYNUnp6+qUdIAAAqDfq1XOaPB3PaUJjwY2ijQt/341LY/z7bpDPaQIAAKgrhCYAAAALCE0AAAAWEJoAAAAsIDQBAABYQGgCAACwgNAEAABgAaEJAADAAkITAACABYQmAAAACwhNAAAAFhCaAAAALCA0AQAAWEBoAgAAsIDQBAAAYAGhCQAAwAJCEwAAgAWEJgAAAAsITQAAABYQmgAAACwgNAEAAFhAaAIAALCA0AQAAGABoQkAAMACQhMAAIAFhCYAAAALCE0AAAAWEJoAAAAsIDQBAABYQGgCAACwgNAEAABgAaEJAADAAkITAACABYQmAAAACwhNAAAAFhCaAAAALCA0nWH+/Plq3769mjZtqri4OH3++ed13RIAAPAAhKbTvP3220pLS9OTTz6pr776SjfffLMGDBigXbt21XVrAACgjhGaTjNnzhyNHDlSDz74oKKjozVv3jxFRUXp5ZdfruvWAABAHfOu6wY8RUVFhXJycjR58mS35QkJCVq7du1ZtykvL1d5ebn53uVySZJKS0svXaMe6qiMum4Bl1Fj/He8MePvu3FpjH/fp8ZsGOf/d53Q9H8OHDigqqoqRUREuC2PiIhQUVHRWbeZMWOGpk2bVm15VFTUJekR8Bh2e113AOBSacR/34cPH5b9POMnNJ3BZrO5vTcMo9qyU6ZMmaJx48aZ70+cOKGDBw8qNDT0nNug4SgtLVVUVJQKCgoUFBRU1+0AqEX8fTcuhmHo8OHDcjgc560jNP2fsLAweXl5VZtVKi4urjb7dIqfn5/8/PzclrVo0eJStQgPFRQUxH9UgQaKv+/G43wzTKdwI/j/8fX1VVxcnLKzs92WZ2dnq0ePHnXUFQAA8BTMNJ1m3Lhxcjqd6tq1q+Lj47VgwQLt2rVLDz/8cF23BgAA6hih6TRDhw7Vzz//rKefflqFhYWKjY3V0qVL1bZt27puDR7Iz89PTz31VLVLtADqP/6+cTY249e+XwcAAADuaQIAALCC0AQAAGABoQkAAMACQhMAAIAFhCagBubPn6/27duradOmiouL0+eff17XLQGoBZ999pkGDhwoh8Mhm82m9957r65bggchNAEX6O2331ZaWpqefPJJffXVV7r55ps1YMAA7dq1q65bA3CRjh49quuuu07p6el13Qo8EI8cAC5Qt27ddMMNN+jll182l0VHR2vw4MGaMWNGHXYGoDbZbDYtWbJEgwcPrutW4CGYaQIuQEVFhXJycpSQkOC2PCEhQWvXrq2jrgAAlwOhCbgABw4cUFVVVbUfcY6IiKj2Y88AgIaF0ATUgM1mc3tvGEa1ZQCAhoXQBFyAsLAweXl5VZtVKi4urjb7BABoWAhNwAXw9fVVXFycsrOz3ZZnZ2erR48eddQVAOBy8K7rBoD6Zty4cXI6neratavi4+O1YMEC7dq1Sw8//HBdtwbgIh05ckQ7duww3+/cuVO5ubkKCQlRmzZt6rAzeAIeOQDUwPz58zVr1iwVFhYqNjZWc+fO1S233FLXbQG4SJ9++qn69OlTbfnw4cOVkZFx+RuCRyE0AQAAWMA9TQAAABYQmgAAACwgNAEAAFhAaAIAALCA0AQAAGABoQkAAMACQhMAAIAFhCYAAAALCE0AatWIESM0ePDgS36cqVOn6vrrr7/kx2msevfurbS0tLpuA/AohCaggSkoKNDIkSPlcDjk6+urtm3bauzYsfr555/rurU6N3XqVNlsNtlsNnl7eyssLEy33HKL5s2bp/Ly8jrrq6ysTAEBAdq6dasyMjJks9nUv39/t5pDhw7JZrPp008/tbzfyxVggcaC0AQ0ID/88IO6du2q7du36x//+Id27NihV155RStWrFB8fLwOHjx4SY9fWVl5SfdfGzp16qTCwkLt2rVLK1eu1N13360ZM2aoR48eOnz4cJ30lJ2draioKF1zzTWSJG9vb61YsUIrV66sk34AnB2hCWhAHn30Ufn6+mr58uXq1auX2rRpowEDBujjjz/Wnj179OSTT0qSpkyZou7du1fb/tprr9VTTz1lvn/99dcVHR2tpk2b6pprrtH8+fPNdT/++KNsNpv++c9/qnfv3mratKnefPNNc/0LL7ygVq1aKTQ0VI8++qhboHrzzTfVtWtXNW/eXJGRkUpOTlZxcbG5PiMjQy1atHDr7b333pPNZrvoc+Tt7a3IyEg5HA517txZqampWrVqlfLy8jRz5kyzrqSkRPfdd5+Cg4MVEBCgAQMG6LvvvqvW47JlyxQdHa1mzZqpf//+KiwsdDve+c7hKe+//74GDRpkvg8MDNT999+vyZMnn3csW7Zs0a233ip/f3+FhoZq1KhROnLkiKSTs2pvvPGG3n//fXN27VyzVEePHtV9992nZs2aqVWrVpo9e3a1mst5PgCPZQBoEH7++WfDZrMZ06dPP+v6lJQUIzg42Dhx4oSxZcsWQ5KxY8cOc31eXp4hydi2bZthGIaxYMECo1WrVsY777xj/PDDD8Y777xjhISEGBkZGYZhGMbOnTsNSUa7du3Mmj179hjDhw83goKCjIcfftjIz883PvzwQyMgIMBYsGCBeazXXnvNWLp0qfH9998b69atM7p3724MGDDAXP/6668bdrvdrf8lS5YYp/8n66mnnjKuu+468/3KlSsNScbOnTvPeY7O3OZ0d9xxhxEdHW2+HzRokBEdHW189tlnRm5urpGYmGhcddVVRkVFhdmjj4+P0bdvX2PTpk1GTk6OER0dbSQnJ5v7+LVzaBiGUVVVZYSHhxuff/6529j37Nlj+Pv7G//6178MwzCMkpISQ5KxcuVKwzAM4+jRo4bD4TDuvPNOY8uWLcaKFSuM9u3bG8OHDzcMwzAOHz5sDBkyxOjfv79RWFhoFBYWGuXl5Wcd+yOPPGJcccUVxvLly43NmzcbSUlJRrNmzYyxY8de9vMBeDJCE9BArF+/3pBkLFmy5Kzr58yZY0gy9u3bZxiGYVx77bXG008/ba6fMmWKceONN5rvo6KijLfeesttH3/605+M+Ph4wzD+f2iaN2+eW83w4cONtm3bGsePHzeX3X333cbQoUPP2fvGjRsNScbhw4cNw6hZaNqwYYPRsWNHY/fu3ec8zvlC0+OPP274+/sbhmEY27dvNyQZa9asMdcfOHDA8Pf3N/75z3+aPZ4ZPP/yl78YERER5vtfO4eGYRhr1qwxwsLCjKqqqmpjnzx5snH11VcblZWV1ULTggULjODgYOPIkSPmvv79738bTZo0MYqKigzDOPn/xR133HHO82EYJ8OVr6+vkZmZaS77+eefDX9/fzM0Xc7zAXgyLs8BjYRhGJJkXuIaNmyYFi9ebK77xz/+oWHDhkmS9u/fb95Q3qxZM/P1zDPP6Pvvv3fbb9euXasdq1OnTvLy8jLft2rVyu3y21dffaU77rhDbdu2VfPmzdW7d29J0q5du2o8vt/+9rfaunWrWrduXaPtDcMwz01+fr68vb3VrVs3c31oaKg6duyo/Px8c1lAQIB+85vfmO9PH6fVc/j+++8rKSlJTZpU/8/x448/rv379+tvf/tbtXX5+fm67rrrFBgYaC7r2bOnTpw4oW3btlke9/fff6+KigrFx8eby0JCQtSxY0e3Y12u8wF4Mu+6bgBA7bjqqqtks9n07bffnvUbU1u3blVwcLDCwsIkScnJyZo8ebK+/PJLlZWVqaCgQPfcc48k6cSJE5KkhQsXun1QSnILQ5LcPrRP8fHxcXtvs9nMfR49elQJCQlKSEjQm2++qZYtW2rXrl1KTExURUWFJKlJkyZmyDvlUt9knp+fr/bt20tStWOfcnqwks4+zlPbWj2HH3zwgWbMmHHW47Vo0UJTpkzRtGnTlJSUdN5ezuzDqnON1UrNpTgfgCdjpgloIEJDQ9WvXz/Nnz9fZWVlbuuKioq0ePFiDR061PyQu+KKK3TLLbdo8eLFWrx4sfr27auIiAhJUkREhFq3bq0ffvhBV111ldvrVLCoqa1bt+rAgQN67rnndPPNN+uaa65xm4WSpJYtW+rw4cM6evSouSw3N/eijvtrPWVlZemuu+6SJMXExOj48ePasGGDWfPzzz9r+/btio6OtrRPK+fwu+++048//qiEhIRz7ic1NVVNmjTRn//8Z7flMTExys3NdTtHa9asUZMmTXT11VdLknx9fVVVVXXePq+66ir5+Pho/fr15rKSkhJt377d7ViX43wAno7QBDQg6enpKi8vV2Jioj777DMVFBQoKytL/fr1U+vWrfXss8+61Q8bNkyZmZn617/+pXvvvddt3dSpUzVjxgz9+c9/1vbt27Vlyxa9/vrrmjNnzkX12KZNG/n6+uqll17SDz/8oA8++EB/+tOf3Gq6deumgIAAPfHEE9qxY4feeustZWRknHe/Gzdu1DXXXKM9e/act+748eMqKirS3r17tWXLFr300kvq1auXrr/+ek2cOFGS1KFDB91xxx1KSUnR6tWr9fXXX+vee+9V69atdccdd1ge66+dw/fff199+/ZVQEDAOffRtGlTTZs2TS+++KLb8mHDhqlp06YaPny48vLytHLlSqWmpsrpdJrht127dtq8ebO2bdumAwcOnHW2rlmzZho5cqQmTpyoFStWKC8vTyNGjHC7XHi5zgfg8ermVioAl8qPP/5ojBgxwoiMjDR8fHyMqKgoIzU11Thw4EC12pKSEsPPz88ICAgwb8I+3eLFi43rr7/e8PX1NYKDg41bbrnFePfddw3D+P83gn/11Vdu25zt5uOxY8cavXr1Mt+/9dZbRrt27Qw/Pz8jPj7e+OCDD6rta8mSJcZVV11lNG3a1EhKSjIWLFhQK9+ek2RIMry8vIyQkBDjpptuMubOnWv88ssvbrUHDx40nE6nYbfbDX9/fyMxMdHYvn27ud7Kzeq/dg5vuukmY+HChW71Z9vv8ePHjZiYGLcbwQ3DMDZv3mz06dPHaNq0qRESEmKkpKS4/f9YXFxs9OvXz2jWrFm1bU93+PBh49577zUCAgKMiIgIY9asWUavXr3cvj13Oc4H4OlshmHhgjYAoFYdOHBArVq1UkFBgSIjI+u6HQAWcHkOAOrAwYMHNWfOHAITUI8w0wQAAGABM00AAAAWEJoAAAAsIDQBAABYQGgCAACwgNAEAABgAaEJAADAAkITAACABYQmAAAACwhNAAAAFvw/kQ8fJ7meozcAAAAASUVORK5CYII=\n","text/plain":""},"metadata":{},"output_type":"display_data"}]}]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9633B75-2830-BEB1-E7C1-134B75AC5D8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05129" y="2576393"/>
            <a:ext cx="2981741" cy="170521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CEC5D1E-0B10-B91A-07D1-C67E0EFBA5E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05129" y="2576393"/>
            <a:ext cx="2981741" cy="170521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2BAE4D7-0B1A-AC37-7645-BEC96CF8195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05129" y="2576393"/>
            <a:ext cx="2981741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946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27C6157-E14E-4A7A-D1A6-798033A2A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51" y="4119239"/>
            <a:ext cx="7037143" cy="1029810"/>
          </a:xfrm>
        </p:spPr>
        <p:txBody>
          <a:bodyPr>
            <a:noAutofit/>
          </a:bodyPr>
          <a:lstStyle/>
          <a:p>
            <a:pPr algn="l"/>
            <a:r>
              <a:rPr lang="da-DK" sz="2000" dirty="0">
                <a:latin typeface="+mn-lt"/>
              </a:rPr>
              <a:t>1. Neural network graphs?</a:t>
            </a:r>
            <a:br>
              <a:rPr lang="da-DK" sz="2000" dirty="0">
                <a:latin typeface="+mn-lt"/>
              </a:rPr>
            </a:br>
            <a:r>
              <a:rPr lang="da-DK" sz="2000" dirty="0">
                <a:latin typeface="+mn-lt"/>
              </a:rPr>
              <a:t>2. Do I look for best threshold after applying weights again?</a:t>
            </a:r>
            <a:br>
              <a:rPr lang="da-DK" sz="2000" dirty="0">
                <a:latin typeface="+mn-lt"/>
              </a:rPr>
            </a:br>
            <a:r>
              <a:rPr lang="da-DK" sz="2000" dirty="0">
                <a:latin typeface="+mn-lt"/>
              </a:rPr>
              <a:t>3. Do I do it again after Hyperparameter tuning?</a:t>
            </a:r>
            <a:br>
              <a:rPr lang="da-DK" sz="2000" dirty="0">
                <a:latin typeface="+mn-lt"/>
              </a:rPr>
            </a:br>
            <a:r>
              <a:rPr lang="da-DK" sz="2000" dirty="0">
                <a:latin typeface="+mn-lt"/>
              </a:rPr>
              <a:t>4. How can I explain classification report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DD8387-A162-4BB7-1235-786FF0207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801" y="756615"/>
            <a:ext cx="3399684" cy="26708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8B6A37-02A9-45D1-3818-398E26802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202" y="756614"/>
            <a:ext cx="3384348" cy="26708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D768D1-E446-426C-EE53-D131321E815D}"/>
              </a:ext>
            </a:extLst>
          </p:cNvPr>
          <p:cNvSpPr txBox="1"/>
          <p:nvPr/>
        </p:nvSpPr>
        <p:spPr>
          <a:xfrm>
            <a:off x="451201" y="299417"/>
            <a:ext cx="1395353" cy="32625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Initial data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ED19FA-A68A-84C0-0627-A59353BEA288}"/>
              </a:ext>
            </a:extLst>
          </p:cNvPr>
          <p:cNvSpPr txBox="1"/>
          <p:nvPr/>
        </p:nvSpPr>
        <p:spPr>
          <a:xfrm>
            <a:off x="4108800" y="401509"/>
            <a:ext cx="877411" cy="35510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LLE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DEF0F2-C359-561E-2E81-CC5C3F1AE0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051" y="5312615"/>
            <a:ext cx="6965434" cy="13223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400CC5-3BE1-4EF2-4CA8-E601B1879B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4829" y="681993"/>
            <a:ext cx="3705969" cy="28200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E66022-E145-2B49-E60E-26F23B88B717}"/>
              </a:ext>
            </a:extLst>
          </p:cNvPr>
          <p:cNvSpPr txBox="1"/>
          <p:nvPr/>
        </p:nvSpPr>
        <p:spPr>
          <a:xfrm>
            <a:off x="8311003" y="339662"/>
            <a:ext cx="877411" cy="35510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Tuned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351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13559</TotalTime>
  <Words>2703</Words>
  <Application>Microsoft Office PowerPoint</Application>
  <PresentationFormat>Widescreen</PresentationFormat>
  <Paragraphs>116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Unicode MS</vt:lpstr>
      <vt:lpstr>Calibri</vt:lpstr>
      <vt:lpstr>Calibri Light</vt:lpstr>
      <vt:lpstr>Office Theme</vt:lpstr>
      <vt:lpstr>Problem Description</vt:lpstr>
      <vt:lpstr>PMS Data </vt:lpstr>
      <vt:lpstr>Data Description and Pre-Processing</vt:lpstr>
      <vt:lpstr>Models-initial results</vt:lpstr>
      <vt:lpstr>Adjust Thresholds-Compare Confusion Matrices</vt:lpstr>
      <vt:lpstr>Data Compression – Locally Linear Embeddings</vt:lpstr>
      <vt:lpstr>Apply class weights</vt:lpstr>
      <vt:lpstr>Hyperparameters Tuning (with weighted classes)</vt:lpstr>
      <vt:lpstr>1. Neural network graphs? 2. Do I look for best threshold after applying weights again? 3. Do I do it again after Hyperparameter tuning? 4. How can I explain classification report</vt:lpstr>
      <vt:lpstr>PowerPoint Presentation</vt:lpstr>
    </vt:vector>
  </TitlesOfParts>
  <Company>MAN Diesel &amp; Turbo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PMS Data</dc:title>
  <dc:creator>Angelos Daglaroglou</dc:creator>
  <cp:lastModifiedBy>Angelo Daglas</cp:lastModifiedBy>
  <cp:revision>38</cp:revision>
  <dcterms:created xsi:type="dcterms:W3CDTF">2022-10-25T12:07:25Z</dcterms:created>
  <dcterms:modified xsi:type="dcterms:W3CDTF">2023-02-22T11:47:42Z</dcterms:modified>
</cp:coreProperties>
</file>