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4" r:id="rId8"/>
    <p:sldId id="263" r:id="rId9"/>
    <p:sldId id="285" r:id="rId10"/>
    <p:sldId id="264" r:id="rId11"/>
    <p:sldId id="283" r:id="rId12"/>
    <p:sldId id="265" r:id="rId13"/>
    <p:sldId id="266" r:id="rId14"/>
    <p:sldId id="275" r:id="rId15"/>
    <p:sldId id="277" r:id="rId16"/>
    <p:sldId id="276" r:id="rId17"/>
    <p:sldId id="278" r:id="rId18"/>
    <p:sldId id="279" r:id="rId19"/>
    <p:sldId id="267" r:id="rId20"/>
    <p:sldId id="268" r:id="rId21"/>
    <p:sldId id="270" r:id="rId22"/>
    <p:sldId id="282" r:id="rId23"/>
    <p:sldId id="280" r:id="rId24"/>
    <p:sldId id="281" r:id="rId25"/>
    <p:sldId id="273" r:id="rId26"/>
    <p:sldId id="27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A64D8-C96D-432C-BFA1-DF3ED56BB4ED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B9F0-A571-4987-801A-2BC553EB498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352928" cy="3501008"/>
          </a:xfrm>
        </p:spPr>
        <p:txBody>
          <a:bodyPr>
            <a:noAutofit/>
          </a:bodyPr>
          <a:lstStyle/>
          <a:p>
            <a:r>
              <a:rPr lang="ru-RU" sz="3200" dirty="0" smtClean="0"/>
              <a:t>«МИРЭА-Российский технологический университет» РТУ МИРЭА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Институт искусственного интеллекта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Кафедра высшей математики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Выпускная квалификационная работа на тему: «</a:t>
            </a:r>
            <a:r>
              <a:rPr lang="ru-RU" sz="3200" dirty="0"/>
              <a:t>Нахождение площадей и объёмов трехмерных моделей пещер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293096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Обучающийся: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Едренников Д.А. Группа: КМБО-01-20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Руководитель: Д-р </a:t>
            </a:r>
            <a:r>
              <a:rPr lang="ru-RU" dirty="0" err="1" smtClean="0">
                <a:solidFill>
                  <a:schemeClr val="tx1"/>
                </a:solidFill>
              </a:rPr>
              <a:t>физ.-мат</a:t>
            </a:r>
            <a:r>
              <a:rPr lang="ru-RU" dirty="0" smtClean="0">
                <a:solidFill>
                  <a:schemeClr val="tx1"/>
                </a:solidFill>
              </a:rPr>
              <a:t> наук, профессор </a:t>
            </a:r>
            <a:r>
              <a:rPr lang="ru-RU" dirty="0" err="1" smtClean="0">
                <a:solidFill>
                  <a:schemeClr val="tx1"/>
                </a:solidFill>
              </a:rPr>
              <a:t>Шелепин</a:t>
            </a:r>
            <a:r>
              <a:rPr lang="ru-RU" dirty="0" smtClean="0">
                <a:solidFill>
                  <a:schemeClr val="tx1"/>
                </a:solidFill>
              </a:rPr>
              <a:t> А.Л.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63093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 2024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608276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32440" cy="980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площади. Метод №3. «Ориентированные площади»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10</a:t>
            </a:r>
            <a:endParaRPr lang="ru-RU" sz="4000" dirty="0"/>
          </a:p>
        </p:txBody>
      </p:sp>
      <p:pic>
        <p:nvPicPr>
          <p:cNvPr id="2050" name="Picture 2" descr="C:\Users\don20\Downloads\method-draw-image-_3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4602825" cy="4248472"/>
          </a:xfrm>
          <a:prstGeom prst="rect">
            <a:avLst/>
          </a:prstGeom>
          <a:noFill/>
        </p:spPr>
      </p:pic>
      <p:pic>
        <p:nvPicPr>
          <p:cNvPr id="2051" name="Picture 3" descr="C:\Users\don20\Downloads\method-draw-image-_4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506" y="1484784"/>
            <a:ext cx="5080494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32440" cy="980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площади. Метод №3. «Ориентированные площади»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11</a:t>
            </a:r>
            <a:endParaRPr lang="ru-RU" sz="4000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4127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Этот метод аналогичен 2, но площадь верхних и нижних многоугольников будет найдем методом ориентированных площадей. Желтым обозначены стороны треугольников с отрицательной площадью, зеленым – с положительной.</a:t>
            </a:r>
            <a:endParaRPr lang="ru-RU" dirty="0"/>
          </a:p>
        </p:txBody>
      </p:sp>
      <p:pic>
        <p:nvPicPr>
          <p:cNvPr id="3074" name="Picture 2" descr="C:\Users\don20\Downloads\method-draw-image-_5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652120" cy="4418532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68729" y="1844824"/>
            <a:ext cx="3475271" cy="1152128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площади. Метод №4. «Векторное произведение»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661248"/>
            <a:ext cx="9144000" cy="11967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Похож на 3 метод. Но площадь всех треугольников будет положительной, так как для поиска площади мы используем векторные произведения ( и разделение многоугольников на треугольники также происходит по-другому).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12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4784"/>
            <a:ext cx="536408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0675" y="2780928"/>
            <a:ext cx="3743325" cy="116205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ru-RU" dirty="0" smtClean="0"/>
              <a:t>объёма.</a:t>
            </a:r>
            <a:r>
              <a:rPr lang="ru-RU" dirty="0"/>
              <a:t> Метод №</a:t>
            </a:r>
            <a:r>
              <a:rPr lang="ru-RU" dirty="0" smtClean="0"/>
              <a:t>1. «Триангуляция»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2195736" y="6137920"/>
            <a:ext cx="5004048" cy="7200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Шаги базовой триангуляции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13</a:t>
            </a:r>
            <a:endParaRPr lang="ru-RU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3779912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don20\Downloads\method-draw-image-_8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69276"/>
            <a:ext cx="5436096" cy="3747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№1. «Триангуляция»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195736" y="6137920"/>
            <a:ext cx="5004048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Базовая триангуляция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14</a:t>
            </a:r>
            <a:endParaRPr lang="ru-RU" sz="4000" dirty="0"/>
          </a:p>
        </p:txBody>
      </p:sp>
      <p:pic>
        <p:nvPicPr>
          <p:cNvPr id="2050" name="Picture 2" descr="C:\Users\don20\Downloads\method-draw-image (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416824" cy="5115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№1. «Триангуляция»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763688" y="6137920"/>
            <a:ext cx="5004048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Шаги полной триангуляции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15</a:t>
            </a:r>
            <a:endParaRPr lang="ru-RU" sz="4000" dirty="0"/>
          </a:p>
        </p:txBody>
      </p:sp>
      <p:pic>
        <p:nvPicPr>
          <p:cNvPr id="3074" name="Picture 2" descr="C:\Users\don20\Downloads\method-draw-image (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9889" y="1988840"/>
            <a:ext cx="4594111" cy="3600400"/>
          </a:xfrm>
          <a:prstGeom prst="rect">
            <a:avLst/>
          </a:prstGeom>
          <a:noFill/>
        </p:spPr>
      </p:pic>
      <p:pic>
        <p:nvPicPr>
          <p:cNvPr id="3075" name="Picture 3" descr="C:\Users\don20\Downloads\method-draw-image (1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4489699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№1. «Триангуляция»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835696" y="6425952"/>
            <a:ext cx="5004048" cy="4320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Шаги полной триангуляции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16</a:t>
            </a:r>
            <a:endParaRPr lang="ru-RU" sz="4000" dirty="0"/>
          </a:p>
        </p:txBody>
      </p:sp>
      <p:pic>
        <p:nvPicPr>
          <p:cNvPr id="4098" name="Picture 2" descr="C:\Users\don20\Downloads\method-draw-image (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272808" cy="5015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№1. «Триангуляция»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123728" y="6353944"/>
            <a:ext cx="500404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Шаги полной триангуляции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17</a:t>
            </a:r>
            <a:endParaRPr lang="ru-RU" sz="4000" dirty="0"/>
          </a:p>
        </p:txBody>
      </p:sp>
      <p:pic>
        <p:nvPicPr>
          <p:cNvPr id="5122" name="Picture 2" descr="C:\Users\don20\Downloads\method-draw-image (1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308304" cy="5040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№1. «Триангуляция»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483768" y="6137920"/>
            <a:ext cx="5004048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Полная триангуляции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18</a:t>
            </a:r>
            <a:endParaRPr lang="ru-RU" sz="4000" dirty="0"/>
          </a:p>
        </p:txBody>
      </p:sp>
      <p:pic>
        <p:nvPicPr>
          <p:cNvPr id="9217" name="Picture 1" descr="C:\Users\don20\Downloads\method-draw-image-_17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6912768" cy="4766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№2. «Усеченная пирамида»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 данном методе мы считаем пространство между 2 пикетами усеченной пирамидой. В качестве оснований мы берем вертикальные сечения.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19</a:t>
            </a:r>
            <a:endParaRPr lang="ru-RU" sz="4000" dirty="0"/>
          </a:p>
        </p:txBody>
      </p:sp>
      <p:pic>
        <p:nvPicPr>
          <p:cNvPr id="7170" name="Picture 2" descr="C:\Users\don20\Downloads\method-draw-image (1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4860032" cy="3898014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079" y="2420888"/>
            <a:ext cx="4216921" cy="800100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1"/>
            <a:ext cx="9144000" cy="1656184"/>
          </a:xfrm>
        </p:spPr>
        <p:txBody>
          <a:bodyPr/>
          <a:lstStyle/>
          <a:p>
            <a:r>
              <a:rPr lang="ru-RU" dirty="0" smtClean="0"/>
              <a:t>Реализация алгоритмов вычисления площади и объёма трехмерных моделей пещер.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42088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Задачи</a:t>
            </a:r>
            <a:endParaRPr lang="ru-RU" sz="40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212976"/>
            <a:ext cx="9144000" cy="36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Реализовать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алгоритмы нахождения площади пещеры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ru-RU" sz="3200" dirty="0"/>
              <a:t>Реализовать алгоритмы нахождения площади </a:t>
            </a:r>
            <a:r>
              <a:rPr lang="ru-RU" sz="3200" dirty="0" smtClean="0"/>
              <a:t>пещерных залов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ru-RU" sz="3200" dirty="0" smtClean="0"/>
              <a:t>Проверить работоспособность алгоритмов на данных полученных в ходе </a:t>
            </a:r>
            <a:r>
              <a:rPr lang="ru-RU" sz="3200" dirty="0" err="1" smtClean="0"/>
              <a:t>топосъёмки</a:t>
            </a:r>
            <a:endParaRPr lang="ru-RU" sz="320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объёма. Метод №3. «Эллипсоид»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20</a:t>
            </a:r>
            <a:endParaRPr lang="ru-RU" sz="4000" dirty="0"/>
          </a:p>
        </p:txBody>
      </p:sp>
      <p:pic>
        <p:nvPicPr>
          <p:cNvPr id="8195" name="Picture 3" descr="C:\Users\don20\Downloads\method-draw-image (1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5847050" cy="4032448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2996952"/>
            <a:ext cx="3024336" cy="996252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124744"/>
          </a:xfrm>
        </p:spPr>
        <p:txBody>
          <a:bodyPr>
            <a:noAutofit/>
          </a:bodyPr>
          <a:lstStyle/>
          <a:p>
            <a:r>
              <a:rPr lang="ru-RU" sz="2800" dirty="0" smtClean="0"/>
              <a:t>Эффективность методов нахождения площади. Результаты для всего пространства пещеры</a:t>
            </a:r>
            <a:endParaRPr lang="ru-RU" sz="28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987824" y="908720"/>
            <a:ext cx="2674640" cy="7486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Пещера «Шея»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2276871"/>
          <a:ext cx="9144000" cy="45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75731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</a:t>
                      </a:r>
                      <a:r>
                        <a:rPr lang="ru-RU" sz="2400" baseline="0" dirty="0" smtClean="0"/>
                        <a:t> долях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Точность</a:t>
                      </a:r>
                      <a:endParaRPr lang="ru-RU" sz="2400" dirty="0"/>
                    </a:p>
                  </a:txBody>
                  <a:tcPr/>
                </a:tc>
              </a:tr>
              <a:tr h="75731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Ручное вычисление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1.0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1.0</a:t>
                      </a:r>
                      <a:endParaRPr lang="ru-RU" sz="2000" dirty="0"/>
                    </a:p>
                  </a:txBody>
                  <a:tcPr/>
                </a:tc>
              </a:tr>
              <a:tr h="75731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2512.53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1.15732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1.13343</a:t>
                      </a:r>
                      <a:endParaRPr lang="ru-RU" sz="2000" dirty="0"/>
                    </a:p>
                  </a:txBody>
                  <a:tcPr/>
                </a:tc>
              </a:tr>
              <a:tr h="79455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2286.98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1.05342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0.878455</a:t>
                      </a:r>
                      <a:endParaRPr lang="ru-RU" sz="2000" dirty="0"/>
                    </a:p>
                  </a:txBody>
                  <a:tcPr/>
                </a:tc>
              </a:tr>
              <a:tr h="75731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1851.25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0.852716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0.785598</a:t>
                      </a:r>
                      <a:endParaRPr lang="ru-RU" sz="2000" dirty="0"/>
                    </a:p>
                  </a:txBody>
                  <a:tcPr/>
                </a:tc>
              </a:tr>
              <a:tr h="75731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2421.92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1.11558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1.0785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21</a:t>
            </a:r>
            <a:endParaRPr lang="ru-RU" sz="40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340768"/>
            <a:ext cx="2533650" cy="9429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1052736"/>
            <a:ext cx="3895725" cy="120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10527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Эффективность методов нахождения площади. Результаты для всего пространства пещеры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27784" y="980728"/>
            <a:ext cx="3240360" cy="82068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Пещера «</a:t>
            </a:r>
            <a:r>
              <a:rPr lang="ru-RU" dirty="0" err="1" smtClean="0"/>
              <a:t>Зречка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348879"/>
          <a:ext cx="9144000" cy="450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74541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</a:t>
                      </a:r>
                      <a:r>
                        <a:rPr lang="ru-RU" sz="2400" baseline="0" dirty="0" smtClean="0"/>
                        <a:t> долях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Точность</a:t>
                      </a:r>
                      <a:endParaRPr lang="ru-RU" sz="2400" dirty="0"/>
                    </a:p>
                  </a:txBody>
                  <a:tcPr/>
                </a:tc>
              </a:tr>
              <a:tr h="745412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Ручное вычисление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1.0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1.0</a:t>
                      </a:r>
                      <a:endParaRPr lang="ru-RU" sz="2000" dirty="0"/>
                    </a:p>
                  </a:txBody>
                  <a:tcPr/>
                </a:tc>
              </a:tr>
              <a:tr h="74541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1028.12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0.817266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1.06695</a:t>
                      </a:r>
                      <a:endParaRPr lang="ru-RU" sz="2000" dirty="0"/>
                    </a:p>
                  </a:txBody>
                  <a:tcPr/>
                </a:tc>
              </a:tr>
              <a:tr h="78206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1032.77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0.820959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0.910988</a:t>
                      </a:r>
                      <a:endParaRPr lang="ru-RU" sz="2000" dirty="0"/>
                    </a:p>
                  </a:txBody>
                  <a:tcPr/>
                </a:tc>
              </a:tr>
              <a:tr h="74541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1016.01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0.807637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0.862594</a:t>
                      </a:r>
                      <a:endParaRPr lang="ru-RU" sz="2000" dirty="0"/>
                    </a:p>
                  </a:txBody>
                  <a:tcPr/>
                </a:tc>
              </a:tr>
              <a:tr h="74541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1042.18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0.828441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0.858767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22</a:t>
            </a:r>
            <a:endParaRPr lang="ru-RU" sz="40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340768"/>
            <a:ext cx="2533650" cy="942975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052736"/>
            <a:ext cx="3895725" cy="120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836712"/>
          </a:xfrm>
        </p:spPr>
        <p:txBody>
          <a:bodyPr>
            <a:noAutofit/>
          </a:bodyPr>
          <a:lstStyle/>
          <a:p>
            <a:r>
              <a:rPr lang="ru-RU" sz="2400" dirty="0" smtClean="0"/>
              <a:t>Эффективность методов нахождения объёма. Результаты для всего пространства пещеры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700808"/>
          <a:ext cx="9144000" cy="51953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142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Метод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долях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Точность</a:t>
                      </a:r>
                      <a:endParaRPr lang="ru-RU" sz="1400" dirty="0"/>
                    </a:p>
                  </a:txBody>
                  <a:tcPr/>
                </a:tc>
              </a:tr>
              <a:tr h="64999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Ручное вычисление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32221.8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1.0</a:t>
                      </a:r>
                    </a:p>
                  </a:txBody>
                  <a:tcPr/>
                </a:tc>
              </a:tr>
              <a:tr h="39096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«Эллипсоид»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23846.4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0.74007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0.71398</a:t>
                      </a:r>
                      <a:endParaRPr lang="ru-RU" sz="1400" dirty="0"/>
                    </a:p>
                  </a:txBody>
                  <a:tcPr/>
                </a:tc>
              </a:tr>
              <a:tr h="64999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«Эллипсоид» 2 версия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31404.5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0.974635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0.784402</a:t>
                      </a:r>
                      <a:endParaRPr lang="ru-RU" sz="1400" dirty="0"/>
                    </a:p>
                  </a:txBody>
                  <a:tcPr/>
                </a:tc>
              </a:tr>
              <a:tr h="64999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«Усеченной пирамиды»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30342.6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0.94168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0.719391</a:t>
                      </a:r>
                      <a:endParaRPr lang="ru-RU" sz="1400" dirty="0"/>
                    </a:p>
                  </a:txBody>
                  <a:tcPr/>
                </a:tc>
              </a:tr>
              <a:tr h="64999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«Усеченной пирамиды»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38933.1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1.20828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1.35381</a:t>
                      </a:r>
                      <a:endParaRPr lang="ru-RU" sz="1400" dirty="0"/>
                    </a:p>
                  </a:txBody>
                  <a:tcPr/>
                </a:tc>
              </a:tr>
              <a:tr h="888113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«Полная триангуляция»: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27392.7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0.85013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0.693945</a:t>
                      </a:r>
                      <a:endParaRPr lang="ru-RU" sz="1400" dirty="0"/>
                    </a:p>
                  </a:txBody>
                  <a:tcPr/>
                </a:tc>
              </a:tr>
              <a:tr h="390968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«Базовая триангуляция»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15685.8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0.486806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0.536639</a:t>
                      </a:r>
                      <a:endParaRPr lang="ru-RU" sz="1400" dirty="0"/>
                    </a:p>
                  </a:txBody>
                  <a:tcPr/>
                </a:tc>
              </a:tr>
              <a:tr h="553871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«Экстраполированная базовая триангуляция»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29137.9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0.904293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0.728887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926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Пещера «Шея»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23</a:t>
            </a:r>
            <a:endParaRPr lang="ru-RU" sz="40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92696"/>
            <a:ext cx="2533650" cy="942975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620688"/>
            <a:ext cx="3275856" cy="100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692696"/>
          </a:xfrm>
        </p:spPr>
        <p:txBody>
          <a:bodyPr>
            <a:noAutofit/>
          </a:bodyPr>
          <a:lstStyle/>
          <a:p>
            <a:r>
              <a:rPr lang="ru-RU" sz="2400" dirty="0" smtClean="0"/>
              <a:t>Эффективность методов нахождения объёма. Результаты для всего пространства пещеры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6206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Пещера «</a:t>
            </a:r>
            <a:r>
              <a:rPr lang="ru-RU" sz="2800" dirty="0" err="1" smtClean="0"/>
              <a:t>Зречка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628800"/>
          <a:ext cx="9144000" cy="52292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384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Метод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долях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Точность</a:t>
                      </a:r>
                      <a:endParaRPr lang="ru-RU" sz="1400" dirty="0"/>
                    </a:p>
                  </a:txBody>
                  <a:tcPr/>
                </a:tc>
              </a:tr>
              <a:tr h="654235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Ручное вычисление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9051.12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1.0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1.0</a:t>
                      </a:r>
                      <a:endParaRPr lang="ru-RU" sz="1400" dirty="0"/>
                    </a:p>
                  </a:txBody>
                  <a:tcPr/>
                </a:tc>
              </a:tr>
              <a:tr h="393516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«Эллипсоид»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9724.17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1.07436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0.994484</a:t>
                      </a:r>
                      <a:endParaRPr lang="ru-RU" sz="1400" dirty="0"/>
                    </a:p>
                  </a:txBody>
                  <a:tcPr/>
                </a:tc>
              </a:tr>
              <a:tr h="654235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«Эллипсоид» 2 версия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8742.93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1.03235</a:t>
                      </a:r>
                      <a:endParaRPr lang="ru-RU" sz="1400" dirty="0"/>
                    </a:p>
                  </a:txBody>
                  <a:tcPr/>
                </a:tc>
              </a:tr>
              <a:tr h="654235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«Усеченной пирамиды»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5044.58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0.557344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0.844518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4235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«Усеченной пирамиды»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13742.7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1.51834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1.19769</a:t>
                      </a:r>
                      <a:endParaRPr lang="ru-RU" sz="1400" dirty="0"/>
                    </a:p>
                  </a:txBody>
                  <a:tcPr/>
                </a:tc>
              </a:tr>
              <a:tr h="893901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«Полная триангуляция»: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6064.76 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0.670057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0.684939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3516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«Базовая триангуляция»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5343.67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0.590388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0.576776</a:t>
                      </a:r>
                      <a:endParaRPr lang="ru-RU" sz="1400" dirty="0"/>
                    </a:p>
                  </a:txBody>
                  <a:tcPr/>
                </a:tc>
              </a:tr>
              <a:tr h="557480">
                <a:tc>
                  <a:txBody>
                    <a:bodyPr/>
                    <a:lstStyle/>
                    <a:p>
                      <a:r>
                        <a:rPr lang="ru-RU" sz="1400" kern="1200" dirty="0" smtClean="0"/>
                        <a:t>«Экстраполированная базовая триангуляция»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5033.74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0.556145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0.821339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24</a:t>
            </a:r>
            <a:endParaRPr lang="ru-RU" sz="4000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620688"/>
            <a:ext cx="2533650" cy="942975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620688"/>
            <a:ext cx="3275856" cy="100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Было разработано несколько различных методов для вычисления площади пола и объёма пещеры.  Большинство из них показало хороший результат.</a:t>
            </a:r>
          </a:p>
          <a:p>
            <a:r>
              <a:rPr lang="ru-RU" dirty="0" smtClean="0"/>
              <a:t>Но в целом, необходимо провести больше тестов на различных пещерах, так как точность многих методов может быть увеличена. Также весьма вероятно, что на некоторых участках возможна некорректная работа функций. Дабы найти и устранить возможные ошибки необходимо дальнейшее тестирование.</a:t>
            </a:r>
          </a:p>
          <a:p>
            <a:r>
              <a:rPr lang="ru-RU" dirty="0" smtClean="0"/>
              <a:t>Ещё один путь развития - реализация других возможно более точных методов. Например, реализация метода, использующего  ориентированные объёмы (близкий к методу ориентированных площадей). Другой пример – триангуляция с использованием сплайнов.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39961" y="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25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внимание! 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 smtClean="0"/>
              <a:t>Средства реализации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052736"/>
            <a:ext cx="1298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/>
              <a:t>Топо</a:t>
            </a:r>
            <a:endParaRPr lang="ru-RU" sz="4400"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548680"/>
            <a:ext cx="2268252" cy="1512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67736" y="908720"/>
            <a:ext cx="23762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С++</a:t>
            </a:r>
          </a:p>
          <a:p>
            <a:r>
              <a:rPr lang="ru-RU" sz="2800" dirty="0" smtClean="0"/>
              <a:t>Стандартные библиотеки:</a:t>
            </a:r>
          </a:p>
          <a:p>
            <a:r>
              <a:rPr lang="en-US" sz="2800" dirty="0" smtClean="0"/>
              <a:t>Vector</a:t>
            </a:r>
          </a:p>
          <a:p>
            <a:r>
              <a:rPr lang="en-US" sz="2800" dirty="0" err="1" smtClean="0"/>
              <a:t>cmatch</a:t>
            </a:r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36912"/>
            <a:ext cx="5364088" cy="2952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72008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 smtClean="0"/>
              <a:t>Исходные данные – это информация о расположении пикетов и отстрелов в пространстве</a:t>
            </a:r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96577"/>
            <a:ext cx="5688632" cy="546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координат в трёхмерном пространстве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/>
          <a:lstStyle/>
          <a:p>
            <a:r>
              <a:rPr lang="ru-RU" dirty="0" smtClean="0"/>
              <a:t> Переход к декартовой системе координат осуществляется по следующим формулам:</a:t>
            </a:r>
          </a:p>
          <a:p>
            <a:r>
              <a:rPr lang="en-US" dirty="0" smtClean="0"/>
              <a:t>X=L*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Az</a:t>
            </a:r>
            <a:r>
              <a:rPr lang="en-US" dirty="0" smtClean="0"/>
              <a:t>)*</a:t>
            </a:r>
            <a:r>
              <a:rPr lang="en-US" dirty="0" err="1" smtClean="0"/>
              <a:t>cos</a:t>
            </a:r>
            <a:r>
              <a:rPr lang="en-US" dirty="0" smtClean="0"/>
              <a:t>(An)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Y=L*sin(</a:t>
            </a:r>
            <a:r>
              <a:rPr lang="en-US" dirty="0" err="1" smtClean="0"/>
              <a:t>Az</a:t>
            </a:r>
            <a:r>
              <a:rPr lang="en-US" dirty="0" smtClean="0"/>
              <a:t>)*</a:t>
            </a:r>
            <a:r>
              <a:rPr lang="en-US" dirty="0" err="1" smtClean="0"/>
              <a:t>cos</a:t>
            </a:r>
            <a:r>
              <a:rPr lang="en-US" dirty="0" smtClean="0"/>
              <a:t>(An)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 smtClean="0"/>
              <a:t>Z=L*</a:t>
            </a:r>
            <a:r>
              <a:rPr lang="ru-RU" dirty="0" err="1" smtClean="0"/>
              <a:t>sin</a:t>
            </a:r>
            <a:r>
              <a:rPr lang="ru-RU" dirty="0" smtClean="0"/>
              <a:t>(</a:t>
            </a:r>
            <a:r>
              <a:rPr lang="en-US" dirty="0" smtClean="0"/>
              <a:t>An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</a:t>
            </a:r>
            <a:endParaRPr lang="ru-RU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175" y="3543300"/>
            <a:ext cx="62198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Нахождение площади. Метод №1.</a:t>
            </a:r>
            <a:endParaRPr lang="ru-RU" dirty="0"/>
          </a:p>
        </p:txBody>
      </p:sp>
      <p:pic>
        <p:nvPicPr>
          <p:cNvPr id="5" name="Рисунок 4" descr="Без имени"/>
          <p:cNvPicPr/>
          <p:nvPr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760640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6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9087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площади. Метод №1.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Наиболее простой метод. Находим точки с максимальным значением, по ним строим четырехугольник и находим его площадь.</a:t>
            </a:r>
          </a:p>
          <a:p>
            <a:endParaRPr lang="ru-RU" dirty="0"/>
          </a:p>
        </p:txBody>
      </p:sp>
      <p:pic>
        <p:nvPicPr>
          <p:cNvPr id="5" name="Рисунок 4" descr="Без имени"/>
          <p:cNvPicPr/>
          <p:nvPr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824536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7</a:t>
            </a:r>
            <a:endParaRPr lang="ru-RU" sz="40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2204864"/>
            <a:ext cx="4283968" cy="514350"/>
          </a:xfrm>
          <a:prstGeom prst="rect">
            <a:avLst/>
          </a:prstGeom>
          <a:noFill/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3284984"/>
            <a:ext cx="3476715" cy="1296144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1340768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Нахождение площади. Метод №2. «</a:t>
            </a:r>
            <a:r>
              <a:rPr lang="ru-RU" sz="3200" dirty="0"/>
              <a:t>Построение предположительного контура пола и поиск его площади с помощью метода </a:t>
            </a:r>
            <a:r>
              <a:rPr lang="ru-RU" sz="3200" dirty="0" smtClean="0"/>
              <a:t>Герона»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17232"/>
            <a:ext cx="9144000" cy="1340768"/>
          </a:xfrm>
        </p:spPr>
        <p:txBody>
          <a:bodyPr>
            <a:normAutofit/>
          </a:bodyPr>
          <a:lstStyle/>
          <a:p>
            <a:r>
              <a:rPr lang="ru-RU" dirty="0" smtClean="0"/>
              <a:t>В данном методе форма пола описывается более точно.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</a:t>
            </a:r>
            <a:endParaRPr lang="ru-RU" sz="4000" dirty="0"/>
          </a:p>
        </p:txBody>
      </p:sp>
      <p:pic>
        <p:nvPicPr>
          <p:cNvPr id="1028" name="Picture 4" descr="C:\Users\don20\Downloads\method-draw-image-_1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5292081" cy="400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Нахождение площади. Метод №2. «Построение предположительного контура пола и поиск его площади с помощью метода Герона»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661248"/>
            <a:ext cx="9144000" cy="11967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определения площади нижней и верхней половины многоугольника, она разбивается на отдельные треугольники и их площадь находится методов Герона.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99648" y="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9</a:t>
            </a:r>
            <a:endParaRPr lang="ru-RU" sz="4000" dirty="0"/>
          </a:p>
        </p:txBody>
      </p:sp>
      <p:pic>
        <p:nvPicPr>
          <p:cNvPr id="5" name="Picture 2" descr="C:\Users\don20\Downloads\method-draw-image-_2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2"/>
            <a:ext cx="4860031" cy="4032448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1844824"/>
            <a:ext cx="4283968" cy="514350"/>
          </a:xfrm>
          <a:prstGeom prst="rect">
            <a:avLst/>
          </a:prstGeom>
          <a:noFill/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3476715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791</Words>
  <Application>Microsoft Office PowerPoint</Application>
  <PresentationFormat>Экран (4:3)</PresentationFormat>
  <Paragraphs>208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«МИРЭА-Российский технологический университет» РТУ МИРЭА  Институт искусственного интеллекта  Кафедра высшей математики  Выпускная квалификационная работа на тему: «Нахождение площадей и объёмов трехмерных моделей пещер»</vt:lpstr>
      <vt:lpstr>Цели и задачи</vt:lpstr>
      <vt:lpstr>Средства реализации </vt:lpstr>
      <vt:lpstr>Исходные данные</vt:lpstr>
      <vt:lpstr>Поиск координат в трёхмерном пространстве</vt:lpstr>
      <vt:lpstr>Нахождение площади. Метод №1.</vt:lpstr>
      <vt:lpstr>Нахождение площади. Метод №1.</vt:lpstr>
      <vt:lpstr>Нахождение площади. Метод №2. «Построение предположительного контура пола и поиск его площади с помощью метода Герона»</vt:lpstr>
      <vt:lpstr>Нахождение площади. Метод №2. «Построение предположительного контура пола и поиск его площади с помощью метода Герона»</vt:lpstr>
      <vt:lpstr>Нахождение площади. Метод №3. «Ориентированные площади»</vt:lpstr>
      <vt:lpstr>Нахождение площади. Метод №3. «Ориентированные площади»</vt:lpstr>
      <vt:lpstr>Нахождение площади. Метод №4. «Векторное произведение»</vt:lpstr>
      <vt:lpstr>Нахождение объёма. Метод №1. «Триангуляция»</vt:lpstr>
      <vt:lpstr>Нахождение объёма. Метод №1. «Триангуляция»</vt:lpstr>
      <vt:lpstr>Нахождение объёма. Метод №1. «Триангуляция»</vt:lpstr>
      <vt:lpstr>Нахождение объёма. Метод №1. «Триангуляция»</vt:lpstr>
      <vt:lpstr>Нахождение объёма. Метод №1. «Триангуляция»</vt:lpstr>
      <vt:lpstr>Нахождение объёма. Метод №1. «Триангуляция»</vt:lpstr>
      <vt:lpstr>Нахождение объёма. Метод №2. «Усеченная пирамида»</vt:lpstr>
      <vt:lpstr>Нахождение объёма. Метод №3. «Эллипсоид»</vt:lpstr>
      <vt:lpstr>Эффективность методов нахождения площади. Результаты для всего пространства пещеры</vt:lpstr>
      <vt:lpstr>Эффективность методов нахождения площади. Результаты для всего пространства пещеры</vt:lpstr>
      <vt:lpstr>Эффективность методов нахождения объёма. Результаты для всего пространства пещеры</vt:lpstr>
      <vt:lpstr>Эффективность методов нахождения объёма. Результаты для всего пространства пещеры</vt:lpstr>
      <vt:lpstr>Заключение</vt:lpstr>
      <vt:lpstr>Спасибо за внимание! 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«МИРЭА-Российский технологический университет» РТУ МИРЭА Институт искусственного интеллекта Кафедра высшей математики Выпускная квалификационная работа на тему: «Нахождение площадей и объёмов трехмерных моделей пещер»</dc:title>
  <dc:creator>don20132020@gmail.com</dc:creator>
  <cp:lastModifiedBy>don20132020@gmail.com</cp:lastModifiedBy>
  <cp:revision>169</cp:revision>
  <dcterms:created xsi:type="dcterms:W3CDTF">2024-06-04T17:17:42Z</dcterms:created>
  <dcterms:modified xsi:type="dcterms:W3CDTF">2024-06-18T20:48:52Z</dcterms:modified>
</cp:coreProperties>
</file>