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83" r:id="rId2"/>
    <p:sldId id="288" r:id="rId3"/>
    <p:sldId id="290" r:id="rId4"/>
    <p:sldId id="284" r:id="rId5"/>
    <p:sldId id="287" r:id="rId6"/>
    <p:sldId id="383" r:id="rId7"/>
    <p:sldId id="273" r:id="rId8"/>
    <p:sldId id="380" r:id="rId9"/>
    <p:sldId id="381" r:id="rId10"/>
    <p:sldId id="384" r:id="rId11"/>
    <p:sldId id="385" r:id="rId12"/>
    <p:sldId id="386" r:id="rId13"/>
    <p:sldId id="387" r:id="rId14"/>
    <p:sldId id="389" r:id="rId15"/>
    <p:sldId id="314" r:id="rId16"/>
    <p:sldId id="3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11" autoAdjust="0"/>
    <p:restoredTop sz="76934"/>
  </p:normalViewPr>
  <p:slideViewPr>
    <p:cSldViewPr snapToGrid="0" snapToObjects="1">
      <p:cViewPr varScale="1">
        <p:scale>
          <a:sx n="78" d="100"/>
          <a:sy n="78" d="100"/>
        </p:scale>
        <p:origin x="21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2</a:t>
            </a:fld>
            <a:endParaRPr lang="en-US"/>
          </a:p>
        </p:txBody>
      </p:sp>
    </p:spTree>
    <p:extLst>
      <p:ext uri="{BB962C8B-B14F-4D97-AF65-F5344CB8AC3E}">
        <p14:creationId xmlns:p14="http://schemas.microsoft.com/office/powerpoint/2010/main" val="1730441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4/26/2016 11:49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452547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4/26/2016 11:49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740047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support for deployment server like octopus - build once, deploy everywhere</a:t>
            </a:r>
          </a:p>
          <a:p>
            <a:endParaRPr lang="en-GB" dirty="0"/>
          </a:p>
          <a:p>
            <a:r>
              <a:rPr lang="en-GB" dirty="0" err="1"/>
              <a:t>ios</a:t>
            </a:r>
            <a:r>
              <a:rPr lang="en-GB" dirty="0"/>
              <a:t> needs </a:t>
            </a:r>
            <a:r>
              <a:rPr lang="en-GB" dirty="0" err="1"/>
              <a:t>ipa</a:t>
            </a:r>
            <a:r>
              <a:rPr lang="en-GB" dirty="0"/>
              <a:t> resigning (http://www.xgiovio.com/blog-photos-videos-other/blog/resign-your-ios-ipa-frameworks-and-plugins-included/)</a:t>
            </a:r>
          </a:p>
          <a:p>
            <a:r>
              <a:rPr lang="en-GB" dirty="0"/>
              <a:t>	</a:t>
            </a:r>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4/26/2016 11:49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289436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4/26/2016 11:49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757036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Xamarin Forms is a new set of APIs allowing you to quickly and easily write shared User Interface code that is still rendered natively on each platform, while still providing direct access to the underlying SDKs if you need it.</a:t>
            </a:r>
          </a:p>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15</a:t>
            </a:fld>
            <a:endParaRPr lang="en-US"/>
          </a:p>
        </p:txBody>
      </p:sp>
    </p:spTree>
    <p:extLst>
      <p:ext uri="{BB962C8B-B14F-4D97-AF65-F5344CB8AC3E}">
        <p14:creationId xmlns:p14="http://schemas.microsoft.com/office/powerpoint/2010/main" val="356228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4/26/2016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735079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3</a:t>
            </a:fld>
            <a:endParaRPr lang="en-US"/>
          </a:p>
        </p:txBody>
      </p:sp>
    </p:spTree>
    <p:extLst>
      <p:ext uri="{BB962C8B-B14F-4D97-AF65-F5344CB8AC3E}">
        <p14:creationId xmlns:p14="http://schemas.microsoft.com/office/powerpoint/2010/main" val="172867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native app needs a lot of things, but three important ones stick out:</a:t>
            </a:r>
          </a:p>
          <a:p>
            <a:pPr marL="228600" indent="-228600">
              <a:buFont typeface="+mj-lt"/>
              <a:buAutoNum type="arabicPeriod"/>
            </a:pPr>
            <a:r>
              <a:rPr lang="en-US" baseline="0" dirty="0"/>
              <a:t>Each mobile platform has its own configuration management</a:t>
            </a:r>
          </a:p>
          <a:p>
            <a:pPr marL="228600" indent="-228600">
              <a:buFont typeface="+mj-lt"/>
              <a:buAutoNum type="arabicPeriod"/>
            </a:pPr>
            <a:r>
              <a:rPr lang="en-US" baseline="0" dirty="0"/>
              <a:t>Each mobile platform has its own file system management</a:t>
            </a:r>
          </a:p>
          <a:p>
            <a:pPr marL="228600" indent="-228600">
              <a:buFont typeface="+mj-lt"/>
              <a:buAutoNum type="arabicPeriod"/>
            </a:pPr>
            <a:r>
              <a:rPr lang="en-US" baseline="0" dirty="0" err="1"/>
              <a:t>System.Configuration</a:t>
            </a:r>
            <a:r>
              <a:rPr lang="en-US" baseline="0" dirty="0"/>
              <a:t> is a relatively heavy library</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4/26/2016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36970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5</a:t>
            </a:fld>
            <a:endParaRPr lang="en-US"/>
          </a:p>
        </p:txBody>
      </p:sp>
    </p:spTree>
    <p:extLst>
      <p:ext uri="{BB962C8B-B14F-4D97-AF65-F5344CB8AC3E}">
        <p14:creationId xmlns:p14="http://schemas.microsoft.com/office/powerpoint/2010/main" val="415922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6</a:t>
            </a:fld>
            <a:endParaRPr lang="en-US"/>
          </a:p>
        </p:txBody>
      </p:sp>
    </p:spTree>
    <p:extLst>
      <p:ext uri="{BB962C8B-B14F-4D97-AF65-F5344CB8AC3E}">
        <p14:creationId xmlns:p14="http://schemas.microsoft.com/office/powerpoint/2010/main" val="2639653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4/26/2016 11:49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766146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4/26/2016 11:49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749976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4/26/2016 11:49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476993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4/26/2016 11:49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026983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9369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4" r:id="rId10"/>
    <p:sldLayoutId id="2147483677" r:id="rId11"/>
    <p:sldLayoutId id="2147483678" r:id="rId12"/>
    <p:sldLayoutId id="2147483679" r:id="rId1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png"/><Relationship Id="rId9"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Ben Ishiyama-Levy</a:t>
            </a:r>
          </a:p>
          <a:p>
            <a:r>
              <a:rPr lang="en-US" dirty="0" err="1"/>
              <a:t>Xamarin</a:t>
            </a:r>
            <a:r>
              <a:rPr lang="en-US" dirty="0"/>
              <a:t> Evangelist</a:t>
            </a:r>
          </a:p>
          <a:p>
            <a:r>
              <a:rPr lang="en-US" dirty="0"/>
              <a:t>ben@Tippstr.com</a:t>
            </a:r>
          </a:p>
        </p:txBody>
      </p:sp>
      <p:sp>
        <p:nvSpPr>
          <p:cNvPr id="3" name="Title 2"/>
          <p:cNvSpPr>
            <a:spLocks noGrp="1"/>
          </p:cNvSpPr>
          <p:nvPr>
            <p:ph type="title"/>
          </p:nvPr>
        </p:nvSpPr>
        <p:spPr>
          <a:xfrm>
            <a:off x="2054268" y="2075840"/>
            <a:ext cx="8455069" cy="1801436"/>
          </a:xfrm>
        </p:spPr>
        <p:txBody>
          <a:bodyPr/>
          <a:lstStyle/>
          <a:p>
            <a:pPr algn="ctr"/>
            <a:r>
              <a:rPr lang="en-US" dirty="0"/>
              <a:t>PCL Application Configuration for Xamarin.Forms in C#</a:t>
            </a:r>
          </a:p>
        </p:txBody>
      </p:sp>
      <p:sp>
        <p:nvSpPr>
          <p:cNvPr id="5" name="Text Placeholder 4"/>
          <p:cNvSpPr>
            <a:spLocks noGrp="1"/>
          </p:cNvSpPr>
          <p:nvPr>
            <p:ph type="body" sz="quarter" idx="13"/>
          </p:nvPr>
        </p:nvSpPr>
        <p:spPr/>
        <p:txBody>
          <a:bodyPr/>
          <a:lstStyle/>
          <a:p>
            <a:r>
              <a:rPr lang="en-US" dirty="0"/>
              <a:t>99/4A</a:t>
            </a:r>
          </a:p>
        </p:txBody>
      </p:sp>
    </p:spTree>
    <p:extLst>
      <p:ext uri="{BB962C8B-B14F-4D97-AF65-F5344CB8AC3E}">
        <p14:creationId xmlns:p14="http://schemas.microsoft.com/office/powerpoint/2010/main" val="1418468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Constant Reader Configuration </a:t>
            </a:r>
            <a:r>
              <a:rPr lang="en-US" b="1" dirty="0"/>
              <a:t>PROS</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19" name="TextBox 18"/>
          <p:cNvSpPr txBox="1"/>
          <p:nvPr/>
        </p:nvSpPr>
        <p:spPr>
          <a:xfrm>
            <a:off x="799697" y="3275588"/>
            <a:ext cx="10774664" cy="2099768"/>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921" dirty="0">
                <a:solidFill>
                  <a:srgbClr val="FFFFFF"/>
                </a:solidFill>
              </a:rPr>
              <a:t>1 </a:t>
            </a:r>
            <a:r>
              <a:rPr lang="en-GB" sz="3921" dirty="0" err="1">
                <a:solidFill>
                  <a:srgbClr val="FFFFFF"/>
                </a:solidFill>
              </a:rPr>
              <a:t>config</a:t>
            </a:r>
            <a:r>
              <a:rPr lang="en-GB" sz="3921" dirty="0">
                <a:solidFill>
                  <a:srgbClr val="FFFFFF"/>
                </a:solidFill>
              </a:rPr>
              <a:t> source for all platforms (hard coded)</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1 config api</a:t>
            </a: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
        <p:nvSpPr>
          <p:cNvPr id="3" name="Rectangle 2"/>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t> </a:t>
            </a:r>
            <a:r>
              <a:rPr lang="en-US" sz="3200" dirty="0"/>
              <a:t>Constant Reader</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788211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Constant Reader Configuration </a:t>
            </a:r>
            <a:r>
              <a:rPr lang="en-US" b="1" dirty="0"/>
              <a:t>CONS</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19" name="TextBox 18"/>
          <p:cNvSpPr txBox="1"/>
          <p:nvPr/>
        </p:nvSpPr>
        <p:spPr>
          <a:xfrm>
            <a:off x="799697" y="3275588"/>
            <a:ext cx="10774664" cy="2382538"/>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no support for configuration transforms</a:t>
            </a:r>
          </a:p>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cannot alter after compilation			</a:t>
            </a:r>
          </a:p>
          <a:p>
            <a:pPr marL="571500" indent="-571500" defTabSz="914102" fontAlgn="base">
              <a:spcBef>
                <a:spcPct val="0"/>
              </a:spcBef>
              <a:spcAft>
                <a:spcPct val="0"/>
              </a:spcAft>
              <a:buFont typeface="Arial" panose="020B0604020202020204" pitchFamily="34" charset="0"/>
              <a:buChar char="•"/>
            </a:pPr>
            <a:endParaRPr lang="en-US" sz="3600" dirty="0">
              <a:solidFill>
                <a:srgbClr val="FFFFFF"/>
              </a:solidFill>
            </a:endParaRPr>
          </a:p>
          <a:p>
            <a:pPr marL="571500" indent="-571500" defTabSz="914102" fontAlgn="base">
              <a:spcBef>
                <a:spcPct val="0"/>
              </a:spcBef>
              <a:spcAft>
                <a:spcPct val="0"/>
              </a:spcAft>
              <a:buFont typeface="Arial" panose="020B0604020202020204" pitchFamily="34" charset="0"/>
              <a:buChar char="•"/>
            </a:pPr>
            <a:endParaRPr lang="en-US" sz="2800" dirty="0">
              <a:solidFill>
                <a:srgbClr val="FFFFFF"/>
              </a:solidFill>
            </a:endParaRP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
        <p:nvSpPr>
          <p:cNvPr id="20" name="Rectangle 19"/>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t> </a:t>
            </a:r>
            <a:r>
              <a:rPr lang="en-US" sz="3200" dirty="0"/>
              <a:t>Constant Reader</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401464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Platform Configuration</a:t>
            </a:r>
            <a:endParaRPr lang="en-US" b="1" dirty="0"/>
          </a:p>
        </p:txBody>
      </p:sp>
      <p:grpSp>
        <p:nvGrpSpPr>
          <p:cNvPr id="3" name="Group 2"/>
          <p:cNvGrpSpPr/>
          <p:nvPr/>
        </p:nvGrpSpPr>
        <p:grpSpPr>
          <a:xfrm>
            <a:off x="1902237" y="1021977"/>
            <a:ext cx="8697665" cy="960142"/>
            <a:chOff x="3562935" y="1444948"/>
            <a:chExt cx="4902152" cy="613491"/>
          </a:xfrm>
        </p:grpSpPr>
        <p:grpSp>
          <p:nvGrpSpPr>
            <p:cNvPr id="31" name="Group 30"/>
            <p:cNvGrpSpPr/>
            <p:nvPr/>
          </p:nvGrpSpPr>
          <p:grpSpPr>
            <a:xfrm>
              <a:off x="3562935" y="1444948"/>
              <a:ext cx="613490" cy="613491"/>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598" y="1444948"/>
              <a:ext cx="613490" cy="613491"/>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7851596" y="1444948"/>
              <a:ext cx="613491" cy="613491"/>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grpSp>
      <p:sp>
        <p:nvSpPr>
          <p:cNvPr id="21" name="Title 1"/>
          <p:cNvSpPr txBox="1">
            <a:spLocks/>
          </p:cNvSpPr>
          <p:nvPr/>
        </p:nvSpPr>
        <p:spPr>
          <a:xfrm>
            <a:off x="2025421" y="3949324"/>
            <a:ext cx="7363987" cy="1505132"/>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9600" dirty="0"/>
              <a:t>DEMO</a:t>
            </a:r>
            <a:endParaRPr lang="en-US" sz="9600" b="1" dirty="0"/>
          </a:p>
        </p:txBody>
      </p:sp>
      <p:sp>
        <p:nvSpPr>
          <p:cNvPr id="20" name="Rectangle 19"/>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t> </a:t>
            </a:r>
            <a:r>
              <a:rPr lang="en-US" sz="3200" dirty="0"/>
              <a:t>Constant Reader</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989507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PCL App Configuration </a:t>
            </a:r>
            <a:r>
              <a:rPr lang="en-US" b="1" dirty="0"/>
              <a:t>PROS</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19" name="TextBox 18"/>
          <p:cNvSpPr txBox="1"/>
          <p:nvPr/>
        </p:nvSpPr>
        <p:spPr>
          <a:xfrm>
            <a:off x="799697" y="2975868"/>
            <a:ext cx="10774664" cy="4513249"/>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921" dirty="0">
                <a:solidFill>
                  <a:srgbClr val="FFFFFF"/>
                </a:solidFill>
              </a:rPr>
              <a:t>1 config for all platforms</a:t>
            </a:r>
          </a:p>
          <a:p>
            <a:pPr marL="571500" indent="-571500" defTabSz="914102" fontAlgn="base">
              <a:spcBef>
                <a:spcPct val="0"/>
              </a:spcBef>
              <a:spcAft>
                <a:spcPct val="0"/>
              </a:spcAft>
              <a:buFont typeface="Arial" panose="020B0604020202020204" pitchFamily="34" charset="0"/>
              <a:buChar char="•"/>
            </a:pPr>
            <a:r>
              <a:rPr lang="en-GB" sz="3921" dirty="0">
                <a:solidFill>
                  <a:srgbClr val="FFFFFF"/>
                </a:solidFill>
              </a:rPr>
              <a:t>located in pcl app project</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1 config api</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familiar to .net devs</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support for configuration transform</a:t>
            </a:r>
          </a:p>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can alter after compilation</a:t>
            </a:r>
          </a:p>
          <a:p>
            <a:pPr marL="571500" indent="-571500" defTabSz="914102" fontAlgn="base">
              <a:spcBef>
                <a:spcPct val="0"/>
              </a:spcBef>
              <a:spcAft>
                <a:spcPct val="0"/>
              </a:spcAft>
              <a:buFont typeface="Arial" panose="020B0604020202020204" pitchFamily="34" charset="0"/>
              <a:buChar char="•"/>
            </a:pPr>
            <a:endParaRPr lang="en-US" sz="3921" dirty="0">
              <a:solidFill>
                <a:srgbClr val="FFFFFF"/>
              </a:solidFill>
            </a:endParaRP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
        <p:nvSpPr>
          <p:cNvPr id="3" name="Rectangle 2"/>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3200" dirty="0"/>
              <a:t>Unified App</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462970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PCL App Configuration</a:t>
            </a:r>
            <a:endParaRPr lang="en-US" b="1" dirty="0"/>
          </a:p>
        </p:txBody>
      </p:sp>
      <p:grpSp>
        <p:nvGrpSpPr>
          <p:cNvPr id="3" name="Group 2"/>
          <p:cNvGrpSpPr/>
          <p:nvPr/>
        </p:nvGrpSpPr>
        <p:grpSpPr>
          <a:xfrm>
            <a:off x="1902237" y="1021977"/>
            <a:ext cx="8697665" cy="960142"/>
            <a:chOff x="3562935" y="1444948"/>
            <a:chExt cx="4902152" cy="613491"/>
          </a:xfrm>
        </p:grpSpPr>
        <p:grpSp>
          <p:nvGrpSpPr>
            <p:cNvPr id="31" name="Group 30"/>
            <p:cNvGrpSpPr/>
            <p:nvPr/>
          </p:nvGrpSpPr>
          <p:grpSpPr>
            <a:xfrm>
              <a:off x="3562935" y="1444948"/>
              <a:ext cx="613490" cy="613491"/>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598" y="1444948"/>
              <a:ext cx="613490" cy="613491"/>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7851596" y="1444948"/>
              <a:ext cx="613491" cy="613491"/>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grpSp>
      <p:sp>
        <p:nvSpPr>
          <p:cNvPr id="21" name="Title 1"/>
          <p:cNvSpPr txBox="1">
            <a:spLocks/>
          </p:cNvSpPr>
          <p:nvPr/>
        </p:nvSpPr>
        <p:spPr>
          <a:xfrm>
            <a:off x="2025421" y="3949324"/>
            <a:ext cx="7363987" cy="1505132"/>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9600" dirty="0"/>
              <a:t>DEMO</a:t>
            </a:r>
            <a:endParaRPr lang="en-US" sz="9600" b="1" dirty="0"/>
          </a:p>
        </p:txBody>
      </p:sp>
      <p:sp>
        <p:nvSpPr>
          <p:cNvPr id="20" name="Rectangle 19"/>
          <p:cNvSpPr/>
          <p:nvPr/>
        </p:nvSpPr>
        <p:spPr bwMode="auto">
          <a:xfrm>
            <a:off x="555812" y="2119311"/>
            <a:ext cx="11368108" cy="723642"/>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r>
              <a:rPr lang="en-US" sz="800" dirty="0"/>
              <a:t> </a:t>
            </a:r>
            <a:r>
              <a:rPr lang="en-US" sz="3200" dirty="0"/>
              <a:t>Unified App</a:t>
            </a:r>
            <a:endParaRPr lang="en-US" sz="3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9721505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p:nvPr>
        </p:nvSpPr>
        <p:spPr>
          <a:xfrm>
            <a:off x="1689738" y="5284101"/>
            <a:ext cx="8814844" cy="948426"/>
          </a:xfrm>
        </p:spPr>
        <p:txBody>
          <a:bodyPr/>
          <a:lstStyle/>
          <a:p>
            <a:pPr marL="0" indent="0" algn="ctr">
              <a:spcAft>
                <a:spcPts val="588"/>
              </a:spcAft>
              <a:buNone/>
            </a:pPr>
            <a:r>
              <a:rPr lang="en-US" sz="2745" dirty="0">
                <a:gradFill>
                  <a:gsLst>
                    <a:gs pos="2917">
                      <a:schemeClr val="tx1"/>
                    </a:gs>
                    <a:gs pos="30000">
                      <a:schemeClr val="tx1"/>
                    </a:gs>
                  </a:gsLst>
                  <a:lin ang="5400000" scaled="0"/>
                </a:gradFill>
              </a:rPr>
              <a:t>Build native UIs for </a:t>
            </a:r>
            <a:r>
              <a:rPr lang="en-US" sz="2745" dirty="0" err="1">
                <a:gradFill>
                  <a:gsLst>
                    <a:gs pos="2917">
                      <a:schemeClr val="tx1"/>
                    </a:gs>
                    <a:gs pos="30000">
                      <a:schemeClr val="tx1"/>
                    </a:gs>
                  </a:gsLst>
                  <a:lin ang="5400000" scaled="0"/>
                </a:gradFill>
              </a:rPr>
              <a:t>iOS</a:t>
            </a:r>
            <a:r>
              <a:rPr lang="en-US" sz="2745" dirty="0">
                <a:gradFill>
                  <a:gsLst>
                    <a:gs pos="2917">
                      <a:schemeClr val="tx1"/>
                    </a:gs>
                    <a:gs pos="30000">
                      <a:schemeClr val="tx1"/>
                    </a:gs>
                  </a:gsLst>
                  <a:lin ang="5400000" scaled="0"/>
                </a:gradFill>
              </a:rPr>
              <a:t>, Android, and Windows Phone from a single, shared C# codebase.</a:t>
            </a:r>
          </a:p>
        </p:txBody>
      </p:sp>
      <p:sp>
        <p:nvSpPr>
          <p:cNvPr id="24" name="Title 23"/>
          <p:cNvSpPr>
            <a:spLocks noGrp="1"/>
          </p:cNvSpPr>
          <p:nvPr>
            <p:ph type="title"/>
          </p:nvPr>
        </p:nvSpPr>
        <p:spPr>
          <a:xfrm>
            <a:off x="269240" y="366216"/>
            <a:ext cx="11655840" cy="899537"/>
          </a:xfrm>
        </p:spPr>
        <p:txBody>
          <a:bodyPr/>
          <a:lstStyle/>
          <a:p>
            <a:pPr algn="ctr"/>
            <a:r>
              <a:rPr lang="en-US" dirty="0"/>
              <a:t>Finally, try Xamarin.Forms</a:t>
            </a:r>
          </a:p>
        </p:txBody>
      </p:sp>
      <p:pic>
        <p:nvPicPr>
          <p:cNvPr id="6" name="Picture 5" descr="HanselmanAll.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263630" y="1447746"/>
            <a:ext cx="7241431" cy="3752202"/>
          </a:xfrm>
          <a:prstGeom prst="rect">
            <a:avLst/>
          </a:prstGeom>
        </p:spPr>
      </p:pic>
    </p:spTree>
    <p:extLst>
      <p:ext uri="{BB962C8B-B14F-4D97-AF65-F5344CB8AC3E}">
        <p14:creationId xmlns:p14="http://schemas.microsoft.com/office/powerpoint/2010/main" val="185730082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Thank You! Questions?</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5" y="4476265"/>
            <a:ext cx="4122014"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Ben Ishiyama-Levy</a:t>
            </a:r>
          </a:p>
          <a:p>
            <a:r>
              <a:rPr lang="en-US" sz="1961" dirty="0" err="1">
                <a:latin typeface="+mj-lt"/>
                <a:cs typeface="Arial"/>
              </a:rPr>
              <a:t>Xamarin</a:t>
            </a:r>
            <a:r>
              <a:rPr lang="en-US" sz="1961" dirty="0">
                <a:latin typeface="+mj-lt"/>
                <a:cs typeface="Arial"/>
              </a:rPr>
              <a:t> Evangelist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71"/>
            <a:ext cx="9541633" cy="408445"/>
            <a:chOff x="1735137" y="5935662"/>
            <a:chExt cx="9732963" cy="416635"/>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ben@tippstr.com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endParaRPr lang="en-US" sz="1765" dirty="0">
                <a:latin typeface="+mj-lt"/>
                <a:cs typeface="Arial"/>
              </a:endParaRPr>
            </a:p>
          </p:txBody>
        </p:sp>
        <p:sp>
          <p:nvSpPr>
            <p:cNvPr id="15" name="TextBox 14"/>
            <p:cNvSpPr txBox="1"/>
            <p:nvPr/>
          </p:nvSpPr>
          <p:spPr>
            <a:xfrm>
              <a:off x="8978900" y="5935662"/>
              <a:ext cx="2489200" cy="416635"/>
            </a:xfrm>
            <a:prstGeom prst="rect">
              <a:avLst/>
            </a:prstGeom>
            <a:noFill/>
          </p:spPr>
          <p:txBody>
            <a:bodyPr wrap="square" rtlCol="0">
              <a:spAutoFit/>
            </a:bodyPr>
            <a:lstStyle/>
            <a:p>
              <a:pPr algn="r">
                <a:lnSpc>
                  <a:spcPct val="130000"/>
                </a:lnSpc>
              </a:pPr>
              <a:endParaRPr lang="en-US" sz="1765" dirty="0">
                <a:latin typeface="+mj-lt"/>
                <a:cs typeface="Arial"/>
              </a:endParaRPr>
            </a:p>
          </p:txBody>
        </p:sp>
      </p:grpSp>
    </p:spTree>
    <p:extLst>
      <p:ext uri="{BB962C8B-B14F-4D97-AF65-F5344CB8AC3E}">
        <p14:creationId xmlns:p14="http://schemas.microsoft.com/office/powerpoint/2010/main" val="20935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9" name="Rectangle 8"/>
          <p:cNvSpPr/>
          <p:nvPr/>
        </p:nvSpPr>
        <p:spPr bwMode="auto">
          <a:xfrm>
            <a:off x="75156" y="2542711"/>
            <a:ext cx="3970751" cy="2544853"/>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1" name="Rectangle 30"/>
          <p:cNvSpPr/>
          <p:nvPr/>
        </p:nvSpPr>
        <p:spPr bwMode="auto">
          <a:xfrm>
            <a:off x="92710" y="2542711"/>
            <a:ext cx="3953838" cy="8066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 name="Title 1"/>
          <p:cNvSpPr>
            <a:spLocks noGrp="1"/>
          </p:cNvSpPr>
          <p:nvPr>
            <p:ph type="title"/>
          </p:nvPr>
        </p:nvSpPr>
        <p:spPr>
          <a:xfrm>
            <a:off x="269241" y="289957"/>
            <a:ext cx="11655840" cy="899537"/>
          </a:xfrm>
        </p:spPr>
        <p:txBody>
          <a:bodyPr/>
          <a:lstStyle/>
          <a:p>
            <a:pPr algn="ctr"/>
            <a:r>
              <a:rPr lang="en-US" dirty="0"/>
              <a:t>Configuration in the </a:t>
            </a:r>
            <a:r>
              <a:rPr lang="en-US" dirty="0" err="1"/>
              <a:t>.net</a:t>
            </a:r>
            <a:r>
              <a:rPr lang="en-US" dirty="0"/>
              <a:t> world</a:t>
            </a:r>
          </a:p>
        </p:txBody>
      </p:sp>
      <p:sp>
        <p:nvSpPr>
          <p:cNvPr id="21" name="TextBox 20"/>
          <p:cNvSpPr txBox="1"/>
          <p:nvPr/>
        </p:nvSpPr>
        <p:spPr>
          <a:xfrm>
            <a:off x="161204" y="2642772"/>
            <a:ext cx="3887841" cy="62160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157" dirty="0">
                <a:solidFill>
                  <a:schemeClr val="bg1"/>
                </a:solidFill>
              </a:rPr>
              <a:t>ASP.net</a:t>
            </a:r>
          </a:p>
        </p:txBody>
      </p:sp>
      <p:sp>
        <p:nvSpPr>
          <p:cNvPr id="27" name="TextBox 26"/>
          <p:cNvSpPr txBox="1"/>
          <p:nvPr/>
        </p:nvSpPr>
        <p:spPr>
          <a:xfrm>
            <a:off x="164091" y="3542020"/>
            <a:ext cx="3825447" cy="1422403"/>
          </a:xfrm>
          <a:prstGeom prst="rect">
            <a:avLst/>
          </a:prstGeom>
          <a:noFill/>
        </p:spPr>
        <p:txBody>
          <a:bodyPr wrap="square" lIns="179285" tIns="143428" rIns="179285" bIns="143428" rtlCol="0">
            <a:spAutoFit/>
          </a:bodyPr>
          <a:lstStyle/>
          <a:p>
            <a:pPr defTabSz="914102" fontAlgn="base">
              <a:spcBef>
                <a:spcPct val="0"/>
              </a:spcBef>
              <a:spcAft>
                <a:spcPct val="0"/>
              </a:spcAft>
            </a:pPr>
            <a:r>
              <a:rPr lang="en-US" dirty="0" err="1"/>
              <a:t>web.config</a:t>
            </a:r>
            <a:endParaRPr lang="en-US" dirty="0"/>
          </a:p>
          <a:p>
            <a:pPr defTabSz="914102" fontAlgn="base">
              <a:spcBef>
                <a:spcPct val="0"/>
              </a:spcBef>
              <a:spcAft>
                <a:spcPct val="0"/>
              </a:spcAft>
            </a:pPr>
            <a:r>
              <a:rPr lang="en-US" dirty="0"/>
              <a:t>Api: </a:t>
            </a:r>
            <a:r>
              <a:rPr lang="en-US" dirty="0" err="1"/>
              <a:t>System.Configuration</a:t>
            </a:r>
            <a:endParaRPr lang="en-US" dirty="0"/>
          </a:p>
          <a:p>
            <a:pPr defTabSz="914102" fontAlgn="base">
              <a:spcBef>
                <a:spcPct val="0"/>
              </a:spcBef>
              <a:spcAft>
                <a:spcPct val="0"/>
              </a:spcAft>
            </a:pPr>
            <a:r>
              <a:rPr lang="en-US" dirty="0"/>
              <a:t>Configurations: Built in transforms</a:t>
            </a:r>
          </a:p>
          <a:p>
            <a:pPr defTabSz="914102" fontAlgn="base">
              <a:spcBef>
                <a:spcPct val="0"/>
              </a:spcBef>
              <a:spcAft>
                <a:spcPct val="0"/>
              </a:spcAft>
            </a:pPr>
            <a:endParaRPr lang="en-US" sz="1961" dirty="0">
              <a:solidFill>
                <a:schemeClr val="bg1"/>
              </a:solidFill>
              <a:latin typeface="+mj-lt"/>
            </a:endParaRPr>
          </a:p>
        </p:txBody>
      </p:sp>
      <p:sp>
        <p:nvSpPr>
          <p:cNvPr id="42" name="Rectangle 41"/>
          <p:cNvSpPr/>
          <p:nvPr/>
        </p:nvSpPr>
        <p:spPr bwMode="auto">
          <a:xfrm>
            <a:off x="4104761" y="2542711"/>
            <a:ext cx="3970751" cy="2544853"/>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3" name="Rectangle 42"/>
          <p:cNvSpPr/>
          <p:nvPr/>
        </p:nvSpPr>
        <p:spPr bwMode="auto">
          <a:xfrm>
            <a:off x="4122315" y="2542711"/>
            <a:ext cx="3953838" cy="8066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4" name="TextBox 43"/>
          <p:cNvSpPr txBox="1"/>
          <p:nvPr/>
        </p:nvSpPr>
        <p:spPr>
          <a:xfrm>
            <a:off x="4190809" y="2642772"/>
            <a:ext cx="3887841" cy="62160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157" dirty="0">
                <a:solidFill>
                  <a:schemeClr val="bg1"/>
                </a:solidFill>
              </a:rPr>
              <a:t>WPF, </a:t>
            </a:r>
            <a:r>
              <a:rPr lang="en-US" sz="2157" dirty="0" err="1">
                <a:solidFill>
                  <a:schemeClr val="bg1"/>
                </a:solidFill>
              </a:rPr>
              <a:t>WinForm</a:t>
            </a:r>
            <a:r>
              <a:rPr lang="en-US" sz="2157" dirty="0">
                <a:solidFill>
                  <a:schemeClr val="bg1"/>
                </a:solidFill>
              </a:rPr>
              <a:t>, Service</a:t>
            </a:r>
          </a:p>
        </p:txBody>
      </p:sp>
      <p:sp>
        <p:nvSpPr>
          <p:cNvPr id="45" name="TextBox 44"/>
          <p:cNvSpPr txBox="1"/>
          <p:nvPr/>
        </p:nvSpPr>
        <p:spPr>
          <a:xfrm>
            <a:off x="4193696" y="3542020"/>
            <a:ext cx="3825447" cy="1699402"/>
          </a:xfrm>
          <a:prstGeom prst="rect">
            <a:avLst/>
          </a:prstGeom>
          <a:noFill/>
        </p:spPr>
        <p:txBody>
          <a:bodyPr wrap="square" lIns="179285" tIns="143428" rIns="179285" bIns="143428" rtlCol="0">
            <a:spAutoFit/>
          </a:bodyPr>
          <a:lstStyle/>
          <a:p>
            <a:pPr defTabSz="914102" fontAlgn="base">
              <a:spcBef>
                <a:spcPct val="0"/>
              </a:spcBef>
              <a:spcAft>
                <a:spcPct val="0"/>
              </a:spcAft>
            </a:pPr>
            <a:r>
              <a:rPr lang="en-US" dirty="0" err="1"/>
              <a:t>app.config</a:t>
            </a:r>
            <a:r>
              <a:rPr lang="en-US" dirty="0"/>
              <a:t>, </a:t>
            </a:r>
            <a:r>
              <a:rPr lang="en-US" dirty="0" err="1"/>
              <a:t>settings.settings</a:t>
            </a:r>
            <a:endParaRPr lang="en-US" dirty="0"/>
          </a:p>
          <a:p>
            <a:pPr defTabSz="914102" fontAlgn="base">
              <a:spcBef>
                <a:spcPct val="0"/>
              </a:spcBef>
              <a:spcAft>
                <a:spcPct val="0"/>
              </a:spcAft>
            </a:pPr>
            <a:r>
              <a:rPr lang="en-US" dirty="0"/>
              <a:t>Api: </a:t>
            </a:r>
            <a:r>
              <a:rPr lang="en-US" dirty="0" err="1"/>
              <a:t>System.Configuration</a:t>
            </a:r>
            <a:endParaRPr lang="en-US" dirty="0"/>
          </a:p>
          <a:p>
            <a:pPr defTabSz="914102" fontAlgn="base">
              <a:spcBef>
                <a:spcPct val="0"/>
              </a:spcBef>
              <a:spcAft>
                <a:spcPct val="0"/>
              </a:spcAft>
            </a:pPr>
            <a:r>
              <a:rPr lang="en-US" dirty="0"/>
              <a:t>Configurations: Transforms with 3</a:t>
            </a:r>
            <a:r>
              <a:rPr lang="en-US" baseline="30000" dirty="0"/>
              <a:t>rd</a:t>
            </a:r>
            <a:r>
              <a:rPr lang="en-US" dirty="0"/>
              <a:t> party (slow cheetah)</a:t>
            </a:r>
          </a:p>
          <a:p>
            <a:pPr defTabSz="914102" fontAlgn="base">
              <a:spcBef>
                <a:spcPct val="0"/>
              </a:spcBef>
              <a:spcAft>
                <a:spcPct val="0"/>
              </a:spcAft>
            </a:pPr>
            <a:endParaRPr lang="en-US" sz="1961" dirty="0">
              <a:solidFill>
                <a:schemeClr val="bg1"/>
              </a:solidFill>
              <a:latin typeface="+mj-lt"/>
            </a:endParaRPr>
          </a:p>
        </p:txBody>
      </p:sp>
      <p:sp>
        <p:nvSpPr>
          <p:cNvPr id="59" name="Rectangle 58"/>
          <p:cNvSpPr/>
          <p:nvPr/>
        </p:nvSpPr>
        <p:spPr bwMode="auto">
          <a:xfrm>
            <a:off x="8138978" y="2542711"/>
            <a:ext cx="3970751" cy="2544853"/>
          </a:xfrm>
          <a:prstGeom prst="rect">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60" name="Rectangle 59"/>
          <p:cNvSpPr/>
          <p:nvPr/>
        </p:nvSpPr>
        <p:spPr bwMode="auto">
          <a:xfrm>
            <a:off x="8156532" y="2542711"/>
            <a:ext cx="3953838" cy="8066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61" name="TextBox 60"/>
          <p:cNvSpPr txBox="1"/>
          <p:nvPr/>
        </p:nvSpPr>
        <p:spPr>
          <a:xfrm>
            <a:off x="8225026" y="2642772"/>
            <a:ext cx="3887841" cy="621608"/>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157" dirty="0">
                <a:solidFill>
                  <a:schemeClr val="bg1"/>
                </a:solidFill>
              </a:rPr>
              <a:t>Silverlight</a:t>
            </a:r>
          </a:p>
        </p:txBody>
      </p:sp>
      <p:sp>
        <p:nvSpPr>
          <p:cNvPr id="62" name="TextBox 61"/>
          <p:cNvSpPr txBox="1"/>
          <p:nvPr/>
        </p:nvSpPr>
        <p:spPr>
          <a:xfrm>
            <a:off x="8227913" y="3542020"/>
            <a:ext cx="3825447" cy="1422403"/>
          </a:xfrm>
          <a:prstGeom prst="rect">
            <a:avLst/>
          </a:prstGeom>
          <a:noFill/>
        </p:spPr>
        <p:txBody>
          <a:bodyPr wrap="square" lIns="179285" tIns="143428" rIns="179285" bIns="143428" rtlCol="0">
            <a:spAutoFit/>
          </a:bodyPr>
          <a:lstStyle/>
          <a:p>
            <a:pPr defTabSz="914102" fontAlgn="base">
              <a:spcBef>
                <a:spcPct val="0"/>
              </a:spcBef>
              <a:spcAft>
                <a:spcPct val="0"/>
              </a:spcAft>
            </a:pPr>
            <a:r>
              <a:rPr lang="en-US" dirty="0" err="1"/>
              <a:t>Xaml</a:t>
            </a:r>
            <a:r>
              <a:rPr lang="en-US" dirty="0"/>
              <a:t>, </a:t>
            </a:r>
            <a:r>
              <a:rPr lang="en-US" dirty="0" err="1"/>
              <a:t>web.config</a:t>
            </a:r>
            <a:endParaRPr lang="en-US" dirty="0"/>
          </a:p>
          <a:p>
            <a:pPr defTabSz="914102" fontAlgn="base">
              <a:spcBef>
                <a:spcPct val="0"/>
              </a:spcBef>
              <a:spcAft>
                <a:spcPct val="0"/>
              </a:spcAft>
            </a:pPr>
            <a:r>
              <a:rPr lang="en-US" dirty="0"/>
              <a:t>Api: </a:t>
            </a:r>
            <a:r>
              <a:rPr lang="en-US" dirty="0" err="1"/>
              <a:t>System.Configuration</a:t>
            </a:r>
            <a:endParaRPr lang="en-US" dirty="0"/>
          </a:p>
          <a:p>
            <a:pPr defTabSz="914102" fontAlgn="base">
              <a:spcBef>
                <a:spcPct val="0"/>
              </a:spcBef>
              <a:spcAft>
                <a:spcPct val="0"/>
              </a:spcAft>
            </a:pPr>
            <a:r>
              <a:rPr lang="en-US" dirty="0"/>
              <a:t>Configurations: Built in transforms</a:t>
            </a:r>
          </a:p>
          <a:p>
            <a:pPr defTabSz="914102" fontAlgn="base">
              <a:spcBef>
                <a:spcPct val="0"/>
              </a:spcBef>
              <a:spcAft>
                <a:spcPct val="0"/>
              </a:spcAft>
            </a:pPr>
            <a:endParaRPr lang="en-US" sz="1961" dirty="0">
              <a:solidFill>
                <a:schemeClr val="bg1"/>
              </a:solidFill>
              <a:latin typeface="+mj-lt"/>
            </a:endParaRPr>
          </a:p>
        </p:txBody>
      </p:sp>
    </p:spTree>
    <p:extLst>
      <p:ext uri="{BB962C8B-B14F-4D97-AF65-F5344CB8AC3E}">
        <p14:creationId xmlns:p14="http://schemas.microsoft.com/office/powerpoint/2010/main" val="14247711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165665" y="301814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t>Why System Configuration is not included in PCL?</a:t>
            </a:r>
          </a:p>
        </p:txBody>
      </p:sp>
    </p:spTree>
    <p:extLst>
      <p:ext uri="{BB962C8B-B14F-4D97-AF65-F5344CB8AC3E}">
        <p14:creationId xmlns:p14="http://schemas.microsoft.com/office/powerpoint/2010/main" val="17930390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5094" y="4327281"/>
            <a:ext cx="10805449" cy="1366078"/>
            <a:chOff x="837552" y="4515154"/>
            <a:chExt cx="11022121" cy="1393471"/>
          </a:xfrm>
        </p:grpSpPr>
        <p:sp>
          <p:nvSpPr>
            <p:cNvPr id="4" name="Rectangle 3"/>
            <p:cNvSpPr/>
            <p:nvPr/>
          </p:nvSpPr>
          <p:spPr>
            <a:xfrm>
              <a:off x="837552" y="4515154"/>
              <a:ext cx="3200897" cy="1063893"/>
            </a:xfrm>
            <a:prstGeom prst="rect">
              <a:avLst/>
            </a:prstGeom>
          </p:spPr>
          <p:txBody>
            <a:bodyPr wrap="square">
              <a:spAutoFit/>
            </a:bodyPr>
            <a:lstStyle/>
            <a:p>
              <a:pPr algn="ctr"/>
              <a:r>
                <a:rPr lang="en-GB" sz="2059" dirty="0">
                  <a:latin typeface="+mj-lt"/>
                  <a:cs typeface="Helvetica Light"/>
                </a:rPr>
                <a:t>Each mobile platform has its own file system management</a:t>
              </a:r>
              <a:endParaRPr lang="en-US" sz="2059" dirty="0">
                <a:latin typeface="+mj-lt"/>
                <a:cs typeface="Helvetica Light"/>
              </a:endParaRPr>
            </a:p>
          </p:txBody>
        </p:sp>
        <p:sp>
          <p:nvSpPr>
            <p:cNvPr id="15" name="Rectangle 14"/>
            <p:cNvSpPr/>
            <p:nvPr/>
          </p:nvSpPr>
          <p:spPr>
            <a:xfrm>
              <a:off x="4827520" y="4521497"/>
              <a:ext cx="2781435" cy="1387128"/>
            </a:xfrm>
            <a:prstGeom prst="rect">
              <a:avLst/>
            </a:prstGeom>
          </p:spPr>
          <p:txBody>
            <a:bodyPr wrap="square">
              <a:spAutoFit/>
            </a:bodyPr>
            <a:lstStyle/>
            <a:p>
              <a:pPr algn="ctr"/>
              <a:r>
                <a:rPr lang="en-GB" sz="2059" dirty="0">
                  <a:latin typeface="+mj-lt"/>
                  <a:cs typeface="Helvetica Light"/>
                </a:rPr>
                <a:t>Each mobile platform has its own configuration management</a:t>
              </a:r>
              <a:endParaRPr lang="en-US" sz="2059" dirty="0">
                <a:latin typeface="+mj-lt"/>
                <a:cs typeface="Helvetica Light"/>
              </a:endParaRPr>
            </a:p>
          </p:txBody>
        </p:sp>
        <p:sp>
          <p:nvSpPr>
            <p:cNvPr id="21" name="Rectangle 20"/>
            <p:cNvSpPr/>
            <p:nvPr/>
          </p:nvSpPr>
          <p:spPr>
            <a:xfrm>
              <a:off x="8247794" y="4521498"/>
              <a:ext cx="3611879" cy="740656"/>
            </a:xfrm>
            <a:prstGeom prst="rect">
              <a:avLst/>
            </a:prstGeom>
          </p:spPr>
          <p:txBody>
            <a:bodyPr wrap="square">
              <a:spAutoFit/>
            </a:bodyPr>
            <a:lstStyle/>
            <a:p>
              <a:pPr algn="ctr"/>
              <a:r>
                <a:rPr lang="en-GB" sz="2059" dirty="0">
                  <a:latin typeface="+mj-lt"/>
                  <a:cs typeface="Helvetica Light"/>
                </a:rPr>
                <a:t>System.Configuration is a relatively heavy library</a:t>
              </a:r>
              <a:endParaRPr lang="en-US" sz="2059" dirty="0">
                <a:latin typeface="+mj-lt"/>
                <a:cs typeface="Helvetica Light"/>
              </a:endParaRPr>
            </a:p>
          </p:txBody>
        </p:sp>
      </p:grpSp>
      <p:pic>
        <p:nvPicPr>
          <p:cNvPr id="2" name="Picture 1"/>
          <p:cNvPicPr>
            <a:picLocks noChangeAspect="1"/>
          </p:cNvPicPr>
          <p:nvPr/>
        </p:nvPicPr>
        <p:blipFill>
          <a:blip r:embed="rId4"/>
          <a:stretch>
            <a:fillRect/>
          </a:stretch>
        </p:blipFill>
        <p:spPr>
          <a:xfrm>
            <a:off x="1101512" y="2052475"/>
            <a:ext cx="2143125" cy="2143125"/>
          </a:xfrm>
          <a:prstGeom prst="rect">
            <a:avLst/>
          </a:prstGeom>
        </p:spPr>
      </p:pic>
      <p:grpSp>
        <p:nvGrpSpPr>
          <p:cNvPr id="26" name="Group 25"/>
          <p:cNvGrpSpPr/>
          <p:nvPr/>
        </p:nvGrpSpPr>
        <p:grpSpPr>
          <a:xfrm>
            <a:off x="6068106" y="2157037"/>
            <a:ext cx="1357166" cy="1822016"/>
            <a:chOff x="7744886" y="1892300"/>
            <a:chExt cx="2180835" cy="2857500"/>
          </a:xfrm>
        </p:grpSpPr>
        <p:grpSp>
          <p:nvGrpSpPr>
            <p:cNvPr id="27" name="Group 26"/>
            <p:cNvGrpSpPr/>
            <p:nvPr/>
          </p:nvGrpSpPr>
          <p:grpSpPr>
            <a:xfrm>
              <a:off x="9116486" y="1892300"/>
              <a:ext cx="803108" cy="803108"/>
              <a:chOff x="2057400" y="2654300"/>
              <a:chExt cx="1028700" cy="1028700"/>
            </a:xfrm>
          </p:grpSpPr>
          <p:sp>
            <p:nvSpPr>
              <p:cNvPr id="44" name="Oval 43"/>
              <p:cNvSpPr/>
              <p:nvPr/>
            </p:nvSpPr>
            <p:spPr bwMode="auto">
              <a:xfrm>
                <a:off x="2057400" y="2654300"/>
                <a:ext cx="1028700" cy="10287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5" name="Picture 44" descr="Apple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319103" y="2866641"/>
                <a:ext cx="468070" cy="523137"/>
              </a:xfrm>
              <a:prstGeom prst="rect">
                <a:avLst/>
              </a:prstGeom>
            </p:spPr>
          </p:pic>
        </p:grpSp>
        <p:grpSp>
          <p:nvGrpSpPr>
            <p:cNvPr id="28" name="Group 27"/>
            <p:cNvGrpSpPr/>
            <p:nvPr/>
          </p:nvGrpSpPr>
          <p:grpSpPr>
            <a:xfrm>
              <a:off x="9113144" y="2917992"/>
              <a:ext cx="803108" cy="803108"/>
              <a:chOff x="3810000" y="3073400"/>
              <a:chExt cx="1028700" cy="1028700"/>
            </a:xfrm>
          </p:grpSpPr>
          <p:sp>
            <p:nvSpPr>
              <p:cNvPr id="35" name="Oval 34"/>
              <p:cNvSpPr/>
              <p:nvPr/>
            </p:nvSpPr>
            <p:spPr bwMode="auto">
              <a:xfrm>
                <a:off x="3810000" y="3073400"/>
                <a:ext cx="1028700" cy="10287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3" name="Picture 42" descr="Android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097337" y="3331368"/>
                <a:ext cx="434974" cy="500220"/>
              </a:xfrm>
              <a:prstGeom prst="rect">
                <a:avLst/>
              </a:prstGeom>
            </p:spPr>
          </p:pic>
        </p:grpSp>
        <p:grpSp>
          <p:nvGrpSpPr>
            <p:cNvPr id="29" name="Group 28"/>
            <p:cNvGrpSpPr/>
            <p:nvPr/>
          </p:nvGrpSpPr>
          <p:grpSpPr>
            <a:xfrm>
              <a:off x="9122613" y="3946692"/>
              <a:ext cx="803108" cy="803108"/>
              <a:chOff x="6083300" y="3073400"/>
              <a:chExt cx="1028700" cy="1028700"/>
            </a:xfrm>
          </p:grpSpPr>
          <p:sp>
            <p:nvSpPr>
              <p:cNvPr id="33" name="Oval 32"/>
              <p:cNvSpPr/>
              <p:nvPr/>
            </p:nvSpPr>
            <p:spPr bwMode="auto">
              <a:xfrm>
                <a:off x="6083300" y="3073400"/>
                <a:ext cx="1028700" cy="10287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4" name="Picture 33" descr="Windows_logo.pdf"/>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6365885" y="3365500"/>
                <a:ext cx="466044" cy="434974"/>
              </a:xfrm>
              <a:prstGeom prst="rect">
                <a:avLst/>
              </a:prstGeom>
            </p:spPr>
          </p:pic>
        </p:grpSp>
        <p:cxnSp>
          <p:nvCxnSpPr>
            <p:cNvPr id="30" name="Straight Arrow Connector 29"/>
            <p:cNvCxnSpPr/>
            <p:nvPr/>
          </p:nvCxnSpPr>
          <p:spPr>
            <a:xfrm flipV="1">
              <a:off x="7744886" y="2413000"/>
              <a:ext cx="1168400" cy="9017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744886" y="3314700"/>
              <a:ext cx="1168400" cy="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744886" y="3302000"/>
              <a:ext cx="1168400" cy="9144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641558" y="2048797"/>
            <a:ext cx="548204" cy="550494"/>
            <a:chOff x="6360168" y="-833659"/>
            <a:chExt cx="2727613" cy="2679700"/>
          </a:xfrm>
        </p:grpSpPr>
        <p:sp>
          <p:nvSpPr>
            <p:cNvPr id="47" name="Oval 46"/>
            <p:cNvSpPr/>
            <p:nvPr/>
          </p:nvSpPr>
          <p:spPr bwMode="auto">
            <a:xfrm>
              <a:off x="6360168" y="-833659"/>
              <a:ext cx="2727613" cy="2679700"/>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descr="gears_icon.pdf"/>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730167" y="-317319"/>
              <a:ext cx="2060653" cy="1619083"/>
            </a:xfrm>
            <a:prstGeom prst="rect">
              <a:avLst/>
            </a:prstGeom>
          </p:spPr>
        </p:pic>
      </p:grpSp>
      <p:grpSp>
        <p:nvGrpSpPr>
          <p:cNvPr id="65" name="Group 64"/>
          <p:cNvGrpSpPr/>
          <p:nvPr/>
        </p:nvGrpSpPr>
        <p:grpSpPr>
          <a:xfrm rot="10800000">
            <a:off x="5276455" y="2488111"/>
            <a:ext cx="727113" cy="1149895"/>
            <a:chOff x="7744886" y="2413000"/>
            <a:chExt cx="1168400" cy="1803400"/>
          </a:xfrm>
        </p:grpSpPr>
        <p:cxnSp>
          <p:nvCxnSpPr>
            <p:cNvPr id="69" name="Straight Arrow Connector 68"/>
            <p:cNvCxnSpPr/>
            <p:nvPr/>
          </p:nvCxnSpPr>
          <p:spPr>
            <a:xfrm flipV="1">
              <a:off x="7744886" y="2413000"/>
              <a:ext cx="1168400" cy="9017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744886" y="3314700"/>
              <a:ext cx="1168400" cy="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744886" y="3302000"/>
              <a:ext cx="1168400" cy="914400"/>
            </a:xfrm>
            <a:prstGeom prst="straightConnector1">
              <a:avLst/>
            </a:prstGeom>
            <a:ln w="28575" cmpd="sng">
              <a:solidFill>
                <a:schemeClr val="bg2">
                  <a:lumMod val="65000"/>
                </a:schemeClr>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4663713" y="2795910"/>
            <a:ext cx="548204" cy="550494"/>
            <a:chOff x="6360168" y="-833659"/>
            <a:chExt cx="2727613" cy="2679700"/>
          </a:xfrm>
        </p:grpSpPr>
        <p:sp>
          <p:nvSpPr>
            <p:cNvPr id="79" name="Oval 78"/>
            <p:cNvSpPr/>
            <p:nvPr/>
          </p:nvSpPr>
          <p:spPr bwMode="auto">
            <a:xfrm>
              <a:off x="6360168" y="-833659"/>
              <a:ext cx="2727613" cy="2679700"/>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80" name="Picture 79" descr="gears_icon.pdf"/>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730167" y="-317319"/>
              <a:ext cx="2060653" cy="1619083"/>
            </a:xfrm>
            <a:prstGeom prst="rect">
              <a:avLst/>
            </a:prstGeom>
          </p:spPr>
        </p:pic>
      </p:grpSp>
      <p:grpSp>
        <p:nvGrpSpPr>
          <p:cNvPr id="81" name="Group 80"/>
          <p:cNvGrpSpPr/>
          <p:nvPr/>
        </p:nvGrpSpPr>
        <p:grpSpPr>
          <a:xfrm>
            <a:off x="4671053" y="3543023"/>
            <a:ext cx="548204" cy="550494"/>
            <a:chOff x="6360168" y="-833659"/>
            <a:chExt cx="2727613" cy="2679700"/>
          </a:xfrm>
        </p:grpSpPr>
        <p:sp>
          <p:nvSpPr>
            <p:cNvPr id="82" name="Oval 81"/>
            <p:cNvSpPr/>
            <p:nvPr/>
          </p:nvSpPr>
          <p:spPr bwMode="auto">
            <a:xfrm>
              <a:off x="6360168" y="-833659"/>
              <a:ext cx="2727613" cy="2679700"/>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descr="gears_icon.pdf"/>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730167" y="-317319"/>
              <a:ext cx="2060653" cy="1619083"/>
            </a:xfrm>
            <a:prstGeom prst="rect">
              <a:avLst/>
            </a:prstGeom>
          </p:spPr>
        </p:pic>
      </p:grpSp>
      <p:pic>
        <p:nvPicPr>
          <p:cNvPr id="3" name="Picture 2"/>
          <p:cNvPicPr>
            <a:picLocks noChangeAspect="1"/>
          </p:cNvPicPr>
          <p:nvPr/>
        </p:nvPicPr>
        <p:blipFill>
          <a:blip r:embed="rId9"/>
          <a:stretch>
            <a:fillRect/>
          </a:stretch>
        </p:blipFill>
        <p:spPr>
          <a:xfrm>
            <a:off x="8544910" y="1765327"/>
            <a:ext cx="2470387" cy="2470387"/>
          </a:xfrm>
          <a:prstGeom prst="rect">
            <a:avLst/>
          </a:prstGeom>
        </p:spPr>
      </p:pic>
      <p:grpSp>
        <p:nvGrpSpPr>
          <p:cNvPr id="42" name="Group 41"/>
          <p:cNvGrpSpPr/>
          <p:nvPr/>
        </p:nvGrpSpPr>
        <p:grpSpPr>
          <a:xfrm>
            <a:off x="7858419" y="1360194"/>
            <a:ext cx="4330134" cy="4428470"/>
            <a:chOff x="8013700" y="1536700"/>
            <a:chExt cx="3835400" cy="3835400"/>
          </a:xfrm>
        </p:grpSpPr>
        <p:sp>
          <p:nvSpPr>
            <p:cNvPr id="36" name="Oval 35"/>
            <p:cNvSpPr/>
            <p:nvPr/>
          </p:nvSpPr>
          <p:spPr bwMode="auto">
            <a:xfrm>
              <a:off x="8013700" y="1536700"/>
              <a:ext cx="3835400" cy="38354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453436" y="2006600"/>
              <a:ext cx="3029347" cy="3029347"/>
            </a:xfrm>
            <a:prstGeom prst="rect">
              <a:avLst/>
            </a:prstGeom>
          </p:spPr>
        </p:pic>
      </p:grpSp>
      <p:grpSp>
        <p:nvGrpSpPr>
          <p:cNvPr id="10" name="Group 9"/>
          <p:cNvGrpSpPr/>
          <p:nvPr/>
        </p:nvGrpSpPr>
        <p:grpSpPr>
          <a:xfrm>
            <a:off x="244771" y="1447346"/>
            <a:ext cx="4229767" cy="4325824"/>
            <a:chOff x="508000" y="1625600"/>
            <a:chExt cx="3746500" cy="3746500"/>
          </a:xfrm>
        </p:grpSpPr>
        <p:sp>
          <p:nvSpPr>
            <p:cNvPr id="38" name="Oval 37"/>
            <p:cNvSpPr/>
            <p:nvPr/>
          </p:nvSpPr>
          <p:spPr bwMode="auto">
            <a:xfrm>
              <a:off x="508000" y="1625600"/>
              <a:ext cx="3746500" cy="37465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58836" y="2006600"/>
              <a:ext cx="3029347" cy="3029347"/>
            </a:xfrm>
            <a:prstGeom prst="rect">
              <a:avLst/>
            </a:prstGeom>
          </p:spPr>
        </p:pic>
      </p:grpSp>
      <p:grpSp>
        <p:nvGrpSpPr>
          <p:cNvPr id="11" name="Group 10"/>
          <p:cNvGrpSpPr/>
          <p:nvPr/>
        </p:nvGrpSpPr>
        <p:grpSpPr>
          <a:xfrm>
            <a:off x="4088447" y="1472246"/>
            <a:ext cx="4229767" cy="4325824"/>
            <a:chOff x="4305300" y="1651000"/>
            <a:chExt cx="3746500" cy="3746500"/>
          </a:xfrm>
        </p:grpSpPr>
        <p:sp>
          <p:nvSpPr>
            <p:cNvPr id="37" name="Oval 36"/>
            <p:cNvSpPr/>
            <p:nvPr/>
          </p:nvSpPr>
          <p:spPr bwMode="auto">
            <a:xfrm>
              <a:off x="4305300" y="1651000"/>
              <a:ext cx="3746500" cy="37465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39"/>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656136" y="2006600"/>
              <a:ext cx="3029347" cy="3029347"/>
            </a:xfrm>
            <a:prstGeom prst="rect">
              <a:avLst/>
            </a:prstGeom>
          </p:spPr>
        </p:pic>
      </p:grpSp>
    </p:spTree>
    <p:extLst>
      <p:ext uri="{BB962C8B-B14F-4D97-AF65-F5344CB8AC3E}">
        <p14:creationId xmlns:p14="http://schemas.microsoft.com/office/powerpoint/2010/main" val="876085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2"/>
                                        </p:tgtEl>
                                      </p:cBhvr>
                                    </p:animEffect>
                                    <p:set>
                                      <p:cBhvr>
                                        <p:cTn id="17"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165665" y="301814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a:t>What are the options available to configure our cross platform apps?</a:t>
            </a:r>
          </a:p>
        </p:txBody>
      </p:sp>
    </p:spTree>
    <p:extLst>
      <p:ext uri="{BB962C8B-B14F-4D97-AF65-F5344CB8AC3E}">
        <p14:creationId xmlns:p14="http://schemas.microsoft.com/office/powerpoint/2010/main" val="13816726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711096" y="1879151"/>
            <a:ext cx="9860672" cy="2307838"/>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4705" dirty="0"/>
              <a:t>Native configuration</a:t>
            </a:r>
          </a:p>
          <a:p>
            <a:pPr marL="685800" indent="-685800">
              <a:buFont typeface="Arial" panose="020B0604020202020204" pitchFamily="34" charset="0"/>
              <a:buChar char="•"/>
            </a:pPr>
            <a:r>
              <a:rPr lang="en-US" sz="4705" dirty="0"/>
              <a:t>Constant configuration reader</a:t>
            </a:r>
          </a:p>
          <a:p>
            <a:pPr marL="685800" indent="-685800">
              <a:buFont typeface="Arial" panose="020B0604020202020204" pitchFamily="34" charset="0"/>
              <a:buChar char="•"/>
            </a:pPr>
            <a:r>
              <a:rPr lang="en-US" sz="4705" dirty="0"/>
              <a:t>Unified configuration</a:t>
            </a:r>
          </a:p>
        </p:txBody>
      </p:sp>
    </p:spTree>
    <p:extLst>
      <p:ext uri="{BB962C8B-B14F-4D97-AF65-F5344CB8AC3E}">
        <p14:creationId xmlns:p14="http://schemas.microsoft.com/office/powerpoint/2010/main" val="42065718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Platform Configuration </a:t>
            </a:r>
            <a:r>
              <a:rPr lang="en-US" b="1" dirty="0"/>
              <a:t>PROS</a:t>
            </a:r>
          </a:p>
        </p:txBody>
      </p:sp>
      <p:sp>
        <p:nvSpPr>
          <p:cNvPr id="18" name="Rectangle 17"/>
          <p:cNvSpPr/>
          <p:nvPr/>
        </p:nvSpPr>
        <p:spPr bwMode="auto">
          <a:xfrm>
            <a:off x="555812" y="2168131"/>
            <a:ext cx="3757255" cy="75041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579899"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err="1">
                <a:solidFill>
                  <a:srgbClr val="FFFFFF"/>
                </a:solidFill>
              </a:rPr>
              <a:t>plist</a:t>
            </a:r>
            <a:endParaRPr lang="en-US" sz="2800" dirty="0">
              <a:solidFill>
                <a:srgbClr val="FFFFFF"/>
              </a:solidFill>
            </a:endParaRPr>
          </a:p>
        </p:txBody>
      </p:sp>
      <p:sp>
        <p:nvSpPr>
          <p:cNvPr id="37" name="Rectangle 36"/>
          <p:cNvSpPr/>
          <p:nvPr/>
        </p:nvSpPr>
        <p:spPr bwMode="auto">
          <a:xfrm>
            <a:off x="4361238" y="2168131"/>
            <a:ext cx="3757255" cy="750418"/>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8166665" y="2168131"/>
            <a:ext cx="3757255" cy="75041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2" name="TextBox 41"/>
          <p:cNvSpPr txBox="1"/>
          <p:nvPr/>
        </p:nvSpPr>
        <p:spPr>
          <a:xfrm>
            <a:off x="8190752"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ApplicationsData</a:t>
            </a:r>
          </a:p>
        </p:txBody>
      </p:sp>
      <p:sp>
        <p:nvSpPr>
          <p:cNvPr id="43" name="TextBox 42"/>
          <p:cNvSpPr txBox="1"/>
          <p:nvPr/>
        </p:nvSpPr>
        <p:spPr>
          <a:xfrm>
            <a:off x="4385324"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SharedPreferences</a:t>
            </a:r>
            <a:r>
              <a:rPr lang="en-US" sz="1568" dirty="0">
                <a:solidFill>
                  <a:srgbClr val="FFFFFF"/>
                </a:solidFill>
              </a:rPr>
              <a:t> </a:t>
            </a:r>
          </a:p>
        </p:txBody>
      </p:sp>
      <p:sp>
        <p:nvSpPr>
          <p:cNvPr id="19" name="TextBox 18"/>
          <p:cNvSpPr txBox="1"/>
          <p:nvPr/>
        </p:nvSpPr>
        <p:spPr>
          <a:xfrm>
            <a:off x="799697" y="3275588"/>
            <a:ext cx="10774664" cy="1397759"/>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US" sz="3921" dirty="0">
                <a:solidFill>
                  <a:srgbClr val="FFFFFF"/>
                </a:solidFill>
              </a:rPr>
              <a:t>Built in</a:t>
            </a: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Tree>
    <p:extLst>
      <p:ext uri="{BB962C8B-B14F-4D97-AF65-F5344CB8AC3E}">
        <p14:creationId xmlns:p14="http://schemas.microsoft.com/office/powerpoint/2010/main" val="8731991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Platform Configuration </a:t>
            </a:r>
            <a:r>
              <a:rPr lang="en-US" b="1" dirty="0"/>
              <a:t>CONS</a:t>
            </a:r>
          </a:p>
        </p:txBody>
      </p:sp>
      <p:sp>
        <p:nvSpPr>
          <p:cNvPr id="18" name="Rectangle 17"/>
          <p:cNvSpPr/>
          <p:nvPr/>
        </p:nvSpPr>
        <p:spPr bwMode="auto">
          <a:xfrm>
            <a:off x="555812" y="2168131"/>
            <a:ext cx="3757255" cy="750418"/>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555812" y="2960240"/>
            <a:ext cx="11368108" cy="3763289"/>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579899"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err="1">
                <a:solidFill>
                  <a:srgbClr val="FFFFFF"/>
                </a:solidFill>
              </a:rPr>
              <a:t>plist</a:t>
            </a:r>
            <a:endParaRPr lang="en-US" sz="2800" dirty="0">
              <a:solidFill>
                <a:srgbClr val="FFFFFF"/>
              </a:solidFill>
            </a:endParaRPr>
          </a:p>
        </p:txBody>
      </p:sp>
      <p:sp>
        <p:nvSpPr>
          <p:cNvPr id="37" name="Rectangle 36"/>
          <p:cNvSpPr/>
          <p:nvPr/>
        </p:nvSpPr>
        <p:spPr bwMode="auto">
          <a:xfrm>
            <a:off x="4361238" y="2168131"/>
            <a:ext cx="3757255" cy="750418"/>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8166665" y="2168131"/>
            <a:ext cx="3757255" cy="750418"/>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2" name="TextBox 41"/>
          <p:cNvSpPr txBox="1"/>
          <p:nvPr/>
        </p:nvSpPr>
        <p:spPr>
          <a:xfrm>
            <a:off x="8190752"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ApplicationsData</a:t>
            </a:r>
          </a:p>
        </p:txBody>
      </p:sp>
      <p:sp>
        <p:nvSpPr>
          <p:cNvPr id="43" name="TextBox 42"/>
          <p:cNvSpPr txBox="1"/>
          <p:nvPr/>
        </p:nvSpPr>
        <p:spPr>
          <a:xfrm>
            <a:off x="4385324" y="2125681"/>
            <a:ext cx="3733168" cy="720545"/>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SharedPreferences</a:t>
            </a:r>
            <a:r>
              <a:rPr lang="en-US" sz="1568" dirty="0">
                <a:solidFill>
                  <a:srgbClr val="FFFFFF"/>
                </a:solidFill>
              </a:rPr>
              <a:t> </a:t>
            </a:r>
          </a:p>
        </p:txBody>
      </p:sp>
      <p:sp>
        <p:nvSpPr>
          <p:cNvPr id="19" name="TextBox 18"/>
          <p:cNvSpPr txBox="1"/>
          <p:nvPr/>
        </p:nvSpPr>
        <p:spPr>
          <a:xfrm>
            <a:off x="799697" y="3275588"/>
            <a:ext cx="10774664" cy="3490534"/>
          </a:xfrm>
          <a:prstGeom prst="rect">
            <a:avLst/>
          </a:prstGeom>
          <a:noFill/>
        </p:spPr>
        <p:txBody>
          <a:bodyPr wrap="square" lIns="179285" tIns="143428" rIns="179285" bIns="143428" rtlCol="0">
            <a:spAutoFit/>
          </a:bodyPr>
          <a:lstStyle/>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1 config per platform</a:t>
            </a:r>
          </a:p>
          <a:p>
            <a:pPr marL="571500" indent="-571500" defTabSz="914102" fontAlgn="base">
              <a:spcBef>
                <a:spcPct val="0"/>
              </a:spcBef>
              <a:spcAft>
                <a:spcPct val="0"/>
              </a:spcAft>
              <a:buFont typeface="Arial" panose="020B0604020202020204" pitchFamily="34" charset="0"/>
              <a:buChar char="•"/>
            </a:pPr>
            <a:r>
              <a:rPr lang="en-US" sz="3600" dirty="0">
                <a:solidFill>
                  <a:srgbClr val="FFFFFF"/>
                </a:solidFill>
              </a:rPr>
              <a:t>different configuration api</a:t>
            </a:r>
          </a:p>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pain to maintain</a:t>
            </a:r>
          </a:p>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no support for configuration transforms</a:t>
            </a:r>
          </a:p>
          <a:p>
            <a:pPr marL="571500" indent="-571500" defTabSz="914102" fontAlgn="base">
              <a:spcBef>
                <a:spcPct val="0"/>
              </a:spcBef>
              <a:spcAft>
                <a:spcPct val="0"/>
              </a:spcAft>
              <a:buFont typeface="Arial" panose="020B0604020202020204" pitchFamily="34" charset="0"/>
              <a:buChar char="•"/>
            </a:pPr>
            <a:r>
              <a:rPr lang="en-GB" sz="3600" dirty="0">
                <a:solidFill>
                  <a:srgbClr val="FFFFFF"/>
                </a:solidFill>
              </a:rPr>
              <a:t>not familiar to .net devs</a:t>
            </a:r>
            <a:endParaRPr lang="en-US" sz="3600" b="1" dirty="0">
              <a:solidFill>
                <a:srgbClr val="FFFFFF"/>
              </a:solidFill>
            </a:endParaRPr>
          </a:p>
          <a:p>
            <a:pPr marL="571500" indent="-571500" defTabSz="914102" fontAlgn="base">
              <a:spcBef>
                <a:spcPct val="0"/>
              </a:spcBef>
              <a:spcAft>
                <a:spcPct val="0"/>
              </a:spcAft>
              <a:buFont typeface="Arial" panose="020B0604020202020204" pitchFamily="34" charset="0"/>
              <a:buChar char="•"/>
            </a:pPr>
            <a:endParaRPr lang="en-US" sz="2800" dirty="0">
              <a:solidFill>
                <a:srgbClr val="FFFFFF"/>
              </a:solidFill>
            </a:endParaRPr>
          </a:p>
        </p:txBody>
      </p:sp>
      <p:grpSp>
        <p:nvGrpSpPr>
          <p:cNvPr id="31" name="Group 30"/>
          <p:cNvGrpSpPr/>
          <p:nvPr/>
        </p:nvGrpSpPr>
        <p:grpSpPr>
          <a:xfrm>
            <a:off x="1902237" y="1021977"/>
            <a:ext cx="1088487" cy="960142"/>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415" y="1021977"/>
            <a:ext cx="1088487" cy="960142"/>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9511413" y="1021977"/>
            <a:ext cx="1088489" cy="960142"/>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spTree>
    <p:extLst>
      <p:ext uri="{BB962C8B-B14F-4D97-AF65-F5344CB8AC3E}">
        <p14:creationId xmlns:p14="http://schemas.microsoft.com/office/powerpoint/2010/main" val="2060789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226025"/>
            <a:ext cx="11655840" cy="899537"/>
          </a:xfrm>
        </p:spPr>
        <p:txBody>
          <a:bodyPr/>
          <a:lstStyle/>
          <a:p>
            <a:pPr algn="ctr"/>
            <a:r>
              <a:rPr lang="en-US" dirty="0"/>
              <a:t>Native Platform Configuration</a:t>
            </a:r>
            <a:endParaRPr lang="en-US" b="1" dirty="0"/>
          </a:p>
        </p:txBody>
      </p:sp>
      <p:grpSp>
        <p:nvGrpSpPr>
          <p:cNvPr id="3" name="Group 2"/>
          <p:cNvGrpSpPr/>
          <p:nvPr/>
        </p:nvGrpSpPr>
        <p:grpSpPr>
          <a:xfrm>
            <a:off x="555812" y="1021976"/>
            <a:ext cx="11368108" cy="1896571"/>
            <a:chOff x="2804067" y="1444948"/>
            <a:chExt cx="6407259" cy="1211831"/>
          </a:xfrm>
        </p:grpSpPr>
        <p:sp>
          <p:nvSpPr>
            <p:cNvPr id="18" name="Rectangle 17"/>
            <p:cNvSpPr/>
            <p:nvPr/>
          </p:nvSpPr>
          <p:spPr bwMode="auto">
            <a:xfrm>
              <a:off x="2804067" y="2177293"/>
              <a:ext cx="2117653" cy="479486"/>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2817643" y="2150169"/>
              <a:ext cx="2104077" cy="460399"/>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err="1">
                  <a:solidFill>
                    <a:srgbClr val="FFFFFF"/>
                  </a:solidFill>
                </a:rPr>
                <a:t>plist</a:t>
              </a:r>
              <a:endParaRPr lang="en-US" sz="2800" dirty="0">
                <a:solidFill>
                  <a:srgbClr val="FFFFFF"/>
                </a:solidFill>
              </a:endParaRPr>
            </a:p>
          </p:txBody>
        </p:sp>
        <p:sp>
          <p:nvSpPr>
            <p:cNvPr id="37" name="Rectangle 36"/>
            <p:cNvSpPr/>
            <p:nvPr/>
          </p:nvSpPr>
          <p:spPr bwMode="auto">
            <a:xfrm>
              <a:off x="4948870" y="2177293"/>
              <a:ext cx="2117653" cy="479486"/>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7093673" y="2177293"/>
              <a:ext cx="2117653" cy="479486"/>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sz="784" dirty="0">
                  <a:solidFill>
                    <a:srgbClr val="00BBF1"/>
                  </a:solidFill>
                  <a:ea typeface="Segoe UI" pitchFamily="34" charset="0"/>
                  <a:cs typeface="Segoe UI" pitchFamily="34" charset="0"/>
                </a:rPr>
                <a:t> </a:t>
              </a:r>
            </a:p>
          </p:txBody>
        </p:sp>
        <p:sp>
          <p:nvSpPr>
            <p:cNvPr id="42" name="TextBox 41"/>
            <p:cNvSpPr txBox="1"/>
            <p:nvPr/>
          </p:nvSpPr>
          <p:spPr>
            <a:xfrm>
              <a:off x="7107249" y="2150169"/>
              <a:ext cx="2104077" cy="460399"/>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ApplicationsData</a:t>
              </a:r>
            </a:p>
          </p:txBody>
        </p:sp>
        <p:sp>
          <p:nvSpPr>
            <p:cNvPr id="43" name="TextBox 42"/>
            <p:cNvSpPr txBox="1"/>
            <p:nvPr/>
          </p:nvSpPr>
          <p:spPr>
            <a:xfrm>
              <a:off x="4962445" y="2150169"/>
              <a:ext cx="2104077" cy="460399"/>
            </a:xfrm>
            <a:prstGeom prst="rect">
              <a:avLst/>
            </a:prstGeom>
            <a:noFill/>
          </p:spPr>
          <p:txBody>
            <a:bodyPr wrap="square" lIns="179285" tIns="143428" rIns="179285" bIns="143428" rtlCol="0">
              <a:spAutoFit/>
            </a:bodyPr>
            <a:lstStyle/>
            <a:p>
              <a:pPr algn="ctr" defTabSz="914102" fontAlgn="base">
                <a:spcBef>
                  <a:spcPct val="0"/>
                </a:spcBef>
                <a:spcAft>
                  <a:spcPct val="0"/>
                </a:spcAft>
              </a:pPr>
              <a:r>
                <a:rPr lang="en-US" sz="2800" dirty="0">
                  <a:solidFill>
                    <a:srgbClr val="FFFFFF"/>
                  </a:solidFill>
                </a:rPr>
                <a:t>SharedPreferences</a:t>
              </a:r>
              <a:r>
                <a:rPr lang="en-US" sz="1568" dirty="0">
                  <a:solidFill>
                    <a:srgbClr val="FFFFFF"/>
                  </a:solidFill>
                </a:rPr>
                <a:t> </a:t>
              </a:r>
            </a:p>
          </p:txBody>
        </p:sp>
        <p:grpSp>
          <p:nvGrpSpPr>
            <p:cNvPr id="31" name="Group 30"/>
            <p:cNvGrpSpPr/>
            <p:nvPr/>
          </p:nvGrpSpPr>
          <p:grpSpPr>
            <a:xfrm>
              <a:off x="3562935" y="1444948"/>
              <a:ext cx="613490" cy="613491"/>
              <a:chOff x="2057399" y="2725789"/>
              <a:chExt cx="1028699" cy="1028700"/>
            </a:xfrm>
          </p:grpSpPr>
          <p:sp>
            <p:nvSpPr>
              <p:cNvPr id="45" name="Oval 44"/>
              <p:cNvSpPr/>
              <p:nvPr/>
            </p:nvSpPr>
            <p:spPr bwMode="auto">
              <a:xfrm>
                <a:off x="2057399" y="2725789"/>
                <a:ext cx="1028699" cy="1028700"/>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pple_logo.pd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19103" y="2938131"/>
                <a:ext cx="468070" cy="523137"/>
              </a:xfrm>
              <a:prstGeom prst="rect">
                <a:avLst/>
              </a:prstGeom>
            </p:spPr>
          </p:pic>
        </p:grpSp>
        <p:grpSp>
          <p:nvGrpSpPr>
            <p:cNvPr id="32" name="Group 31"/>
            <p:cNvGrpSpPr/>
            <p:nvPr/>
          </p:nvGrpSpPr>
          <p:grpSpPr>
            <a:xfrm>
              <a:off x="5707598" y="1444948"/>
              <a:ext cx="613490" cy="613491"/>
              <a:chOff x="3810000" y="3144890"/>
              <a:chExt cx="1028699" cy="1028700"/>
            </a:xfrm>
          </p:grpSpPr>
          <p:sp>
            <p:nvSpPr>
              <p:cNvPr id="41" name="Oval 40"/>
              <p:cNvSpPr/>
              <p:nvPr/>
            </p:nvSpPr>
            <p:spPr bwMode="auto">
              <a:xfrm>
                <a:off x="3810000" y="3144890"/>
                <a:ext cx="1028699" cy="1028700"/>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descr="Android_logo.pdf"/>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97337" y="3402859"/>
                <a:ext cx="434973" cy="500220"/>
              </a:xfrm>
              <a:prstGeom prst="rect">
                <a:avLst/>
              </a:prstGeom>
            </p:spPr>
          </p:pic>
        </p:grpSp>
        <p:grpSp>
          <p:nvGrpSpPr>
            <p:cNvPr id="33" name="Group 32"/>
            <p:cNvGrpSpPr/>
            <p:nvPr/>
          </p:nvGrpSpPr>
          <p:grpSpPr>
            <a:xfrm>
              <a:off x="7851596" y="1444948"/>
              <a:ext cx="613491" cy="613491"/>
              <a:chOff x="6083298" y="3144890"/>
              <a:chExt cx="1028699" cy="1028700"/>
            </a:xfrm>
          </p:grpSpPr>
          <p:sp>
            <p:nvSpPr>
              <p:cNvPr id="36" name="Oval 35"/>
              <p:cNvSpPr/>
              <p:nvPr/>
            </p:nvSpPr>
            <p:spPr bwMode="auto">
              <a:xfrm>
                <a:off x="6083298" y="3144890"/>
                <a:ext cx="1028699" cy="1028700"/>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Windows_logo.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365885" y="3436990"/>
                <a:ext cx="466043" cy="434973"/>
              </a:xfrm>
              <a:prstGeom prst="rect">
                <a:avLst/>
              </a:prstGeom>
            </p:spPr>
          </p:pic>
        </p:grpSp>
      </p:grpSp>
      <p:sp>
        <p:nvSpPr>
          <p:cNvPr id="21" name="Title 1"/>
          <p:cNvSpPr txBox="1">
            <a:spLocks/>
          </p:cNvSpPr>
          <p:nvPr/>
        </p:nvSpPr>
        <p:spPr>
          <a:xfrm>
            <a:off x="2025421" y="3949324"/>
            <a:ext cx="7363987" cy="1505132"/>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9600" dirty="0"/>
              <a:t>DEMO</a:t>
            </a:r>
            <a:endParaRPr lang="en-US" sz="9600" b="1" dirty="0"/>
          </a:p>
        </p:txBody>
      </p:sp>
    </p:spTree>
    <p:extLst>
      <p:ext uri="{BB962C8B-B14F-4D97-AF65-F5344CB8AC3E}">
        <p14:creationId xmlns:p14="http://schemas.microsoft.com/office/powerpoint/2010/main" val="1896596867"/>
      </p:ext>
    </p:extLst>
  </p:cSld>
  <p:clrMapOvr>
    <a:masterClrMapping/>
  </p:clrMapOvr>
  <p:transition>
    <p:fade/>
  </p:transition>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2347</TotalTime>
  <Words>896</Words>
  <Application>Microsoft Office PowerPoint</Application>
  <PresentationFormat>Widescreen</PresentationFormat>
  <Paragraphs>145</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Avenir LT Pro 45 Book</vt:lpstr>
      <vt:lpstr>Helvetica Light</vt:lpstr>
      <vt:lpstr>Arial</vt:lpstr>
      <vt:lpstr>Calibri</vt:lpstr>
      <vt:lpstr>Consolas</vt:lpstr>
      <vt:lpstr>Segoe UI</vt:lpstr>
      <vt:lpstr>Segoe UI Light</vt:lpstr>
      <vt:lpstr>XamarinTemplate</vt:lpstr>
      <vt:lpstr>PCL Application Configuration for Xamarin.Forms in C#</vt:lpstr>
      <vt:lpstr>Configuration in the .net world</vt:lpstr>
      <vt:lpstr>PowerPoint Presentation</vt:lpstr>
      <vt:lpstr>PowerPoint Presentation</vt:lpstr>
      <vt:lpstr>PowerPoint Presentation</vt:lpstr>
      <vt:lpstr>PowerPoint Presentation</vt:lpstr>
      <vt:lpstr>Native Platform Configuration PROS</vt:lpstr>
      <vt:lpstr>Native Platform Configuration CONS</vt:lpstr>
      <vt:lpstr>Native Platform Configuration</vt:lpstr>
      <vt:lpstr>Constant Reader Configuration PROS</vt:lpstr>
      <vt:lpstr>Constant Reader Configuration CONS</vt:lpstr>
      <vt:lpstr>Native Platform Configuration</vt:lpstr>
      <vt:lpstr>PCL App Configuration PROS</vt:lpstr>
      <vt:lpstr>PCL App Configuration</vt:lpstr>
      <vt:lpstr>Finally, try Xamarin.Forms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Forms Config Options</dc:title>
  <dc:creator>BEN ISHIYAMA-LEVY</dc:creator>
  <cp:lastModifiedBy>BEN ISHIYAMA-LEVY</cp:lastModifiedBy>
  <cp:revision>156</cp:revision>
  <dcterms:created xsi:type="dcterms:W3CDTF">2015-05-05T21:43:30Z</dcterms:created>
  <dcterms:modified xsi:type="dcterms:W3CDTF">2016-04-26T15:51:36Z</dcterms:modified>
</cp:coreProperties>
</file>