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83" r:id="rId2"/>
    <p:sldId id="288" r:id="rId3"/>
    <p:sldId id="290" r:id="rId4"/>
    <p:sldId id="284" r:id="rId5"/>
    <p:sldId id="287" r:id="rId6"/>
    <p:sldId id="383" r:id="rId7"/>
    <p:sldId id="273" r:id="rId8"/>
    <p:sldId id="380" r:id="rId9"/>
    <p:sldId id="381" r:id="rId10"/>
    <p:sldId id="390" r:id="rId11"/>
    <p:sldId id="391" r:id="rId12"/>
    <p:sldId id="392" r:id="rId13"/>
    <p:sldId id="384" r:id="rId14"/>
    <p:sldId id="385" r:id="rId15"/>
    <p:sldId id="386" r:id="rId16"/>
    <p:sldId id="387" r:id="rId17"/>
    <p:sldId id="389" r:id="rId18"/>
    <p:sldId id="314" r:id="rId19"/>
    <p:sldId id="3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76934"/>
  </p:normalViewPr>
  <p:slideViewPr>
    <p:cSldViewPr snapToGrid="0" snapToObjects="1">
      <p:cViewPr>
        <p:scale>
          <a:sx n="125" d="100"/>
          <a:sy n="125" d="100"/>
        </p:scale>
        <p:origin x="165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3044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420188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12</a:t>
            </a:fld>
            <a:endParaRPr lang="en-US"/>
          </a:p>
        </p:txBody>
      </p:sp>
    </p:spTree>
    <p:extLst>
      <p:ext uri="{BB962C8B-B14F-4D97-AF65-F5344CB8AC3E}">
        <p14:creationId xmlns:p14="http://schemas.microsoft.com/office/powerpoint/2010/main" val="945086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026983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45254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7400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support for deployment server like octopus - build once, deploy everywhere</a:t>
            </a:r>
          </a:p>
          <a:p>
            <a:endParaRPr lang="en-GB" dirty="0"/>
          </a:p>
          <a:p>
            <a:r>
              <a:rPr lang="en-GB" dirty="0" err="1"/>
              <a:t>ios</a:t>
            </a:r>
            <a:r>
              <a:rPr lang="en-GB" dirty="0"/>
              <a:t> needs </a:t>
            </a:r>
            <a:r>
              <a:rPr lang="en-GB" dirty="0" err="1"/>
              <a:t>ipa</a:t>
            </a:r>
            <a:r>
              <a:rPr lang="en-GB" dirty="0"/>
              <a:t> resigning (http://www.xgiovio.com/blog-photos-videos-other/blog/resign-your-ios-ipa-frameworks-and-plugins-included/)</a:t>
            </a:r>
          </a:p>
          <a:p>
            <a:r>
              <a:rPr lang="en-GB" dirty="0"/>
              <a:t>	</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8943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5703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18</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Each mobile platform has its own configuration management</a:t>
            </a:r>
          </a:p>
          <a:p>
            <a:pPr marL="228600" indent="-228600">
              <a:buFont typeface="+mj-lt"/>
              <a:buAutoNum type="arabicPeriod"/>
            </a:pPr>
            <a:r>
              <a:rPr lang="en-US" baseline="0" dirty="0"/>
              <a:t>Each mobile platform has its own file system management</a:t>
            </a:r>
          </a:p>
          <a:p>
            <a:pPr marL="228600" indent="-228600">
              <a:buFont typeface="+mj-lt"/>
              <a:buAutoNum type="arabicPeriod"/>
            </a:pPr>
            <a:r>
              <a:rPr lang="en-US" baseline="0" dirty="0" err="1"/>
              <a:t>System.Configuration</a:t>
            </a:r>
            <a:r>
              <a:rPr lang="en-US" baseline="0" dirty="0"/>
              <a:t> is a relatively heavy library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6970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661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74997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7699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10</a:t>
            </a:fld>
            <a:endParaRPr lang="en-US"/>
          </a:p>
        </p:txBody>
      </p:sp>
    </p:spTree>
    <p:extLst>
      <p:ext uri="{BB962C8B-B14F-4D97-AF65-F5344CB8AC3E}">
        <p14:creationId xmlns:p14="http://schemas.microsoft.com/office/powerpoint/2010/main" val="375003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8" r:id="rId12"/>
    <p:sldLayoutId id="2147483679"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Ben Ishiyama-Levy</a:t>
            </a:r>
          </a:p>
          <a:p>
            <a:r>
              <a:rPr lang="en-US" dirty="0" err="1"/>
              <a:t>Xamarin</a:t>
            </a:r>
            <a:r>
              <a:rPr lang="en-US" dirty="0"/>
              <a:t> Evangelist</a:t>
            </a:r>
          </a:p>
          <a:p>
            <a:r>
              <a:rPr lang="en-US" dirty="0"/>
              <a:t>ben@Tippstr.com</a:t>
            </a:r>
          </a:p>
        </p:txBody>
      </p:sp>
      <p:sp>
        <p:nvSpPr>
          <p:cNvPr id="3" name="Title 2"/>
          <p:cNvSpPr>
            <a:spLocks noGrp="1"/>
          </p:cNvSpPr>
          <p:nvPr>
            <p:ph type="title"/>
          </p:nvPr>
        </p:nvSpPr>
        <p:spPr>
          <a:xfrm>
            <a:off x="2054268" y="2075840"/>
            <a:ext cx="8455069" cy="1801436"/>
          </a:xfrm>
        </p:spPr>
        <p:txBody>
          <a:bodyPr/>
          <a:lstStyle/>
          <a:p>
            <a:pPr algn="ctr"/>
            <a:r>
              <a:rPr lang="en-US" dirty="0"/>
              <a:t>PCL Application Configuration for Xamarin.Forms in C#</a:t>
            </a:r>
          </a:p>
        </p:txBody>
      </p:sp>
      <p:sp>
        <p:nvSpPr>
          <p:cNvPr id="5" name="Text Placeholder 4"/>
          <p:cNvSpPr>
            <a:spLocks noGrp="1"/>
          </p:cNvSpPr>
          <p:nvPr>
            <p:ph type="body" sz="quarter" idx="13"/>
          </p:nvPr>
        </p:nvSpPr>
        <p:spPr/>
        <p:txBody>
          <a:bodyPr/>
          <a:lstStyle/>
          <a:p>
            <a:r>
              <a:rPr lang="en-US" dirty="0"/>
              <a:t>99/4A</a:t>
            </a:r>
          </a:p>
        </p:txBody>
      </p:sp>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smtClean="0"/>
              <a:t>Full control of the app lifecycle</a:t>
            </a:r>
          </a:p>
          <a:p>
            <a:pPr marL="685800" indent="-685800">
              <a:buFont typeface="Arial" panose="020B0604020202020204" pitchFamily="34" charset="0"/>
              <a:buChar char="•"/>
            </a:pPr>
            <a:r>
              <a:rPr lang="en-US" sz="4705" dirty="0" smtClean="0"/>
              <a:t>Unlimited Dependency injection</a:t>
            </a:r>
          </a:p>
          <a:p>
            <a:pPr marL="685800" indent="-685800">
              <a:buFont typeface="Arial" panose="020B0604020202020204" pitchFamily="34" charset="0"/>
              <a:buChar char="•"/>
            </a:pPr>
            <a:r>
              <a:rPr lang="en-US" sz="4705" dirty="0" smtClean="0"/>
              <a:t>View/</a:t>
            </a:r>
            <a:r>
              <a:rPr lang="en-US" sz="4705" dirty="0" err="1" smtClean="0"/>
              <a:t>ViewModel</a:t>
            </a:r>
            <a:r>
              <a:rPr lang="en-US" sz="4705" dirty="0" smtClean="0"/>
              <a:t> registration</a:t>
            </a:r>
          </a:p>
          <a:p>
            <a:pPr marL="685800" indent="-685800">
              <a:buFont typeface="Arial" panose="020B0604020202020204" pitchFamily="34" charset="0"/>
              <a:buChar char="•"/>
            </a:pPr>
            <a:r>
              <a:rPr lang="en-US" sz="4705" dirty="0" smtClean="0"/>
              <a:t>Full navigation Control</a:t>
            </a:r>
            <a:endParaRPr lang="en-US" sz="4705" dirty="0"/>
          </a:p>
          <a:p>
            <a:pPr marL="685800" indent="-685800">
              <a:buFont typeface="Arial" panose="020B0604020202020204" pitchFamily="34" charset="0"/>
              <a:buChar char="•"/>
            </a:pPr>
            <a:r>
              <a:rPr lang="en-US" sz="4705" dirty="0" smtClean="0"/>
              <a:t>Unified platform events</a:t>
            </a:r>
            <a:endParaRPr lang="en-US" sz="4705" dirty="0"/>
          </a:p>
          <a:p>
            <a:pPr marL="685800" indent="-685800">
              <a:buFont typeface="Arial" panose="020B0604020202020204" pitchFamily="34" charset="0"/>
              <a:buChar char="•"/>
            </a:pPr>
            <a:r>
              <a:rPr lang="en-US" sz="4705" dirty="0" err="1" smtClean="0"/>
              <a:t>ViewModel</a:t>
            </a:r>
            <a:r>
              <a:rPr lang="en-US" sz="4705" dirty="0" smtClean="0"/>
              <a:t> Unit Testable</a:t>
            </a:r>
            <a:endParaRPr lang="en-US" sz="4705" dirty="0"/>
          </a:p>
        </p:txBody>
      </p:sp>
      <p:sp>
        <p:nvSpPr>
          <p:cNvPr id="4" name="Title 1"/>
          <p:cNvSpPr>
            <a:spLocks noGrp="1"/>
          </p:cNvSpPr>
          <p:nvPr>
            <p:ph type="title"/>
          </p:nvPr>
        </p:nvSpPr>
        <p:spPr>
          <a:xfrm>
            <a:off x="268080" y="226025"/>
            <a:ext cx="11655840" cy="899537"/>
          </a:xfrm>
        </p:spPr>
        <p:txBody>
          <a:bodyPr/>
          <a:lstStyle/>
          <a:p>
            <a:pPr algn="ctr"/>
            <a:r>
              <a:rPr lang="en-US" dirty="0" smtClean="0"/>
              <a:t>Digression: Quick intro to </a:t>
            </a:r>
            <a:r>
              <a:rPr lang="en-US" dirty="0" err="1" smtClean="0"/>
              <a:t>CoreApp</a:t>
            </a:r>
            <a:endParaRPr lang="en-US" b="1" dirty="0"/>
          </a:p>
        </p:txBody>
      </p:sp>
    </p:spTree>
    <p:extLst>
      <p:ext uri="{BB962C8B-B14F-4D97-AF65-F5344CB8AC3E}">
        <p14:creationId xmlns:p14="http://schemas.microsoft.com/office/powerpoint/2010/main" val="38183268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2" name="TextBox 1"/>
          <p:cNvSpPr txBox="1"/>
          <p:nvPr/>
        </p:nvSpPr>
        <p:spPr>
          <a:xfrm>
            <a:off x="662940" y="1125563"/>
            <a:ext cx="4496002"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Xamarin.Forms ships with </a:t>
            </a:r>
          </a:p>
          <a:p>
            <a:pPr>
              <a:lnSpc>
                <a:spcPct val="90000"/>
              </a:lnSpc>
              <a:spcAft>
                <a:spcPts val="600"/>
              </a:spcAft>
            </a:pPr>
            <a:r>
              <a:rPr lang="en-US" sz="2400" dirty="0" smtClean="0">
                <a:gradFill>
                  <a:gsLst>
                    <a:gs pos="2917">
                      <a:schemeClr val="tx1"/>
                    </a:gs>
                    <a:gs pos="30000">
                      <a:schemeClr val="tx1"/>
                    </a:gs>
                  </a:gsLst>
                  <a:lin ang="5400000" scaled="0"/>
                </a:gradFill>
              </a:rPr>
              <a:t>a built in dependency service:</a:t>
            </a:r>
            <a:endParaRPr lang="en-US" sz="24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72" y="2413757"/>
            <a:ext cx="5307320" cy="29647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0680" y="1325665"/>
            <a:ext cx="6227662" cy="5306670"/>
          </a:xfrm>
          <a:prstGeom prst="rect">
            <a:avLst/>
          </a:prstGeom>
        </p:spPr>
      </p:pic>
    </p:spTree>
    <p:extLst>
      <p:ext uri="{BB962C8B-B14F-4D97-AF65-F5344CB8AC3E}">
        <p14:creationId xmlns:p14="http://schemas.microsoft.com/office/powerpoint/2010/main" val="3562299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7" name="TextBox 6"/>
          <p:cNvSpPr txBox="1"/>
          <p:nvPr/>
        </p:nvSpPr>
        <p:spPr>
          <a:xfrm>
            <a:off x="1208862" y="1340994"/>
            <a:ext cx="7399020"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It will do just fine in many cases, but will not be suitable provided:</a:t>
            </a:r>
          </a:p>
          <a:p>
            <a:pPr>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Your dependencies are only meant for Xamarin.Forms</a:t>
            </a:r>
            <a:r>
              <a:rPr lang="en-US" sz="2400" dirty="0" smtClean="0">
                <a:gradFill>
                  <a:gsLst>
                    <a:gs pos="2917">
                      <a:schemeClr val="tx1"/>
                    </a:gs>
                    <a:gs pos="30000">
                      <a:schemeClr val="tx1"/>
                    </a:gs>
                  </a:gsLst>
                  <a:lin ang="5400000" scaled="0"/>
                </a:gradFill>
              </a:rPr>
              <a:t>, </a:t>
            </a:r>
            <a:r>
              <a:rPr lang="en-US" sz="2400" dirty="0" err="1" smtClean="0">
                <a:gradFill>
                  <a:gsLst>
                    <a:gs pos="2917">
                      <a:schemeClr val="tx1"/>
                    </a:gs>
                    <a:gs pos="30000">
                      <a:schemeClr val="tx1"/>
                    </a:gs>
                  </a:gsLst>
                  <a:lin ang="5400000" scaled="0"/>
                </a:gradFill>
              </a:rPr>
              <a:t>ie</a:t>
            </a:r>
            <a:r>
              <a:rPr lang="en-US" sz="2400" dirty="0" smtClean="0">
                <a:gradFill>
                  <a:gsLst>
                    <a:gs pos="2917">
                      <a:schemeClr val="tx1"/>
                    </a:gs>
                    <a:gs pos="30000">
                      <a:schemeClr val="tx1"/>
                    </a:gs>
                  </a:gsLst>
                  <a:lin ang="5400000" scaled="0"/>
                </a:gradFill>
              </a:rPr>
              <a:t>. If you are like me and like sharing client and server code, that won’t do</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to use the DI service of your choice</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one registration method for all</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advanced DI features, such as generic and multi-interface registration</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full control of DI container lifecycle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248" y="3663415"/>
            <a:ext cx="1229831" cy="9971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1128" y="3649385"/>
            <a:ext cx="1440180" cy="101119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2303" y="2369787"/>
            <a:ext cx="1977649" cy="10767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664" y="5051964"/>
            <a:ext cx="1364928" cy="1364928"/>
          </a:xfrm>
          <a:prstGeom prst="rect">
            <a:avLst/>
          </a:prstGeom>
        </p:spPr>
      </p:pic>
    </p:spTree>
    <p:extLst>
      <p:ext uri="{BB962C8B-B14F-4D97-AF65-F5344CB8AC3E}">
        <p14:creationId xmlns:p14="http://schemas.microsoft.com/office/powerpoint/2010/main" val="18237395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09976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a:t>
            </a:r>
            <a:r>
              <a:rPr lang="en-GB" sz="3921" dirty="0" err="1">
                <a:solidFill>
                  <a:srgbClr val="FFFFFF"/>
                </a:solidFill>
              </a:rPr>
              <a:t>config</a:t>
            </a:r>
            <a:r>
              <a:rPr lang="en-GB" sz="3921" dirty="0">
                <a:solidFill>
                  <a:srgbClr val="FFFFFF"/>
                </a:solidFill>
              </a:rPr>
              <a:t> source for all platforms (hard coded)</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88211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CONS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38253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transforms</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cannot alter after compilation			</a:t>
            </a:r>
          </a:p>
          <a:p>
            <a:pPr marL="571500" indent="-571500" defTabSz="914102" fontAlgn="base">
              <a:spcBef>
                <a:spcPct val="0"/>
              </a:spcBef>
              <a:spcAft>
                <a:spcPct val="0"/>
              </a:spcAft>
              <a:buFont typeface="Arial" panose="020B0604020202020204" pitchFamily="34" charset="0"/>
              <a:buChar char="•"/>
            </a:pPr>
            <a:endParaRPr lang="en-US"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01464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989507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2975868"/>
            <a:ext cx="10774664" cy="451324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config for all platforms</a:t>
            </a:r>
          </a:p>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located in pcl app project</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familiar to .net devs</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support for configuration transform</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can alter after compilation</a:t>
            </a:r>
          </a:p>
          <a:p>
            <a:pPr marL="571500" indent="-571500" defTabSz="914102" fontAlgn="base">
              <a:spcBef>
                <a:spcPct val="0"/>
              </a:spcBef>
              <a:spcAft>
                <a:spcPct val="0"/>
              </a:spcAft>
              <a:buFont typeface="Arial" panose="020B0604020202020204" pitchFamily="34" charset="0"/>
              <a:buChar char="•"/>
            </a:pPr>
            <a:endParaRPr lang="en-US" sz="3921"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62970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72150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1689738" y="5284101"/>
            <a:ext cx="8814844" cy="948426"/>
          </a:xfrm>
        </p:spPr>
        <p:txBody>
          <a:bodyPr/>
          <a:lstStyle/>
          <a:p>
            <a:pPr marL="0" indent="0" algn="ctr">
              <a:spcAft>
                <a:spcPts val="588"/>
              </a:spcAft>
              <a:buNone/>
            </a:pPr>
            <a:r>
              <a:rPr lang="en-US" sz="2745" dirty="0">
                <a:gradFill>
                  <a:gsLst>
                    <a:gs pos="2917">
                      <a:schemeClr val="tx1"/>
                    </a:gs>
                    <a:gs pos="30000">
                      <a:schemeClr val="tx1"/>
                    </a:gs>
                  </a:gsLst>
                  <a:lin ang="5400000" scaled="0"/>
                </a:gradFill>
              </a:rPr>
              <a:t>Build native UIs for </a:t>
            </a:r>
            <a:r>
              <a:rPr lang="en-US" sz="2745" dirty="0" err="1">
                <a:gradFill>
                  <a:gsLst>
                    <a:gs pos="2917">
                      <a:schemeClr val="tx1"/>
                    </a:gs>
                    <a:gs pos="30000">
                      <a:schemeClr val="tx1"/>
                    </a:gs>
                  </a:gsLst>
                  <a:lin ang="5400000" scaled="0"/>
                </a:gradFill>
              </a:rPr>
              <a:t>iOS</a:t>
            </a:r>
            <a:r>
              <a:rPr lang="en-US" sz="2745" dirty="0">
                <a:gradFill>
                  <a:gsLst>
                    <a:gs pos="2917">
                      <a:schemeClr val="tx1"/>
                    </a:gs>
                    <a:gs pos="30000">
                      <a:schemeClr val="tx1"/>
                    </a:gs>
                  </a:gsLst>
                  <a:lin ang="5400000" scaled="0"/>
                </a:gradFill>
              </a:rPr>
              <a:t>, Android, and Windows Phone from a single, shared C# codebase.</a:t>
            </a:r>
          </a:p>
        </p:txBody>
      </p:sp>
      <p:sp>
        <p:nvSpPr>
          <p:cNvPr id="24" name="Title 23"/>
          <p:cNvSpPr>
            <a:spLocks noGrp="1"/>
          </p:cNvSpPr>
          <p:nvPr>
            <p:ph type="title"/>
          </p:nvPr>
        </p:nvSpPr>
        <p:spPr>
          <a:xfrm>
            <a:off x="269240" y="366216"/>
            <a:ext cx="11655840" cy="899537"/>
          </a:xfrm>
        </p:spPr>
        <p:txBody>
          <a:bodyPr/>
          <a:lstStyle/>
          <a:p>
            <a:pPr algn="ctr"/>
            <a:r>
              <a:rPr lang="en-US" dirty="0"/>
              <a:t>Finally, try Xamarin.Forms</a:t>
            </a:r>
          </a:p>
        </p:txBody>
      </p:sp>
      <p:pic>
        <p:nvPicPr>
          <p:cNvPr id="6" name="Picture 5" descr="HanselmanAll.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63630" y="1447746"/>
            <a:ext cx="7241431" cy="3752202"/>
          </a:xfrm>
          <a:prstGeom prst="rect">
            <a:avLst/>
          </a:prstGeom>
        </p:spPr>
      </p:pic>
    </p:spTree>
    <p:extLst>
      <p:ext uri="{BB962C8B-B14F-4D97-AF65-F5344CB8AC3E}">
        <p14:creationId xmlns:p14="http://schemas.microsoft.com/office/powerpoint/2010/main" val="18573008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ben@tippstr.com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75156"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1" name="Rectangle 30"/>
          <p:cNvSpPr/>
          <p:nvPr/>
        </p:nvSpPr>
        <p:spPr bwMode="auto">
          <a:xfrm>
            <a:off x="92710"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 name="Title 1"/>
          <p:cNvSpPr>
            <a:spLocks noGrp="1"/>
          </p:cNvSpPr>
          <p:nvPr>
            <p:ph type="title"/>
          </p:nvPr>
        </p:nvSpPr>
        <p:spPr>
          <a:xfrm>
            <a:off x="269241" y="289957"/>
            <a:ext cx="11655840" cy="899537"/>
          </a:xfrm>
        </p:spPr>
        <p:txBody>
          <a:bodyPr/>
          <a:lstStyle/>
          <a:p>
            <a:pPr algn="ctr"/>
            <a:r>
              <a:rPr lang="en-US" dirty="0"/>
              <a:t>Configuration in the </a:t>
            </a:r>
            <a:r>
              <a:rPr lang="en-US" dirty="0" err="1"/>
              <a:t>.net</a:t>
            </a:r>
            <a:r>
              <a:rPr lang="en-US" dirty="0"/>
              <a:t> world</a:t>
            </a:r>
          </a:p>
        </p:txBody>
      </p:sp>
      <p:sp>
        <p:nvSpPr>
          <p:cNvPr id="21" name="TextBox 20"/>
          <p:cNvSpPr txBox="1"/>
          <p:nvPr/>
        </p:nvSpPr>
        <p:spPr>
          <a:xfrm>
            <a:off x="161204"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ASP.net</a:t>
            </a:r>
          </a:p>
        </p:txBody>
      </p:sp>
      <p:sp>
        <p:nvSpPr>
          <p:cNvPr id="27" name="TextBox 26"/>
          <p:cNvSpPr txBox="1"/>
          <p:nvPr/>
        </p:nvSpPr>
        <p:spPr>
          <a:xfrm>
            <a:off x="164091"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
        <p:nvSpPr>
          <p:cNvPr id="42" name="Rectangle 41"/>
          <p:cNvSpPr/>
          <p:nvPr/>
        </p:nvSpPr>
        <p:spPr bwMode="auto">
          <a:xfrm>
            <a:off x="4104761"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3" name="Rectangle 42"/>
          <p:cNvSpPr/>
          <p:nvPr/>
        </p:nvSpPr>
        <p:spPr bwMode="auto">
          <a:xfrm>
            <a:off x="4122315"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4" name="TextBox 43"/>
          <p:cNvSpPr txBox="1"/>
          <p:nvPr/>
        </p:nvSpPr>
        <p:spPr>
          <a:xfrm>
            <a:off x="4190809"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WPF, </a:t>
            </a:r>
            <a:r>
              <a:rPr lang="en-US" sz="2157" dirty="0" err="1">
                <a:solidFill>
                  <a:schemeClr val="bg1"/>
                </a:solidFill>
              </a:rPr>
              <a:t>WinForm</a:t>
            </a:r>
            <a:r>
              <a:rPr lang="en-US" sz="2157" dirty="0">
                <a:solidFill>
                  <a:schemeClr val="bg1"/>
                </a:solidFill>
              </a:rPr>
              <a:t>, Service</a:t>
            </a:r>
          </a:p>
        </p:txBody>
      </p:sp>
      <p:sp>
        <p:nvSpPr>
          <p:cNvPr id="45" name="TextBox 44"/>
          <p:cNvSpPr txBox="1"/>
          <p:nvPr/>
        </p:nvSpPr>
        <p:spPr>
          <a:xfrm>
            <a:off x="4193696" y="3542020"/>
            <a:ext cx="3825447" cy="1699402"/>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app.config</a:t>
            </a:r>
            <a:r>
              <a:rPr lang="en-US" dirty="0"/>
              <a:t>, </a:t>
            </a:r>
            <a:r>
              <a:rPr lang="en-US" dirty="0" err="1"/>
              <a:t>settings.settings</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Transforms with 3</a:t>
            </a:r>
            <a:r>
              <a:rPr lang="en-US" baseline="30000" dirty="0"/>
              <a:t>rd</a:t>
            </a:r>
            <a:r>
              <a:rPr lang="en-US" dirty="0"/>
              <a:t> party (slow cheetah)</a:t>
            </a:r>
          </a:p>
          <a:p>
            <a:pPr defTabSz="914102" fontAlgn="base">
              <a:spcBef>
                <a:spcPct val="0"/>
              </a:spcBef>
              <a:spcAft>
                <a:spcPct val="0"/>
              </a:spcAft>
            </a:pPr>
            <a:endParaRPr lang="en-US" sz="1961" dirty="0">
              <a:solidFill>
                <a:schemeClr val="bg1"/>
              </a:solidFill>
              <a:latin typeface="+mj-lt"/>
            </a:endParaRPr>
          </a:p>
        </p:txBody>
      </p:sp>
      <p:sp>
        <p:nvSpPr>
          <p:cNvPr id="59" name="Rectangle 58"/>
          <p:cNvSpPr/>
          <p:nvPr/>
        </p:nvSpPr>
        <p:spPr bwMode="auto">
          <a:xfrm>
            <a:off x="8138978"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0" name="Rectangle 59"/>
          <p:cNvSpPr/>
          <p:nvPr/>
        </p:nvSpPr>
        <p:spPr bwMode="auto">
          <a:xfrm>
            <a:off x="8156532"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1" name="TextBox 60"/>
          <p:cNvSpPr txBox="1"/>
          <p:nvPr/>
        </p:nvSpPr>
        <p:spPr>
          <a:xfrm>
            <a:off x="8225026"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Silverlight</a:t>
            </a:r>
          </a:p>
        </p:txBody>
      </p:sp>
      <p:sp>
        <p:nvSpPr>
          <p:cNvPr id="62" name="TextBox 61"/>
          <p:cNvSpPr txBox="1"/>
          <p:nvPr/>
        </p:nvSpPr>
        <p:spPr>
          <a:xfrm>
            <a:off x="8227913"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Xaml</a:t>
            </a:r>
            <a:r>
              <a:rPr lang="en-US" dirty="0"/>
              <a:t>, </a:t>
            </a: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Tree>
    <p:extLst>
      <p:ext uri="{BB962C8B-B14F-4D97-AF65-F5344CB8AC3E}">
        <p14:creationId xmlns:p14="http://schemas.microsoft.com/office/powerpoint/2010/main" val="14247711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Why System Configuration is not included in PCL?</a:t>
            </a:r>
          </a:p>
        </p:txBody>
      </p:sp>
    </p:spTree>
    <p:extLst>
      <p:ext uri="{BB962C8B-B14F-4D97-AF65-F5344CB8AC3E}">
        <p14:creationId xmlns:p14="http://schemas.microsoft.com/office/powerpoint/2010/main" val="17930390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5094" y="4327281"/>
            <a:ext cx="10805449" cy="1366078"/>
            <a:chOff x="837552" y="4515154"/>
            <a:chExt cx="11022121" cy="1393471"/>
          </a:xfrm>
        </p:grpSpPr>
        <p:sp>
          <p:nvSpPr>
            <p:cNvPr id="4" name="Rectangle 3"/>
            <p:cNvSpPr/>
            <p:nvPr/>
          </p:nvSpPr>
          <p:spPr>
            <a:xfrm>
              <a:off x="837552" y="4515154"/>
              <a:ext cx="3200897" cy="1063893"/>
            </a:xfrm>
            <a:prstGeom prst="rect">
              <a:avLst/>
            </a:prstGeom>
          </p:spPr>
          <p:txBody>
            <a:bodyPr wrap="square">
              <a:spAutoFit/>
            </a:bodyPr>
            <a:lstStyle/>
            <a:p>
              <a:pPr algn="ctr"/>
              <a:r>
                <a:rPr lang="en-GB" sz="2059" dirty="0">
                  <a:latin typeface="+mj-lt"/>
                  <a:cs typeface="Helvetica Light"/>
                </a:rPr>
                <a:t>Each mobile platform has its own file system management</a:t>
              </a:r>
              <a:endParaRPr lang="en-US" sz="2059" dirty="0">
                <a:latin typeface="+mj-lt"/>
                <a:cs typeface="Helvetica Light"/>
              </a:endParaRPr>
            </a:p>
          </p:txBody>
        </p:sp>
        <p:sp>
          <p:nvSpPr>
            <p:cNvPr id="15" name="Rectangle 14"/>
            <p:cNvSpPr/>
            <p:nvPr/>
          </p:nvSpPr>
          <p:spPr>
            <a:xfrm>
              <a:off x="4827520" y="4521497"/>
              <a:ext cx="2781435" cy="1387128"/>
            </a:xfrm>
            <a:prstGeom prst="rect">
              <a:avLst/>
            </a:prstGeom>
          </p:spPr>
          <p:txBody>
            <a:bodyPr wrap="square">
              <a:spAutoFit/>
            </a:bodyPr>
            <a:lstStyle/>
            <a:p>
              <a:pPr algn="ctr"/>
              <a:r>
                <a:rPr lang="en-GB" sz="2059" dirty="0">
                  <a:latin typeface="+mj-lt"/>
                  <a:cs typeface="Helvetica Light"/>
                </a:rPr>
                <a:t>Each mobile platform has its own configuration management</a:t>
              </a:r>
              <a:endParaRPr lang="en-US" sz="2059" dirty="0">
                <a:latin typeface="+mj-lt"/>
                <a:cs typeface="Helvetica Light"/>
              </a:endParaRPr>
            </a:p>
          </p:txBody>
        </p:sp>
        <p:sp>
          <p:nvSpPr>
            <p:cNvPr id="21" name="Rectangle 20"/>
            <p:cNvSpPr/>
            <p:nvPr/>
          </p:nvSpPr>
          <p:spPr>
            <a:xfrm>
              <a:off x="8247794" y="4521498"/>
              <a:ext cx="3611879" cy="740656"/>
            </a:xfrm>
            <a:prstGeom prst="rect">
              <a:avLst/>
            </a:prstGeom>
          </p:spPr>
          <p:txBody>
            <a:bodyPr wrap="square">
              <a:spAutoFit/>
            </a:bodyPr>
            <a:lstStyle/>
            <a:p>
              <a:pPr algn="ctr"/>
              <a:r>
                <a:rPr lang="en-GB" sz="2059" dirty="0">
                  <a:latin typeface="+mj-lt"/>
                  <a:cs typeface="Helvetica Light"/>
                </a:rPr>
                <a:t>System.Configuration is a relatively heavy library</a:t>
              </a:r>
              <a:endParaRPr lang="en-US" sz="2059" dirty="0">
                <a:latin typeface="+mj-lt"/>
                <a:cs typeface="Helvetica Light"/>
              </a:endParaRPr>
            </a:p>
          </p:txBody>
        </p:sp>
      </p:grpSp>
      <p:pic>
        <p:nvPicPr>
          <p:cNvPr id="2" name="Picture 1"/>
          <p:cNvPicPr>
            <a:picLocks noChangeAspect="1"/>
          </p:cNvPicPr>
          <p:nvPr/>
        </p:nvPicPr>
        <p:blipFill>
          <a:blip r:embed="rId4"/>
          <a:stretch>
            <a:fillRect/>
          </a:stretch>
        </p:blipFill>
        <p:spPr>
          <a:xfrm>
            <a:off x="1101512" y="2052475"/>
            <a:ext cx="2143125" cy="2143125"/>
          </a:xfrm>
          <a:prstGeom prst="rect">
            <a:avLst/>
          </a:prstGeom>
        </p:spPr>
      </p:pic>
      <p:grpSp>
        <p:nvGrpSpPr>
          <p:cNvPr id="26" name="Group 25"/>
          <p:cNvGrpSpPr/>
          <p:nvPr/>
        </p:nvGrpSpPr>
        <p:grpSpPr>
          <a:xfrm>
            <a:off x="6068106" y="2157037"/>
            <a:ext cx="1357166" cy="1822016"/>
            <a:chOff x="7744886" y="1892300"/>
            <a:chExt cx="2180835" cy="2857500"/>
          </a:xfrm>
        </p:grpSpPr>
        <p:grpSp>
          <p:nvGrpSpPr>
            <p:cNvPr id="27" name="Group 26"/>
            <p:cNvGrpSpPr/>
            <p:nvPr/>
          </p:nvGrpSpPr>
          <p:grpSpPr>
            <a:xfrm>
              <a:off x="9116486" y="1892300"/>
              <a:ext cx="803108" cy="803108"/>
              <a:chOff x="2057400" y="2654300"/>
              <a:chExt cx="1028700" cy="1028700"/>
            </a:xfrm>
          </p:grpSpPr>
          <p:sp>
            <p:nvSpPr>
              <p:cNvPr id="44" name="Oval 43"/>
              <p:cNvSpPr/>
              <p:nvPr/>
            </p:nvSpPr>
            <p:spPr bwMode="auto">
              <a:xfrm>
                <a:off x="2057400" y="26543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pple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28" name="Group 27"/>
            <p:cNvGrpSpPr/>
            <p:nvPr/>
          </p:nvGrpSpPr>
          <p:grpSpPr>
            <a:xfrm>
              <a:off x="9113144" y="2917992"/>
              <a:ext cx="803108" cy="803108"/>
              <a:chOff x="3810000" y="3073400"/>
              <a:chExt cx="1028700" cy="1028700"/>
            </a:xfrm>
          </p:grpSpPr>
          <p:sp>
            <p:nvSpPr>
              <p:cNvPr id="35" name="Oval 34"/>
              <p:cNvSpPr/>
              <p:nvPr/>
            </p:nvSpPr>
            <p:spPr bwMode="auto">
              <a:xfrm>
                <a:off x="38100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descr="Android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29" name="Group 28"/>
            <p:cNvGrpSpPr/>
            <p:nvPr/>
          </p:nvGrpSpPr>
          <p:grpSpPr>
            <a:xfrm>
              <a:off x="9122613" y="3946692"/>
              <a:ext cx="803108" cy="803108"/>
              <a:chOff x="6083300" y="3073400"/>
              <a:chExt cx="1028700" cy="1028700"/>
            </a:xfrm>
          </p:grpSpPr>
          <p:sp>
            <p:nvSpPr>
              <p:cNvPr id="33" name="Oval 32"/>
              <p:cNvSpPr/>
              <p:nvPr/>
            </p:nvSpPr>
            <p:spPr bwMode="auto">
              <a:xfrm>
                <a:off x="60833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Windows_logo.pdf"/>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30" name="Straight Arrow Connector 29"/>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641558" y="2048797"/>
            <a:ext cx="548204" cy="550494"/>
            <a:chOff x="6360168" y="-833659"/>
            <a:chExt cx="2727613" cy="2679700"/>
          </a:xfrm>
        </p:grpSpPr>
        <p:sp>
          <p:nvSpPr>
            <p:cNvPr id="47" name="Oval 46"/>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65" name="Group 64"/>
          <p:cNvGrpSpPr/>
          <p:nvPr/>
        </p:nvGrpSpPr>
        <p:grpSpPr>
          <a:xfrm rot="10800000">
            <a:off x="5276455" y="2488111"/>
            <a:ext cx="727113" cy="1149895"/>
            <a:chOff x="7744886" y="2413000"/>
            <a:chExt cx="1168400" cy="1803400"/>
          </a:xfrm>
        </p:grpSpPr>
        <p:cxnSp>
          <p:nvCxnSpPr>
            <p:cNvPr id="69" name="Straight Arrow Connector 68"/>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4663713" y="2795910"/>
            <a:ext cx="548204" cy="550494"/>
            <a:chOff x="6360168" y="-833659"/>
            <a:chExt cx="2727613" cy="2679700"/>
          </a:xfrm>
        </p:grpSpPr>
        <p:sp>
          <p:nvSpPr>
            <p:cNvPr id="79" name="Oval 78"/>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0" name="Picture 79"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81" name="Group 80"/>
          <p:cNvGrpSpPr/>
          <p:nvPr/>
        </p:nvGrpSpPr>
        <p:grpSpPr>
          <a:xfrm>
            <a:off x="4671053" y="3543023"/>
            <a:ext cx="548204" cy="550494"/>
            <a:chOff x="6360168" y="-833659"/>
            <a:chExt cx="2727613" cy="2679700"/>
          </a:xfrm>
        </p:grpSpPr>
        <p:sp>
          <p:nvSpPr>
            <p:cNvPr id="82" name="Oval 81"/>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pic>
        <p:nvPicPr>
          <p:cNvPr id="3" name="Picture 2"/>
          <p:cNvPicPr>
            <a:picLocks noChangeAspect="1"/>
          </p:cNvPicPr>
          <p:nvPr/>
        </p:nvPicPr>
        <p:blipFill>
          <a:blip r:embed="rId9"/>
          <a:stretch>
            <a:fillRect/>
          </a:stretch>
        </p:blipFill>
        <p:spPr>
          <a:xfrm>
            <a:off x="8544910" y="1765327"/>
            <a:ext cx="2470387" cy="2470387"/>
          </a:xfrm>
          <a:prstGeom prst="rect">
            <a:avLst/>
          </a:prstGeom>
        </p:spPr>
      </p:pic>
      <p:grpSp>
        <p:nvGrpSpPr>
          <p:cNvPr id="42" name="Group 41"/>
          <p:cNvGrpSpPr/>
          <p:nvPr/>
        </p:nvGrpSpPr>
        <p:grpSpPr>
          <a:xfrm>
            <a:off x="7858419" y="1360194"/>
            <a:ext cx="4330134" cy="4428470"/>
            <a:chOff x="8013700" y="1536700"/>
            <a:chExt cx="3835400" cy="3835400"/>
          </a:xfrm>
        </p:grpSpPr>
        <p:sp>
          <p:nvSpPr>
            <p:cNvPr id="36" name="Oval 35"/>
            <p:cNvSpPr/>
            <p:nvPr/>
          </p:nvSpPr>
          <p:spPr bwMode="auto">
            <a:xfrm>
              <a:off x="8013700" y="1536700"/>
              <a:ext cx="3835400" cy="3835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53436" y="2006600"/>
              <a:ext cx="3029347" cy="3029347"/>
            </a:xfrm>
            <a:prstGeom prst="rect">
              <a:avLst/>
            </a:prstGeom>
          </p:spPr>
        </p:pic>
      </p:grpSp>
      <p:grpSp>
        <p:nvGrpSpPr>
          <p:cNvPr id="10" name="Group 9"/>
          <p:cNvGrpSpPr/>
          <p:nvPr/>
        </p:nvGrpSpPr>
        <p:grpSpPr>
          <a:xfrm>
            <a:off x="244771" y="1447346"/>
            <a:ext cx="4229767" cy="4325824"/>
            <a:chOff x="508000" y="1625600"/>
            <a:chExt cx="3746500" cy="3746500"/>
          </a:xfrm>
        </p:grpSpPr>
        <p:sp>
          <p:nvSpPr>
            <p:cNvPr id="38" name="Oval 37"/>
            <p:cNvSpPr/>
            <p:nvPr/>
          </p:nvSpPr>
          <p:spPr bwMode="auto">
            <a:xfrm>
              <a:off x="508000" y="16256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58836" y="2006600"/>
              <a:ext cx="3029347" cy="3029347"/>
            </a:xfrm>
            <a:prstGeom prst="rect">
              <a:avLst/>
            </a:prstGeom>
          </p:spPr>
        </p:pic>
      </p:grpSp>
      <p:grpSp>
        <p:nvGrpSpPr>
          <p:cNvPr id="11" name="Group 10"/>
          <p:cNvGrpSpPr/>
          <p:nvPr/>
        </p:nvGrpSpPr>
        <p:grpSpPr>
          <a:xfrm>
            <a:off x="4088447" y="1472246"/>
            <a:ext cx="4229767" cy="4325824"/>
            <a:chOff x="4305300" y="1651000"/>
            <a:chExt cx="3746500" cy="3746500"/>
          </a:xfrm>
        </p:grpSpPr>
        <p:sp>
          <p:nvSpPr>
            <p:cNvPr id="37" name="Oval 36"/>
            <p:cNvSpPr/>
            <p:nvPr/>
          </p:nvSpPr>
          <p:spPr bwMode="auto">
            <a:xfrm>
              <a:off x="4305300" y="16510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56136" y="2006600"/>
              <a:ext cx="3029347" cy="3029347"/>
            </a:xfrm>
            <a:prstGeom prst="rect">
              <a:avLst/>
            </a:prstGeom>
          </p:spPr>
        </p:pic>
      </p:grpSp>
    </p:spTree>
    <p:extLst>
      <p:ext uri="{BB962C8B-B14F-4D97-AF65-F5344CB8AC3E}">
        <p14:creationId xmlns:p14="http://schemas.microsoft.com/office/powerpoint/2010/main" val="876085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What are the options available to configure our cross platform apps?</a:t>
            </a:r>
          </a:p>
        </p:txBody>
      </p:sp>
    </p:spTree>
    <p:extLst>
      <p:ext uri="{BB962C8B-B14F-4D97-AF65-F5344CB8AC3E}">
        <p14:creationId xmlns:p14="http://schemas.microsoft.com/office/powerpoint/2010/main" val="13816726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11096" y="1879151"/>
            <a:ext cx="9860672" cy="23078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a:t>Native configuration</a:t>
            </a:r>
          </a:p>
          <a:p>
            <a:pPr marL="685800" indent="-685800">
              <a:buFont typeface="Arial" panose="020B0604020202020204" pitchFamily="34" charset="0"/>
              <a:buChar char="•"/>
            </a:pPr>
            <a:r>
              <a:rPr lang="en-US" sz="4705" dirty="0"/>
              <a:t>Constant configuration reader</a:t>
            </a:r>
          </a:p>
          <a:p>
            <a:pPr marL="685800" indent="-685800">
              <a:buFont typeface="Arial" panose="020B0604020202020204" pitchFamily="34" charset="0"/>
              <a:buChar char="•"/>
            </a:pPr>
            <a:r>
              <a:rPr lang="en-US" sz="4705" dirty="0"/>
              <a:t>Unified configuration</a:t>
            </a:r>
          </a:p>
        </p:txBody>
      </p:sp>
    </p:spTree>
    <p:extLst>
      <p:ext uri="{BB962C8B-B14F-4D97-AF65-F5344CB8AC3E}">
        <p14:creationId xmlns:p14="http://schemas.microsoft.com/office/powerpoint/2010/main" val="4206571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PROS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139775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Built in</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873199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CONS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459852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1 config per </a:t>
            </a:r>
            <a:r>
              <a:rPr lang="en-GB" sz="3600" dirty="0" smtClean="0">
                <a:solidFill>
                  <a:srgbClr val="FFFFFF"/>
                </a:solidFill>
              </a:rPr>
              <a:t>platform</a:t>
            </a:r>
          </a:p>
          <a:p>
            <a:pPr marL="571500" indent="-571500" defTabSz="914102" fontAlgn="base">
              <a:spcBef>
                <a:spcPct val="0"/>
              </a:spcBef>
              <a:spcAft>
                <a:spcPct val="0"/>
              </a:spcAft>
              <a:buFont typeface="Arial" panose="020B0604020202020204" pitchFamily="34" charset="0"/>
              <a:buChar char="•"/>
            </a:pPr>
            <a:r>
              <a:rPr lang="en-GB" sz="3600" dirty="0" smtClean="0">
                <a:solidFill>
                  <a:srgbClr val="FFFFFF"/>
                </a:solidFill>
              </a:rPr>
              <a:t>No </a:t>
            </a:r>
            <a:r>
              <a:rPr lang="en-GB" sz="3600" dirty="0" err="1" smtClean="0">
                <a:solidFill>
                  <a:srgbClr val="FFFFFF"/>
                </a:solidFill>
              </a:rPr>
              <a:t>xamarin.forms</a:t>
            </a:r>
            <a:r>
              <a:rPr lang="en-GB" sz="3600" dirty="0" smtClean="0">
                <a:solidFill>
                  <a:srgbClr val="FFFFFF"/>
                </a:solidFill>
              </a:rPr>
              <a:t> support</a:t>
            </a:r>
            <a:endParaRPr lang="en-GB"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US" sz="3600" dirty="0">
                <a:solidFill>
                  <a:srgbClr val="FFFFFF"/>
                </a:solidFill>
              </a:rPr>
              <a:t>different configuration api</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pain to maintain</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a:t>
            </a:r>
            <a:r>
              <a:rPr lang="en-GB" sz="3600" dirty="0" smtClean="0">
                <a:solidFill>
                  <a:srgbClr val="FFFFFF"/>
                </a:solidFill>
              </a:rPr>
              <a:t>transforms</a:t>
            </a:r>
            <a:endParaRPr lang="en-GB"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not familiar to </a:t>
            </a:r>
            <a:r>
              <a:rPr lang="en-GB" sz="3600" dirty="0" err="1">
                <a:solidFill>
                  <a:srgbClr val="FFFFFF"/>
                </a:solidFill>
              </a:rPr>
              <a:t>.net</a:t>
            </a:r>
            <a:r>
              <a:rPr lang="en-GB" sz="3600" dirty="0">
                <a:solidFill>
                  <a:srgbClr val="FFFFFF"/>
                </a:solidFill>
              </a:rPr>
              <a:t> </a:t>
            </a:r>
            <a:r>
              <a:rPr lang="en-GB" sz="3600" dirty="0" err="1" smtClean="0">
                <a:solidFill>
                  <a:srgbClr val="FFFFFF"/>
                </a:solidFill>
              </a:rPr>
              <a:t>devs</a:t>
            </a:r>
            <a:endParaRPr lang="en-GB" sz="3600" dirty="0" smtClean="0">
              <a:solidFill>
                <a:srgbClr val="FFFFFF"/>
              </a:solidFill>
            </a:endParaRPr>
          </a:p>
          <a:p>
            <a:pPr defTabSz="914102" fontAlgn="base">
              <a:spcBef>
                <a:spcPct val="0"/>
              </a:spcBef>
              <a:spcAft>
                <a:spcPct val="0"/>
              </a:spcAft>
            </a:pPr>
            <a:endParaRPr lang="en-US" sz="3600" b="1"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2060789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555812" y="1021976"/>
            <a:ext cx="11368108" cy="1896571"/>
            <a:chOff x="2804067" y="1444948"/>
            <a:chExt cx="6407259" cy="1211831"/>
          </a:xfrm>
        </p:grpSpPr>
        <p:sp>
          <p:nvSpPr>
            <p:cNvPr id="18" name="Rectangle 17"/>
            <p:cNvSpPr/>
            <p:nvPr/>
          </p:nvSpPr>
          <p:spPr bwMode="auto">
            <a:xfrm>
              <a:off x="2804067" y="2177293"/>
              <a:ext cx="2117653" cy="479486"/>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2817643"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948870" y="2177293"/>
              <a:ext cx="2117653" cy="479486"/>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7093673" y="2177293"/>
              <a:ext cx="2117653" cy="47948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7107249"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962445"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Tree>
    <p:extLst>
      <p:ext uri="{BB962C8B-B14F-4D97-AF65-F5344CB8AC3E}">
        <p14:creationId xmlns:p14="http://schemas.microsoft.com/office/powerpoint/2010/main" val="1896596867"/>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2392</TotalTime>
  <Words>1016</Words>
  <Application>Microsoft Office PowerPoint</Application>
  <PresentationFormat>Widescreen</PresentationFormat>
  <Paragraphs>167</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Avenir LT Pro 45 Book</vt:lpstr>
      <vt:lpstr>Helvetica Light</vt:lpstr>
      <vt:lpstr>Arial</vt:lpstr>
      <vt:lpstr>Calibri</vt:lpstr>
      <vt:lpstr>Consolas</vt:lpstr>
      <vt:lpstr>Segoe UI</vt:lpstr>
      <vt:lpstr>Segoe UI Light</vt:lpstr>
      <vt:lpstr>XamarinTemplate</vt:lpstr>
      <vt:lpstr>PCL Application Configuration for Xamarin.Forms in C#</vt:lpstr>
      <vt:lpstr>Configuration in the .net world</vt:lpstr>
      <vt:lpstr>PowerPoint Presentation</vt:lpstr>
      <vt:lpstr>PowerPoint Presentation</vt:lpstr>
      <vt:lpstr>PowerPoint Presentation</vt:lpstr>
      <vt:lpstr>PowerPoint Presentation</vt:lpstr>
      <vt:lpstr>Native Platform Configuration PROS</vt:lpstr>
      <vt:lpstr>Native Platform Configuration CONS</vt:lpstr>
      <vt:lpstr>Native Platform Configuration</vt:lpstr>
      <vt:lpstr>Digression: Quick intro to CoreApp</vt:lpstr>
      <vt:lpstr>  Unlimited Dependency injection</vt:lpstr>
      <vt:lpstr>  Unlimited Dependency injection</vt:lpstr>
      <vt:lpstr>Constant Reader Configuration PROS</vt:lpstr>
      <vt:lpstr>Constant Reader Configuration CONS</vt:lpstr>
      <vt:lpstr>Native Platform Configuration</vt:lpstr>
      <vt:lpstr>PCL App Configuration PROS</vt:lpstr>
      <vt:lpstr>PCL App Configuration</vt:lpstr>
      <vt:lpstr>Finally, try Xamarin.Forms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165</cp:revision>
  <dcterms:created xsi:type="dcterms:W3CDTF">2015-05-05T21:43:30Z</dcterms:created>
  <dcterms:modified xsi:type="dcterms:W3CDTF">2016-04-27T08:31:02Z</dcterms:modified>
</cp:coreProperties>
</file>