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61" r:id="rId2"/>
    <p:sldId id="260" r:id="rId3"/>
    <p:sldId id="263" r:id="rId4"/>
    <p:sldId id="258" r:id="rId5"/>
    <p:sldId id="271" r:id="rId6"/>
    <p:sldId id="267" r:id="rId7"/>
    <p:sldId id="273" r:id="rId8"/>
    <p:sldId id="275" r:id="rId9"/>
    <p:sldId id="276" r:id="rId10"/>
    <p:sldId id="277" r:id="rId11"/>
    <p:sldId id="278" r:id="rId12"/>
    <p:sldId id="279" r:id="rId13"/>
    <p:sldId id="281" r:id="rId14"/>
    <p:sldId id="282" r:id="rId15"/>
    <p:sldId id="283" r:id="rId16"/>
    <p:sldId id="284" r:id="rId17"/>
    <p:sldId id="285" r:id="rId18"/>
    <p:sldId id="287" r:id="rId19"/>
    <p:sldId id="288" r:id="rId20"/>
    <p:sldId id="268" r:id="rId21"/>
    <p:sldId id="289" r:id="rId22"/>
    <p:sldId id="290" r:id="rId23"/>
    <p:sldId id="291" r:id="rId24"/>
    <p:sldId id="292" r:id="rId25"/>
    <p:sldId id="307" r:id="rId26"/>
    <p:sldId id="269" r:id="rId27"/>
    <p:sldId id="293" r:id="rId28"/>
    <p:sldId id="294" r:id="rId29"/>
    <p:sldId id="295" r:id="rId30"/>
    <p:sldId id="308" r:id="rId31"/>
    <p:sldId id="296" r:id="rId32"/>
    <p:sldId id="298" r:id="rId33"/>
    <p:sldId id="316" r:id="rId34"/>
    <p:sldId id="317" r:id="rId35"/>
    <p:sldId id="297" r:id="rId36"/>
    <p:sldId id="300" r:id="rId37"/>
    <p:sldId id="312" r:id="rId38"/>
    <p:sldId id="314" r:id="rId39"/>
    <p:sldId id="302" r:id="rId40"/>
    <p:sldId id="309" r:id="rId41"/>
    <p:sldId id="257" r:id="rId42"/>
    <p:sldId id="315" r:id="rId43"/>
    <p:sldId id="313" r:id="rId44"/>
    <p:sldId id="303" r:id="rId45"/>
    <p:sldId id="310" r:id="rId46"/>
    <p:sldId id="270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FA5"/>
    <a:srgbClr val="A6CFE1"/>
    <a:srgbClr val="969DE3"/>
    <a:srgbClr val="191E4D"/>
    <a:srgbClr val="3B434E"/>
    <a:srgbClr val="7575CF"/>
    <a:srgbClr val="DB624F"/>
    <a:srgbClr val="7A5894"/>
    <a:srgbClr val="DD6990"/>
    <a:srgbClr val="E59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0" autoAdjust="0"/>
    <p:restoredTop sz="94660"/>
  </p:normalViewPr>
  <p:slideViewPr>
    <p:cSldViewPr snapToGrid="0">
      <p:cViewPr>
        <p:scale>
          <a:sx n="74" d="100"/>
          <a:sy n="74" d="100"/>
        </p:scale>
        <p:origin x="592" y="1000"/>
      </p:cViewPr>
      <p:guideLst>
        <p:guide orient="horz" pos="23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0" d="100"/>
        <a:sy n="2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1BD5D4C-8FE2-124B-87A9-31863D5BDF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794DD7-FA6F-1448-BFB5-FBC4E1E884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46152-7EB3-9C41-962E-DC92F82AD148}" type="datetimeFigureOut">
              <a:rPr kumimoji="1" lang="ko-KR" altLang="en-US" smtClean="0"/>
              <a:t>2020. 9. 28.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6FE706-D3FB-724D-91BA-A272AD6AD2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185379-6C37-554A-8F5E-B3FF932657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E8A56-61F1-6B4D-98D5-FA47CC70A6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56474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F349A-D5D9-CF43-AB91-D6EB3A161BA9}" type="datetimeFigureOut">
              <a:rPr kumimoji="1" lang="ko-KR" altLang="en-US" smtClean="0"/>
              <a:t>2020. 9. 28.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609B8-6DB8-DA49-8FA9-573EB7C3124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3426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023B-39E4-2B41-A8A9-231CC74E5FA9}" type="datetime1">
              <a:rPr lang="ko-KR" altLang="en-US" smtClean="0"/>
              <a:t>2020. 9. 28.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8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4156-2279-8B40-9D1B-C8485816576B}" type="datetime1">
              <a:rPr lang="ko-KR" altLang="en-US" smtClean="0"/>
              <a:t>2020. 9. 28.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0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6C15-4855-2A42-8F88-4EDF69963170}" type="datetime1">
              <a:rPr lang="ko-KR" altLang="en-US" smtClean="0"/>
              <a:t>2020. 9. 28.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558D-ED00-FE43-BBC6-F5CBF640F09B}" type="datetime1">
              <a:rPr lang="ko-KR" altLang="en-US" smtClean="0"/>
              <a:t>2020. 9. 28.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3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4EA5-593F-CB40-886B-E9F3334CAFFB}" type="datetime1">
              <a:rPr lang="ko-KR" altLang="en-US" smtClean="0"/>
              <a:t>2020. 9. 28.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4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B4FB-7E5C-3749-B60A-2AE8C4609E36}" type="datetime1">
              <a:rPr lang="ko-KR" altLang="en-US" smtClean="0"/>
              <a:t>2020. 9. 28.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88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82A2C-FF8D-5141-9B20-EFAA9BF4D64B}" type="datetime1">
              <a:rPr lang="ko-KR" altLang="en-US" smtClean="0"/>
              <a:t>2020. 9. 28.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63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6872-49D3-3948-952C-3152FC1CDADB}" type="datetime1">
              <a:rPr lang="ko-KR" altLang="en-US" smtClean="0"/>
              <a:t>2020. 9. 28.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04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CBA1-2D1F-F048-9030-CCBEA98BFC32}" type="datetime1">
              <a:rPr lang="ko-KR" altLang="en-US" smtClean="0"/>
              <a:t>2020. 9. 28.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8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A207-525E-FA48-903E-EEFE6C3740A8}" type="datetime1">
              <a:rPr lang="ko-KR" altLang="en-US" smtClean="0"/>
              <a:t>2020. 9. 28.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16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776A-7D04-0B40-BCC7-99A1504A801B}" type="datetime1">
              <a:rPr lang="ko-KR" altLang="en-US" smtClean="0"/>
              <a:t>2020. 9. 28.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0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AE79E-C616-DA4C-BDCE-5593E79CDBEF}" type="datetime1">
              <a:rPr lang="ko-KR" altLang="en-US" smtClean="0"/>
              <a:t>2020. 9. 28.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236CD-5270-4245-B9C2-B9C4D272E5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22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youngkbblog/221714986107" TargetMode="Externa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microsoft.com/office/2007/relationships/hdphoto" Target="../media/hdphoto4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microsoft.com/office/2007/relationships/hdphoto" Target="../media/hdphoto4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microsoft.com/office/2007/relationships/hdphoto" Target="../media/hdphoto4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microsoft.com/office/2007/relationships/hdphoto" Target="../media/hdphoto4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1" y="-675060"/>
            <a:ext cx="2384795" cy="2627684"/>
            <a:chOff x="-1" y="-675060"/>
            <a:chExt cx="2384795" cy="2627684"/>
          </a:xfrm>
        </p:grpSpPr>
        <p:sp>
          <p:nvSpPr>
            <p:cNvPr id="5" name="직각 삼각형 4"/>
            <p:cNvSpPr/>
            <p:nvPr/>
          </p:nvSpPr>
          <p:spPr>
            <a:xfrm rot="18900000">
              <a:off x="1034677" y="-675060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-1" y="-1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6" name="직각 삼각형 5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65299" y="2312633"/>
            <a:ext cx="7474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1A1E4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NS </a:t>
            </a:r>
            <a:r>
              <a:rPr lang="en-US" altLang="ko-KR" sz="3600" b="1" dirty="0">
                <a:solidFill>
                  <a:srgbClr val="C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shop+</a:t>
            </a:r>
            <a:r>
              <a:rPr lang="en-US" altLang="ko-KR" sz="3600" b="1" dirty="0">
                <a:solidFill>
                  <a:srgbClr val="1A1E4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3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판매 실적 예측을  통한</a:t>
            </a:r>
            <a:endParaRPr lang="en-US" altLang="ko-KR" sz="3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3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편성 최적화 방안</a:t>
            </a:r>
            <a:r>
              <a:rPr lang="en-US" altLang="ko-KR" sz="3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3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모형</a:t>
            </a:r>
            <a:r>
              <a:rPr lang="en-US" altLang="ko-KR" sz="3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r>
              <a:rPr lang="ko-KR" altLang="en-US" sz="3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도출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900000">
            <a:off x="5756897" y="1773800"/>
            <a:ext cx="312326" cy="297362"/>
          </a:xfrm>
          <a:prstGeom prst="roundRect">
            <a:avLst/>
          </a:prstGeom>
          <a:noFill/>
          <a:ln>
            <a:solidFill>
              <a:srgbClr val="DB6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FE5BC6-3079-B349-9F6D-8A78D787252B}"/>
              </a:ext>
            </a:extLst>
          </p:cNvPr>
          <p:cNvSpPr txBox="1"/>
          <p:nvPr/>
        </p:nvSpPr>
        <p:spPr>
          <a:xfrm>
            <a:off x="5578518" y="4154752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삼양라면</a:t>
            </a:r>
            <a:endParaRPr kumimoji="1" lang="en-US" altLang="ko-KR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30185-6683-F44B-9227-6B50D1DB975A}"/>
              </a:ext>
            </a:extLst>
          </p:cNvPr>
          <p:cNvSpPr txBox="1"/>
          <p:nvPr/>
        </p:nvSpPr>
        <p:spPr>
          <a:xfrm>
            <a:off x="4239208" y="4686253"/>
            <a:ext cx="37866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김진영</a:t>
            </a:r>
            <a:r>
              <a:rPr kumimoji="1" lang="en-US" altLang="ko-KR" sz="16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kumimoji="1" lang="en" altLang="ko-KR" sz="1600" dirty="0" err="1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truejyk@yonsei.ac.kr</a:t>
            </a:r>
            <a:r>
              <a:rPr kumimoji="1" lang="en" altLang="ko-KR" sz="16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endParaRPr kumimoji="1" lang="en-US" altLang="ko-KR" sz="1600" dirty="0">
              <a:solidFill>
                <a:schemeClr val="tx2">
                  <a:lumMod val="7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kumimoji="1" lang="ko-KR" altLang="en-US" sz="16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조민주</a:t>
            </a:r>
            <a:r>
              <a:rPr kumimoji="1" lang="en-US" altLang="ko-KR" sz="16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kumimoji="1" lang="en" altLang="ko-KR" sz="16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alflsowl12@naver.com)</a:t>
            </a:r>
          </a:p>
          <a:p>
            <a:pPr algn="ctr"/>
            <a:r>
              <a:rPr kumimoji="1" lang="ko-KR" altLang="en-US" sz="16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강동인</a:t>
            </a:r>
            <a:r>
              <a:rPr kumimoji="1" lang="en-US" altLang="ko-KR" sz="16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kumimoji="1" lang="en" altLang="ko-KR" sz="16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kdi6588@yonsei.ac.kr)</a:t>
            </a:r>
          </a:p>
          <a:p>
            <a:pPr algn="ctr"/>
            <a:r>
              <a:rPr kumimoji="1" lang="ko-KR" altLang="en-US" sz="1600" dirty="0" err="1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오다건</a:t>
            </a:r>
            <a:r>
              <a:rPr kumimoji="1" lang="en-US" altLang="ko-KR" sz="16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kumimoji="1" lang="en" altLang="ko-KR" sz="1600" dirty="0" err="1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yodagunzdlwlrma@naver.com</a:t>
            </a:r>
            <a:r>
              <a:rPr kumimoji="1" lang="en" altLang="ko-KR" sz="16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  <a:p>
            <a:pPr algn="ctr"/>
            <a:r>
              <a:rPr kumimoji="1" lang="ko-KR" altLang="en-US" sz="16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정재은</a:t>
            </a:r>
            <a:r>
              <a:rPr kumimoji="1" lang="en-US" altLang="ko-KR" sz="16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kumimoji="1" lang="en" altLang="ko-KR" sz="1600" dirty="0">
                <a:solidFill>
                  <a:schemeClr val="tx2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subong0508@naver.com)</a:t>
            </a:r>
            <a:endParaRPr kumimoji="1" lang="ko-KR" altLang="en-US" sz="1600" dirty="0">
              <a:solidFill>
                <a:schemeClr val="tx2">
                  <a:lumMod val="7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5FBF7BC-A27B-FD40-98C7-736A5819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z="1400" smtClean="0">
                <a:solidFill>
                  <a:schemeClr val="bg2">
                    <a:lumMod val="50000"/>
                  </a:schemeClr>
                </a:solidFill>
              </a:rPr>
              <a:t>1</a:t>
            </a:fld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34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6582666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526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EDA_</a:t>
            </a:r>
            <a:r>
              <a:rPr lang="en-US" altLang="ko-KR" sz="2000" dirty="0" err="1">
                <a:solidFill>
                  <a:schemeClr val="bg2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Target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variable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A0A200-72CB-E243-98AB-5E6FB3CC17E9}"/>
              </a:ext>
            </a:extLst>
          </p:cNvPr>
          <p:cNvSpPr/>
          <p:nvPr/>
        </p:nvSpPr>
        <p:spPr>
          <a:xfrm>
            <a:off x="1653082" y="1336211"/>
            <a:ext cx="363934" cy="3548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72C92D-7616-E24F-82DA-CD20DD24285F}"/>
              </a:ext>
            </a:extLst>
          </p:cNvPr>
          <p:cNvSpPr/>
          <p:nvPr/>
        </p:nvSpPr>
        <p:spPr>
          <a:xfrm>
            <a:off x="2187584" y="1321734"/>
            <a:ext cx="3908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Target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분포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C6844B1-1218-A34E-88D9-AAF41EB4F99A}"/>
              </a:ext>
            </a:extLst>
          </p:cNvPr>
          <p:cNvCxnSpPr>
            <a:cxnSpLocks/>
          </p:cNvCxnSpPr>
          <p:nvPr/>
        </p:nvCxnSpPr>
        <p:spPr>
          <a:xfrm>
            <a:off x="5699302" y="3426557"/>
            <a:ext cx="811113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DB3281A-27D9-3940-B37F-8B2D2D012A76}"/>
              </a:ext>
            </a:extLst>
          </p:cNvPr>
          <p:cNvSpPr txBox="1"/>
          <p:nvPr/>
        </p:nvSpPr>
        <p:spPr>
          <a:xfrm>
            <a:off x="8097785" y="1262273"/>
            <a:ext cx="2228495" cy="369332"/>
          </a:xfrm>
          <a:prstGeom prst="rect">
            <a:avLst/>
          </a:prstGeom>
          <a:solidFill>
            <a:schemeClr val="accent2">
              <a:lumMod val="40000"/>
              <a:lumOff val="60000"/>
              <a:alpha val="68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Log</a:t>
            </a:r>
            <a:r>
              <a:rPr kumimoji="1"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transformation</a:t>
            </a:r>
            <a:endParaRPr kumimoji="1" lang="ko-KR" altLang="en-US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BC5040-7BC0-4946-8054-3745C4315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30" y="1972108"/>
            <a:ext cx="4339778" cy="29687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9DF903-A111-1048-855E-D1D473346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843" y="1886690"/>
            <a:ext cx="4242381" cy="313958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9712CBC-AC37-F940-8633-4B3B6263C872}"/>
              </a:ext>
            </a:extLst>
          </p:cNvPr>
          <p:cNvSpPr/>
          <p:nvPr/>
        </p:nvSpPr>
        <p:spPr>
          <a:xfrm>
            <a:off x="3048000" y="53073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데이터의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skewness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는 추후 모델 학습에서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악영향을 끼칠 수 있기 때문에 로그 변환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268FC7-C021-9C42-B1FA-2CE55D09727E}"/>
              </a:ext>
            </a:extLst>
          </p:cNvPr>
          <p:cNvSpPr/>
          <p:nvPr/>
        </p:nvSpPr>
        <p:spPr>
          <a:xfrm>
            <a:off x="8149097" y="4940861"/>
            <a:ext cx="26478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로그변환한 노출시간당 주문량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EB7383-95C9-A740-8C71-174D00071CD3}"/>
              </a:ext>
            </a:extLst>
          </p:cNvPr>
          <p:cNvSpPr/>
          <p:nvPr/>
        </p:nvSpPr>
        <p:spPr>
          <a:xfrm>
            <a:off x="2168396" y="4839206"/>
            <a:ext cx="17769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노출시간당 주문량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E9983ED-2D26-E54A-B625-AEEDAB87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3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58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69733" y="2684309"/>
            <a:ext cx="3870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</a:p>
          <a:p>
            <a:pPr algn="ctr"/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Preprocessing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49E008-2BCD-9F43-8432-994D25B7DE4E}"/>
              </a:ext>
            </a:extLst>
          </p:cNvPr>
          <p:cNvSpPr/>
          <p:nvPr/>
        </p:nvSpPr>
        <p:spPr>
          <a:xfrm>
            <a:off x="5966203" y="2302733"/>
            <a:ext cx="259594" cy="259594"/>
          </a:xfrm>
          <a:prstGeom prst="rect">
            <a:avLst/>
          </a:prstGeom>
          <a:solidFill>
            <a:srgbClr val="75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71F24C-8CEE-A846-9AFC-5CAA7454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74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7575CF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7575C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526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 Preprocessing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AB1B578-3031-9A4E-A48A-213FE166FC81}"/>
              </a:ext>
            </a:extLst>
          </p:cNvPr>
          <p:cNvCxnSpPr/>
          <p:nvPr/>
        </p:nvCxnSpPr>
        <p:spPr>
          <a:xfrm>
            <a:off x="809148" y="2701413"/>
            <a:ext cx="10363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5">
            <a:extLst>
              <a:ext uri="{FF2B5EF4-FFF2-40B4-BE49-F238E27FC236}">
                <a16:creationId xmlns:a16="http://schemas.microsoft.com/office/drawing/2014/main" id="{771F6807-5850-CC4E-A642-07C0D153835E}"/>
              </a:ext>
            </a:extLst>
          </p:cNvPr>
          <p:cNvCxnSpPr>
            <a:cxnSpLocks/>
          </p:cNvCxnSpPr>
          <p:nvPr/>
        </p:nvCxnSpPr>
        <p:spPr>
          <a:xfrm>
            <a:off x="1136472" y="2444691"/>
            <a:ext cx="0" cy="3779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28">
            <a:extLst>
              <a:ext uri="{FF2B5EF4-FFF2-40B4-BE49-F238E27FC236}">
                <a16:creationId xmlns:a16="http://schemas.microsoft.com/office/drawing/2014/main" id="{D676A5D6-919D-324A-86B0-E2D6364A33B7}"/>
              </a:ext>
            </a:extLst>
          </p:cNvPr>
          <p:cNvCxnSpPr>
            <a:cxnSpLocks/>
          </p:cNvCxnSpPr>
          <p:nvPr/>
        </p:nvCxnSpPr>
        <p:spPr>
          <a:xfrm>
            <a:off x="6202325" y="2444691"/>
            <a:ext cx="0" cy="3779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29">
            <a:extLst>
              <a:ext uri="{FF2B5EF4-FFF2-40B4-BE49-F238E27FC236}">
                <a16:creationId xmlns:a16="http://schemas.microsoft.com/office/drawing/2014/main" id="{6F6103A4-0C11-AD4F-B98E-A6F7FA8A9210}"/>
              </a:ext>
            </a:extLst>
          </p:cNvPr>
          <p:cNvCxnSpPr>
            <a:cxnSpLocks/>
          </p:cNvCxnSpPr>
          <p:nvPr/>
        </p:nvCxnSpPr>
        <p:spPr>
          <a:xfrm>
            <a:off x="9200167" y="2437092"/>
            <a:ext cx="0" cy="3779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1">
            <a:extLst>
              <a:ext uri="{FF2B5EF4-FFF2-40B4-BE49-F238E27FC236}">
                <a16:creationId xmlns:a16="http://schemas.microsoft.com/office/drawing/2014/main" id="{2C446D9A-C0D2-B54A-A18C-17DDCAE4B1B9}"/>
              </a:ext>
            </a:extLst>
          </p:cNvPr>
          <p:cNvCxnSpPr>
            <a:cxnSpLocks/>
          </p:cNvCxnSpPr>
          <p:nvPr/>
        </p:nvCxnSpPr>
        <p:spPr>
          <a:xfrm>
            <a:off x="10369211" y="2444691"/>
            <a:ext cx="0" cy="3779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CD94D02-CDFD-4C48-A8DD-36FBA48CE3F6}"/>
              </a:ext>
            </a:extLst>
          </p:cNvPr>
          <p:cNvSpPr txBox="1"/>
          <p:nvPr/>
        </p:nvSpPr>
        <p:spPr>
          <a:xfrm>
            <a:off x="355047" y="2928931"/>
            <a:ext cx="161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2019-01-01</a:t>
            </a:r>
            <a:endParaRPr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674DDA-EC5A-194A-A0AB-8CDFC57F51DC}"/>
              </a:ext>
            </a:extLst>
          </p:cNvPr>
          <p:cNvSpPr txBox="1"/>
          <p:nvPr/>
        </p:nvSpPr>
        <p:spPr>
          <a:xfrm>
            <a:off x="5350868" y="2865172"/>
            <a:ext cx="170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2020-01-01</a:t>
            </a:r>
            <a:endParaRPr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985845-8AC8-6243-9D16-35603B4B27DC}"/>
              </a:ext>
            </a:extLst>
          </p:cNvPr>
          <p:cNvSpPr txBox="1"/>
          <p:nvPr/>
        </p:nvSpPr>
        <p:spPr>
          <a:xfrm>
            <a:off x="8598913" y="2928930"/>
            <a:ext cx="269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2020-06-01 ~ 07-01</a:t>
            </a:r>
            <a:endParaRPr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4" name="오른쪽 대괄호 7">
            <a:extLst>
              <a:ext uri="{FF2B5EF4-FFF2-40B4-BE49-F238E27FC236}">
                <a16:creationId xmlns:a16="http://schemas.microsoft.com/office/drawing/2014/main" id="{55A6CFA7-C48A-C543-8F1F-A5E1131C21B7}"/>
              </a:ext>
            </a:extLst>
          </p:cNvPr>
          <p:cNvSpPr/>
          <p:nvPr/>
        </p:nvSpPr>
        <p:spPr>
          <a:xfrm rot="16200000">
            <a:off x="3480441" y="-524316"/>
            <a:ext cx="377916" cy="5065853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대괄호 40">
            <a:extLst>
              <a:ext uri="{FF2B5EF4-FFF2-40B4-BE49-F238E27FC236}">
                <a16:creationId xmlns:a16="http://schemas.microsoft.com/office/drawing/2014/main" id="{61F08404-2366-9248-BE80-7BE73E15F40C}"/>
              </a:ext>
            </a:extLst>
          </p:cNvPr>
          <p:cNvSpPr/>
          <p:nvPr/>
        </p:nvSpPr>
        <p:spPr>
          <a:xfrm rot="16200000">
            <a:off x="9595732" y="1424085"/>
            <a:ext cx="377914" cy="1169045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62AB5C-9856-CD4C-8478-7EAEF8BF96CE}"/>
              </a:ext>
            </a:extLst>
          </p:cNvPr>
          <p:cNvSpPr txBox="1"/>
          <p:nvPr/>
        </p:nvSpPr>
        <p:spPr>
          <a:xfrm>
            <a:off x="2951768" y="1203228"/>
            <a:ext cx="1435260" cy="3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제공 데이터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67C702-F6B8-124B-9D6C-780B1A1443B1}"/>
              </a:ext>
            </a:extLst>
          </p:cNvPr>
          <p:cNvSpPr txBox="1"/>
          <p:nvPr/>
        </p:nvSpPr>
        <p:spPr>
          <a:xfrm>
            <a:off x="9067058" y="1203228"/>
            <a:ext cx="1435260" cy="3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평가 데이터</a:t>
            </a:r>
          </a:p>
        </p:txBody>
      </p:sp>
      <p:sp>
        <p:nvSpPr>
          <p:cNvPr id="53" name="원호 14">
            <a:extLst>
              <a:ext uri="{FF2B5EF4-FFF2-40B4-BE49-F238E27FC236}">
                <a16:creationId xmlns:a16="http://schemas.microsoft.com/office/drawing/2014/main" id="{4FA8D828-0508-444E-8841-8192688892D2}"/>
              </a:ext>
            </a:extLst>
          </p:cNvPr>
          <p:cNvSpPr/>
          <p:nvPr/>
        </p:nvSpPr>
        <p:spPr>
          <a:xfrm>
            <a:off x="6268882" y="1896056"/>
            <a:ext cx="2864727" cy="794692"/>
          </a:xfrm>
          <a:prstGeom prst="arc">
            <a:avLst>
              <a:gd name="adj1" fmla="val 10647928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B624F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921FDC-A5C5-B442-91AF-F0FC5ABE1562}"/>
              </a:ext>
            </a:extLst>
          </p:cNvPr>
          <p:cNvSpPr txBox="1"/>
          <p:nvPr/>
        </p:nvSpPr>
        <p:spPr>
          <a:xfrm>
            <a:off x="7325478" y="1300511"/>
            <a:ext cx="185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DB624F"/>
                </a:solidFill>
              </a:rPr>
              <a:t>6</a:t>
            </a:r>
            <a:r>
              <a:rPr lang="ko-KR" altLang="en-US" b="1" dirty="0">
                <a:solidFill>
                  <a:srgbClr val="DB624F"/>
                </a:solidFill>
              </a:rPr>
              <a:t>개월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2F0D35-65F5-D641-99AE-D7CE8E7431F2}"/>
              </a:ext>
            </a:extLst>
          </p:cNvPr>
          <p:cNvSpPr/>
          <p:nvPr/>
        </p:nvSpPr>
        <p:spPr>
          <a:xfrm>
            <a:off x="636225" y="4553060"/>
            <a:ext cx="45034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Training data set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과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Test data set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사이에 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6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개월의 공백이 존재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즉 상품별로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일정한 간격을 가지고 있지 않음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75774E-1A28-4843-9DCD-7FA16A2817A7}"/>
              </a:ext>
            </a:extLst>
          </p:cNvPr>
          <p:cNvSpPr txBox="1"/>
          <p:nvPr/>
        </p:nvSpPr>
        <p:spPr>
          <a:xfrm>
            <a:off x="6785082" y="4765931"/>
            <a:ext cx="48301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주어진 시간에 대한 정보를 그대로 사용하여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시계열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분석을 하기에 무리가 있다고 판단함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대신 데이터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파싱으로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정보를 추출하여 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새로운 변수를 추가하기로 결정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dirty="0"/>
              <a:t> </a:t>
            </a:r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296CC92-6682-6845-96CB-BB2E56E827F3}"/>
              </a:ext>
            </a:extLst>
          </p:cNvPr>
          <p:cNvSpPr/>
          <p:nvPr/>
        </p:nvSpPr>
        <p:spPr>
          <a:xfrm>
            <a:off x="1842977" y="4041281"/>
            <a:ext cx="2089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6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개월의 공백 존재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05FF61-430E-924E-838B-5669D0B77F7A}"/>
              </a:ext>
            </a:extLst>
          </p:cNvPr>
          <p:cNvSpPr txBox="1"/>
          <p:nvPr/>
        </p:nvSpPr>
        <p:spPr>
          <a:xfrm>
            <a:off x="8323842" y="4047751"/>
            <a:ext cx="1827744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68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새로운 변수 추가</a:t>
            </a:r>
            <a:endParaRPr kumimoji="1"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0DE3F19-FCAC-404C-B440-376B4B8A34BD}"/>
              </a:ext>
            </a:extLst>
          </p:cNvPr>
          <p:cNvSpPr/>
          <p:nvPr/>
        </p:nvSpPr>
        <p:spPr>
          <a:xfrm>
            <a:off x="1583383" y="4091347"/>
            <a:ext cx="259594" cy="259594"/>
          </a:xfrm>
          <a:prstGeom prst="rect">
            <a:avLst/>
          </a:prstGeom>
          <a:solidFill>
            <a:srgbClr val="75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CD200A-C880-8B46-8F83-D36AD55F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40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7575CF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7575C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526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 Preprocessing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27B2B21-3065-4C4C-A835-D4FF71C27D73}"/>
              </a:ext>
            </a:extLst>
          </p:cNvPr>
          <p:cNvGrpSpPr/>
          <p:nvPr/>
        </p:nvGrpSpPr>
        <p:grpSpPr>
          <a:xfrm>
            <a:off x="557697" y="2123828"/>
            <a:ext cx="10583192" cy="4337281"/>
            <a:chOff x="445478" y="1524897"/>
            <a:chExt cx="11055384" cy="427197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CD86CC9-33B8-C04C-BD6A-CC9D265BC9A9}"/>
                </a:ext>
              </a:extLst>
            </p:cNvPr>
            <p:cNvSpPr txBox="1"/>
            <p:nvPr/>
          </p:nvSpPr>
          <p:spPr>
            <a:xfrm>
              <a:off x="445478" y="3353796"/>
              <a:ext cx="2220718" cy="36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Courier" pitchFamily="2" charset="0"/>
                </a:rPr>
                <a:t>broadDateTime</a:t>
              </a:r>
              <a:endParaRPr lang="ko-KR" altLang="en-US" b="1" dirty="0">
                <a:latin typeface="Courier" pitchFamily="2" charset="0"/>
              </a:endParaRPr>
            </a:p>
          </p:txBody>
        </p:sp>
        <p:sp>
          <p:nvSpPr>
            <p:cNvPr id="28" name="왼쪽 중괄호 2">
              <a:extLst>
                <a:ext uri="{FF2B5EF4-FFF2-40B4-BE49-F238E27FC236}">
                  <a16:creationId xmlns:a16="http://schemas.microsoft.com/office/drawing/2014/main" id="{ADB6E34F-FDEA-BB45-8CA1-73D78CEFD0B5}"/>
                </a:ext>
              </a:extLst>
            </p:cNvPr>
            <p:cNvSpPr/>
            <p:nvPr/>
          </p:nvSpPr>
          <p:spPr>
            <a:xfrm>
              <a:off x="2439775" y="1737544"/>
              <a:ext cx="925975" cy="360197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6F4830E-07F0-4843-973A-16A69174C8E8}"/>
                </a:ext>
              </a:extLst>
            </p:cNvPr>
            <p:cNvSpPr/>
            <p:nvPr/>
          </p:nvSpPr>
          <p:spPr>
            <a:xfrm>
              <a:off x="3374627" y="1552878"/>
              <a:ext cx="1991680" cy="42439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 err="1">
                  <a:latin typeface="Courier" pitchFamily="2" charset="0"/>
                  <a:ea typeface="Nanum Gothic" panose="020D0604000000000000" pitchFamily="34" charset="-127"/>
                </a:rPr>
                <a:t>broadMonth</a:t>
              </a:r>
              <a:endParaRPr lang="en-US" altLang="ko-KR" sz="1600" b="1" dirty="0">
                <a:latin typeface="Courier" pitchFamily="2" charset="0"/>
                <a:ea typeface="Nanum Gothic" panose="020D0604000000000000" pitchFamily="34" charset="-127"/>
              </a:endParaRPr>
            </a:p>
            <a:p>
              <a:endParaRPr lang="en-US" altLang="ko-KR" sz="1600" b="1" dirty="0">
                <a:latin typeface="Courier" pitchFamily="2" charset="0"/>
                <a:ea typeface="Nanum Gothic" panose="020D0604000000000000" pitchFamily="34" charset="-127"/>
              </a:endParaRPr>
            </a:p>
            <a:p>
              <a:r>
                <a:rPr lang="en-US" altLang="ko-KR" sz="1600" b="1" dirty="0" err="1">
                  <a:latin typeface="Courier" pitchFamily="2" charset="0"/>
                  <a:ea typeface="Nanum Gothic" panose="020D0604000000000000" pitchFamily="34" charset="-127"/>
                </a:rPr>
                <a:t>broadDay</a:t>
              </a:r>
              <a:endParaRPr lang="en-US" altLang="ko-KR" sz="1600" b="1" dirty="0">
                <a:latin typeface="Courier" pitchFamily="2" charset="0"/>
                <a:ea typeface="Nanum Gothic" panose="020D0604000000000000" pitchFamily="34" charset="-127"/>
              </a:endParaRPr>
            </a:p>
            <a:p>
              <a:endParaRPr lang="en-US" altLang="ko-KR" sz="1600" b="1" dirty="0">
                <a:latin typeface="Courier" pitchFamily="2" charset="0"/>
                <a:ea typeface="Nanum Gothic" panose="020D0604000000000000" pitchFamily="34" charset="-127"/>
              </a:endParaRPr>
            </a:p>
            <a:p>
              <a:r>
                <a:rPr lang="en-US" altLang="ko-KR" sz="1600" b="1" dirty="0" err="1">
                  <a:latin typeface="Courier" pitchFamily="2" charset="0"/>
                  <a:ea typeface="Nanum Gothic" panose="020D0604000000000000" pitchFamily="34" charset="-127"/>
                </a:rPr>
                <a:t>broadHour</a:t>
              </a:r>
              <a:endParaRPr lang="en-US" altLang="ko-KR" sz="1600" b="1" dirty="0">
                <a:latin typeface="Courier" pitchFamily="2" charset="0"/>
                <a:ea typeface="Nanum Gothic" panose="020D0604000000000000" pitchFamily="34" charset="-127"/>
              </a:endParaRPr>
            </a:p>
            <a:p>
              <a:endParaRPr lang="en-US" altLang="ko-KR" sz="1600" b="1" dirty="0">
                <a:latin typeface="Courier" pitchFamily="2" charset="0"/>
                <a:ea typeface="Nanum Gothic" panose="020D0604000000000000" pitchFamily="34" charset="-127"/>
              </a:endParaRPr>
            </a:p>
            <a:p>
              <a:r>
                <a:rPr lang="en-US" altLang="ko-KR" sz="1600" b="1" dirty="0" err="1">
                  <a:latin typeface="Courier" pitchFamily="2" charset="0"/>
                  <a:ea typeface="Nanum Gothic" panose="020D0604000000000000" pitchFamily="34" charset="-127"/>
                </a:rPr>
                <a:t>broadTime</a:t>
              </a:r>
              <a:endParaRPr lang="en-US" altLang="ko-KR" sz="1600" b="1" dirty="0">
                <a:latin typeface="Courier" pitchFamily="2" charset="0"/>
                <a:ea typeface="Nanum Gothic" panose="020D0604000000000000" pitchFamily="34" charset="-127"/>
              </a:endParaRPr>
            </a:p>
            <a:p>
              <a:endParaRPr lang="ko-KR" altLang="en-US" sz="1600" b="1" dirty="0">
                <a:latin typeface="Courier" pitchFamily="2" charset="0"/>
                <a:ea typeface="Nanum Gothic" panose="020D0604000000000000" pitchFamily="34" charset="-127"/>
              </a:endParaRPr>
            </a:p>
            <a:p>
              <a:endParaRPr lang="ko-KR" altLang="en-US" sz="1600" b="1" dirty="0">
                <a:latin typeface="Courier" pitchFamily="2" charset="0"/>
                <a:ea typeface="Nanum Gothic" panose="020D0604000000000000" pitchFamily="34" charset="-127"/>
              </a:endParaRPr>
            </a:p>
            <a:p>
              <a:r>
                <a:rPr lang="en-US" altLang="ko-KR" sz="1600" b="1" dirty="0" err="1">
                  <a:latin typeface="Courier" pitchFamily="2" charset="0"/>
                  <a:ea typeface="Nanum Gothic" panose="020D0604000000000000" pitchFamily="34" charset="-127"/>
                </a:rPr>
                <a:t>broadDayOfWeek</a:t>
              </a:r>
              <a:endParaRPr lang="ko-KR" altLang="en-US" sz="1600" b="1" dirty="0">
                <a:latin typeface="Courier" pitchFamily="2" charset="0"/>
                <a:ea typeface="Nanum Gothic" panose="020D0604000000000000" pitchFamily="34" charset="-127"/>
              </a:endParaRPr>
            </a:p>
            <a:p>
              <a:endParaRPr lang="en-US" altLang="ko-KR" sz="1600" b="1" dirty="0">
                <a:latin typeface="Courier" pitchFamily="2" charset="0"/>
                <a:ea typeface="Nanum Gothic" panose="020D0604000000000000" pitchFamily="34" charset="-127"/>
              </a:endParaRPr>
            </a:p>
            <a:p>
              <a:r>
                <a:rPr lang="en-US" altLang="ko-KR" sz="1600" b="1" dirty="0" err="1">
                  <a:latin typeface="Courier" pitchFamily="2" charset="0"/>
                  <a:ea typeface="Nanum Gothic" panose="020D0604000000000000" pitchFamily="34" charset="-127"/>
                </a:rPr>
                <a:t>holidayLen</a:t>
              </a:r>
              <a:endParaRPr lang="ko-KR" altLang="en-US" sz="1600" b="1" dirty="0">
                <a:latin typeface="Courier" pitchFamily="2" charset="0"/>
                <a:ea typeface="Nanum Gothic" panose="020D0604000000000000" pitchFamily="34" charset="-127"/>
              </a:endParaRPr>
            </a:p>
            <a:p>
              <a:endParaRPr lang="en-US" altLang="ko-KR" sz="1600" b="1" dirty="0">
                <a:latin typeface="Courier" pitchFamily="2" charset="0"/>
                <a:ea typeface="Nanum Gothic" panose="020D0604000000000000" pitchFamily="34" charset="-127"/>
              </a:endParaRPr>
            </a:p>
            <a:p>
              <a:r>
                <a:rPr lang="en-US" altLang="ko-KR" sz="1600" b="1" dirty="0" err="1">
                  <a:latin typeface="Courier" pitchFamily="2" charset="0"/>
                  <a:ea typeface="Nanum Gothic" panose="020D0604000000000000" pitchFamily="34" charset="-127"/>
                </a:rPr>
                <a:t>isPayday</a:t>
              </a:r>
              <a:r>
                <a:rPr lang="en-US" altLang="ko-KR" sz="1600" b="1" dirty="0">
                  <a:latin typeface="Courier" pitchFamily="2" charset="0"/>
                  <a:ea typeface="Nanum Gothic" panose="020D0604000000000000" pitchFamily="34" charset="-127"/>
                </a:rPr>
                <a:t>  </a:t>
              </a:r>
              <a:endParaRPr lang="ko-KR" altLang="en-US" sz="1600" b="1" dirty="0">
                <a:latin typeface="Courier" pitchFamily="2" charset="0"/>
                <a:ea typeface="Nanum Gothic" panose="020D0604000000000000" pitchFamily="34" charset="-127"/>
              </a:endParaRPr>
            </a:p>
            <a:p>
              <a:endParaRPr lang="ko-KR" altLang="en-US" sz="1600" b="1" dirty="0">
                <a:latin typeface="Courier" pitchFamily="2" charset="0"/>
                <a:ea typeface="Nanum Gothic" panose="020D0604000000000000" pitchFamily="34" charset="-127"/>
              </a:endParaRPr>
            </a:p>
            <a:p>
              <a:r>
                <a:rPr lang="en-US" altLang="ko-KR" sz="1600" b="1" dirty="0" err="1">
                  <a:latin typeface="Courier" pitchFamily="2" charset="0"/>
                  <a:ea typeface="Nanum Gothic" panose="020D0604000000000000" pitchFamily="34" charset="-127"/>
                </a:rPr>
                <a:t>isJune</a:t>
              </a:r>
              <a:endParaRPr lang="ko-KR" altLang="en-US" sz="1600" b="1" dirty="0">
                <a:latin typeface="Courier" pitchFamily="2" charset="0"/>
                <a:ea typeface="Nanum Gothic" panose="020D0604000000000000" pitchFamily="34" charset="-127"/>
              </a:endParaRPr>
            </a:p>
            <a:p>
              <a:endParaRPr lang="ko-KR" altLang="en-US" b="1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3F436F7-18A5-8749-998E-6B350FD83CAB}"/>
                </a:ext>
              </a:extLst>
            </p:cNvPr>
            <p:cNvSpPr/>
            <p:nvPr/>
          </p:nvSpPr>
          <p:spPr>
            <a:xfrm>
              <a:off x="5360047" y="1524897"/>
              <a:ext cx="6140815" cy="39711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: </a:t>
              </a:r>
              <a:r>
                <a:rPr lang="ko-KR" altLang="en-US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프로그램 방영 계절 </a:t>
              </a:r>
              <a:r>
                <a:rPr lang="en-US" altLang="ko-KR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(0: </a:t>
              </a:r>
              <a:r>
                <a:rPr lang="ko-KR" altLang="en-US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봄</a:t>
              </a:r>
              <a:r>
                <a:rPr lang="en-US" altLang="ko-KR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, 1: </a:t>
              </a:r>
              <a:r>
                <a:rPr lang="ko-KR" altLang="en-US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여름</a:t>
              </a:r>
              <a:r>
                <a:rPr lang="en-US" altLang="ko-KR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, 2: </a:t>
              </a:r>
              <a:r>
                <a:rPr lang="ko-KR" altLang="en-US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가을</a:t>
              </a:r>
              <a:r>
                <a:rPr lang="en-US" altLang="ko-KR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, 3: </a:t>
              </a:r>
              <a:r>
                <a:rPr lang="ko-KR" altLang="en-US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겨울</a:t>
              </a:r>
              <a:r>
                <a:rPr lang="en-US" altLang="ko-KR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) </a:t>
              </a:r>
            </a:p>
            <a:p>
              <a:endPara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r>
                <a:rPr lang="en-US" altLang="ko-KR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: </a:t>
              </a:r>
              <a:r>
                <a:rPr lang="ko-KR" altLang="en-US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프로그램 방영 일</a:t>
              </a:r>
              <a:endPara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endPara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r>
                <a:rPr lang="en-US" altLang="ko-KR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: </a:t>
              </a:r>
              <a:r>
                <a:rPr lang="ko-KR" altLang="en-US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프로그램 방영 시각</a:t>
              </a:r>
              <a:r>
                <a:rPr lang="en-US" altLang="ko-KR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(</a:t>
              </a:r>
              <a:r>
                <a:rPr lang="ko-KR" altLang="en-US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시</a:t>
              </a:r>
              <a:r>
                <a:rPr lang="en-US" altLang="ko-KR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)</a:t>
              </a:r>
            </a:p>
            <a:p>
              <a:endPara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r>
                <a:rPr lang="en-US" altLang="ko-KR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: </a:t>
              </a:r>
              <a:r>
                <a:rPr lang="ko-KR" altLang="en-US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노출 시간</a:t>
              </a:r>
              <a:endPara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r>
                <a:rPr lang="en-US" altLang="ko-KR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*minute (</a:t>
              </a:r>
              <a:r>
                <a:rPr lang="ko-KR" altLang="en-US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분</a:t>
              </a:r>
              <a:r>
                <a:rPr lang="en-US" altLang="ko-KR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)</a:t>
              </a:r>
              <a:r>
                <a:rPr lang="ko-KR" altLang="en-US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은 학습에 사용하지 않음</a:t>
              </a:r>
              <a:r>
                <a:rPr lang="en-US" altLang="ko-KR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. </a:t>
              </a:r>
            </a:p>
            <a:p>
              <a:endPara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r>
                <a:rPr lang="en-US" altLang="ko-KR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: </a:t>
              </a:r>
              <a:r>
                <a:rPr lang="ko-KR" altLang="en-US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프로그램 방영 요일</a:t>
              </a:r>
              <a:endPara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endPara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r>
                <a:rPr lang="en-US" altLang="ko-KR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: </a:t>
              </a:r>
              <a:r>
                <a:rPr lang="ko-KR" altLang="en-US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휴일이 연속으로 며칠 있었는지</a:t>
              </a:r>
              <a:r>
                <a:rPr lang="en-US" altLang="ko-KR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/</a:t>
              </a:r>
              <a:r>
                <a:rPr lang="ko-KR" altLang="en-US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 휴일  </a:t>
              </a:r>
              <a:r>
                <a:rPr lang="en-US" altLang="ko-KR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=</a:t>
              </a:r>
              <a:r>
                <a:rPr lang="ko-KR" altLang="en-US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토</a:t>
              </a:r>
              <a:r>
                <a:rPr lang="en-US" altLang="ko-KR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+</a:t>
              </a:r>
              <a:r>
                <a:rPr lang="ko-KR" altLang="en-US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일</a:t>
              </a:r>
              <a:r>
                <a:rPr lang="en-US" altLang="ko-KR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+</a:t>
              </a:r>
              <a:r>
                <a:rPr lang="ko-KR" altLang="en-US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공휴일</a:t>
              </a:r>
              <a:endPara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endPara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r>
                <a:rPr lang="en-US" altLang="ko-KR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: </a:t>
              </a:r>
              <a:r>
                <a:rPr lang="ko-KR" altLang="en-US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월급날인지</a:t>
              </a:r>
              <a:r>
                <a:rPr lang="en-US" altLang="ko-KR" sz="1600" baseline="300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1</a:t>
              </a:r>
              <a:r>
                <a:rPr lang="ko-KR" altLang="en-US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</a:t>
              </a:r>
              <a:r>
                <a:rPr lang="en-US" altLang="ko-KR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(10, 11, 12, 13, 20, 21, 22, 23, 25, 26, 27, 28)</a:t>
              </a:r>
            </a:p>
            <a:p>
              <a:r>
                <a:rPr lang="en-US" altLang="ko-KR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</a:t>
              </a:r>
            </a:p>
            <a:p>
              <a:r>
                <a:rPr lang="en-US" altLang="ko-KR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: 6</a:t>
              </a:r>
              <a:r>
                <a:rPr lang="ko-KR" altLang="en-US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월에 방영했는지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93AF512-5ECC-CC4F-A3AC-C1392387A409}"/>
              </a:ext>
            </a:extLst>
          </p:cNvPr>
          <p:cNvGrpSpPr/>
          <p:nvPr/>
        </p:nvGrpSpPr>
        <p:grpSpPr>
          <a:xfrm>
            <a:off x="570548" y="1137777"/>
            <a:ext cx="11218985" cy="701067"/>
            <a:chOff x="413238" y="5644991"/>
            <a:chExt cx="11218985" cy="701067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D423F78-5CAE-D440-BEF7-BDE702B116F6}"/>
                </a:ext>
              </a:extLst>
            </p:cNvPr>
            <p:cNvGrpSpPr/>
            <p:nvPr/>
          </p:nvGrpSpPr>
          <p:grpSpPr>
            <a:xfrm>
              <a:off x="843940" y="6038281"/>
              <a:ext cx="10577146" cy="307777"/>
              <a:chOff x="413238" y="6138073"/>
              <a:chExt cx="10577146" cy="307777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7A3B54BB-B2D1-0E4A-B418-A207259F10AF}"/>
                  </a:ext>
                </a:extLst>
              </p:cNvPr>
              <p:cNvGrpSpPr/>
              <p:nvPr/>
            </p:nvGrpSpPr>
            <p:grpSpPr>
              <a:xfrm>
                <a:off x="413238" y="6180237"/>
                <a:ext cx="6980891" cy="223450"/>
                <a:chOff x="413238" y="6180237"/>
                <a:chExt cx="6980891" cy="223450"/>
              </a:xfrm>
            </p:grpSpPr>
            <p:pic>
              <p:nvPicPr>
                <p:cNvPr id="57" name="그림 56">
                  <a:extLst>
                    <a:ext uri="{FF2B5EF4-FFF2-40B4-BE49-F238E27FC236}">
                      <a16:creationId xmlns:a16="http://schemas.microsoft.com/office/drawing/2014/main" id="{A47F534E-8923-6344-9CA7-7D9AB33E1A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13238" y="6205537"/>
                  <a:ext cx="6980891" cy="198150"/>
                </a:xfrm>
                <a:prstGeom prst="rect">
                  <a:avLst/>
                </a:prstGeom>
              </p:spPr>
            </p:pic>
            <p:sp>
              <p:nvSpPr>
                <p:cNvPr id="58" name="액자 57">
                  <a:extLst>
                    <a:ext uri="{FF2B5EF4-FFF2-40B4-BE49-F238E27FC236}">
                      <a16:creationId xmlns:a16="http://schemas.microsoft.com/office/drawing/2014/main" id="{05BD42A9-E5AD-1B41-B333-E3BCE4D26F8A}"/>
                    </a:ext>
                  </a:extLst>
                </p:cNvPr>
                <p:cNvSpPr/>
                <p:nvPr/>
              </p:nvSpPr>
              <p:spPr>
                <a:xfrm>
                  <a:off x="413238" y="6180237"/>
                  <a:ext cx="1178170" cy="223450"/>
                </a:xfrm>
                <a:prstGeom prst="frame">
                  <a:avLst>
                    <a:gd name="adj1" fmla="val 4998"/>
                  </a:avLst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A02DF5ED-C925-1142-BFCB-466A70759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8630" y="6306155"/>
                <a:ext cx="65942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2CF965FD-3672-C546-98AC-4D9FF4F6FF82}"/>
                  </a:ext>
                </a:extLst>
              </p:cNvPr>
              <p:cNvSpPr/>
              <p:nvPr/>
            </p:nvSpPr>
            <p:spPr>
              <a:xfrm>
                <a:off x="8362297" y="6138073"/>
                <a:ext cx="262808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2020-06-30 25:20</a:t>
                </a:r>
                <a:r>
                  <a:rPr lang="ko-KR" altLang="en-US" sz="1400" dirty="0">
                    <a:latin typeface="Nanum Gothic" panose="020D0604000000000000" pitchFamily="34" charset="-127"/>
                    <a:ea typeface="Nanum Gothic" panose="020D0604000000000000" pitchFamily="34" charset="-127"/>
                  </a:rPr>
                  <a:t> 으로 변경</a:t>
                </a:r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DB72B23-1E25-6447-B288-248713F2824A}"/>
                </a:ext>
              </a:extLst>
            </p:cNvPr>
            <p:cNvSpPr/>
            <p:nvPr/>
          </p:nvSpPr>
          <p:spPr>
            <a:xfrm>
              <a:off x="413238" y="5644991"/>
              <a:ext cx="112189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방송 주기는 </a:t>
              </a:r>
              <a:r>
                <a:rPr lang="en-US" altLang="ko-KR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06</a:t>
              </a:r>
              <a:r>
                <a:rPr lang="ko-KR" altLang="en-US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시부터 익일 </a:t>
              </a:r>
              <a:r>
                <a:rPr lang="en-US" altLang="ko-KR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02</a:t>
              </a:r>
              <a:r>
                <a:rPr lang="ko-KR" altLang="en-US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시이기 때문에 </a:t>
              </a:r>
              <a:r>
                <a:rPr lang="en-US" altLang="ko-KR" sz="1600" b="1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00</a:t>
              </a:r>
              <a:r>
                <a:rPr lang="ko-KR" altLang="en-US" sz="1600" b="1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시 </a:t>
              </a:r>
              <a:r>
                <a:rPr lang="en-US" altLang="ko-KR" sz="1600" b="1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– 02</a:t>
              </a:r>
              <a:r>
                <a:rPr lang="ko-KR" altLang="en-US" sz="1600" b="1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시를 </a:t>
              </a:r>
              <a:r>
                <a:rPr lang="en-US" altLang="ko-KR" sz="1600" b="1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24</a:t>
              </a:r>
              <a:r>
                <a:rPr lang="ko-KR" altLang="en-US" sz="1600" b="1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시 </a:t>
              </a:r>
              <a:r>
                <a:rPr lang="en-US" altLang="ko-KR" sz="1600" b="1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- 26</a:t>
              </a:r>
              <a:r>
                <a:rPr lang="ko-KR" altLang="en-US" sz="1600" b="1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시로 변경하였으며 날짜</a:t>
              </a:r>
              <a:r>
                <a:rPr lang="en-US" altLang="ko-KR" sz="1600" b="1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</a:t>
              </a:r>
              <a:r>
                <a:rPr lang="ko-KR" altLang="en-US" sz="1600" b="1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또한 맞춤</a:t>
              </a:r>
              <a:r>
                <a:rPr lang="en-US" altLang="ko-KR" sz="1600" b="1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.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F9E695-B66E-9E49-82CA-F5BFE63CDFA9}"/>
              </a:ext>
            </a:extLst>
          </p:cNvPr>
          <p:cNvSpPr/>
          <p:nvPr/>
        </p:nvSpPr>
        <p:spPr>
          <a:xfrm>
            <a:off x="0" y="6271586"/>
            <a:ext cx="6540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aseline="30000" dirty="0"/>
              <a:t>1 </a:t>
            </a:r>
            <a:r>
              <a:rPr lang="ko-KR" altLang="en-US" sz="1200" dirty="0">
                <a:hlinkClick r:id="rId3"/>
              </a:rPr>
              <a:t>https://m.blog.naver.com/youngkbblog/221714986107</a:t>
            </a:r>
            <a:endParaRPr lang="en-US" altLang="ko-KR" sz="12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9E5FD3-C0B7-8D4D-9CAE-974D2FFA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12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7575CF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7575C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526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 Preprocessing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9C859E2-4320-EF47-B25E-A859D2811FD1}"/>
              </a:ext>
            </a:extLst>
          </p:cNvPr>
          <p:cNvGrpSpPr/>
          <p:nvPr/>
        </p:nvGrpSpPr>
        <p:grpSpPr>
          <a:xfrm>
            <a:off x="648917" y="1570383"/>
            <a:ext cx="6189205" cy="3738946"/>
            <a:chOff x="330727" y="1290372"/>
            <a:chExt cx="6505068" cy="2704682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240D77D-BD8A-5246-B03B-0B150BA48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727" y="1290372"/>
              <a:ext cx="6505068" cy="157257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6F7A304-0381-714A-B85C-2AACE14EB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727" y="3047200"/>
              <a:ext cx="6505068" cy="947854"/>
            </a:xfrm>
            <a:prstGeom prst="rect">
              <a:avLst/>
            </a:prstGeom>
          </p:spPr>
        </p:pic>
      </p:grpSp>
      <p:sp>
        <p:nvSpPr>
          <p:cNvPr id="23" name="액자 22">
            <a:extLst>
              <a:ext uri="{FF2B5EF4-FFF2-40B4-BE49-F238E27FC236}">
                <a16:creationId xmlns:a16="http://schemas.microsoft.com/office/drawing/2014/main" id="{149D0627-8753-D349-B548-F8C239464A1F}"/>
              </a:ext>
            </a:extLst>
          </p:cNvPr>
          <p:cNvSpPr/>
          <p:nvPr/>
        </p:nvSpPr>
        <p:spPr>
          <a:xfrm>
            <a:off x="1351721" y="2835997"/>
            <a:ext cx="5486401" cy="985953"/>
          </a:xfrm>
          <a:prstGeom prst="frame">
            <a:avLst>
              <a:gd name="adj1" fmla="val 49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891293-4BB1-4040-8166-AFC10FB53569}"/>
              </a:ext>
            </a:extLst>
          </p:cNvPr>
          <p:cNvSpPr/>
          <p:nvPr/>
        </p:nvSpPr>
        <p:spPr>
          <a:xfrm>
            <a:off x="7246801" y="2066871"/>
            <a:ext cx="44063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u="sng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같은 시간에 동시에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판매하는 제품들이 존재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직전 방송과는 다르게 방송이 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u="sng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조기 종영하는 경우가 존재</a:t>
            </a:r>
            <a:endParaRPr lang="en-US" altLang="ko-KR" u="sng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u="sng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같은 제품이지만 무이자</a:t>
            </a:r>
            <a:r>
              <a:rPr lang="en-US" altLang="ko-KR" u="sng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u="sng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일시불</a:t>
            </a:r>
            <a:r>
              <a:rPr lang="en-US" altLang="ko-KR" u="sng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u="sng" dirty="0">
                <a:latin typeface="Nanum Gothic" panose="020D0604000000000000" pitchFamily="34" charset="-127"/>
                <a:ea typeface="Nanum Gothic" panose="020D0604000000000000" pitchFamily="34" charset="-127"/>
              </a:rPr>
              <a:t>또는 여성 남성으로 상품이 구분됨</a:t>
            </a:r>
            <a:endParaRPr lang="en-US" altLang="ko-KR" u="sng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-&gt;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홈쇼핑 방송에 대한 </a:t>
            </a: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정보를 세분화하여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추출할 필요성 느낌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3E51D5-CFF2-2A4D-A120-862F6E710385}"/>
              </a:ext>
            </a:extLst>
          </p:cNvPr>
          <p:cNvSpPr txBox="1"/>
          <p:nvPr/>
        </p:nvSpPr>
        <p:spPr>
          <a:xfrm>
            <a:off x="8536102" y="1385717"/>
            <a:ext cx="1827744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68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판매 데이터 이해</a:t>
            </a:r>
            <a:endParaRPr kumimoji="1"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0FC404-39AF-BF46-B5B8-21CC280B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4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7575CF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7575C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526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 Preprocessing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3E51D5-CFF2-2A4D-A120-862F6E710385}"/>
              </a:ext>
            </a:extLst>
          </p:cNvPr>
          <p:cNvSpPr txBox="1"/>
          <p:nvPr/>
        </p:nvSpPr>
        <p:spPr>
          <a:xfrm>
            <a:off x="748720" y="1246569"/>
            <a:ext cx="3038011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68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정보 세분화를 통한 변수 추가</a:t>
            </a:r>
            <a:endParaRPr kumimoji="1"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C059FE3-53A4-4B48-8599-6A4F6F189829}"/>
              </a:ext>
            </a:extLst>
          </p:cNvPr>
          <p:cNvGrpSpPr/>
          <p:nvPr/>
        </p:nvGrpSpPr>
        <p:grpSpPr>
          <a:xfrm>
            <a:off x="748720" y="2186653"/>
            <a:ext cx="7928140" cy="3353177"/>
            <a:chOff x="3923922" y="1151454"/>
            <a:chExt cx="6099309" cy="299118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01FFBCC-F868-C34B-A0C0-8E76A7DBCF06}"/>
                </a:ext>
              </a:extLst>
            </p:cNvPr>
            <p:cNvSpPr/>
            <p:nvPr/>
          </p:nvSpPr>
          <p:spPr>
            <a:xfrm>
              <a:off x="3923922" y="1177493"/>
              <a:ext cx="1540394" cy="2965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err="1">
                  <a:latin typeface="Courier" pitchFamily="2" charset="0"/>
                </a:rPr>
                <a:t>isFemale</a:t>
              </a:r>
              <a:endParaRPr lang="en-US" altLang="ko-KR" sz="1400" b="1" dirty="0">
                <a:latin typeface="Courier" pitchFamily="2" charset="0"/>
              </a:endParaRPr>
            </a:p>
            <a:p>
              <a:endParaRPr lang="en-US" altLang="ko-KR" sz="1400" b="1" dirty="0">
                <a:latin typeface="Courier" pitchFamily="2" charset="0"/>
              </a:endParaRPr>
            </a:p>
            <a:p>
              <a:r>
                <a:rPr lang="en-US" altLang="ko-KR" sz="1400" b="1" dirty="0" err="1">
                  <a:latin typeface="Courier" pitchFamily="2" charset="0"/>
                </a:rPr>
                <a:t>paymentPlan</a:t>
              </a:r>
              <a:endParaRPr lang="en-US" altLang="ko-KR" sz="1400" b="1" dirty="0">
                <a:latin typeface="Courier" pitchFamily="2" charset="0"/>
              </a:endParaRPr>
            </a:p>
            <a:p>
              <a:endParaRPr lang="en-US" altLang="ko-KR" sz="1400" b="1" dirty="0">
                <a:latin typeface="Courier" pitchFamily="2" charset="0"/>
              </a:endParaRPr>
            </a:p>
            <a:p>
              <a:r>
                <a:rPr lang="en-US" altLang="ko-KR" sz="1400" b="1" dirty="0" err="1">
                  <a:latin typeface="Courier" pitchFamily="2" charset="0"/>
                </a:rPr>
                <a:t>prodCount</a:t>
              </a:r>
              <a:endParaRPr lang="en-US" altLang="ko-KR" sz="1400" b="1" dirty="0">
                <a:latin typeface="Courier" pitchFamily="2" charset="0"/>
              </a:endParaRPr>
            </a:p>
            <a:p>
              <a:endParaRPr lang="en-US" altLang="ko-KR" sz="1400" b="1" dirty="0">
                <a:latin typeface="Courier" pitchFamily="2" charset="0"/>
              </a:endParaRPr>
            </a:p>
            <a:p>
              <a:r>
                <a:rPr lang="en-US" altLang="ko-KR" sz="1400" b="1" dirty="0" err="1">
                  <a:latin typeface="Courier" pitchFamily="2" charset="0"/>
                </a:rPr>
                <a:t>prod_Index</a:t>
              </a:r>
              <a:endParaRPr lang="en-US" altLang="ko-KR" sz="1400" b="1" dirty="0">
                <a:latin typeface="Courier" pitchFamily="2" charset="0"/>
              </a:endParaRPr>
            </a:p>
            <a:p>
              <a:endParaRPr lang="ko-KR" altLang="en-US" sz="1400" b="1" dirty="0">
                <a:latin typeface="Courier" pitchFamily="2" charset="0"/>
              </a:endParaRPr>
            </a:p>
            <a:p>
              <a:r>
                <a:rPr lang="en-US" altLang="ko-KR" sz="1400" b="1" dirty="0" err="1">
                  <a:latin typeface="Courier" pitchFamily="2" charset="0"/>
                </a:rPr>
                <a:t>max_Index</a:t>
              </a:r>
              <a:endParaRPr lang="en-US" altLang="ko-KR" sz="1400" b="1" dirty="0">
                <a:latin typeface="Courier" pitchFamily="2" charset="0"/>
              </a:endParaRPr>
            </a:p>
            <a:p>
              <a:endParaRPr lang="en-US" altLang="ko-KR" sz="1400" b="1" dirty="0">
                <a:latin typeface="Courier" pitchFamily="2" charset="0"/>
              </a:endParaRPr>
            </a:p>
            <a:p>
              <a:r>
                <a:rPr lang="en-US" altLang="ko-KR" sz="1400" b="1" dirty="0" err="1">
                  <a:latin typeface="Courier" pitchFamily="2" charset="0"/>
                </a:rPr>
                <a:t>start_Index</a:t>
              </a:r>
              <a:endParaRPr lang="en-US" altLang="ko-KR" sz="1400" b="1" dirty="0">
                <a:latin typeface="Courier" pitchFamily="2" charset="0"/>
              </a:endParaRPr>
            </a:p>
            <a:p>
              <a:endParaRPr lang="en-US" altLang="ko-KR" sz="1400" b="1" dirty="0">
                <a:latin typeface="Courier" pitchFamily="2" charset="0"/>
              </a:endParaRPr>
            </a:p>
            <a:p>
              <a:r>
                <a:rPr lang="en-US" altLang="ko-KR" sz="1400" b="1" dirty="0" err="1">
                  <a:latin typeface="Courier" pitchFamily="2" charset="0"/>
                </a:rPr>
                <a:t>end_Index</a:t>
              </a:r>
              <a:endParaRPr lang="en-US" altLang="ko-KR" sz="1400" b="1" dirty="0">
                <a:latin typeface="Courier" pitchFamily="2" charset="0"/>
              </a:endParaRPr>
            </a:p>
            <a:p>
              <a:endParaRPr lang="en-US" altLang="ko-KR" sz="1400" b="1" dirty="0">
                <a:latin typeface="Courier" pitchFamily="2" charset="0"/>
              </a:endParaRPr>
            </a:p>
            <a:p>
              <a:r>
                <a:rPr lang="en-US" altLang="ko-KR" sz="1400" b="1" dirty="0">
                  <a:latin typeface="Courier" pitchFamily="2" charset="0"/>
                </a:rPr>
                <a:t>stop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1A9E3B-3305-F641-8A04-4AD2ACF2B55D}"/>
                </a:ext>
              </a:extLst>
            </p:cNvPr>
            <p:cNvSpPr/>
            <p:nvPr/>
          </p:nvSpPr>
          <p:spPr>
            <a:xfrm>
              <a:off x="5464314" y="1151454"/>
              <a:ext cx="4558917" cy="2965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: </a:t>
              </a: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상품명에 </a:t>
              </a:r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‘</a:t>
              </a: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여성</a:t>
              </a:r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’</a:t>
              </a: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의 포함 여부 </a:t>
              </a:r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(0, 1)</a:t>
              </a:r>
            </a:p>
            <a:p>
              <a:endPara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: </a:t>
              </a: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할부 여부 </a:t>
              </a:r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(0, 1)</a:t>
              </a:r>
            </a:p>
            <a:p>
              <a:endPara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: </a:t>
              </a: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한 방송에서 판매한 상품의 개수</a:t>
              </a:r>
              <a:endPara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endPara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: </a:t>
              </a: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연속된 방송에서 몇 번째에 해당하는지</a:t>
              </a:r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</a:t>
              </a:r>
            </a:p>
            <a:p>
              <a:endPara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: </a:t>
              </a: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연속된 방송의 개수</a:t>
              </a:r>
              <a:endPara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endPara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: </a:t>
              </a: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연속된 방송 중 첫번째로 방영했는지 </a:t>
              </a:r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(0, 1)</a:t>
              </a:r>
            </a:p>
            <a:p>
              <a:endPara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: </a:t>
              </a: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연속된 방송 중 마지막으로 방영했는지 </a:t>
              </a:r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(0, 1)</a:t>
              </a:r>
            </a:p>
            <a:p>
              <a:endPara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: </a:t>
              </a: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할당된 시간을 얼마나 </a:t>
              </a:r>
              <a:r>
                <a:rPr lang="ko-KR" altLang="en-US" sz="1400" dirty="0" err="1">
                  <a:latin typeface="Nanum Gothic" panose="020D0604000000000000" pitchFamily="34" charset="-127"/>
                  <a:ea typeface="Nanum Gothic" panose="020D0604000000000000" pitchFamily="34" charset="-127"/>
                </a:rPr>
                <a:t>채웠는지의</a:t>
              </a: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역수</a:t>
              </a:r>
              <a:endPara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2148F9-4CB8-BB49-9730-EC0A35518460}"/>
              </a:ext>
            </a:extLst>
          </p:cNvPr>
          <p:cNvSpPr/>
          <p:nvPr/>
        </p:nvSpPr>
        <p:spPr>
          <a:xfrm>
            <a:off x="7724775" y="2709211"/>
            <a:ext cx="980589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400" b="1" dirty="0"/>
              <a:t>stop </a:t>
            </a:r>
            <a:r>
              <a:rPr lang="ko-KR" altLang="en-US" sz="1400" b="1" dirty="0"/>
              <a:t>예시</a:t>
            </a:r>
            <a:endParaRPr lang="en-US" altLang="ko-KR" sz="1400" b="1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8CCBB07-CC22-514A-9D1E-D9DC81536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775" y="3075465"/>
            <a:ext cx="2216726" cy="1097279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EB18F2-E056-1B4F-BD29-F477DA995826}"/>
              </a:ext>
            </a:extLst>
          </p:cNvPr>
          <p:cNvCxnSpPr>
            <a:cxnSpLocks/>
          </p:cNvCxnSpPr>
          <p:nvPr/>
        </p:nvCxnSpPr>
        <p:spPr>
          <a:xfrm>
            <a:off x="10120824" y="3620788"/>
            <a:ext cx="391561" cy="156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31">
            <a:extLst>
              <a:ext uri="{FF2B5EF4-FFF2-40B4-BE49-F238E27FC236}">
                <a16:creationId xmlns:a16="http://schemas.microsoft.com/office/drawing/2014/main" id="{26874615-708E-C64E-B7A1-69C4BC837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872422"/>
              </p:ext>
            </p:extLst>
          </p:nvPr>
        </p:nvGraphicFramePr>
        <p:xfrm>
          <a:off x="10691708" y="3072148"/>
          <a:ext cx="60421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217">
                  <a:extLst>
                    <a:ext uri="{9D8B030D-6E8A-4147-A177-3AD203B41FA5}">
                      <a16:colId xmlns:a16="http://schemas.microsoft.com/office/drawing/2014/main" val="2430826180"/>
                    </a:ext>
                  </a:extLst>
                </a:gridCol>
              </a:tblGrid>
              <a:tr h="1814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30/30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5964353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30/30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0159325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30/26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509311"/>
                  </a:ext>
                </a:extLst>
              </a:tr>
              <a:tr h="1814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30/26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54134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2F943D-1711-2242-8709-604AB45D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327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7575CF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7575C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526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 Preprocessing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5BCAAE9-D66A-7544-95C8-16CC01B51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20" y="1530627"/>
            <a:ext cx="10254317" cy="14941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0EEFCE-4CAD-CE4E-A8C8-5AA1C1C4A0B7}"/>
              </a:ext>
            </a:extLst>
          </p:cNvPr>
          <p:cNvSpPr txBox="1"/>
          <p:nvPr/>
        </p:nvSpPr>
        <p:spPr>
          <a:xfrm>
            <a:off x="748720" y="929868"/>
            <a:ext cx="3470822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68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상품명에 특정인의 이름 있는 경우</a:t>
            </a:r>
            <a:endParaRPr kumimoji="1"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803798-F79B-264D-BC35-85C543EF9CF8}"/>
              </a:ext>
            </a:extLst>
          </p:cNvPr>
          <p:cNvSpPr txBox="1"/>
          <p:nvPr/>
        </p:nvSpPr>
        <p:spPr>
          <a:xfrm>
            <a:off x="748720" y="3918515"/>
            <a:ext cx="210025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68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isNamed</a:t>
            </a:r>
            <a: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변수 추가</a:t>
            </a:r>
            <a:endParaRPr kumimoji="1"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27B15B-2730-6F43-8864-297768F2DEE5}"/>
              </a:ext>
            </a:extLst>
          </p:cNvPr>
          <p:cNvSpPr txBox="1"/>
          <p:nvPr/>
        </p:nvSpPr>
        <p:spPr>
          <a:xfrm>
            <a:off x="748720" y="4531631"/>
            <a:ext cx="4676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광고 효과 있을 수 있다 판단하여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상품명에 인물 이름 포함 여부 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(0, 1) </a:t>
            </a: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변수 추가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03EE1D-C5BF-B640-8CFA-E7A20717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01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7575CF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7575C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526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 Preprocessing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0EEFCE-4CAD-CE4E-A8C8-5AA1C1C4A0B7}"/>
              </a:ext>
            </a:extLst>
          </p:cNvPr>
          <p:cNvSpPr txBox="1"/>
          <p:nvPr/>
        </p:nvSpPr>
        <p:spPr>
          <a:xfrm>
            <a:off x="810029" y="1387920"/>
            <a:ext cx="4142481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68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상품명 중 </a:t>
            </a:r>
            <a: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test set</a:t>
            </a:r>
            <a:r>
              <a:rPr kumimoji="1"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에만 있는 상품이 존재</a:t>
            </a:r>
            <a:endParaRPr kumimoji="1"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27B15B-2730-6F43-8864-297768F2DEE5}"/>
              </a:ext>
            </a:extLst>
          </p:cNvPr>
          <p:cNvSpPr txBox="1"/>
          <p:nvPr/>
        </p:nvSpPr>
        <p:spPr>
          <a:xfrm>
            <a:off x="305133" y="2253274"/>
            <a:ext cx="5248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즉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train set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에는 없기 때문에 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현재 상품명을 그대로 학습에 사용할 수 없다고 판단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7665A9-EE3C-424D-937F-E334FDDD5813}"/>
              </a:ext>
            </a:extLst>
          </p:cNvPr>
          <p:cNvSpPr/>
          <p:nvPr/>
        </p:nvSpPr>
        <p:spPr>
          <a:xfrm>
            <a:off x="5694042" y="1757252"/>
            <a:ext cx="6497958" cy="1705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상품명에 포함된 단어들의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상대빈도수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고려하기 위해 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Tfidf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vectorizer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사용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CEB172-FE95-C44A-AE66-0B7AFFD52B4A}"/>
              </a:ext>
            </a:extLst>
          </p:cNvPr>
          <p:cNvSpPr txBox="1"/>
          <p:nvPr/>
        </p:nvSpPr>
        <p:spPr>
          <a:xfrm>
            <a:off x="8137351" y="1387920"/>
            <a:ext cx="1611339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68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상품명 </a:t>
            </a:r>
            <a:r>
              <a:rPr kumimoji="1" lang="ko-KR" altLang="en-US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벡터화</a:t>
            </a:r>
            <a:r>
              <a:rPr kumimoji="1"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kumimoji="1"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60379C-01F1-1444-8671-C0356472C632}"/>
              </a:ext>
            </a:extLst>
          </p:cNvPr>
          <p:cNvSpPr/>
          <p:nvPr/>
        </p:nvSpPr>
        <p:spPr>
          <a:xfrm>
            <a:off x="2066958" y="4288102"/>
            <a:ext cx="7681732" cy="2080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Training data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와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test data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상품명을 합쳐서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corpus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형성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그 후 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TF-IDF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수행하여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150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개의 단어를 추출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하지만 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input variable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차원 증가 때문에 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Singular Value Decomposition(SVD)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통해 차원을 축소시킨 후 추가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* 이 때 무이자 일시불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성별 등은 이미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변수화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되어있으므로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불용어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리스트에 추가해 제외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253261-02E0-2748-9107-800CD1A60205}"/>
              </a:ext>
            </a:extLst>
          </p:cNvPr>
          <p:cNvSpPr txBox="1"/>
          <p:nvPr/>
        </p:nvSpPr>
        <p:spPr>
          <a:xfrm>
            <a:off x="4766313" y="3760216"/>
            <a:ext cx="2586349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68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prodName</a:t>
            </a:r>
            <a: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Tfidf</a:t>
            </a:r>
            <a: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+ SVD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CE98F8-3625-724D-AA0C-C743C817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85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7575CF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7575C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526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 Preprocessing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3E51D5-CFF2-2A4D-A120-862F6E710385}"/>
              </a:ext>
            </a:extLst>
          </p:cNvPr>
          <p:cNvSpPr txBox="1"/>
          <p:nvPr/>
        </p:nvSpPr>
        <p:spPr>
          <a:xfrm>
            <a:off x="7502432" y="1418395"/>
            <a:ext cx="331853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68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ko-KR" altLang="en-US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상품군</a:t>
            </a:r>
            <a:r>
              <a:rPr kumimoji="1"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별 판매 단가의 격차가 큼</a:t>
            </a:r>
            <a:endParaRPr kumimoji="1"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B269FC7-D569-B640-9048-35A53E80B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99" y="575350"/>
            <a:ext cx="5830801" cy="29035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92DF338-5A59-A84A-82C6-DEF68D7EC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00" y="3491231"/>
            <a:ext cx="5830801" cy="29035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523064-AFAA-1143-B3E3-5A0B69B71230}"/>
              </a:ext>
            </a:extLst>
          </p:cNvPr>
          <p:cNvSpPr txBox="1"/>
          <p:nvPr/>
        </p:nvSpPr>
        <p:spPr>
          <a:xfrm>
            <a:off x="7926426" y="3710502"/>
            <a:ext cx="2470548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68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prodGroup</a:t>
            </a:r>
            <a:r>
              <a:rPr kumimoji="1"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별 </a:t>
            </a:r>
            <a: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Scaling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7B311-8124-F542-93D1-4033A7BB22AA}"/>
              </a:ext>
            </a:extLst>
          </p:cNvPr>
          <p:cNvSpPr txBox="1"/>
          <p:nvPr/>
        </p:nvSpPr>
        <p:spPr>
          <a:xfrm>
            <a:off x="6782683" y="2137063"/>
            <a:ext cx="4758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가전의 경우 가격대가 의류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잡화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주방 등에 비해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월등히 높은 것도 존재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3373E5-210C-334A-AE09-64F83890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40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7575CF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7575C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526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 Preprocessing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3E51D5-CFF2-2A4D-A120-862F6E710385}"/>
              </a:ext>
            </a:extLst>
          </p:cNvPr>
          <p:cNvSpPr txBox="1"/>
          <p:nvPr/>
        </p:nvSpPr>
        <p:spPr>
          <a:xfrm>
            <a:off x="8163419" y="1822866"/>
            <a:ext cx="176362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카테고리 세분화</a:t>
            </a:r>
            <a:endParaRPr kumimoji="1"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7B311-8124-F542-93D1-4033A7BB22AA}"/>
              </a:ext>
            </a:extLst>
          </p:cNvPr>
          <p:cNvSpPr txBox="1"/>
          <p:nvPr/>
        </p:nvSpPr>
        <p:spPr>
          <a:xfrm>
            <a:off x="6185314" y="2512470"/>
            <a:ext cx="57198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기존 </a:t>
            </a:r>
            <a:r>
              <a:rPr lang="en-US" altLang="ko-KR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11</a:t>
            </a:r>
            <a:r>
              <a:rPr lang="ko-KR" altLang="en-US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가지의 </a:t>
            </a:r>
            <a:r>
              <a:rPr lang="ko-KR" altLang="en-US" dirty="0" err="1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상품군에서</a:t>
            </a:r>
            <a:r>
              <a:rPr lang="ko-KR" altLang="en-US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세분화 작업을 수행해 </a:t>
            </a:r>
            <a:endParaRPr lang="en-US" altLang="ko-KR" dirty="0">
              <a:solidFill>
                <a:srgbClr val="000000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모델의 성능을 높이고자 함</a:t>
            </a:r>
            <a:endParaRPr lang="en-US" altLang="ko-KR" dirty="0">
              <a:solidFill>
                <a:srgbClr val="000000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en-US" altLang="ko-KR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NS</a:t>
            </a:r>
            <a:r>
              <a:rPr lang="ko-KR" altLang="en-US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홈쇼핑 홈페이지의 여러 카테고리 중 </a:t>
            </a:r>
            <a:endParaRPr lang="en-US" altLang="ko-KR" dirty="0">
              <a:solidFill>
                <a:srgbClr val="000000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en-US" altLang="ko-KR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NSMALL(NEW)</a:t>
            </a:r>
            <a:r>
              <a:rPr lang="ko-KR" altLang="en-US" dirty="0" err="1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기준으로 사용</a:t>
            </a:r>
            <a:endParaRPr lang="en-US" altLang="ko-KR" dirty="0">
              <a:solidFill>
                <a:srgbClr val="000000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각 상품별 알맞은 카테고리 검색 후 </a:t>
            </a:r>
            <a:r>
              <a:rPr lang="en-US" altLang="ko-KR" b="1" dirty="0" err="1">
                <a:solidFill>
                  <a:srgbClr val="0070C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subGroup</a:t>
            </a:r>
            <a:r>
              <a:rPr lang="en-US" altLang="ko-KR" b="1" dirty="0">
                <a:solidFill>
                  <a:srgbClr val="0070C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변수 </a:t>
            </a:r>
            <a:r>
              <a:rPr lang="ko-KR" altLang="en-US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추가 </a:t>
            </a:r>
            <a:endParaRPr lang="en-US" altLang="ko-KR" dirty="0">
              <a:solidFill>
                <a:srgbClr val="000000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78A8D9D-D39B-784B-BC0E-9B8968BFEDDB}"/>
              </a:ext>
            </a:extLst>
          </p:cNvPr>
          <p:cNvGrpSpPr/>
          <p:nvPr/>
        </p:nvGrpSpPr>
        <p:grpSpPr>
          <a:xfrm>
            <a:off x="748720" y="1235515"/>
            <a:ext cx="5219964" cy="4153260"/>
            <a:chOff x="6748935" y="642146"/>
            <a:chExt cx="5219964" cy="415326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5208431-EC54-E346-9BA5-4164CF084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2498" y="642146"/>
              <a:ext cx="3246401" cy="415326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7A59A3C-E686-634B-A635-EBD248C9F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8935" y="1414163"/>
              <a:ext cx="1278442" cy="2536263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587978B-08C2-C341-A226-83ABD7E10D94}"/>
                </a:ext>
              </a:extLst>
            </p:cNvPr>
            <p:cNvCxnSpPr>
              <a:cxnSpLocks/>
            </p:cNvCxnSpPr>
            <p:nvPr/>
          </p:nvCxnSpPr>
          <p:spPr>
            <a:xfrm>
              <a:off x="8179157" y="2666680"/>
              <a:ext cx="391561" cy="156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EDFEB2-2A27-3D47-856B-803E903F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10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4381" y="1634902"/>
            <a:ext cx="178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A1E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4000" dirty="0">
              <a:solidFill>
                <a:srgbClr val="1A1E4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72827" y="1819337"/>
            <a:ext cx="1401510" cy="2164911"/>
          </a:xfrm>
          <a:prstGeom prst="rect">
            <a:avLst/>
          </a:prstGeom>
          <a:solidFill>
            <a:srgbClr val="F49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957466" y="1764580"/>
            <a:ext cx="1401510" cy="2164911"/>
          </a:xfrm>
          <a:prstGeom prst="rect">
            <a:avLst/>
          </a:prstGeom>
          <a:solidFill>
            <a:srgbClr val="7A5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470886" y="2127312"/>
            <a:ext cx="1401510" cy="2164911"/>
          </a:xfrm>
          <a:prstGeom prst="rect">
            <a:avLst/>
          </a:prstGeom>
          <a:solidFill>
            <a:srgbClr val="191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19160" y="2150002"/>
            <a:ext cx="1401510" cy="2164911"/>
          </a:xfrm>
          <a:prstGeom prst="rect">
            <a:avLst/>
          </a:prstGeom>
          <a:solidFill>
            <a:srgbClr val="DB6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30647" y="3245490"/>
            <a:ext cx="47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2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0523" y="3519753"/>
            <a:ext cx="47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5210" y="2832347"/>
            <a:ext cx="47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2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30755" y="3319698"/>
            <a:ext cx="47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endParaRPr lang="ko-KR" altLang="en-US" sz="2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32880" y="3585872"/>
            <a:ext cx="138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Object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4092" y="3855224"/>
            <a:ext cx="138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EDA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32580" y="3288938"/>
            <a:ext cx="170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Pre-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processing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99888" y="3770538"/>
            <a:ext cx="138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Modeling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-1" y="-675060"/>
            <a:ext cx="2384795" cy="2627684"/>
            <a:chOff x="-1" y="-675060"/>
            <a:chExt cx="2384795" cy="2627684"/>
          </a:xfrm>
        </p:grpSpPr>
        <p:sp>
          <p:nvSpPr>
            <p:cNvPr id="27" name="직각 삼각형 26"/>
            <p:cNvSpPr/>
            <p:nvPr/>
          </p:nvSpPr>
          <p:spPr>
            <a:xfrm rot="18900000">
              <a:off x="1034677" y="-675060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각 삼각형 27"/>
            <p:cNvSpPr/>
            <p:nvPr/>
          </p:nvSpPr>
          <p:spPr>
            <a:xfrm rot="5400000">
              <a:off x="-1" y="-1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30" name="직각 삼각형 29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3180C6-07DD-F944-8DD3-F2F1C202C097}"/>
              </a:ext>
            </a:extLst>
          </p:cNvPr>
          <p:cNvSpPr/>
          <p:nvPr/>
        </p:nvSpPr>
        <p:spPr>
          <a:xfrm>
            <a:off x="9984306" y="1738886"/>
            <a:ext cx="1401510" cy="21649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7EB855-BF70-C441-9DFF-BA459455237E}"/>
              </a:ext>
            </a:extLst>
          </p:cNvPr>
          <p:cNvSpPr txBox="1"/>
          <p:nvPr/>
        </p:nvSpPr>
        <p:spPr>
          <a:xfrm>
            <a:off x="9984306" y="3027563"/>
            <a:ext cx="1384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Results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And</a:t>
            </a:r>
          </a:p>
          <a:p>
            <a:r>
              <a:rPr lang="en-US" altLang="ko-KR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Discussion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DB26CD-84D8-9144-9F44-D038134B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877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757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7575C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526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Preprocessing_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외부변수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추가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48234" y="2659697"/>
            <a:ext cx="793701" cy="338554"/>
          </a:xfrm>
          <a:prstGeom prst="rect">
            <a:avLst/>
          </a:prstGeom>
          <a:solidFill>
            <a:srgbClr val="969DE3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시청률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40F9B1B-EFE4-C645-BC10-931A23E1DCDA}"/>
              </a:ext>
            </a:extLst>
          </p:cNvPr>
          <p:cNvGrpSpPr/>
          <p:nvPr/>
        </p:nvGrpSpPr>
        <p:grpSpPr>
          <a:xfrm>
            <a:off x="2657759" y="1591013"/>
            <a:ext cx="793700" cy="920693"/>
            <a:chOff x="4536530" y="937779"/>
            <a:chExt cx="793700" cy="920693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27" name="육각형 26"/>
            <p:cNvSpPr/>
            <p:nvPr/>
          </p:nvSpPr>
          <p:spPr>
            <a:xfrm rot="5400000">
              <a:off x="4473033" y="1001276"/>
              <a:ext cx="920693" cy="793700"/>
            </a:xfrm>
            <a:prstGeom prst="hexagon">
              <a:avLst/>
            </a:prstGeom>
            <a:noFill/>
            <a:ln w="19050">
              <a:solidFill>
                <a:srgbClr val="56C2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47B869DC-4BB4-8F44-84E6-3C24D13A19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1483" y1="25656" x2="21483" y2="25656"/>
                          <a14:foregroundMark x1="38363" y1="24490" x2="38363" y2="24490"/>
                        </a14:backgroundRemoval>
                      </a14:imgEffect>
                    </a14:imgLayer>
                  </a14:imgProps>
                </a:ext>
              </a:extLst>
            </a:blip>
            <a:srcRect l="13628" t="6363" r="9618" b="6895"/>
            <a:stretch/>
          </p:blipFill>
          <p:spPr>
            <a:xfrm>
              <a:off x="4677982" y="1113023"/>
              <a:ext cx="519229" cy="5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DE2DD92-8488-0F44-9051-4E62CD093D50}"/>
              </a:ext>
            </a:extLst>
          </p:cNvPr>
          <p:cNvGrpSpPr/>
          <p:nvPr/>
        </p:nvGrpSpPr>
        <p:grpSpPr>
          <a:xfrm>
            <a:off x="1058079" y="2576094"/>
            <a:ext cx="793700" cy="920693"/>
            <a:chOff x="6793277" y="1499380"/>
            <a:chExt cx="793700" cy="920693"/>
          </a:xfrm>
        </p:grpSpPr>
        <p:sp>
          <p:nvSpPr>
            <p:cNvPr id="28" name="육각형 27"/>
            <p:cNvSpPr/>
            <p:nvPr/>
          </p:nvSpPr>
          <p:spPr>
            <a:xfrm rot="5400000">
              <a:off x="6729780" y="1562877"/>
              <a:ext cx="920693" cy="793700"/>
            </a:xfrm>
            <a:prstGeom prst="hexagon">
              <a:avLst/>
            </a:prstGeom>
            <a:noFill/>
            <a:ln w="19050">
              <a:solidFill>
                <a:srgbClr val="56C2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6683C771-5150-AA40-BD69-D8D45DDBF6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494" b="94304" l="9783" r="89946">
                          <a14:foregroundMark x1="47283" y1="91456" x2="47283" y2="91456"/>
                          <a14:foregroundMark x1="61413" y1="91456" x2="61413" y2="91456"/>
                          <a14:foregroundMark x1="58424" y1="91772" x2="58424" y2="91772"/>
                          <a14:foregroundMark x1="55435" y1="94304" x2="55435" y2="94304"/>
                          <a14:foregroundMark x1="52717" y1="48734" x2="52717" y2="48734"/>
                          <a14:foregroundMark x1="57065" y1="30380" x2="57065" y2="30380"/>
                          <a14:foregroundMark x1="69837" y1="38924" x2="69837" y2="38924"/>
                          <a14:foregroundMark x1="83967" y1="27215" x2="83967" y2="27215"/>
                        </a14:backgroundRemoval>
                      </a14:imgEffect>
                    </a14:imgLayer>
                  </a14:imgProps>
                </a:ext>
              </a:extLst>
            </a:blip>
            <a:srcRect l="10138" t="2614" r="3376"/>
            <a:stretch/>
          </p:blipFill>
          <p:spPr>
            <a:xfrm>
              <a:off x="6886274" y="1662317"/>
              <a:ext cx="607703" cy="587603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DAF4266-C194-E649-B043-3DAEC730F1FF}"/>
              </a:ext>
            </a:extLst>
          </p:cNvPr>
          <p:cNvGrpSpPr/>
          <p:nvPr/>
        </p:nvGrpSpPr>
        <p:grpSpPr>
          <a:xfrm>
            <a:off x="1791007" y="4404320"/>
            <a:ext cx="793700" cy="920693"/>
            <a:chOff x="4522097" y="3672111"/>
            <a:chExt cx="793700" cy="920693"/>
          </a:xfrm>
        </p:grpSpPr>
        <p:sp>
          <p:nvSpPr>
            <p:cNvPr id="37" name="육각형 36"/>
            <p:cNvSpPr/>
            <p:nvPr/>
          </p:nvSpPr>
          <p:spPr>
            <a:xfrm rot="5400000">
              <a:off x="4458600" y="3735608"/>
              <a:ext cx="920693" cy="793700"/>
            </a:xfrm>
            <a:prstGeom prst="hexagon">
              <a:avLst/>
            </a:prstGeom>
            <a:noFill/>
            <a:ln w="19050">
              <a:solidFill>
                <a:srgbClr val="56C2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2AF4673B-BBEE-504B-A4BA-5515DB4EA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850" b="89972" l="9763" r="92348">
                          <a14:foregroundMark x1="35620" y1="9192" x2="35620" y2="9192"/>
                          <a14:foregroundMark x1="55145" y1="5850" x2="55145" y2="5850"/>
                          <a14:foregroundMark x1="79156" y1="71031" x2="79156" y2="71031"/>
                          <a14:foregroundMark x1="92612" y1="64903" x2="92612" y2="64903"/>
                          <a14:foregroundMark x1="50396" y1="79666" x2="50396" y2="79666"/>
                          <a14:foregroundMark x1="26385" y1="78552" x2="26385" y2="78552"/>
                          <a14:foregroundMark x1="28496" y1="89972" x2="28496" y2="8997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2869" y="3808358"/>
              <a:ext cx="672153" cy="636683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3576ABB-E4ED-5E48-A68F-67D6A0DCEBE5}"/>
              </a:ext>
            </a:extLst>
          </p:cNvPr>
          <p:cNvGrpSpPr/>
          <p:nvPr/>
        </p:nvGrpSpPr>
        <p:grpSpPr>
          <a:xfrm>
            <a:off x="3545336" y="4345484"/>
            <a:ext cx="793700" cy="920693"/>
            <a:chOff x="6700277" y="3672112"/>
            <a:chExt cx="793700" cy="920693"/>
          </a:xfrm>
        </p:grpSpPr>
        <p:sp>
          <p:nvSpPr>
            <p:cNvPr id="38" name="육각형 37"/>
            <p:cNvSpPr/>
            <p:nvPr/>
          </p:nvSpPr>
          <p:spPr>
            <a:xfrm rot="5400000">
              <a:off x="6636780" y="3735609"/>
              <a:ext cx="920693" cy="793700"/>
            </a:xfrm>
            <a:prstGeom prst="hexagon">
              <a:avLst/>
            </a:prstGeom>
            <a:noFill/>
            <a:ln w="19050">
              <a:solidFill>
                <a:srgbClr val="56C2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6A67DF1D-7B8F-2E40-AC75-0DA498F294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009" b="89865" l="9934" r="89625">
                          <a14:foregroundMark x1="21192" y1="65766" x2="21192" y2="65766"/>
                          <a14:foregroundMark x1="22517" y1="80180" x2="22517" y2="80180"/>
                          <a14:foregroundMark x1="31347" y1="70721" x2="31347" y2="70721"/>
                          <a14:foregroundMark x1="39514" y1="67117" x2="39514" y2="67117"/>
                          <a14:foregroundMark x1="42605" y1="81757" x2="42605" y2="81757"/>
                          <a14:foregroundMark x1="55850" y1="71847" x2="55850" y2="71847"/>
                          <a14:foregroundMark x1="63576" y1="68018" x2="63576" y2="68018"/>
                          <a14:foregroundMark x1="63576" y1="80631" x2="63576" y2="80631"/>
                          <a14:foregroundMark x1="52097" y1="71847" x2="52097" y2="71847"/>
                          <a14:foregroundMark x1="47020" y1="9685" x2="47020" y2="9685"/>
                          <a14:foregroundMark x1="47020" y1="9009" x2="47020" y2="9009"/>
                          <a14:foregroundMark x1="10155" y1="39189" x2="10155" y2="39865"/>
                        </a14:backgroundRemoval>
                      </a14:imgEffect>
                    </a14:imgLayer>
                  </a14:imgProps>
                </a:ext>
              </a:extLst>
            </a:blip>
            <a:srcRect l="6023" t="2183" r="16296" b="10962"/>
            <a:stretch/>
          </p:blipFill>
          <p:spPr>
            <a:xfrm>
              <a:off x="6823161" y="3812725"/>
              <a:ext cx="547930" cy="624933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34AE368-3AF4-904E-A8E9-ECACCC77223F}"/>
              </a:ext>
            </a:extLst>
          </p:cNvPr>
          <p:cNvGrpSpPr/>
          <p:nvPr/>
        </p:nvGrpSpPr>
        <p:grpSpPr>
          <a:xfrm>
            <a:off x="4216150" y="2580083"/>
            <a:ext cx="793700" cy="920693"/>
            <a:chOff x="8189313" y="1028522"/>
            <a:chExt cx="793700" cy="920693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66" name="육각형 26">
              <a:extLst>
                <a:ext uri="{FF2B5EF4-FFF2-40B4-BE49-F238E27FC236}">
                  <a16:creationId xmlns:a16="http://schemas.microsoft.com/office/drawing/2014/main" id="{6A05C9D7-80B6-724C-83E3-FD98800C9397}"/>
                </a:ext>
              </a:extLst>
            </p:cNvPr>
            <p:cNvSpPr/>
            <p:nvPr/>
          </p:nvSpPr>
          <p:spPr>
            <a:xfrm rot="5400000">
              <a:off x="8125816" y="1092019"/>
              <a:ext cx="920693" cy="793700"/>
            </a:xfrm>
            <a:prstGeom prst="hexagon">
              <a:avLst/>
            </a:prstGeom>
            <a:noFill/>
            <a:ln w="19050">
              <a:solidFill>
                <a:srgbClr val="56C2F8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BA698E01-98F7-9B49-866E-E4F2EBCC2A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alphaModFix amt="73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29560" y1="27098" x2="29560" y2="27098"/>
                          <a14:foregroundMark x1="37526" y1="23261" x2="37526" y2="23261"/>
                          <a14:foregroundMark x1="47589" y1="18465" x2="47589" y2="18465"/>
                          <a14:foregroundMark x1="58700" y1="19185" x2="58700" y2="19185"/>
                          <a14:foregroundMark x1="70860" y1="23022" x2="70860" y2="23022"/>
                          <a14:foregroundMark x1="73375" y1="37410" x2="73375" y2="37410"/>
                          <a14:foregroundMark x1="81761" y1="48681" x2="81761" y2="48681"/>
                          <a14:foregroundMark x1="76101" y1="61151" x2="75891" y2="62110"/>
                          <a14:foregroundMark x1="72327" y1="75540" x2="72327" y2="75540"/>
                          <a14:foregroundMark x1="57233" y1="81055" x2="57233" y2="81055"/>
                          <a14:foregroundMark x1="49476" y1="81055" x2="49476" y2="81055"/>
                          <a14:foregroundMark x1="37526" y1="82254" x2="37526" y2="82254"/>
                          <a14:foregroundMark x1="28931" y1="78897" x2="28931" y2="78897"/>
                          <a14:foregroundMark x1="25577" y1="77218" x2="25577" y2="77218"/>
                          <a14:foregroundMark x1="23480" y1="61391" x2="23480" y2="61391"/>
                          <a14:foregroundMark x1="18658" y1="49161" x2="18658" y2="49161"/>
                          <a14:foregroundMark x1="25786" y1="40528" x2="25786" y2="40528"/>
                        </a14:backgroundRemoval>
                      </a14:imgEffect>
                    </a14:imgLayer>
                  </a14:imgProps>
                </a:ext>
              </a:extLst>
            </a:blip>
            <a:srcRect l="9822" t="5190" r="12933" b="7210"/>
            <a:stretch/>
          </p:blipFill>
          <p:spPr>
            <a:xfrm>
              <a:off x="8251461" y="1204460"/>
              <a:ext cx="669402" cy="589839"/>
            </a:xfrm>
            <a:prstGeom prst="rect">
              <a:avLst/>
            </a:prstGeom>
          </p:spPr>
        </p:pic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CDEC136-69D5-D842-8591-C7DCC44666F1}"/>
              </a:ext>
            </a:extLst>
          </p:cNvPr>
          <p:cNvSpPr/>
          <p:nvPr/>
        </p:nvSpPr>
        <p:spPr>
          <a:xfrm>
            <a:off x="785513" y="3693957"/>
            <a:ext cx="13388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생활물가지수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7B62D01-341B-2146-988D-6935BDC23B2F}"/>
              </a:ext>
            </a:extLst>
          </p:cNvPr>
          <p:cNvSpPr/>
          <p:nvPr/>
        </p:nvSpPr>
        <p:spPr>
          <a:xfrm>
            <a:off x="1518441" y="5489733"/>
            <a:ext cx="13388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미세먼지농도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E27F73C-F8FE-5D41-AE80-B218B776DACC}"/>
              </a:ext>
            </a:extLst>
          </p:cNvPr>
          <p:cNvSpPr/>
          <p:nvPr/>
        </p:nvSpPr>
        <p:spPr>
          <a:xfrm>
            <a:off x="3554860" y="5427726"/>
            <a:ext cx="76174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강수량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8CE20AE-6106-BD46-98B5-8399CCF6C0C7}"/>
              </a:ext>
            </a:extLst>
          </p:cNvPr>
          <p:cNvSpPr/>
          <p:nvPr/>
        </p:nvSpPr>
        <p:spPr>
          <a:xfrm>
            <a:off x="4169065" y="3665936"/>
            <a:ext cx="95410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평균기온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15623DF-AB51-004F-BDD6-892FDA211167}"/>
              </a:ext>
            </a:extLst>
          </p:cNvPr>
          <p:cNvSpPr/>
          <p:nvPr/>
        </p:nvSpPr>
        <p:spPr>
          <a:xfrm>
            <a:off x="6470817" y="1775312"/>
            <a:ext cx="44868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주어진 시청률 데이터에 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0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 많고 방송 노출시간동안 시청률의 합이 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0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인데 반해 </a:t>
            </a:r>
            <a:r>
              <a:rPr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취급액은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0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 아닌 경우가 빈번</a:t>
            </a: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이는 시청률 산출 방법이 </a:t>
            </a:r>
            <a:r>
              <a:rPr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전수조사가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아닌 표본조사이기 때문이라고 판단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다른 채널에서 인기가 많은 프로그램이 방영한다면 그 전후로 다른 채널도 영향을 받을 것이라 기대</a:t>
            </a: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크롤링한 외부 시청률 데이터 중 시청률의 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3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분위수가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넘는 데이터만을 사용하였으며 홈쇼핑 방송 이전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방송 중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방송 이후로 방영한 인기있는 방송의 개수 중 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max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값을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rating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변수로 추가</a:t>
            </a: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1200" dirty="0"/>
              <a:t>      </a:t>
            </a:r>
            <a:endParaRPr lang="en-US" altLang="ko-KR" sz="1200" dirty="0"/>
          </a:p>
          <a:p>
            <a:r>
              <a:rPr lang="ko-KR" altLang="en-US" sz="1200" dirty="0"/>
              <a:t>      *인기 있는 방송 기준 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시청률의 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3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2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분위수가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넘는 방송</a:t>
            </a:r>
            <a:endParaRPr lang="en-US" altLang="ko-KR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ECFA83-681A-B144-8D31-AD92E1B936C3}"/>
              </a:ext>
            </a:extLst>
          </p:cNvPr>
          <p:cNvSpPr txBox="1"/>
          <p:nvPr/>
        </p:nvSpPr>
        <p:spPr>
          <a:xfrm>
            <a:off x="8029575" y="1036822"/>
            <a:ext cx="136928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Rating </a:t>
            </a:r>
            <a:r>
              <a:rPr kumimoji="1"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변수</a:t>
            </a:r>
            <a:endParaRPr kumimoji="1"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DAD2B7EB-B461-2641-896D-51007BECB4DB}"/>
              </a:ext>
            </a:extLst>
          </p:cNvPr>
          <p:cNvCxnSpPr>
            <a:cxnSpLocks/>
          </p:cNvCxnSpPr>
          <p:nvPr/>
        </p:nvCxnSpPr>
        <p:spPr>
          <a:xfrm flipV="1">
            <a:off x="3789141" y="1221488"/>
            <a:ext cx="3976566" cy="808571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/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75411F-5ECB-BD4A-9FDC-F72E7B47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171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757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7575C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526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03 Preprocessing_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외부변수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추가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08952" y="3663041"/>
            <a:ext cx="79370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시청률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40F9B1B-EFE4-C645-BC10-931A23E1DCDA}"/>
              </a:ext>
            </a:extLst>
          </p:cNvPr>
          <p:cNvGrpSpPr/>
          <p:nvPr/>
        </p:nvGrpSpPr>
        <p:grpSpPr>
          <a:xfrm>
            <a:off x="1018477" y="2594357"/>
            <a:ext cx="793700" cy="920693"/>
            <a:chOff x="4536530" y="937779"/>
            <a:chExt cx="793700" cy="920693"/>
          </a:xfrm>
        </p:grpSpPr>
        <p:sp>
          <p:nvSpPr>
            <p:cNvPr id="27" name="육각형 26"/>
            <p:cNvSpPr/>
            <p:nvPr/>
          </p:nvSpPr>
          <p:spPr>
            <a:xfrm rot="5400000">
              <a:off x="4473033" y="1001276"/>
              <a:ext cx="920693" cy="793700"/>
            </a:xfrm>
            <a:prstGeom prst="hexagon">
              <a:avLst/>
            </a:prstGeom>
            <a:noFill/>
            <a:ln w="19050">
              <a:solidFill>
                <a:srgbClr val="56C2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47B869DC-4BB4-8F44-84E6-3C24D13A19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1483" y1="25656" x2="21483" y2="25656"/>
                          <a14:foregroundMark x1="38363" y1="24490" x2="38363" y2="24490"/>
                        </a14:backgroundRemoval>
                      </a14:imgEffect>
                    </a14:imgLayer>
                  </a14:imgProps>
                </a:ext>
              </a:extLst>
            </a:blip>
            <a:srcRect l="13628" t="6363" r="9618" b="6895"/>
            <a:stretch/>
          </p:blipFill>
          <p:spPr>
            <a:xfrm>
              <a:off x="4677982" y="1113023"/>
              <a:ext cx="519229" cy="546800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DE2DD92-8488-0F44-9051-4E62CD093D50}"/>
              </a:ext>
            </a:extLst>
          </p:cNvPr>
          <p:cNvGrpSpPr/>
          <p:nvPr/>
        </p:nvGrpSpPr>
        <p:grpSpPr>
          <a:xfrm>
            <a:off x="2691710" y="1571689"/>
            <a:ext cx="793700" cy="920693"/>
            <a:chOff x="6793277" y="1499380"/>
            <a:chExt cx="793700" cy="920693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28" name="육각형 27"/>
            <p:cNvSpPr/>
            <p:nvPr/>
          </p:nvSpPr>
          <p:spPr>
            <a:xfrm rot="5400000">
              <a:off x="6729780" y="1562877"/>
              <a:ext cx="920693" cy="793700"/>
            </a:xfrm>
            <a:prstGeom prst="hexagon">
              <a:avLst/>
            </a:prstGeom>
            <a:noFill/>
            <a:ln w="19050">
              <a:solidFill>
                <a:srgbClr val="56C2F8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6683C771-5150-AA40-BD69-D8D45DDBF6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494" b="94304" l="9783" r="89946">
                          <a14:foregroundMark x1="47283" y1="91456" x2="47283" y2="91456"/>
                          <a14:foregroundMark x1="61413" y1="91456" x2="61413" y2="91456"/>
                          <a14:foregroundMark x1="58424" y1="91772" x2="58424" y2="91772"/>
                          <a14:foregroundMark x1="55435" y1="94304" x2="55435" y2="94304"/>
                          <a14:foregroundMark x1="52717" y1="48734" x2="52717" y2="48734"/>
                          <a14:foregroundMark x1="57065" y1="30380" x2="57065" y2="30380"/>
                          <a14:foregroundMark x1="69837" y1="38924" x2="69837" y2="38924"/>
                          <a14:foregroundMark x1="83967" y1="27215" x2="83967" y2="27215"/>
                        </a14:backgroundRemoval>
                      </a14:imgEffect>
                    </a14:imgLayer>
                  </a14:imgProps>
                </a:ext>
              </a:extLst>
            </a:blip>
            <a:srcRect l="10138" t="2614" r="3376"/>
            <a:stretch/>
          </p:blipFill>
          <p:spPr>
            <a:xfrm>
              <a:off x="6886274" y="1662317"/>
              <a:ext cx="607703" cy="587603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DAF4266-C194-E649-B043-3DAEC730F1FF}"/>
              </a:ext>
            </a:extLst>
          </p:cNvPr>
          <p:cNvGrpSpPr/>
          <p:nvPr/>
        </p:nvGrpSpPr>
        <p:grpSpPr>
          <a:xfrm>
            <a:off x="1791007" y="4404320"/>
            <a:ext cx="793700" cy="920693"/>
            <a:chOff x="4522097" y="3672111"/>
            <a:chExt cx="793700" cy="920693"/>
          </a:xfrm>
        </p:grpSpPr>
        <p:sp>
          <p:nvSpPr>
            <p:cNvPr id="37" name="육각형 36"/>
            <p:cNvSpPr/>
            <p:nvPr/>
          </p:nvSpPr>
          <p:spPr>
            <a:xfrm rot="5400000">
              <a:off x="4458600" y="3735608"/>
              <a:ext cx="920693" cy="793700"/>
            </a:xfrm>
            <a:prstGeom prst="hexagon">
              <a:avLst/>
            </a:prstGeom>
            <a:noFill/>
            <a:ln w="19050">
              <a:solidFill>
                <a:srgbClr val="56C2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2AF4673B-BBEE-504B-A4BA-5515DB4EA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850" b="89972" l="9763" r="92348">
                          <a14:foregroundMark x1="35620" y1="9192" x2="35620" y2="9192"/>
                          <a14:foregroundMark x1="55145" y1="5850" x2="55145" y2="5850"/>
                          <a14:foregroundMark x1="79156" y1="71031" x2="79156" y2="71031"/>
                          <a14:foregroundMark x1="92612" y1="64903" x2="92612" y2="64903"/>
                          <a14:foregroundMark x1="50396" y1="79666" x2="50396" y2="79666"/>
                          <a14:foregroundMark x1="26385" y1="78552" x2="26385" y2="78552"/>
                          <a14:foregroundMark x1="28496" y1="89972" x2="28496" y2="8997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2869" y="3808358"/>
              <a:ext cx="672153" cy="636683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3576ABB-E4ED-5E48-A68F-67D6A0DCEBE5}"/>
              </a:ext>
            </a:extLst>
          </p:cNvPr>
          <p:cNvGrpSpPr/>
          <p:nvPr/>
        </p:nvGrpSpPr>
        <p:grpSpPr>
          <a:xfrm>
            <a:off x="3545336" y="4398492"/>
            <a:ext cx="793700" cy="920693"/>
            <a:chOff x="6700277" y="3672112"/>
            <a:chExt cx="793700" cy="920693"/>
          </a:xfrm>
        </p:grpSpPr>
        <p:sp>
          <p:nvSpPr>
            <p:cNvPr id="38" name="육각형 37"/>
            <p:cNvSpPr/>
            <p:nvPr/>
          </p:nvSpPr>
          <p:spPr>
            <a:xfrm rot="5400000">
              <a:off x="6636780" y="3735609"/>
              <a:ext cx="920693" cy="793700"/>
            </a:xfrm>
            <a:prstGeom prst="hexagon">
              <a:avLst/>
            </a:prstGeom>
            <a:noFill/>
            <a:ln w="19050">
              <a:solidFill>
                <a:srgbClr val="56C2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6A67DF1D-7B8F-2E40-AC75-0DA498F294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009" b="89865" l="9934" r="89625">
                          <a14:foregroundMark x1="21192" y1="65766" x2="21192" y2="65766"/>
                          <a14:foregroundMark x1="22517" y1="80180" x2="22517" y2="80180"/>
                          <a14:foregroundMark x1="31347" y1="70721" x2="31347" y2="70721"/>
                          <a14:foregroundMark x1="39514" y1="67117" x2="39514" y2="67117"/>
                          <a14:foregroundMark x1="42605" y1="81757" x2="42605" y2="81757"/>
                          <a14:foregroundMark x1="55850" y1="71847" x2="55850" y2="71847"/>
                          <a14:foregroundMark x1="63576" y1="68018" x2="63576" y2="68018"/>
                          <a14:foregroundMark x1="63576" y1="80631" x2="63576" y2="80631"/>
                          <a14:foregroundMark x1="52097" y1="71847" x2="52097" y2="71847"/>
                          <a14:foregroundMark x1="47020" y1="9685" x2="47020" y2="9685"/>
                          <a14:foregroundMark x1="47020" y1="9009" x2="47020" y2="9009"/>
                          <a14:foregroundMark x1="10155" y1="39189" x2="10155" y2="39865"/>
                        </a14:backgroundRemoval>
                      </a14:imgEffect>
                    </a14:imgLayer>
                  </a14:imgProps>
                </a:ext>
              </a:extLst>
            </a:blip>
            <a:srcRect l="6023" t="2183" r="16296" b="10962"/>
            <a:stretch/>
          </p:blipFill>
          <p:spPr>
            <a:xfrm>
              <a:off x="6823161" y="3812725"/>
              <a:ext cx="547930" cy="624933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34AE368-3AF4-904E-A8E9-ECACCC77223F}"/>
              </a:ext>
            </a:extLst>
          </p:cNvPr>
          <p:cNvGrpSpPr/>
          <p:nvPr/>
        </p:nvGrpSpPr>
        <p:grpSpPr>
          <a:xfrm>
            <a:off x="4216150" y="2580083"/>
            <a:ext cx="793700" cy="920693"/>
            <a:chOff x="8189313" y="1028522"/>
            <a:chExt cx="793700" cy="920693"/>
          </a:xfrm>
        </p:grpSpPr>
        <p:sp>
          <p:nvSpPr>
            <p:cNvPr id="66" name="육각형 26">
              <a:extLst>
                <a:ext uri="{FF2B5EF4-FFF2-40B4-BE49-F238E27FC236}">
                  <a16:creationId xmlns:a16="http://schemas.microsoft.com/office/drawing/2014/main" id="{6A05C9D7-80B6-724C-83E3-FD98800C9397}"/>
                </a:ext>
              </a:extLst>
            </p:cNvPr>
            <p:cNvSpPr/>
            <p:nvPr/>
          </p:nvSpPr>
          <p:spPr>
            <a:xfrm rot="5400000">
              <a:off x="8125816" y="1092019"/>
              <a:ext cx="920693" cy="793700"/>
            </a:xfrm>
            <a:prstGeom prst="hexagon">
              <a:avLst/>
            </a:prstGeom>
            <a:noFill/>
            <a:ln w="19050">
              <a:solidFill>
                <a:srgbClr val="56C2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BA698E01-98F7-9B49-866E-E4F2EBCC2A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29560" y1="27098" x2="29560" y2="27098"/>
                          <a14:foregroundMark x1="37526" y1="23261" x2="37526" y2="23261"/>
                          <a14:foregroundMark x1="47589" y1="18465" x2="47589" y2="18465"/>
                          <a14:foregroundMark x1="58700" y1="19185" x2="58700" y2="19185"/>
                          <a14:foregroundMark x1="70860" y1="23022" x2="70860" y2="23022"/>
                          <a14:foregroundMark x1="73375" y1="37410" x2="73375" y2="37410"/>
                          <a14:foregroundMark x1="81761" y1="48681" x2="81761" y2="48681"/>
                          <a14:foregroundMark x1="76101" y1="61151" x2="75891" y2="62110"/>
                          <a14:foregroundMark x1="72327" y1="75540" x2="72327" y2="75540"/>
                          <a14:foregroundMark x1="57233" y1="81055" x2="57233" y2="81055"/>
                          <a14:foregroundMark x1="49476" y1="81055" x2="49476" y2="81055"/>
                          <a14:foregroundMark x1="37526" y1="82254" x2="37526" y2="82254"/>
                          <a14:foregroundMark x1="28931" y1="78897" x2="28931" y2="78897"/>
                          <a14:foregroundMark x1="25577" y1="77218" x2="25577" y2="77218"/>
                          <a14:foregroundMark x1="23480" y1="61391" x2="23480" y2="61391"/>
                          <a14:foregroundMark x1="18658" y1="49161" x2="18658" y2="49161"/>
                          <a14:foregroundMark x1="25786" y1="40528" x2="25786" y2="40528"/>
                        </a14:backgroundRemoval>
                      </a14:imgEffect>
                    </a14:imgLayer>
                  </a14:imgProps>
                </a:ext>
              </a:extLst>
            </a:blip>
            <a:srcRect l="9822" t="5190" r="12933" b="7210"/>
            <a:stretch/>
          </p:blipFill>
          <p:spPr>
            <a:xfrm>
              <a:off x="8251461" y="1204460"/>
              <a:ext cx="669402" cy="589839"/>
            </a:xfrm>
            <a:prstGeom prst="rect">
              <a:avLst/>
            </a:prstGeom>
          </p:spPr>
        </p:pic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CDEC136-69D5-D842-8591-C7DCC44666F1}"/>
              </a:ext>
            </a:extLst>
          </p:cNvPr>
          <p:cNvSpPr/>
          <p:nvPr/>
        </p:nvSpPr>
        <p:spPr>
          <a:xfrm>
            <a:off x="2412099" y="2648838"/>
            <a:ext cx="1338828" cy="338554"/>
          </a:xfrm>
          <a:prstGeom prst="rect">
            <a:avLst/>
          </a:prstGeom>
          <a:solidFill>
            <a:srgbClr val="969DE3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생활물가지수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7B62D01-341B-2146-988D-6935BDC23B2F}"/>
              </a:ext>
            </a:extLst>
          </p:cNvPr>
          <p:cNvSpPr/>
          <p:nvPr/>
        </p:nvSpPr>
        <p:spPr>
          <a:xfrm>
            <a:off x="1518441" y="5489733"/>
            <a:ext cx="13388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미세먼지농도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E27F73C-F8FE-5D41-AE80-B218B776DACC}"/>
              </a:ext>
            </a:extLst>
          </p:cNvPr>
          <p:cNvSpPr/>
          <p:nvPr/>
        </p:nvSpPr>
        <p:spPr>
          <a:xfrm>
            <a:off x="3554860" y="5480734"/>
            <a:ext cx="76174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강수량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8CE20AE-6106-BD46-98B5-8399CCF6C0C7}"/>
              </a:ext>
            </a:extLst>
          </p:cNvPr>
          <p:cNvSpPr/>
          <p:nvPr/>
        </p:nvSpPr>
        <p:spPr>
          <a:xfrm>
            <a:off x="4169065" y="3665936"/>
            <a:ext cx="95410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평균기온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15623DF-AB51-004F-BDD6-892FDA211167}"/>
              </a:ext>
            </a:extLst>
          </p:cNvPr>
          <p:cNvSpPr/>
          <p:nvPr/>
        </p:nvSpPr>
        <p:spPr>
          <a:xfrm>
            <a:off x="6815373" y="1852931"/>
            <a:ext cx="4486801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소비자물가지수의 보조지표이자 소비자들의 체감물가를 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     </a:t>
            </a:r>
            <a:r>
              <a:rPr lang="ko-KR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나타내는 지표</a:t>
            </a: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COVID-19</a:t>
            </a:r>
            <a:r>
              <a:rPr lang="ko-KR" altLang="ko-KR" sz="1200" b="1" dirty="0">
                <a:solidFill>
                  <a:schemeClr val="accent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가 발병한 이후 변동하는 소비자 체감물가를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       </a:t>
            </a:r>
            <a:r>
              <a:rPr lang="ko-KR" altLang="ko-KR" sz="1200" b="1" dirty="0">
                <a:solidFill>
                  <a:schemeClr val="accent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생활물가지수를 통해 반영할 수 있을 것이라 기대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식품군과 비식품군으로 분류하여 제공데이터의 상품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군에 맞게 추가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하였고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스케일 조정을 위해 전월대비 증감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사용하여 </a:t>
            </a:r>
            <a:r>
              <a:rPr lang="en-US" altLang="ko-KR" sz="12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priceIndex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변수 추가</a:t>
            </a:r>
            <a:endParaRPr lang="en-US" altLang="ko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ECFA83-681A-B144-8D31-AD92E1B936C3}"/>
              </a:ext>
            </a:extLst>
          </p:cNvPr>
          <p:cNvSpPr txBox="1"/>
          <p:nvPr/>
        </p:nvSpPr>
        <p:spPr>
          <a:xfrm>
            <a:off x="8029575" y="1036822"/>
            <a:ext cx="176843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PriceIndex</a:t>
            </a:r>
            <a:r>
              <a:rPr kumimoji="1"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변수</a:t>
            </a:r>
            <a:endParaRPr kumimoji="1"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DAD2B7EB-B461-2641-896D-51007BECB4DB}"/>
              </a:ext>
            </a:extLst>
          </p:cNvPr>
          <p:cNvCxnSpPr>
            <a:cxnSpLocks/>
          </p:cNvCxnSpPr>
          <p:nvPr/>
        </p:nvCxnSpPr>
        <p:spPr>
          <a:xfrm flipV="1">
            <a:off x="3942185" y="1221490"/>
            <a:ext cx="3823522" cy="826506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/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C2AC0C-A362-5E4B-88A9-2BF3E232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06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757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7575C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526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 Preprocessing_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외부변수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추가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48234" y="2659697"/>
            <a:ext cx="79370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시청률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40F9B1B-EFE4-C645-BC10-931A23E1DCDA}"/>
              </a:ext>
            </a:extLst>
          </p:cNvPr>
          <p:cNvGrpSpPr/>
          <p:nvPr/>
        </p:nvGrpSpPr>
        <p:grpSpPr>
          <a:xfrm>
            <a:off x="2657759" y="1591013"/>
            <a:ext cx="793700" cy="920693"/>
            <a:chOff x="4536530" y="937779"/>
            <a:chExt cx="793700" cy="920693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27" name="육각형 26"/>
            <p:cNvSpPr/>
            <p:nvPr/>
          </p:nvSpPr>
          <p:spPr>
            <a:xfrm rot="5400000">
              <a:off x="4473033" y="1001276"/>
              <a:ext cx="920693" cy="793700"/>
            </a:xfrm>
            <a:prstGeom prst="hexagon">
              <a:avLst/>
            </a:prstGeom>
            <a:noFill/>
            <a:ln w="19050">
              <a:solidFill>
                <a:srgbClr val="56C2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47B869DC-4BB4-8F44-84E6-3C24D13A19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1483" y1="25656" x2="21483" y2="25656"/>
                          <a14:foregroundMark x1="38363" y1="24490" x2="38363" y2="24490"/>
                        </a14:backgroundRemoval>
                      </a14:imgEffect>
                    </a14:imgLayer>
                  </a14:imgProps>
                </a:ext>
              </a:extLst>
            </a:blip>
            <a:srcRect l="13628" t="6363" r="9618" b="6895"/>
            <a:stretch/>
          </p:blipFill>
          <p:spPr>
            <a:xfrm>
              <a:off x="4677982" y="1113023"/>
              <a:ext cx="519229" cy="5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DE2DD92-8488-0F44-9051-4E62CD093D50}"/>
              </a:ext>
            </a:extLst>
          </p:cNvPr>
          <p:cNvGrpSpPr/>
          <p:nvPr/>
        </p:nvGrpSpPr>
        <p:grpSpPr>
          <a:xfrm>
            <a:off x="1058079" y="2576094"/>
            <a:ext cx="793700" cy="920693"/>
            <a:chOff x="6793277" y="1499380"/>
            <a:chExt cx="793700" cy="920693"/>
          </a:xfrm>
        </p:grpSpPr>
        <p:sp>
          <p:nvSpPr>
            <p:cNvPr id="28" name="육각형 27"/>
            <p:cNvSpPr/>
            <p:nvPr/>
          </p:nvSpPr>
          <p:spPr>
            <a:xfrm rot="5400000">
              <a:off x="6729780" y="1562877"/>
              <a:ext cx="920693" cy="793700"/>
            </a:xfrm>
            <a:prstGeom prst="hexagon">
              <a:avLst/>
            </a:prstGeom>
            <a:noFill/>
            <a:ln w="19050">
              <a:solidFill>
                <a:srgbClr val="56C2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6683C771-5150-AA40-BD69-D8D45DDBF6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494" b="94304" l="9783" r="89946">
                          <a14:foregroundMark x1="47283" y1="91456" x2="47283" y2="91456"/>
                          <a14:foregroundMark x1="61413" y1="91456" x2="61413" y2="91456"/>
                          <a14:foregroundMark x1="58424" y1="91772" x2="58424" y2="91772"/>
                          <a14:foregroundMark x1="55435" y1="94304" x2="55435" y2="94304"/>
                          <a14:foregroundMark x1="52717" y1="48734" x2="52717" y2="48734"/>
                          <a14:foregroundMark x1="57065" y1="30380" x2="57065" y2="30380"/>
                          <a14:foregroundMark x1="69837" y1="38924" x2="69837" y2="38924"/>
                          <a14:foregroundMark x1="83967" y1="27215" x2="83967" y2="27215"/>
                        </a14:backgroundRemoval>
                      </a14:imgEffect>
                    </a14:imgLayer>
                  </a14:imgProps>
                </a:ext>
              </a:extLst>
            </a:blip>
            <a:srcRect l="10138" t="2614" r="3376"/>
            <a:stretch/>
          </p:blipFill>
          <p:spPr>
            <a:xfrm>
              <a:off x="6886274" y="1662317"/>
              <a:ext cx="607703" cy="587603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DAF4266-C194-E649-B043-3DAEC730F1FF}"/>
              </a:ext>
            </a:extLst>
          </p:cNvPr>
          <p:cNvGrpSpPr/>
          <p:nvPr/>
        </p:nvGrpSpPr>
        <p:grpSpPr>
          <a:xfrm>
            <a:off x="1791007" y="4404320"/>
            <a:ext cx="793700" cy="920693"/>
            <a:chOff x="4522097" y="3672111"/>
            <a:chExt cx="793700" cy="920693"/>
          </a:xfrm>
        </p:grpSpPr>
        <p:sp>
          <p:nvSpPr>
            <p:cNvPr id="37" name="육각형 36"/>
            <p:cNvSpPr/>
            <p:nvPr/>
          </p:nvSpPr>
          <p:spPr>
            <a:xfrm rot="5400000">
              <a:off x="4458600" y="3735608"/>
              <a:ext cx="920693" cy="793700"/>
            </a:xfrm>
            <a:prstGeom prst="hexagon">
              <a:avLst/>
            </a:prstGeom>
            <a:noFill/>
            <a:ln w="19050">
              <a:solidFill>
                <a:srgbClr val="56C2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2AF4673B-BBEE-504B-A4BA-5515DB4EA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850" b="89972" l="9763" r="92348">
                          <a14:foregroundMark x1="35620" y1="9192" x2="35620" y2="9192"/>
                          <a14:foregroundMark x1="55145" y1="5850" x2="55145" y2="5850"/>
                          <a14:foregroundMark x1="79156" y1="71031" x2="79156" y2="71031"/>
                          <a14:foregroundMark x1="92612" y1="64903" x2="92612" y2="64903"/>
                          <a14:foregroundMark x1="50396" y1="79666" x2="50396" y2="79666"/>
                          <a14:foregroundMark x1="26385" y1="78552" x2="26385" y2="78552"/>
                          <a14:foregroundMark x1="28496" y1="89972" x2="28496" y2="8997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2869" y="3808358"/>
              <a:ext cx="672153" cy="636683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3576ABB-E4ED-5E48-A68F-67D6A0DCEBE5}"/>
              </a:ext>
            </a:extLst>
          </p:cNvPr>
          <p:cNvGrpSpPr/>
          <p:nvPr/>
        </p:nvGrpSpPr>
        <p:grpSpPr>
          <a:xfrm>
            <a:off x="3545336" y="4345484"/>
            <a:ext cx="793700" cy="920693"/>
            <a:chOff x="6700277" y="3672112"/>
            <a:chExt cx="793700" cy="920693"/>
          </a:xfrm>
        </p:grpSpPr>
        <p:sp>
          <p:nvSpPr>
            <p:cNvPr id="38" name="육각형 37"/>
            <p:cNvSpPr/>
            <p:nvPr/>
          </p:nvSpPr>
          <p:spPr>
            <a:xfrm rot="5400000">
              <a:off x="6636780" y="3735609"/>
              <a:ext cx="920693" cy="793700"/>
            </a:xfrm>
            <a:prstGeom prst="hexagon">
              <a:avLst/>
            </a:prstGeom>
            <a:noFill/>
            <a:ln w="19050">
              <a:solidFill>
                <a:srgbClr val="56C2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6A67DF1D-7B8F-2E40-AC75-0DA498F294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009" b="89865" l="9934" r="89625">
                          <a14:foregroundMark x1="21192" y1="65766" x2="21192" y2="65766"/>
                          <a14:foregroundMark x1="22517" y1="80180" x2="22517" y2="80180"/>
                          <a14:foregroundMark x1="31347" y1="70721" x2="31347" y2="70721"/>
                          <a14:foregroundMark x1="39514" y1="67117" x2="39514" y2="67117"/>
                          <a14:foregroundMark x1="42605" y1="81757" x2="42605" y2="81757"/>
                          <a14:foregroundMark x1="55850" y1="71847" x2="55850" y2="71847"/>
                          <a14:foregroundMark x1="63576" y1="68018" x2="63576" y2="68018"/>
                          <a14:foregroundMark x1="63576" y1="80631" x2="63576" y2="80631"/>
                          <a14:foregroundMark x1="52097" y1="71847" x2="52097" y2="71847"/>
                          <a14:foregroundMark x1="47020" y1="9685" x2="47020" y2="9685"/>
                          <a14:foregroundMark x1="47020" y1="9009" x2="47020" y2="9009"/>
                          <a14:foregroundMark x1="10155" y1="39189" x2="10155" y2="39865"/>
                        </a14:backgroundRemoval>
                      </a14:imgEffect>
                    </a14:imgLayer>
                  </a14:imgProps>
                </a:ext>
              </a:extLst>
            </a:blip>
            <a:srcRect l="6023" t="2183" r="16296" b="10962"/>
            <a:stretch/>
          </p:blipFill>
          <p:spPr>
            <a:xfrm>
              <a:off x="6823161" y="3812725"/>
              <a:ext cx="547930" cy="624933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34AE368-3AF4-904E-A8E9-ECACCC77223F}"/>
              </a:ext>
            </a:extLst>
          </p:cNvPr>
          <p:cNvGrpSpPr/>
          <p:nvPr/>
        </p:nvGrpSpPr>
        <p:grpSpPr>
          <a:xfrm>
            <a:off x="4216150" y="2580083"/>
            <a:ext cx="793700" cy="920693"/>
            <a:chOff x="8189313" y="1028522"/>
            <a:chExt cx="793700" cy="920693"/>
          </a:xfrm>
        </p:grpSpPr>
        <p:sp>
          <p:nvSpPr>
            <p:cNvPr id="66" name="육각형 26">
              <a:extLst>
                <a:ext uri="{FF2B5EF4-FFF2-40B4-BE49-F238E27FC236}">
                  <a16:creationId xmlns:a16="http://schemas.microsoft.com/office/drawing/2014/main" id="{6A05C9D7-80B6-724C-83E3-FD98800C9397}"/>
                </a:ext>
              </a:extLst>
            </p:cNvPr>
            <p:cNvSpPr/>
            <p:nvPr/>
          </p:nvSpPr>
          <p:spPr>
            <a:xfrm rot="5400000">
              <a:off x="8125816" y="1092019"/>
              <a:ext cx="920693" cy="793700"/>
            </a:xfrm>
            <a:prstGeom prst="hexagon">
              <a:avLst/>
            </a:prstGeom>
            <a:noFill/>
            <a:ln w="19050">
              <a:solidFill>
                <a:srgbClr val="56C2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BA698E01-98F7-9B49-866E-E4F2EBCC2A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29560" y1="27098" x2="29560" y2="27098"/>
                          <a14:foregroundMark x1="37526" y1="23261" x2="37526" y2="23261"/>
                          <a14:foregroundMark x1="47589" y1="18465" x2="47589" y2="18465"/>
                          <a14:foregroundMark x1="58700" y1="19185" x2="58700" y2="19185"/>
                          <a14:foregroundMark x1="70860" y1="23022" x2="70860" y2="23022"/>
                          <a14:foregroundMark x1="73375" y1="37410" x2="73375" y2="37410"/>
                          <a14:foregroundMark x1="81761" y1="48681" x2="81761" y2="48681"/>
                          <a14:foregroundMark x1="76101" y1="61151" x2="75891" y2="62110"/>
                          <a14:foregroundMark x1="72327" y1="75540" x2="72327" y2="75540"/>
                          <a14:foregroundMark x1="57233" y1="81055" x2="57233" y2="81055"/>
                          <a14:foregroundMark x1="49476" y1="81055" x2="49476" y2="81055"/>
                          <a14:foregroundMark x1="37526" y1="82254" x2="37526" y2="82254"/>
                          <a14:foregroundMark x1="28931" y1="78897" x2="28931" y2="78897"/>
                          <a14:foregroundMark x1="25577" y1="77218" x2="25577" y2="77218"/>
                          <a14:foregroundMark x1="23480" y1="61391" x2="23480" y2="61391"/>
                          <a14:foregroundMark x1="18658" y1="49161" x2="18658" y2="49161"/>
                          <a14:foregroundMark x1="25786" y1="40528" x2="25786" y2="40528"/>
                        </a14:backgroundRemoval>
                      </a14:imgEffect>
                    </a14:imgLayer>
                  </a14:imgProps>
                </a:ext>
              </a:extLst>
            </a:blip>
            <a:srcRect l="9822" t="5190" r="12933" b="7210"/>
            <a:stretch/>
          </p:blipFill>
          <p:spPr>
            <a:xfrm>
              <a:off x="8251461" y="1204460"/>
              <a:ext cx="669402" cy="589839"/>
            </a:xfrm>
            <a:prstGeom prst="rect">
              <a:avLst/>
            </a:prstGeom>
          </p:spPr>
        </p:pic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CDEC136-69D5-D842-8591-C7DCC44666F1}"/>
              </a:ext>
            </a:extLst>
          </p:cNvPr>
          <p:cNvSpPr/>
          <p:nvPr/>
        </p:nvSpPr>
        <p:spPr>
          <a:xfrm>
            <a:off x="785513" y="3693957"/>
            <a:ext cx="13388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생활물가지수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7B62D01-341B-2146-988D-6935BDC23B2F}"/>
              </a:ext>
            </a:extLst>
          </p:cNvPr>
          <p:cNvSpPr/>
          <p:nvPr/>
        </p:nvSpPr>
        <p:spPr>
          <a:xfrm>
            <a:off x="1518441" y="5489733"/>
            <a:ext cx="13388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미세먼지농도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E27F73C-F8FE-5D41-AE80-B218B776DACC}"/>
              </a:ext>
            </a:extLst>
          </p:cNvPr>
          <p:cNvSpPr/>
          <p:nvPr/>
        </p:nvSpPr>
        <p:spPr>
          <a:xfrm>
            <a:off x="3554860" y="5427726"/>
            <a:ext cx="761747" cy="338554"/>
          </a:xfrm>
          <a:prstGeom prst="rect">
            <a:avLst/>
          </a:prstGeom>
          <a:solidFill>
            <a:srgbClr val="969DE3"/>
          </a:solidFill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강수량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8CE20AE-6106-BD46-98B5-8399CCF6C0C7}"/>
              </a:ext>
            </a:extLst>
          </p:cNvPr>
          <p:cNvSpPr/>
          <p:nvPr/>
        </p:nvSpPr>
        <p:spPr>
          <a:xfrm>
            <a:off x="4169065" y="3665936"/>
            <a:ext cx="954107" cy="338554"/>
          </a:xfrm>
          <a:prstGeom prst="rect">
            <a:avLst/>
          </a:prstGeom>
          <a:solidFill>
            <a:srgbClr val="969DE3"/>
          </a:solidFill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평균기온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15623DF-AB51-004F-BDD6-892FDA211167}"/>
              </a:ext>
            </a:extLst>
          </p:cNvPr>
          <p:cNvSpPr/>
          <p:nvPr/>
        </p:nvSpPr>
        <p:spPr>
          <a:xfrm>
            <a:off x="6870342" y="1760259"/>
            <a:ext cx="448680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기온에 따라 계절을 판단할 수 있으므로 계절에 대한 정보를 </a:t>
            </a: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     포함할 수 있을 것이라 판단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월별로 편차가 크기 때문에 월별 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min-max normalization 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  진행 후 사용</a:t>
            </a: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tempNorm</a:t>
            </a:r>
            <a:r>
              <a:rPr lang="en-US" altLang="ko-KR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변수 추가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ECFA83-681A-B144-8D31-AD92E1B936C3}"/>
              </a:ext>
            </a:extLst>
          </p:cNvPr>
          <p:cNvSpPr txBox="1"/>
          <p:nvPr/>
        </p:nvSpPr>
        <p:spPr>
          <a:xfrm>
            <a:off x="8193458" y="1065746"/>
            <a:ext cx="184056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tempNorm</a:t>
            </a:r>
            <a: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변수</a:t>
            </a:r>
            <a:endParaRPr kumimoji="1"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DAD2B7EB-B461-2641-896D-51007BECB4DB}"/>
              </a:ext>
            </a:extLst>
          </p:cNvPr>
          <p:cNvCxnSpPr>
            <a:cxnSpLocks/>
          </p:cNvCxnSpPr>
          <p:nvPr/>
        </p:nvCxnSpPr>
        <p:spPr>
          <a:xfrm flipV="1">
            <a:off x="5198629" y="1221279"/>
            <a:ext cx="2642535" cy="1776762"/>
          </a:xfrm>
          <a:prstGeom prst="bentConnector3">
            <a:avLst>
              <a:gd name="adj1" fmla="val 24925"/>
            </a:avLst>
          </a:prstGeom>
          <a:ln w="15875">
            <a:solidFill>
              <a:schemeClr val="accent1"/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B9418963-1568-6E48-B898-842FD57F6918}"/>
              </a:ext>
            </a:extLst>
          </p:cNvPr>
          <p:cNvCxnSpPr>
            <a:cxnSpLocks/>
          </p:cNvCxnSpPr>
          <p:nvPr/>
        </p:nvCxnSpPr>
        <p:spPr>
          <a:xfrm flipV="1">
            <a:off x="4484943" y="4350167"/>
            <a:ext cx="2800872" cy="495554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/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C8A44E7-81ED-0E4C-80E4-0D84B508D61D}"/>
              </a:ext>
            </a:extLst>
          </p:cNvPr>
          <p:cNvSpPr txBox="1"/>
          <p:nvPr/>
        </p:nvSpPr>
        <p:spPr>
          <a:xfrm>
            <a:off x="7431722" y="4116765"/>
            <a:ext cx="3558859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rainAvgWhole</a:t>
            </a:r>
            <a: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kumimoji="1" lang="en-US" altLang="ko-KR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rainAvgCap</a:t>
            </a:r>
            <a:r>
              <a:rPr kumimoji="1"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변수</a:t>
            </a:r>
            <a:endParaRPr kumimoji="1"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1BD782-A494-0942-80F9-11C2F5C375C4}"/>
              </a:ext>
            </a:extLst>
          </p:cNvPr>
          <p:cNvSpPr/>
          <p:nvPr/>
        </p:nvSpPr>
        <p:spPr>
          <a:xfrm>
            <a:off x="6986026" y="4810454"/>
            <a:ext cx="6096000" cy="11680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비가 많이 온다면 외출이 적어져 홈쇼핑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매출</a:t>
            </a:r>
            <a:r>
              <a:rPr lang="ko-KR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영향을 줄 수 있다고 생각 </a:t>
            </a: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스케일 </a:t>
            </a:r>
            <a:r>
              <a:rPr lang="ko-KR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조정을 위해 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min-max normalization </a:t>
            </a:r>
            <a:r>
              <a:rPr lang="ko-KR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진행 후 사용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전국 평균 강수량</a:t>
            </a:r>
            <a:r>
              <a:rPr lang="en-US" altLang="ko-KR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2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rainAvgWhole</a:t>
            </a:r>
            <a:r>
              <a:rPr lang="en-US" altLang="ko-KR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수도권 평균 강수량</a:t>
            </a:r>
            <a:r>
              <a:rPr lang="en-US" altLang="ko-KR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2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rainAvgCap</a:t>
            </a:r>
            <a:r>
              <a:rPr lang="en-US" altLang="ko-KR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endParaRPr lang="ko-KR" altLang="en-US" sz="12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613716-9ECC-B442-8E95-AD27B7AA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645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7575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7575C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526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 Preprocessing_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외부변수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추가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48234" y="2659697"/>
            <a:ext cx="79370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시청률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40F9B1B-EFE4-C645-BC10-931A23E1DCDA}"/>
              </a:ext>
            </a:extLst>
          </p:cNvPr>
          <p:cNvGrpSpPr/>
          <p:nvPr/>
        </p:nvGrpSpPr>
        <p:grpSpPr>
          <a:xfrm>
            <a:off x="2657759" y="1591013"/>
            <a:ext cx="793700" cy="920693"/>
            <a:chOff x="4536530" y="937779"/>
            <a:chExt cx="793700" cy="920693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27" name="육각형 26"/>
            <p:cNvSpPr/>
            <p:nvPr/>
          </p:nvSpPr>
          <p:spPr>
            <a:xfrm rot="5400000">
              <a:off x="4473033" y="1001276"/>
              <a:ext cx="920693" cy="793700"/>
            </a:xfrm>
            <a:prstGeom prst="hexagon">
              <a:avLst/>
            </a:prstGeom>
            <a:noFill/>
            <a:ln w="19050">
              <a:solidFill>
                <a:srgbClr val="56C2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47B869DC-4BB4-8F44-84E6-3C24D13A19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1483" y1="25656" x2="21483" y2="25656"/>
                          <a14:foregroundMark x1="38363" y1="24490" x2="38363" y2="24490"/>
                        </a14:backgroundRemoval>
                      </a14:imgEffect>
                    </a14:imgLayer>
                  </a14:imgProps>
                </a:ext>
              </a:extLst>
            </a:blip>
            <a:srcRect l="13628" t="6363" r="9618" b="6895"/>
            <a:stretch/>
          </p:blipFill>
          <p:spPr>
            <a:xfrm>
              <a:off x="4677982" y="1113023"/>
              <a:ext cx="519229" cy="54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DE2DD92-8488-0F44-9051-4E62CD093D50}"/>
              </a:ext>
            </a:extLst>
          </p:cNvPr>
          <p:cNvGrpSpPr/>
          <p:nvPr/>
        </p:nvGrpSpPr>
        <p:grpSpPr>
          <a:xfrm>
            <a:off x="1058079" y="2576094"/>
            <a:ext cx="793700" cy="920693"/>
            <a:chOff x="6793277" y="1499380"/>
            <a:chExt cx="793700" cy="920693"/>
          </a:xfrm>
        </p:grpSpPr>
        <p:sp>
          <p:nvSpPr>
            <p:cNvPr id="28" name="육각형 27"/>
            <p:cNvSpPr/>
            <p:nvPr/>
          </p:nvSpPr>
          <p:spPr>
            <a:xfrm rot="5400000">
              <a:off x="6729780" y="1562877"/>
              <a:ext cx="920693" cy="793700"/>
            </a:xfrm>
            <a:prstGeom prst="hexagon">
              <a:avLst/>
            </a:prstGeom>
            <a:noFill/>
            <a:ln w="19050">
              <a:solidFill>
                <a:srgbClr val="56C2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6683C771-5150-AA40-BD69-D8D45DDBF6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494" b="94304" l="9783" r="89946">
                          <a14:foregroundMark x1="47283" y1="91456" x2="47283" y2="91456"/>
                          <a14:foregroundMark x1="61413" y1="91456" x2="61413" y2="91456"/>
                          <a14:foregroundMark x1="58424" y1="91772" x2="58424" y2="91772"/>
                          <a14:foregroundMark x1="55435" y1="94304" x2="55435" y2="94304"/>
                          <a14:foregroundMark x1="52717" y1="48734" x2="52717" y2="48734"/>
                          <a14:foregroundMark x1="57065" y1="30380" x2="57065" y2="30380"/>
                          <a14:foregroundMark x1="69837" y1="38924" x2="69837" y2="38924"/>
                          <a14:foregroundMark x1="83967" y1="27215" x2="83967" y2="27215"/>
                        </a14:backgroundRemoval>
                      </a14:imgEffect>
                    </a14:imgLayer>
                  </a14:imgProps>
                </a:ext>
              </a:extLst>
            </a:blip>
            <a:srcRect l="10138" t="2614" r="3376"/>
            <a:stretch/>
          </p:blipFill>
          <p:spPr>
            <a:xfrm>
              <a:off x="6886274" y="1662317"/>
              <a:ext cx="607703" cy="587603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DAF4266-C194-E649-B043-3DAEC730F1FF}"/>
              </a:ext>
            </a:extLst>
          </p:cNvPr>
          <p:cNvGrpSpPr/>
          <p:nvPr/>
        </p:nvGrpSpPr>
        <p:grpSpPr>
          <a:xfrm>
            <a:off x="4221941" y="2511707"/>
            <a:ext cx="793700" cy="920693"/>
            <a:chOff x="4522097" y="3672111"/>
            <a:chExt cx="793700" cy="920693"/>
          </a:xfrm>
        </p:grpSpPr>
        <p:sp>
          <p:nvSpPr>
            <p:cNvPr id="37" name="육각형 36"/>
            <p:cNvSpPr/>
            <p:nvPr/>
          </p:nvSpPr>
          <p:spPr>
            <a:xfrm rot="5400000">
              <a:off x="4458600" y="3735608"/>
              <a:ext cx="920693" cy="793700"/>
            </a:xfrm>
            <a:prstGeom prst="hexagon">
              <a:avLst/>
            </a:prstGeom>
            <a:noFill/>
            <a:ln w="19050">
              <a:solidFill>
                <a:srgbClr val="56C2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2AF4673B-BBEE-504B-A4BA-5515DB4EA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850" b="89972" l="9763" r="92348">
                          <a14:foregroundMark x1="35620" y1="9192" x2="35620" y2="9192"/>
                          <a14:foregroundMark x1="55145" y1="5850" x2="55145" y2="5850"/>
                          <a14:foregroundMark x1="79156" y1="71031" x2="79156" y2="71031"/>
                          <a14:foregroundMark x1="92612" y1="64903" x2="92612" y2="64903"/>
                          <a14:foregroundMark x1="50396" y1="79666" x2="50396" y2="79666"/>
                          <a14:foregroundMark x1="26385" y1="78552" x2="26385" y2="78552"/>
                          <a14:foregroundMark x1="28496" y1="89972" x2="28496" y2="8997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2869" y="3808358"/>
              <a:ext cx="672153" cy="636683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3576ABB-E4ED-5E48-A68F-67D6A0DCEBE5}"/>
              </a:ext>
            </a:extLst>
          </p:cNvPr>
          <p:cNvGrpSpPr/>
          <p:nvPr/>
        </p:nvGrpSpPr>
        <p:grpSpPr>
          <a:xfrm>
            <a:off x="3545336" y="4345484"/>
            <a:ext cx="793700" cy="920693"/>
            <a:chOff x="6700277" y="3672112"/>
            <a:chExt cx="793700" cy="920693"/>
          </a:xfrm>
        </p:grpSpPr>
        <p:sp>
          <p:nvSpPr>
            <p:cNvPr id="38" name="육각형 37"/>
            <p:cNvSpPr/>
            <p:nvPr/>
          </p:nvSpPr>
          <p:spPr>
            <a:xfrm rot="5400000">
              <a:off x="6636780" y="3735609"/>
              <a:ext cx="920693" cy="793700"/>
            </a:xfrm>
            <a:prstGeom prst="hexagon">
              <a:avLst/>
            </a:prstGeom>
            <a:noFill/>
            <a:ln w="19050">
              <a:solidFill>
                <a:srgbClr val="56C2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6A67DF1D-7B8F-2E40-AC75-0DA498F294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009" b="89865" l="9934" r="89625">
                          <a14:foregroundMark x1="21192" y1="65766" x2="21192" y2="65766"/>
                          <a14:foregroundMark x1="22517" y1="80180" x2="22517" y2="80180"/>
                          <a14:foregroundMark x1="31347" y1="70721" x2="31347" y2="70721"/>
                          <a14:foregroundMark x1="39514" y1="67117" x2="39514" y2="67117"/>
                          <a14:foregroundMark x1="42605" y1="81757" x2="42605" y2="81757"/>
                          <a14:foregroundMark x1="55850" y1="71847" x2="55850" y2="71847"/>
                          <a14:foregroundMark x1="63576" y1="68018" x2="63576" y2="68018"/>
                          <a14:foregroundMark x1="63576" y1="80631" x2="63576" y2="80631"/>
                          <a14:foregroundMark x1="52097" y1="71847" x2="52097" y2="71847"/>
                          <a14:foregroundMark x1="47020" y1="9685" x2="47020" y2="9685"/>
                          <a14:foregroundMark x1="47020" y1="9009" x2="47020" y2="9009"/>
                          <a14:foregroundMark x1="10155" y1="39189" x2="10155" y2="39865"/>
                        </a14:backgroundRemoval>
                      </a14:imgEffect>
                    </a14:imgLayer>
                  </a14:imgProps>
                </a:ext>
              </a:extLst>
            </a:blip>
            <a:srcRect l="6023" t="2183" r="16296" b="10962"/>
            <a:stretch/>
          </p:blipFill>
          <p:spPr>
            <a:xfrm>
              <a:off x="6823161" y="3812725"/>
              <a:ext cx="547930" cy="624933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34AE368-3AF4-904E-A8E9-ECACCC77223F}"/>
              </a:ext>
            </a:extLst>
          </p:cNvPr>
          <p:cNvGrpSpPr/>
          <p:nvPr/>
        </p:nvGrpSpPr>
        <p:grpSpPr>
          <a:xfrm>
            <a:off x="1864058" y="4418786"/>
            <a:ext cx="793700" cy="920693"/>
            <a:chOff x="8189313" y="1028522"/>
            <a:chExt cx="793700" cy="920693"/>
          </a:xfrm>
        </p:grpSpPr>
        <p:sp>
          <p:nvSpPr>
            <p:cNvPr id="66" name="육각형 26">
              <a:extLst>
                <a:ext uri="{FF2B5EF4-FFF2-40B4-BE49-F238E27FC236}">
                  <a16:creationId xmlns:a16="http://schemas.microsoft.com/office/drawing/2014/main" id="{6A05C9D7-80B6-724C-83E3-FD98800C9397}"/>
                </a:ext>
              </a:extLst>
            </p:cNvPr>
            <p:cNvSpPr/>
            <p:nvPr/>
          </p:nvSpPr>
          <p:spPr>
            <a:xfrm rot="5400000">
              <a:off x="8125816" y="1092019"/>
              <a:ext cx="920693" cy="793700"/>
            </a:xfrm>
            <a:prstGeom prst="hexagon">
              <a:avLst/>
            </a:prstGeom>
            <a:noFill/>
            <a:ln w="19050">
              <a:solidFill>
                <a:srgbClr val="56C2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BA698E01-98F7-9B49-866E-E4F2EBCC2A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29560" y1="27098" x2="29560" y2="27098"/>
                          <a14:foregroundMark x1="37526" y1="23261" x2="37526" y2="23261"/>
                          <a14:foregroundMark x1="47589" y1="18465" x2="47589" y2="18465"/>
                          <a14:foregroundMark x1="58700" y1="19185" x2="58700" y2="19185"/>
                          <a14:foregroundMark x1="70860" y1="23022" x2="70860" y2="23022"/>
                          <a14:foregroundMark x1="73375" y1="37410" x2="73375" y2="37410"/>
                          <a14:foregroundMark x1="81761" y1="48681" x2="81761" y2="48681"/>
                          <a14:foregroundMark x1="76101" y1="61151" x2="75891" y2="62110"/>
                          <a14:foregroundMark x1="72327" y1="75540" x2="72327" y2="75540"/>
                          <a14:foregroundMark x1="57233" y1="81055" x2="57233" y2="81055"/>
                          <a14:foregroundMark x1="49476" y1="81055" x2="49476" y2="81055"/>
                          <a14:foregroundMark x1="37526" y1="82254" x2="37526" y2="82254"/>
                          <a14:foregroundMark x1="28931" y1="78897" x2="28931" y2="78897"/>
                          <a14:foregroundMark x1="25577" y1="77218" x2="25577" y2="77218"/>
                          <a14:foregroundMark x1="23480" y1="61391" x2="23480" y2="61391"/>
                          <a14:foregroundMark x1="18658" y1="49161" x2="18658" y2="49161"/>
                          <a14:foregroundMark x1="25786" y1="40528" x2="25786" y2="40528"/>
                        </a14:backgroundRemoval>
                      </a14:imgEffect>
                    </a14:imgLayer>
                  </a14:imgProps>
                </a:ext>
              </a:extLst>
            </a:blip>
            <a:srcRect l="9822" t="5190" r="12933" b="7210"/>
            <a:stretch/>
          </p:blipFill>
          <p:spPr>
            <a:xfrm>
              <a:off x="8251461" y="1204460"/>
              <a:ext cx="669402" cy="589839"/>
            </a:xfrm>
            <a:prstGeom prst="rect">
              <a:avLst/>
            </a:prstGeom>
          </p:spPr>
        </p:pic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CDEC136-69D5-D842-8591-C7DCC44666F1}"/>
              </a:ext>
            </a:extLst>
          </p:cNvPr>
          <p:cNvSpPr/>
          <p:nvPr/>
        </p:nvSpPr>
        <p:spPr>
          <a:xfrm>
            <a:off x="785513" y="3693957"/>
            <a:ext cx="13388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생활물가지수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7B62D01-341B-2146-988D-6935BDC23B2F}"/>
              </a:ext>
            </a:extLst>
          </p:cNvPr>
          <p:cNvSpPr/>
          <p:nvPr/>
        </p:nvSpPr>
        <p:spPr>
          <a:xfrm>
            <a:off x="3935733" y="3670786"/>
            <a:ext cx="1338828" cy="338554"/>
          </a:xfrm>
          <a:prstGeom prst="rect">
            <a:avLst/>
          </a:prstGeom>
          <a:solidFill>
            <a:srgbClr val="969DE3"/>
          </a:solidFill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미세먼지농도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E27F73C-F8FE-5D41-AE80-B218B776DACC}"/>
              </a:ext>
            </a:extLst>
          </p:cNvPr>
          <p:cNvSpPr/>
          <p:nvPr/>
        </p:nvSpPr>
        <p:spPr>
          <a:xfrm>
            <a:off x="3554860" y="5427726"/>
            <a:ext cx="76174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강수량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8CE20AE-6106-BD46-98B5-8399CCF6C0C7}"/>
              </a:ext>
            </a:extLst>
          </p:cNvPr>
          <p:cNvSpPr/>
          <p:nvPr/>
        </p:nvSpPr>
        <p:spPr>
          <a:xfrm>
            <a:off x="1796620" y="5453885"/>
            <a:ext cx="95410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평균기온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15623DF-AB51-004F-BDD6-892FDA211167}"/>
              </a:ext>
            </a:extLst>
          </p:cNvPr>
          <p:cNvSpPr/>
          <p:nvPr/>
        </p:nvSpPr>
        <p:spPr>
          <a:xfrm>
            <a:off x="6833720" y="2511707"/>
            <a:ext cx="448680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미세먼지 농도가 소비자들의 외출에 영향을 줄 수 있고  </a:t>
            </a: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     여러 계절 가전의 매출에 영향을 미칠 것이라 판단</a:t>
            </a: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ko-KR" altLang="en-US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날짜 별로 초 미세먼지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미세먼지를  좋음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보통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나쁨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매우    나쁨 네 가지 카테고리로 우선 변환하고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더 나쁜 지표를 분석에 사용함</a:t>
            </a:r>
            <a:r>
              <a:rPr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dustCat</a:t>
            </a:r>
            <a:r>
              <a:rPr lang="ko-KR" altLang="en-US" sz="12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변수 추가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ECFA83-681A-B144-8D31-AD92E1B936C3}"/>
              </a:ext>
            </a:extLst>
          </p:cNvPr>
          <p:cNvSpPr txBox="1"/>
          <p:nvPr/>
        </p:nvSpPr>
        <p:spPr>
          <a:xfrm>
            <a:off x="8188601" y="1909718"/>
            <a:ext cx="150554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dustCat</a:t>
            </a:r>
            <a: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변수</a:t>
            </a:r>
            <a:endParaRPr kumimoji="1"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DAD2B7EB-B461-2641-896D-51007BECB4DB}"/>
              </a:ext>
            </a:extLst>
          </p:cNvPr>
          <p:cNvCxnSpPr>
            <a:cxnSpLocks/>
          </p:cNvCxnSpPr>
          <p:nvPr/>
        </p:nvCxnSpPr>
        <p:spPr>
          <a:xfrm flipV="1">
            <a:off x="5136519" y="2094384"/>
            <a:ext cx="2695516" cy="845856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/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70631A-839D-8C47-A6B7-BFDE171C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183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69733" y="2708977"/>
            <a:ext cx="3870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</a:t>
            </a:r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Modeling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49E008-2BCD-9F43-8432-994D25B7DE4E}"/>
              </a:ext>
            </a:extLst>
          </p:cNvPr>
          <p:cNvSpPr/>
          <p:nvPr/>
        </p:nvSpPr>
        <p:spPr>
          <a:xfrm>
            <a:off x="5981578" y="2354620"/>
            <a:ext cx="259594" cy="259594"/>
          </a:xfrm>
          <a:prstGeom prst="rect">
            <a:avLst/>
          </a:prstGeom>
          <a:solidFill>
            <a:srgbClr val="75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5C458A-AEE2-2441-8350-81B70BAC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270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C68BE-FA62-4577-B6B2-7002029582AE}"/>
              </a:ext>
            </a:extLst>
          </p:cNvPr>
          <p:cNvSpPr txBox="1"/>
          <p:nvPr/>
        </p:nvSpPr>
        <p:spPr>
          <a:xfrm>
            <a:off x="4286725" y="485229"/>
            <a:ext cx="36185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최적화 방안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–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시간대별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카테고리 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62D5DE-732E-4DD1-B35D-52B7944D8875}"/>
              </a:ext>
            </a:extLst>
          </p:cNvPr>
          <p:cNvSpPr/>
          <p:nvPr/>
        </p:nvSpPr>
        <p:spPr>
          <a:xfrm>
            <a:off x="6614036" y="2118889"/>
            <a:ext cx="5054975" cy="2302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이전에 판매하지 않은 제품을 판매하는 경우가 있기 때문에 기존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11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개의 카테고리가 아닌 </a:t>
            </a:r>
            <a:r>
              <a:rPr lang="en-US" altLang="ko-KR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subGroup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  변수 추가를 통해 소그룹을 새로 분류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더 정밀한 예측을 위해 상품명을 그대로 사용하는 것이 아닌 상품명에서 정보를 추출하여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LSA,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   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embedding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한 후 예측에 사용함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9DA6D8-F96C-EF4A-8833-E6DC590509E0}"/>
              </a:ext>
            </a:extLst>
          </p:cNvPr>
          <p:cNvSpPr/>
          <p:nvPr/>
        </p:nvSpPr>
        <p:spPr>
          <a:xfrm>
            <a:off x="0" y="6580382"/>
            <a:ext cx="12192000" cy="277618"/>
          </a:xfrm>
          <a:prstGeom prst="rect">
            <a:avLst/>
          </a:prstGeom>
          <a:solidFill>
            <a:srgbClr val="1A1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919CC-4E15-CF41-8979-5ADEEEAEBC3D}"/>
              </a:ext>
            </a:extLst>
          </p:cNvPr>
          <p:cNvSpPr txBox="1"/>
          <p:nvPr/>
        </p:nvSpPr>
        <p:spPr>
          <a:xfrm>
            <a:off x="8485028" y="1463040"/>
            <a:ext cx="131298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CATEGORY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93E92-C9FE-AC42-B0F9-40D1B0F9C00A}"/>
              </a:ext>
            </a:extLst>
          </p:cNvPr>
          <p:cNvSpPr txBox="1"/>
          <p:nvPr/>
        </p:nvSpPr>
        <p:spPr>
          <a:xfrm>
            <a:off x="2711587" y="1463040"/>
            <a:ext cx="70083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TIME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BB3757-084F-F145-8CA8-FF244372B09A}"/>
              </a:ext>
            </a:extLst>
          </p:cNvPr>
          <p:cNvSpPr/>
          <p:nvPr/>
        </p:nvSpPr>
        <p:spPr>
          <a:xfrm>
            <a:off x="643003" y="2118889"/>
            <a:ext cx="5054975" cy="4542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다른 채널에서 인기가 많은 프로그램이 방영한다면 그 전후시간으로 다른 채널도 영향을 받을 것이라    기대되어 매출에 영향을 줄 것이라고 생각해 </a:t>
            </a:r>
            <a:r>
              <a:rPr lang="en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rating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변수 추가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한 방송에서 여러 상품을 같이 팔 경우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매출이        분산될 수 있기 때문에 </a:t>
            </a:r>
            <a:r>
              <a:rPr lang="en" altLang="ko-KR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prodCount</a:t>
            </a:r>
            <a:r>
              <a:rPr lang="en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변수를 추가해서 한 방송에서 몇개의 상품이 같이 판매 되었는지를    고려함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소비자들의 시간대 인식을 고려해 하루 시간대를 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  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0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-23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시에서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6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-26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시로 바꾸고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24,25,26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시에 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    해당하는 날은 날짜를 하루 씩 당김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157465-791A-7E4E-B361-9A7C805E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72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1A1E4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330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 Modeling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62404" y="2843933"/>
            <a:ext cx="5084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1A1E4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1.prodName, </a:t>
            </a:r>
            <a:r>
              <a:rPr lang="en-US" altLang="ko-KR" sz="1600" dirty="0" err="1">
                <a:solidFill>
                  <a:srgbClr val="1A1E4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prodGroup</a:t>
            </a:r>
            <a:r>
              <a:rPr lang="en-US" altLang="ko-KR" sz="1600" dirty="0">
                <a:solidFill>
                  <a:srgbClr val="1A1E4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en-US" altLang="ko-KR" sz="1600" dirty="0" err="1">
                <a:solidFill>
                  <a:srgbClr val="1A1E4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subGroup</a:t>
            </a:r>
            <a:r>
              <a:rPr lang="ko-KR" altLang="en-US" sz="1600" dirty="0">
                <a:solidFill>
                  <a:srgbClr val="1A1E4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을 </a:t>
            </a:r>
            <a:r>
              <a:rPr lang="en-US" altLang="ko-KR" sz="1600" dirty="0">
                <a:solidFill>
                  <a:srgbClr val="1A1E4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embedding</a:t>
            </a:r>
            <a:endParaRPr lang="ko-KR" altLang="en-US" sz="1600" dirty="0">
              <a:solidFill>
                <a:srgbClr val="1A1E4E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49397" y="1563489"/>
            <a:ext cx="2693205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1A1E4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Modeling process</a:t>
            </a:r>
            <a:endParaRPr lang="ko-KR" altLang="en-US" sz="2400" dirty="0">
              <a:solidFill>
                <a:srgbClr val="1A1E4E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CCB89E-FE58-5047-B52E-32442124A82A}"/>
              </a:ext>
            </a:extLst>
          </p:cNvPr>
          <p:cNvSpPr txBox="1"/>
          <p:nvPr/>
        </p:nvSpPr>
        <p:spPr>
          <a:xfrm>
            <a:off x="3140439" y="3676603"/>
            <a:ext cx="6355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1A1E4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2. Random</a:t>
            </a:r>
            <a:r>
              <a:rPr lang="ko-KR" altLang="en-US" sz="1600" dirty="0">
                <a:solidFill>
                  <a:srgbClr val="1A1E4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dirty="0">
                <a:solidFill>
                  <a:srgbClr val="1A1E4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Forest</a:t>
            </a:r>
            <a:r>
              <a:rPr lang="ko-KR" altLang="en-US" sz="1600" dirty="0">
                <a:solidFill>
                  <a:srgbClr val="1A1E4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dirty="0">
                <a:solidFill>
                  <a:srgbClr val="1A1E4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Regressor,</a:t>
            </a:r>
            <a:r>
              <a:rPr lang="ko-KR" altLang="en-US" sz="1600" dirty="0">
                <a:solidFill>
                  <a:srgbClr val="1A1E4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dirty="0">
                <a:solidFill>
                  <a:srgbClr val="1A1E4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Light</a:t>
            </a:r>
            <a:r>
              <a:rPr lang="ko-KR" altLang="en-US" sz="1600" dirty="0">
                <a:solidFill>
                  <a:srgbClr val="1A1E4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dirty="0">
                <a:solidFill>
                  <a:srgbClr val="1A1E4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GBM,</a:t>
            </a:r>
            <a:r>
              <a:rPr lang="ko-KR" altLang="en-US" sz="1600" dirty="0">
                <a:solidFill>
                  <a:srgbClr val="1A1E4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dirty="0" err="1">
                <a:solidFill>
                  <a:srgbClr val="1A1E4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XGBoost</a:t>
            </a:r>
            <a:r>
              <a:rPr lang="en-US" altLang="ko-KR" sz="1600" dirty="0">
                <a:solidFill>
                  <a:srgbClr val="1A1E4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Regressor</a:t>
            </a:r>
            <a:endParaRPr lang="ko-KR" altLang="en-US" sz="1600" dirty="0">
              <a:solidFill>
                <a:srgbClr val="1A1E4E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A62899-93EF-2745-87E8-4B0A4B317D43}"/>
              </a:ext>
            </a:extLst>
          </p:cNvPr>
          <p:cNvSpPr txBox="1"/>
          <p:nvPr/>
        </p:nvSpPr>
        <p:spPr>
          <a:xfrm>
            <a:off x="3637341" y="4542880"/>
            <a:ext cx="4844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1A1E4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3. </a:t>
            </a:r>
            <a:r>
              <a:rPr lang="en-US" altLang="ko-KR" sz="1600" dirty="0" err="1">
                <a:solidFill>
                  <a:srgbClr val="1A1E4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prodGroup</a:t>
            </a:r>
            <a:r>
              <a:rPr lang="en-US" altLang="ko-KR" sz="1600" dirty="0">
                <a:solidFill>
                  <a:srgbClr val="1A1E4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dirty="0">
                <a:solidFill>
                  <a:srgbClr val="1A1E4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별 </a:t>
            </a:r>
            <a:r>
              <a:rPr lang="en-US" altLang="ko-KR" sz="1600" dirty="0">
                <a:solidFill>
                  <a:srgbClr val="1A1E4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MAPE</a:t>
            </a:r>
            <a:r>
              <a:rPr lang="ko-KR" altLang="en-US" sz="1600" dirty="0" err="1">
                <a:solidFill>
                  <a:srgbClr val="1A1E4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600" dirty="0">
                <a:solidFill>
                  <a:srgbClr val="1A1E4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고려한 </a:t>
            </a:r>
            <a:r>
              <a:rPr lang="en-US" altLang="ko-KR" sz="1600" dirty="0">
                <a:solidFill>
                  <a:srgbClr val="1A1E4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Ensemble</a:t>
            </a:r>
            <a:r>
              <a:rPr lang="ko-KR" altLang="en-US" sz="1600" dirty="0">
                <a:solidFill>
                  <a:srgbClr val="1A1E4E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모델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9EEB03-DCAA-6348-8AB1-EB378C89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332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1A1E4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330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 Modeling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36E46F-D2A1-0444-9E56-3B61F177E401}"/>
              </a:ext>
            </a:extLst>
          </p:cNvPr>
          <p:cNvGrpSpPr/>
          <p:nvPr/>
        </p:nvGrpSpPr>
        <p:grpSpPr>
          <a:xfrm>
            <a:off x="392376" y="1969837"/>
            <a:ext cx="5449368" cy="3763107"/>
            <a:chOff x="246184" y="1946031"/>
            <a:chExt cx="5449368" cy="376310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64F4DB0-368F-FD46-BDF8-6792D6B5D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481" t="34529" r="57692" b="14530"/>
            <a:stretch/>
          </p:blipFill>
          <p:spPr>
            <a:xfrm>
              <a:off x="246184" y="1946031"/>
              <a:ext cx="2209879" cy="376310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0129BD1-0B91-034D-AEA1-3FB0FE4824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75" t="28986" r="77642" b="16142"/>
            <a:stretch/>
          </p:blipFill>
          <p:spPr>
            <a:xfrm>
              <a:off x="3465921" y="1946031"/>
              <a:ext cx="1887742" cy="376310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70955B-D17C-504B-AA9A-6106CD3784D3}"/>
                </a:ext>
              </a:extLst>
            </p:cNvPr>
            <p:cNvSpPr txBox="1"/>
            <p:nvPr/>
          </p:nvSpPr>
          <p:spPr>
            <a:xfrm>
              <a:off x="5312094" y="3593494"/>
              <a:ext cx="383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/>
                <a:t>…</a:t>
              </a: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05B83DB9-78DE-0F4C-9386-1B2E33DB2A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706" t="29015" r="42040" b="15217"/>
          <a:stretch/>
        </p:blipFill>
        <p:spPr>
          <a:xfrm>
            <a:off x="5754457" y="1941735"/>
            <a:ext cx="518627" cy="3824522"/>
          </a:xfrm>
          <a:prstGeom prst="rect">
            <a:avLst/>
          </a:prstGeom>
        </p:spPr>
      </p:pic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900A6629-7DE1-094C-8D49-285F796851FA}"/>
              </a:ext>
            </a:extLst>
          </p:cNvPr>
          <p:cNvSpPr/>
          <p:nvPr/>
        </p:nvSpPr>
        <p:spPr>
          <a:xfrm>
            <a:off x="2792859" y="3288666"/>
            <a:ext cx="628650" cy="8318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5BFEB6-21B0-DE46-8743-DA6B3F61F578}"/>
              </a:ext>
            </a:extLst>
          </p:cNvPr>
          <p:cNvSpPr/>
          <p:nvPr/>
        </p:nvSpPr>
        <p:spPr>
          <a:xfrm>
            <a:off x="4220278" y="994609"/>
            <a:ext cx="410561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상품명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자연어처리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_LSA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&amp;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Linear Projection</a:t>
            </a:r>
            <a:endParaRPr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6104B9B3-FEEF-5D43-B266-045895FF3EB3}"/>
              </a:ext>
            </a:extLst>
          </p:cNvPr>
          <p:cNvSpPr txBox="1">
            <a:spLocks/>
          </p:cNvSpPr>
          <p:nvPr/>
        </p:nvSpPr>
        <p:spPr>
          <a:xfrm>
            <a:off x="6527686" y="2011717"/>
            <a:ext cx="5425441" cy="389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상품명을 모델에 적용하기 위해서는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word embedding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과정 필요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각 상품명에 대해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DTM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(Document-Term Matrix)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만들고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특정 단어의 전체 상품명 중 상대 빈도수를 고려하기 위해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TF-IDF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수행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TF-IDF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행렬을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64 size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가진 </a:t>
            </a:r>
            <a:r>
              <a:rPr lang="en-US" altLang="ko-KR" sz="14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Truncated SVD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로 분해하고 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prodGroup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subgroup embedding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3. 1,2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정보를 모두 사용하기 위해서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Linear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projection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해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우리만의 독특한 </a:t>
            </a:r>
            <a:r>
              <a:rPr lang="en-US" altLang="ko-KR" sz="1400" b="1" dirty="0">
                <a:solidFill>
                  <a:srgbClr val="00206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Word embedding</a:t>
            </a:r>
            <a:r>
              <a:rPr lang="ko-KR" altLang="en-US" sz="1400" b="1" dirty="0">
                <a:solidFill>
                  <a:srgbClr val="00206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형성</a:t>
            </a:r>
            <a:b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(Feature0 ~ Feature63)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7F71839-8DE6-3F45-972D-61CB2781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754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1A1E4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330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 Modeling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5BFEB6-21B0-DE46-8743-DA6B3F61F578}"/>
              </a:ext>
            </a:extLst>
          </p:cNvPr>
          <p:cNvSpPr/>
          <p:nvPr/>
        </p:nvSpPr>
        <p:spPr>
          <a:xfrm>
            <a:off x="4827330" y="1038931"/>
            <a:ext cx="2555058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Train set-&gt; train, test split</a:t>
            </a:r>
            <a:endParaRPr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6104B9B3-FEEF-5D43-B266-045895FF3EB3}"/>
              </a:ext>
            </a:extLst>
          </p:cNvPr>
          <p:cNvSpPr txBox="1">
            <a:spLocks/>
          </p:cNvSpPr>
          <p:nvPr/>
        </p:nvSpPr>
        <p:spPr>
          <a:xfrm>
            <a:off x="5986244" y="2215731"/>
            <a:ext cx="5807435" cy="389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모델 학습에 사용할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dataset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의 성능 확인을 위해서 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train/test set 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으로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분류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2020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년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6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월의 판매량을 예측하는 것이 최종 목표이므로 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test set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2019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년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6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월의 데이터를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일정 비율만큼 포함되도록 해야 함 </a:t>
            </a:r>
            <a:b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-&gt; 6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월 여부를 나타내는 </a:t>
            </a:r>
            <a:r>
              <a:rPr lang="en-US" altLang="ko-KR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isJune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변수를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‘stratify’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인자로 지정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" altLang="ko-KR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motherCode</a:t>
            </a:r>
            <a:r>
              <a:rPr lang="en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en" altLang="ko-KR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prodCode</a:t>
            </a:r>
            <a:r>
              <a:rPr lang="en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en" altLang="ko-KR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prodName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변수는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학습에 이용하지 않으므로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drop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7A7AE2F5-8186-CC44-9E26-E2EBC5F2C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68"/>
          <a:stretch/>
        </p:blipFill>
        <p:spPr bwMode="auto">
          <a:xfrm>
            <a:off x="1739181" y="2215731"/>
            <a:ext cx="2745762" cy="294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D4A925-EC81-924C-8275-2BAF03AD683F}"/>
              </a:ext>
            </a:extLst>
          </p:cNvPr>
          <p:cNvSpPr txBox="1"/>
          <p:nvPr/>
        </p:nvSpPr>
        <p:spPr>
          <a:xfrm rot="16200000">
            <a:off x="4361672" y="443633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0.25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33109A-DC7B-7549-8861-B81799BEE692}"/>
              </a:ext>
            </a:extLst>
          </p:cNvPr>
          <p:cNvSpPr/>
          <p:nvPr/>
        </p:nvSpPr>
        <p:spPr>
          <a:xfrm rot="16200000">
            <a:off x="4334727" y="3090261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0.75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057C3B-1F5C-E343-939D-5D77F898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086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1A1E4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330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 Modeling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5BFEB6-21B0-DE46-8743-DA6B3F61F578}"/>
              </a:ext>
            </a:extLst>
          </p:cNvPr>
          <p:cNvSpPr/>
          <p:nvPr/>
        </p:nvSpPr>
        <p:spPr>
          <a:xfrm>
            <a:off x="4484943" y="940698"/>
            <a:ext cx="4023858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Bayesian Optimization&amp; Random search </a:t>
            </a:r>
          </a:p>
          <a:p>
            <a:pPr algn="ctr"/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Hyper parameter tuning</a:t>
            </a:r>
            <a:endParaRPr lang="ko-KR" altLang="en-US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6104B9B3-FEEF-5D43-B266-045895FF3EB3}"/>
              </a:ext>
            </a:extLst>
          </p:cNvPr>
          <p:cNvSpPr txBox="1">
            <a:spLocks/>
          </p:cNvSpPr>
          <p:nvPr/>
        </p:nvSpPr>
        <p:spPr>
          <a:xfrm>
            <a:off x="6104859" y="2826368"/>
            <a:ext cx="5807435" cy="389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Bayesian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통계의 방식처럼 사전지식을 반영하여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hyper-parameter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탐색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목적함수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f(x)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최대로 만드는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x*</a:t>
            </a:r>
            <a:r>
              <a:rPr lang="ko-KR" altLang="en-US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찾는 방법 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&lt;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원리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&gt;</a:t>
            </a:r>
          </a:p>
          <a:p>
            <a:r>
              <a:rPr lang="en-US" altLang="ko-KR" sz="1400" i="1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P</a:t>
            </a:r>
            <a:r>
              <a:rPr lang="en-US" altLang="ko-KR" sz="14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en-US" altLang="ko-KR" sz="1400" i="1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Model</a:t>
            </a:r>
            <a:r>
              <a:rPr lang="en-US" altLang="ko-KR" sz="14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 | </a:t>
            </a:r>
            <a:r>
              <a:rPr lang="en-US" altLang="ko-KR" sz="1400" i="1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Data</a:t>
            </a:r>
            <a:r>
              <a:rPr lang="en-US" altLang="ko-KR" sz="14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) ∝ </a:t>
            </a:r>
            <a:r>
              <a:rPr lang="en-US" altLang="ko-KR" sz="1400" i="1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P</a:t>
            </a:r>
            <a:r>
              <a:rPr lang="en-US" altLang="ko-KR" sz="14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en-US" altLang="ko-KR" sz="1400" i="1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Data</a:t>
            </a:r>
            <a:r>
              <a:rPr lang="en-US" altLang="ko-KR" sz="14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 | </a:t>
            </a:r>
            <a:r>
              <a:rPr lang="en-US" altLang="ko-KR" sz="1400" i="1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Model</a:t>
            </a:r>
            <a:r>
              <a:rPr lang="en-US" altLang="ko-KR" sz="14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)×</a:t>
            </a:r>
            <a:r>
              <a:rPr lang="en-US" altLang="ko-KR" sz="1400" i="1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P</a:t>
            </a:r>
            <a:r>
              <a:rPr lang="en-US" altLang="ko-KR" sz="14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en-US" altLang="ko-KR" sz="1400" i="1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Model</a:t>
            </a:r>
            <a:r>
              <a:rPr lang="en-US" altLang="ko-KR" sz="14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)​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Surrogate Model: </a:t>
            </a:r>
            <a:r>
              <a:rPr lang="ko-KR" altLang="en-US" sz="14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특정 </a:t>
            </a:r>
            <a:r>
              <a:rPr lang="en-US" altLang="ko-KR" sz="14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time step</a:t>
            </a:r>
            <a:r>
              <a:rPr lang="ko-KR" altLang="en-US" sz="14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까지 조사된 데이터를 토대로 목적함수를 추정하는 모델</a:t>
            </a:r>
            <a:endParaRPr lang="en-US" altLang="ko-KR" sz="1400" dirty="0">
              <a:solidFill>
                <a:srgbClr val="000000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acquisition function:</a:t>
            </a:r>
            <a:r>
              <a:rPr lang="ko-KR" altLang="en-US" sz="14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surrogate model</a:t>
            </a:r>
            <a:r>
              <a:rPr lang="ko-KR" altLang="en-US" sz="14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결과를 바탕으로 다음 </a:t>
            </a:r>
            <a:r>
              <a:rPr lang="en-US" altLang="ko-KR" sz="14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step</a:t>
            </a:r>
            <a:r>
              <a:rPr lang="ko-KR" altLang="en-US" sz="14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최적 </a:t>
            </a:r>
            <a:r>
              <a:rPr lang="ko-KR" altLang="en-US" sz="1400" dirty="0" err="1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입력값을</a:t>
            </a:r>
            <a:r>
              <a:rPr lang="ko-KR" altLang="en-US" sz="14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제시하는 </a:t>
            </a:r>
            <a:r>
              <a:rPr lang="en-US" altLang="ko-KR" sz="14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function</a:t>
            </a:r>
            <a:endParaRPr lang="ko-KR" altLang="en-US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2BC5305-D6EB-904B-BF9A-4F3B91748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34" y="1794591"/>
            <a:ext cx="4092567" cy="409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629C0A5-927F-8946-B4B0-5221E35C5F5F}"/>
              </a:ext>
            </a:extLst>
          </p:cNvPr>
          <p:cNvSpPr/>
          <p:nvPr/>
        </p:nvSpPr>
        <p:spPr>
          <a:xfrm>
            <a:off x="7724775" y="2007242"/>
            <a:ext cx="25314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*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Bayesian Optimization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76720B-9909-C444-9208-829C1DA1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2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9FA5">
            <a:alpha val="6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0231" y="2720885"/>
            <a:ext cx="1789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</a:p>
          <a:p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Object</a:t>
            </a:r>
            <a:endParaRPr lang="ko-KR" altLang="en-US" sz="4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75062" y="2461291"/>
            <a:ext cx="259594" cy="2595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94A37C-F9EC-6A4F-B937-49638C97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119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1A1E4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330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 Modeling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5BFEB6-21B0-DE46-8743-DA6B3F61F578}"/>
              </a:ext>
            </a:extLst>
          </p:cNvPr>
          <p:cNvSpPr/>
          <p:nvPr/>
        </p:nvSpPr>
        <p:spPr>
          <a:xfrm>
            <a:off x="4135471" y="1126783"/>
            <a:ext cx="381386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통합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vs </a:t>
            </a:r>
            <a:r>
              <a:rPr lang="en-US" altLang="ko-KR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prodGroup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별로 모델 각각 적용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  <a:endParaRPr lang="ko-KR" altLang="en-US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29C0A5-927F-8946-B4B0-5221E35C5F5F}"/>
              </a:ext>
            </a:extLst>
          </p:cNvPr>
          <p:cNvSpPr/>
          <p:nvPr/>
        </p:nvSpPr>
        <p:spPr>
          <a:xfrm>
            <a:off x="2302437" y="1927211"/>
            <a:ext cx="74799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전체 데이터를 훈련시킬 것인지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카테고리 별 데이터를 각각 모델에 적용시킬 것인지 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6BAEE2-F005-C148-8768-53AF5318BFE9}"/>
              </a:ext>
            </a:extLst>
          </p:cNvPr>
          <p:cNvSpPr/>
          <p:nvPr/>
        </p:nvSpPr>
        <p:spPr>
          <a:xfrm>
            <a:off x="2286777" y="3029343"/>
            <a:ext cx="749559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모든 모델이 </a:t>
            </a:r>
            <a:r>
              <a:rPr lang="en-US" altLang="ko-KR" sz="1600" dirty="0" err="1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prodGroup</a:t>
            </a:r>
            <a:r>
              <a:rPr lang="ko-KR" altLang="en-US" sz="16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별 예측에 대한 </a:t>
            </a:r>
            <a:r>
              <a:rPr lang="en-US" altLang="ko-KR" sz="16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MAPE</a:t>
            </a:r>
            <a:r>
              <a:rPr lang="ko-KR" altLang="en-US" sz="16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차이가 컸음</a:t>
            </a:r>
            <a:endParaRPr lang="en-US" altLang="ko-KR" sz="1600" dirty="0">
              <a:solidFill>
                <a:srgbClr val="000000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endParaRPr lang="en-US" altLang="ko-KR" sz="1600" dirty="0">
              <a:solidFill>
                <a:srgbClr val="000000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6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데이터를</a:t>
            </a:r>
            <a:r>
              <a:rPr lang="en-US" altLang="ko-KR" sz="16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prodGroup</a:t>
            </a:r>
            <a:r>
              <a:rPr lang="ko-KR" altLang="en-US" sz="16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별로 나누어 상품명을 </a:t>
            </a:r>
            <a:r>
              <a:rPr lang="en-US" altLang="ko-KR" sz="16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NLP</a:t>
            </a:r>
            <a:r>
              <a:rPr lang="ko-KR" altLang="en-US" sz="16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후</a:t>
            </a:r>
            <a:r>
              <a:rPr lang="en-US" altLang="ko-KR" sz="16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모델 적용 시도</a:t>
            </a:r>
            <a:endParaRPr lang="en-US" altLang="ko-KR" sz="1600" dirty="0">
              <a:solidFill>
                <a:srgbClr val="000000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 algn="ctr">
              <a:buFont typeface="Symbol" pitchFamily="2" charset="2"/>
              <a:buChar char="Þ"/>
            </a:pPr>
            <a:r>
              <a:rPr lang="ko-KR" altLang="en-US" sz="16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전체 데이터를 훈련 시키는 것이 성능이 더 좋았음</a:t>
            </a:r>
            <a:endParaRPr lang="en-US" altLang="ko-KR" sz="1600" dirty="0">
              <a:solidFill>
                <a:srgbClr val="000000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 algn="ctr">
              <a:buFont typeface="Symbol" pitchFamily="2" charset="2"/>
              <a:buChar char="Þ"/>
            </a:pPr>
            <a:endParaRPr lang="en-US" altLang="ko-KR" sz="1600" dirty="0">
              <a:solidFill>
                <a:srgbClr val="000000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 algn="ctr">
              <a:buFont typeface="Symbol" pitchFamily="2" charset="2"/>
              <a:buChar char="Þ"/>
            </a:pPr>
            <a:r>
              <a:rPr lang="ko-KR" altLang="en-US" sz="16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데이터가 적어 학습이 어렵고 </a:t>
            </a:r>
            <a:r>
              <a:rPr lang="en-US" altLang="ko-KR" sz="16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overfitting </a:t>
            </a:r>
            <a:r>
              <a:rPr lang="ko-KR" altLang="en-US" sz="16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될 위험이 커 성능의 차이 존재</a:t>
            </a:r>
            <a:r>
              <a:rPr lang="en-US" altLang="ko-KR" sz="16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ex) </a:t>
            </a:r>
            <a:r>
              <a:rPr lang="ko-KR" altLang="en-US" sz="16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이미용 </a:t>
            </a:r>
            <a:r>
              <a:rPr lang="en-US" altLang="ko-KR" sz="16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–</a:t>
            </a:r>
            <a:r>
              <a:rPr lang="ko-KR" altLang="en-US" sz="16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1305</a:t>
            </a:r>
            <a:r>
              <a:rPr lang="ko-KR" altLang="en-US" sz="1600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개의 데이터 밖에 없음</a:t>
            </a:r>
            <a:endParaRPr lang="en-US" altLang="ko-KR" sz="1600" dirty="0">
              <a:solidFill>
                <a:srgbClr val="000000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 algn="ctr">
              <a:buFont typeface="Symbol" pitchFamily="2" charset="2"/>
              <a:buChar char="Þ"/>
            </a:pPr>
            <a:endParaRPr lang="en-US" altLang="ko-KR" dirty="0">
              <a:solidFill>
                <a:srgbClr val="000000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285750" indent="-285750" algn="ctr">
              <a:buFont typeface="Symbol" pitchFamily="2" charset="2"/>
              <a:buChar char="Þ"/>
            </a:pPr>
            <a:endParaRPr lang="en-US" altLang="ko-KR" dirty="0">
              <a:solidFill>
                <a:srgbClr val="000000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dirty="0">
                <a:solidFill>
                  <a:srgbClr val="0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82117E-4383-4A45-B72F-46E87FD74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313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1A1E4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330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 Modeling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5BFEB6-21B0-DE46-8743-DA6B3F61F578}"/>
              </a:ext>
            </a:extLst>
          </p:cNvPr>
          <p:cNvSpPr/>
          <p:nvPr/>
        </p:nvSpPr>
        <p:spPr>
          <a:xfrm>
            <a:off x="5581932" y="844208"/>
            <a:ext cx="134524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Model types</a:t>
            </a:r>
            <a:endParaRPr lang="ko-KR" altLang="en-US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F16AE-44F7-8945-970D-05836CBD9457}"/>
              </a:ext>
            </a:extLst>
          </p:cNvPr>
          <p:cNvSpPr txBox="1"/>
          <p:nvPr/>
        </p:nvSpPr>
        <p:spPr>
          <a:xfrm>
            <a:off x="5581932" y="1797256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40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EBCC8EE-52DE-474E-B41F-523E73B132AC}"/>
              </a:ext>
            </a:extLst>
          </p:cNvPr>
          <p:cNvSpPr/>
          <p:nvPr/>
        </p:nvSpPr>
        <p:spPr>
          <a:xfrm>
            <a:off x="1767840" y="1717715"/>
            <a:ext cx="2155371" cy="156754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Linear Regression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98F6F01-B8EE-974D-AC23-4670C6C6C7B6}"/>
              </a:ext>
            </a:extLst>
          </p:cNvPr>
          <p:cNvSpPr/>
          <p:nvPr/>
        </p:nvSpPr>
        <p:spPr>
          <a:xfrm>
            <a:off x="8680263" y="1717715"/>
            <a:ext cx="2155371" cy="156754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SVM Regression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3D620D0-E0CF-D64E-A245-C40C48C5AAC5}"/>
              </a:ext>
            </a:extLst>
          </p:cNvPr>
          <p:cNvSpPr/>
          <p:nvPr/>
        </p:nvSpPr>
        <p:spPr>
          <a:xfrm>
            <a:off x="1767840" y="3764800"/>
            <a:ext cx="2155371" cy="15675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Random Forest Regression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632E7FD-C746-4D49-9B5A-019FAFF79EC8}"/>
              </a:ext>
            </a:extLst>
          </p:cNvPr>
          <p:cNvSpPr/>
          <p:nvPr/>
        </p:nvSpPr>
        <p:spPr>
          <a:xfrm>
            <a:off x="5224050" y="1721370"/>
            <a:ext cx="2155371" cy="156754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Neural Net Model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5C551E8-522C-8C47-BC42-B5749059F662}"/>
              </a:ext>
            </a:extLst>
          </p:cNvPr>
          <p:cNvSpPr/>
          <p:nvPr/>
        </p:nvSpPr>
        <p:spPr>
          <a:xfrm>
            <a:off x="5224049" y="3794539"/>
            <a:ext cx="2155371" cy="15675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Light GBM</a:t>
            </a:r>
          </a:p>
          <a:p>
            <a:pPr algn="ctr"/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Regression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3AF9DA6-0941-9B4C-A7B8-5A3D282E3EFC}"/>
              </a:ext>
            </a:extLst>
          </p:cNvPr>
          <p:cNvSpPr/>
          <p:nvPr/>
        </p:nvSpPr>
        <p:spPr>
          <a:xfrm>
            <a:off x="8680263" y="3794539"/>
            <a:ext cx="2155371" cy="15675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accent5">
                    <a:lumMod val="75000"/>
                  </a:schemeClr>
                </a:solidFill>
              </a:rPr>
              <a:t>XGBoost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Regression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97FA8E-39E9-9345-9D6A-A87E41971E17}"/>
              </a:ext>
            </a:extLst>
          </p:cNvPr>
          <p:cNvSpPr/>
          <p:nvPr/>
        </p:nvSpPr>
        <p:spPr>
          <a:xfrm>
            <a:off x="2953288" y="5809649"/>
            <a:ext cx="710565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여러 모델 중 같은 조건 하에서 예측 성능이 제일 뛰어났던 상위 </a:t>
            </a:r>
            <a:r>
              <a:rPr lang="en-US" altLang="ko-KR" sz="15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3</a:t>
            </a:r>
            <a:r>
              <a:rPr lang="ko-KR" altLang="en-US" sz="15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개의 모델 선택</a:t>
            </a:r>
            <a:endParaRPr lang="en-US" altLang="ko-KR" sz="15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EC86A69-8F3E-D64E-95E2-DD25698F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33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1A1E4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330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 Modeling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5BFEB6-21B0-DE46-8743-DA6B3F61F578}"/>
              </a:ext>
            </a:extLst>
          </p:cNvPr>
          <p:cNvSpPr/>
          <p:nvPr/>
        </p:nvSpPr>
        <p:spPr>
          <a:xfrm>
            <a:off x="4978420" y="1810667"/>
            <a:ext cx="254108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RandomForest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Regressor</a:t>
            </a:r>
            <a:endParaRPr lang="ko-KR" altLang="en-US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F0FD7A-9D75-4E46-B357-4EC2384DDF4A}"/>
              </a:ext>
            </a:extLst>
          </p:cNvPr>
          <p:cNvSpPr/>
          <p:nvPr/>
        </p:nvSpPr>
        <p:spPr>
          <a:xfrm>
            <a:off x="8801454" y="2166832"/>
            <a:ext cx="1106227" cy="410569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E3F249-BE9A-B24E-A134-3EDB174DCA3C}"/>
              </a:ext>
            </a:extLst>
          </p:cNvPr>
          <p:cNvSpPr/>
          <p:nvPr/>
        </p:nvSpPr>
        <p:spPr>
          <a:xfrm>
            <a:off x="3335338" y="272998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상품명에 대한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Embedding vector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</a:t>
            </a:r>
            <a:r>
              <a:rPr lang="en-US" altLang="ko-KR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prodGroup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상품군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), </a:t>
            </a:r>
            <a:r>
              <a:rPr lang="en-US" altLang="ko-KR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subGroup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소분류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대한 정보를 포함하였으나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en-US" altLang="ko-KR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prodGroup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en-US" altLang="ko-KR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subGroup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변수를 모두 삭제하지 않고 그대로 모델링 하였을 때 가장 높은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score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보임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Train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set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Random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search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로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5-fold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CV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적용해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Best Hyper-Parameter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산출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후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model fit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7561AB-9629-A041-921F-60CA6817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272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1A1E4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330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 Modeling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5BFEB6-21B0-DE46-8743-DA6B3F61F578}"/>
              </a:ext>
            </a:extLst>
          </p:cNvPr>
          <p:cNvSpPr/>
          <p:nvPr/>
        </p:nvSpPr>
        <p:spPr>
          <a:xfrm>
            <a:off x="4978420" y="1810667"/>
            <a:ext cx="254108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Light GBM Regressor</a:t>
            </a:r>
            <a:endParaRPr lang="ko-KR" altLang="en-US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F0FD7A-9D75-4E46-B357-4EC2384DDF4A}"/>
              </a:ext>
            </a:extLst>
          </p:cNvPr>
          <p:cNvSpPr/>
          <p:nvPr/>
        </p:nvSpPr>
        <p:spPr>
          <a:xfrm>
            <a:off x="8801454" y="2166832"/>
            <a:ext cx="1106227" cy="410569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E3F249-BE9A-B24E-A134-3EDB174DCA3C}"/>
              </a:ext>
            </a:extLst>
          </p:cNvPr>
          <p:cNvSpPr/>
          <p:nvPr/>
        </p:nvSpPr>
        <p:spPr>
          <a:xfrm>
            <a:off x="3335338" y="2729987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RandomForest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와 동일하게 </a:t>
            </a:r>
          </a:p>
          <a:p>
            <a:pPr algn="ctr"/>
            <a:r>
              <a:rPr lang="en-US" altLang="ko-KR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prodGroup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en-US" altLang="ko-KR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subGroup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변수를 모두 삭제하지 않고 그대로 모델링 하였을 때 가장 높은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score</a:t>
            </a:r>
            <a:r>
              <a:rPr lang="ko-KR" altLang="ko-KR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보임 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Train set</a:t>
            </a:r>
            <a:r>
              <a:rPr lang="ko-KR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5-fold CV Bayesian Optimization </a:t>
            </a:r>
            <a:r>
              <a:rPr lang="ko-KR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적용해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Best Hyper-Parameter </a:t>
            </a:r>
            <a:r>
              <a:rPr lang="ko-KR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산출 후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model fit</a:t>
            </a:r>
            <a:endParaRPr lang="ko-KR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6F57FF-A2F7-A245-B279-540703B8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51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1A1E4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330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 Modeling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5BFEB6-21B0-DE46-8743-DA6B3F61F578}"/>
              </a:ext>
            </a:extLst>
          </p:cNvPr>
          <p:cNvSpPr/>
          <p:nvPr/>
        </p:nvSpPr>
        <p:spPr>
          <a:xfrm>
            <a:off x="4978420" y="1810667"/>
            <a:ext cx="254108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XGBoost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Regressor</a:t>
            </a:r>
            <a:endParaRPr lang="ko-KR" altLang="en-US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F0FD7A-9D75-4E46-B357-4EC2384DDF4A}"/>
              </a:ext>
            </a:extLst>
          </p:cNvPr>
          <p:cNvSpPr/>
          <p:nvPr/>
        </p:nvSpPr>
        <p:spPr>
          <a:xfrm>
            <a:off x="8801454" y="2166832"/>
            <a:ext cx="1106227" cy="410569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E3F249-BE9A-B24E-A134-3EDB174DCA3C}"/>
              </a:ext>
            </a:extLst>
          </p:cNvPr>
          <p:cNvSpPr/>
          <p:nvPr/>
        </p:nvSpPr>
        <p:spPr>
          <a:xfrm>
            <a:off x="3335338" y="2729987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앞의 두 모델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(Random Forest, Light GBM)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과 달리 </a:t>
            </a:r>
            <a:r>
              <a:rPr lang="en-US" altLang="ko-KR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prodGroup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en-US" altLang="ko-KR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subGroup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변수를 모두 삭제하였을 때 가장 높은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score</a:t>
            </a:r>
          </a:p>
          <a:p>
            <a:pPr algn="ctr"/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범주형 변수에 대한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one-hot encoding</a:t>
            </a:r>
          </a:p>
          <a:p>
            <a:pPr algn="ctr"/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Train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set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5-fold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CV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를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통해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Bayesian Optimization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적용하여 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Best Hyper-Parameter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산출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후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model fit</a:t>
            </a:r>
          </a:p>
          <a:p>
            <a:pPr algn="ctr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AE19AD0-A16F-014B-92B4-0BAE91B1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391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1A1E4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330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 Modeling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5BFEB6-21B0-DE46-8743-DA6B3F61F578}"/>
              </a:ext>
            </a:extLst>
          </p:cNvPr>
          <p:cNvSpPr/>
          <p:nvPr/>
        </p:nvSpPr>
        <p:spPr>
          <a:xfrm>
            <a:off x="5314168" y="1027045"/>
            <a:ext cx="202491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Model to Ensemble</a:t>
            </a:r>
            <a:endParaRPr lang="ko-KR" altLang="en-US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F0FD7A-9D75-4E46-B357-4EC2384DDF4A}"/>
              </a:ext>
            </a:extLst>
          </p:cNvPr>
          <p:cNvSpPr/>
          <p:nvPr/>
        </p:nvSpPr>
        <p:spPr>
          <a:xfrm>
            <a:off x="8801454" y="2014432"/>
            <a:ext cx="1106227" cy="410569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CA22E73-02FF-484A-8836-4B4B072C91C6}"/>
              </a:ext>
            </a:extLst>
          </p:cNvPr>
          <p:cNvGrpSpPr/>
          <p:nvPr/>
        </p:nvGrpSpPr>
        <p:grpSpPr>
          <a:xfrm>
            <a:off x="3194145" y="2219716"/>
            <a:ext cx="6378385" cy="2440547"/>
            <a:chOff x="2273742" y="1866950"/>
            <a:chExt cx="6378385" cy="2440547"/>
          </a:xfrm>
        </p:grpSpPr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CB3272A1-BB30-4B45-B1BA-881C95E94C8D}"/>
                </a:ext>
              </a:extLst>
            </p:cNvPr>
            <p:cNvSpPr/>
            <p:nvPr/>
          </p:nvSpPr>
          <p:spPr>
            <a:xfrm>
              <a:off x="4357708" y="2368301"/>
              <a:ext cx="241536" cy="510155"/>
            </a:xfrm>
            <a:custGeom>
              <a:avLst/>
              <a:gdLst>
                <a:gd name="connsiteX0" fmla="*/ 143802 w 287605"/>
                <a:gd name="connsiteY0" fmla="*/ 0 h 607458"/>
                <a:gd name="connsiteX1" fmla="*/ 176441 w 287605"/>
                <a:gd name="connsiteY1" fmla="*/ 43647 h 607458"/>
                <a:gd name="connsiteX2" fmla="*/ 249222 w 287605"/>
                <a:gd name="connsiteY2" fmla="*/ 163449 h 607458"/>
                <a:gd name="connsiteX3" fmla="*/ 287605 w 287605"/>
                <a:gd name="connsiteY3" fmla="*/ 243127 h 607458"/>
                <a:gd name="connsiteX4" fmla="*/ 262277 w 287605"/>
                <a:gd name="connsiteY4" fmla="*/ 284819 h 607458"/>
                <a:gd name="connsiteX5" fmla="*/ 171515 w 287605"/>
                <a:gd name="connsiteY5" fmla="*/ 499679 h 607458"/>
                <a:gd name="connsiteX6" fmla="*/ 143802 w 287605"/>
                <a:gd name="connsiteY6" fmla="*/ 607458 h 607458"/>
                <a:gd name="connsiteX7" fmla="*/ 116090 w 287605"/>
                <a:gd name="connsiteY7" fmla="*/ 499679 h 607458"/>
                <a:gd name="connsiteX8" fmla="*/ 25328 w 287605"/>
                <a:gd name="connsiteY8" fmla="*/ 284819 h 607458"/>
                <a:gd name="connsiteX9" fmla="*/ 0 w 287605"/>
                <a:gd name="connsiteY9" fmla="*/ 243127 h 607458"/>
                <a:gd name="connsiteX10" fmla="*/ 38383 w 287605"/>
                <a:gd name="connsiteY10" fmla="*/ 163449 h 607458"/>
                <a:gd name="connsiteX11" fmla="*/ 111164 w 287605"/>
                <a:gd name="connsiteY11" fmla="*/ 43647 h 607458"/>
                <a:gd name="connsiteX12" fmla="*/ 143802 w 287605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8">
                  <a:moveTo>
                    <a:pt x="143802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8" y="424628"/>
                    <a:pt x="171515" y="499679"/>
                  </a:cubicBezTo>
                  <a:lnTo>
                    <a:pt x="143802" y="607458"/>
                  </a:lnTo>
                  <a:lnTo>
                    <a:pt x="116090" y="499679"/>
                  </a:lnTo>
                  <a:cubicBezTo>
                    <a:pt x="92746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B03E1ABD-4E19-5647-A040-1C95F7C0D681}"/>
                </a:ext>
              </a:extLst>
            </p:cNvPr>
            <p:cNvSpPr/>
            <p:nvPr/>
          </p:nvSpPr>
          <p:spPr>
            <a:xfrm>
              <a:off x="6326625" y="2368301"/>
              <a:ext cx="241537" cy="510155"/>
            </a:xfrm>
            <a:custGeom>
              <a:avLst/>
              <a:gdLst>
                <a:gd name="connsiteX0" fmla="*/ 143803 w 287606"/>
                <a:gd name="connsiteY0" fmla="*/ 0 h 607458"/>
                <a:gd name="connsiteX1" fmla="*/ 176442 w 287606"/>
                <a:gd name="connsiteY1" fmla="*/ 43647 h 607458"/>
                <a:gd name="connsiteX2" fmla="*/ 249223 w 287606"/>
                <a:gd name="connsiteY2" fmla="*/ 163449 h 607458"/>
                <a:gd name="connsiteX3" fmla="*/ 287606 w 287606"/>
                <a:gd name="connsiteY3" fmla="*/ 243127 h 607458"/>
                <a:gd name="connsiteX4" fmla="*/ 262278 w 287606"/>
                <a:gd name="connsiteY4" fmla="*/ 284819 h 607458"/>
                <a:gd name="connsiteX5" fmla="*/ 171516 w 287606"/>
                <a:gd name="connsiteY5" fmla="*/ 499679 h 607458"/>
                <a:gd name="connsiteX6" fmla="*/ 143803 w 287606"/>
                <a:gd name="connsiteY6" fmla="*/ 607458 h 607458"/>
                <a:gd name="connsiteX7" fmla="*/ 116091 w 287606"/>
                <a:gd name="connsiteY7" fmla="*/ 499679 h 607458"/>
                <a:gd name="connsiteX8" fmla="*/ 25329 w 287606"/>
                <a:gd name="connsiteY8" fmla="*/ 284819 h 607458"/>
                <a:gd name="connsiteX9" fmla="*/ 0 w 287606"/>
                <a:gd name="connsiteY9" fmla="*/ 243127 h 607458"/>
                <a:gd name="connsiteX10" fmla="*/ 38384 w 287606"/>
                <a:gd name="connsiteY10" fmla="*/ 163449 h 607458"/>
                <a:gd name="connsiteX11" fmla="*/ 111165 w 287606"/>
                <a:gd name="connsiteY11" fmla="*/ 43647 h 607458"/>
                <a:gd name="connsiteX12" fmla="*/ 143803 w 287606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6" h="607458">
                  <a:moveTo>
                    <a:pt x="143803" y="0"/>
                  </a:moveTo>
                  <a:lnTo>
                    <a:pt x="176442" y="43647"/>
                  </a:lnTo>
                  <a:cubicBezTo>
                    <a:pt x="202554" y="82298"/>
                    <a:pt x="226855" y="122272"/>
                    <a:pt x="249223" y="163449"/>
                  </a:cubicBezTo>
                  <a:lnTo>
                    <a:pt x="287606" y="243127"/>
                  </a:lnTo>
                  <a:lnTo>
                    <a:pt x="262278" y="284819"/>
                  </a:lnTo>
                  <a:cubicBezTo>
                    <a:pt x="225381" y="352741"/>
                    <a:pt x="194859" y="424628"/>
                    <a:pt x="171516" y="499679"/>
                  </a:cubicBezTo>
                  <a:lnTo>
                    <a:pt x="143803" y="607458"/>
                  </a:lnTo>
                  <a:lnTo>
                    <a:pt x="116091" y="499679"/>
                  </a:lnTo>
                  <a:cubicBezTo>
                    <a:pt x="92747" y="424628"/>
                    <a:pt x="62226" y="352741"/>
                    <a:pt x="25329" y="284819"/>
                  </a:cubicBezTo>
                  <a:lnTo>
                    <a:pt x="0" y="243127"/>
                  </a:lnTo>
                  <a:lnTo>
                    <a:pt x="38384" y="163449"/>
                  </a:lnTo>
                  <a:cubicBezTo>
                    <a:pt x="60752" y="122272"/>
                    <a:pt x="85053" y="82298"/>
                    <a:pt x="111165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자유형 16">
              <a:extLst>
                <a:ext uri="{FF2B5EF4-FFF2-40B4-BE49-F238E27FC236}">
                  <a16:creationId xmlns:a16="http://schemas.microsoft.com/office/drawing/2014/main" id="{C32B1C69-93AB-BE44-8E26-13BF782C735E}"/>
                </a:ext>
              </a:extLst>
            </p:cNvPr>
            <p:cNvSpPr/>
            <p:nvPr/>
          </p:nvSpPr>
          <p:spPr>
            <a:xfrm>
              <a:off x="8295545" y="2368301"/>
              <a:ext cx="241536" cy="510155"/>
            </a:xfrm>
            <a:custGeom>
              <a:avLst/>
              <a:gdLst>
                <a:gd name="connsiteX0" fmla="*/ 143803 w 287605"/>
                <a:gd name="connsiteY0" fmla="*/ 0 h 607458"/>
                <a:gd name="connsiteX1" fmla="*/ 176441 w 287605"/>
                <a:gd name="connsiteY1" fmla="*/ 43647 h 607458"/>
                <a:gd name="connsiteX2" fmla="*/ 249222 w 287605"/>
                <a:gd name="connsiteY2" fmla="*/ 163449 h 607458"/>
                <a:gd name="connsiteX3" fmla="*/ 287605 w 287605"/>
                <a:gd name="connsiteY3" fmla="*/ 243127 h 607458"/>
                <a:gd name="connsiteX4" fmla="*/ 262277 w 287605"/>
                <a:gd name="connsiteY4" fmla="*/ 284819 h 607458"/>
                <a:gd name="connsiteX5" fmla="*/ 171515 w 287605"/>
                <a:gd name="connsiteY5" fmla="*/ 499679 h 607458"/>
                <a:gd name="connsiteX6" fmla="*/ 143803 w 287605"/>
                <a:gd name="connsiteY6" fmla="*/ 607458 h 607458"/>
                <a:gd name="connsiteX7" fmla="*/ 116090 w 287605"/>
                <a:gd name="connsiteY7" fmla="*/ 499679 h 607458"/>
                <a:gd name="connsiteX8" fmla="*/ 25328 w 287605"/>
                <a:gd name="connsiteY8" fmla="*/ 284819 h 607458"/>
                <a:gd name="connsiteX9" fmla="*/ 0 w 287605"/>
                <a:gd name="connsiteY9" fmla="*/ 243127 h 607458"/>
                <a:gd name="connsiteX10" fmla="*/ 38383 w 287605"/>
                <a:gd name="connsiteY10" fmla="*/ 163449 h 607458"/>
                <a:gd name="connsiteX11" fmla="*/ 111164 w 287605"/>
                <a:gd name="connsiteY11" fmla="*/ 43647 h 607458"/>
                <a:gd name="connsiteX12" fmla="*/ 143803 w 287605"/>
                <a:gd name="connsiteY12" fmla="*/ 0 h 6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8">
                  <a:moveTo>
                    <a:pt x="143803" y="0"/>
                  </a:moveTo>
                  <a:lnTo>
                    <a:pt x="176441" y="43647"/>
                  </a:lnTo>
                  <a:cubicBezTo>
                    <a:pt x="202553" y="82298"/>
                    <a:pt x="226854" y="122272"/>
                    <a:pt x="249222" y="163449"/>
                  </a:cubicBezTo>
                  <a:lnTo>
                    <a:pt x="287605" y="243127"/>
                  </a:lnTo>
                  <a:lnTo>
                    <a:pt x="262277" y="284819"/>
                  </a:lnTo>
                  <a:cubicBezTo>
                    <a:pt x="225380" y="352741"/>
                    <a:pt x="194859" y="424628"/>
                    <a:pt x="171515" y="499679"/>
                  </a:cubicBezTo>
                  <a:lnTo>
                    <a:pt x="143803" y="607458"/>
                  </a:lnTo>
                  <a:lnTo>
                    <a:pt x="116090" y="499679"/>
                  </a:lnTo>
                  <a:cubicBezTo>
                    <a:pt x="92747" y="424628"/>
                    <a:pt x="62225" y="352741"/>
                    <a:pt x="25328" y="284819"/>
                  </a:cubicBezTo>
                  <a:lnTo>
                    <a:pt x="0" y="243127"/>
                  </a:lnTo>
                  <a:lnTo>
                    <a:pt x="38383" y="163449"/>
                  </a:lnTo>
                  <a:cubicBezTo>
                    <a:pt x="60751" y="122272"/>
                    <a:pt x="85052" y="82298"/>
                    <a:pt x="111164" y="43647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자유형 17">
              <a:extLst>
                <a:ext uri="{FF2B5EF4-FFF2-40B4-BE49-F238E27FC236}">
                  <a16:creationId xmlns:a16="http://schemas.microsoft.com/office/drawing/2014/main" id="{51D83CB2-BD9F-C24A-A2B9-4F89EA20E8BB}"/>
                </a:ext>
              </a:extLst>
            </p:cNvPr>
            <p:cNvSpPr/>
            <p:nvPr/>
          </p:nvSpPr>
          <p:spPr>
            <a:xfrm>
              <a:off x="4357708" y="3295992"/>
              <a:ext cx="241536" cy="510154"/>
            </a:xfrm>
            <a:custGeom>
              <a:avLst/>
              <a:gdLst>
                <a:gd name="connsiteX0" fmla="*/ 143802 w 287605"/>
                <a:gd name="connsiteY0" fmla="*/ 0 h 607457"/>
                <a:gd name="connsiteX1" fmla="*/ 171515 w 287605"/>
                <a:gd name="connsiteY1" fmla="*/ 107778 h 607457"/>
                <a:gd name="connsiteX2" fmla="*/ 262277 w 287605"/>
                <a:gd name="connsiteY2" fmla="*/ 322638 h 607457"/>
                <a:gd name="connsiteX3" fmla="*/ 287605 w 287605"/>
                <a:gd name="connsiteY3" fmla="*/ 364330 h 607457"/>
                <a:gd name="connsiteX4" fmla="*/ 249222 w 287605"/>
                <a:gd name="connsiteY4" fmla="*/ 444008 h 607457"/>
                <a:gd name="connsiteX5" fmla="*/ 176441 w 287605"/>
                <a:gd name="connsiteY5" fmla="*/ 563810 h 607457"/>
                <a:gd name="connsiteX6" fmla="*/ 143802 w 287605"/>
                <a:gd name="connsiteY6" fmla="*/ 607457 h 607457"/>
                <a:gd name="connsiteX7" fmla="*/ 111164 w 287605"/>
                <a:gd name="connsiteY7" fmla="*/ 563810 h 607457"/>
                <a:gd name="connsiteX8" fmla="*/ 38383 w 287605"/>
                <a:gd name="connsiteY8" fmla="*/ 444008 h 607457"/>
                <a:gd name="connsiteX9" fmla="*/ 0 w 287605"/>
                <a:gd name="connsiteY9" fmla="*/ 364330 h 607457"/>
                <a:gd name="connsiteX10" fmla="*/ 25328 w 287605"/>
                <a:gd name="connsiteY10" fmla="*/ 322638 h 607457"/>
                <a:gd name="connsiteX11" fmla="*/ 116090 w 287605"/>
                <a:gd name="connsiteY11" fmla="*/ 107778 h 607457"/>
                <a:gd name="connsiteX12" fmla="*/ 143802 w 287605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7">
                  <a:moveTo>
                    <a:pt x="143802" y="0"/>
                  </a:moveTo>
                  <a:lnTo>
                    <a:pt x="171515" y="107778"/>
                  </a:lnTo>
                  <a:cubicBezTo>
                    <a:pt x="194858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2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6" y="182829"/>
                    <a:pt x="116090" y="107778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자유형 19">
              <a:extLst>
                <a:ext uri="{FF2B5EF4-FFF2-40B4-BE49-F238E27FC236}">
                  <a16:creationId xmlns:a16="http://schemas.microsoft.com/office/drawing/2014/main" id="{E02AAF6A-D1BD-FB44-8E7E-ED7E8683D88B}"/>
                </a:ext>
              </a:extLst>
            </p:cNvPr>
            <p:cNvSpPr/>
            <p:nvPr/>
          </p:nvSpPr>
          <p:spPr>
            <a:xfrm>
              <a:off x="6326625" y="3295992"/>
              <a:ext cx="241537" cy="510154"/>
            </a:xfrm>
            <a:custGeom>
              <a:avLst/>
              <a:gdLst>
                <a:gd name="connsiteX0" fmla="*/ 143803 w 287606"/>
                <a:gd name="connsiteY0" fmla="*/ 0 h 607457"/>
                <a:gd name="connsiteX1" fmla="*/ 171516 w 287606"/>
                <a:gd name="connsiteY1" fmla="*/ 107778 h 607457"/>
                <a:gd name="connsiteX2" fmla="*/ 262278 w 287606"/>
                <a:gd name="connsiteY2" fmla="*/ 322638 h 607457"/>
                <a:gd name="connsiteX3" fmla="*/ 287606 w 287606"/>
                <a:gd name="connsiteY3" fmla="*/ 364330 h 607457"/>
                <a:gd name="connsiteX4" fmla="*/ 249223 w 287606"/>
                <a:gd name="connsiteY4" fmla="*/ 444008 h 607457"/>
                <a:gd name="connsiteX5" fmla="*/ 176442 w 287606"/>
                <a:gd name="connsiteY5" fmla="*/ 563810 h 607457"/>
                <a:gd name="connsiteX6" fmla="*/ 143803 w 287606"/>
                <a:gd name="connsiteY6" fmla="*/ 607457 h 607457"/>
                <a:gd name="connsiteX7" fmla="*/ 111165 w 287606"/>
                <a:gd name="connsiteY7" fmla="*/ 563810 h 607457"/>
                <a:gd name="connsiteX8" fmla="*/ 38384 w 287606"/>
                <a:gd name="connsiteY8" fmla="*/ 444008 h 607457"/>
                <a:gd name="connsiteX9" fmla="*/ 0 w 287606"/>
                <a:gd name="connsiteY9" fmla="*/ 364330 h 607457"/>
                <a:gd name="connsiteX10" fmla="*/ 25329 w 287606"/>
                <a:gd name="connsiteY10" fmla="*/ 322638 h 607457"/>
                <a:gd name="connsiteX11" fmla="*/ 116091 w 287606"/>
                <a:gd name="connsiteY11" fmla="*/ 107778 h 607457"/>
                <a:gd name="connsiteX12" fmla="*/ 143803 w 287606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6" h="607457">
                  <a:moveTo>
                    <a:pt x="143803" y="0"/>
                  </a:moveTo>
                  <a:lnTo>
                    <a:pt x="171516" y="107778"/>
                  </a:lnTo>
                  <a:cubicBezTo>
                    <a:pt x="194859" y="182829"/>
                    <a:pt x="225381" y="254716"/>
                    <a:pt x="262278" y="322638"/>
                  </a:cubicBezTo>
                  <a:lnTo>
                    <a:pt x="287606" y="364330"/>
                  </a:lnTo>
                  <a:lnTo>
                    <a:pt x="249223" y="444008"/>
                  </a:lnTo>
                  <a:cubicBezTo>
                    <a:pt x="226855" y="485185"/>
                    <a:pt x="202554" y="525159"/>
                    <a:pt x="176442" y="563810"/>
                  </a:cubicBezTo>
                  <a:lnTo>
                    <a:pt x="143803" y="607457"/>
                  </a:lnTo>
                  <a:lnTo>
                    <a:pt x="111165" y="563810"/>
                  </a:lnTo>
                  <a:cubicBezTo>
                    <a:pt x="85053" y="525159"/>
                    <a:pt x="60752" y="485185"/>
                    <a:pt x="38384" y="444008"/>
                  </a:cubicBezTo>
                  <a:lnTo>
                    <a:pt x="0" y="364330"/>
                  </a:lnTo>
                  <a:lnTo>
                    <a:pt x="25329" y="322638"/>
                  </a:lnTo>
                  <a:cubicBezTo>
                    <a:pt x="62226" y="254716"/>
                    <a:pt x="92747" y="182829"/>
                    <a:pt x="116091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>
              <a:extLst>
                <a:ext uri="{FF2B5EF4-FFF2-40B4-BE49-F238E27FC236}">
                  <a16:creationId xmlns:a16="http://schemas.microsoft.com/office/drawing/2014/main" id="{F4B9B217-3AE9-EE4E-A366-58B785D97EB5}"/>
                </a:ext>
              </a:extLst>
            </p:cNvPr>
            <p:cNvSpPr/>
            <p:nvPr/>
          </p:nvSpPr>
          <p:spPr>
            <a:xfrm>
              <a:off x="8295545" y="3295992"/>
              <a:ext cx="241536" cy="510154"/>
            </a:xfrm>
            <a:custGeom>
              <a:avLst/>
              <a:gdLst>
                <a:gd name="connsiteX0" fmla="*/ 143803 w 287605"/>
                <a:gd name="connsiteY0" fmla="*/ 0 h 607457"/>
                <a:gd name="connsiteX1" fmla="*/ 171515 w 287605"/>
                <a:gd name="connsiteY1" fmla="*/ 107778 h 607457"/>
                <a:gd name="connsiteX2" fmla="*/ 262277 w 287605"/>
                <a:gd name="connsiteY2" fmla="*/ 322638 h 607457"/>
                <a:gd name="connsiteX3" fmla="*/ 287605 w 287605"/>
                <a:gd name="connsiteY3" fmla="*/ 364330 h 607457"/>
                <a:gd name="connsiteX4" fmla="*/ 249222 w 287605"/>
                <a:gd name="connsiteY4" fmla="*/ 444008 h 607457"/>
                <a:gd name="connsiteX5" fmla="*/ 176441 w 287605"/>
                <a:gd name="connsiteY5" fmla="*/ 563810 h 607457"/>
                <a:gd name="connsiteX6" fmla="*/ 143803 w 287605"/>
                <a:gd name="connsiteY6" fmla="*/ 607457 h 607457"/>
                <a:gd name="connsiteX7" fmla="*/ 111164 w 287605"/>
                <a:gd name="connsiteY7" fmla="*/ 563810 h 607457"/>
                <a:gd name="connsiteX8" fmla="*/ 38383 w 287605"/>
                <a:gd name="connsiteY8" fmla="*/ 444008 h 607457"/>
                <a:gd name="connsiteX9" fmla="*/ 0 w 287605"/>
                <a:gd name="connsiteY9" fmla="*/ 364330 h 607457"/>
                <a:gd name="connsiteX10" fmla="*/ 25328 w 287605"/>
                <a:gd name="connsiteY10" fmla="*/ 322638 h 607457"/>
                <a:gd name="connsiteX11" fmla="*/ 116090 w 287605"/>
                <a:gd name="connsiteY11" fmla="*/ 107778 h 607457"/>
                <a:gd name="connsiteX12" fmla="*/ 143803 w 287605"/>
                <a:gd name="connsiteY12" fmla="*/ 0 h 60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7605" h="607457">
                  <a:moveTo>
                    <a:pt x="143803" y="0"/>
                  </a:moveTo>
                  <a:lnTo>
                    <a:pt x="171515" y="107778"/>
                  </a:lnTo>
                  <a:cubicBezTo>
                    <a:pt x="194859" y="182829"/>
                    <a:pt x="225380" y="254716"/>
                    <a:pt x="262277" y="322638"/>
                  </a:cubicBezTo>
                  <a:lnTo>
                    <a:pt x="287605" y="364330"/>
                  </a:lnTo>
                  <a:lnTo>
                    <a:pt x="249222" y="444008"/>
                  </a:lnTo>
                  <a:cubicBezTo>
                    <a:pt x="226854" y="485185"/>
                    <a:pt x="202553" y="525159"/>
                    <a:pt x="176441" y="563810"/>
                  </a:cubicBezTo>
                  <a:lnTo>
                    <a:pt x="143803" y="607457"/>
                  </a:lnTo>
                  <a:lnTo>
                    <a:pt x="111164" y="563810"/>
                  </a:lnTo>
                  <a:cubicBezTo>
                    <a:pt x="85052" y="525159"/>
                    <a:pt x="60751" y="485185"/>
                    <a:pt x="38383" y="444008"/>
                  </a:cubicBezTo>
                  <a:lnTo>
                    <a:pt x="0" y="364330"/>
                  </a:lnTo>
                  <a:lnTo>
                    <a:pt x="25328" y="322638"/>
                  </a:lnTo>
                  <a:cubicBezTo>
                    <a:pt x="62225" y="254716"/>
                    <a:pt x="92747" y="182829"/>
                    <a:pt x="116090" y="1077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자유형 23">
              <a:extLst>
                <a:ext uri="{FF2B5EF4-FFF2-40B4-BE49-F238E27FC236}">
                  <a16:creationId xmlns:a16="http://schemas.microsoft.com/office/drawing/2014/main" id="{2EE7827C-4C4E-F341-8951-23BCC48303B8}"/>
                </a:ext>
              </a:extLst>
            </p:cNvPr>
            <p:cNvSpPr/>
            <p:nvPr/>
          </p:nvSpPr>
          <p:spPr>
            <a:xfrm>
              <a:off x="2273742" y="1866950"/>
              <a:ext cx="2204732" cy="2440547"/>
            </a:xfrm>
            <a:custGeom>
              <a:avLst/>
              <a:gdLst>
                <a:gd name="connsiteX0" fmla="*/ 1453019 w 2625246"/>
                <a:gd name="connsiteY0" fmla="*/ 0 h 2906038"/>
                <a:gd name="connsiteX1" fmla="*/ 2574239 w 2625246"/>
                <a:gd name="connsiteY1" fmla="*/ 528764 h 2906038"/>
                <a:gd name="connsiteX2" fmla="*/ 2625246 w 2625246"/>
                <a:gd name="connsiteY2" fmla="*/ 596975 h 2906038"/>
                <a:gd name="connsiteX3" fmla="*/ 2592608 w 2625246"/>
                <a:gd name="connsiteY3" fmla="*/ 640622 h 2906038"/>
                <a:gd name="connsiteX4" fmla="*/ 2519827 w 2625246"/>
                <a:gd name="connsiteY4" fmla="*/ 760424 h 2906038"/>
                <a:gd name="connsiteX5" fmla="*/ 2481444 w 2625246"/>
                <a:gd name="connsiteY5" fmla="*/ 840102 h 2906038"/>
                <a:gd name="connsiteX6" fmla="*/ 2446745 w 2625246"/>
                <a:gd name="connsiteY6" fmla="*/ 782986 h 2906038"/>
                <a:gd name="connsiteX7" fmla="*/ 1453019 w 2625246"/>
                <a:gd name="connsiteY7" fmla="*/ 254627 h 2906038"/>
                <a:gd name="connsiteX8" fmla="*/ 254627 w 2625246"/>
                <a:gd name="connsiteY8" fmla="*/ 1453019 h 2906038"/>
                <a:gd name="connsiteX9" fmla="*/ 1453019 w 2625246"/>
                <a:gd name="connsiteY9" fmla="*/ 2651411 h 2906038"/>
                <a:gd name="connsiteX10" fmla="*/ 2446745 w 2625246"/>
                <a:gd name="connsiteY10" fmla="*/ 2123052 h 2906038"/>
                <a:gd name="connsiteX11" fmla="*/ 2481444 w 2625246"/>
                <a:gd name="connsiteY11" fmla="*/ 2065936 h 2906038"/>
                <a:gd name="connsiteX12" fmla="*/ 2519827 w 2625246"/>
                <a:gd name="connsiteY12" fmla="*/ 2145614 h 2906038"/>
                <a:gd name="connsiteX13" fmla="*/ 2592608 w 2625246"/>
                <a:gd name="connsiteY13" fmla="*/ 2265416 h 2906038"/>
                <a:gd name="connsiteX14" fmla="*/ 2625246 w 2625246"/>
                <a:gd name="connsiteY14" fmla="*/ 2309063 h 2906038"/>
                <a:gd name="connsiteX15" fmla="*/ 2574239 w 2625246"/>
                <a:gd name="connsiteY15" fmla="*/ 2377274 h 2906038"/>
                <a:gd name="connsiteX16" fmla="*/ 1453019 w 2625246"/>
                <a:gd name="connsiteY16" fmla="*/ 2906038 h 2906038"/>
                <a:gd name="connsiteX17" fmla="*/ 0 w 2625246"/>
                <a:gd name="connsiteY17" fmla="*/ 1453019 h 2906038"/>
                <a:gd name="connsiteX18" fmla="*/ 1453019 w 2625246"/>
                <a:gd name="connsiteY18" fmla="*/ 0 h 290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25246" h="2906038">
                  <a:moveTo>
                    <a:pt x="1453019" y="0"/>
                  </a:moveTo>
                  <a:cubicBezTo>
                    <a:pt x="1904414" y="0"/>
                    <a:pt x="2307734" y="205835"/>
                    <a:pt x="2574239" y="528764"/>
                  </a:cubicBezTo>
                  <a:lnTo>
                    <a:pt x="2625246" y="596975"/>
                  </a:lnTo>
                  <a:lnTo>
                    <a:pt x="2592608" y="640622"/>
                  </a:lnTo>
                  <a:cubicBezTo>
                    <a:pt x="2566496" y="679273"/>
                    <a:pt x="2542195" y="719247"/>
                    <a:pt x="2519827" y="760424"/>
                  </a:cubicBezTo>
                  <a:lnTo>
                    <a:pt x="2481444" y="840102"/>
                  </a:lnTo>
                  <a:lnTo>
                    <a:pt x="2446745" y="782986"/>
                  </a:lnTo>
                  <a:cubicBezTo>
                    <a:pt x="2231385" y="464212"/>
                    <a:pt x="1866678" y="254627"/>
                    <a:pt x="1453019" y="254627"/>
                  </a:cubicBezTo>
                  <a:cubicBezTo>
                    <a:pt x="791165" y="254627"/>
                    <a:pt x="254627" y="791165"/>
                    <a:pt x="254627" y="1453019"/>
                  </a:cubicBezTo>
                  <a:cubicBezTo>
                    <a:pt x="254627" y="2114873"/>
                    <a:pt x="791165" y="2651411"/>
                    <a:pt x="1453019" y="2651411"/>
                  </a:cubicBezTo>
                  <a:cubicBezTo>
                    <a:pt x="1866678" y="2651411"/>
                    <a:pt x="2231385" y="2441826"/>
                    <a:pt x="2446745" y="2123052"/>
                  </a:cubicBezTo>
                  <a:lnTo>
                    <a:pt x="2481444" y="2065936"/>
                  </a:lnTo>
                  <a:lnTo>
                    <a:pt x="2519827" y="2145614"/>
                  </a:lnTo>
                  <a:cubicBezTo>
                    <a:pt x="2542195" y="2186791"/>
                    <a:pt x="2566496" y="2226765"/>
                    <a:pt x="2592608" y="2265416"/>
                  </a:cubicBezTo>
                  <a:lnTo>
                    <a:pt x="2625246" y="2309063"/>
                  </a:lnTo>
                  <a:lnTo>
                    <a:pt x="2574239" y="2377274"/>
                  </a:lnTo>
                  <a:cubicBezTo>
                    <a:pt x="2307734" y="2700204"/>
                    <a:pt x="1904414" y="2906038"/>
                    <a:pt x="1453019" y="2906038"/>
                  </a:cubicBezTo>
                  <a:cubicBezTo>
                    <a:pt x="650539" y="2906038"/>
                    <a:pt x="0" y="2255499"/>
                    <a:pt x="0" y="1453019"/>
                  </a:cubicBezTo>
                  <a:cubicBezTo>
                    <a:pt x="0" y="650539"/>
                    <a:pt x="650539" y="0"/>
                    <a:pt x="1453019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D0E65C76-86E0-D94A-A248-C6941DF02B8E}"/>
                </a:ext>
              </a:extLst>
            </p:cNvPr>
            <p:cNvSpPr/>
            <p:nvPr/>
          </p:nvSpPr>
          <p:spPr>
            <a:xfrm>
              <a:off x="4478475" y="1866950"/>
              <a:ext cx="1968919" cy="705534"/>
            </a:xfrm>
            <a:custGeom>
              <a:avLst/>
              <a:gdLst>
                <a:gd name="connsiteX0" fmla="*/ 1172228 w 2344455"/>
                <a:gd name="connsiteY0" fmla="*/ 0 h 840102"/>
                <a:gd name="connsiteX1" fmla="*/ 2293448 w 2344455"/>
                <a:gd name="connsiteY1" fmla="*/ 528764 h 840102"/>
                <a:gd name="connsiteX2" fmla="*/ 2344455 w 2344455"/>
                <a:gd name="connsiteY2" fmla="*/ 596975 h 840102"/>
                <a:gd name="connsiteX3" fmla="*/ 2311817 w 2344455"/>
                <a:gd name="connsiteY3" fmla="*/ 640622 h 840102"/>
                <a:gd name="connsiteX4" fmla="*/ 2239036 w 2344455"/>
                <a:gd name="connsiteY4" fmla="*/ 760424 h 840102"/>
                <a:gd name="connsiteX5" fmla="*/ 2200652 w 2344455"/>
                <a:gd name="connsiteY5" fmla="*/ 840102 h 840102"/>
                <a:gd name="connsiteX6" fmla="*/ 2165954 w 2344455"/>
                <a:gd name="connsiteY6" fmla="*/ 782986 h 840102"/>
                <a:gd name="connsiteX7" fmla="*/ 1172228 w 2344455"/>
                <a:gd name="connsiteY7" fmla="*/ 254627 h 840102"/>
                <a:gd name="connsiteX8" fmla="*/ 178502 w 2344455"/>
                <a:gd name="connsiteY8" fmla="*/ 782986 h 840102"/>
                <a:gd name="connsiteX9" fmla="*/ 143803 w 2344455"/>
                <a:gd name="connsiteY9" fmla="*/ 840102 h 840102"/>
                <a:gd name="connsiteX10" fmla="*/ 105420 w 2344455"/>
                <a:gd name="connsiteY10" fmla="*/ 760424 h 840102"/>
                <a:gd name="connsiteX11" fmla="*/ 32639 w 2344455"/>
                <a:gd name="connsiteY11" fmla="*/ 640622 h 840102"/>
                <a:gd name="connsiteX12" fmla="*/ 0 w 2344455"/>
                <a:gd name="connsiteY12" fmla="*/ 596975 h 840102"/>
                <a:gd name="connsiteX13" fmla="*/ 51008 w 2344455"/>
                <a:gd name="connsiteY13" fmla="*/ 528764 h 840102"/>
                <a:gd name="connsiteX14" fmla="*/ 1172228 w 2344455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5" h="840102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5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2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자유형 27">
              <a:extLst>
                <a:ext uri="{FF2B5EF4-FFF2-40B4-BE49-F238E27FC236}">
                  <a16:creationId xmlns:a16="http://schemas.microsoft.com/office/drawing/2014/main" id="{45AE01DD-DBC7-1A4A-A6BA-36787C90C6E7}"/>
                </a:ext>
              </a:extLst>
            </p:cNvPr>
            <p:cNvSpPr/>
            <p:nvPr/>
          </p:nvSpPr>
          <p:spPr>
            <a:xfrm>
              <a:off x="6447393" y="1866950"/>
              <a:ext cx="1968920" cy="705534"/>
            </a:xfrm>
            <a:custGeom>
              <a:avLst/>
              <a:gdLst>
                <a:gd name="connsiteX0" fmla="*/ 1172228 w 2344456"/>
                <a:gd name="connsiteY0" fmla="*/ 0 h 840102"/>
                <a:gd name="connsiteX1" fmla="*/ 2293448 w 2344456"/>
                <a:gd name="connsiteY1" fmla="*/ 528764 h 840102"/>
                <a:gd name="connsiteX2" fmla="*/ 2344456 w 2344456"/>
                <a:gd name="connsiteY2" fmla="*/ 596975 h 840102"/>
                <a:gd name="connsiteX3" fmla="*/ 2311817 w 2344456"/>
                <a:gd name="connsiteY3" fmla="*/ 640622 h 840102"/>
                <a:gd name="connsiteX4" fmla="*/ 2239036 w 2344456"/>
                <a:gd name="connsiteY4" fmla="*/ 760424 h 840102"/>
                <a:gd name="connsiteX5" fmla="*/ 2200653 w 2344456"/>
                <a:gd name="connsiteY5" fmla="*/ 840102 h 840102"/>
                <a:gd name="connsiteX6" fmla="*/ 2165954 w 2344456"/>
                <a:gd name="connsiteY6" fmla="*/ 782986 h 840102"/>
                <a:gd name="connsiteX7" fmla="*/ 1172228 w 2344456"/>
                <a:gd name="connsiteY7" fmla="*/ 254627 h 840102"/>
                <a:gd name="connsiteX8" fmla="*/ 178502 w 2344456"/>
                <a:gd name="connsiteY8" fmla="*/ 782986 h 840102"/>
                <a:gd name="connsiteX9" fmla="*/ 143803 w 2344456"/>
                <a:gd name="connsiteY9" fmla="*/ 840102 h 840102"/>
                <a:gd name="connsiteX10" fmla="*/ 105420 w 2344456"/>
                <a:gd name="connsiteY10" fmla="*/ 760424 h 840102"/>
                <a:gd name="connsiteX11" fmla="*/ 32639 w 2344456"/>
                <a:gd name="connsiteY11" fmla="*/ 640622 h 840102"/>
                <a:gd name="connsiteX12" fmla="*/ 0 w 2344456"/>
                <a:gd name="connsiteY12" fmla="*/ 596975 h 840102"/>
                <a:gd name="connsiteX13" fmla="*/ 51008 w 2344456"/>
                <a:gd name="connsiteY13" fmla="*/ 528764 h 840102"/>
                <a:gd name="connsiteX14" fmla="*/ 1172228 w 2344456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6" h="840102">
                  <a:moveTo>
                    <a:pt x="1172228" y="0"/>
                  </a:moveTo>
                  <a:cubicBezTo>
                    <a:pt x="1623623" y="0"/>
                    <a:pt x="2026943" y="205835"/>
                    <a:pt x="2293448" y="528764"/>
                  </a:cubicBezTo>
                  <a:lnTo>
                    <a:pt x="2344456" y="596975"/>
                  </a:lnTo>
                  <a:lnTo>
                    <a:pt x="2311817" y="640622"/>
                  </a:lnTo>
                  <a:cubicBezTo>
                    <a:pt x="2285705" y="679273"/>
                    <a:pt x="2261404" y="719247"/>
                    <a:pt x="2239036" y="760424"/>
                  </a:cubicBezTo>
                  <a:lnTo>
                    <a:pt x="2200653" y="840102"/>
                  </a:lnTo>
                  <a:lnTo>
                    <a:pt x="2165954" y="782986"/>
                  </a:lnTo>
                  <a:cubicBezTo>
                    <a:pt x="1950594" y="464212"/>
                    <a:pt x="1585887" y="254627"/>
                    <a:pt x="1172228" y="254627"/>
                  </a:cubicBezTo>
                  <a:cubicBezTo>
                    <a:pt x="758569" y="254627"/>
                    <a:pt x="393862" y="464212"/>
                    <a:pt x="178502" y="782986"/>
                  </a:cubicBezTo>
                  <a:lnTo>
                    <a:pt x="143803" y="840102"/>
                  </a:lnTo>
                  <a:lnTo>
                    <a:pt x="105420" y="760424"/>
                  </a:lnTo>
                  <a:cubicBezTo>
                    <a:pt x="83052" y="719247"/>
                    <a:pt x="58751" y="679273"/>
                    <a:pt x="32639" y="640622"/>
                  </a:cubicBezTo>
                  <a:lnTo>
                    <a:pt x="0" y="596975"/>
                  </a:lnTo>
                  <a:lnTo>
                    <a:pt x="51008" y="528764"/>
                  </a:lnTo>
                  <a:cubicBezTo>
                    <a:pt x="317513" y="205835"/>
                    <a:pt x="720833" y="0"/>
                    <a:pt x="1172228" y="0"/>
                  </a:cubicBez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자유형 31">
              <a:extLst>
                <a:ext uri="{FF2B5EF4-FFF2-40B4-BE49-F238E27FC236}">
                  <a16:creationId xmlns:a16="http://schemas.microsoft.com/office/drawing/2014/main" id="{A7C3FA34-E7A4-C249-AA8A-314F457EDFB3}"/>
                </a:ext>
              </a:extLst>
            </p:cNvPr>
            <p:cNvSpPr/>
            <p:nvPr/>
          </p:nvSpPr>
          <p:spPr>
            <a:xfrm>
              <a:off x="4240009" y="2567899"/>
              <a:ext cx="235814" cy="1029479"/>
            </a:xfrm>
            <a:custGeom>
              <a:avLst/>
              <a:gdLst>
                <a:gd name="connsiteX0" fmla="*/ 136989 w 280791"/>
                <a:gd name="connsiteY0" fmla="*/ 0 h 1225834"/>
                <a:gd name="connsiteX1" fmla="*/ 162317 w 280791"/>
                <a:gd name="connsiteY1" fmla="*/ 41692 h 1225834"/>
                <a:gd name="connsiteX2" fmla="*/ 253079 w 280791"/>
                <a:gd name="connsiteY2" fmla="*/ 256552 h 1225834"/>
                <a:gd name="connsiteX3" fmla="*/ 280791 w 280791"/>
                <a:gd name="connsiteY3" fmla="*/ 364331 h 1225834"/>
                <a:gd name="connsiteX4" fmla="*/ 278974 w 280791"/>
                <a:gd name="connsiteY4" fmla="*/ 371399 h 1225834"/>
                <a:gd name="connsiteX5" fmla="*/ 254627 w 280791"/>
                <a:gd name="connsiteY5" fmla="*/ 612917 h 1225834"/>
                <a:gd name="connsiteX6" fmla="*/ 278974 w 280791"/>
                <a:gd name="connsiteY6" fmla="*/ 854435 h 1225834"/>
                <a:gd name="connsiteX7" fmla="*/ 280791 w 280791"/>
                <a:gd name="connsiteY7" fmla="*/ 861504 h 1225834"/>
                <a:gd name="connsiteX8" fmla="*/ 253079 w 280791"/>
                <a:gd name="connsiteY8" fmla="*/ 969282 h 1225834"/>
                <a:gd name="connsiteX9" fmla="*/ 162317 w 280791"/>
                <a:gd name="connsiteY9" fmla="*/ 1184142 h 1225834"/>
                <a:gd name="connsiteX10" fmla="*/ 136989 w 280791"/>
                <a:gd name="connsiteY10" fmla="*/ 1225834 h 1225834"/>
                <a:gd name="connsiteX11" fmla="*/ 114185 w 280791"/>
                <a:gd name="connsiteY11" fmla="*/ 1178497 h 1225834"/>
                <a:gd name="connsiteX12" fmla="*/ 0 w 280791"/>
                <a:gd name="connsiteY12" fmla="*/ 612917 h 1225834"/>
                <a:gd name="connsiteX13" fmla="*/ 114185 w 280791"/>
                <a:gd name="connsiteY13" fmla="*/ 47337 h 1225834"/>
                <a:gd name="connsiteX14" fmla="*/ 136989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36989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9" y="1225834"/>
                  </a:lnTo>
                  <a:lnTo>
                    <a:pt x="114185" y="1178497"/>
                  </a:lnTo>
                  <a:cubicBezTo>
                    <a:pt x="40659" y="1004661"/>
                    <a:pt x="0" y="813537"/>
                    <a:pt x="0" y="612917"/>
                  </a:cubicBezTo>
                  <a:cubicBezTo>
                    <a:pt x="0" y="412297"/>
                    <a:pt x="40659" y="221173"/>
                    <a:pt x="114185" y="47337"/>
                  </a:cubicBezTo>
                  <a:lnTo>
                    <a:pt x="136989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자유형 32">
              <a:extLst>
                <a:ext uri="{FF2B5EF4-FFF2-40B4-BE49-F238E27FC236}">
                  <a16:creationId xmlns:a16="http://schemas.microsoft.com/office/drawing/2014/main" id="{DB68E172-2E40-D54D-AF8E-FB15E5E095EE}"/>
                </a:ext>
              </a:extLst>
            </p:cNvPr>
            <p:cNvSpPr/>
            <p:nvPr/>
          </p:nvSpPr>
          <p:spPr>
            <a:xfrm>
              <a:off x="4478474" y="2572484"/>
              <a:ext cx="235815" cy="1029479"/>
            </a:xfrm>
            <a:custGeom>
              <a:avLst/>
              <a:gdLst>
                <a:gd name="connsiteX0" fmla="*/ 143803 w 280792"/>
                <a:gd name="connsiteY0" fmla="*/ 0 h 1225834"/>
                <a:gd name="connsiteX1" fmla="*/ 166607 w 280792"/>
                <a:gd name="connsiteY1" fmla="*/ 47337 h 1225834"/>
                <a:gd name="connsiteX2" fmla="*/ 280792 w 280792"/>
                <a:gd name="connsiteY2" fmla="*/ 612917 h 1225834"/>
                <a:gd name="connsiteX3" fmla="*/ 166607 w 280792"/>
                <a:gd name="connsiteY3" fmla="*/ 1178497 h 1225834"/>
                <a:gd name="connsiteX4" fmla="*/ 143803 w 280792"/>
                <a:gd name="connsiteY4" fmla="*/ 1225834 h 1225834"/>
                <a:gd name="connsiteX5" fmla="*/ 118475 w 280792"/>
                <a:gd name="connsiteY5" fmla="*/ 1184142 h 1225834"/>
                <a:gd name="connsiteX6" fmla="*/ 27713 w 280792"/>
                <a:gd name="connsiteY6" fmla="*/ 969282 h 1225834"/>
                <a:gd name="connsiteX7" fmla="*/ 0 w 280792"/>
                <a:gd name="connsiteY7" fmla="*/ 861504 h 1225834"/>
                <a:gd name="connsiteX8" fmla="*/ 1818 w 280792"/>
                <a:gd name="connsiteY8" fmla="*/ 854435 h 1225834"/>
                <a:gd name="connsiteX9" fmla="*/ 26165 w 280792"/>
                <a:gd name="connsiteY9" fmla="*/ 612917 h 1225834"/>
                <a:gd name="connsiteX10" fmla="*/ 1818 w 280792"/>
                <a:gd name="connsiteY10" fmla="*/ 371399 h 1225834"/>
                <a:gd name="connsiteX11" fmla="*/ 0 w 280792"/>
                <a:gd name="connsiteY11" fmla="*/ 364331 h 1225834"/>
                <a:gd name="connsiteX12" fmla="*/ 27713 w 280792"/>
                <a:gd name="connsiteY12" fmla="*/ 256552 h 1225834"/>
                <a:gd name="connsiteX13" fmla="*/ 118475 w 280792"/>
                <a:gd name="connsiteY13" fmla="*/ 41692 h 1225834"/>
                <a:gd name="connsiteX14" fmla="*/ 143803 w 280792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2" h="1225834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자유형 33">
              <a:extLst>
                <a:ext uri="{FF2B5EF4-FFF2-40B4-BE49-F238E27FC236}">
                  <a16:creationId xmlns:a16="http://schemas.microsoft.com/office/drawing/2014/main" id="{69555E3F-56F4-214A-B6EB-547EC08697D0}"/>
                </a:ext>
              </a:extLst>
            </p:cNvPr>
            <p:cNvSpPr/>
            <p:nvPr/>
          </p:nvSpPr>
          <p:spPr>
            <a:xfrm>
              <a:off x="6211580" y="2572484"/>
              <a:ext cx="235814" cy="1029479"/>
            </a:xfrm>
            <a:custGeom>
              <a:avLst/>
              <a:gdLst>
                <a:gd name="connsiteX0" fmla="*/ 136988 w 280791"/>
                <a:gd name="connsiteY0" fmla="*/ 0 h 1225834"/>
                <a:gd name="connsiteX1" fmla="*/ 162317 w 280791"/>
                <a:gd name="connsiteY1" fmla="*/ 41692 h 1225834"/>
                <a:gd name="connsiteX2" fmla="*/ 253079 w 280791"/>
                <a:gd name="connsiteY2" fmla="*/ 256552 h 1225834"/>
                <a:gd name="connsiteX3" fmla="*/ 280791 w 280791"/>
                <a:gd name="connsiteY3" fmla="*/ 364331 h 1225834"/>
                <a:gd name="connsiteX4" fmla="*/ 278974 w 280791"/>
                <a:gd name="connsiteY4" fmla="*/ 371399 h 1225834"/>
                <a:gd name="connsiteX5" fmla="*/ 254627 w 280791"/>
                <a:gd name="connsiteY5" fmla="*/ 612917 h 1225834"/>
                <a:gd name="connsiteX6" fmla="*/ 278974 w 280791"/>
                <a:gd name="connsiteY6" fmla="*/ 854435 h 1225834"/>
                <a:gd name="connsiteX7" fmla="*/ 280791 w 280791"/>
                <a:gd name="connsiteY7" fmla="*/ 861504 h 1225834"/>
                <a:gd name="connsiteX8" fmla="*/ 253079 w 280791"/>
                <a:gd name="connsiteY8" fmla="*/ 969282 h 1225834"/>
                <a:gd name="connsiteX9" fmla="*/ 162317 w 280791"/>
                <a:gd name="connsiteY9" fmla="*/ 1184142 h 1225834"/>
                <a:gd name="connsiteX10" fmla="*/ 136988 w 280791"/>
                <a:gd name="connsiteY10" fmla="*/ 1225834 h 1225834"/>
                <a:gd name="connsiteX11" fmla="*/ 114185 w 280791"/>
                <a:gd name="connsiteY11" fmla="*/ 1178497 h 1225834"/>
                <a:gd name="connsiteX12" fmla="*/ 0 w 280791"/>
                <a:gd name="connsiteY12" fmla="*/ 612917 h 1225834"/>
                <a:gd name="connsiteX13" fmla="*/ 114185 w 280791"/>
                <a:gd name="connsiteY13" fmla="*/ 47337 h 1225834"/>
                <a:gd name="connsiteX14" fmla="*/ 136988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36988" y="0"/>
                  </a:moveTo>
                  <a:lnTo>
                    <a:pt x="162317" y="41692"/>
                  </a:lnTo>
                  <a:cubicBezTo>
                    <a:pt x="199214" y="109614"/>
                    <a:pt x="229735" y="181501"/>
                    <a:pt x="253079" y="256552"/>
                  </a:cubicBezTo>
                  <a:lnTo>
                    <a:pt x="280791" y="364331"/>
                  </a:lnTo>
                  <a:lnTo>
                    <a:pt x="278974" y="371399"/>
                  </a:lnTo>
                  <a:cubicBezTo>
                    <a:pt x="263010" y="449412"/>
                    <a:pt x="254627" y="530185"/>
                    <a:pt x="254627" y="612917"/>
                  </a:cubicBezTo>
                  <a:cubicBezTo>
                    <a:pt x="254627" y="695649"/>
                    <a:pt x="263010" y="776423"/>
                    <a:pt x="278974" y="854435"/>
                  </a:cubicBezTo>
                  <a:lnTo>
                    <a:pt x="280791" y="861504"/>
                  </a:lnTo>
                  <a:lnTo>
                    <a:pt x="253079" y="969282"/>
                  </a:lnTo>
                  <a:cubicBezTo>
                    <a:pt x="229735" y="1044333"/>
                    <a:pt x="199214" y="1116220"/>
                    <a:pt x="162317" y="1184142"/>
                  </a:cubicBezTo>
                  <a:lnTo>
                    <a:pt x="136988" y="1225834"/>
                  </a:lnTo>
                  <a:lnTo>
                    <a:pt x="114185" y="1178497"/>
                  </a:lnTo>
                  <a:cubicBezTo>
                    <a:pt x="40658" y="1004661"/>
                    <a:pt x="0" y="813537"/>
                    <a:pt x="0" y="612917"/>
                  </a:cubicBezTo>
                  <a:cubicBezTo>
                    <a:pt x="0" y="412297"/>
                    <a:pt x="40658" y="221173"/>
                    <a:pt x="114185" y="47337"/>
                  </a:cubicBezTo>
                  <a:lnTo>
                    <a:pt x="136988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자유형 34">
              <a:extLst>
                <a:ext uri="{FF2B5EF4-FFF2-40B4-BE49-F238E27FC236}">
                  <a16:creationId xmlns:a16="http://schemas.microsoft.com/office/drawing/2014/main" id="{500BADE0-79E5-5B41-8038-723618BDA2EE}"/>
                </a:ext>
              </a:extLst>
            </p:cNvPr>
            <p:cNvSpPr/>
            <p:nvPr/>
          </p:nvSpPr>
          <p:spPr>
            <a:xfrm>
              <a:off x="6447393" y="2572484"/>
              <a:ext cx="235815" cy="1029479"/>
            </a:xfrm>
            <a:custGeom>
              <a:avLst/>
              <a:gdLst>
                <a:gd name="connsiteX0" fmla="*/ 143803 w 280792"/>
                <a:gd name="connsiteY0" fmla="*/ 0 h 1225834"/>
                <a:gd name="connsiteX1" fmla="*/ 166607 w 280792"/>
                <a:gd name="connsiteY1" fmla="*/ 47337 h 1225834"/>
                <a:gd name="connsiteX2" fmla="*/ 280792 w 280792"/>
                <a:gd name="connsiteY2" fmla="*/ 612917 h 1225834"/>
                <a:gd name="connsiteX3" fmla="*/ 166607 w 280792"/>
                <a:gd name="connsiteY3" fmla="*/ 1178497 h 1225834"/>
                <a:gd name="connsiteX4" fmla="*/ 143803 w 280792"/>
                <a:gd name="connsiteY4" fmla="*/ 1225834 h 1225834"/>
                <a:gd name="connsiteX5" fmla="*/ 118475 w 280792"/>
                <a:gd name="connsiteY5" fmla="*/ 1184142 h 1225834"/>
                <a:gd name="connsiteX6" fmla="*/ 27713 w 280792"/>
                <a:gd name="connsiteY6" fmla="*/ 969282 h 1225834"/>
                <a:gd name="connsiteX7" fmla="*/ 0 w 280792"/>
                <a:gd name="connsiteY7" fmla="*/ 861504 h 1225834"/>
                <a:gd name="connsiteX8" fmla="*/ 1818 w 280792"/>
                <a:gd name="connsiteY8" fmla="*/ 854435 h 1225834"/>
                <a:gd name="connsiteX9" fmla="*/ 26165 w 280792"/>
                <a:gd name="connsiteY9" fmla="*/ 612917 h 1225834"/>
                <a:gd name="connsiteX10" fmla="*/ 1818 w 280792"/>
                <a:gd name="connsiteY10" fmla="*/ 371399 h 1225834"/>
                <a:gd name="connsiteX11" fmla="*/ 0 w 280792"/>
                <a:gd name="connsiteY11" fmla="*/ 364331 h 1225834"/>
                <a:gd name="connsiteX12" fmla="*/ 27713 w 280792"/>
                <a:gd name="connsiteY12" fmla="*/ 256552 h 1225834"/>
                <a:gd name="connsiteX13" fmla="*/ 118475 w 280792"/>
                <a:gd name="connsiteY13" fmla="*/ 41692 h 1225834"/>
                <a:gd name="connsiteX14" fmla="*/ 143803 w 280792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2" h="1225834">
                  <a:moveTo>
                    <a:pt x="143803" y="0"/>
                  </a:moveTo>
                  <a:lnTo>
                    <a:pt x="166607" y="47337"/>
                  </a:lnTo>
                  <a:cubicBezTo>
                    <a:pt x="240133" y="221173"/>
                    <a:pt x="280792" y="412297"/>
                    <a:pt x="280792" y="612917"/>
                  </a:cubicBezTo>
                  <a:cubicBezTo>
                    <a:pt x="280792" y="813537"/>
                    <a:pt x="240133" y="1004661"/>
                    <a:pt x="166607" y="1178497"/>
                  </a:cubicBezTo>
                  <a:lnTo>
                    <a:pt x="143803" y="1225834"/>
                  </a:lnTo>
                  <a:lnTo>
                    <a:pt x="118475" y="1184142"/>
                  </a:lnTo>
                  <a:cubicBezTo>
                    <a:pt x="81578" y="1116220"/>
                    <a:pt x="51056" y="1044333"/>
                    <a:pt x="27713" y="969282"/>
                  </a:cubicBezTo>
                  <a:lnTo>
                    <a:pt x="0" y="861504"/>
                  </a:lnTo>
                  <a:lnTo>
                    <a:pt x="1818" y="854435"/>
                  </a:lnTo>
                  <a:cubicBezTo>
                    <a:pt x="17781" y="776423"/>
                    <a:pt x="26165" y="695649"/>
                    <a:pt x="26165" y="612917"/>
                  </a:cubicBezTo>
                  <a:cubicBezTo>
                    <a:pt x="26165" y="530185"/>
                    <a:pt x="17781" y="449412"/>
                    <a:pt x="1818" y="371399"/>
                  </a:cubicBezTo>
                  <a:lnTo>
                    <a:pt x="0" y="364331"/>
                  </a:lnTo>
                  <a:lnTo>
                    <a:pt x="27713" y="256552"/>
                  </a:lnTo>
                  <a:cubicBezTo>
                    <a:pt x="51056" y="181501"/>
                    <a:pt x="81578" y="109614"/>
                    <a:pt x="118475" y="41692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자유형 36">
              <a:extLst>
                <a:ext uri="{FF2B5EF4-FFF2-40B4-BE49-F238E27FC236}">
                  <a16:creationId xmlns:a16="http://schemas.microsoft.com/office/drawing/2014/main" id="{B41749EA-763B-134D-B6B8-74AF0ECB6D5A}"/>
                </a:ext>
              </a:extLst>
            </p:cNvPr>
            <p:cNvSpPr/>
            <p:nvPr/>
          </p:nvSpPr>
          <p:spPr>
            <a:xfrm>
              <a:off x="8416313" y="2572484"/>
              <a:ext cx="235814" cy="1029479"/>
            </a:xfrm>
            <a:custGeom>
              <a:avLst/>
              <a:gdLst>
                <a:gd name="connsiteX0" fmla="*/ 143802 w 280791"/>
                <a:gd name="connsiteY0" fmla="*/ 0 h 1225834"/>
                <a:gd name="connsiteX1" fmla="*/ 166606 w 280791"/>
                <a:gd name="connsiteY1" fmla="*/ 47337 h 1225834"/>
                <a:gd name="connsiteX2" fmla="*/ 280791 w 280791"/>
                <a:gd name="connsiteY2" fmla="*/ 612917 h 1225834"/>
                <a:gd name="connsiteX3" fmla="*/ 166606 w 280791"/>
                <a:gd name="connsiteY3" fmla="*/ 1178497 h 1225834"/>
                <a:gd name="connsiteX4" fmla="*/ 143802 w 280791"/>
                <a:gd name="connsiteY4" fmla="*/ 1225834 h 1225834"/>
                <a:gd name="connsiteX5" fmla="*/ 118474 w 280791"/>
                <a:gd name="connsiteY5" fmla="*/ 1184142 h 1225834"/>
                <a:gd name="connsiteX6" fmla="*/ 27712 w 280791"/>
                <a:gd name="connsiteY6" fmla="*/ 969282 h 1225834"/>
                <a:gd name="connsiteX7" fmla="*/ 0 w 280791"/>
                <a:gd name="connsiteY7" fmla="*/ 861504 h 1225834"/>
                <a:gd name="connsiteX8" fmla="*/ 1817 w 280791"/>
                <a:gd name="connsiteY8" fmla="*/ 854435 h 1225834"/>
                <a:gd name="connsiteX9" fmla="*/ 26164 w 280791"/>
                <a:gd name="connsiteY9" fmla="*/ 612917 h 1225834"/>
                <a:gd name="connsiteX10" fmla="*/ 1817 w 280791"/>
                <a:gd name="connsiteY10" fmla="*/ 371399 h 1225834"/>
                <a:gd name="connsiteX11" fmla="*/ 0 w 280791"/>
                <a:gd name="connsiteY11" fmla="*/ 364331 h 1225834"/>
                <a:gd name="connsiteX12" fmla="*/ 27712 w 280791"/>
                <a:gd name="connsiteY12" fmla="*/ 256552 h 1225834"/>
                <a:gd name="connsiteX13" fmla="*/ 118474 w 280791"/>
                <a:gd name="connsiteY13" fmla="*/ 41692 h 1225834"/>
                <a:gd name="connsiteX14" fmla="*/ 143802 w 280791"/>
                <a:gd name="connsiteY14" fmla="*/ 0 h 1225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791" h="1225834">
                  <a:moveTo>
                    <a:pt x="143802" y="0"/>
                  </a:moveTo>
                  <a:lnTo>
                    <a:pt x="166606" y="47337"/>
                  </a:lnTo>
                  <a:cubicBezTo>
                    <a:pt x="240132" y="221173"/>
                    <a:pt x="280791" y="412297"/>
                    <a:pt x="280791" y="612917"/>
                  </a:cubicBezTo>
                  <a:cubicBezTo>
                    <a:pt x="280791" y="813537"/>
                    <a:pt x="240132" y="1004661"/>
                    <a:pt x="166606" y="1178497"/>
                  </a:cubicBezTo>
                  <a:lnTo>
                    <a:pt x="143802" y="1225834"/>
                  </a:lnTo>
                  <a:lnTo>
                    <a:pt x="118474" y="1184142"/>
                  </a:lnTo>
                  <a:cubicBezTo>
                    <a:pt x="81577" y="1116220"/>
                    <a:pt x="51056" y="1044333"/>
                    <a:pt x="27712" y="969282"/>
                  </a:cubicBezTo>
                  <a:lnTo>
                    <a:pt x="0" y="861504"/>
                  </a:lnTo>
                  <a:lnTo>
                    <a:pt x="1817" y="854435"/>
                  </a:lnTo>
                  <a:cubicBezTo>
                    <a:pt x="17781" y="776423"/>
                    <a:pt x="26164" y="695649"/>
                    <a:pt x="26164" y="612917"/>
                  </a:cubicBezTo>
                  <a:cubicBezTo>
                    <a:pt x="26164" y="530185"/>
                    <a:pt x="17781" y="449412"/>
                    <a:pt x="1817" y="371399"/>
                  </a:cubicBezTo>
                  <a:lnTo>
                    <a:pt x="0" y="364331"/>
                  </a:lnTo>
                  <a:lnTo>
                    <a:pt x="27712" y="256552"/>
                  </a:lnTo>
                  <a:cubicBezTo>
                    <a:pt x="51056" y="181501"/>
                    <a:pt x="81577" y="109614"/>
                    <a:pt x="118474" y="41692"/>
                  </a:cubicBezTo>
                  <a:lnTo>
                    <a:pt x="143802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자유형 37">
              <a:extLst>
                <a:ext uri="{FF2B5EF4-FFF2-40B4-BE49-F238E27FC236}">
                  <a16:creationId xmlns:a16="http://schemas.microsoft.com/office/drawing/2014/main" id="{A46DFA02-82B9-7C4F-A639-961A4CF279F0}"/>
                </a:ext>
              </a:extLst>
            </p:cNvPr>
            <p:cNvSpPr/>
            <p:nvPr/>
          </p:nvSpPr>
          <p:spPr>
            <a:xfrm>
              <a:off x="4478475" y="3601963"/>
              <a:ext cx="1968919" cy="705534"/>
            </a:xfrm>
            <a:custGeom>
              <a:avLst/>
              <a:gdLst>
                <a:gd name="connsiteX0" fmla="*/ 143803 w 2344455"/>
                <a:gd name="connsiteY0" fmla="*/ 0 h 840102"/>
                <a:gd name="connsiteX1" fmla="*/ 178502 w 2344455"/>
                <a:gd name="connsiteY1" fmla="*/ 57116 h 840102"/>
                <a:gd name="connsiteX2" fmla="*/ 1172228 w 2344455"/>
                <a:gd name="connsiteY2" fmla="*/ 585475 h 840102"/>
                <a:gd name="connsiteX3" fmla="*/ 2165954 w 2344455"/>
                <a:gd name="connsiteY3" fmla="*/ 57116 h 840102"/>
                <a:gd name="connsiteX4" fmla="*/ 2200652 w 2344455"/>
                <a:gd name="connsiteY4" fmla="*/ 0 h 840102"/>
                <a:gd name="connsiteX5" fmla="*/ 2239036 w 2344455"/>
                <a:gd name="connsiteY5" fmla="*/ 79678 h 840102"/>
                <a:gd name="connsiteX6" fmla="*/ 2311817 w 2344455"/>
                <a:gd name="connsiteY6" fmla="*/ 199480 h 840102"/>
                <a:gd name="connsiteX7" fmla="*/ 2344455 w 2344455"/>
                <a:gd name="connsiteY7" fmla="*/ 243127 h 840102"/>
                <a:gd name="connsiteX8" fmla="*/ 2293448 w 2344455"/>
                <a:gd name="connsiteY8" fmla="*/ 311338 h 840102"/>
                <a:gd name="connsiteX9" fmla="*/ 1172228 w 2344455"/>
                <a:gd name="connsiteY9" fmla="*/ 840102 h 840102"/>
                <a:gd name="connsiteX10" fmla="*/ 51008 w 2344455"/>
                <a:gd name="connsiteY10" fmla="*/ 311338 h 840102"/>
                <a:gd name="connsiteX11" fmla="*/ 0 w 2344455"/>
                <a:gd name="connsiteY11" fmla="*/ 243127 h 840102"/>
                <a:gd name="connsiteX12" fmla="*/ 32639 w 2344455"/>
                <a:gd name="connsiteY12" fmla="*/ 199480 h 840102"/>
                <a:gd name="connsiteX13" fmla="*/ 105420 w 2344455"/>
                <a:gd name="connsiteY13" fmla="*/ 79678 h 840102"/>
                <a:gd name="connsiteX14" fmla="*/ 143803 w 2344455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5" h="840102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2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5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>
              <a:extLst>
                <a:ext uri="{FF2B5EF4-FFF2-40B4-BE49-F238E27FC236}">
                  <a16:creationId xmlns:a16="http://schemas.microsoft.com/office/drawing/2014/main" id="{850AFA15-3CD2-D84F-8C16-62E9673E8B73}"/>
                </a:ext>
              </a:extLst>
            </p:cNvPr>
            <p:cNvSpPr/>
            <p:nvPr/>
          </p:nvSpPr>
          <p:spPr>
            <a:xfrm>
              <a:off x="6447393" y="3601963"/>
              <a:ext cx="1968920" cy="705534"/>
            </a:xfrm>
            <a:custGeom>
              <a:avLst/>
              <a:gdLst>
                <a:gd name="connsiteX0" fmla="*/ 143803 w 2344456"/>
                <a:gd name="connsiteY0" fmla="*/ 0 h 840102"/>
                <a:gd name="connsiteX1" fmla="*/ 178502 w 2344456"/>
                <a:gd name="connsiteY1" fmla="*/ 57116 h 840102"/>
                <a:gd name="connsiteX2" fmla="*/ 1172228 w 2344456"/>
                <a:gd name="connsiteY2" fmla="*/ 585475 h 840102"/>
                <a:gd name="connsiteX3" fmla="*/ 2165954 w 2344456"/>
                <a:gd name="connsiteY3" fmla="*/ 57116 h 840102"/>
                <a:gd name="connsiteX4" fmla="*/ 2200653 w 2344456"/>
                <a:gd name="connsiteY4" fmla="*/ 0 h 840102"/>
                <a:gd name="connsiteX5" fmla="*/ 2239036 w 2344456"/>
                <a:gd name="connsiteY5" fmla="*/ 79678 h 840102"/>
                <a:gd name="connsiteX6" fmla="*/ 2311817 w 2344456"/>
                <a:gd name="connsiteY6" fmla="*/ 199480 h 840102"/>
                <a:gd name="connsiteX7" fmla="*/ 2344456 w 2344456"/>
                <a:gd name="connsiteY7" fmla="*/ 243127 h 840102"/>
                <a:gd name="connsiteX8" fmla="*/ 2293448 w 2344456"/>
                <a:gd name="connsiteY8" fmla="*/ 311338 h 840102"/>
                <a:gd name="connsiteX9" fmla="*/ 1172228 w 2344456"/>
                <a:gd name="connsiteY9" fmla="*/ 840102 h 840102"/>
                <a:gd name="connsiteX10" fmla="*/ 51008 w 2344456"/>
                <a:gd name="connsiteY10" fmla="*/ 311338 h 840102"/>
                <a:gd name="connsiteX11" fmla="*/ 0 w 2344456"/>
                <a:gd name="connsiteY11" fmla="*/ 243127 h 840102"/>
                <a:gd name="connsiteX12" fmla="*/ 32639 w 2344456"/>
                <a:gd name="connsiteY12" fmla="*/ 199480 h 840102"/>
                <a:gd name="connsiteX13" fmla="*/ 105420 w 2344456"/>
                <a:gd name="connsiteY13" fmla="*/ 79678 h 840102"/>
                <a:gd name="connsiteX14" fmla="*/ 143803 w 2344456"/>
                <a:gd name="connsiteY14" fmla="*/ 0 h 84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44456" h="840102">
                  <a:moveTo>
                    <a:pt x="143803" y="0"/>
                  </a:moveTo>
                  <a:lnTo>
                    <a:pt x="178502" y="57116"/>
                  </a:lnTo>
                  <a:cubicBezTo>
                    <a:pt x="393862" y="375890"/>
                    <a:pt x="758569" y="585475"/>
                    <a:pt x="1172228" y="585475"/>
                  </a:cubicBezTo>
                  <a:cubicBezTo>
                    <a:pt x="1585887" y="585475"/>
                    <a:pt x="1950594" y="375890"/>
                    <a:pt x="2165954" y="57116"/>
                  </a:cubicBezTo>
                  <a:lnTo>
                    <a:pt x="2200653" y="0"/>
                  </a:lnTo>
                  <a:lnTo>
                    <a:pt x="2239036" y="79678"/>
                  </a:lnTo>
                  <a:cubicBezTo>
                    <a:pt x="2261404" y="120855"/>
                    <a:pt x="2285705" y="160829"/>
                    <a:pt x="2311817" y="199480"/>
                  </a:cubicBezTo>
                  <a:lnTo>
                    <a:pt x="2344456" y="243127"/>
                  </a:lnTo>
                  <a:lnTo>
                    <a:pt x="2293448" y="311338"/>
                  </a:lnTo>
                  <a:cubicBezTo>
                    <a:pt x="2026943" y="634268"/>
                    <a:pt x="1623623" y="840102"/>
                    <a:pt x="1172228" y="840102"/>
                  </a:cubicBezTo>
                  <a:cubicBezTo>
                    <a:pt x="720833" y="840102"/>
                    <a:pt x="317513" y="634268"/>
                    <a:pt x="51008" y="311338"/>
                  </a:cubicBezTo>
                  <a:lnTo>
                    <a:pt x="0" y="243127"/>
                  </a:lnTo>
                  <a:lnTo>
                    <a:pt x="32639" y="199480"/>
                  </a:lnTo>
                  <a:cubicBezTo>
                    <a:pt x="58751" y="160829"/>
                    <a:pt x="83052" y="120855"/>
                    <a:pt x="105420" y="79678"/>
                  </a:cubicBezTo>
                  <a:lnTo>
                    <a:pt x="143803" y="0"/>
                  </a:lnTo>
                  <a:close/>
                </a:path>
              </a:pathLst>
            </a:custGeom>
            <a:solidFill>
              <a:srgbClr val="A6CF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CEFECBF-DF53-3F44-A0F8-7062B652343D}"/>
                </a:ext>
              </a:extLst>
            </p:cNvPr>
            <p:cNvSpPr/>
            <p:nvPr/>
          </p:nvSpPr>
          <p:spPr>
            <a:xfrm>
              <a:off x="2939904" y="2014432"/>
              <a:ext cx="1106227" cy="410569"/>
            </a:xfrm>
            <a:prstGeom prst="rect">
              <a:avLst/>
            </a:prstGeom>
          </p:spPr>
          <p:txBody>
            <a:bodyPr wrap="none">
              <a:prstTxWarp prst="textArchUp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1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EF7EC18-10CF-9145-8FE2-523E474A6B5C}"/>
                </a:ext>
              </a:extLst>
            </p:cNvPr>
            <p:cNvSpPr/>
            <p:nvPr/>
          </p:nvSpPr>
          <p:spPr>
            <a:xfrm>
              <a:off x="4893754" y="2014432"/>
              <a:ext cx="1106227" cy="410569"/>
            </a:xfrm>
            <a:prstGeom prst="rect">
              <a:avLst/>
            </a:prstGeom>
          </p:spPr>
          <p:txBody>
            <a:bodyPr wrap="none">
              <a:prstTxWarp prst="textArchUp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2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1BEBA4A-690E-394F-92F2-091845796339}"/>
                </a:ext>
              </a:extLst>
            </p:cNvPr>
            <p:cNvSpPr/>
            <p:nvPr/>
          </p:nvSpPr>
          <p:spPr>
            <a:xfrm>
              <a:off x="6847604" y="2014432"/>
              <a:ext cx="1106227" cy="410569"/>
            </a:xfrm>
            <a:prstGeom prst="rect">
              <a:avLst/>
            </a:prstGeom>
          </p:spPr>
          <p:txBody>
            <a:bodyPr wrap="none">
              <a:prstTxWarp prst="textArchUp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3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C1CCAD5-4079-B44D-B577-5E51D30033A5}"/>
                </a:ext>
              </a:extLst>
            </p:cNvPr>
            <p:cNvSpPr/>
            <p:nvPr/>
          </p:nvSpPr>
          <p:spPr>
            <a:xfrm>
              <a:off x="2751592" y="2865841"/>
              <a:ext cx="148540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white">
                      <a:lumMod val="50000"/>
                    </a:prstClr>
                  </a:solidFill>
                </a:rPr>
                <a:t>Random Forest</a:t>
              </a:r>
            </a:p>
            <a:p>
              <a:pPr algn="ctr"/>
              <a:r>
                <a:rPr lang="en-US" altLang="ko-KR" sz="1400" b="1" dirty="0">
                  <a:solidFill>
                    <a:prstClr val="white">
                      <a:lumMod val="50000"/>
                    </a:prstClr>
                  </a:solidFill>
                </a:rPr>
                <a:t>Regressor</a:t>
              </a:r>
              <a:endParaRPr lang="en-US" altLang="ko-KR" sz="5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62DD161-B8BD-2544-B4CA-EABBA7F703CD}"/>
                </a:ext>
              </a:extLst>
            </p:cNvPr>
            <p:cNvSpPr/>
            <p:nvPr/>
          </p:nvSpPr>
          <p:spPr>
            <a:xfrm>
              <a:off x="6928615" y="2786965"/>
              <a:ext cx="102521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prstClr val="white">
                      <a:lumMod val="50000"/>
                    </a:prstClr>
                  </a:solidFill>
                </a:rPr>
                <a:t>XGBoost</a:t>
              </a:r>
              <a:endParaRPr lang="en-US" altLang="ko-KR" sz="1400" b="1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/>
              <a:r>
                <a:rPr lang="en-US" altLang="ko-KR" sz="1400" b="1" dirty="0">
                  <a:solidFill>
                    <a:prstClr val="white">
                      <a:lumMod val="50000"/>
                    </a:prstClr>
                  </a:solidFill>
                </a:rPr>
                <a:t>Regressor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54F3EFF-BBE1-DE47-9809-2E95CF7A71DA}"/>
                </a:ext>
              </a:extLst>
            </p:cNvPr>
            <p:cNvSpPr/>
            <p:nvPr/>
          </p:nvSpPr>
          <p:spPr>
            <a:xfrm>
              <a:off x="2438220" y="2808842"/>
              <a:ext cx="6096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white">
                      <a:lumMod val="50000"/>
                    </a:prstClr>
                  </a:solidFill>
                </a:rPr>
                <a:t>Light GBM</a:t>
              </a:r>
            </a:p>
            <a:p>
              <a:pPr algn="ctr"/>
              <a:r>
                <a:rPr lang="en-US" altLang="ko-KR" sz="1400" b="1" dirty="0">
                  <a:solidFill>
                    <a:prstClr val="white">
                      <a:lumMod val="50000"/>
                    </a:prstClr>
                  </a:solidFill>
                </a:rPr>
                <a:t>Regressor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4D5BA5-9063-4449-B6F1-331F1257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65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1A1E4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330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 Modeling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5BFEB6-21B0-DE46-8743-DA6B3F61F578}"/>
              </a:ext>
            </a:extLst>
          </p:cNvPr>
          <p:cNvSpPr/>
          <p:nvPr/>
        </p:nvSpPr>
        <p:spPr>
          <a:xfrm>
            <a:off x="939524" y="876828"/>
            <a:ext cx="1941558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Ensemble visualize</a:t>
            </a:r>
            <a:endParaRPr lang="ko-KR" altLang="en-US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F0FD7A-9D75-4E46-B357-4EC2384DDF4A}"/>
              </a:ext>
            </a:extLst>
          </p:cNvPr>
          <p:cNvSpPr/>
          <p:nvPr/>
        </p:nvSpPr>
        <p:spPr>
          <a:xfrm>
            <a:off x="9537964" y="1765923"/>
            <a:ext cx="1106227" cy="410569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6E02453-95DE-764E-B11A-701D5CA15CEE}"/>
              </a:ext>
            </a:extLst>
          </p:cNvPr>
          <p:cNvGrpSpPr/>
          <p:nvPr/>
        </p:nvGrpSpPr>
        <p:grpSpPr>
          <a:xfrm>
            <a:off x="7320914" y="1956012"/>
            <a:ext cx="3637421" cy="2846527"/>
            <a:chOff x="5756570" y="1646290"/>
            <a:chExt cx="3637421" cy="2846527"/>
          </a:xfrm>
        </p:grpSpPr>
        <p:sp>
          <p:nvSpPr>
            <p:cNvPr id="28" name="정오각형[R] 27">
              <a:extLst>
                <a:ext uri="{FF2B5EF4-FFF2-40B4-BE49-F238E27FC236}">
                  <a16:creationId xmlns:a16="http://schemas.microsoft.com/office/drawing/2014/main" id="{76E2592F-ACC5-1646-B92D-3D62FBC717B6}"/>
                </a:ext>
              </a:extLst>
            </p:cNvPr>
            <p:cNvSpPr/>
            <p:nvPr/>
          </p:nvSpPr>
          <p:spPr>
            <a:xfrm>
              <a:off x="5839303" y="1646290"/>
              <a:ext cx="1024009" cy="892541"/>
            </a:xfrm>
            <a:prstGeom prst="pen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RF</a:t>
              </a:r>
              <a:endParaRPr kumimoji="1" lang="ko-KR" altLang="en-US" dirty="0"/>
            </a:p>
          </p:txBody>
        </p:sp>
        <p:sp>
          <p:nvSpPr>
            <p:cNvPr id="29" name="육각형[H] 28">
              <a:extLst>
                <a:ext uri="{FF2B5EF4-FFF2-40B4-BE49-F238E27FC236}">
                  <a16:creationId xmlns:a16="http://schemas.microsoft.com/office/drawing/2014/main" id="{EBA28F17-D9E3-5743-AC8E-70A106E314D3}"/>
                </a:ext>
              </a:extLst>
            </p:cNvPr>
            <p:cNvSpPr/>
            <p:nvPr/>
          </p:nvSpPr>
          <p:spPr>
            <a:xfrm>
              <a:off x="5756570" y="2746138"/>
              <a:ext cx="1189477" cy="771117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LGBM</a:t>
              </a:r>
              <a:endParaRPr kumimoji="1" lang="ko-KR" altLang="en-US" dirty="0"/>
            </a:p>
          </p:txBody>
        </p:sp>
        <p:sp>
          <p:nvSpPr>
            <p:cNvPr id="30" name="액자 29">
              <a:extLst>
                <a:ext uri="{FF2B5EF4-FFF2-40B4-BE49-F238E27FC236}">
                  <a16:creationId xmlns:a16="http://schemas.microsoft.com/office/drawing/2014/main" id="{BC3216B8-D955-8B49-AA98-31F211CA808D}"/>
                </a:ext>
              </a:extLst>
            </p:cNvPr>
            <p:cNvSpPr/>
            <p:nvPr/>
          </p:nvSpPr>
          <p:spPr>
            <a:xfrm>
              <a:off x="5757058" y="3735591"/>
              <a:ext cx="1188990" cy="757226"/>
            </a:xfrm>
            <a:prstGeom prst="plaqu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err="1">
                  <a:latin typeface="Nanum Gothic" panose="020D0604000000000000" pitchFamily="34" charset="-127"/>
                  <a:ea typeface="Nanum Gothic" panose="020D0604000000000000" pitchFamily="34" charset="-127"/>
                </a:rPr>
                <a:t>XGBoost</a:t>
              </a:r>
              <a:endParaRPr kumimoji="1"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31" name="입체 30">
              <a:extLst>
                <a:ext uri="{FF2B5EF4-FFF2-40B4-BE49-F238E27FC236}">
                  <a16:creationId xmlns:a16="http://schemas.microsoft.com/office/drawing/2014/main" id="{820077C2-E045-9348-8C86-4B540B539D3B}"/>
                </a:ext>
              </a:extLst>
            </p:cNvPr>
            <p:cNvSpPr/>
            <p:nvPr/>
          </p:nvSpPr>
          <p:spPr>
            <a:xfrm>
              <a:off x="8229600" y="2800918"/>
              <a:ext cx="1164391" cy="661555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Ensemble</a:t>
              </a:r>
              <a:endParaRPr kumimoji="1" lang="ko-KR" altLang="en-US" sz="1400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8FCE4E8-4BCA-C642-A808-4EDF57654B1E}"/>
                </a:ext>
              </a:extLst>
            </p:cNvPr>
            <p:cNvCxnSpPr/>
            <p:nvPr/>
          </p:nvCxnSpPr>
          <p:spPr>
            <a:xfrm>
              <a:off x="6843499" y="2352222"/>
              <a:ext cx="1194372" cy="629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8B366A2-495E-AB48-8D87-845A9BAA5B9D}"/>
                </a:ext>
              </a:extLst>
            </p:cNvPr>
            <p:cNvCxnSpPr>
              <a:cxnSpLocks/>
            </p:cNvCxnSpPr>
            <p:nvPr/>
          </p:nvCxnSpPr>
          <p:spPr>
            <a:xfrm>
              <a:off x="6906905" y="3159412"/>
              <a:ext cx="11309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45E5FB58-EBF9-474F-AFB3-B0277A8F67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6905" y="3416891"/>
              <a:ext cx="1130966" cy="6973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0CE1A38-831C-F74E-9007-08847E4D4414}"/>
              </a:ext>
            </a:extLst>
          </p:cNvPr>
          <p:cNvGrpSpPr/>
          <p:nvPr/>
        </p:nvGrpSpPr>
        <p:grpSpPr>
          <a:xfrm>
            <a:off x="1823247" y="2097059"/>
            <a:ext cx="2115670" cy="2980407"/>
            <a:chOff x="897483" y="2265613"/>
            <a:chExt cx="2115670" cy="298040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CB97CEA-8311-7F45-A494-1320EFB96871}"/>
                </a:ext>
              </a:extLst>
            </p:cNvPr>
            <p:cNvGrpSpPr/>
            <p:nvPr/>
          </p:nvGrpSpPr>
          <p:grpSpPr>
            <a:xfrm>
              <a:off x="2327353" y="2265613"/>
              <a:ext cx="685800" cy="1643341"/>
              <a:chOff x="2691978" y="2324026"/>
              <a:chExt cx="685800" cy="1643341"/>
            </a:xfrm>
          </p:grpSpPr>
          <p:sp>
            <p:nvSpPr>
              <p:cNvPr id="3" name="원통[C] 2">
                <a:extLst>
                  <a:ext uri="{FF2B5EF4-FFF2-40B4-BE49-F238E27FC236}">
                    <a16:creationId xmlns:a16="http://schemas.microsoft.com/office/drawing/2014/main" id="{281A5808-8325-8644-8459-C01AB7DDADE0}"/>
                  </a:ext>
                </a:extLst>
              </p:cNvPr>
              <p:cNvSpPr/>
              <p:nvPr/>
            </p:nvSpPr>
            <p:spPr>
              <a:xfrm>
                <a:off x="2691978" y="2324026"/>
                <a:ext cx="685800" cy="17321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4" name="원통[C] 13">
                <a:extLst>
                  <a:ext uri="{FF2B5EF4-FFF2-40B4-BE49-F238E27FC236}">
                    <a16:creationId xmlns:a16="http://schemas.microsoft.com/office/drawing/2014/main" id="{9B80F3C1-3DEE-7C4B-A7DA-1602BBDB85AF}"/>
                  </a:ext>
                </a:extLst>
              </p:cNvPr>
              <p:cNvSpPr/>
              <p:nvPr/>
            </p:nvSpPr>
            <p:spPr>
              <a:xfrm>
                <a:off x="2691978" y="2488047"/>
                <a:ext cx="685800" cy="17321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원통[C] 14">
                <a:extLst>
                  <a:ext uri="{FF2B5EF4-FFF2-40B4-BE49-F238E27FC236}">
                    <a16:creationId xmlns:a16="http://schemas.microsoft.com/office/drawing/2014/main" id="{0FCB354A-16DB-704C-9A83-2E2EBA764C87}"/>
                  </a:ext>
                </a:extLst>
              </p:cNvPr>
              <p:cNvSpPr/>
              <p:nvPr/>
            </p:nvSpPr>
            <p:spPr>
              <a:xfrm>
                <a:off x="2691978" y="2653427"/>
                <a:ext cx="685800" cy="17321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6" name="원통[C] 15">
                <a:extLst>
                  <a:ext uri="{FF2B5EF4-FFF2-40B4-BE49-F238E27FC236}">
                    <a16:creationId xmlns:a16="http://schemas.microsoft.com/office/drawing/2014/main" id="{D3E9994E-12B5-8B41-9F43-6A6A5541ECED}"/>
                  </a:ext>
                </a:extLst>
              </p:cNvPr>
              <p:cNvSpPr/>
              <p:nvPr/>
            </p:nvSpPr>
            <p:spPr>
              <a:xfrm>
                <a:off x="2691978" y="2808252"/>
                <a:ext cx="685800" cy="17321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7" name="원통[C] 16">
                <a:extLst>
                  <a:ext uri="{FF2B5EF4-FFF2-40B4-BE49-F238E27FC236}">
                    <a16:creationId xmlns:a16="http://schemas.microsoft.com/office/drawing/2014/main" id="{8E6E49E2-113F-AA4C-A5FA-BFE6C1A1C822}"/>
                  </a:ext>
                </a:extLst>
              </p:cNvPr>
              <p:cNvSpPr/>
              <p:nvPr/>
            </p:nvSpPr>
            <p:spPr>
              <a:xfrm>
                <a:off x="2691978" y="2953561"/>
                <a:ext cx="685800" cy="17321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" name="원통[C] 17">
                <a:extLst>
                  <a:ext uri="{FF2B5EF4-FFF2-40B4-BE49-F238E27FC236}">
                    <a16:creationId xmlns:a16="http://schemas.microsoft.com/office/drawing/2014/main" id="{8E060D7E-07D0-D44A-9BC5-46193E99886E}"/>
                  </a:ext>
                </a:extLst>
              </p:cNvPr>
              <p:cNvSpPr/>
              <p:nvPr/>
            </p:nvSpPr>
            <p:spPr>
              <a:xfrm>
                <a:off x="2691978" y="3131216"/>
                <a:ext cx="685800" cy="17321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9" name="원통[C] 18">
                <a:extLst>
                  <a:ext uri="{FF2B5EF4-FFF2-40B4-BE49-F238E27FC236}">
                    <a16:creationId xmlns:a16="http://schemas.microsoft.com/office/drawing/2014/main" id="{3150530D-1323-994E-8C4F-B913DBE46EAE}"/>
                  </a:ext>
                </a:extLst>
              </p:cNvPr>
              <p:cNvSpPr/>
              <p:nvPr/>
            </p:nvSpPr>
            <p:spPr>
              <a:xfrm>
                <a:off x="2691978" y="3302085"/>
                <a:ext cx="685800" cy="17321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0" name="원통[C] 19">
                <a:extLst>
                  <a:ext uri="{FF2B5EF4-FFF2-40B4-BE49-F238E27FC236}">
                    <a16:creationId xmlns:a16="http://schemas.microsoft.com/office/drawing/2014/main" id="{8F701BCB-3474-F741-83BB-91F75E297B23}"/>
                  </a:ext>
                </a:extLst>
              </p:cNvPr>
              <p:cNvSpPr/>
              <p:nvPr/>
            </p:nvSpPr>
            <p:spPr>
              <a:xfrm>
                <a:off x="2691978" y="3466106"/>
                <a:ext cx="685800" cy="17321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1" name="원통[C] 20">
                <a:extLst>
                  <a:ext uri="{FF2B5EF4-FFF2-40B4-BE49-F238E27FC236}">
                    <a16:creationId xmlns:a16="http://schemas.microsoft.com/office/drawing/2014/main" id="{6A52650C-AB74-CC49-8E7D-9969ECE77322}"/>
                  </a:ext>
                </a:extLst>
              </p:cNvPr>
              <p:cNvSpPr/>
              <p:nvPr/>
            </p:nvSpPr>
            <p:spPr>
              <a:xfrm>
                <a:off x="2691978" y="3794149"/>
                <a:ext cx="685800" cy="17321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" name="원통[C] 21">
                <a:extLst>
                  <a:ext uri="{FF2B5EF4-FFF2-40B4-BE49-F238E27FC236}">
                    <a16:creationId xmlns:a16="http://schemas.microsoft.com/office/drawing/2014/main" id="{600352EA-A41E-EF43-9342-8EE03AA92973}"/>
                  </a:ext>
                </a:extLst>
              </p:cNvPr>
              <p:cNvSpPr/>
              <p:nvPr/>
            </p:nvSpPr>
            <p:spPr>
              <a:xfrm>
                <a:off x="2691978" y="3639324"/>
                <a:ext cx="685800" cy="173218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6B91DA9-FAAB-044A-82E3-E8EE2A6E8D09}"/>
                </a:ext>
              </a:extLst>
            </p:cNvPr>
            <p:cNvGrpSpPr/>
            <p:nvPr/>
          </p:nvGrpSpPr>
          <p:grpSpPr>
            <a:xfrm>
              <a:off x="2327353" y="4557555"/>
              <a:ext cx="685800" cy="688465"/>
              <a:chOff x="2691978" y="4290064"/>
              <a:chExt cx="685800" cy="688465"/>
            </a:xfrm>
          </p:grpSpPr>
          <p:sp>
            <p:nvSpPr>
              <p:cNvPr id="23" name="원통[C] 22">
                <a:extLst>
                  <a:ext uri="{FF2B5EF4-FFF2-40B4-BE49-F238E27FC236}">
                    <a16:creationId xmlns:a16="http://schemas.microsoft.com/office/drawing/2014/main" id="{4CE48FB6-21FB-7747-A2FA-B948D436DF8A}"/>
                  </a:ext>
                </a:extLst>
              </p:cNvPr>
              <p:cNvSpPr/>
              <p:nvPr/>
            </p:nvSpPr>
            <p:spPr>
              <a:xfrm>
                <a:off x="2691978" y="4635354"/>
                <a:ext cx="685800" cy="173218"/>
              </a:xfrm>
              <a:prstGeom prst="ca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4" name="원통[C] 23">
                <a:extLst>
                  <a:ext uri="{FF2B5EF4-FFF2-40B4-BE49-F238E27FC236}">
                    <a16:creationId xmlns:a16="http://schemas.microsoft.com/office/drawing/2014/main" id="{58A1E360-89C9-0D4B-937A-3404645E170A}"/>
                  </a:ext>
                </a:extLst>
              </p:cNvPr>
              <p:cNvSpPr/>
              <p:nvPr/>
            </p:nvSpPr>
            <p:spPr>
              <a:xfrm>
                <a:off x="2691978" y="4805311"/>
                <a:ext cx="685800" cy="173218"/>
              </a:xfrm>
              <a:prstGeom prst="ca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6" name="원통[C] 25">
                <a:extLst>
                  <a:ext uri="{FF2B5EF4-FFF2-40B4-BE49-F238E27FC236}">
                    <a16:creationId xmlns:a16="http://schemas.microsoft.com/office/drawing/2014/main" id="{0F3EA706-34DF-6E4C-A252-999F21F7597F}"/>
                  </a:ext>
                </a:extLst>
              </p:cNvPr>
              <p:cNvSpPr/>
              <p:nvPr/>
            </p:nvSpPr>
            <p:spPr>
              <a:xfrm>
                <a:off x="2691978" y="4290064"/>
                <a:ext cx="685800" cy="173218"/>
              </a:xfrm>
              <a:prstGeom prst="ca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7" name="원통[C] 26">
                <a:extLst>
                  <a:ext uri="{FF2B5EF4-FFF2-40B4-BE49-F238E27FC236}">
                    <a16:creationId xmlns:a16="http://schemas.microsoft.com/office/drawing/2014/main" id="{6A5CE881-57C4-A646-8BB7-A218B2BF5AA9}"/>
                  </a:ext>
                </a:extLst>
              </p:cNvPr>
              <p:cNvSpPr/>
              <p:nvPr/>
            </p:nvSpPr>
            <p:spPr>
              <a:xfrm>
                <a:off x="2691978" y="4459133"/>
                <a:ext cx="685800" cy="173218"/>
              </a:xfrm>
              <a:prstGeom prst="ca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sp>
          <p:nvSpPr>
            <p:cNvPr id="7" name="원통[C] 6">
              <a:extLst>
                <a:ext uri="{FF2B5EF4-FFF2-40B4-BE49-F238E27FC236}">
                  <a16:creationId xmlns:a16="http://schemas.microsoft.com/office/drawing/2014/main" id="{E3C7FF38-1BF4-0540-958D-FE689D695D41}"/>
                </a:ext>
              </a:extLst>
            </p:cNvPr>
            <p:cNvSpPr/>
            <p:nvPr/>
          </p:nvSpPr>
          <p:spPr>
            <a:xfrm>
              <a:off x="897483" y="2452763"/>
              <a:ext cx="736820" cy="251288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A8152AC7-C514-C041-9442-C69DCEB6C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7127" y="3136504"/>
              <a:ext cx="438897" cy="326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93E77BF9-2624-6947-9872-2C5493B7E5E4}"/>
                </a:ext>
              </a:extLst>
            </p:cNvPr>
            <p:cNvCxnSpPr>
              <a:cxnSpLocks/>
            </p:cNvCxnSpPr>
            <p:nvPr/>
          </p:nvCxnSpPr>
          <p:spPr>
            <a:xfrm>
              <a:off x="1761379" y="4478811"/>
              <a:ext cx="438897" cy="287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8AB5C88-EAA0-BF46-A4EF-CD19A41A4E24}"/>
              </a:ext>
            </a:extLst>
          </p:cNvPr>
          <p:cNvGrpSpPr/>
          <p:nvPr/>
        </p:nvGrpSpPr>
        <p:grpSpPr>
          <a:xfrm>
            <a:off x="4472981" y="2097059"/>
            <a:ext cx="1086928" cy="1698131"/>
            <a:chOff x="3652741" y="2674352"/>
            <a:chExt cx="1643511" cy="1327036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6FF328D-6E91-2C4E-B590-244942FC0F8B}"/>
                </a:ext>
              </a:extLst>
            </p:cNvPr>
            <p:cNvSpPr/>
            <p:nvPr/>
          </p:nvSpPr>
          <p:spPr>
            <a:xfrm>
              <a:off x="3652741" y="2674352"/>
              <a:ext cx="1643511" cy="579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err="1">
                  <a:latin typeface="Nanum Gothic" panose="020D0604000000000000" pitchFamily="34" charset="-127"/>
                  <a:ea typeface="Nanum Gothic" panose="020D0604000000000000" pitchFamily="34" charset="-127"/>
                </a:rPr>
                <a:t>prodGroup</a:t>
              </a:r>
              <a:r>
                <a:rPr kumimoji="1" lang="en-US" altLang="ko-KR" sz="12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,</a:t>
              </a:r>
            </a:p>
            <a:p>
              <a:pPr algn="ctr"/>
              <a:r>
                <a:rPr kumimoji="1" lang="en-US" altLang="ko-KR" sz="12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Subgroup</a:t>
              </a:r>
            </a:p>
            <a:p>
              <a:pPr algn="ctr"/>
              <a:r>
                <a:rPr kumimoji="1" lang="en-US" altLang="ko-KR" sz="12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embedding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CD8317B-4BA2-FF43-9207-8F4C25DF2825}"/>
                </a:ext>
              </a:extLst>
            </p:cNvPr>
            <p:cNvSpPr/>
            <p:nvPr/>
          </p:nvSpPr>
          <p:spPr>
            <a:xfrm>
              <a:off x="3654091" y="3518032"/>
              <a:ext cx="1642161" cy="483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>
                  <a:latin typeface="Nanum Gothic" panose="020D0604000000000000" pitchFamily="34" charset="-127"/>
                  <a:ea typeface="Nanum Gothic" panose="020D0604000000000000" pitchFamily="34" charset="-127"/>
                </a:rPr>
                <a:t>prodName</a:t>
              </a:r>
              <a:endPara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pPr algn="ctr"/>
              <a:r>
                <a:rPr kumimoji="1"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LSA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5E6DEF1-742D-824F-AF0A-A1F043013F3F}"/>
              </a:ext>
            </a:extLst>
          </p:cNvPr>
          <p:cNvSpPr txBox="1"/>
          <p:nvPr/>
        </p:nvSpPr>
        <p:spPr>
          <a:xfrm>
            <a:off x="1666835" y="1937461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Pre-processed</a:t>
            </a:r>
            <a:endParaRPr kumimoji="1" lang="ko-KR" altLang="en-US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8" name="원통[C] 67">
            <a:extLst>
              <a:ext uri="{FF2B5EF4-FFF2-40B4-BE49-F238E27FC236}">
                <a16:creationId xmlns:a16="http://schemas.microsoft.com/office/drawing/2014/main" id="{4317825A-65F2-F643-B676-8696F9B8261E}"/>
              </a:ext>
            </a:extLst>
          </p:cNvPr>
          <p:cNvSpPr/>
          <p:nvPr/>
        </p:nvSpPr>
        <p:spPr>
          <a:xfrm>
            <a:off x="761787" y="2778115"/>
            <a:ext cx="736820" cy="13047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7618A150-8BEF-B041-A781-B7ACFA5BE0EE}"/>
              </a:ext>
            </a:extLst>
          </p:cNvPr>
          <p:cNvCxnSpPr>
            <a:cxnSpLocks/>
          </p:cNvCxnSpPr>
          <p:nvPr/>
        </p:nvCxnSpPr>
        <p:spPr>
          <a:xfrm>
            <a:off x="1393630" y="3434931"/>
            <a:ext cx="635652" cy="2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47F80DF-94FB-474C-B7F5-4CE6DF43C963}"/>
              </a:ext>
            </a:extLst>
          </p:cNvPr>
          <p:cNvSpPr txBox="1"/>
          <p:nvPr/>
        </p:nvSpPr>
        <p:spPr>
          <a:xfrm>
            <a:off x="773877" y="2448441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original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69FC5FE-1A7B-3F42-8A10-C4184ED2CA40}"/>
              </a:ext>
            </a:extLst>
          </p:cNvPr>
          <p:cNvSpPr txBox="1"/>
          <p:nvPr/>
        </p:nvSpPr>
        <p:spPr>
          <a:xfrm>
            <a:off x="3178550" y="5139243"/>
            <a:ext cx="100380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isJune</a:t>
            </a:r>
            <a:endParaRPr kumimoji="1" lang="en-US" altLang="ko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en-US" altLang="ko-KR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prodCode</a:t>
            </a:r>
            <a:endParaRPr kumimoji="1" lang="en-US" altLang="ko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en-US" altLang="ko-KR" sz="11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motherCode</a:t>
            </a:r>
            <a:endParaRPr kumimoji="1" lang="en-US" altLang="ko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sz="11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삭제</a:t>
            </a:r>
            <a:endParaRPr kumimoji="1" lang="en-US" altLang="ko-KR" sz="11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ko-KR" altLang="en-US" dirty="0"/>
          </a:p>
        </p:txBody>
      </p: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8554A8AF-86FB-8248-AD45-C672DDA11D48}"/>
              </a:ext>
            </a:extLst>
          </p:cNvPr>
          <p:cNvCxnSpPr>
            <a:cxnSpLocks/>
          </p:cNvCxnSpPr>
          <p:nvPr/>
        </p:nvCxnSpPr>
        <p:spPr>
          <a:xfrm>
            <a:off x="3935086" y="3391993"/>
            <a:ext cx="643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D7E1B048-58DC-8F4C-AAAD-7DB7B4FE860D}"/>
              </a:ext>
            </a:extLst>
          </p:cNvPr>
          <p:cNvCxnSpPr>
            <a:cxnSpLocks/>
          </p:cNvCxnSpPr>
          <p:nvPr/>
        </p:nvCxnSpPr>
        <p:spPr>
          <a:xfrm>
            <a:off x="3963712" y="2644535"/>
            <a:ext cx="643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왼쪽 대괄호[L] 87">
            <a:extLst>
              <a:ext uri="{FF2B5EF4-FFF2-40B4-BE49-F238E27FC236}">
                <a16:creationId xmlns:a16="http://schemas.microsoft.com/office/drawing/2014/main" id="{DE0D59E1-0C61-244F-A2E9-B3B6849146BB}"/>
              </a:ext>
            </a:extLst>
          </p:cNvPr>
          <p:cNvSpPr/>
          <p:nvPr/>
        </p:nvSpPr>
        <p:spPr>
          <a:xfrm>
            <a:off x="6970801" y="2330209"/>
            <a:ext cx="287194" cy="230457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9" name="원통[C] 88">
            <a:extLst>
              <a:ext uri="{FF2B5EF4-FFF2-40B4-BE49-F238E27FC236}">
                <a16:creationId xmlns:a16="http://schemas.microsoft.com/office/drawing/2014/main" id="{1701E5A8-6A7C-664C-A1B0-FD3A7864FBFB}"/>
              </a:ext>
            </a:extLst>
          </p:cNvPr>
          <p:cNvSpPr/>
          <p:nvPr/>
        </p:nvSpPr>
        <p:spPr>
          <a:xfrm>
            <a:off x="748677" y="5617889"/>
            <a:ext cx="736820" cy="5718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D54CF621-13AE-BD42-AE5E-A2BE89067C0A}"/>
              </a:ext>
            </a:extLst>
          </p:cNvPr>
          <p:cNvSpPr/>
          <p:nvPr/>
        </p:nvSpPr>
        <p:spPr>
          <a:xfrm>
            <a:off x="11220402" y="3185007"/>
            <a:ext cx="865803" cy="57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target</a:t>
            </a:r>
            <a:endParaRPr kumimoji="1" lang="ko-KR" altLang="en-US" sz="12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0927270-C198-DE4F-949B-32F5BC1E38FC}"/>
              </a:ext>
            </a:extLst>
          </p:cNvPr>
          <p:cNvSpPr/>
          <p:nvPr/>
        </p:nvSpPr>
        <p:spPr>
          <a:xfrm>
            <a:off x="9644241" y="4291518"/>
            <a:ext cx="1508976" cy="629535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prodGroup</a:t>
            </a:r>
            <a:r>
              <a:rPr kumimoji="1" lang="en-US" altLang="ko-KR" sz="16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sz="16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별</a:t>
            </a:r>
            <a:r>
              <a:rPr kumimoji="1" lang="en-US" altLang="ko-KR" sz="16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MAPE </a:t>
            </a:r>
            <a:r>
              <a:rPr kumimoji="1" lang="ko-KR" altLang="en-US" sz="1600" dirty="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가중치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0DA63F6-01EB-B14A-8379-0EA6A7A12633}"/>
              </a:ext>
            </a:extLst>
          </p:cNvPr>
          <p:cNvCxnSpPr>
            <a:cxnSpLocks/>
          </p:cNvCxnSpPr>
          <p:nvPr/>
        </p:nvCxnSpPr>
        <p:spPr>
          <a:xfrm flipV="1">
            <a:off x="10376139" y="3894569"/>
            <a:ext cx="0" cy="23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BEDA763-8645-284F-90E7-AA5C4E98EF61}"/>
              </a:ext>
            </a:extLst>
          </p:cNvPr>
          <p:cNvSpPr txBox="1"/>
          <p:nvPr/>
        </p:nvSpPr>
        <p:spPr>
          <a:xfrm>
            <a:off x="875610" y="5298078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test</a:t>
            </a:r>
            <a:endParaRPr kumimoji="1" lang="ko-KR" altLang="en-US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103" name="직선 연결선[R] 102">
            <a:extLst>
              <a:ext uri="{FF2B5EF4-FFF2-40B4-BE49-F238E27FC236}">
                <a16:creationId xmlns:a16="http://schemas.microsoft.com/office/drawing/2014/main" id="{39A71511-E8E8-E04D-9348-58A3DA637BB4}"/>
              </a:ext>
            </a:extLst>
          </p:cNvPr>
          <p:cNvCxnSpPr>
            <a:cxnSpLocks/>
          </p:cNvCxnSpPr>
          <p:nvPr/>
        </p:nvCxnSpPr>
        <p:spPr>
          <a:xfrm>
            <a:off x="1910303" y="6061057"/>
            <a:ext cx="97717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[R] 104">
            <a:extLst>
              <a:ext uri="{FF2B5EF4-FFF2-40B4-BE49-F238E27FC236}">
                <a16:creationId xmlns:a16="http://schemas.microsoft.com/office/drawing/2014/main" id="{430F708C-1FDA-5040-A681-B31AA3DCA5D9}"/>
              </a:ext>
            </a:extLst>
          </p:cNvPr>
          <p:cNvCxnSpPr/>
          <p:nvPr/>
        </p:nvCxnSpPr>
        <p:spPr>
          <a:xfrm flipV="1">
            <a:off x="11682084" y="4153796"/>
            <a:ext cx="0" cy="1908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더하기 119">
            <a:extLst>
              <a:ext uri="{FF2B5EF4-FFF2-40B4-BE49-F238E27FC236}">
                <a16:creationId xmlns:a16="http://schemas.microsoft.com/office/drawing/2014/main" id="{ACF89EF0-140F-1443-957E-AA17FA22742F}"/>
              </a:ext>
            </a:extLst>
          </p:cNvPr>
          <p:cNvSpPr/>
          <p:nvPr/>
        </p:nvSpPr>
        <p:spPr>
          <a:xfrm>
            <a:off x="4079916" y="2229113"/>
            <a:ext cx="349472" cy="36736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E4B27A3-09DC-3A42-9B75-132047EE3D24}"/>
              </a:ext>
            </a:extLst>
          </p:cNvPr>
          <p:cNvSpPr txBox="1"/>
          <p:nvPr/>
        </p:nvSpPr>
        <p:spPr>
          <a:xfrm>
            <a:off x="3145412" y="1762274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variables</a:t>
            </a:r>
            <a:endParaRPr kumimoji="1" lang="ko-KR" altLang="en-US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00A2AF46-4065-BB47-A639-F62E7D583CCB}"/>
              </a:ext>
            </a:extLst>
          </p:cNvPr>
          <p:cNvCxnSpPr>
            <a:cxnSpLocks/>
          </p:cNvCxnSpPr>
          <p:nvPr/>
        </p:nvCxnSpPr>
        <p:spPr>
          <a:xfrm flipH="1" flipV="1">
            <a:off x="10951953" y="3477301"/>
            <a:ext cx="327136" cy="5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왼쪽 중괄호[L] 127">
            <a:extLst>
              <a:ext uri="{FF2B5EF4-FFF2-40B4-BE49-F238E27FC236}">
                <a16:creationId xmlns:a16="http://schemas.microsoft.com/office/drawing/2014/main" id="{768F2CB6-2CBE-F048-8D0E-097AFF5C9BC7}"/>
              </a:ext>
            </a:extLst>
          </p:cNvPr>
          <p:cNvSpPr/>
          <p:nvPr/>
        </p:nvSpPr>
        <p:spPr>
          <a:xfrm>
            <a:off x="6590771" y="2373705"/>
            <a:ext cx="382283" cy="1128731"/>
          </a:xfrm>
          <a:prstGeom prst="leftBrace">
            <a:avLst>
              <a:gd name="adj1" fmla="val 49758"/>
              <a:gd name="adj2" fmla="val 518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48230-8021-0146-8A52-7EDCDE602CA7}"/>
              </a:ext>
            </a:extLst>
          </p:cNvPr>
          <p:cNvSpPr txBox="1"/>
          <p:nvPr/>
        </p:nvSpPr>
        <p:spPr>
          <a:xfrm>
            <a:off x="5684325" y="2737117"/>
            <a:ext cx="92306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Linear</a:t>
            </a:r>
          </a:p>
          <a:p>
            <a:pPr algn="ctr"/>
            <a:r>
              <a:rPr kumimoji="1" lang="en-US" altLang="ko-KR" sz="1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projection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1B3E602-547E-AF40-B316-9EBF40A54414}"/>
              </a:ext>
            </a:extLst>
          </p:cNvPr>
          <p:cNvCxnSpPr>
            <a:cxnSpLocks/>
          </p:cNvCxnSpPr>
          <p:nvPr/>
        </p:nvCxnSpPr>
        <p:spPr>
          <a:xfrm>
            <a:off x="5510850" y="2426460"/>
            <a:ext cx="461532" cy="310657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C1BBFE67-902A-8F47-83F4-5EE39F1B104E}"/>
              </a:ext>
            </a:extLst>
          </p:cNvPr>
          <p:cNvCxnSpPr>
            <a:cxnSpLocks/>
          </p:cNvCxnSpPr>
          <p:nvPr/>
        </p:nvCxnSpPr>
        <p:spPr>
          <a:xfrm flipV="1">
            <a:off x="5571441" y="3198782"/>
            <a:ext cx="461532" cy="36840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3A1DAD38-8387-0A41-A14C-49CEA316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41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1A1E4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330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 Modeling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5BFEB6-21B0-DE46-8743-DA6B3F61F578}"/>
              </a:ext>
            </a:extLst>
          </p:cNvPr>
          <p:cNvSpPr/>
          <p:nvPr/>
        </p:nvSpPr>
        <p:spPr>
          <a:xfrm>
            <a:off x="1001239" y="876828"/>
            <a:ext cx="181812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Ensemble weight</a:t>
            </a:r>
            <a:endParaRPr lang="ko-KR" altLang="en-US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112818-8D68-3343-998E-D05F6CA18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6" y="1455314"/>
            <a:ext cx="11054326" cy="25611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4FE485-BE81-EC42-B8BC-A900F54644A2}"/>
              </a:ext>
            </a:extLst>
          </p:cNvPr>
          <p:cNvSpPr txBox="1"/>
          <p:nvPr/>
        </p:nvSpPr>
        <p:spPr>
          <a:xfrm>
            <a:off x="2308248" y="4465501"/>
            <a:ext cx="808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가중치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=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dirty="0">
                <a:solidFill>
                  <a:srgbClr val="00206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해당 모델의 그룹 </a:t>
            </a:r>
            <a:r>
              <a:rPr lang="en" altLang="ko-KR" dirty="0" err="1">
                <a:solidFill>
                  <a:srgbClr val="00206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mape</a:t>
            </a:r>
            <a:r>
              <a:rPr lang="en" altLang="ko-KR" dirty="0">
                <a:solidFill>
                  <a:srgbClr val="00206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solidFill>
                  <a:srgbClr val="00206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역수 </a:t>
            </a:r>
            <a:r>
              <a:rPr lang="en-US" altLang="ko-KR" dirty="0">
                <a:solidFill>
                  <a:srgbClr val="00206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/ </a:t>
            </a:r>
            <a:r>
              <a:rPr lang="ko-KR" altLang="en-US" dirty="0">
                <a:solidFill>
                  <a:srgbClr val="00206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모든 모델의 각 그룹 </a:t>
            </a:r>
            <a:r>
              <a:rPr lang="en" altLang="ko-KR" dirty="0" err="1">
                <a:solidFill>
                  <a:srgbClr val="00206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mape</a:t>
            </a:r>
            <a:r>
              <a:rPr lang="ko-KR" altLang="en-US" dirty="0">
                <a:solidFill>
                  <a:srgbClr val="00206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별 역수의 합</a:t>
            </a:r>
            <a:r>
              <a:rPr lang="en-US" altLang="ko-KR" dirty="0">
                <a:solidFill>
                  <a:srgbClr val="00206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endParaRPr kumimoji="1" lang="ko-KR" altLang="en-US" dirty="0">
              <a:solidFill>
                <a:srgbClr val="002060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20067E-054D-8B40-8E2D-045FDD0D899A}"/>
              </a:ext>
            </a:extLst>
          </p:cNvPr>
          <p:cNvSpPr/>
          <p:nvPr/>
        </p:nvSpPr>
        <p:spPr>
          <a:xfrm>
            <a:off x="1550986" y="4990620"/>
            <a:ext cx="10081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Ex)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xgb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의류 가중치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= (</a:t>
            </a:r>
            <a:r>
              <a:rPr lang="en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xgb</a:t>
            </a:r>
            <a:r>
              <a:rPr lang="en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의류 </a:t>
            </a:r>
            <a:r>
              <a:rPr lang="en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mape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역수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/ (</a:t>
            </a:r>
            <a:r>
              <a:rPr lang="en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xgb</a:t>
            </a:r>
            <a:r>
              <a:rPr lang="en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의류 </a:t>
            </a:r>
            <a:r>
              <a:rPr lang="en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mape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역수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+ </a:t>
            </a:r>
            <a:r>
              <a:rPr lang="en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rf</a:t>
            </a:r>
            <a:r>
              <a:rPr lang="en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의류 </a:t>
            </a:r>
            <a:r>
              <a:rPr lang="en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mape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역수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+ </a:t>
            </a:r>
            <a:r>
              <a:rPr lang="en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lgbm</a:t>
            </a:r>
            <a:r>
              <a:rPr lang="en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의류 </a:t>
            </a:r>
            <a:r>
              <a:rPr lang="en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mape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역수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endParaRPr lang="en-US" altLang="ko-KR" sz="1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C01D940-6191-E44F-B2E0-DD5A40F5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5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8858" y="659640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1A1E4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330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 Modeling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5BFEB6-21B0-DE46-8743-DA6B3F61F578}"/>
              </a:ext>
            </a:extLst>
          </p:cNvPr>
          <p:cNvSpPr/>
          <p:nvPr/>
        </p:nvSpPr>
        <p:spPr>
          <a:xfrm>
            <a:off x="5144696" y="1032875"/>
            <a:ext cx="1755609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Ensemble model</a:t>
            </a:r>
            <a:endParaRPr lang="ko-KR" altLang="en-US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F0FD7A-9D75-4E46-B357-4EC2384DDF4A}"/>
              </a:ext>
            </a:extLst>
          </p:cNvPr>
          <p:cNvSpPr/>
          <p:nvPr/>
        </p:nvSpPr>
        <p:spPr>
          <a:xfrm>
            <a:off x="8801454" y="1848182"/>
            <a:ext cx="1106227" cy="410569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793181-95C8-9144-BA15-A7F7BCE5D421}"/>
              </a:ext>
            </a:extLst>
          </p:cNvPr>
          <p:cNvSpPr/>
          <p:nvPr/>
        </p:nvSpPr>
        <p:spPr>
          <a:xfrm>
            <a:off x="2607429" y="1677778"/>
            <a:ext cx="65723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각 최종 모델의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hyper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parameter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로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Overfitting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방지하기 위해 데이터 마다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5-fold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CV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사용함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algn="ctr"/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각각의 예측된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test prediction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쌓은 후  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그것의 </a:t>
            </a:r>
            <a:r>
              <a:rPr lang="en-US" altLang="ko-KR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prodGroup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별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MAPE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구해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가중치로 활용함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algn="ctr"/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 때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MAPE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는 작을수록 좋은 것이므로 역수를 취한다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ECC0930-710A-5143-8C44-F3EC54D3AEDC}"/>
              </a:ext>
            </a:extLst>
          </p:cNvPr>
          <p:cNvCxnSpPr/>
          <p:nvPr/>
        </p:nvCxnSpPr>
        <p:spPr>
          <a:xfrm>
            <a:off x="6754853" y="4744781"/>
            <a:ext cx="314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5D68B5-B41F-F147-81D5-2450CF7C74FB}"/>
              </a:ext>
            </a:extLst>
          </p:cNvPr>
          <p:cNvSpPr txBox="1"/>
          <p:nvPr/>
        </p:nvSpPr>
        <p:spPr>
          <a:xfrm>
            <a:off x="4005463" y="5984031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5fold-cv</a:t>
            </a:r>
            <a:endParaRPr kumimoji="1"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E47B44-D212-424F-A23B-FEABF54EC54F}"/>
              </a:ext>
            </a:extLst>
          </p:cNvPr>
          <p:cNvSpPr txBox="1"/>
          <p:nvPr/>
        </p:nvSpPr>
        <p:spPr>
          <a:xfrm>
            <a:off x="5372350" y="5414182"/>
            <a:ext cx="1594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Total Test prediction</a:t>
            </a:r>
            <a:endParaRPr kumimoji="1"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8098B5-139C-A14F-86C3-CBEABCC4E70D}"/>
              </a:ext>
            </a:extLst>
          </p:cNvPr>
          <p:cNvSpPr/>
          <p:nvPr/>
        </p:nvSpPr>
        <p:spPr>
          <a:xfrm>
            <a:off x="2956031" y="4218771"/>
            <a:ext cx="728662" cy="10040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89992E-A809-A842-B3B0-C63AEF7FD61F}"/>
              </a:ext>
            </a:extLst>
          </p:cNvPr>
          <p:cNvSpPr txBox="1"/>
          <p:nvPr/>
        </p:nvSpPr>
        <p:spPr>
          <a:xfrm>
            <a:off x="3135821" y="5429713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data</a:t>
            </a:r>
            <a:endParaRPr kumimoji="1"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82DDDA-E4BC-1A4B-B65F-360844B08633}"/>
              </a:ext>
            </a:extLst>
          </p:cNvPr>
          <p:cNvSpPr txBox="1"/>
          <p:nvPr/>
        </p:nvSpPr>
        <p:spPr>
          <a:xfrm>
            <a:off x="8507419" y="4586950"/>
            <a:ext cx="1755609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5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prodGroup</a:t>
            </a:r>
            <a:r>
              <a:rPr kumimoji="1"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별 </a:t>
            </a:r>
            <a:r>
              <a:rPr kumimoji="1" lang="en-US" altLang="ko-KR" sz="105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MAPE</a:t>
            </a:r>
            <a:r>
              <a:rPr kumimoji="1" lang="ko-KR" altLang="en-US" sz="105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구함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B8D91D5-E458-874A-AE87-2CD70E34D82A}"/>
              </a:ext>
            </a:extLst>
          </p:cNvPr>
          <p:cNvSpPr/>
          <p:nvPr/>
        </p:nvSpPr>
        <p:spPr>
          <a:xfrm>
            <a:off x="4168202" y="3917737"/>
            <a:ext cx="691659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BF727B0-0268-A544-9E74-698FFD43AF93}"/>
              </a:ext>
            </a:extLst>
          </p:cNvPr>
          <p:cNvSpPr/>
          <p:nvPr/>
        </p:nvSpPr>
        <p:spPr>
          <a:xfrm>
            <a:off x="4169704" y="3994083"/>
            <a:ext cx="691659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AB6CCF4-D47E-A440-BE3C-F0CDBBCAE3DC}"/>
              </a:ext>
            </a:extLst>
          </p:cNvPr>
          <p:cNvSpPr/>
          <p:nvPr/>
        </p:nvSpPr>
        <p:spPr>
          <a:xfrm>
            <a:off x="4168202" y="4077082"/>
            <a:ext cx="691659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154EF38-8C94-A54A-9A99-1475EDFD1336}"/>
              </a:ext>
            </a:extLst>
          </p:cNvPr>
          <p:cNvSpPr/>
          <p:nvPr/>
        </p:nvSpPr>
        <p:spPr>
          <a:xfrm>
            <a:off x="4168202" y="4166956"/>
            <a:ext cx="691659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707F80B-CD4C-DC42-9599-6C4E6A87019F}"/>
              </a:ext>
            </a:extLst>
          </p:cNvPr>
          <p:cNvSpPr/>
          <p:nvPr/>
        </p:nvSpPr>
        <p:spPr>
          <a:xfrm>
            <a:off x="4167768" y="4255098"/>
            <a:ext cx="69165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9341EE-281C-5743-B9B2-EFE9071DE82B}"/>
              </a:ext>
            </a:extLst>
          </p:cNvPr>
          <p:cNvSpPr txBox="1"/>
          <p:nvPr/>
        </p:nvSpPr>
        <p:spPr>
          <a:xfrm>
            <a:off x="4288393" y="3694215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cv1</a:t>
            </a:r>
            <a:endParaRPr kumimoji="1" lang="ko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C6665A5-4498-5047-80E1-BAE65E81AC6A}"/>
              </a:ext>
            </a:extLst>
          </p:cNvPr>
          <p:cNvSpPr txBox="1"/>
          <p:nvPr/>
        </p:nvSpPr>
        <p:spPr>
          <a:xfrm>
            <a:off x="4318289" y="4346468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cv2</a:t>
            </a:r>
            <a:endParaRPr kumimoji="1"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7EBEAE2-B90B-A141-B02C-47C315B971B0}"/>
              </a:ext>
            </a:extLst>
          </p:cNvPr>
          <p:cNvSpPr txBox="1"/>
          <p:nvPr/>
        </p:nvSpPr>
        <p:spPr>
          <a:xfrm>
            <a:off x="4367685" y="5036579"/>
            <a:ext cx="461665" cy="2557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ko-KR" dirty="0"/>
              <a:t>…</a:t>
            </a:r>
            <a:endParaRPr kumimoji="1"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2C9AF46-B379-8348-A642-FFEC0D0B3B54}"/>
              </a:ext>
            </a:extLst>
          </p:cNvPr>
          <p:cNvSpPr txBox="1"/>
          <p:nvPr/>
        </p:nvSpPr>
        <p:spPr>
          <a:xfrm>
            <a:off x="4329035" y="5183996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cv5</a:t>
            </a:r>
            <a:endParaRPr kumimoji="1"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F98218E-EED8-CD43-B61F-653C56D97A58}"/>
              </a:ext>
            </a:extLst>
          </p:cNvPr>
          <p:cNvSpPr/>
          <p:nvPr/>
        </p:nvSpPr>
        <p:spPr>
          <a:xfrm>
            <a:off x="6388832" y="4066334"/>
            <a:ext cx="3385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800" dirty="0"/>
              <a:t>cv1</a:t>
            </a:r>
            <a:endParaRPr kumimoji="1"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B109691-577A-BA49-8DB3-D1FD411EBD5F}"/>
              </a:ext>
            </a:extLst>
          </p:cNvPr>
          <p:cNvSpPr/>
          <p:nvPr/>
        </p:nvSpPr>
        <p:spPr>
          <a:xfrm>
            <a:off x="6388832" y="4314385"/>
            <a:ext cx="3385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800" dirty="0"/>
              <a:t>cv2</a:t>
            </a:r>
            <a:endParaRPr kumimoji="1"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F8FAE43-DD6D-9A4A-8B64-DF62FBCB4DEB}"/>
              </a:ext>
            </a:extLst>
          </p:cNvPr>
          <p:cNvSpPr/>
          <p:nvPr/>
        </p:nvSpPr>
        <p:spPr>
          <a:xfrm>
            <a:off x="6391423" y="4576811"/>
            <a:ext cx="3385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800" dirty="0"/>
              <a:t>cv3</a:t>
            </a:r>
            <a:endParaRPr kumimoji="1"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BF79316-EA2D-B548-8DD8-C2EB51EC4946}"/>
              </a:ext>
            </a:extLst>
          </p:cNvPr>
          <p:cNvSpPr/>
          <p:nvPr/>
        </p:nvSpPr>
        <p:spPr>
          <a:xfrm>
            <a:off x="6379538" y="4824116"/>
            <a:ext cx="3385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800" dirty="0"/>
              <a:t>cv4</a:t>
            </a:r>
            <a:endParaRPr kumimoji="1"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F613709-CF3B-5844-AEDC-2E0D1011175A}"/>
              </a:ext>
            </a:extLst>
          </p:cNvPr>
          <p:cNvSpPr/>
          <p:nvPr/>
        </p:nvSpPr>
        <p:spPr>
          <a:xfrm>
            <a:off x="6381011" y="5091662"/>
            <a:ext cx="3385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800" dirty="0"/>
              <a:t>cv5</a:t>
            </a:r>
            <a:endParaRPr kumimoji="1" lang="ko-KR" altLang="en-US" dirty="0"/>
          </a:p>
        </p:txBody>
      </p:sp>
      <p:sp>
        <p:nvSpPr>
          <p:cNvPr id="123" name="오른쪽 중괄호[R] 122">
            <a:extLst>
              <a:ext uri="{FF2B5EF4-FFF2-40B4-BE49-F238E27FC236}">
                <a16:creationId xmlns:a16="http://schemas.microsoft.com/office/drawing/2014/main" id="{A1CABBCA-B215-3F44-B71C-ECBACF34C608}"/>
              </a:ext>
            </a:extLst>
          </p:cNvPr>
          <p:cNvSpPr/>
          <p:nvPr/>
        </p:nvSpPr>
        <p:spPr>
          <a:xfrm>
            <a:off x="5067271" y="4134993"/>
            <a:ext cx="379490" cy="13852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4" name="왼쪽 중괄호[L] 123">
            <a:extLst>
              <a:ext uri="{FF2B5EF4-FFF2-40B4-BE49-F238E27FC236}">
                <a16:creationId xmlns:a16="http://schemas.microsoft.com/office/drawing/2014/main" id="{7DDEEA62-3437-EE46-A9CD-52E6406211A5}"/>
              </a:ext>
            </a:extLst>
          </p:cNvPr>
          <p:cNvSpPr/>
          <p:nvPr/>
        </p:nvSpPr>
        <p:spPr>
          <a:xfrm>
            <a:off x="3715389" y="4123147"/>
            <a:ext cx="310190" cy="14295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76C56538-179E-9145-890B-FFC787D1D851}"/>
              </a:ext>
            </a:extLst>
          </p:cNvPr>
          <p:cNvSpPr/>
          <p:nvPr/>
        </p:nvSpPr>
        <p:spPr>
          <a:xfrm>
            <a:off x="4160273" y="4602214"/>
            <a:ext cx="691659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614E885-D5F6-994D-AE48-57FEE65D73F3}"/>
              </a:ext>
            </a:extLst>
          </p:cNvPr>
          <p:cNvSpPr/>
          <p:nvPr/>
        </p:nvSpPr>
        <p:spPr>
          <a:xfrm>
            <a:off x="4161775" y="4678560"/>
            <a:ext cx="691659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F0BD9E0-52D6-8D4A-B4ED-A8E31E8E07B2}"/>
              </a:ext>
            </a:extLst>
          </p:cNvPr>
          <p:cNvSpPr/>
          <p:nvPr/>
        </p:nvSpPr>
        <p:spPr>
          <a:xfrm>
            <a:off x="4160273" y="4761559"/>
            <a:ext cx="691659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93FBAD2-1086-A54D-9DB8-B2D24056E106}"/>
              </a:ext>
            </a:extLst>
          </p:cNvPr>
          <p:cNvSpPr/>
          <p:nvPr/>
        </p:nvSpPr>
        <p:spPr>
          <a:xfrm>
            <a:off x="4160273" y="4851433"/>
            <a:ext cx="69165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67A5B4-A229-AB4C-AD90-7E99BFBDCB6B}"/>
              </a:ext>
            </a:extLst>
          </p:cNvPr>
          <p:cNvSpPr/>
          <p:nvPr/>
        </p:nvSpPr>
        <p:spPr>
          <a:xfrm>
            <a:off x="4159839" y="4939575"/>
            <a:ext cx="691659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C9AE46D-C64C-964D-9FB8-5D8CB79BDFAB}"/>
              </a:ext>
            </a:extLst>
          </p:cNvPr>
          <p:cNvSpPr/>
          <p:nvPr/>
        </p:nvSpPr>
        <p:spPr>
          <a:xfrm>
            <a:off x="4154374" y="5476831"/>
            <a:ext cx="691659" cy="457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1A95075-2320-3B4D-AE20-F27CD5423AC0}"/>
              </a:ext>
            </a:extLst>
          </p:cNvPr>
          <p:cNvSpPr/>
          <p:nvPr/>
        </p:nvSpPr>
        <p:spPr>
          <a:xfrm>
            <a:off x="4155876" y="5553177"/>
            <a:ext cx="691659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1A3CDC4-D183-2748-BD56-A9C24B84806B}"/>
              </a:ext>
            </a:extLst>
          </p:cNvPr>
          <p:cNvSpPr/>
          <p:nvPr/>
        </p:nvSpPr>
        <p:spPr>
          <a:xfrm>
            <a:off x="4154374" y="5636176"/>
            <a:ext cx="691659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CDDB7DD-76A6-A043-9617-6968EA7E1CC6}"/>
              </a:ext>
            </a:extLst>
          </p:cNvPr>
          <p:cNvSpPr/>
          <p:nvPr/>
        </p:nvSpPr>
        <p:spPr>
          <a:xfrm>
            <a:off x="4154374" y="5726050"/>
            <a:ext cx="691659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2B49930-C35A-DD42-95CF-E2AE0532EE76}"/>
              </a:ext>
            </a:extLst>
          </p:cNvPr>
          <p:cNvSpPr/>
          <p:nvPr/>
        </p:nvSpPr>
        <p:spPr>
          <a:xfrm>
            <a:off x="4153940" y="5814192"/>
            <a:ext cx="691659" cy="45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317A2290-0623-D14B-B447-FED09EBEDB67}"/>
              </a:ext>
            </a:extLst>
          </p:cNvPr>
          <p:cNvSpPr/>
          <p:nvPr/>
        </p:nvSpPr>
        <p:spPr>
          <a:xfrm>
            <a:off x="5669173" y="4374000"/>
            <a:ext cx="681417" cy="12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4CE2ECB-3817-284A-86DD-8B5DF22E7CF1}"/>
              </a:ext>
            </a:extLst>
          </p:cNvPr>
          <p:cNvSpPr/>
          <p:nvPr/>
        </p:nvSpPr>
        <p:spPr>
          <a:xfrm>
            <a:off x="5667575" y="4138726"/>
            <a:ext cx="681417" cy="12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200413DA-5B2A-5B4C-AA15-8114C14AAAE7}"/>
              </a:ext>
            </a:extLst>
          </p:cNvPr>
          <p:cNvSpPr/>
          <p:nvPr/>
        </p:nvSpPr>
        <p:spPr>
          <a:xfrm>
            <a:off x="5667575" y="4640348"/>
            <a:ext cx="681417" cy="12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DE0F304-1D0D-1B4F-AA48-28A5AD906B7F}"/>
              </a:ext>
            </a:extLst>
          </p:cNvPr>
          <p:cNvSpPr/>
          <p:nvPr/>
        </p:nvSpPr>
        <p:spPr>
          <a:xfrm>
            <a:off x="5667575" y="4876075"/>
            <a:ext cx="681417" cy="12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3430A44-8768-F641-9EEE-83777F455101}"/>
              </a:ext>
            </a:extLst>
          </p:cNvPr>
          <p:cNvSpPr/>
          <p:nvPr/>
        </p:nvSpPr>
        <p:spPr>
          <a:xfrm>
            <a:off x="5669173" y="5141970"/>
            <a:ext cx="681417" cy="12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820F2A7-650C-044F-B45D-3E88CE401D40}"/>
              </a:ext>
            </a:extLst>
          </p:cNvPr>
          <p:cNvSpPr/>
          <p:nvPr/>
        </p:nvSpPr>
        <p:spPr>
          <a:xfrm>
            <a:off x="7224203" y="4166956"/>
            <a:ext cx="721605" cy="1017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5AC181F-DAD8-354B-8F21-2B829B14B2BD}"/>
              </a:ext>
            </a:extLst>
          </p:cNvPr>
          <p:cNvSpPr txBox="1"/>
          <p:nvPr/>
        </p:nvSpPr>
        <p:spPr>
          <a:xfrm>
            <a:off x="7069178" y="5258271"/>
            <a:ext cx="1401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Prediction stacking</a:t>
            </a:r>
            <a:endParaRPr kumimoji="1" lang="ko-KR" altLang="en-US" sz="1100" dirty="0"/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D2154C6C-AE6F-EF47-BA19-8A4B8FBAEABA}"/>
              </a:ext>
            </a:extLst>
          </p:cNvPr>
          <p:cNvCxnSpPr/>
          <p:nvPr/>
        </p:nvCxnSpPr>
        <p:spPr>
          <a:xfrm>
            <a:off x="8068552" y="4733701"/>
            <a:ext cx="314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슬라이드 번호 개체 틀 197">
            <a:extLst>
              <a:ext uri="{FF2B5EF4-FFF2-40B4-BE49-F238E27FC236}">
                <a16:creationId xmlns:a16="http://schemas.microsoft.com/office/drawing/2014/main" id="{2E60B30C-B1F0-F246-BD55-729E306E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91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1A1E4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442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Modeling_evaluation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5BFEB6-21B0-DE46-8743-DA6B3F61F578}"/>
              </a:ext>
            </a:extLst>
          </p:cNvPr>
          <p:cNvSpPr/>
          <p:nvPr/>
        </p:nvSpPr>
        <p:spPr>
          <a:xfrm>
            <a:off x="5691123" y="1501492"/>
            <a:ext cx="8274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MAPE </a:t>
            </a:r>
            <a:endParaRPr lang="ko-KR" altLang="en-US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EA22626-EB43-3449-B93D-EE13B337D11A}"/>
              </a:ext>
            </a:extLst>
          </p:cNvPr>
          <p:cNvSpPr txBox="1">
            <a:spLocks/>
          </p:cNvSpPr>
          <p:nvPr/>
        </p:nvSpPr>
        <p:spPr>
          <a:xfrm>
            <a:off x="3046365" y="3578920"/>
            <a:ext cx="6718809" cy="2606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학습에 이용된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target variable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은 </a:t>
            </a:r>
            <a:r>
              <a:rPr lang="en-US" altLang="ko-KR" sz="1600" dirty="0">
                <a:solidFill>
                  <a:srgbClr val="C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‘</a:t>
            </a:r>
            <a:r>
              <a:rPr lang="ko-KR" altLang="en-US" sz="1600" dirty="0">
                <a:solidFill>
                  <a:srgbClr val="C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노출시간 당 판매량</a:t>
            </a:r>
            <a:r>
              <a:rPr lang="en-US" altLang="ko-KR" sz="1600" dirty="0">
                <a:solidFill>
                  <a:srgbClr val="C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’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이나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b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실제 예측해야 할 값은 주어진 상품의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‘</a:t>
            </a:r>
            <a:r>
              <a:rPr lang="ko-KR" altLang="en-US" sz="1600" dirty="0">
                <a:solidFill>
                  <a:srgbClr val="C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매출액</a:t>
            </a:r>
            <a:r>
              <a:rPr lang="en-US" altLang="ko-KR" sz="1600" dirty="0">
                <a:solidFill>
                  <a:srgbClr val="C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’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임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이를 고려하여 예측한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target variable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 매출액 단위로 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환원하여 실제 매출액과 비교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0" indent="0" algn="ctr">
              <a:buNone/>
            </a:pPr>
            <a:b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*</a:t>
            </a:r>
            <a:r>
              <a:rPr lang="ko-KR" altLang="en-US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예측값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= (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분 당 판매량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)*(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노출 시간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)*(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단위 가격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  <a:p>
            <a:pPr marL="0" indent="0" algn="ctr">
              <a:buNone/>
            </a:pPr>
            <a:endParaRPr lang="en-US" altLang="ko-KR" sz="16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6B1F97B7-A904-EE46-A147-0E24C5CF8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32" b="89032" l="1370" r="93836">
                        <a14:foregroundMark x1="94178" y1="41290" x2="5479" y2="42581"/>
                        <a14:foregroundMark x1="37329" y1="36129" x2="50685" y2="36129"/>
                        <a14:foregroundMark x1="93836" y1="32903" x2="1370" y2="41290"/>
                        <a14:foregroundMark x1="1370" y1="41290" x2="19178" y2="44516"/>
                        <a14:foregroundMark x1="19178" y1="44516" x2="33562" y2="36129"/>
                        <a14:foregroundMark x1="33562" y1="36129" x2="15753" y2="45806"/>
                        <a14:foregroundMark x1="21233" y1="38710" x2="27055" y2="47097"/>
                        <a14:foregroundMark x1="16438" y1="39355" x2="13699" y2="45161"/>
                        <a14:foregroundMark x1="8904" y1="43226" x2="23288" y2="46452"/>
                        <a14:foregroundMark x1="23288" y1="46452" x2="36986" y2="43226"/>
                        <a14:foregroundMark x1="36986" y1="43226" x2="40068" y2="54839"/>
                        <a14:foregroundMark x1="43151" y1="52903" x2="43151" y2="52903"/>
                        <a14:foregroundMark x1="45548" y1="49032" x2="45548" y2="49032"/>
                        <a14:foregroundMark x1="43151" y1="50968" x2="43151" y2="50968"/>
                        <a14:foregroundMark x1="42808" y1="50968" x2="42808" y2="50968"/>
                        <a14:foregroundMark x1="41096" y1="52903" x2="41096" y2="52903"/>
                        <a14:foregroundMark x1="39041" y1="45161" x2="45205" y2="61935"/>
                        <a14:foregroundMark x1="43836" y1="47742" x2="50342" y2="46452"/>
                        <a14:foregroundMark x1="42466" y1="44516" x2="82534" y2="41290"/>
                        <a14:foregroundMark x1="66096" y1="50323" x2="77397" y2="52258"/>
                        <a14:foregroundMark x1="73630" y1="50968" x2="92123" y2="50968"/>
                        <a14:foregroundMark x1="91096" y1="45806" x2="91096" y2="45806"/>
                        <a14:foregroundMark x1="91096" y1="41935" x2="92466" y2="57419"/>
                        <a14:foregroundMark x1="88356" y1="45806" x2="77397" y2="52903"/>
                        <a14:foregroundMark x1="75342" y1="41935" x2="71575" y2="48387"/>
                        <a14:foregroundMark x1="81164" y1="49032" x2="73630" y2="43871"/>
                        <a14:foregroundMark x1="76027" y1="43871" x2="90068" y2="41935"/>
                        <a14:foregroundMark x1="90068" y1="41935" x2="90411" y2="41935"/>
                        <a14:foregroundMark x1="48630" y1="43226" x2="29795" y2="38710"/>
                        <a14:foregroundMark x1="29795" y1="38710" x2="43151" y2="32258"/>
                        <a14:foregroundMark x1="43151" y1="32258" x2="49315" y2="32258"/>
                        <a14:foregroundMark x1="37329" y1="32903" x2="31849" y2="34194"/>
                        <a14:foregroundMark x1="42808" y1="36129" x2="34247" y2="34194"/>
                        <a14:foregroundMark x1="38014" y1="34194" x2="42123" y2="34194"/>
                        <a14:foregroundMark x1="42466" y1="32258" x2="37671" y2="30323"/>
                        <a14:foregroundMark x1="23288" y1="40645" x2="3767" y2="38710"/>
                        <a14:foregroundMark x1="5137" y1="48387" x2="12671" y2="47097"/>
                        <a14:foregroundMark x1="70548" y1="31613" x2="83562" y2="30968"/>
                        <a14:foregroundMark x1="92808" y1="33548" x2="84932" y2="31613"/>
                        <a14:foregroundMark x1="88356" y1="31613" x2="91781" y2="31613"/>
                        <a14:foregroundMark x1="66438" y1="54839" x2="82877" y2="54839"/>
                        <a14:foregroundMark x1="82877" y1="54839" x2="92466" y2="51613"/>
                        <a14:foregroundMark x1="86644" y1="56774" x2="90753" y2="57419"/>
                        <a14:foregroundMark x1="64384" y1="48387" x2="51027" y2="45161"/>
                        <a14:foregroundMark x1="65411" y1="51613" x2="51370" y2="50323"/>
                        <a14:foregroundMark x1="45890" y1="53548" x2="45890" y2="53548"/>
                        <a14:foregroundMark x1="45890" y1="54839" x2="45890" y2="54839"/>
                        <a14:foregroundMark x1="45548" y1="54839" x2="45548" y2="54839"/>
                        <a14:foregroundMark x1="26027" y1="38065" x2="5822" y2="38065"/>
                        <a14:foregroundMark x1="27055" y1="50323" x2="11301" y2="49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661" b="25309"/>
          <a:stretch/>
        </p:blipFill>
        <p:spPr bwMode="auto">
          <a:xfrm>
            <a:off x="4636235" y="2187631"/>
            <a:ext cx="3539070" cy="99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EF8901-BC67-EB4E-B953-F5D5924D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49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4484943" y="658038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31" name="직사각형 30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F4C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33" name="직각 삼각형 32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F4CED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27820" y="175231"/>
            <a:ext cx="330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 Object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D9E833-0FC0-B444-A18A-53A3B782A89B}"/>
              </a:ext>
            </a:extLst>
          </p:cNvPr>
          <p:cNvSpPr/>
          <p:nvPr/>
        </p:nvSpPr>
        <p:spPr>
          <a:xfrm>
            <a:off x="2828310" y="49839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NS Shop+ </a:t>
            </a:r>
            <a:r>
              <a:rPr lang="ko-KR" altLang="en-US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편성데이터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(NS</a:t>
            </a: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홈쇼핑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) </a:t>
            </a: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활용해 </a:t>
            </a:r>
            <a:endParaRPr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방송편성표에 따른 </a:t>
            </a:r>
            <a:r>
              <a:rPr lang="ko-KR" altLang="en-US" b="1" dirty="0">
                <a:solidFill>
                  <a:srgbClr val="C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판매실적을 예측</a:t>
            </a:r>
            <a:endParaRPr lang="en-US" altLang="ko-KR" b="1" dirty="0">
              <a:solidFill>
                <a:srgbClr val="C00000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+</a:t>
            </a:r>
          </a:p>
          <a:p>
            <a:pPr algn="ctr"/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최적 수익을 고려한 </a:t>
            </a:r>
            <a:r>
              <a:rPr lang="ko-KR" altLang="en-US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요일별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/ </a:t>
            </a: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시간대별 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/ </a:t>
            </a:r>
            <a:r>
              <a:rPr lang="ko-KR" altLang="en-US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카테고리별</a:t>
            </a: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편성 </a:t>
            </a:r>
            <a:endParaRPr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b="1" dirty="0">
                <a:solidFill>
                  <a:srgbClr val="C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최적화 방안</a:t>
            </a:r>
            <a:r>
              <a:rPr lang="en-US" altLang="ko-KR" b="1" dirty="0">
                <a:solidFill>
                  <a:srgbClr val="C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b="1" dirty="0">
                <a:solidFill>
                  <a:srgbClr val="C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모형</a:t>
            </a:r>
            <a:r>
              <a:rPr lang="en-US" altLang="ko-KR" b="1" dirty="0">
                <a:solidFill>
                  <a:srgbClr val="C0000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) </a:t>
            </a: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제시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643F9C-D058-2C49-BE43-268EBFAE7234}"/>
              </a:ext>
            </a:extLst>
          </p:cNvPr>
          <p:cNvSpPr txBox="1"/>
          <p:nvPr/>
        </p:nvSpPr>
        <p:spPr>
          <a:xfrm>
            <a:off x="640304" y="3023354"/>
            <a:ext cx="43122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2019</a:t>
            </a: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년 프로그램별 실적 데이터 </a:t>
            </a:r>
            <a:endParaRPr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400" dirty="0" err="1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방송일시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/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노출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분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) / </a:t>
            </a:r>
            <a:r>
              <a:rPr lang="ko-KR" altLang="en-US" sz="1400" dirty="0" err="1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마더코드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/ </a:t>
            </a:r>
            <a:r>
              <a:rPr lang="ko-KR" altLang="en-US" sz="1400" dirty="0" err="1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상품코드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/</a:t>
            </a:r>
          </a:p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상품명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/ </a:t>
            </a:r>
            <a:r>
              <a:rPr lang="ko-KR" altLang="en-US" sz="1400" dirty="0" err="1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상품군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/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판매단가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/ </a:t>
            </a:r>
            <a:r>
              <a:rPr lang="ko-KR" altLang="en-US" sz="1400" dirty="0" err="1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취급액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sz="1400" dirty="0"/>
              <a:t>38309 rows x 8 columns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1BE82A-CD0F-7A4C-9268-8800D5A06942}"/>
              </a:ext>
            </a:extLst>
          </p:cNvPr>
          <p:cNvSpPr txBox="1"/>
          <p:nvPr/>
        </p:nvSpPr>
        <p:spPr>
          <a:xfrm>
            <a:off x="-212523" y="4983840"/>
            <a:ext cx="6017872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2019</a:t>
            </a: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년 </a:t>
            </a:r>
            <a:r>
              <a:rPr lang="ko-KR" altLang="ko-KR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요일별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/</a:t>
            </a:r>
            <a:r>
              <a:rPr lang="ko-KR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시간대별 분</a:t>
            </a: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단위 </a:t>
            </a:r>
            <a:endParaRPr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시청률 데이터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(</a:t>
            </a:r>
            <a:r>
              <a:rPr lang="ko-KR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단위 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%)</a:t>
            </a:r>
          </a:p>
          <a:p>
            <a:pPr algn="ctr"/>
            <a:endParaRPr lang="en-US" altLang="ko-KR" sz="105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en-US" altLang="ko-KR" sz="1400" dirty="0"/>
              <a:t>1441 rows x 367 columns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5D893D8-41CA-A645-88DF-050FD8F990C5}"/>
              </a:ext>
            </a:extLst>
          </p:cNvPr>
          <p:cNvSpPr txBox="1"/>
          <p:nvPr/>
        </p:nvSpPr>
        <p:spPr>
          <a:xfrm>
            <a:off x="2117541" y="2446400"/>
            <a:ext cx="1357747" cy="369332"/>
          </a:xfrm>
          <a:prstGeom prst="rect">
            <a:avLst/>
          </a:prstGeom>
          <a:solidFill>
            <a:srgbClr val="F4CEDB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제공데이터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3CAAE8-73C5-9843-A94F-4DEF4CBD9588}"/>
              </a:ext>
            </a:extLst>
          </p:cNvPr>
          <p:cNvSpPr txBox="1"/>
          <p:nvPr/>
        </p:nvSpPr>
        <p:spPr>
          <a:xfrm>
            <a:off x="6886640" y="2660145"/>
            <a:ext cx="4075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2020</a:t>
            </a: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년 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6</a:t>
            </a: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월 판매실적 예측 데이터</a:t>
            </a:r>
            <a:endParaRPr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-US" altLang="ko-KR" sz="1600" dirty="0"/>
          </a:p>
          <a:p>
            <a:pPr algn="ctr"/>
            <a:r>
              <a:rPr lang="ko-KR" altLang="en-US" sz="1400" dirty="0" err="1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방송일시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/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노출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분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) / </a:t>
            </a:r>
            <a:r>
              <a:rPr lang="ko-KR" altLang="en-US" sz="1400" dirty="0" err="1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마더코드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/ </a:t>
            </a:r>
          </a:p>
          <a:p>
            <a:pPr algn="ctr"/>
            <a:r>
              <a:rPr lang="ko-KR" altLang="en-US" sz="1400" dirty="0" err="1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상품코드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/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상품명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/ </a:t>
            </a:r>
            <a:r>
              <a:rPr lang="ko-KR" altLang="en-US" sz="1400" dirty="0" err="1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상품군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/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판매단가 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7698D64-3728-C540-AEA8-2F748AC6E51F}"/>
              </a:ext>
            </a:extLst>
          </p:cNvPr>
          <p:cNvSpPr txBox="1"/>
          <p:nvPr/>
        </p:nvSpPr>
        <p:spPr>
          <a:xfrm>
            <a:off x="6527854" y="5153117"/>
            <a:ext cx="47929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</a:p>
          <a:p>
            <a:pPr algn="ctr"/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2020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년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6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월 예측 취급액과 실제 </a:t>
            </a:r>
            <a:r>
              <a:rPr lang="ko-KR" altLang="en-US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취급액의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Mean Absolute Percentage Error(MAPE)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BF2D66-BF66-224E-BD40-52FD0A1C4450}"/>
              </a:ext>
            </a:extLst>
          </p:cNvPr>
          <p:cNvSpPr txBox="1"/>
          <p:nvPr/>
        </p:nvSpPr>
        <p:spPr>
          <a:xfrm>
            <a:off x="8245439" y="2394746"/>
            <a:ext cx="1357747" cy="369332"/>
          </a:xfrm>
          <a:prstGeom prst="rect">
            <a:avLst/>
          </a:prstGeom>
          <a:solidFill>
            <a:srgbClr val="F4CEDB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평가데이터</a:t>
            </a:r>
            <a:endParaRPr lang="ko-KR" alt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D207065-E872-0043-9160-7FD2DACEEEAC}"/>
              </a:ext>
            </a:extLst>
          </p:cNvPr>
          <p:cNvSpPr txBox="1"/>
          <p:nvPr/>
        </p:nvSpPr>
        <p:spPr>
          <a:xfrm>
            <a:off x="8245439" y="4689575"/>
            <a:ext cx="1357747" cy="369332"/>
          </a:xfrm>
          <a:prstGeom prst="rect">
            <a:avLst/>
          </a:prstGeom>
          <a:solidFill>
            <a:srgbClr val="F4CE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평가기준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661B7F-712B-0E4C-96F7-12F6AC49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220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60874" y="2084313"/>
            <a:ext cx="38702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</a:t>
            </a:r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Results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And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Discussion</a:t>
            </a:r>
            <a:endParaRPr lang="ko-KR" altLang="en-US" sz="4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49E008-2BCD-9F43-8432-994D25B7DE4E}"/>
              </a:ext>
            </a:extLst>
          </p:cNvPr>
          <p:cNvSpPr/>
          <p:nvPr/>
        </p:nvSpPr>
        <p:spPr>
          <a:xfrm>
            <a:off x="5966202" y="1700341"/>
            <a:ext cx="259594" cy="259594"/>
          </a:xfrm>
          <a:prstGeom prst="rect">
            <a:avLst/>
          </a:prstGeom>
          <a:solidFill>
            <a:srgbClr val="757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72FC1F-23E0-784A-9B9A-F529E20A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356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BC982C34-193E-4482-AA83-96AD400DC0E8}"/>
              </a:ext>
            </a:extLst>
          </p:cNvPr>
          <p:cNvGrpSpPr/>
          <p:nvPr/>
        </p:nvGrpSpPr>
        <p:grpSpPr>
          <a:xfrm>
            <a:off x="1489842" y="1158740"/>
            <a:ext cx="2660517" cy="4645883"/>
            <a:chOff x="101104" y="891194"/>
            <a:chExt cx="2660517" cy="474005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6F3C593-600D-4552-A098-8287C28E7E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462" r="40885"/>
            <a:stretch/>
          </p:blipFill>
          <p:spPr>
            <a:xfrm>
              <a:off x="101104" y="891194"/>
              <a:ext cx="947956" cy="474005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2F77D15-70AD-43DF-BDF7-4D4EC3D2CE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462" t="-284" r="42583" b="284"/>
            <a:stretch/>
          </p:blipFill>
          <p:spPr>
            <a:xfrm>
              <a:off x="1813664" y="1782812"/>
              <a:ext cx="947957" cy="2956816"/>
            </a:xfrm>
            <a:prstGeom prst="rect">
              <a:avLst/>
            </a:prstGeom>
          </p:spPr>
        </p:pic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F2F84A7-0589-444F-BF59-2301846AD593}"/>
              </a:ext>
            </a:extLst>
          </p:cNvPr>
          <p:cNvCxnSpPr>
            <a:cxnSpLocks/>
          </p:cNvCxnSpPr>
          <p:nvPr/>
        </p:nvCxnSpPr>
        <p:spPr>
          <a:xfrm>
            <a:off x="6608430" y="3248851"/>
            <a:ext cx="811113" cy="0"/>
          </a:xfrm>
          <a:prstGeom prst="straightConnector1">
            <a:avLst/>
          </a:prstGeom>
          <a:ln w="41275">
            <a:solidFill>
              <a:srgbClr val="1A1E4E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1842F8-EFDE-4A30-A25F-314C2A1734FE}"/>
              </a:ext>
            </a:extLst>
          </p:cNvPr>
          <p:cNvSpPr/>
          <p:nvPr/>
        </p:nvSpPr>
        <p:spPr>
          <a:xfrm>
            <a:off x="8267697" y="2285205"/>
            <a:ext cx="138852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broadHour</a:t>
            </a:r>
            <a:endParaRPr lang="ko-KR" altLang="en-US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prodCount</a:t>
            </a:r>
            <a:endParaRPr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prod_Index</a:t>
            </a:r>
            <a:endParaRPr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start_Index</a:t>
            </a:r>
            <a:endParaRPr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en-US" altLang="ko-KR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unitPrice</a:t>
            </a:r>
            <a:endParaRPr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80475B-0DDD-47DC-9F21-C5329860051B}"/>
              </a:ext>
            </a:extLst>
          </p:cNvPr>
          <p:cNvSpPr/>
          <p:nvPr/>
        </p:nvSpPr>
        <p:spPr>
          <a:xfrm>
            <a:off x="1433549" y="791766"/>
            <a:ext cx="51185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각 모델 별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importance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 평균 이상인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feature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들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54E3B2-E547-4073-9D07-91E08EA33F15}"/>
              </a:ext>
            </a:extLst>
          </p:cNvPr>
          <p:cNvSpPr txBox="1"/>
          <p:nvPr/>
        </p:nvSpPr>
        <p:spPr>
          <a:xfrm>
            <a:off x="1094068" y="760988"/>
            <a:ext cx="36762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kumimoji="1" lang="ko-KR" altLang="en-US" dirty="0">
              <a:solidFill>
                <a:srgbClr val="DEEBF7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B632A7-229C-4765-9FE6-B4BE74DCED51}"/>
              </a:ext>
            </a:extLst>
          </p:cNvPr>
          <p:cNvSpPr/>
          <p:nvPr/>
        </p:nvSpPr>
        <p:spPr>
          <a:xfrm>
            <a:off x="0" y="6580382"/>
            <a:ext cx="12192000" cy="2776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C7D7EC-358D-445B-863D-67FC72E8BA3B}"/>
              </a:ext>
            </a:extLst>
          </p:cNvPr>
          <p:cNvSpPr/>
          <p:nvPr/>
        </p:nvSpPr>
        <p:spPr>
          <a:xfrm>
            <a:off x="1433549" y="5804623"/>
            <a:ext cx="1123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XGboost</a:t>
            </a:r>
            <a:endParaRPr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5948FF-20FE-47AD-855C-6D912BF286C9}"/>
              </a:ext>
            </a:extLst>
          </p:cNvPr>
          <p:cNvSpPr/>
          <p:nvPr/>
        </p:nvSpPr>
        <p:spPr>
          <a:xfrm>
            <a:off x="3125588" y="5666123"/>
            <a:ext cx="1101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Random</a:t>
            </a:r>
          </a:p>
          <a:p>
            <a:pPr algn="ctr"/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Forest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4185CD-C435-4E2F-AC35-08EA4EC75A68}"/>
              </a:ext>
            </a:extLst>
          </p:cNvPr>
          <p:cNvSpPr/>
          <p:nvPr/>
        </p:nvSpPr>
        <p:spPr>
          <a:xfrm>
            <a:off x="4971999" y="5804623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LGBM</a:t>
            </a:r>
          </a:p>
        </p:txBody>
      </p:sp>
      <p:sp>
        <p:nvSpPr>
          <p:cNvPr id="14" name="직각 삼각형 24">
            <a:extLst>
              <a:ext uri="{FF2B5EF4-FFF2-40B4-BE49-F238E27FC236}">
                <a16:creationId xmlns:a16="http://schemas.microsoft.com/office/drawing/2014/main" id="{CF045835-618C-0F49-BE9F-95C25F5AE250}"/>
              </a:ext>
            </a:extLst>
          </p:cNvPr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486C29-94AC-0941-A8B8-3B7FB925FE5F}"/>
              </a:ext>
            </a:extLst>
          </p:cNvPr>
          <p:cNvSpPr txBox="1"/>
          <p:nvPr/>
        </p:nvSpPr>
        <p:spPr>
          <a:xfrm>
            <a:off x="748720" y="216061"/>
            <a:ext cx="4269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 Results and Discussion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C84D53-2556-3E41-94F8-BE3D1C0533B8}"/>
              </a:ext>
            </a:extLst>
          </p:cNvPr>
          <p:cNvSpPr/>
          <p:nvPr/>
        </p:nvSpPr>
        <p:spPr>
          <a:xfrm>
            <a:off x="8445522" y="1798445"/>
            <a:ext cx="9813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Feature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4D6C1D-F2ED-7948-BAAB-2671FB7D0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495" y="1569759"/>
            <a:ext cx="814505" cy="3861357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63D60-EFD9-C943-9BFB-AF24C938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4841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A7936B-2D0B-4D77-B67E-2FE31859277B}"/>
              </a:ext>
            </a:extLst>
          </p:cNvPr>
          <p:cNvSpPr/>
          <p:nvPr/>
        </p:nvSpPr>
        <p:spPr>
          <a:xfrm>
            <a:off x="0" y="6580382"/>
            <a:ext cx="12192000" cy="2776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B75DBE0-EA4F-4F80-A635-AA510AA6EA60}"/>
              </a:ext>
            </a:extLst>
          </p:cNvPr>
          <p:cNvGrpSpPr/>
          <p:nvPr/>
        </p:nvGrpSpPr>
        <p:grpSpPr>
          <a:xfrm>
            <a:off x="715493" y="398922"/>
            <a:ext cx="11285018" cy="954107"/>
            <a:chOff x="1106643" y="1337041"/>
            <a:chExt cx="11285018" cy="95410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AC4AE2D-8EEA-4008-A25E-C7337A22B27F}"/>
                </a:ext>
              </a:extLst>
            </p:cNvPr>
            <p:cNvSpPr/>
            <p:nvPr/>
          </p:nvSpPr>
          <p:spPr>
            <a:xfrm>
              <a:off x="2532182" y="1337041"/>
              <a:ext cx="985947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여러 </a:t>
              </a:r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Feature</a:t>
              </a: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들이 </a:t>
              </a:r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importance</a:t>
              </a: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에서 상위를 점하였다</a:t>
              </a:r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상품명</a:t>
              </a:r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, </a:t>
              </a:r>
              <a:r>
                <a:rPr lang="ko-KR" altLang="en-US" sz="1400" dirty="0" err="1">
                  <a:latin typeface="Nanum Gothic" panose="020D0604000000000000" pitchFamily="34" charset="-127"/>
                  <a:ea typeface="Nanum Gothic" panose="020D0604000000000000" pitchFamily="34" charset="-127"/>
                </a:rPr>
                <a:t>상품군</a:t>
              </a: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그리고</a:t>
              </a:r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</a:t>
              </a: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소분류에 대한 정보가 판매 실적에 많은 영향을 주는 것을 의미한다</a:t>
              </a:r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이는 기존데이터가 여러 정보를 함축하고 있지만 효과적으로 사용되지 않고 있었음을 암시한다</a:t>
              </a:r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추후 예측에서도 해당 정보들을 추출하여 주어진 정보를 효율적으로 이용할 필요가 있다</a:t>
              </a:r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.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549F6A3-A061-415B-A86C-3B96C8A2947D}"/>
                </a:ext>
              </a:extLst>
            </p:cNvPr>
            <p:cNvSpPr/>
            <p:nvPr/>
          </p:nvSpPr>
          <p:spPr>
            <a:xfrm>
              <a:off x="1106643" y="1767006"/>
              <a:ext cx="911403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600" b="1" dirty="0"/>
                <a:t>Feature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0E176A5-6E67-46FD-9805-1ED2B69ACBA6}"/>
              </a:ext>
            </a:extLst>
          </p:cNvPr>
          <p:cNvGrpSpPr/>
          <p:nvPr/>
        </p:nvGrpSpPr>
        <p:grpSpPr>
          <a:xfrm>
            <a:off x="611037" y="2894829"/>
            <a:ext cx="11401998" cy="523220"/>
            <a:chOff x="611037" y="1957645"/>
            <a:chExt cx="11401998" cy="52322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27873FF-50AC-4DE1-8488-70E4E32FA516}"/>
                </a:ext>
              </a:extLst>
            </p:cNvPr>
            <p:cNvSpPr/>
            <p:nvPr/>
          </p:nvSpPr>
          <p:spPr>
            <a:xfrm>
              <a:off x="611037" y="2065366"/>
              <a:ext cx="1233607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600" b="1" dirty="0" err="1"/>
                <a:t>prodCount</a:t>
              </a:r>
              <a:endParaRPr lang="en-US" altLang="ko-KR" b="1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8FB757-D5F7-4CD1-936C-48C0D83232A8}"/>
                </a:ext>
              </a:extLst>
            </p:cNvPr>
            <p:cNvSpPr/>
            <p:nvPr/>
          </p:nvSpPr>
          <p:spPr>
            <a:xfrm>
              <a:off x="2153556" y="1957645"/>
              <a:ext cx="985947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한 방송에서 몇 개의 상품을 파는지가 매출에 영향을 준다</a:t>
              </a:r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동시 판매 제품의 개수가 많아질 수록 시청자들의 집중이 분산되며 이는 매출의 분산으로 이어진다</a:t>
              </a:r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.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68173DA-C0FD-492F-8F81-0D936EAD9547}"/>
              </a:ext>
            </a:extLst>
          </p:cNvPr>
          <p:cNvGrpSpPr/>
          <p:nvPr/>
        </p:nvGrpSpPr>
        <p:grpSpPr>
          <a:xfrm>
            <a:off x="611037" y="3927340"/>
            <a:ext cx="11389474" cy="738664"/>
            <a:chOff x="542348" y="3105592"/>
            <a:chExt cx="11389474" cy="73866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7554FA1-7772-4DCF-9130-EBE78AA64D69}"/>
                </a:ext>
              </a:extLst>
            </p:cNvPr>
            <p:cNvSpPr/>
            <p:nvPr/>
          </p:nvSpPr>
          <p:spPr>
            <a:xfrm>
              <a:off x="542348" y="3182537"/>
              <a:ext cx="1275286" cy="5847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600" b="1" dirty="0" err="1"/>
                <a:t>prod_Index</a:t>
              </a:r>
              <a:endParaRPr lang="en-US" altLang="ko-KR" sz="1600" b="1" dirty="0"/>
            </a:p>
            <a:p>
              <a:r>
                <a:rPr lang="en-US" altLang="ko-KR" sz="1600" b="1" dirty="0" err="1"/>
                <a:t>start_Index</a:t>
              </a:r>
              <a:endParaRPr lang="en-US" altLang="ko-KR" sz="1600" b="1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D621273-75A7-4612-A65A-F4B7F727E932}"/>
                </a:ext>
              </a:extLst>
            </p:cNvPr>
            <p:cNvSpPr/>
            <p:nvPr/>
          </p:nvSpPr>
          <p:spPr>
            <a:xfrm>
              <a:off x="2072343" y="3105592"/>
              <a:ext cx="985947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연속된 방송에서의 순서가 소비자의 심리에 영향을 줄 수 있다</a:t>
              </a:r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한 방송이 여러 개로 분할되어 시청자에게 노출되기 때문에 같은 방송이더라도 어느 </a:t>
              </a:r>
              <a:r>
                <a:rPr lang="ko-KR" altLang="en-US" sz="1400" dirty="0" err="1">
                  <a:latin typeface="Nanum Gothic" panose="020D0604000000000000" pitchFamily="34" charset="-127"/>
                  <a:ea typeface="Nanum Gothic" panose="020D0604000000000000" pitchFamily="34" charset="-127"/>
                </a:rPr>
                <a:t>시점인지에</a:t>
              </a: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따라 판매량이 달라진다</a:t>
              </a:r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. </a:t>
              </a: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노출 순서에 따라 홈쇼핑 방송 전략을 달리 해야한다</a:t>
              </a:r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.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2C426CF-A712-44CB-8849-D47996617DFE}"/>
              </a:ext>
            </a:extLst>
          </p:cNvPr>
          <p:cNvGrpSpPr/>
          <p:nvPr/>
        </p:nvGrpSpPr>
        <p:grpSpPr>
          <a:xfrm>
            <a:off x="728017" y="5336513"/>
            <a:ext cx="11272495" cy="523220"/>
            <a:chOff x="740540" y="4468671"/>
            <a:chExt cx="11272495" cy="52322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8787D1-4D2F-4506-988C-88D49549FAAE}"/>
                </a:ext>
              </a:extLst>
            </p:cNvPr>
            <p:cNvSpPr/>
            <p:nvPr/>
          </p:nvSpPr>
          <p:spPr>
            <a:xfrm>
              <a:off x="740540" y="4576392"/>
              <a:ext cx="1044581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600" b="1" dirty="0" err="1"/>
                <a:t>unitPrice</a:t>
              </a:r>
              <a:endParaRPr lang="ko-KR" altLang="en-US" sz="1600" b="1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21C9CAB-E57C-499B-81D6-569E27E03596}"/>
                </a:ext>
              </a:extLst>
            </p:cNvPr>
            <p:cNvSpPr/>
            <p:nvPr/>
          </p:nvSpPr>
          <p:spPr>
            <a:xfrm>
              <a:off x="2153556" y="4468671"/>
              <a:ext cx="985947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기존 주어진 판매단가는 </a:t>
              </a:r>
              <a:r>
                <a:rPr lang="ko-KR" altLang="en-US" sz="1400" dirty="0" err="1">
                  <a:latin typeface="Nanum Gothic" panose="020D0604000000000000" pitchFamily="34" charset="-127"/>
                  <a:ea typeface="Nanum Gothic" panose="020D0604000000000000" pitchFamily="34" charset="-127"/>
                </a:rPr>
                <a:t>상품군</a:t>
              </a: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별로 차이가 크고 같은 </a:t>
              </a:r>
              <a:r>
                <a:rPr lang="ko-KR" altLang="en-US" sz="1400" dirty="0" err="1">
                  <a:latin typeface="Nanum Gothic" panose="020D0604000000000000" pitchFamily="34" charset="-127"/>
                  <a:ea typeface="Nanum Gothic" panose="020D0604000000000000" pitchFamily="34" charset="-127"/>
                </a:rPr>
                <a:t>상품군</a:t>
              </a: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안에서도 편차가 크기 때문에 </a:t>
              </a:r>
              <a:endPara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      그대로 예측에 사용하는 것이 아닌 상품군별 표준화를 진행한 후 사용하는 것이 예측력 향상을 도울 수 있다</a:t>
              </a:r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.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40E695C-0E92-B94A-9064-3050018C0CBE}"/>
              </a:ext>
            </a:extLst>
          </p:cNvPr>
          <p:cNvGrpSpPr/>
          <p:nvPr/>
        </p:nvGrpSpPr>
        <p:grpSpPr>
          <a:xfrm>
            <a:off x="598513" y="1862319"/>
            <a:ext cx="11401998" cy="523220"/>
            <a:chOff x="740540" y="4506814"/>
            <a:chExt cx="11401998" cy="52322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FAA99E1-D0DD-FC45-A7EF-D9C21C90D1B7}"/>
                </a:ext>
              </a:extLst>
            </p:cNvPr>
            <p:cNvSpPr/>
            <p:nvPr/>
          </p:nvSpPr>
          <p:spPr>
            <a:xfrm>
              <a:off x="740540" y="4576392"/>
              <a:ext cx="1247201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600" b="1" dirty="0" err="1"/>
                <a:t>broadHour</a:t>
              </a:r>
              <a:endParaRPr lang="ko-KR" altLang="en-US" sz="1600" b="1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0BB5CDC-6F6F-3D43-9E51-F8FC200A18CC}"/>
                </a:ext>
              </a:extLst>
            </p:cNvPr>
            <p:cNvSpPr/>
            <p:nvPr/>
          </p:nvSpPr>
          <p:spPr>
            <a:xfrm>
              <a:off x="2283059" y="4506814"/>
              <a:ext cx="985947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몇</a:t>
              </a:r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</a:t>
              </a: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시에 방송이 방영하는지 역시 높은 </a:t>
              </a:r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importance</a:t>
              </a: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를 가지고 있다</a:t>
              </a:r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평균적으로 시청률이 높은 시간 혹은 제품별 </a:t>
              </a:r>
              <a:r>
                <a:rPr lang="ko-KR" altLang="en-US" sz="1400" dirty="0" err="1">
                  <a:latin typeface="Nanum Gothic" panose="020D0604000000000000" pitchFamily="34" charset="-127"/>
                  <a:ea typeface="Nanum Gothic" panose="020D0604000000000000" pitchFamily="34" charset="-127"/>
                </a:rPr>
                <a:t>타켓층의</a:t>
              </a: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</a:t>
              </a:r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TV </a:t>
              </a:r>
              <a:r>
                <a:rPr lang="ko-KR" altLang="en-US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시청 유형 등을 분석하여 소비 트렌드 분석이 필요하다</a:t>
              </a:r>
              <a:r>
                <a:rPr lang="en-US" altLang="ko-KR" sz="1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.</a:t>
              </a: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73D9F8-5515-DE4D-AAEC-4786FC71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363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80475B-0DDD-47DC-9F21-C5329860051B}"/>
              </a:ext>
            </a:extLst>
          </p:cNvPr>
          <p:cNvSpPr/>
          <p:nvPr/>
        </p:nvSpPr>
        <p:spPr>
          <a:xfrm>
            <a:off x="1812740" y="1308356"/>
            <a:ext cx="32873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앙상블 결과 </a:t>
            </a:r>
            <a:r>
              <a:rPr lang="en-US" altLang="ko-KR" sz="16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prodGroup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별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MAPE</a:t>
            </a:r>
          </a:p>
          <a:p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54E3B2-E547-4073-9D07-91E08EA33F15}"/>
              </a:ext>
            </a:extLst>
          </p:cNvPr>
          <p:cNvSpPr txBox="1"/>
          <p:nvPr/>
        </p:nvSpPr>
        <p:spPr>
          <a:xfrm>
            <a:off x="1405610" y="1268288"/>
            <a:ext cx="36762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kumimoji="1" lang="ko-KR" altLang="en-US" dirty="0">
              <a:solidFill>
                <a:srgbClr val="DEEBF7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B632A7-229C-4765-9FE6-B4BE74DCED51}"/>
              </a:ext>
            </a:extLst>
          </p:cNvPr>
          <p:cNvSpPr/>
          <p:nvPr/>
        </p:nvSpPr>
        <p:spPr>
          <a:xfrm>
            <a:off x="0" y="6580382"/>
            <a:ext cx="12192000" cy="2776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24">
            <a:extLst>
              <a:ext uri="{FF2B5EF4-FFF2-40B4-BE49-F238E27FC236}">
                <a16:creationId xmlns:a16="http://schemas.microsoft.com/office/drawing/2014/main" id="{CF045835-618C-0F49-BE9F-95C25F5AE250}"/>
              </a:ext>
            </a:extLst>
          </p:cNvPr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486C29-94AC-0941-A8B8-3B7FB925FE5F}"/>
              </a:ext>
            </a:extLst>
          </p:cNvPr>
          <p:cNvSpPr txBox="1"/>
          <p:nvPr/>
        </p:nvSpPr>
        <p:spPr>
          <a:xfrm>
            <a:off x="748720" y="216061"/>
            <a:ext cx="4269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 Results and Discussion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FD2A7B-1ED0-C941-B4BD-B08DE2A23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96" y="1831184"/>
            <a:ext cx="4206142" cy="333850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7CB8BE-B761-BC41-9410-BFF971FC65AD}"/>
              </a:ext>
            </a:extLst>
          </p:cNvPr>
          <p:cNvSpPr/>
          <p:nvPr/>
        </p:nvSpPr>
        <p:spPr>
          <a:xfrm>
            <a:off x="1461696" y="3148746"/>
            <a:ext cx="3638363" cy="3516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03D89A-2FB3-BC44-B135-3683F9892F4A}"/>
              </a:ext>
            </a:extLst>
          </p:cNvPr>
          <p:cNvSpPr/>
          <p:nvPr/>
        </p:nvSpPr>
        <p:spPr>
          <a:xfrm>
            <a:off x="1429650" y="4148850"/>
            <a:ext cx="3638363" cy="3516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20" name="TextBox 19">
            <a:extLst>
              <a:ext uri="{FF2B5EF4-FFF2-40B4-BE49-F238E27FC236}">
                <a16:creationId xmlns:a16="http://schemas.microsoft.com/office/drawing/2014/main" id="{C6772C09-6C7D-1F4C-A1F2-9AA3B780CC6C}"/>
              </a:ext>
            </a:extLst>
          </p:cNvPr>
          <p:cNvSpPr txBox="1"/>
          <p:nvPr/>
        </p:nvSpPr>
        <p:spPr>
          <a:xfrm>
            <a:off x="6250914" y="1646518"/>
            <a:ext cx="552907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다른 </a:t>
            </a:r>
            <a:r>
              <a:rPr kumimoji="1"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prodGroup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비해 </a:t>
            </a:r>
            <a:r>
              <a:rPr kumimoji="1" lang="ko-KR" altLang="en-US" b="1" dirty="0">
                <a:solidFill>
                  <a:srgbClr val="00206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가전</a:t>
            </a:r>
            <a:r>
              <a:rPr kumimoji="1" lang="en-US" altLang="ko-KR" b="1" dirty="0">
                <a:solidFill>
                  <a:srgbClr val="00206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/</a:t>
            </a:r>
            <a:r>
              <a:rPr kumimoji="1" lang="ko-KR" altLang="en-US" b="1" dirty="0">
                <a:solidFill>
                  <a:srgbClr val="00206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가구의 예측력이 낮았음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kumimoji="1"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BDCBA17-6644-1942-9CFD-52A4D1E0AA0E}"/>
              </a:ext>
            </a:extLst>
          </p:cNvPr>
          <p:cNvCxnSpPr>
            <a:cxnSpLocks/>
          </p:cNvCxnSpPr>
          <p:nvPr/>
        </p:nvCxnSpPr>
        <p:spPr>
          <a:xfrm>
            <a:off x="9015453" y="2210926"/>
            <a:ext cx="0" cy="556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E2F1D28-514E-BA45-A79D-EE30915590A3}"/>
              </a:ext>
            </a:extLst>
          </p:cNvPr>
          <p:cNvSpPr txBox="1"/>
          <p:nvPr/>
        </p:nvSpPr>
        <p:spPr>
          <a:xfrm>
            <a:off x="6486555" y="2934356"/>
            <a:ext cx="5057795" cy="2025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현재의 변수가 가전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/</a:t>
            </a: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가구 수입 예측에 정보가 부족한 것으로 파악</a:t>
            </a:r>
            <a:endParaRPr kumimoji="1"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>
              <a:lnSpc>
                <a:spcPct val="130000"/>
              </a:lnSpc>
            </a:pPr>
            <a:endParaRPr kumimoji="1"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>
              <a:lnSpc>
                <a:spcPct val="130000"/>
              </a:lnSpc>
            </a:pP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월별 혼인신고 횟수나 월별 전입신고 횟수 등 혼수나 이사 등을 </a:t>
            </a:r>
            <a:endParaRPr kumimoji="1"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>
              <a:lnSpc>
                <a:spcPct val="130000"/>
              </a:lnSpc>
            </a:pP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나타낼 수 있는 변수를 추가하고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kumimoji="1"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>
              <a:lnSpc>
                <a:spcPct val="130000"/>
              </a:lnSpc>
            </a:pPr>
            <a:endParaRPr kumimoji="1"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>
              <a:lnSpc>
                <a:spcPct val="130000"/>
              </a:lnSpc>
            </a:pP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방송 시간 편성을 집약적으로 했을 때 예측할 경우의 수를 줄이면</a:t>
            </a:r>
            <a:endParaRPr kumimoji="1"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>
              <a:lnSpc>
                <a:spcPct val="130000"/>
              </a:lnSpc>
            </a:pPr>
            <a:r>
              <a:rPr kumimoji="1"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예측력이 좋아질 것이라 기대된다</a:t>
            </a:r>
            <a:r>
              <a:rPr kumimoji="1"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kumimoji="1" lang="ko-KR" altLang="en-US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1" name="슬라이드 번호 개체 틀 30">
            <a:extLst>
              <a:ext uri="{FF2B5EF4-FFF2-40B4-BE49-F238E27FC236}">
                <a16:creationId xmlns:a16="http://schemas.microsoft.com/office/drawing/2014/main" id="{5C0C8889-15A1-494A-80D5-50E3ECD8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007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78072" y="225271"/>
            <a:ext cx="4269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 Results and Discussion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2178659-9ABE-A040-BB2F-F6433024F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278" y="2083867"/>
            <a:ext cx="3638534" cy="24401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C93DD0C-CBA0-E741-9259-6CC74CA76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192" y="2155018"/>
            <a:ext cx="3635153" cy="23689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2FDCC9-15EE-EC46-8FFC-0DCE4CF9C32C}"/>
              </a:ext>
            </a:extLst>
          </p:cNvPr>
          <p:cNvSpPr txBox="1"/>
          <p:nvPr/>
        </p:nvSpPr>
        <p:spPr>
          <a:xfrm>
            <a:off x="1789192" y="1468719"/>
            <a:ext cx="360631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방송시간대별 평균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rating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과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target</a:t>
            </a:r>
            <a:endParaRPr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023D6-D32F-E34C-9842-5BD5997F2D5E}"/>
              </a:ext>
            </a:extLst>
          </p:cNvPr>
          <p:cNvSpPr txBox="1"/>
          <p:nvPr/>
        </p:nvSpPr>
        <p:spPr>
          <a:xfrm>
            <a:off x="7074551" y="1420977"/>
            <a:ext cx="270553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방송시간대별 총 방송횟수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0B12E4-A626-564F-9F03-B441DFE25D06}"/>
              </a:ext>
            </a:extLst>
          </p:cNvPr>
          <p:cNvSpPr txBox="1"/>
          <p:nvPr/>
        </p:nvSpPr>
        <p:spPr>
          <a:xfrm>
            <a:off x="1435900" y="4992340"/>
            <a:ext cx="932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방송시간대별 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rating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과 총 방송횟수는 비슷한 양상을 보이지만 </a:t>
            </a:r>
            <a:endParaRPr lang="en-US" altLang="ko-KR" sz="1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target</a:t>
            </a:r>
            <a:r>
              <a:rPr lang="ko-KR" altLang="en-US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은 방송횟수와 비례적으로 증감하지 않는다</a:t>
            </a:r>
            <a:r>
              <a: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D6F91E-BFD4-534B-934D-87B72BE8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608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8720" y="219006"/>
            <a:ext cx="4147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Results and Discussion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5BFEB6-21B0-DE46-8743-DA6B3F61F578}"/>
              </a:ext>
            </a:extLst>
          </p:cNvPr>
          <p:cNvSpPr/>
          <p:nvPr/>
        </p:nvSpPr>
        <p:spPr>
          <a:xfrm>
            <a:off x="5510707" y="1175704"/>
            <a:ext cx="164660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최적화 방안 제안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EF0FD7A-9D75-4E46-B357-4EC2384DDF4A}"/>
              </a:ext>
            </a:extLst>
          </p:cNvPr>
          <p:cNvSpPr/>
          <p:nvPr/>
        </p:nvSpPr>
        <p:spPr>
          <a:xfrm>
            <a:off x="8801454" y="2014432"/>
            <a:ext cx="1106227" cy="410569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7A7F4-794B-0840-8C8D-C32BEEE58AA0}"/>
              </a:ext>
            </a:extLst>
          </p:cNvPr>
          <p:cNvSpPr txBox="1"/>
          <p:nvPr/>
        </p:nvSpPr>
        <p:spPr>
          <a:xfrm>
            <a:off x="2163950" y="2053065"/>
            <a:ext cx="83689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전반적으로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rating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과 </a:t>
            </a:r>
            <a:r>
              <a:rPr lang="en" altLang="ko-KR" sz="1400" dirty="0">
                <a:solidFill>
                  <a:schemeClr val="accent5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target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은 비례하지 않은 것을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확인할 수 있었다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algn="ctr"/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따라서  </a:t>
            </a:r>
            <a:r>
              <a:rPr lang="en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NS Shop+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채널의 시청률만이 아닌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다른 채널의 시청률 또는 인기있는 프로그램의 방영 여부를 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검토하는 과정이 필요하고 해당 시간대에 방송을 편성하여 수익을 창출해야 한다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algn="ctr"/>
            <a:b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방송이 특정시간대에 비정상적으로 몰려 있거나 방송시간이 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target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에 비해 부족한 카테고리들이 존재한다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algn="ctr"/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즉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소비자들이 홈쇼핑에서 구매하길 선호하는 특정 카테고리가 존재한다는 것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이를 다른 카테고리 방송으로 분배하는 새로운 편성 작업이 필요하다고 생각한다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algn="ctr"/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Ex)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건강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기능의 경우 전반적으로 방송 시간이 적지만 </a:t>
            </a:r>
            <a:r>
              <a:rPr lang="en" altLang="ko-KR" sz="1200" dirty="0">
                <a:solidFill>
                  <a:schemeClr val="bg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target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은 높음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때문에 방송 시간을 늘린다면 더 많은 매출을 기대할 수 있다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algn="ctr"/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endParaRPr lang="en-US" altLang="ko-KR" sz="1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3.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subGroup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추가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1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prodGroup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을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LSA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했을 때 예측력이 더 좋아졌던 만큼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카테고리를 더 세밀하게 나누어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예측할 필요가 있다</a:t>
            </a:r>
            <a:r>
              <a:rPr lang="en-US" altLang="ko-KR" sz="1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algn="ctr"/>
            <a:endParaRPr lang="en-US" altLang="ko-KR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endParaRPr lang="ko-KR" altLang="en-US" sz="1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8C556F-F6A4-2D41-9357-EFBF231D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3112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1" y="-675060"/>
            <a:ext cx="2384795" cy="2627684"/>
            <a:chOff x="-1" y="-675060"/>
            <a:chExt cx="2384795" cy="2627684"/>
          </a:xfrm>
        </p:grpSpPr>
        <p:sp>
          <p:nvSpPr>
            <p:cNvPr id="16" name="직각 삼각형 15"/>
            <p:cNvSpPr/>
            <p:nvPr/>
          </p:nvSpPr>
          <p:spPr>
            <a:xfrm rot="18900000">
              <a:off x="1034677" y="-675060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 rot="5400000">
              <a:off x="-1" y="-1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 rot="10800000">
            <a:off x="9807205" y="4906590"/>
            <a:ext cx="2384795" cy="2627684"/>
            <a:chOff x="8582025" y="3715965"/>
            <a:chExt cx="2384795" cy="2627684"/>
          </a:xfrm>
        </p:grpSpPr>
        <p:sp>
          <p:nvSpPr>
            <p:cNvPr id="19" name="직각 삼각형 18"/>
            <p:cNvSpPr/>
            <p:nvPr/>
          </p:nvSpPr>
          <p:spPr>
            <a:xfrm rot="18900000">
              <a:off x="9616703" y="3715965"/>
              <a:ext cx="1350117" cy="1350117"/>
            </a:xfrm>
            <a:prstGeom prst="rtTriangle">
              <a:avLst/>
            </a:prstGeom>
            <a:solidFill>
              <a:srgbClr val="1A1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각 삼각형 19"/>
            <p:cNvSpPr/>
            <p:nvPr/>
          </p:nvSpPr>
          <p:spPr>
            <a:xfrm rot="5400000">
              <a:off x="8582025" y="4391024"/>
              <a:ext cx="1952625" cy="1952625"/>
            </a:xfrm>
            <a:prstGeom prst="rtTriangle">
              <a:avLst/>
            </a:prstGeom>
            <a:solidFill>
              <a:srgbClr val="DB624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365300" y="2892202"/>
            <a:ext cx="7474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1A1E4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</a:t>
            </a:r>
            <a:endParaRPr lang="ko-KR" altLang="en-US" sz="4000" dirty="0">
              <a:solidFill>
                <a:srgbClr val="1A1E4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 rot="900000">
            <a:off x="5946221" y="2430683"/>
            <a:ext cx="312326" cy="297362"/>
          </a:xfrm>
          <a:prstGeom prst="roundRect">
            <a:avLst/>
          </a:prstGeom>
          <a:noFill/>
          <a:ln>
            <a:solidFill>
              <a:srgbClr val="DB6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2A9D0E-345E-0D49-877D-06DD34C7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61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624F">
            <a:alpha val="7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0231" y="2794037"/>
            <a:ext cx="1789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</a:p>
          <a:p>
            <a:pPr algn="ctr"/>
            <a:r>
              <a:rPr lang="en-US" altLang="ko-KR" sz="4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EDA</a:t>
            </a:r>
            <a:endParaRPr lang="ko-KR" altLang="en-US" sz="4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75062" y="2534443"/>
            <a:ext cx="259594" cy="2595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84943" y="6599431"/>
            <a:ext cx="32398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A17EDD-C1E1-474E-9626-FAA77F70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86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330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 EDA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Freeform 50"/>
          <p:cNvSpPr>
            <a:spLocks noEditPoints="1"/>
          </p:cNvSpPr>
          <p:nvPr/>
        </p:nvSpPr>
        <p:spPr bwMode="auto">
          <a:xfrm>
            <a:off x="797743" y="1366442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3B28FB4-88EA-1341-B27A-11FE5C584D5D}"/>
              </a:ext>
            </a:extLst>
          </p:cNvPr>
          <p:cNvSpPr/>
          <p:nvPr/>
        </p:nvSpPr>
        <p:spPr>
          <a:xfrm>
            <a:off x="3906215" y="1009957"/>
            <a:ext cx="259594" cy="2595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284A63-7A76-F240-B75D-1A0422454C8C}"/>
              </a:ext>
            </a:extLst>
          </p:cNvPr>
          <p:cNvSpPr/>
          <p:nvPr/>
        </p:nvSpPr>
        <p:spPr>
          <a:xfrm>
            <a:off x="4244909" y="955088"/>
            <a:ext cx="3876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2019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년 프로그램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별 실적 데이터 예시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A7F30F99-2EE1-FE47-8740-D3447D200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958" y="1473047"/>
            <a:ext cx="6744284" cy="1684166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E5E1EAF0-B7A7-5A40-99C0-1E57B5D418A9}"/>
              </a:ext>
            </a:extLst>
          </p:cNvPr>
          <p:cNvGrpSpPr/>
          <p:nvPr/>
        </p:nvGrpSpPr>
        <p:grpSpPr>
          <a:xfrm>
            <a:off x="4484943" y="3731395"/>
            <a:ext cx="3305128" cy="2585323"/>
            <a:chOff x="7642221" y="835271"/>
            <a:chExt cx="2668529" cy="288399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3C517C3-5069-974D-81BC-0AA7FF8883B4}"/>
                </a:ext>
              </a:extLst>
            </p:cNvPr>
            <p:cNvSpPr/>
            <p:nvPr/>
          </p:nvSpPr>
          <p:spPr>
            <a:xfrm>
              <a:off x="7642221" y="852439"/>
              <a:ext cx="816930" cy="2849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endPara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r>
                <a:rPr lang="ko-KR" altLang="en-US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방송일시 </a:t>
              </a:r>
              <a:endPara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r>
                <a:rPr lang="ko-KR" altLang="en-US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노출</a:t>
              </a:r>
              <a:r>
                <a:rPr lang="en-US" altLang="ko-KR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(</a:t>
              </a:r>
              <a:r>
                <a:rPr lang="ko-KR" altLang="en-US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분</a:t>
              </a:r>
              <a:r>
                <a:rPr lang="en-US" altLang="ko-KR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) </a:t>
              </a:r>
            </a:p>
            <a:p>
              <a:r>
                <a:rPr lang="ko-KR" altLang="en-US" sz="1600" dirty="0" err="1">
                  <a:latin typeface="Nanum Gothic" panose="020D0604000000000000" pitchFamily="34" charset="-127"/>
                  <a:ea typeface="Nanum Gothic" panose="020D0604000000000000" pitchFamily="34" charset="-127"/>
                </a:rPr>
                <a:t>마더코드</a:t>
              </a:r>
              <a:r>
                <a:rPr lang="ko-KR" altLang="en-US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 </a:t>
              </a:r>
              <a:endPara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r>
                <a:rPr lang="ko-KR" altLang="en-US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상품코드 </a:t>
              </a:r>
              <a:endPara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r>
                <a:rPr lang="ko-KR" altLang="en-US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상품명</a:t>
              </a:r>
              <a:endPara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r>
                <a:rPr lang="ko-KR" altLang="en-US" sz="1600" dirty="0" err="1">
                  <a:latin typeface="Nanum Gothic" panose="020D0604000000000000" pitchFamily="34" charset="-127"/>
                  <a:ea typeface="Nanum Gothic" panose="020D0604000000000000" pitchFamily="34" charset="-127"/>
                </a:rPr>
                <a:t>상품군</a:t>
              </a:r>
              <a:endPara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  <a:p>
              <a:r>
                <a:rPr lang="ko-KR" altLang="en-US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판매단가 </a:t>
              </a:r>
              <a:br>
                <a:rPr lang="en-US" altLang="ko-KR" sz="16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</a:br>
              <a:r>
                <a:rPr lang="ko-KR" altLang="en-US" sz="1600" dirty="0" err="1">
                  <a:latin typeface="Nanum Gothic" panose="020D0604000000000000" pitchFamily="34" charset="-127"/>
                  <a:ea typeface="Nanum Gothic" panose="020D0604000000000000" pitchFamily="34" charset="-127"/>
                </a:rPr>
                <a:t>취급액</a:t>
              </a:r>
              <a:endParaRPr lang="en-US" altLang="ko-KR" sz="16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8BE14F7-12B5-EA4B-9D4D-4B4379CFC57C}"/>
                </a:ext>
              </a:extLst>
            </p:cNvPr>
            <p:cNvSpPr/>
            <p:nvPr/>
          </p:nvSpPr>
          <p:spPr>
            <a:xfrm>
              <a:off x="8605783" y="835271"/>
              <a:ext cx="1704967" cy="288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en-US" altLang="ko-KR" sz="1600" dirty="0"/>
            </a:p>
            <a:p>
              <a:pPr algn="r"/>
              <a:endParaRPr lang="en-US" altLang="ko-KR" sz="1600" dirty="0"/>
            </a:p>
            <a:p>
              <a:pPr algn="r"/>
              <a:r>
                <a:rPr lang="en-US" altLang="ko-KR" sz="1600" dirty="0" err="1">
                  <a:latin typeface="Courier" pitchFamily="2" charset="0"/>
                </a:rPr>
                <a:t>broadDateTime</a:t>
              </a:r>
              <a:endParaRPr lang="en-US" altLang="ko-KR" sz="1600" dirty="0">
                <a:latin typeface="Courier" pitchFamily="2" charset="0"/>
              </a:endParaRPr>
            </a:p>
            <a:p>
              <a:pPr algn="r"/>
              <a:r>
                <a:rPr lang="en-US" altLang="ko-KR" sz="1600" dirty="0" err="1">
                  <a:latin typeface="Courier" pitchFamily="2" charset="0"/>
                </a:rPr>
                <a:t>broadTime</a:t>
              </a:r>
              <a:endParaRPr lang="en-US" altLang="ko-KR" sz="1600" dirty="0">
                <a:latin typeface="Courier" pitchFamily="2" charset="0"/>
              </a:endParaRPr>
            </a:p>
            <a:p>
              <a:pPr algn="r"/>
              <a:r>
                <a:rPr lang="en-US" altLang="ko-KR" sz="1600" dirty="0" err="1">
                  <a:latin typeface="Courier" pitchFamily="2" charset="0"/>
                </a:rPr>
                <a:t>motherCode</a:t>
              </a:r>
              <a:endParaRPr lang="en-US" altLang="ko-KR" sz="1600" dirty="0">
                <a:latin typeface="Courier" pitchFamily="2" charset="0"/>
              </a:endParaRPr>
            </a:p>
            <a:p>
              <a:pPr algn="r"/>
              <a:r>
                <a:rPr lang="en-US" altLang="ko-KR" sz="1600" dirty="0" err="1">
                  <a:latin typeface="Courier" pitchFamily="2" charset="0"/>
                </a:rPr>
                <a:t>prodCode</a:t>
              </a:r>
              <a:endParaRPr lang="en-US" altLang="ko-KR" sz="1600" dirty="0">
                <a:latin typeface="Courier" pitchFamily="2" charset="0"/>
              </a:endParaRPr>
            </a:p>
            <a:p>
              <a:pPr algn="r"/>
              <a:r>
                <a:rPr lang="en-US" altLang="ko-KR" sz="1600" dirty="0" err="1">
                  <a:latin typeface="Courier" pitchFamily="2" charset="0"/>
                </a:rPr>
                <a:t>prodName</a:t>
              </a:r>
              <a:endParaRPr lang="en-US" altLang="ko-KR" sz="1600" dirty="0">
                <a:latin typeface="Courier" pitchFamily="2" charset="0"/>
              </a:endParaRPr>
            </a:p>
            <a:p>
              <a:pPr algn="r"/>
              <a:r>
                <a:rPr lang="en-US" altLang="ko-KR" sz="1600" dirty="0" err="1">
                  <a:latin typeface="Courier" pitchFamily="2" charset="0"/>
                </a:rPr>
                <a:t>prodGroup</a:t>
              </a:r>
              <a:endParaRPr lang="en-US" altLang="ko-KR" sz="1600" dirty="0">
                <a:latin typeface="Courier" pitchFamily="2" charset="0"/>
              </a:endParaRPr>
            </a:p>
            <a:p>
              <a:pPr algn="r"/>
              <a:r>
                <a:rPr lang="en-US" altLang="ko-KR" sz="1600" dirty="0" err="1">
                  <a:latin typeface="Courier" pitchFamily="2" charset="0"/>
                </a:rPr>
                <a:t>unitPrice</a:t>
              </a:r>
              <a:endParaRPr lang="en-US" altLang="ko-KR" sz="1600" dirty="0">
                <a:latin typeface="Courier" pitchFamily="2" charset="0"/>
              </a:endParaRPr>
            </a:p>
            <a:p>
              <a:pPr algn="r"/>
              <a:r>
                <a:rPr lang="en-US" altLang="ko-KR" sz="1600" dirty="0">
                  <a:latin typeface="Courier" pitchFamily="2" charset="0"/>
                </a:rPr>
                <a:t>revenue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A083147-DDC7-B44C-BBD3-7353293287EC}"/>
              </a:ext>
            </a:extLst>
          </p:cNvPr>
          <p:cNvSpPr txBox="1"/>
          <p:nvPr/>
        </p:nvSpPr>
        <p:spPr>
          <a:xfrm>
            <a:off x="5517091" y="3546729"/>
            <a:ext cx="1157817" cy="369332"/>
          </a:xfrm>
          <a:prstGeom prst="rect">
            <a:avLst/>
          </a:prstGeom>
          <a:solidFill>
            <a:schemeClr val="accent2">
              <a:lumMod val="40000"/>
              <a:lumOff val="60000"/>
              <a:alpha val="68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Re-name</a:t>
            </a:r>
            <a:endParaRPr kumimoji="1" lang="ko-KR" altLang="en-US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117524D-548F-354E-89D2-964CA8966943}"/>
              </a:ext>
            </a:extLst>
          </p:cNvPr>
          <p:cNvCxnSpPr>
            <a:cxnSpLocks/>
          </p:cNvCxnSpPr>
          <p:nvPr/>
        </p:nvCxnSpPr>
        <p:spPr>
          <a:xfrm>
            <a:off x="5812538" y="5064872"/>
            <a:ext cx="566922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51DA8F-ECE4-F34A-8638-DC4072E1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17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330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 EDA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A0A200-72CB-E243-98AB-5E6FB3CC17E9}"/>
              </a:ext>
            </a:extLst>
          </p:cNvPr>
          <p:cNvSpPr/>
          <p:nvPr/>
        </p:nvSpPr>
        <p:spPr>
          <a:xfrm>
            <a:off x="1121387" y="1615210"/>
            <a:ext cx="363934" cy="3548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72C92D-7616-E24F-82DA-CD20DD24285F}"/>
              </a:ext>
            </a:extLst>
          </p:cNvPr>
          <p:cNvSpPr/>
          <p:nvPr/>
        </p:nvSpPr>
        <p:spPr>
          <a:xfrm>
            <a:off x="1521938" y="1573904"/>
            <a:ext cx="2782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변수 별 </a:t>
            </a:r>
            <a:r>
              <a:rPr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NaN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개수 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C6844B1-1218-A34E-88D9-AAF41EB4F99A}"/>
              </a:ext>
            </a:extLst>
          </p:cNvPr>
          <p:cNvCxnSpPr>
            <a:cxnSpLocks/>
          </p:cNvCxnSpPr>
          <p:nvPr/>
        </p:nvCxnSpPr>
        <p:spPr>
          <a:xfrm>
            <a:off x="4163710" y="2595743"/>
            <a:ext cx="811113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CCC0EC4-E2E2-374E-AE2B-47CFA101A608}"/>
              </a:ext>
            </a:extLst>
          </p:cNvPr>
          <p:cNvCxnSpPr>
            <a:cxnSpLocks/>
          </p:cNvCxnSpPr>
          <p:nvPr/>
        </p:nvCxnSpPr>
        <p:spPr>
          <a:xfrm>
            <a:off x="4163710" y="4293907"/>
            <a:ext cx="811113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C221EB-08B0-5241-83AF-71805F80C9FF}"/>
              </a:ext>
            </a:extLst>
          </p:cNvPr>
          <p:cNvSpPr/>
          <p:nvPr/>
        </p:nvSpPr>
        <p:spPr>
          <a:xfrm>
            <a:off x="5430354" y="2404123"/>
            <a:ext cx="5330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동일시간대에 방영한 제품과 같은 값을 가지도록 처리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226488B-2051-9E43-AD11-441F995036DF}"/>
              </a:ext>
            </a:extLst>
          </p:cNvPr>
          <p:cNvSpPr/>
          <p:nvPr/>
        </p:nvSpPr>
        <p:spPr>
          <a:xfrm>
            <a:off x="5115668" y="4683456"/>
            <a:ext cx="6272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revenue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 </a:t>
            </a:r>
            <a:r>
              <a:rPr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NaN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인 경우는 전부 무형 상품군에 해당하므로 제거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B3281A-27D9-3940-B37F-8B2D2D012A76}"/>
              </a:ext>
            </a:extLst>
          </p:cNvPr>
          <p:cNvSpPr txBox="1"/>
          <p:nvPr/>
        </p:nvSpPr>
        <p:spPr>
          <a:xfrm>
            <a:off x="7430099" y="1509833"/>
            <a:ext cx="1330814" cy="369332"/>
          </a:xfrm>
          <a:prstGeom prst="rect">
            <a:avLst/>
          </a:prstGeom>
          <a:solidFill>
            <a:schemeClr val="accent2">
              <a:lumMod val="40000"/>
              <a:lumOff val="60000"/>
              <a:alpha val="68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ko-KR" altLang="en-US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결측치</a:t>
            </a:r>
            <a:r>
              <a:rPr kumimoji="1"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CA47CB-EE3B-4F4E-B808-89D04D803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97" y="2252565"/>
            <a:ext cx="3128295" cy="249018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A0E8DB88-68AC-F840-B3F2-CADDDE35D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533" y="3716796"/>
            <a:ext cx="5007126" cy="81760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739BE8-5B0C-724B-947C-900A4EF0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9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492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EDA_</a:t>
            </a:r>
            <a:r>
              <a:rPr lang="en-US" altLang="ko-KR" sz="2000" dirty="0" err="1">
                <a:solidFill>
                  <a:schemeClr val="bg2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Target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variable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A0A200-72CB-E243-98AB-5E6FB3CC17E9}"/>
              </a:ext>
            </a:extLst>
          </p:cNvPr>
          <p:cNvSpPr/>
          <p:nvPr/>
        </p:nvSpPr>
        <p:spPr>
          <a:xfrm>
            <a:off x="642430" y="1647281"/>
            <a:ext cx="363934" cy="3548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72C92D-7616-E24F-82DA-CD20DD24285F}"/>
              </a:ext>
            </a:extLst>
          </p:cNvPr>
          <p:cNvSpPr/>
          <p:nvPr/>
        </p:nvSpPr>
        <p:spPr>
          <a:xfrm>
            <a:off x="1073792" y="1647281"/>
            <a:ext cx="3908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상품군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별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취급액이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50000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원인 개수 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C6844B1-1218-A34E-88D9-AAF41EB4F99A}"/>
              </a:ext>
            </a:extLst>
          </p:cNvPr>
          <p:cNvCxnSpPr>
            <a:cxnSpLocks/>
          </p:cNvCxnSpPr>
          <p:nvPr/>
        </p:nvCxnSpPr>
        <p:spPr>
          <a:xfrm>
            <a:off x="5284887" y="3429000"/>
            <a:ext cx="811113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DB3281A-27D9-3940-B37F-8B2D2D012A76}"/>
              </a:ext>
            </a:extLst>
          </p:cNvPr>
          <p:cNvSpPr txBox="1"/>
          <p:nvPr/>
        </p:nvSpPr>
        <p:spPr>
          <a:xfrm>
            <a:off x="7779511" y="1650639"/>
            <a:ext cx="2044149" cy="369332"/>
          </a:xfrm>
          <a:prstGeom prst="rect">
            <a:avLst/>
          </a:prstGeom>
          <a:solidFill>
            <a:schemeClr val="accent2">
              <a:lumMod val="40000"/>
              <a:lumOff val="60000"/>
              <a:alpha val="68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데이터 </a:t>
            </a:r>
            <a:r>
              <a:rPr kumimoji="1" lang="ko-KR" altLang="en-US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오류값</a:t>
            </a:r>
            <a:r>
              <a:rPr kumimoji="1"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처리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518CA1-09FD-1F49-A748-EB3F8B148B02}"/>
              </a:ext>
            </a:extLst>
          </p:cNvPr>
          <p:cNvSpPr/>
          <p:nvPr/>
        </p:nvSpPr>
        <p:spPr>
          <a:xfrm>
            <a:off x="5753585" y="2478714"/>
            <a:ext cx="6096000" cy="225984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>
                <a:latin typeface="Nanum Gothic" panose="020D0604000000000000" pitchFamily="34" charset="-127"/>
                <a:ea typeface="Nanum Gothic" panose="020D0604000000000000" pitchFamily="34" charset="-127"/>
              </a:rPr>
              <a:t>취급액이 </a:t>
            </a:r>
            <a:r>
              <a:rPr lang="en-US" altLang="ko-KR">
                <a:latin typeface="Nanum Gothic" panose="020D0604000000000000" pitchFamily="34" charset="-127"/>
                <a:ea typeface="Nanum Gothic" panose="020D0604000000000000" pitchFamily="34" charset="-127"/>
              </a:rPr>
              <a:t>50,000</a:t>
            </a:r>
            <a:r>
              <a:rPr lang="ko-KR" altLang="en-US">
                <a:latin typeface="Nanum Gothic" panose="020D0604000000000000" pitchFamily="34" charset="-127"/>
                <a:ea typeface="Nanum Gothic" panose="020D0604000000000000" pitchFamily="34" charset="-127"/>
              </a:rPr>
              <a:t>원인 데이터는 </a:t>
            </a:r>
            <a:r>
              <a:rPr lang="en-US" altLang="ko-KR">
                <a:latin typeface="Nanum Gothic" panose="020D0604000000000000" pitchFamily="34" charset="-127"/>
                <a:ea typeface="Nanum Gothic" panose="020D0604000000000000" pitchFamily="34" charset="-127"/>
              </a:rPr>
              <a:t>0</a:t>
            </a:r>
            <a:r>
              <a:rPr lang="ko-KR" altLang="en-US">
                <a:latin typeface="Nanum Gothic" panose="020D0604000000000000" pitchFamily="34" charset="-127"/>
                <a:ea typeface="Nanum Gothic" panose="020D0604000000000000" pitchFamily="34" charset="-127"/>
              </a:rPr>
              <a:t>으로 변경</a:t>
            </a:r>
            <a:endParaRPr lang="en-US" altLang="ko-KR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endParaRPr lang="en-US" altLang="ko-KR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>
                <a:latin typeface="Nanum Gothic" panose="020D0604000000000000" pitchFamily="34" charset="-127"/>
                <a:ea typeface="Nanum Gothic" panose="020D0604000000000000" pitchFamily="34" charset="-127"/>
              </a:rPr>
              <a:t>또한 </a:t>
            </a:r>
            <a:r>
              <a:rPr lang="ko-KR" altLang="en-US" b="1">
                <a:latin typeface="Nanum Gothic" panose="020D0604000000000000" pitchFamily="34" charset="-127"/>
                <a:ea typeface="Nanum Gothic" panose="020D0604000000000000" pitchFamily="34" charset="-127"/>
              </a:rPr>
              <a:t>판매량이 </a:t>
            </a:r>
            <a:r>
              <a:rPr lang="en-US" altLang="ko-KR" b="1">
                <a:latin typeface="Nanum Gothic" panose="020D0604000000000000" pitchFamily="34" charset="-127"/>
                <a:ea typeface="Nanum Gothic" panose="020D0604000000000000" pitchFamily="34" charset="-127"/>
              </a:rPr>
              <a:t>0</a:t>
            </a:r>
            <a:r>
              <a:rPr lang="ko-KR" altLang="en-US">
                <a:latin typeface="Nanum Gothic" panose="020D0604000000000000" pitchFamily="34" charset="-127"/>
                <a:ea typeface="Nanum Gothic" panose="020D0604000000000000" pitchFamily="34" charset="-127"/>
              </a:rPr>
              <a:t>인 것은 </a:t>
            </a:r>
            <a:endParaRPr lang="en-US" altLang="ko-KR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>
                <a:latin typeface="Nanum Gothic" panose="020D0604000000000000" pitchFamily="34" charset="-127"/>
                <a:ea typeface="Nanum Gothic" panose="020D0604000000000000" pitchFamily="34" charset="-127"/>
              </a:rPr>
              <a:t>실제 판매가 이뤄지지 않은 것이 아닌 </a:t>
            </a:r>
            <a:endParaRPr lang="en-US" altLang="ko-KR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>
                <a:latin typeface="Nanum Gothic" panose="020D0604000000000000" pitchFamily="34" charset="-127"/>
                <a:ea typeface="Nanum Gothic" panose="020D0604000000000000" pitchFamily="34" charset="-127"/>
              </a:rPr>
              <a:t>정제과정에서 발생된 오류값이기 때문에</a:t>
            </a:r>
            <a:r>
              <a:rPr lang="en-US" altLang="ko-KR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>
                <a:latin typeface="Nanum Gothic" panose="020D0604000000000000" pitchFamily="34" charset="-127"/>
                <a:ea typeface="Nanum Gothic" panose="020D0604000000000000" pitchFamily="34" charset="-127"/>
              </a:rPr>
              <a:t>해당데이터들을 추후 예측과정에서 사용하지 않음</a:t>
            </a:r>
            <a:r>
              <a:rPr lang="en-US" altLang="ko-KR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9035FE-8AC1-474E-AC8A-112AD4AC1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443" y="2478714"/>
            <a:ext cx="3111500" cy="2286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A3467BF-98E6-0940-A181-440B16A5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24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0" y="6580381"/>
            <a:ext cx="12192000" cy="277618"/>
            <a:chOff x="0" y="6580381"/>
            <a:chExt cx="12192000" cy="277618"/>
          </a:xfrm>
        </p:grpSpPr>
        <p:sp>
          <p:nvSpPr>
            <p:cNvPr id="47" name="직사각형 46"/>
            <p:cNvSpPr/>
            <p:nvPr/>
          </p:nvSpPr>
          <p:spPr>
            <a:xfrm>
              <a:off x="0" y="6580381"/>
              <a:ext cx="12192000" cy="277618"/>
            </a:xfrm>
            <a:prstGeom prst="rect">
              <a:avLst/>
            </a:prstGeom>
            <a:solidFill>
              <a:srgbClr val="DB6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4943" y="6599431"/>
              <a:ext cx="32398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Copyright </a:t>
              </a:r>
              <a:r>
                <a:rPr lang="ko-KR" altLang="en-US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ⓒ </a:t>
              </a:r>
              <a:r>
                <a:rPr lang="en-US" altLang="ko-KR" sz="10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Slug. All right reserved.</a:t>
              </a:r>
              <a:endPara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rot="16200000">
            <a:off x="392376" y="219006"/>
            <a:ext cx="356344" cy="356344"/>
          </a:xfrm>
          <a:prstGeom prst="rtTriangle">
            <a:avLst/>
          </a:prstGeom>
          <a:solidFill>
            <a:srgbClr val="DB624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7820" y="175231"/>
            <a:ext cx="526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EDA_</a:t>
            </a:r>
            <a:r>
              <a:rPr lang="en-US" altLang="ko-KR" sz="2000" dirty="0" err="1">
                <a:solidFill>
                  <a:schemeClr val="bg2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Target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variable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A0A200-72CB-E243-98AB-5E6FB3CC17E9}"/>
              </a:ext>
            </a:extLst>
          </p:cNvPr>
          <p:cNvSpPr/>
          <p:nvPr/>
        </p:nvSpPr>
        <p:spPr>
          <a:xfrm>
            <a:off x="642430" y="1647281"/>
            <a:ext cx="363934" cy="3548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72C92D-7616-E24F-82DA-CD20DD24285F}"/>
              </a:ext>
            </a:extLst>
          </p:cNvPr>
          <p:cNvSpPr/>
          <p:nvPr/>
        </p:nvSpPr>
        <p:spPr>
          <a:xfrm>
            <a:off x="1073792" y="1647281"/>
            <a:ext cx="3908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취급액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/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판매 단가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=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소수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C6844B1-1218-A34E-88D9-AAF41EB4F99A}"/>
              </a:ext>
            </a:extLst>
          </p:cNvPr>
          <p:cNvCxnSpPr>
            <a:cxnSpLocks/>
          </p:cNvCxnSpPr>
          <p:nvPr/>
        </p:nvCxnSpPr>
        <p:spPr>
          <a:xfrm>
            <a:off x="4982208" y="3705998"/>
            <a:ext cx="811113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DB3281A-27D9-3940-B37F-8B2D2D012A76}"/>
              </a:ext>
            </a:extLst>
          </p:cNvPr>
          <p:cNvSpPr txBox="1"/>
          <p:nvPr/>
        </p:nvSpPr>
        <p:spPr>
          <a:xfrm>
            <a:off x="7810837" y="1647281"/>
            <a:ext cx="2114681" cy="369332"/>
          </a:xfrm>
          <a:prstGeom prst="rect">
            <a:avLst/>
          </a:prstGeom>
          <a:solidFill>
            <a:schemeClr val="accent2">
              <a:lumMod val="40000"/>
              <a:lumOff val="60000"/>
              <a:alpha val="68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판매량에 대한 이해</a:t>
            </a:r>
            <a:endParaRPr kumimoji="1"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1FD58D5-948A-024C-BB7F-5E6F56AC2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27" y="2306277"/>
            <a:ext cx="3402916" cy="279944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74C9787-10D2-634B-A52E-F83802920B36}"/>
              </a:ext>
            </a:extLst>
          </p:cNvPr>
          <p:cNvSpPr/>
          <p:nvPr/>
        </p:nvSpPr>
        <p:spPr>
          <a:xfrm>
            <a:off x="5820178" y="255183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취급액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/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판매단가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즉 판매량이 </a:t>
            </a:r>
            <a:r>
              <a:rPr lang="ko-KR" altLang="en-US" u="sng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정수가 나오지 않는 것은 </a:t>
            </a:r>
            <a:endParaRPr lang="en-US" altLang="ko-KR" u="sng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할인으로 인한 것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판매량의 소수 부분으로 할인에 대한 정보를 표현할 수 있을 것이라 판단하여 반올림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올림을 거치지 않고 사용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algn="ctr"/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상품별 방송 노출시간이 상이하기 때문에 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target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은 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일반 판매량이 아닌 </a:t>
            </a:r>
            <a:r>
              <a:rPr lang="en-US" altLang="ko-KR" b="1" dirty="0">
                <a:solidFill>
                  <a:srgbClr val="DB624F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1</a:t>
            </a:r>
            <a:r>
              <a:rPr lang="ko-KR" altLang="en-US" b="1" dirty="0">
                <a:solidFill>
                  <a:srgbClr val="DB624F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분 당 판매량</a:t>
            </a:r>
            <a:endParaRPr lang="en-US" altLang="ko-KR" b="1" dirty="0">
              <a:solidFill>
                <a:srgbClr val="DB624F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3C22E9-752A-C942-BA79-090D9B1411D0}"/>
              </a:ext>
            </a:extLst>
          </p:cNvPr>
          <p:cNvSpPr txBox="1"/>
          <p:nvPr/>
        </p:nvSpPr>
        <p:spPr>
          <a:xfrm>
            <a:off x="7344202" y="5234944"/>
            <a:ext cx="2474075" cy="369332"/>
          </a:xfrm>
          <a:prstGeom prst="rect">
            <a:avLst/>
          </a:prstGeom>
          <a:solidFill>
            <a:schemeClr val="accent2">
              <a:lumMod val="40000"/>
              <a:lumOff val="60000"/>
              <a:alpha val="68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Target = 1</a:t>
            </a:r>
            <a:r>
              <a:rPr kumimoji="1"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분 당 판매량</a:t>
            </a:r>
            <a:endParaRPr kumimoji="1"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9FFCC2-93F5-8C43-B2B7-F07A5922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36CD-5270-4245-B9C2-B9C4D272E5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7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6770</TotalTime>
  <Words>2897</Words>
  <Application>Microsoft Macintosh PowerPoint</Application>
  <PresentationFormat>와이드스크린</PresentationFormat>
  <Paragraphs>638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맑은 고딕</vt:lpstr>
      <vt:lpstr>KoPub돋움체 Bold</vt:lpstr>
      <vt:lpstr>KoPub돋움체 Light</vt:lpstr>
      <vt:lpstr>Nanum Gothic</vt:lpstr>
      <vt:lpstr>Arial</vt:lpstr>
      <vt:lpstr>Courier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오다건</cp:lastModifiedBy>
  <cp:revision>98</cp:revision>
  <cp:lastPrinted>2020-09-27T16:56:29Z</cp:lastPrinted>
  <dcterms:created xsi:type="dcterms:W3CDTF">2018-01-17T05:06:42Z</dcterms:created>
  <dcterms:modified xsi:type="dcterms:W3CDTF">2020-09-27T16:59:24Z</dcterms:modified>
</cp:coreProperties>
</file>