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90" r:id="rId3"/>
    <p:sldId id="262" r:id="rId4"/>
    <p:sldId id="293" r:id="rId5"/>
    <p:sldId id="295" r:id="rId6"/>
    <p:sldId id="294" r:id="rId7"/>
    <p:sldId id="296" r:id="rId8"/>
    <p:sldId id="300" r:id="rId9"/>
    <p:sldId id="305" r:id="rId10"/>
    <p:sldId id="301" r:id="rId11"/>
    <p:sldId id="297" r:id="rId12"/>
    <p:sldId id="302" r:id="rId13"/>
    <p:sldId id="298" r:id="rId14"/>
    <p:sldId id="307" r:id="rId15"/>
    <p:sldId id="303" r:id="rId16"/>
    <p:sldId id="304" r:id="rId17"/>
    <p:sldId id="3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52"/>
    <a:srgbClr val="393939"/>
    <a:srgbClr val="04396C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7749" autoAdjust="0"/>
  </p:normalViewPr>
  <p:slideViewPr>
    <p:cSldViewPr snapToGrid="0" showGuides="1">
      <p:cViewPr>
        <p:scale>
          <a:sx n="66" d="100"/>
          <a:sy n="66" d="100"/>
        </p:scale>
        <p:origin x="1330" y="38"/>
      </p:cViewPr>
      <p:guideLst>
        <p:guide orient="horz" pos="19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4676-C18D-2B4A-A86C-F737E3F37CE4}" type="datetimeFigureOut">
              <a:rPr kumimoji="1" lang="ko-Kore-KR" altLang="en-US" smtClean="0"/>
              <a:t>11/18/2021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A0F2-6489-614E-97E9-0A8FC29DEA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54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설명변수는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뭐뭐이고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이걸로 </a:t>
            </a:r>
            <a:r>
              <a:rPr kumimoji="1" lang="ko-KR" altLang="en-US" dirty="0" err="1"/>
              <a:t>목적변수</a:t>
            </a:r>
            <a:r>
              <a:rPr kumimoji="1" lang="en-US" altLang="ko-KR" dirty="0"/>
              <a:t> A~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뭐뭐를</a:t>
            </a:r>
            <a:r>
              <a:rPr kumimoji="1" lang="ko-KR" altLang="en-US" dirty="0"/>
              <a:t> 분석할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459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사용횟수의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비율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KR" dirty="0"/>
              <a:t>CL0 </a:t>
            </a:r>
            <a:r>
              <a:rPr lang="en-US" altLang="ko-Kore-KR" b="1" dirty="0"/>
              <a:t>Never Used</a:t>
            </a:r>
            <a:endParaRPr lang="en-US" altLang="ko-Kore-KR" dirty="0"/>
          </a:p>
          <a:p>
            <a:r>
              <a:rPr lang="en-US" altLang="ko-Kore-KR" dirty="0"/>
              <a:t>CL1 </a:t>
            </a:r>
            <a:r>
              <a:rPr lang="en-US" altLang="ko-Kore-KR" b="1" dirty="0"/>
              <a:t>Used over a Decade</a:t>
            </a:r>
            <a:endParaRPr lang="en-US" altLang="ko-Kore-KR" dirty="0"/>
          </a:p>
          <a:p>
            <a:r>
              <a:rPr lang="en-US" altLang="ko-Kore-KR" dirty="0"/>
              <a:t>CL2 </a:t>
            </a:r>
            <a:r>
              <a:rPr lang="en-US" altLang="ko-Kore-KR" b="1" dirty="0"/>
              <a:t>Used in the Last Decade</a:t>
            </a:r>
            <a:endParaRPr lang="en-US" altLang="ko-Kore-KR" dirty="0"/>
          </a:p>
          <a:p>
            <a:r>
              <a:rPr lang="en-US" altLang="ko-Kore-KR" dirty="0"/>
              <a:t>CL3 </a:t>
            </a:r>
            <a:r>
              <a:rPr lang="en-US" altLang="ko-Kore-KR" b="1" dirty="0"/>
              <a:t>Used in the Last Year</a:t>
            </a:r>
            <a:endParaRPr lang="en-US" altLang="ko-Kore-KR" dirty="0"/>
          </a:p>
          <a:p>
            <a:r>
              <a:rPr lang="en-US" altLang="ko-Kore-KR" dirty="0"/>
              <a:t>CL4 </a:t>
            </a:r>
            <a:r>
              <a:rPr lang="en-US" altLang="ko-Kore-KR" b="1" dirty="0"/>
              <a:t>Used in the Last Month</a:t>
            </a:r>
            <a:endParaRPr lang="en-US" altLang="ko-Kore-KR" dirty="0"/>
          </a:p>
          <a:p>
            <a:r>
              <a:rPr lang="en-US" altLang="ko-Kore-KR" dirty="0"/>
              <a:t>CL5 </a:t>
            </a:r>
            <a:r>
              <a:rPr lang="en-US" altLang="ko-Kore-KR" b="1" dirty="0"/>
              <a:t>Used in the Last Week</a:t>
            </a:r>
            <a:endParaRPr lang="en-US" altLang="ko-Kore-KR" dirty="0"/>
          </a:p>
          <a:p>
            <a:r>
              <a:rPr lang="en-US" altLang="ko-Kore-KR" dirty="0"/>
              <a:t>CL6 </a:t>
            </a:r>
            <a:r>
              <a:rPr lang="en-US" altLang="ko-Kore-KR" b="1" dirty="0"/>
              <a:t>Used in the Last Day</a:t>
            </a:r>
            <a:endParaRPr lang="en-US" altLang="ko-Kore-KR" dirty="0"/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카페인</a:t>
            </a:r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Cannabis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대마초 성분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약물 모두 사용 빈도가 높지만 카페인과 대마초 성분은 분명 다름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중독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근데 당장 어제 사용비율이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24%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비교하기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애매하기도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본질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성질이 다르다는 점을 인지할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필요있어보임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13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Heroin: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마약성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약물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헤로인은 같은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마약성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약물인데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카나비스와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정반대로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중독되진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않는듯함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분석에 고려해야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할듯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765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인구통계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성격지표</a:t>
            </a:r>
            <a:r>
              <a:rPr kumimoji="1" lang="ko-KR" altLang="en-US" dirty="0"/>
              <a:t> 두 변수 집단</a:t>
            </a:r>
            <a:r>
              <a:rPr kumimoji="1" lang="en-US" altLang="ko-KR" dirty="0"/>
              <a:t>?</a:t>
            </a:r>
            <a:r>
              <a:rPr kumimoji="1" lang="ko-KR" altLang="en-US" dirty="0"/>
              <a:t>을 독립적으로 볼 수 있는지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또한 </a:t>
            </a:r>
            <a:r>
              <a:rPr kumimoji="1" lang="ko-KR" altLang="en-US" dirty="0" err="1"/>
              <a:t>성격지표의</a:t>
            </a:r>
            <a:r>
              <a:rPr kumimoji="1" lang="ko-KR" altLang="en-US" dirty="0"/>
              <a:t> 경우 </a:t>
            </a:r>
            <a:r>
              <a:rPr kumimoji="1" lang="en-US" altLang="ko-KR" dirty="0" err="1"/>
              <a:t>pca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변수 추출</a:t>
            </a:r>
            <a:r>
              <a:rPr kumimoji="1" lang="en-US" altLang="ko-KR" dirty="0"/>
              <a:t>?</a:t>
            </a:r>
            <a:r>
              <a:rPr kumimoji="1" lang="ko-KR" altLang="en-US" dirty="0"/>
              <a:t> 선택</a:t>
            </a:r>
            <a:r>
              <a:rPr kumimoji="1" lang="en-US" altLang="ko-KR" dirty="0"/>
              <a:t>?</a:t>
            </a:r>
            <a:r>
              <a:rPr kumimoji="1" lang="ko-KR" altLang="en-US" dirty="0"/>
              <a:t> 을 할 수 있을까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dirty="0"/>
              <a:t>=imbalanced data:</a:t>
            </a:r>
            <a:r>
              <a:rPr kumimoji="1" lang="ko-KR" altLang="en-US" dirty="0"/>
              <a:t> 인종은 백인이 압도적이고 약물 </a:t>
            </a:r>
            <a:r>
              <a:rPr kumimoji="1" lang="ko-KR" altLang="en-US" dirty="0" err="1"/>
              <a:t>사용횟수도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클래스가 많다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약물을 단순히 사용 여부로 </a:t>
            </a:r>
            <a:r>
              <a:rPr kumimoji="1" lang="en-US" altLang="ko-KR" dirty="0"/>
              <a:t>0/1</a:t>
            </a:r>
            <a:r>
              <a:rPr kumimoji="1" lang="ko-KR" altLang="en-US" dirty="0"/>
              <a:t> 나눌 것인지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나아가 </a:t>
            </a:r>
            <a:r>
              <a:rPr kumimoji="1" lang="ko-KR" altLang="en-US" dirty="0" err="1"/>
              <a:t>약물별로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군집화를</a:t>
            </a:r>
            <a:r>
              <a:rPr kumimoji="1" lang="ko-KR" altLang="en-US" dirty="0"/>
              <a:t> 할 수 있을지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모델링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약물에 대한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가지 모델 </a:t>
            </a:r>
            <a:r>
              <a:rPr kumimoji="1" lang="en-US" altLang="ko-KR" dirty="0"/>
              <a:t>or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softmax</a:t>
            </a:r>
            <a:r>
              <a:rPr kumimoji="1" lang="ko-KR" altLang="en-US" dirty="0"/>
              <a:t>로 한 사람이 갖는 여러 약물에 대한 중독성 분류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42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A: age, gender, education, country, ethnicity</a:t>
            </a:r>
          </a:p>
          <a:p>
            <a:r>
              <a:rPr kumimoji="1" lang="en-US" altLang="ko-Kore-KR" dirty="0"/>
              <a:t>B: N, E, O, A, C, Impulsive, SS</a:t>
            </a:r>
          </a:p>
          <a:p>
            <a:r>
              <a:rPr kumimoji="1" lang="en-US" altLang="ko-Kore-KR" dirty="0"/>
              <a:t>C: 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이렇게 그룹화하여 분석을 진행함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6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40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여긴</a:t>
            </a:r>
            <a:r>
              <a:rPr kumimoji="1" lang="ko-KR" altLang="en-US" dirty="0"/>
              <a:t> 간략하게 분포설명정도만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61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변수들이 </a:t>
            </a:r>
            <a:r>
              <a:rPr kumimoji="1" lang="ko-KR" altLang="en-US" dirty="0" err="1"/>
              <a:t>많다보니까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x,y</a:t>
            </a:r>
            <a:r>
              <a:rPr kumimoji="1" lang="ko-KR" altLang="en-US" dirty="0"/>
              <a:t>변수 </a:t>
            </a:r>
            <a:r>
              <a:rPr kumimoji="1" lang="ko-KR" altLang="en-US" dirty="0" err="1"/>
              <a:t>하나씩에</a:t>
            </a:r>
            <a:r>
              <a:rPr kumimoji="1" lang="ko-KR" altLang="en-US" dirty="0"/>
              <a:t> 대해서만 약물 사용 횟수 비교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연령과 알코올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종합적으로 정리해 보자면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약물에 대해 조사해 봤을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감정 요인들이 주요하게 영향을 미치는 것을 파악된다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 요소들이 약물에 끼치는 영향에 대해 알아보고자 하는 현 프로젝트의 목표와 방향이 맞는 결과임을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괜찮은 성능을 내지 못하므로 전처리 과정의 추후 진행이나 다른 모델을 더 고려해 볼 수 있겠다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관석님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552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변수들이 </a:t>
            </a:r>
            <a:r>
              <a:rPr kumimoji="1" lang="ko-KR" altLang="en-US" dirty="0" err="1"/>
              <a:t>많다보니까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x,y</a:t>
            </a:r>
            <a:r>
              <a:rPr kumimoji="1" lang="ko-KR" altLang="en-US" dirty="0"/>
              <a:t>변수 </a:t>
            </a:r>
            <a:r>
              <a:rPr kumimoji="1" lang="ko-KR" altLang="en-US" dirty="0" err="1"/>
              <a:t>하나씩에</a:t>
            </a:r>
            <a:r>
              <a:rPr kumimoji="1" lang="ko-KR" altLang="en-US" dirty="0"/>
              <a:t> 대해서만 약물 사용 횟수 비교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연령과 </a:t>
            </a:r>
            <a:r>
              <a:rPr kumimoji="1" lang="ko-KR" altLang="en-US" dirty="0" err="1"/>
              <a:t>코크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종합적으로 정리해 보자면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약물에 대해 조사해 봤을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감정 요인들이 주요하게 영향을 미치는 것을 파악된다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 요소들이 약물에 끼치는 영향에 대해 알아보고자 하는 현 프로젝트의 목표와 방향이 맞는 결과임을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괜찮은 성능을 내지 못하므로 전처리 과정의 추후 진행이나 다른 모델을 더 고려해 볼 수 있겠다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관석님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18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성격간의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상관관계</a:t>
            </a:r>
            <a:br>
              <a:rPr lang="en-US" altLang="ko-Kore-KR" dirty="0"/>
            </a:b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강한 양의 상관관계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ore-KR" dirty="0" err="1"/>
              <a:t>SS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ko-Kore-KR" dirty="0" err="1"/>
              <a:t>Oscore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 err="1"/>
              <a:t>SS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ko-Kore-KR" dirty="0" err="1"/>
              <a:t>Impulsive</a:t>
            </a:r>
            <a:br>
              <a:rPr lang="en-US" altLang="ko-Kore-KR" dirty="0"/>
            </a:b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강한 음의 상관관계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ore-KR" dirty="0" err="1"/>
              <a:t>Escore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ko-Kore-KR" dirty="0" err="1"/>
              <a:t>Nscore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 err="1"/>
              <a:t>Cscore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ko-Kore-KR" dirty="0" err="1"/>
              <a:t>Nscore</a:t>
            </a:r>
            <a:br>
              <a:rPr lang="en-US" altLang="ko-Kore-KR" dirty="0"/>
            </a:b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그렇지만 특정 변수를 제외할 만큼 결정적이지는 않은 것 같음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63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성격과</a:t>
            </a:r>
            <a:r>
              <a:rPr kumimoji="1" lang="ko-KR" altLang="en-US" dirty="0"/>
              <a:t> 약물의 상관관계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두드러지는건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약물 중독과 양의 상관관계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음의 상관관계에 있는 변수들이 꽤나 뚜렷하다는 사실이다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 </a:t>
            </a:r>
            <a:r>
              <a:rPr lang="en-US" altLang="ko-Kore-KR" dirty="0" err="1"/>
              <a:t>Escore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 err="1"/>
              <a:t>Ascore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 err="1"/>
              <a:t>Cscore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전반적인 음의 상관관계를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/>
              <a:t>Impulsive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ore-KR" dirty="0"/>
              <a:t>SS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ko-Kore-KR" dirty="0" err="1"/>
              <a:t>Nscore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ore-KR" dirty="0" err="1"/>
              <a:t>Oscore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강도 낮음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전반적인 양의 상관관계를 가짐을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ore-KR" dirty="0" err="1"/>
              <a:t>Nscore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딱히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굳이 따지자면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Benzos?</a:t>
            </a:r>
            <a:br>
              <a:rPr lang="en-US" altLang="ko-Kore-KR" dirty="0"/>
            </a:b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ore-KR" dirty="0" err="1"/>
              <a:t>Oscore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Cannabis, Ecstasy, 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Legalh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LSD, Mushrooms</a:t>
            </a:r>
            <a:br>
              <a:rPr lang="en-US" altLang="ko-Kore-KR" dirty="0"/>
            </a:b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ore-KR" dirty="0"/>
              <a:t>Impulsive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Amphetamin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Cannabis,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주목할 만한 점은 </a:t>
            </a:r>
            <a:r>
              <a:rPr lang="en-US" altLang="ko-Kore-KR" dirty="0"/>
              <a:t>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비슷하게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간다는거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Impusive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중에 하나만 써야 할 수도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</a:p>
          <a:p>
            <a:pPr marL="171450" indent="-171450">
              <a:buFontTx/>
              <a:buChar char="-"/>
            </a:pPr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수연님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파트는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성격지표라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인구통계 관련된 뒷부분은 생략했습니다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..!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관련된 파트는 발표 뒷부분에서 한꺼번에 이야기해도 될 것 같고 무엇보다 발표시간이 빠듯할 것 같기도 해서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635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약물 간 상관관계</a:t>
            </a:r>
            <a:r>
              <a:rPr kumimoji="1" lang="en-US" altLang="ko-KR" dirty="0"/>
              <a:t>: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양의 상관관계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약물을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했을 때 다른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랑 같이 많이 하는 약물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Cannabis, Coke, LSD, Ecstasy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(-&gt;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비슷한 성분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??)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1A0F2-6489-614E-97E9-0A8FC29DEAC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9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813534" y="2676872"/>
            <a:ext cx="6564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bg1"/>
                </a:solidFill>
                <a:latin typeface="+mj-ea"/>
              </a:rPr>
              <a:t>Drug Consumption</a:t>
            </a:r>
            <a:endParaRPr lang="ko-KR" altLang="en-US" sz="6000" spc="-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9347168" y="4948983"/>
            <a:ext cx="2844832" cy="16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고정민  김관석  김수연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김유경  </a:t>
            </a:r>
            <a:r>
              <a:rPr lang="ko-KR" altLang="en-US" dirty="0" err="1">
                <a:solidFill>
                  <a:schemeClr val="bg1"/>
                </a:solidFill>
              </a:rPr>
              <a:t>서상수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217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2021-2 ESC Final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Project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A.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인구통계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1CED9-E662-4742-88FC-F3494CBEFC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16" y="1861084"/>
            <a:ext cx="8911167" cy="47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B 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성격지표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EA90D-F821-8A42-BFD6-8AD91B792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495467"/>
            <a:ext cx="5765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B 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성격지표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DBB98-8DF4-2D4C-A322-C5A4EAACBF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86" y="1726331"/>
            <a:ext cx="9185628" cy="47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C.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목적변수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8C25C-9101-485C-9CD2-4F0540EE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43" y="1462054"/>
            <a:ext cx="7260313" cy="5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C.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목적변수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6198EF-3838-AB4B-84CF-E2F8021782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64" y="1966991"/>
            <a:ext cx="4374918" cy="43142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4F753D-75A3-3F44-8CE5-CBA274FF74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8" y="1966991"/>
            <a:ext cx="4297088" cy="43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C.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목적변수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0E9A34-C700-FD40-A618-55CC8B200E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31" y="2022847"/>
            <a:ext cx="4279623" cy="4322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DA6B51-DFBD-4E4A-ADD8-40B10F1305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53" y="2022847"/>
            <a:ext cx="4374918" cy="43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향후 추진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784DE7-17BE-2D46-8004-9A4FE39F1E4F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099B-CE07-9844-A433-BB02123A8281}"/>
              </a:ext>
            </a:extLst>
          </p:cNvPr>
          <p:cNvSpPr txBox="1"/>
          <p:nvPr/>
        </p:nvSpPr>
        <p:spPr>
          <a:xfrm>
            <a:off x="712069" y="126466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설명변수 간의 독립성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073BC3-F349-874A-B904-7F6DAEA0E8AB}"/>
              </a:ext>
            </a:extLst>
          </p:cNvPr>
          <p:cNvSpPr/>
          <p:nvPr/>
        </p:nvSpPr>
        <p:spPr>
          <a:xfrm>
            <a:off x="504613" y="252017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6474D-4304-B140-8245-2025E23945E8}"/>
              </a:ext>
            </a:extLst>
          </p:cNvPr>
          <p:cNvSpPr txBox="1"/>
          <p:nvPr/>
        </p:nvSpPr>
        <p:spPr>
          <a:xfrm>
            <a:off x="712069" y="252337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자료의 편향성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CD0A62-8C82-A94D-9CE0-3BE5A87F933B}"/>
              </a:ext>
            </a:extLst>
          </p:cNvPr>
          <p:cNvSpPr/>
          <p:nvPr/>
        </p:nvSpPr>
        <p:spPr>
          <a:xfrm>
            <a:off x="504613" y="377569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9ED57-080B-984A-B316-B28E559B1543}"/>
              </a:ext>
            </a:extLst>
          </p:cNvPr>
          <p:cNvSpPr txBox="1"/>
          <p:nvPr/>
        </p:nvSpPr>
        <p:spPr>
          <a:xfrm>
            <a:off x="712069" y="3778889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목적변수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처리 및 응용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8EA9C5-C8C8-1D49-952F-8C65BCF74375}"/>
              </a:ext>
            </a:extLst>
          </p:cNvPr>
          <p:cNvSpPr/>
          <p:nvPr/>
        </p:nvSpPr>
        <p:spPr>
          <a:xfrm>
            <a:off x="504613" y="502800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F0588F-0BB8-874E-9E08-7AF5250EDA94}"/>
              </a:ext>
            </a:extLst>
          </p:cNvPr>
          <p:cNvSpPr txBox="1"/>
          <p:nvPr/>
        </p:nvSpPr>
        <p:spPr>
          <a:xfrm>
            <a:off x="712069" y="5031202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9A40B-8324-407B-8D16-790EB881283D}"/>
              </a:ext>
            </a:extLst>
          </p:cNvPr>
          <p:cNvSpPr txBox="1"/>
          <p:nvPr/>
        </p:nvSpPr>
        <p:spPr>
          <a:xfrm>
            <a:off x="1381010" y="1841629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483F3-4F8B-4FBE-B4D3-050448876D3F}"/>
              </a:ext>
            </a:extLst>
          </p:cNvPr>
          <p:cNvSpPr txBox="1"/>
          <p:nvPr/>
        </p:nvSpPr>
        <p:spPr>
          <a:xfrm>
            <a:off x="1381009" y="3118756"/>
            <a:ext cx="679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Imbalanced data : White people, CL0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EEF13-FBC8-4B34-99BD-E9BA09806E8F}"/>
              </a:ext>
            </a:extLst>
          </p:cNvPr>
          <p:cNvSpPr txBox="1"/>
          <p:nvPr/>
        </p:nvSpPr>
        <p:spPr>
          <a:xfrm>
            <a:off x="1381009" y="4374268"/>
            <a:ext cx="220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CF46F-6020-45C6-A852-9B7B301F1633}"/>
              </a:ext>
            </a:extLst>
          </p:cNvPr>
          <p:cNvSpPr txBox="1"/>
          <p:nvPr/>
        </p:nvSpPr>
        <p:spPr>
          <a:xfrm>
            <a:off x="1381008" y="5626581"/>
            <a:ext cx="5588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Individual model   vs  </a:t>
            </a:r>
            <a:r>
              <a:rPr lang="en-US" altLang="ko-KR" sz="2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Softmax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59440-CC5A-43CC-BE6C-3FD6F3C48E8C}"/>
              </a:ext>
            </a:extLst>
          </p:cNvPr>
          <p:cNvSpPr txBox="1"/>
          <p:nvPr/>
        </p:nvSpPr>
        <p:spPr>
          <a:xfrm>
            <a:off x="1392838" y="1841629"/>
            <a:ext cx="7322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Personality &amp; Demography 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</a:t>
            </a: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PCA</a:t>
            </a:r>
          </a:p>
        </p:txBody>
      </p:sp>
    </p:spTree>
    <p:extLst>
      <p:ext uri="{BB962C8B-B14F-4D97-AF65-F5344CB8AC3E}">
        <p14:creationId xmlns:p14="http://schemas.microsoft.com/office/powerpoint/2010/main" val="429107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4E8A6-D0C3-7D43-8855-1CE2BFF91009}"/>
              </a:ext>
            </a:extLst>
          </p:cNvPr>
          <p:cNvSpPr txBox="1"/>
          <p:nvPr/>
        </p:nvSpPr>
        <p:spPr>
          <a:xfrm>
            <a:off x="5453041" y="2676872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bg1"/>
                </a:solidFill>
                <a:latin typeface="+mj-ea"/>
              </a:rPr>
              <a:t>thx</a:t>
            </a:r>
            <a:endParaRPr lang="ko-KR" altLang="en-US" sz="6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81637D-1094-7B4A-B741-488F7AF0DC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78" y="243609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02BAC-B0C4-2045-B937-BF4FF0301184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14F1B-4A63-C646-BC22-3B075514E5F8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D16B9C-74CB-7A40-A2B7-F7968104B8C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A871C5-DC69-134F-B4A5-2E12CED1ACA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DAF76A-15D0-7748-9AD3-CF6795655EAF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0A073-8E0C-A149-B47C-9AFE4F505D5E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238EC-EF9B-4344-A96D-F7B4A13E9816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C97C30-6144-E34C-925F-CB6F906E0AF4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1AAB8-4D62-574C-A9E8-51F89F96D973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428108-2E14-1446-B74E-7F9D076FF93C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A4BC2-428F-5644-B120-3B59EDE61575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88D83-10E5-4247-9A3C-0A27775A99D6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246CB-2C90-6846-A267-AACC72190A22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4FBA5E-02A4-9D4F-8F82-E91D3CAE3929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EBEB2-A953-C240-9BF5-80E46382B95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56EACE-4F66-9347-9671-7E6B990C1B8D}"/>
              </a:ext>
            </a:extLst>
          </p:cNvPr>
          <p:cNvGrpSpPr/>
          <p:nvPr/>
        </p:nvGrpSpPr>
        <p:grpSpPr>
          <a:xfrm>
            <a:off x="910672" y="3025607"/>
            <a:ext cx="2016247" cy="2079040"/>
            <a:chOff x="667776" y="5390664"/>
            <a:chExt cx="2887651" cy="93018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50E7E4-D98F-6448-8C64-54137A6E956B}"/>
                </a:ext>
              </a:extLst>
            </p:cNvPr>
            <p:cNvSpPr txBox="1"/>
            <p:nvPr/>
          </p:nvSpPr>
          <p:spPr>
            <a:xfrm>
              <a:off x="667776" y="5693241"/>
              <a:ext cx="2887651" cy="62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rgbClr val="393939"/>
                  </a:solidFill>
                </a:rPr>
                <a:t>이번 분석의 배경과 문제점을 파악한 후 이를 해결하기 위한 목표 정의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B269FC-BB93-4E4F-8853-6499FC06D1C7}"/>
                </a:ext>
              </a:extLst>
            </p:cNvPr>
            <p:cNvSpPr txBox="1"/>
            <p:nvPr/>
          </p:nvSpPr>
          <p:spPr>
            <a:xfrm>
              <a:off x="770118" y="5390664"/>
              <a:ext cx="2610791" cy="17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문제 및 목표 정의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E4FCB16-26AA-1C40-BBCE-9EBFA89D0F8A}"/>
              </a:ext>
            </a:extLst>
          </p:cNvPr>
          <p:cNvGrpSpPr/>
          <p:nvPr/>
        </p:nvGrpSpPr>
        <p:grpSpPr>
          <a:xfrm>
            <a:off x="3671031" y="3025607"/>
            <a:ext cx="2016247" cy="2079040"/>
            <a:chOff x="667776" y="5390664"/>
            <a:chExt cx="2887651" cy="9301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F21573-CD12-7840-8D6C-B9E19651E640}"/>
                </a:ext>
              </a:extLst>
            </p:cNvPr>
            <p:cNvSpPr txBox="1"/>
            <p:nvPr/>
          </p:nvSpPr>
          <p:spPr>
            <a:xfrm>
              <a:off x="667776" y="5693241"/>
              <a:ext cx="2887651" cy="62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rgbClr val="393939"/>
                  </a:solidFill>
                </a:rPr>
                <a:t>표본 수</a:t>
              </a:r>
              <a:r>
                <a:rPr lang="en-US" altLang="ko-KR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pc="-150" dirty="0">
                  <a:solidFill>
                    <a:srgbClr val="393939"/>
                  </a:solidFill>
                </a:rPr>
                <a:t> 변수 개수 등 기본적인 데이터 형태와 설명변수</a:t>
              </a:r>
              <a:r>
                <a:rPr lang="en-US" altLang="ko-KR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pc="-150" dirty="0" err="1">
                  <a:solidFill>
                    <a:srgbClr val="393939"/>
                  </a:solidFill>
                </a:rPr>
                <a:t>목적변수에</a:t>
              </a:r>
              <a:r>
                <a:rPr lang="ko-KR" altLang="en-US" spc="-150" dirty="0">
                  <a:solidFill>
                    <a:srgbClr val="393939"/>
                  </a:solidFill>
                </a:rPr>
                <a:t> 대한 설명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DBDABB-75F1-E24E-A608-7F5240C5B784}"/>
                </a:ext>
              </a:extLst>
            </p:cNvPr>
            <p:cNvSpPr txBox="1"/>
            <p:nvPr/>
          </p:nvSpPr>
          <p:spPr>
            <a:xfrm>
              <a:off x="1142039" y="5390664"/>
              <a:ext cx="1866950" cy="17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데이터 설명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A14113-B70B-3749-AFA2-DBD89410E060}"/>
              </a:ext>
            </a:extLst>
          </p:cNvPr>
          <p:cNvGrpSpPr/>
          <p:nvPr/>
        </p:nvGrpSpPr>
        <p:grpSpPr>
          <a:xfrm>
            <a:off x="6433955" y="3025606"/>
            <a:ext cx="2016247" cy="1746643"/>
            <a:chOff x="667776" y="5390664"/>
            <a:chExt cx="2887651" cy="78146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014E78-BAEC-F643-BFC8-213045BF058D}"/>
                </a:ext>
              </a:extLst>
            </p:cNvPr>
            <p:cNvSpPr txBox="1"/>
            <p:nvPr/>
          </p:nvSpPr>
          <p:spPr>
            <a:xfrm>
              <a:off x="667776" y="5693241"/>
              <a:ext cx="2887651" cy="478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rgbClr val="393939"/>
                  </a:solidFill>
                </a:rPr>
                <a:t>변수 </a:t>
              </a:r>
              <a:r>
                <a:rPr lang="ko-KR" altLang="en-US" spc="-150" dirty="0" err="1">
                  <a:solidFill>
                    <a:srgbClr val="393939"/>
                  </a:solidFill>
                </a:rPr>
                <a:t>전처리와</a:t>
              </a:r>
              <a:r>
                <a:rPr lang="ko-KR" altLang="en-US" spc="-150" dirty="0">
                  <a:solidFill>
                    <a:srgbClr val="393939"/>
                  </a:solidFill>
                </a:rPr>
                <a:t> 추출과 더불어 기본적인 </a:t>
              </a:r>
              <a:r>
                <a:rPr lang="en-US" altLang="ko-KR" spc="-150" dirty="0">
                  <a:solidFill>
                    <a:srgbClr val="393939"/>
                  </a:solidFill>
                </a:rPr>
                <a:t>EDA</a:t>
              </a:r>
              <a:r>
                <a:rPr lang="ko-KR" altLang="en-US" spc="-150" dirty="0">
                  <a:solidFill>
                    <a:srgbClr val="393939"/>
                  </a:solidFill>
                </a:rPr>
                <a:t> 및 시각화 진행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79FC7-FD9B-2B47-A2BF-FDAC05AFEFE0}"/>
                </a:ext>
              </a:extLst>
            </p:cNvPr>
            <p:cNvSpPr txBox="1"/>
            <p:nvPr/>
          </p:nvSpPr>
          <p:spPr>
            <a:xfrm>
              <a:off x="1142040" y="5390664"/>
              <a:ext cx="1866950" cy="17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A96E163-7C25-BA49-B1C1-F28B8676D385}"/>
              </a:ext>
            </a:extLst>
          </p:cNvPr>
          <p:cNvGrpSpPr/>
          <p:nvPr/>
        </p:nvGrpSpPr>
        <p:grpSpPr>
          <a:xfrm>
            <a:off x="9181019" y="3025610"/>
            <a:ext cx="2016247" cy="2411440"/>
            <a:chOff x="667776" y="5390664"/>
            <a:chExt cx="2887651" cy="107890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05C2B2-0149-CD4E-95B8-92F1500D4032}"/>
                </a:ext>
              </a:extLst>
            </p:cNvPr>
            <p:cNvSpPr txBox="1"/>
            <p:nvPr/>
          </p:nvSpPr>
          <p:spPr>
            <a:xfrm>
              <a:off x="667776" y="5693241"/>
              <a:ext cx="2887651" cy="77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rgbClr val="393939"/>
                  </a:solidFill>
                </a:rPr>
                <a:t>1</a:t>
              </a:r>
              <a:r>
                <a:rPr lang="ko-KR" altLang="en-US" spc="-150" dirty="0">
                  <a:solidFill>
                    <a:srgbClr val="393939"/>
                  </a:solidFill>
                </a:rPr>
                <a:t>주차 진행상황에 따른 보완점을 해결하기 위한 향후 과제 수립 및 </a:t>
              </a:r>
              <a:r>
                <a:rPr lang="en-US" altLang="ko-KR" spc="-150" dirty="0">
                  <a:solidFill>
                    <a:srgbClr val="393939"/>
                  </a:solidFill>
                </a:rPr>
                <a:t>2</a:t>
              </a:r>
              <a:r>
                <a:rPr lang="ko-KR" altLang="en-US" spc="-150" dirty="0">
                  <a:solidFill>
                    <a:srgbClr val="393939"/>
                  </a:solidFill>
                </a:rPr>
                <a:t>주차 모델링 방향 설명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7E8025-4D25-4C48-A8A2-042E4EE275EC}"/>
                </a:ext>
              </a:extLst>
            </p:cNvPr>
            <p:cNvSpPr txBox="1"/>
            <p:nvPr/>
          </p:nvSpPr>
          <p:spPr>
            <a:xfrm>
              <a:off x="956080" y="5390664"/>
              <a:ext cx="2238871" cy="17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향후 추진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58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문제 및 목표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7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392DC-FFD9-004D-9CF9-3290D83924A5}"/>
              </a:ext>
            </a:extLst>
          </p:cNvPr>
          <p:cNvSpPr txBox="1"/>
          <p:nvPr/>
        </p:nvSpPr>
        <p:spPr>
          <a:xfrm>
            <a:off x="708804" y="1264666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배경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ABD75-C3B0-4542-8509-CF03ED42F672}"/>
              </a:ext>
            </a:extLst>
          </p:cNvPr>
          <p:cNvSpPr/>
          <p:nvPr/>
        </p:nvSpPr>
        <p:spPr>
          <a:xfrm>
            <a:off x="501348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FCF44-A455-D840-A768-8279D143B753}"/>
              </a:ext>
            </a:extLst>
          </p:cNvPr>
          <p:cNvSpPr txBox="1"/>
          <p:nvPr/>
        </p:nvSpPr>
        <p:spPr>
          <a:xfrm>
            <a:off x="708804" y="44663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과제 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EDFBD7-C023-4F4D-9F78-7D2B5E69514A}"/>
              </a:ext>
            </a:extLst>
          </p:cNvPr>
          <p:cNvSpPr/>
          <p:nvPr/>
        </p:nvSpPr>
        <p:spPr>
          <a:xfrm>
            <a:off x="501348" y="44631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47E62D-7B5B-FA4B-A2FD-31CF5688564D}"/>
              </a:ext>
            </a:extLst>
          </p:cNvPr>
          <p:cNvSpPr txBox="1"/>
          <p:nvPr/>
        </p:nvSpPr>
        <p:spPr>
          <a:xfrm>
            <a:off x="875104" y="1824353"/>
            <a:ext cx="8112475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spc="-150" dirty="0">
                <a:solidFill>
                  <a:srgbClr val="393939"/>
                </a:solidFill>
              </a:rPr>
              <a:t>2017</a:t>
            </a:r>
            <a:r>
              <a:rPr lang="ko-KR" altLang="en-US" sz="2000" spc="-150" dirty="0">
                <a:solidFill>
                  <a:srgbClr val="393939"/>
                </a:solidFill>
              </a:rPr>
              <a:t>년 트럼프의 </a:t>
            </a:r>
            <a:r>
              <a:rPr lang="en-US" altLang="ko-KR" sz="2000" spc="-150" dirty="0">
                <a:solidFill>
                  <a:srgbClr val="393939"/>
                </a:solidFill>
              </a:rPr>
              <a:t>opioid crisis</a:t>
            </a:r>
            <a:r>
              <a:rPr lang="ko-KR" altLang="en-US" sz="2000" spc="-150" dirty="0">
                <a:solidFill>
                  <a:srgbClr val="393939"/>
                </a:solidFill>
              </a:rPr>
              <a:t> 선언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rgbClr val="393939"/>
                </a:solidFill>
              </a:rPr>
              <a:t>       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마약성</a:t>
            </a:r>
            <a:r>
              <a:rPr lang="ko-KR" altLang="en-US" sz="2000" spc="-150" dirty="0">
                <a:solidFill>
                  <a:srgbClr val="393939"/>
                </a:solidFill>
              </a:rPr>
              <a:t> 진통제 </a:t>
            </a:r>
            <a:r>
              <a:rPr lang="en-US" altLang="ko-KR" sz="2000" spc="-150" dirty="0">
                <a:solidFill>
                  <a:srgbClr val="393939"/>
                </a:solidFill>
              </a:rPr>
              <a:t>‘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오피오이드</a:t>
            </a:r>
            <a:r>
              <a:rPr lang="en-US" altLang="ko-KR" sz="2000" spc="-150" dirty="0">
                <a:solidFill>
                  <a:srgbClr val="393939"/>
                </a:solidFill>
              </a:rPr>
              <a:t>’</a:t>
            </a:r>
            <a:r>
              <a:rPr lang="ko-KR" altLang="en-US" sz="2000" spc="-150" dirty="0">
                <a:solidFill>
                  <a:srgbClr val="393939"/>
                </a:solidFill>
              </a:rPr>
              <a:t> 남용에 대한 공중보건 위기사태를 선포함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spc="-150" dirty="0">
                <a:solidFill>
                  <a:srgbClr val="393939"/>
                </a:solidFill>
              </a:rPr>
              <a:t>코로나로 인한 약물중독 사망자 수 </a:t>
            </a:r>
            <a:r>
              <a:rPr lang="en-US" altLang="ko-KR" sz="2000" spc="-150" dirty="0">
                <a:solidFill>
                  <a:srgbClr val="393939"/>
                </a:solidFill>
              </a:rPr>
              <a:t>30%</a:t>
            </a:r>
            <a:r>
              <a:rPr lang="ko-KR" altLang="en-US" sz="2000" spc="-150" dirty="0">
                <a:solidFill>
                  <a:srgbClr val="393939"/>
                </a:solidFill>
              </a:rPr>
              <a:t> 증가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rgbClr val="393939"/>
                </a:solidFill>
              </a:rPr>
              <a:t>       방역 조치로 인해 약물 중독자를 위한 프로그램이 전혀 진행되지 못 함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rgbClr val="393939"/>
                </a:solidFill>
              </a:rPr>
              <a:t>       </a:t>
            </a:r>
            <a:r>
              <a:rPr lang="ko-KR" altLang="en-US" sz="2000" spc="-150" dirty="0" err="1">
                <a:solidFill>
                  <a:srgbClr val="393939"/>
                </a:solidFill>
              </a:rPr>
              <a:t>거리두기로</a:t>
            </a:r>
            <a:r>
              <a:rPr lang="ko-KR" altLang="en-US" sz="2000" spc="-150" dirty="0">
                <a:solidFill>
                  <a:srgbClr val="393939"/>
                </a:solidFill>
              </a:rPr>
              <a:t> 인한 외로움</a:t>
            </a:r>
            <a:r>
              <a:rPr lang="en-US" altLang="ko-KR" sz="2000" spc="-150" dirty="0">
                <a:solidFill>
                  <a:srgbClr val="393939"/>
                </a:solidFill>
              </a:rPr>
              <a:t>,</a:t>
            </a:r>
            <a:r>
              <a:rPr lang="ko-KR" altLang="en-US" sz="2000" spc="-150" dirty="0">
                <a:solidFill>
                  <a:srgbClr val="393939"/>
                </a:solidFill>
              </a:rPr>
              <a:t> 불안감 등이 커진 것도 주요 요인으로 생각됨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59FDAE-EC56-764D-AB0C-BCA00BB0701E}"/>
              </a:ext>
            </a:extLst>
          </p:cNvPr>
          <p:cNvSpPr txBox="1"/>
          <p:nvPr/>
        </p:nvSpPr>
        <p:spPr>
          <a:xfrm>
            <a:off x="875104" y="5020611"/>
            <a:ext cx="8112475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spc="-150" dirty="0">
                <a:solidFill>
                  <a:srgbClr val="393939"/>
                </a:solidFill>
              </a:rPr>
              <a:t>주어진 정보를 바탕으로 한 사람의 약물 중독 여부를 예측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spc="-150" dirty="0">
                <a:solidFill>
                  <a:srgbClr val="393939"/>
                </a:solidFill>
              </a:rPr>
              <a:t>약물의 중독성을 파악하여 위험 대비</a:t>
            </a:r>
            <a:endParaRPr lang="en-US" altLang="ko-KR" sz="2000" spc="-150" dirty="0">
              <a:solidFill>
                <a:srgbClr val="393939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spc="-150" dirty="0">
                <a:solidFill>
                  <a:srgbClr val="393939"/>
                </a:solidFill>
              </a:rPr>
              <a:t>나아가 성격적인 특성이 약물 중독에 얼마나 영향을 미치는지 분석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FAFBB-A5BA-8040-BB3B-1B7818DF88B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3CDF-8E63-C547-9801-20091009A2E2}"/>
              </a:ext>
            </a:extLst>
          </p:cNvPr>
          <p:cNvSpPr/>
          <p:nvPr/>
        </p:nvSpPr>
        <p:spPr>
          <a:xfrm>
            <a:off x="497076" y="44631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E382BB5-EFDD-3B4C-92E0-7959DC88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65223"/>
              </p:ext>
            </p:extLst>
          </p:nvPr>
        </p:nvGraphicFramePr>
        <p:xfrm>
          <a:off x="132081" y="1622964"/>
          <a:ext cx="11911802" cy="4668443"/>
        </p:xfrm>
        <a:graphic>
          <a:graphicData uri="http://schemas.openxmlformats.org/drawingml/2006/table">
            <a:tbl>
              <a:tblPr/>
              <a:tblGrid>
                <a:gridCol w="141910">
                  <a:extLst>
                    <a:ext uri="{9D8B030D-6E8A-4147-A177-3AD203B41FA5}">
                      <a16:colId xmlns:a16="http://schemas.microsoft.com/office/drawing/2014/main" val="1362194472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4153564561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1542148772"/>
                    </a:ext>
                  </a:extLst>
                </a:gridCol>
                <a:gridCol w="512198">
                  <a:extLst>
                    <a:ext uri="{9D8B030D-6E8A-4147-A177-3AD203B41FA5}">
                      <a16:colId xmlns:a16="http://schemas.microsoft.com/office/drawing/2014/main" val="680907722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3608433912"/>
                    </a:ext>
                  </a:extLst>
                </a:gridCol>
                <a:gridCol w="437501">
                  <a:extLst>
                    <a:ext uri="{9D8B030D-6E8A-4147-A177-3AD203B41FA5}">
                      <a16:colId xmlns:a16="http://schemas.microsoft.com/office/drawing/2014/main" val="3983842836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3900753987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126841231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3471844933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2476435134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433844452"/>
                    </a:ext>
                  </a:extLst>
                </a:gridCol>
                <a:gridCol w="480186">
                  <a:extLst>
                    <a:ext uri="{9D8B030D-6E8A-4147-A177-3AD203B41FA5}">
                      <a16:colId xmlns:a16="http://schemas.microsoft.com/office/drawing/2014/main" val="757517962"/>
                    </a:ext>
                  </a:extLst>
                </a:gridCol>
                <a:gridCol w="426832">
                  <a:extLst>
                    <a:ext uri="{9D8B030D-6E8A-4147-A177-3AD203B41FA5}">
                      <a16:colId xmlns:a16="http://schemas.microsoft.com/office/drawing/2014/main" val="1393739836"/>
                    </a:ext>
                  </a:extLst>
                </a:gridCol>
                <a:gridCol w="384147">
                  <a:extLst>
                    <a:ext uri="{9D8B030D-6E8A-4147-A177-3AD203B41FA5}">
                      <a16:colId xmlns:a16="http://schemas.microsoft.com/office/drawing/2014/main" val="2343480320"/>
                    </a:ext>
                  </a:extLst>
                </a:gridCol>
                <a:gridCol w="394819">
                  <a:extLst>
                    <a:ext uri="{9D8B030D-6E8A-4147-A177-3AD203B41FA5}">
                      <a16:colId xmlns:a16="http://schemas.microsoft.com/office/drawing/2014/main" val="403400266"/>
                    </a:ext>
                  </a:extLst>
                </a:gridCol>
                <a:gridCol w="256100">
                  <a:extLst>
                    <a:ext uri="{9D8B030D-6E8A-4147-A177-3AD203B41FA5}">
                      <a16:colId xmlns:a16="http://schemas.microsoft.com/office/drawing/2014/main" val="2026974619"/>
                    </a:ext>
                  </a:extLst>
                </a:gridCol>
                <a:gridCol w="373480">
                  <a:extLst>
                    <a:ext uri="{9D8B030D-6E8A-4147-A177-3AD203B41FA5}">
                      <a16:colId xmlns:a16="http://schemas.microsoft.com/office/drawing/2014/main" val="1109145921"/>
                    </a:ext>
                  </a:extLst>
                </a:gridCol>
                <a:gridCol w="202745">
                  <a:extLst>
                    <a:ext uri="{9D8B030D-6E8A-4147-A177-3AD203B41FA5}">
                      <a16:colId xmlns:a16="http://schemas.microsoft.com/office/drawing/2014/main" val="2233958099"/>
                    </a:ext>
                  </a:extLst>
                </a:gridCol>
                <a:gridCol w="480186">
                  <a:extLst>
                    <a:ext uri="{9D8B030D-6E8A-4147-A177-3AD203B41FA5}">
                      <a16:colId xmlns:a16="http://schemas.microsoft.com/office/drawing/2014/main" val="2207256943"/>
                    </a:ext>
                  </a:extLst>
                </a:gridCol>
                <a:gridCol w="266770">
                  <a:extLst>
                    <a:ext uri="{9D8B030D-6E8A-4147-A177-3AD203B41FA5}">
                      <a16:colId xmlns:a16="http://schemas.microsoft.com/office/drawing/2014/main" val="2222111560"/>
                    </a:ext>
                  </a:extLst>
                </a:gridCol>
                <a:gridCol w="266770">
                  <a:extLst>
                    <a:ext uri="{9D8B030D-6E8A-4147-A177-3AD203B41FA5}">
                      <a16:colId xmlns:a16="http://schemas.microsoft.com/office/drawing/2014/main" val="352416612"/>
                    </a:ext>
                  </a:extLst>
                </a:gridCol>
                <a:gridCol w="298783">
                  <a:extLst>
                    <a:ext uri="{9D8B030D-6E8A-4147-A177-3AD203B41FA5}">
                      <a16:colId xmlns:a16="http://schemas.microsoft.com/office/drawing/2014/main" val="1597359117"/>
                    </a:ext>
                  </a:extLst>
                </a:gridCol>
                <a:gridCol w="394819">
                  <a:extLst>
                    <a:ext uri="{9D8B030D-6E8A-4147-A177-3AD203B41FA5}">
                      <a16:colId xmlns:a16="http://schemas.microsoft.com/office/drawing/2014/main" val="4097740283"/>
                    </a:ext>
                  </a:extLst>
                </a:gridCol>
                <a:gridCol w="330795">
                  <a:extLst>
                    <a:ext uri="{9D8B030D-6E8A-4147-A177-3AD203B41FA5}">
                      <a16:colId xmlns:a16="http://schemas.microsoft.com/office/drawing/2014/main" val="13751754"/>
                    </a:ext>
                  </a:extLst>
                </a:gridCol>
                <a:gridCol w="480186">
                  <a:extLst>
                    <a:ext uri="{9D8B030D-6E8A-4147-A177-3AD203B41FA5}">
                      <a16:colId xmlns:a16="http://schemas.microsoft.com/office/drawing/2014/main" val="273478786"/>
                    </a:ext>
                  </a:extLst>
                </a:gridCol>
                <a:gridCol w="341467">
                  <a:extLst>
                    <a:ext uri="{9D8B030D-6E8A-4147-A177-3AD203B41FA5}">
                      <a16:colId xmlns:a16="http://schemas.microsoft.com/office/drawing/2014/main" val="1950060190"/>
                    </a:ext>
                  </a:extLst>
                </a:gridCol>
                <a:gridCol w="213415">
                  <a:extLst>
                    <a:ext uri="{9D8B030D-6E8A-4147-A177-3AD203B41FA5}">
                      <a16:colId xmlns:a16="http://schemas.microsoft.com/office/drawing/2014/main" val="996695878"/>
                    </a:ext>
                  </a:extLst>
                </a:gridCol>
                <a:gridCol w="256100">
                  <a:extLst>
                    <a:ext uri="{9D8B030D-6E8A-4147-A177-3AD203B41FA5}">
                      <a16:colId xmlns:a16="http://schemas.microsoft.com/office/drawing/2014/main" val="353814554"/>
                    </a:ext>
                  </a:extLst>
                </a:gridCol>
                <a:gridCol w="608235">
                  <a:extLst>
                    <a:ext uri="{9D8B030D-6E8A-4147-A177-3AD203B41FA5}">
                      <a16:colId xmlns:a16="http://schemas.microsoft.com/office/drawing/2014/main" val="397435204"/>
                    </a:ext>
                  </a:extLst>
                </a:gridCol>
                <a:gridCol w="416162">
                  <a:extLst>
                    <a:ext uri="{9D8B030D-6E8A-4147-A177-3AD203B41FA5}">
                      <a16:colId xmlns:a16="http://schemas.microsoft.com/office/drawing/2014/main" val="3250863969"/>
                    </a:ext>
                  </a:extLst>
                </a:gridCol>
                <a:gridCol w="330795">
                  <a:extLst>
                    <a:ext uri="{9D8B030D-6E8A-4147-A177-3AD203B41FA5}">
                      <a16:colId xmlns:a16="http://schemas.microsoft.com/office/drawing/2014/main" val="3681468793"/>
                    </a:ext>
                  </a:extLst>
                </a:gridCol>
                <a:gridCol w="202745">
                  <a:extLst>
                    <a:ext uri="{9D8B030D-6E8A-4147-A177-3AD203B41FA5}">
                      <a16:colId xmlns:a16="http://schemas.microsoft.com/office/drawing/2014/main" val="763170920"/>
                    </a:ext>
                  </a:extLst>
                </a:gridCol>
              </a:tblGrid>
              <a:tr h="318725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Age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Gender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Education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Country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Ethnicity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Nscore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Escore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Oscore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Ascore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Cscore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Impulsive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SS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Alcohol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Amphet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Amyl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Benzos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Caff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Cannabis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Choc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Coke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Crack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Ecstasy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Heroin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Ketamine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Legalh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LSD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Meth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Mushrooms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Nicotine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Semer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VSA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30897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ko-Kore-KR" alt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0.49788</a:t>
                      </a:r>
                      <a:endParaRPr lang="ko-Kore-KR" alt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-0.05921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0.126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0.31287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-0.57545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-0.58331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-0.91699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-0.00665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-0.21712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-1.18084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26081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ko-Kore-KR" alt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-0.07854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1.98437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-0.67825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1.93886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1.43533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0.76096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-0.14277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-0.71126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-0.21575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CL3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CL3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9310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0.49788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-0.05921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-0.46725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0.80523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-0.84732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-1.6209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-1.0145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-1.37983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0.40148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CL3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2786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-0.95197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1.16365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-0.14882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-0.80615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-0.01928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0.59042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0.58489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-1.37983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-1.18084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CL3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47438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0.49788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1.98437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0.73545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-1.6334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-0.45174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-0.30172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1.30612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-0.21712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-0.21575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CL3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689412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2.59171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-1.22751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0.24923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-0.67825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-0.30033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-1.55521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2.03972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1.63088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-1.37983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-1.54858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CL2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106653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1.09449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1.16365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-0.57009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-0.46725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-1.09207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-0.45174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-0.30172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0.93949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-0.21712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0.07987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CL1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23541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0.49788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-1.7379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0.96082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-1.32828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1.93886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-0.84732</a:t>
                      </a:r>
                      <a:endParaRPr lang="ko-Kore-KR" alt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-0.30172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1.63088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0.19268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-0.52593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CL5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22700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en-US" altLang="ko-Kore-KR" sz="7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ko-Kore-KR" alt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0.49788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0.48246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-0.05921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0.24923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-0.31685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0.62967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2.57309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-0.97631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0.76096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1.13407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-1.37983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-1.54858</a:t>
                      </a:r>
                      <a:endParaRPr lang="ko-Kore-KR" alt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CL4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CL6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CL0</a:t>
                      </a:r>
                      <a:endParaRPr lang="en-US" sz="700" dirty="0">
                        <a:effectLst/>
                      </a:endParaRPr>
                    </a:p>
                  </a:txBody>
                  <a:tcPr marL="13805" marR="13805" marT="13805" marB="13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0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4E812-1188-364E-97D8-F2505361CB02}"/>
              </a:ext>
            </a:extLst>
          </p:cNvPr>
          <p:cNvSpPr txBox="1"/>
          <p:nvPr/>
        </p:nvSpPr>
        <p:spPr>
          <a:xfrm>
            <a:off x="712069" y="126466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설명변수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3741D1-D49C-4E4E-980F-C53B5B7506F9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3F6A0-D96E-724C-9F48-33E08D21DBC9}"/>
              </a:ext>
            </a:extLst>
          </p:cNvPr>
          <p:cNvSpPr txBox="1"/>
          <p:nvPr/>
        </p:nvSpPr>
        <p:spPr>
          <a:xfrm>
            <a:off x="712069" y="385546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목적변수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DC7EB-8E0D-9D4B-AB14-A74A64C8A41B}"/>
              </a:ext>
            </a:extLst>
          </p:cNvPr>
          <p:cNvSpPr/>
          <p:nvPr/>
        </p:nvSpPr>
        <p:spPr>
          <a:xfrm>
            <a:off x="504613" y="38522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0DF7D-206D-428B-AD19-78CD5C944DE0}"/>
              </a:ext>
            </a:extLst>
          </p:cNvPr>
          <p:cNvSpPr txBox="1"/>
          <p:nvPr/>
        </p:nvSpPr>
        <p:spPr>
          <a:xfrm>
            <a:off x="1466364" y="2203003"/>
            <a:ext cx="296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Personal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41774-94F7-44CE-BC19-CED6FB37D89E}"/>
              </a:ext>
            </a:extLst>
          </p:cNvPr>
          <p:cNvSpPr txBox="1"/>
          <p:nvPr/>
        </p:nvSpPr>
        <p:spPr>
          <a:xfrm>
            <a:off x="1466363" y="2905780"/>
            <a:ext cx="375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b="0" i="0" dirty="0">
                <a:solidFill>
                  <a:srgbClr val="37352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Demographic traits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94DDA-9FB7-46A4-AAEF-8D50A7C6A027}"/>
              </a:ext>
            </a:extLst>
          </p:cNvPr>
          <p:cNvSpPr txBox="1"/>
          <p:nvPr/>
        </p:nvSpPr>
        <p:spPr>
          <a:xfrm>
            <a:off x="1466363" y="4734600"/>
            <a:ext cx="371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Potential Overdose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15D86D-85AA-44E0-B57C-36EABC115A17}"/>
              </a:ext>
            </a:extLst>
          </p:cNvPr>
          <p:cNvSpPr/>
          <p:nvPr/>
        </p:nvSpPr>
        <p:spPr>
          <a:xfrm>
            <a:off x="5820934" y="1982450"/>
            <a:ext cx="7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FAD20-E86E-4767-B521-5D6B98985DE3}"/>
              </a:ext>
            </a:extLst>
          </p:cNvPr>
          <p:cNvSpPr/>
          <p:nvPr/>
        </p:nvSpPr>
        <p:spPr>
          <a:xfrm>
            <a:off x="6881346" y="1982450"/>
            <a:ext cx="558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C6C0A3-0115-4A0B-A493-843235F92AAE}"/>
              </a:ext>
            </a:extLst>
          </p:cNvPr>
          <p:cNvSpPr/>
          <p:nvPr/>
        </p:nvSpPr>
        <p:spPr>
          <a:xfrm>
            <a:off x="7718455" y="1982450"/>
            <a:ext cx="721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1ED524-2813-42B5-A07A-CE91EB385CEA}"/>
              </a:ext>
            </a:extLst>
          </p:cNvPr>
          <p:cNvSpPr/>
          <p:nvPr/>
        </p:nvSpPr>
        <p:spPr>
          <a:xfrm>
            <a:off x="8726632" y="1982450"/>
            <a:ext cx="67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dirty="0">
                <a:ln/>
                <a:solidFill>
                  <a:schemeClr val="accent4"/>
                </a:solidFill>
              </a:rPr>
              <a:t>A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4ED289-2F6E-471D-BC27-1EE8486F69E2}"/>
              </a:ext>
            </a:extLst>
          </p:cNvPr>
          <p:cNvSpPr/>
          <p:nvPr/>
        </p:nvSpPr>
        <p:spPr>
          <a:xfrm>
            <a:off x="9685117" y="1980907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3"/>
                </a:solidFill>
                <a:effectLst/>
              </a:rPr>
              <a:t>C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11EABE-30AA-4D07-A6A6-AC8568991AB3}"/>
              </a:ext>
            </a:extLst>
          </p:cNvPr>
          <p:cNvSpPr/>
          <p:nvPr/>
        </p:nvSpPr>
        <p:spPr>
          <a:xfrm>
            <a:off x="5651304" y="3022300"/>
            <a:ext cx="1076960" cy="107696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3806AD-CE5D-436E-B3A5-9C759BB8287E}"/>
              </a:ext>
            </a:extLst>
          </p:cNvPr>
          <p:cNvSpPr/>
          <p:nvPr/>
        </p:nvSpPr>
        <p:spPr>
          <a:xfrm>
            <a:off x="6881346" y="3022300"/>
            <a:ext cx="1076960" cy="10769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Gender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2A98E55-EB92-4026-A846-31C09C36AE1C}"/>
              </a:ext>
            </a:extLst>
          </p:cNvPr>
          <p:cNvSpPr/>
          <p:nvPr/>
        </p:nvSpPr>
        <p:spPr>
          <a:xfrm>
            <a:off x="8111388" y="3022300"/>
            <a:ext cx="1076960" cy="10769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Edu</a:t>
            </a:r>
            <a:endParaRPr lang="ko-KR" altLang="en-US" sz="2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67D6C8-2905-4AA7-ABF0-903412EDA147}"/>
              </a:ext>
            </a:extLst>
          </p:cNvPr>
          <p:cNvSpPr/>
          <p:nvPr/>
        </p:nvSpPr>
        <p:spPr>
          <a:xfrm>
            <a:off x="9341430" y="3022300"/>
            <a:ext cx="1076960" cy="10769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Contury</a:t>
            </a:r>
            <a:endParaRPr lang="ko-KR" altLang="en-US" sz="2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323FFC-7BDB-4496-B034-5D1559602886}"/>
              </a:ext>
            </a:extLst>
          </p:cNvPr>
          <p:cNvSpPr/>
          <p:nvPr/>
        </p:nvSpPr>
        <p:spPr>
          <a:xfrm>
            <a:off x="10571472" y="3022300"/>
            <a:ext cx="1076960" cy="10769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Ethnicity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19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90B8C3-62DA-034C-A7F6-5F2EB2866251}"/>
              </a:ext>
            </a:extLst>
          </p:cNvPr>
          <p:cNvSpPr/>
          <p:nvPr/>
        </p:nvSpPr>
        <p:spPr>
          <a:xfrm>
            <a:off x="5536609" y="3476540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45B0B9-8100-BE4C-82AF-305887640125}"/>
              </a:ext>
            </a:extLst>
          </p:cNvPr>
          <p:cNvSpPr/>
          <p:nvPr/>
        </p:nvSpPr>
        <p:spPr>
          <a:xfrm>
            <a:off x="3455167" y="3476540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742B0D-B694-BF4C-AA3C-537B1B6046F6}"/>
              </a:ext>
            </a:extLst>
          </p:cNvPr>
          <p:cNvSpPr/>
          <p:nvPr/>
        </p:nvSpPr>
        <p:spPr>
          <a:xfrm>
            <a:off x="4531252" y="1626932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머리 안의 뇌 단색으로 채워진">
            <a:extLst>
              <a:ext uri="{FF2B5EF4-FFF2-40B4-BE49-F238E27FC236}">
                <a16:creationId xmlns:a16="http://schemas.microsoft.com/office/drawing/2014/main" id="{FB229FAF-40F5-8444-ACA6-E8C079AD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383" y="2300435"/>
            <a:ext cx="1440000" cy="1440000"/>
          </a:xfrm>
          <a:prstGeom prst="rect">
            <a:avLst/>
          </a:prstGeom>
        </p:spPr>
      </p:pic>
      <p:pic>
        <p:nvPicPr>
          <p:cNvPr id="20" name="그래픽 19" descr="약 단색으로 채워진">
            <a:extLst>
              <a:ext uri="{FF2B5EF4-FFF2-40B4-BE49-F238E27FC236}">
                <a16:creationId xmlns:a16="http://schemas.microsoft.com/office/drawing/2014/main" id="{77EE68F0-4D2F-0248-8DB9-FE8ECDE40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1650" y="4184735"/>
            <a:ext cx="1440000" cy="1440000"/>
          </a:xfrm>
          <a:prstGeom prst="rect">
            <a:avLst/>
          </a:prstGeom>
        </p:spPr>
      </p:pic>
      <p:pic>
        <p:nvPicPr>
          <p:cNvPr id="21" name="그래픽 20" descr="사원증 단색으로 채워진">
            <a:extLst>
              <a:ext uri="{FF2B5EF4-FFF2-40B4-BE49-F238E27FC236}">
                <a16:creationId xmlns:a16="http://schemas.microsoft.com/office/drawing/2014/main" id="{EC360A13-07DD-454D-BF37-B3238FA90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8859" y="4184735"/>
            <a:ext cx="1440000" cy="1440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0554FE-1879-C747-B8A3-FFF4122A1BB9}"/>
              </a:ext>
            </a:extLst>
          </p:cNvPr>
          <p:cNvGrpSpPr/>
          <p:nvPr/>
        </p:nvGrpSpPr>
        <p:grpSpPr>
          <a:xfrm>
            <a:off x="555815" y="3253468"/>
            <a:ext cx="2887651" cy="1335671"/>
            <a:chOff x="631683" y="5390664"/>
            <a:chExt cx="2887651" cy="13356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880E86-145F-EF47-A5A1-D85B83F4BA54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rgbClr val="393939"/>
                  </a:solidFill>
                </a:rPr>
                <a:t>연령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 성별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 학력수준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 국가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인종 등의 기본적인 인구통계적인 특성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(Demographic traits)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에 대한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22B2AB-6034-A741-923A-A67D6F39FFC8}"/>
                </a:ext>
              </a:extLst>
            </p:cNvPr>
            <p:cNvSpPr txBox="1"/>
            <p:nvPr/>
          </p:nvSpPr>
          <p:spPr>
            <a:xfrm>
              <a:off x="1292284" y="5390664"/>
              <a:ext cx="156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A.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 인구통계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DBC942-5B5B-2443-BA78-D89A853FE7BD}"/>
              </a:ext>
            </a:extLst>
          </p:cNvPr>
          <p:cNvGrpSpPr/>
          <p:nvPr/>
        </p:nvGrpSpPr>
        <p:grpSpPr>
          <a:xfrm>
            <a:off x="7501219" y="1509489"/>
            <a:ext cx="2887651" cy="1581892"/>
            <a:chOff x="631683" y="5390664"/>
            <a:chExt cx="2887651" cy="15818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BF476F-24E9-FE47-85BF-FC8EE5D3E05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rgbClr val="393939"/>
                  </a:solidFill>
                </a:rPr>
                <a:t>성격심리학의 대표적인 지표 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-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N(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신경증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), E(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외향성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), O(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개방성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), A(</a:t>
              </a:r>
              <a:r>
                <a:rPr lang="ko-KR" altLang="en-US" sz="1600" spc="-150" dirty="0" err="1">
                  <a:solidFill>
                    <a:srgbClr val="393939"/>
                  </a:solidFill>
                </a:rPr>
                <a:t>원만성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), C(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성실성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)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등 성격적인 특성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(Personality traits)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대한 분석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F688B-1346-F347-A4A8-F6EF30FDF3AD}"/>
                </a:ext>
              </a:extLst>
            </p:cNvPr>
            <p:cNvSpPr txBox="1"/>
            <p:nvPr/>
          </p:nvSpPr>
          <p:spPr>
            <a:xfrm>
              <a:off x="1296295" y="5390664"/>
              <a:ext cx="1558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B.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성격지표</a:t>
              </a:r>
              <a:endParaRPr lang="ko-KR" altLang="en-US" sz="2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59072-811D-A94F-9EC0-160EBFB482A0}"/>
              </a:ext>
            </a:extLst>
          </p:cNvPr>
          <p:cNvGrpSpPr/>
          <p:nvPr/>
        </p:nvGrpSpPr>
        <p:grpSpPr>
          <a:xfrm>
            <a:off x="8166623" y="5365248"/>
            <a:ext cx="2887651" cy="1089449"/>
            <a:chOff x="631683" y="5390664"/>
            <a:chExt cx="2887651" cy="10894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66FE6-92E1-D54F-A483-220B59A1775F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>
                  <a:solidFill>
                    <a:srgbClr val="393939"/>
                  </a:solidFill>
                </a:rPr>
                <a:t>알코올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z="1600" spc="-150" dirty="0" err="1">
                  <a:solidFill>
                    <a:srgbClr val="393939"/>
                  </a:solidFill>
                </a:rPr>
                <a:t>암페타민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,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 헤로인 등 총 </a:t>
              </a:r>
              <a:r>
                <a:rPr lang="en-US" altLang="ko-KR" sz="1600" spc="-150" dirty="0">
                  <a:solidFill>
                    <a:srgbClr val="393939"/>
                  </a:solidFill>
                </a:rPr>
                <a:t>18</a:t>
              </a:r>
              <a:r>
                <a:rPr lang="ko-KR" altLang="en-US" sz="1600" spc="-150" dirty="0">
                  <a:solidFill>
                    <a:srgbClr val="393939"/>
                  </a:solidFill>
                </a:rPr>
                <a:t>가지 약물 간의  관계 및 에 대한 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D855BE-CD0D-A44C-B392-7578D955FBB7}"/>
                </a:ext>
              </a:extLst>
            </p:cNvPr>
            <p:cNvSpPr txBox="1"/>
            <p:nvPr/>
          </p:nvSpPr>
          <p:spPr>
            <a:xfrm>
              <a:off x="1297094" y="5390664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C.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spc="-150" dirty="0" err="1">
                  <a:solidFill>
                    <a:srgbClr val="393939"/>
                  </a:solidFill>
                  <a:latin typeface="+mj-ea"/>
                  <a:ea typeface="+mj-ea"/>
                </a:rPr>
                <a:t>목적변수</a:t>
              </a:r>
              <a:endParaRPr lang="ko-KR" altLang="en-US" sz="2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1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A.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인구통계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6A0748B-8285-A347-B659-CC2479EA71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" y="2596441"/>
            <a:ext cx="3988632" cy="33076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E2E49-24DB-2646-A463-710B2F8F8F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81" y="2596441"/>
            <a:ext cx="2466758" cy="3294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594A172-2ADA-AF40-809D-EE8C291B0B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77" y="2596441"/>
            <a:ext cx="4560711" cy="35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A.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인구통계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41486-3FA5-3741-964E-E0127DFFD7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10" y="2652885"/>
            <a:ext cx="4600263" cy="3610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E6525-2270-5E49-96A0-4BC49D2B9E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07" y="2652885"/>
            <a:ext cx="4839806" cy="36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Step 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CF02B-F0DE-A445-9CDD-32F7CCCC3E68}"/>
              </a:ext>
            </a:extLst>
          </p:cNvPr>
          <p:cNvSpPr/>
          <p:nvPr/>
        </p:nvSpPr>
        <p:spPr>
          <a:xfrm>
            <a:off x="504613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BF6C-30BF-D34A-B80F-A37B2FB4CB7B}"/>
              </a:ext>
            </a:extLst>
          </p:cNvPr>
          <p:cNvSpPr txBox="1"/>
          <p:nvPr/>
        </p:nvSpPr>
        <p:spPr>
          <a:xfrm>
            <a:off x="712069" y="126466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A.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인구통계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910B0E-E358-0B45-B0C9-F17FFDCECD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42" y="2280355"/>
            <a:ext cx="10167315" cy="42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1366</Words>
  <Application>Microsoft Office PowerPoint</Application>
  <PresentationFormat>와이드스크린</PresentationFormat>
  <Paragraphs>483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Helvetica Neue</vt:lpstr>
      <vt:lpstr>나눔스퀘어 ExtraBold</vt:lpstr>
      <vt:lpstr>나눔스퀘어 Light</vt:lpstr>
      <vt:lpstr>에스코어 드림 5 Medium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고정민</cp:lastModifiedBy>
  <cp:revision>40</cp:revision>
  <dcterms:created xsi:type="dcterms:W3CDTF">2020-09-07T02:34:06Z</dcterms:created>
  <dcterms:modified xsi:type="dcterms:W3CDTF">2021-11-18T08:55:55Z</dcterms:modified>
</cp:coreProperties>
</file>