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8" r:id="rId3"/>
    <p:sldId id="444" r:id="rId4"/>
    <p:sldId id="445" r:id="rId5"/>
    <p:sldId id="446" r:id="rId6"/>
    <p:sldId id="454" r:id="rId7"/>
    <p:sldId id="447" r:id="rId8"/>
    <p:sldId id="448" r:id="rId9"/>
    <p:sldId id="449" r:id="rId10"/>
    <p:sldId id="451" r:id="rId11"/>
    <p:sldId id="453" r:id="rId12"/>
    <p:sldId id="452" r:id="rId13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2"/>
    <p:restoredTop sz="94660"/>
  </p:normalViewPr>
  <p:slideViewPr>
    <p:cSldViewPr showGuides="1">
      <p:cViewPr varScale="1">
        <p:scale>
          <a:sx n="103" d="100"/>
          <a:sy n="103" d="100"/>
        </p:scale>
        <p:origin x="150" y="246"/>
      </p:cViewPr>
      <p:guideLst>
        <p:guide orient="horz" pos="2232"/>
        <p:guide pos="29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8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ulim" panose="020B0600000101010101" pitchFamily="34" charset="-127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ulim" panose="020B0600000101010101" pitchFamily="34" charset="-127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ulim" panose="020B0600000101010101" pitchFamily="34" charset="-127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ulim" panose="020B0600000101010101" pitchFamily="34" charset="-127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ulim" panose="020B0600000101010101" pitchFamily="34" charset="-127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anose="020B0600000101010101" pitchFamily="34" charset="-127"/>
        <a:ea typeface="宋体" panose="02010600030101010101" pitchFamily="2" charset="-122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anose="020B0600000101010101" pitchFamily="34" charset="-127"/>
        <a:ea typeface="宋体" panose="02010600030101010101" pitchFamily="2" charset="-122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anose="020B0600000101010101" pitchFamily="34" charset="-127"/>
        <a:ea typeface="宋体" panose="02010600030101010101" pitchFamily="2" charset="-122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anose="020B0600000101010101" pitchFamily="34" charset="-127"/>
        <a:ea typeface="宋体" panose="02010600030101010101" pitchFamily="2" charset="-122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anose="020B0600000101010101" pitchFamily="34" charset="-127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83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83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812088" cy="6207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5573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5573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5573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5573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7812088" cy="6207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914400" y="1557338"/>
            <a:ext cx="8229600" cy="45259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DFE9ED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DFE9ED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DFE9ED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DFE9ED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DFE9ED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DFE9ED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DFE9ED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DFE9ED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DFE9ED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subTitle" idx="1"/>
          </p:nvPr>
        </p:nvSpPr>
        <p:spPr>
          <a:xfrm>
            <a:off x="252095" y="2216785"/>
            <a:ext cx="8607425" cy="1056640"/>
          </a:xfrm>
        </p:spPr>
        <p:txBody>
          <a:bodyPr vert="horz" wrap="square" lIns="91440" tIns="45720" rIns="91440" bIns="45720" anchor="t"/>
          <a:lstStyle/>
          <a:p>
            <a:r>
              <a:rPr lang="zh-CN" sz="3600" kern="1200" dirty="0">
                <a:latin typeface="+mj-lt"/>
                <a:ea typeface="+mj-ea"/>
                <a:cs typeface="+mj-cs"/>
                <a:sym typeface="+mn-ea"/>
              </a:rPr>
              <a:t>组会报告</a:t>
            </a:r>
            <a:endParaRPr lang="zh-CN" sz="3600" kern="1200" dirty="0">
              <a:latin typeface="+mj-lt"/>
              <a:ea typeface="+mj-ea"/>
              <a:cs typeface="+mj-cs"/>
              <a:sym typeface="+mn-ea"/>
            </a:endParaRPr>
          </a:p>
          <a:p>
            <a:r>
              <a:rPr lang="en-US" altLang="zh-CN" sz="3600" kern="1200" dirty="0">
                <a:latin typeface="+mj-lt"/>
                <a:ea typeface="+mj-ea"/>
                <a:cs typeface="+mj-cs"/>
                <a:sym typeface="+mn-ea"/>
              </a:rPr>
              <a:t>11.27</a:t>
            </a:r>
            <a:endParaRPr lang="zh-CN" sz="3600" kern="1200" dirty="0">
              <a:latin typeface="+mj-lt"/>
              <a:ea typeface="+mj-ea"/>
              <a:cs typeface="+mj-cs"/>
              <a:sym typeface="+mn-ea"/>
            </a:endParaRPr>
          </a:p>
          <a:p>
            <a:endParaRPr lang="zh-CN" sz="3600" kern="1200" dirty="0"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2051" name="Rectangle 3"/>
          <p:cNvSpPr>
            <a:spLocks noGrp="1"/>
          </p:cNvSpPr>
          <p:nvPr>
            <p:ph type="ctrTitle"/>
          </p:nvPr>
        </p:nvSpPr>
        <p:spPr>
          <a:xfrm>
            <a:off x="5928360" y="4704080"/>
            <a:ext cx="3180715" cy="1095375"/>
          </a:xfrm>
        </p:spPr>
        <p:txBody>
          <a:bodyPr vert="horz" wrap="square" lIns="91440" tIns="45720" rIns="91440" bIns="45720" anchor="ctr"/>
          <a:lstStyle/>
          <a:p>
            <a:pPr algn="r" eaLnBrk="1" hangingPunct="1"/>
            <a:r>
              <a:rPr lang="zh-CN" altLang="en-US" kern="1200" dirty="0">
                <a:solidFill>
                  <a:schemeClr val="tx1"/>
                </a:solidFill>
                <a:sym typeface="+mn-ea"/>
              </a:rPr>
              <a:t>导师：汤振宇</a:t>
            </a:r>
            <a:br>
              <a:rPr lang="zh-CN" altLang="en-US" kern="1200" dirty="0">
                <a:solidFill>
                  <a:schemeClr val="tx1"/>
                </a:solidFill>
                <a:sym typeface="+mn-ea"/>
              </a:rPr>
            </a:br>
            <a:r>
              <a:rPr lang="zh-CN" altLang="en-US" kern="1200" dirty="0">
                <a:solidFill>
                  <a:schemeClr val="tx1"/>
                </a:solidFill>
                <a:sym typeface="+mn-ea"/>
              </a:rPr>
              <a:t>报告人：郭祥栋</a:t>
            </a:r>
            <a:endParaRPr lang="zh-CN" altLang="en-US" kern="1200" dirty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52" name="Rectangle 4"/>
          <p:cNvSpPr/>
          <p:nvPr/>
        </p:nvSpPr>
        <p:spPr>
          <a:xfrm>
            <a:off x="582613" y="5494338"/>
            <a:ext cx="8021637" cy="5762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en-US" altLang="x-none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000"/>
              <a:t>*</a:t>
            </a:r>
            <a:r>
              <a:rPr lang="zh-CN" altLang="en-US" sz="2000"/>
              <a:t>DeepConvSurv模型，首次从病理图像中进行端到端的生存预测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*</a:t>
            </a:r>
            <a:r>
              <a:rPr lang="zh-CN" altLang="en-US" sz="2000"/>
              <a:t>使用NLST肺癌数据集进行了大量实验，以评估开发模型的性能。结果    表明，开发的模型显着优于最先进的方法。</a:t>
            </a:r>
            <a:endParaRPr lang="zh-CN" altLang="en-US" sz="200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0180" y="3058795"/>
            <a:ext cx="6372225" cy="22650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内容占位符 6"/>
          <p:cNvSpPr/>
          <p:nvPr>
            <p:ph idx="1"/>
          </p:nvPr>
        </p:nvSpPr>
        <p:spPr/>
        <p:txBody>
          <a:bodyPr/>
          <a:p>
            <a:r>
              <a:rPr lang="zh-CN" altLang="en-US"/>
              <a:t>谢谢！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zh-CN" altLang="en-US" sz="32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上周学习内容：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lang="en-US" altLang="zh-CN" sz="32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DenseNet</a:t>
            </a:r>
            <a:r>
              <a:rPr lang="zh-CN" altLang="en-US" sz="32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论文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Deep Convolutional Neural Network for Survival Analysis with Pathological Images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800"/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>
                <a:sym typeface="+mn-ea"/>
              </a:rPr>
              <a:t>下周任务：</a:t>
            </a:r>
            <a:endParaRPr lang="zh-CN" altLang="en-US" sz="3200"/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/>
              <a:t>-</a:t>
            </a:r>
            <a:r>
              <a:rPr lang="zh-CN" altLang="en-US"/>
              <a:t>学习</a:t>
            </a:r>
            <a:r>
              <a:rPr lang="en-US" altLang="zh-CN"/>
              <a:t>densenet</a:t>
            </a:r>
            <a:r>
              <a:rPr lang="zh-CN" altLang="en-US"/>
              <a:t>代码</a:t>
            </a:r>
            <a:endParaRPr lang="zh-CN" altLang="en-US"/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/>
              <a:t>-</a:t>
            </a:r>
            <a:r>
              <a:rPr lang="zh-CN" altLang="en-US"/>
              <a:t>继续学习Survival Analysis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000"/>
              <a:t>Deep Convolutional Neural Network for Survival Analysis with Pathological Images ------</a:t>
            </a:r>
            <a:r>
              <a:rPr lang="zh-CN" altLang="en-US" sz="1800"/>
              <a:t>Zhu X , Yao J , Huang J . Deep convolutional neural network for survival analysis with pathological images[C]// IEEE International Conference on Bioinformatics &amp; Biomedicine. IEEE, 2017.</a:t>
            </a:r>
            <a:endParaRPr lang="zh-CN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1.生存分析（survival analysis）</a:t>
            </a:r>
            <a:endParaRPr lang="zh-CN" altLang="en-US"/>
          </a:p>
          <a:p>
            <a:r>
              <a:rPr lang="zh-CN" altLang="en-US"/>
              <a:t>是研究生存现象和响应时间数据及其统计规律的一门学科 </a:t>
            </a:r>
            <a:endParaRPr lang="zh-CN" altLang="en-US"/>
          </a:p>
          <a:p>
            <a:r>
              <a:rPr lang="zh-CN" altLang="en-US"/>
              <a:t>是将事件的结果（终点事件）和出现这一结果所经历的时间结合起来分析的一种统计分析方法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2810" y="1350645"/>
            <a:ext cx="7492365" cy="3790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22375" y="5031740"/>
            <a:ext cx="72301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  </a:t>
            </a:r>
            <a:r>
              <a:rPr lang="zh-CN" altLang="en-US" sz="2000"/>
              <a:t>结构化数据v.s非结构化数据：左侧部分的结构化数据具有较高的组织水平，而右侧部分的非结构化病理图像具有不同的大小，而不是以预定义的方式组织。</a:t>
            </a:r>
            <a:endParaRPr lang="zh-C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）Cox比例风险回归模型</a:t>
            </a:r>
            <a:endParaRPr lang="zh-CN" altLang="en-US"/>
          </a:p>
          <a:p>
            <a:r>
              <a:rPr lang="zh-CN" altLang="en-US" sz="2400"/>
              <a:t>风险函数：即生存时间已到达t的一群观察对象在t时刻的瞬时死亡率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/>
              <a:t>   </a:t>
            </a:r>
            <a:endParaRPr lang="zh-CN" altLang="en-US"/>
          </a:p>
          <a:p>
            <a:pPr marL="0" indent="0">
              <a:buNone/>
            </a:pPr>
            <a:r>
              <a:rPr lang="zh-CN" altLang="en-US" sz="2400"/>
              <a:t>        Xi 为协变量，即影响因素；βj是回归系数；h0(t)是基准风险率。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函数右侧分为两部分一个是无规定的h0(t)属于非参部分，另一部分是含参的部分，因此Cox模型又称为半参数模型</a:t>
            </a:r>
            <a:endParaRPr lang="zh-CN" altLang="en-US" sz="2400"/>
          </a:p>
        </p:txBody>
      </p:sp>
      <p:pic>
        <p:nvPicPr>
          <p:cNvPr id="4" name="图片 3" descr="6]%1TJ02HPLP6OVQ$DV5`Q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145" y="2852420"/>
            <a:ext cx="5095240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参数估计——似然估计求</a:t>
            </a:r>
            <a:r>
              <a:rPr lang="zh-CN" altLang="en-US">
                <a:sym typeface="+mn-ea"/>
              </a:rPr>
              <a:t>β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sym typeface="+mn-ea"/>
              </a:rPr>
              <a:t>条件死亡概率：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    </a:t>
            </a:r>
            <a:endParaRPr lang="zh-CN" altLang="en-US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似然函数：</a:t>
            </a:r>
            <a:endParaRPr lang="zh-CN" altLang="en-US" sz="2000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sz="2000"/>
              <a:t>取对数，取反：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HKPGJ4@YKMA5$3QH~JTOBY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8565" y="5290820"/>
            <a:ext cx="5323840" cy="885825"/>
          </a:xfrm>
          <a:prstGeom prst="rect">
            <a:avLst/>
          </a:prstGeom>
        </p:spPr>
      </p:pic>
      <p:pic>
        <p:nvPicPr>
          <p:cNvPr id="5" name="图片 4" descr="LMUANKA29KQWTA((V2D[G)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935" y="3761740"/>
            <a:ext cx="6004560" cy="1101090"/>
          </a:xfrm>
          <a:prstGeom prst="rect">
            <a:avLst/>
          </a:prstGeom>
        </p:spPr>
      </p:pic>
      <p:pic>
        <p:nvPicPr>
          <p:cNvPr id="6" name="图片 5" descr="`D(ATB94D$`A5RZ{CALJAJ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770" y="2442210"/>
            <a:ext cx="533336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）DeepConvSurv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_0E]JIS)WJH[TUOZYWFBR{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765" y="2086610"/>
            <a:ext cx="8230870" cy="26847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Loss Function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(CI)</a:t>
            </a:r>
            <a:r>
              <a:rPr lang="zh-CN" altLang="en-US">
                <a:sym typeface="+mn-ea"/>
              </a:rPr>
              <a:t>concordance index：</a:t>
            </a:r>
            <a:r>
              <a:rPr lang="zh-CN" altLang="en-US" sz="2400">
                <a:sym typeface="+mn-ea"/>
              </a:rPr>
              <a:t>一致性指数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0530" y="2407920"/>
            <a:ext cx="5904865" cy="866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490" y="4173220"/>
            <a:ext cx="4624705" cy="11703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安徽大学图像处理与模式识别研究组">
  <a:themeElements>
    <a:clrScheme name="安徽大学图像处理与模式识别研究组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安徽大学图像处理与模式识别研究组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安徽大学图像处理与模式识别研究组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安徽大学图像处理与模式识别研究组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安徽大学图像处理与模式识别研究组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安徽大学图像处理与模式识别研究组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安徽大学图像处理与模式识别研究组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安徽大学图像处理与模式识别研究组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安徽大学图像处理与模式识别研究组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安徽大学图像处理与模式识别研究组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安徽大学图像处理与模式识别研究组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安徽大学图像处理与模式识别研究组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安徽大学图像处理与模式识别研究组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安徽大学图像处理与模式识别研究组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933</Words>
  <Application>WPS 演示</Application>
  <PresentationFormat>全屏显示(4:3)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Gulim</vt:lpstr>
      <vt:lpstr>微软雅黑</vt:lpstr>
      <vt:lpstr>Arial Unicode MS</vt:lpstr>
      <vt:lpstr>Malgun Gothic</vt:lpstr>
      <vt:lpstr>安徽大学图像处理与模式识别研究组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江 波 安徽大学计算机学院</dc:title>
  <dc:creator>PELVBS64EKQDGFQ</dc:creator>
  <cp:lastModifiedBy>Administrator</cp:lastModifiedBy>
  <cp:revision>411</cp:revision>
  <dcterms:created xsi:type="dcterms:W3CDTF">2010-12-21T12:03:00Z</dcterms:created>
  <dcterms:modified xsi:type="dcterms:W3CDTF">2018-11-27T00:42:07Z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