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8" r:id="rId3"/>
    <p:sldId id="448" r:id="rId4"/>
    <p:sldId id="444" r:id="rId5"/>
    <p:sldId id="446" r:id="rId6"/>
    <p:sldId id="456" r:id="rId7"/>
    <p:sldId id="453" r:id="rId8"/>
    <p:sldId id="454" r:id="rId9"/>
    <p:sldId id="457" r:id="rId10"/>
    <p:sldId id="458" r:id="rId11"/>
    <p:sldId id="445" r:id="rId12"/>
    <p:sldId id="449" r:id="rId13"/>
    <p:sldId id="460" r:id="rId14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2"/>
    <p:restoredTop sz="94660"/>
  </p:normalViewPr>
  <p:slideViewPr>
    <p:cSldViewPr showGuides="1">
      <p:cViewPr varScale="1">
        <p:scale>
          <a:sx n="103" d="100"/>
          <a:sy n="103" d="100"/>
        </p:scale>
        <p:origin x="150" y="246"/>
      </p:cViewPr>
      <p:guideLst>
        <p:guide orient="horz" pos="223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88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ulim" panose="020B0600000101010101" pitchFamily="34" charset="-127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ulim" panose="020B0600000101010101" pitchFamily="34" charset="-127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ulim" panose="020B0600000101010101" pitchFamily="34" charset="-127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ulim" panose="020B0600000101010101" pitchFamily="34" charset="-127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ulim" panose="020B0600000101010101" pitchFamily="34" charset="-127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ulim" panose="020B0600000101010101" pitchFamily="34" charset="-127"/>
        <a:ea typeface="宋体" panose="02010600030101010101" pitchFamily="2" charset="-122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ulim" panose="020B0600000101010101" pitchFamily="34" charset="-127"/>
        <a:ea typeface="宋体" panose="02010600030101010101" pitchFamily="2" charset="-122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ulim" panose="020B0600000101010101" pitchFamily="34" charset="-127"/>
        <a:ea typeface="宋体" panose="02010600030101010101" pitchFamily="2" charset="-122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ulim" panose="020B0600000101010101" pitchFamily="34" charset="-127"/>
        <a:ea typeface="宋体" panose="02010600030101010101" pitchFamily="2" charset="-122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ulim" panose="020B0600000101010101" pitchFamily="34" charset="-127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083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0833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812088" cy="6207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5573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5400" y="15573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5573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5400" y="15573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7812088" cy="6207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914400" y="1557338"/>
            <a:ext cx="8229600" cy="452596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DFE9ED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rgbClr val="DFE9ED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rgbClr val="DFE9ED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rgbClr val="DFE9ED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rgbClr val="DFE9ED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DFE9ED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DFE9ED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DFE9ED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DFE9ED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subTitle" idx="1"/>
          </p:nvPr>
        </p:nvSpPr>
        <p:spPr>
          <a:xfrm>
            <a:off x="252095" y="2216785"/>
            <a:ext cx="8607425" cy="1056640"/>
          </a:xfrm>
        </p:spPr>
        <p:txBody>
          <a:bodyPr vert="horz" wrap="square" lIns="91440" tIns="45720" rIns="91440" bIns="45720" anchor="t"/>
          <a:lstStyle/>
          <a:p>
            <a:r>
              <a:rPr lang="zh-CN" sz="3600" kern="1200" dirty="0">
                <a:latin typeface="+mj-lt"/>
                <a:ea typeface="+mj-ea"/>
                <a:cs typeface="+mj-cs"/>
                <a:sym typeface="+mn-ea"/>
              </a:rPr>
              <a:t>组会报告</a:t>
            </a:r>
            <a:endParaRPr lang="zh-CN" sz="3600" kern="1200" dirty="0">
              <a:latin typeface="+mj-lt"/>
              <a:ea typeface="+mj-ea"/>
              <a:cs typeface="+mj-cs"/>
              <a:sym typeface="+mn-ea"/>
            </a:endParaRPr>
          </a:p>
          <a:p>
            <a:r>
              <a:rPr lang="en-US" altLang="zh-CN" sz="2400" kern="1200" dirty="0">
                <a:latin typeface="+mj-lt"/>
                <a:ea typeface="+mj-ea"/>
                <a:cs typeface="+mj-cs"/>
                <a:sym typeface="+mn-ea"/>
              </a:rPr>
              <a:t>09.25</a:t>
            </a:r>
            <a:endParaRPr lang="zh-CN" sz="3600" kern="1200" dirty="0">
              <a:latin typeface="+mj-lt"/>
              <a:ea typeface="+mj-ea"/>
              <a:cs typeface="+mj-cs"/>
              <a:sym typeface="+mn-ea"/>
            </a:endParaRPr>
          </a:p>
          <a:p>
            <a:endParaRPr lang="zh-CN" sz="3600" kern="1200" dirty="0"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2051" name="Rectangle 3"/>
          <p:cNvSpPr>
            <a:spLocks noGrp="1"/>
          </p:cNvSpPr>
          <p:nvPr>
            <p:ph type="ctrTitle"/>
          </p:nvPr>
        </p:nvSpPr>
        <p:spPr>
          <a:xfrm>
            <a:off x="5928360" y="4704080"/>
            <a:ext cx="3180715" cy="1095375"/>
          </a:xfrm>
        </p:spPr>
        <p:txBody>
          <a:bodyPr vert="horz" wrap="square" lIns="91440" tIns="45720" rIns="91440" bIns="45720" anchor="ctr"/>
          <a:lstStyle/>
          <a:p>
            <a:pPr algn="r" eaLnBrk="1" hangingPunct="1"/>
            <a:r>
              <a:rPr lang="zh-CN" alt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导师：汤振宇</a:t>
            </a:r>
            <a:br>
              <a:rPr lang="zh-CN" alt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zh-CN" alt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报告人：郭祥栋</a:t>
            </a:r>
            <a:endParaRPr lang="zh-CN" alt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52" name="Rectangle 4"/>
          <p:cNvSpPr/>
          <p:nvPr/>
        </p:nvSpPr>
        <p:spPr>
          <a:xfrm>
            <a:off x="582613" y="5494338"/>
            <a:ext cx="8021637" cy="5762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en-US" altLang="x-none" sz="28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0260" y="5088890"/>
            <a:ext cx="7772400" cy="1038225"/>
          </a:xfrm>
        </p:spPr>
        <p:txBody>
          <a:bodyPr/>
          <a:p>
            <a:r>
              <a:rPr lang="en-US" altLang="zh-CN"/>
              <a:t>  </a:t>
            </a:r>
            <a:endParaRPr lang="zh-CN" altLang="en-US" sz="180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630" y="829310"/>
            <a:ext cx="7772400" cy="3577590"/>
          </a:xfrm>
        </p:spPr>
        <p:txBody>
          <a:bodyPr/>
          <a:p>
            <a:endParaRPr lang="zh-CN" altLang="en-US"/>
          </a:p>
        </p:txBody>
      </p:sp>
      <p:pic>
        <p:nvPicPr>
          <p:cNvPr id="4" name="图片 3" descr="NR9C@EYPB`1]~B2(3UQ[{_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4235" y="1352550"/>
            <a:ext cx="3820795" cy="35566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60" y="1352550"/>
            <a:ext cx="3863975" cy="347916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10260" y="5423535"/>
            <a:ext cx="8340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/>
              <a:t>     </a:t>
            </a:r>
            <a:r>
              <a:rPr lang="zh-CN" altLang="en-US" sz="1800"/>
              <a:t>合理使用</a:t>
            </a:r>
            <a:r>
              <a:rPr lang="en-US" altLang="zh-CN" sz="1800"/>
              <a:t>1×1</a:t>
            </a:r>
            <a:r>
              <a:rPr lang="zh-CN" altLang="en-US" sz="1800"/>
              <a:t>卷积，可以减少计算量，节省时间，从而提高效率。</a:t>
            </a:r>
            <a:endParaRPr lang="zh-CN" altLang="en-US" sz="1800"/>
          </a:p>
        </p:txBody>
      </p:sp>
      <p:sp>
        <p:nvSpPr>
          <p:cNvPr id="9" name="五角星 8"/>
          <p:cNvSpPr/>
          <p:nvPr/>
        </p:nvSpPr>
        <p:spPr>
          <a:xfrm>
            <a:off x="1043940" y="5589270"/>
            <a:ext cx="75565" cy="75565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思考：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</a:t>
            </a:r>
            <a:r>
              <a:rPr lang="zh-CN" altLang="en-US" sz="2400"/>
              <a:t>关于深度学习（分类），目前学到的知识有限，就自己的学习来说，分类的着重点大都在准确率上，如果将来关于深度学习分类问题有更加明确的方向，可能那时候准确率很难进一步提升，那么能否将重点转移到提升时间为主？</a:t>
            </a:r>
            <a:endParaRPr lang="zh-CN" alt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5400"/>
              <a:t>谢谢！</a:t>
            </a:r>
            <a:endParaRPr lang="zh-CN" altLang="en-US" sz="5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zh-CN" altLang="en-US" sz="28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前期学习内容：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lang="zh-CN" alt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机器学习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深度学习</a:t>
            </a: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深度学习框架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---Pytorch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/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/>
              <a:t>下周任务：</a:t>
            </a:r>
            <a:endParaRPr lang="zh-CN" altLang="en-US"/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/>
              <a:t>继续学习</a:t>
            </a:r>
            <a:r>
              <a:rPr lang="en-US" altLang="zh-CN" sz="2400"/>
              <a:t>Python</a:t>
            </a:r>
            <a:r>
              <a:rPr lang="zh-CN" altLang="en-US" sz="2400"/>
              <a:t>语言与</a:t>
            </a:r>
            <a:r>
              <a:rPr lang="en-US" altLang="zh-CN" sz="2400"/>
              <a:t>Pytorch</a:t>
            </a:r>
            <a:r>
              <a:rPr lang="zh-CN" altLang="en-US" sz="2400"/>
              <a:t>框架</a:t>
            </a:r>
            <a:endParaRPr lang="zh-CN" altLang="en-US" sz="2400"/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/>
              <a:t>深入学习</a:t>
            </a:r>
            <a:r>
              <a:rPr lang="en-US" altLang="zh-CN" sz="2400"/>
              <a:t>CNN</a:t>
            </a:r>
            <a:r>
              <a:rPr lang="zh-CN" altLang="en-US" sz="2400"/>
              <a:t>网络，运行与读懂别人代码</a:t>
            </a:r>
            <a:endParaRPr lang="zh-C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Train/Dev/Test sets</a:t>
            </a:r>
            <a:r>
              <a:rPr lang="zh-CN" altLang="en-US" sz="2400"/>
              <a:t>（训练集</a:t>
            </a:r>
            <a:r>
              <a:rPr lang="en-US" altLang="zh-CN" sz="2400"/>
              <a:t>/</a:t>
            </a:r>
            <a:r>
              <a:rPr lang="zh-CN" altLang="en-US" sz="2400"/>
              <a:t>验证集</a:t>
            </a:r>
            <a:r>
              <a:rPr lang="en-US" altLang="zh-CN" sz="2400"/>
              <a:t>/</a:t>
            </a:r>
            <a:r>
              <a:rPr lang="zh-CN" altLang="en-US" sz="2400"/>
              <a:t>测试集）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4" name="图片 3" descr="201802012015264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2029460"/>
            <a:ext cx="7614920" cy="2372360"/>
          </a:xfrm>
          <a:prstGeom prst="rect">
            <a:avLst/>
          </a:prstGeom>
        </p:spPr>
      </p:pic>
      <p:pic>
        <p:nvPicPr>
          <p:cNvPr id="5" name="图片 4" descr="201802012015302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180" y="4244340"/>
            <a:ext cx="7279640" cy="18954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Q]EYIYBIOMM}S[99{MHB%2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245" y="1557655"/>
            <a:ext cx="8779510" cy="39236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30530" y="5662930"/>
            <a:ext cx="21253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/>
              <a:t>欠拟合</a:t>
            </a:r>
            <a:endParaRPr lang="zh-CN" altLang="en-US" sz="3200"/>
          </a:p>
        </p:txBody>
      </p:sp>
      <p:sp>
        <p:nvSpPr>
          <p:cNvPr id="6" name="文本框 5"/>
          <p:cNvSpPr txBox="1"/>
          <p:nvPr/>
        </p:nvSpPr>
        <p:spPr>
          <a:xfrm>
            <a:off x="6931025" y="5664835"/>
            <a:ext cx="19615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/>
              <a:t>过拟合</a:t>
            </a:r>
            <a:endParaRPr lang="zh-CN" altLang="en-US"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80440" y="1579880"/>
            <a:ext cx="7296150" cy="25717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80440" y="3703320"/>
            <a:ext cx="80994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假设最优误差是</a:t>
            </a:r>
            <a:r>
              <a:rPr lang="en-US" altLang="zh-CN" sz="2400"/>
              <a:t>: 0.5%</a:t>
            </a:r>
            <a:endParaRPr lang="en-US" altLang="zh-CN" sz="2400"/>
          </a:p>
          <a:p>
            <a:r>
              <a:rPr lang="en-US" altLang="zh-CN" sz="2400"/>
              <a:t>Train set error:  1%      15%    15%    1%</a:t>
            </a:r>
            <a:endParaRPr lang="en-US" altLang="zh-CN" sz="2400"/>
          </a:p>
          <a:p>
            <a:r>
              <a:rPr lang="en-US" altLang="zh-CN" sz="2400"/>
              <a:t> Dev set error:   11%    16%    35%    1.5%</a:t>
            </a:r>
            <a:endParaRPr lang="en-US" altLang="zh-CN" sz="2400"/>
          </a:p>
          <a:p>
            <a:endParaRPr lang="en-US" altLang="zh-CN" sz="240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3410585" y="4779010"/>
            <a:ext cx="9525" cy="2336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176270" y="5034280"/>
            <a:ext cx="459740" cy="119570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1800"/>
              <a:t>高方差</a:t>
            </a:r>
            <a:endParaRPr lang="zh-CN" altLang="en-US" sz="180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4418965" y="4770120"/>
            <a:ext cx="8890" cy="2425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255770" y="5033645"/>
            <a:ext cx="459740" cy="12033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1800"/>
              <a:t>高偏差</a:t>
            </a:r>
            <a:endParaRPr lang="zh-CN" altLang="en-US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处理过拟合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</a:t>
            </a:r>
            <a:r>
              <a:rPr lang="zh-CN" altLang="en-US" sz="2000"/>
              <a:t> </a:t>
            </a:r>
            <a:r>
              <a:rPr lang="zh-CN" altLang="en-US" sz="2400"/>
              <a:t>1.正则化（Regularization）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 2.数据增强（Data augmentation），也就是增加训练数据样本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 3.Dropout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 4.early stopping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   </a:t>
            </a:r>
            <a:r>
              <a:rPr lang="en-US" altLang="zh-CN" sz="2400"/>
              <a:t>........</a:t>
            </a:r>
            <a:endParaRPr lang="zh-CN" altLang="en-US" sz="2400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正则化</a:t>
            </a:r>
            <a:r>
              <a:rPr lang="zh-CN" altLang="en-US" sz="2400"/>
              <a:t>（包含L1、L2（L2 regularization也叫权重衰减，weight decay）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1800"/>
              <a:t>     </a:t>
            </a:r>
            <a:r>
              <a:rPr lang="zh-CN" altLang="en-US" sz="2400"/>
              <a:t>L2正则化就是在代价函数后面再加上一个正则化项：</a:t>
            </a:r>
            <a:endParaRPr lang="zh-CN" altLang="en-US" sz="1800"/>
          </a:p>
          <a:p>
            <a:endParaRPr lang="zh-CN" altLang="en-US" sz="2800"/>
          </a:p>
          <a:p>
            <a:endParaRPr lang="zh-CN" altLang="en-US" sz="2800"/>
          </a:p>
          <a:p>
            <a:pPr marL="0" indent="0">
              <a:buNone/>
            </a:pPr>
            <a:r>
              <a:rPr lang="zh-CN" altLang="en-US" sz="2800"/>
              <a:t>   </a:t>
            </a:r>
            <a:r>
              <a:rPr lang="zh-CN" altLang="en-US" sz="1800"/>
              <a:t> </a:t>
            </a:r>
            <a:r>
              <a:rPr lang="zh-CN" altLang="en-US" sz="2400"/>
              <a:t>求偏导：</a:t>
            </a:r>
            <a:endParaRPr lang="zh-CN" altLang="en-US" sz="2400"/>
          </a:p>
          <a:p>
            <a:endParaRPr lang="zh-CN" altLang="en-US" sz="2800"/>
          </a:p>
          <a:p>
            <a:endParaRPr lang="zh-CN" altLang="en-US" sz="28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8550" y="3056890"/>
            <a:ext cx="1866900" cy="5905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010" y="4641850"/>
            <a:ext cx="1971675" cy="9810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400"/>
              <a:t>更新权值：</a:t>
            </a: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3190" y="2051685"/>
            <a:ext cx="2486025" cy="113665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H="1">
            <a:off x="3661410" y="3188335"/>
            <a:ext cx="13970" cy="332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335020" y="3483610"/>
            <a:ext cx="94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&lt;1</a:t>
            </a:r>
            <a:endParaRPr lang="en-US" altLang="zh-CN" sz="2400"/>
          </a:p>
        </p:txBody>
      </p:sp>
      <p:sp>
        <p:nvSpPr>
          <p:cNvPr id="9" name="文本框 8"/>
          <p:cNvSpPr txBox="1"/>
          <p:nvPr/>
        </p:nvSpPr>
        <p:spPr>
          <a:xfrm>
            <a:off x="957580" y="4208145"/>
            <a:ext cx="815086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   在不使用L2正则化时。求导结果中 w 前系数为 1，经变化后w前面系数为 1−ηλ/n ，由于η、λ、n都是正的。所以 1−ηλ/n小于1，它的效果是减小w，这也就是权重衰</a:t>
            </a:r>
            <a:r>
              <a:rPr lang="zh-CN" altLang="en-US" sz="2400"/>
              <a:t>减</a:t>
            </a:r>
            <a:r>
              <a:rPr lang="en-US" altLang="zh-CN" sz="2400"/>
              <a:t>（weight decay）的由来。</a:t>
            </a:r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</p:txBody>
      </p:sp>
      <p:sp>
        <p:nvSpPr>
          <p:cNvPr id="11" name="文本框 10"/>
          <p:cNvSpPr txBox="1"/>
          <p:nvPr/>
        </p:nvSpPr>
        <p:spPr>
          <a:xfrm>
            <a:off x="5895340" y="2103755"/>
            <a:ext cx="28530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ym typeface="+mn-ea"/>
              </a:rPr>
              <a:t>η</a:t>
            </a:r>
            <a:r>
              <a:rPr lang="zh-CN" altLang="en-US" sz="1600">
                <a:sym typeface="+mn-ea"/>
              </a:rPr>
              <a:t>可以理解为深度学习中的学习率</a:t>
            </a:r>
            <a:r>
              <a:rPr lang="zh-CN" altLang="en-US" sz="1600">
                <a:cs typeface="Arial" panose="020B0604020202020204" pitchFamily="34" charset="0"/>
                <a:sym typeface="+mn-ea"/>
              </a:rPr>
              <a:t>α；λ是引入的超参数</a:t>
            </a:r>
            <a:endParaRPr lang="zh-CN" altLang="en-US" sz="1600">
              <a:cs typeface="Arial" panose="020B0604020202020204" pitchFamily="34" charset="0"/>
              <a:sym typeface="+mn-ea"/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5292090" y="2420620"/>
            <a:ext cx="431800" cy="75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51230" y="1541145"/>
            <a:ext cx="8138160" cy="4525645"/>
          </a:xfrm>
          <a:prstGeom prst="rect">
            <a:avLst/>
          </a:prstGeom>
        </p:spPr>
      </p:pic>
      <p:sp>
        <p:nvSpPr>
          <p:cNvPr id="5" name="左箭头 4"/>
          <p:cNvSpPr/>
          <p:nvPr/>
        </p:nvSpPr>
        <p:spPr>
          <a:xfrm>
            <a:off x="4284345" y="5516880"/>
            <a:ext cx="1080135" cy="2882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004435" y="1916430"/>
            <a:ext cx="3528060" cy="575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cs typeface="Arial" panose="020B0604020202020204" pitchFamily="34" charset="0"/>
                <a:sym typeface="+mn-ea"/>
              </a:rPr>
              <a:t>η（α）设置合适</a:t>
            </a:r>
            <a:endParaRPr lang="zh-CN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安徽大学图像处理与模式识别研究组">
  <a:themeElements>
    <a:clrScheme name="安徽大学图像处理与模式识别研究组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安徽大学图像处理与模式识别研究组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安徽大学图像处理与模式识别研究组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安徽大学图像处理与模式识别研究组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安徽大学图像处理与模式识别研究组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安徽大学图像处理与模式识别研究组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安徽大学图像处理与模式识别研究组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安徽大学图像处理与模式识别研究组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安徽大学图像处理与模式识别研究组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安徽大学图像处理与模式识别研究组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安徽大学图像处理与模式识别研究组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安徽大学图像处理与模式识别研究组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安徽大学图像处理与模式识别研究组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安徽大学图像处理与模式识别研究组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745</Words>
  <Application>WPS 演示</Application>
  <PresentationFormat>全屏显示(4:3)</PresentationFormat>
  <Paragraphs>71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Gulim</vt:lpstr>
      <vt:lpstr>微软雅黑</vt:lpstr>
      <vt:lpstr>Arial Unicode MS</vt:lpstr>
      <vt:lpstr>Malgun Gothic</vt:lpstr>
      <vt:lpstr>安徽大学图像处理与模式识别研究组</vt:lpstr>
      <vt:lpstr>导师：汤振宇 报告人：郭祥栋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江 波 安徽大学计算机学院</dc:title>
  <dc:creator>PELVBS64EKQDGFQ</dc:creator>
  <cp:lastModifiedBy>Administrator</cp:lastModifiedBy>
  <cp:revision>421</cp:revision>
  <dcterms:created xsi:type="dcterms:W3CDTF">2010-12-21T12:03:00Z</dcterms:created>
  <dcterms:modified xsi:type="dcterms:W3CDTF">2018-09-21T08:07:07Z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