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3"/>
    <p:sldId id="444" r:id="rId4"/>
    <p:sldId id="454" r:id="rId5"/>
    <p:sldId id="445" r:id="rId6"/>
    <p:sldId id="446" r:id="rId7"/>
    <p:sldId id="447" r:id="rId8"/>
    <p:sldId id="448" r:id="rId9"/>
    <p:sldId id="449" r:id="rId10"/>
    <p:sldId id="453" r:id="rId11"/>
    <p:sldId id="455" r:id="rId12"/>
    <p:sldId id="457" r:id="rId13"/>
    <p:sldId id="458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4660"/>
  </p:normalViewPr>
  <p:slideViewPr>
    <p:cSldViewPr showGuides="1">
      <p:cViewPr varScale="1">
        <p:scale>
          <a:sx n="103" d="100"/>
          <a:sy n="103" d="100"/>
        </p:scale>
        <p:origin x="150" y="246"/>
      </p:cViewPr>
      <p:guideLst>
        <p:guide orient="horz" pos="2232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subTitle" idx="1"/>
          </p:nvPr>
        </p:nvSpPr>
        <p:spPr>
          <a:xfrm>
            <a:off x="252095" y="2216785"/>
            <a:ext cx="8607425" cy="1056640"/>
          </a:xfrm>
        </p:spPr>
        <p:txBody>
          <a:bodyPr vert="horz" wrap="square" lIns="91440" tIns="45720" rIns="91440" bIns="45720" anchor="t"/>
          <a:lstStyle/>
          <a:p>
            <a:r>
              <a:rPr lang="zh-CN" sz="3600" kern="1200" dirty="0">
                <a:latin typeface="+mj-lt"/>
                <a:ea typeface="+mj-ea"/>
                <a:cs typeface="+mj-cs"/>
                <a:sym typeface="+mn-ea"/>
              </a:rPr>
              <a:t>组会报告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600" kern="1200" dirty="0">
                <a:latin typeface="+mj-lt"/>
                <a:ea typeface="+mj-ea"/>
                <a:cs typeface="+mj-cs"/>
                <a:sym typeface="+mn-ea"/>
              </a:rPr>
              <a:t>2019.3.13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ctrTitle"/>
          </p:nvPr>
        </p:nvSpPr>
        <p:spPr>
          <a:xfrm>
            <a:off x="5928360" y="4704080"/>
            <a:ext cx="3180715" cy="1095375"/>
          </a:xfrm>
        </p:spPr>
        <p:txBody>
          <a:bodyPr vert="horz" wrap="square" lIns="91440" tIns="45720" rIns="91440" bIns="45720" anchor="ctr"/>
          <a:lstStyle/>
          <a:p>
            <a:pPr algn="r" eaLnBrk="1" hangingPunct="1"/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导师：汤振宇</a:t>
            </a:r>
            <a:br>
              <a:rPr lang="zh-CN" altLang="en-US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报告人：郭祥栋</a:t>
            </a:r>
            <a:endParaRPr lang="zh-CN" altLang="en-US" kern="1200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/>
          <p:nvPr/>
        </p:nvSpPr>
        <p:spPr>
          <a:xfrm>
            <a:off x="582613" y="5494338"/>
            <a:ext cx="8021637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三 、特征提取与选择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000"/>
              <a:t>因为前期配准并未有较好效果，所以目前想法是只根据</a:t>
            </a:r>
            <a:r>
              <a:rPr lang="en-US" altLang="zh-CN" sz="2000"/>
              <a:t>T2</a:t>
            </a:r>
            <a:r>
              <a:rPr lang="zh-CN" altLang="en-US" sz="2000"/>
              <a:t>模态进行特征提取与选择，先实现整体实验流程（获取图像，图像预处理，特征提取与选择，搭建模型分析）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4169410"/>
            <a:ext cx="251460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3121025"/>
            <a:ext cx="3800475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480820"/>
            <a:ext cx="3502660" cy="1051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1468120"/>
            <a:ext cx="3154045" cy="1064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693670"/>
            <a:ext cx="3240405" cy="994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80" y="2687955"/>
            <a:ext cx="3234690" cy="1000125"/>
          </a:xfrm>
          <a:prstGeom prst="rect">
            <a:avLst/>
          </a:prstGeom>
        </p:spPr>
      </p:pic>
      <p:sp>
        <p:nvSpPr>
          <p:cNvPr id="10" name="内容占位符 9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遇到问题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 sz="2000"/>
              <a:t>1</a:t>
            </a:r>
            <a:r>
              <a:rPr lang="zh-CN" altLang="en-US" sz="2000"/>
              <a:t>、对于提取的特征，并未知道其背后的数学相关原理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2</a:t>
            </a:r>
            <a:r>
              <a:rPr lang="zh-CN" altLang="en-US" sz="2000"/>
              <a:t>、特征如何进行选择，目前没有方向（难点）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四、搭建模型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所做任务是简单进行原始数据分类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由于前面工作没有完成，目前这个阶段没有进展</a:t>
            </a:r>
            <a:r>
              <a:rPr lang="en-US" altLang="zh-CN" sz="2000"/>
              <a:t>.....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defTabSz="914400">
              <a:buClrTx/>
              <a:buSzTx/>
              <a:buFontTx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前期学习内容：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-Radiomics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（影像组学）</a:t>
            </a:r>
            <a:endParaRPr lang="zh-CN" altLang="en-US" sz="20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Decoding tumour phenotype by </a:t>
            </a:r>
            <a:r>
              <a:rPr lang="zh-CN" altLang="en-US" sz="2000"/>
              <a:t>noninvasive imaging using a quantitative radiomics approach【Aerts, H. J. W. L. et al. Decoding tumour phenotype by noninvasive imaging using a quantitative radiomics approach. Nat. Commun. 5:4006 doi: 10.1038/ncomms5006 (2014).】</a:t>
            </a:r>
            <a:endParaRPr lang="zh-CN" altLang="en-US" sz="2000"/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lang="zh-CN" altLang="en-US">
                <a:sym typeface="+mn-ea"/>
              </a:rPr>
              <a:t>下周任务：</a:t>
            </a:r>
            <a:endParaRPr lang="zh-CN" altLang="en-US" sz="3200"/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学习</a:t>
            </a:r>
            <a:r>
              <a:rPr lang="en-US" altLang="zh-CN" sz="2000">
                <a:sym typeface="+mn-ea"/>
              </a:rPr>
              <a:t>PyRadiomics </a:t>
            </a:r>
            <a:r>
              <a:rPr lang="zh-CN" altLang="en-US" sz="2000">
                <a:sym typeface="+mn-ea"/>
              </a:rPr>
              <a:t>文档（提取特征）</a:t>
            </a:r>
            <a:endParaRPr lang="zh-CN" altLang="en-US" sz="2000"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争取实现初步试验</a:t>
            </a:r>
            <a:endParaRPr lang="zh-CN" altLang="en-US" sz="2000"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endParaRPr lang="en-US" altLang="zh-CN" sz="2000"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		Radiomics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2156460"/>
            <a:ext cx="718566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整体工作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）图像的获取及处理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）图像分割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）特征的提取和量化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）数据的分析</a:t>
            </a:r>
            <a:endParaRPr lang="zh-CN" altLang="en-US" sz="2400"/>
          </a:p>
        </p:txBody>
      </p:sp>
      <p:pic>
        <p:nvPicPr>
          <p:cNvPr id="4" name="图片 8" descr="WJJ]5_3W~KMESQP7QDKYX$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2015490"/>
            <a:ext cx="6866890" cy="2505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一、图像的获取及处理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R[G4[`GD[7$9B8MGY)9IG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2210435"/>
            <a:ext cx="2748280" cy="13462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951605" y="2421255"/>
            <a:ext cx="658495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[YNNGGLJ5[S@S9`1~J(GJ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2066290"/>
            <a:ext cx="3285490" cy="1727200"/>
          </a:xfrm>
          <a:prstGeom prst="rect">
            <a:avLst/>
          </a:prstGeom>
        </p:spPr>
      </p:pic>
      <p:pic>
        <p:nvPicPr>
          <p:cNvPr id="7" name="图片 6" descr="K76IHU`J@2GQ]55FP0YK8F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5" y="4417695"/>
            <a:ext cx="1607185" cy="147891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892290" y="3759200"/>
            <a:ext cx="485775" cy="659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5992495" y="4808855"/>
            <a:ext cx="48006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2%K5_OJXU{N`Z~WAC)(TVL3"/>
          <p:cNvPicPr>
            <a:picLocks noChangeAspect="1"/>
          </p:cNvPicPr>
          <p:nvPr/>
        </p:nvPicPr>
        <p:blipFill>
          <a:blip r:embed="rId4"/>
          <a:srcRect r="-17683"/>
          <a:stretch>
            <a:fillRect/>
          </a:stretch>
        </p:blipFill>
        <p:spPr>
          <a:xfrm>
            <a:off x="4246880" y="4011930"/>
            <a:ext cx="2058035" cy="1884680"/>
          </a:xfrm>
          <a:prstGeom prst="rect">
            <a:avLst/>
          </a:prstGeom>
        </p:spPr>
      </p:pic>
      <p:pic>
        <p:nvPicPr>
          <p:cNvPr id="11" name="图片 10" descr="[(DG{V36$WYV])ODVZGIDI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80" y="3429000"/>
            <a:ext cx="3115310" cy="257556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3756025" y="4323080"/>
            <a:ext cx="49085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）预处理过程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dicom---&gt;nii</a:t>
            </a:r>
            <a:r>
              <a:rPr lang="zh-CN" altLang="en-US" sz="2000"/>
              <a:t>转换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2</a:t>
            </a:r>
            <a:r>
              <a:rPr lang="zh-CN" altLang="en-US" sz="2000"/>
              <a:t>、</a:t>
            </a:r>
            <a:r>
              <a:rPr lang="en-US" altLang="zh-CN" sz="2000"/>
              <a:t>nrrd--&gt;nii</a:t>
            </a:r>
            <a:r>
              <a:rPr lang="zh-CN" altLang="en-US" sz="2000"/>
              <a:t>转换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en-US" altLang="zh-CN"/>
              <a:t>  </a:t>
            </a:r>
            <a:endParaRPr lang="zh-CN" altLang="en-US"/>
          </a:p>
        </p:txBody>
      </p:sp>
      <p:pic>
        <p:nvPicPr>
          <p:cNvPr id="7" name="图片 6" descr="$$KIYM{W3IEL@%A(7$KZ51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2838450"/>
            <a:ext cx="3985260" cy="2319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20" y="2992120"/>
            <a:ext cx="3212465" cy="5905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965575" y="3429000"/>
            <a:ext cx="125476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40175" y="3429000"/>
            <a:ext cx="128016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650230"/>
            <a:ext cx="5029835" cy="782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   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、配准</a:t>
            </a:r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(2)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遇到难题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1</a:t>
            </a:r>
            <a:r>
              <a:rPr lang="zh-CN" altLang="en-US" sz="2000">
                <a:sym typeface="+mn-ea"/>
              </a:rPr>
              <a:t>、由于数据集文件形式过于繁琐，因此在进行格式转换非常不方便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2</a:t>
            </a:r>
            <a:r>
              <a:rPr lang="zh-CN" altLang="en-US" sz="2000">
                <a:sym typeface="+mn-ea"/>
              </a:rPr>
              <a:t>、由于缺乏医学图像的相关知识，在进行配准时不是很清楚进行什   么样的配准</a:t>
            </a:r>
            <a:r>
              <a:rPr lang="en-US" altLang="zh-CN" sz="2000">
                <a:sym typeface="+mn-ea"/>
              </a:rPr>
              <a:t>[Affine Registration/Deformable registration]</a:t>
            </a:r>
            <a:endParaRPr lang="zh-CN" altLang="en-US" sz="2000"/>
          </a:p>
        </p:txBody>
      </p:sp>
      <p:pic>
        <p:nvPicPr>
          <p:cNvPr id="4" name="图片 3" descr="{AG~(9W6@{8CI_C%I[`JI$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1943735"/>
            <a:ext cx="725932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ants</a:t>
            </a:r>
            <a:r>
              <a:rPr lang="zh-CN" altLang="en-US"/>
              <a:t>文档学习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       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       </a:t>
            </a:r>
            <a:r>
              <a:rPr lang="en-US" altLang="zh-CN" sz="2000">
                <a:sym typeface="+mn-ea"/>
              </a:rPr>
              <a:t> 1</a:t>
            </a:r>
            <a:r>
              <a:rPr lang="zh-CN" altLang="en-US" sz="2000">
                <a:sym typeface="+mn-ea"/>
              </a:rPr>
              <a:t>、Affine Registration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  2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Deformable registration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  3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>
                <a:sym typeface="+mn-ea"/>
              </a:rPr>
              <a:t>Affine Registration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Deformable registration</a:t>
            </a:r>
            <a:endParaRPr lang="en-US" altLang="zh-CN" sz="2000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315845"/>
            <a:ext cx="2388235" cy="2226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5" y="2425065"/>
            <a:ext cx="2781935" cy="2007870"/>
          </a:xfrm>
          <a:prstGeom prst="rect">
            <a:avLst/>
          </a:prstGeom>
        </p:spPr>
      </p:pic>
      <p:pic>
        <p:nvPicPr>
          <p:cNvPr id="6" name="图片 5" descr="AYBA2(X35ZZK](2MZRTH12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90" y="2315845"/>
            <a:ext cx="2661285" cy="2388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二、图像分割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 sz="2000"/>
              <a:t>每个病人的</a:t>
            </a:r>
            <a:r>
              <a:rPr lang="en-US" altLang="zh-CN" sz="2000"/>
              <a:t>t2</a:t>
            </a:r>
            <a:r>
              <a:rPr lang="zh-CN" altLang="en-US" sz="2000"/>
              <a:t>模式已经分割好了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772410"/>
            <a:ext cx="4097655" cy="3366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4190" y="3746500"/>
            <a:ext cx="3239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只需将每个人的其余模态与</a:t>
            </a:r>
            <a:r>
              <a:rPr lang="en-US" altLang="zh-CN" sz="2000"/>
              <a:t>t2</a:t>
            </a:r>
            <a:r>
              <a:rPr lang="zh-CN" altLang="en-US" sz="2000"/>
              <a:t>模态正确配准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bf5729ee-311f-44d1-918f-edb3e58ea238}"/>
</p:tagLst>
</file>

<file path=ppt/theme/theme1.xml><?xml version="1.0" encoding="utf-8"?>
<a:theme xmlns:a="http://schemas.openxmlformats.org/drawingml/2006/main" name="安徽大学图像处理与模式识别研究组">
  <a:themeElements>
    <a:clrScheme name="安徽大学图像处理与模式识别研究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徽大学图像处理与模式识别研究组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安徽大学图像处理与模式识别研究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全屏显示(4:3)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安徽大学图像处理与模式识别研究组</vt:lpstr>
      <vt:lpstr>导师：汤振宇 报告人：郭祥栋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 波 安徽大学计算机学院</dc:title>
  <dc:creator>PELVBS64EKQDGFQ</dc:creator>
  <cp:lastModifiedBy>Administrator</cp:lastModifiedBy>
  <cp:revision>415</cp:revision>
  <dcterms:created xsi:type="dcterms:W3CDTF">2010-12-21T12:03:00Z</dcterms:created>
  <dcterms:modified xsi:type="dcterms:W3CDTF">2019-03-13T02:31:47Z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13</vt:lpwstr>
  </property>
</Properties>
</file>