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3"/>
    <p:sldId id="444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5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4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/>
    <p:restoredTop sz="94660"/>
  </p:normalViewPr>
  <p:slideViewPr>
    <p:cSldViewPr showGuides="1">
      <p:cViewPr varScale="1">
        <p:scale>
          <a:sx n="103" d="100"/>
          <a:sy n="103" d="100"/>
        </p:scale>
        <p:origin x="150" y="246"/>
      </p:cViewPr>
      <p:guideLst>
        <p:guide orient="horz" pos="2232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anose="020B0600000101010101" pitchFamily="34" charset="-127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anose="020B0600000101010101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anose="020B0600000101010101" pitchFamily="34" charset="-127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7812088" cy="6207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914400" y="15573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DFE9ED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subTitle" idx="1"/>
          </p:nvPr>
        </p:nvSpPr>
        <p:spPr>
          <a:xfrm>
            <a:off x="252095" y="2216785"/>
            <a:ext cx="8607425" cy="1056640"/>
          </a:xfrm>
        </p:spPr>
        <p:txBody>
          <a:bodyPr vert="horz" wrap="square" lIns="91440" tIns="45720" rIns="91440" bIns="45720" anchor="t"/>
          <a:lstStyle/>
          <a:p>
            <a:r>
              <a:rPr lang="zh-CN" sz="3600" kern="1200" dirty="0">
                <a:latin typeface="+mj-lt"/>
                <a:ea typeface="+mj-ea"/>
                <a:cs typeface="+mj-cs"/>
                <a:sym typeface="+mn-ea"/>
              </a:rPr>
              <a:t>组会报告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600" kern="1200" dirty="0">
                <a:latin typeface="+mj-lt"/>
                <a:ea typeface="+mj-ea"/>
                <a:cs typeface="+mj-cs"/>
                <a:sym typeface="+mn-ea"/>
              </a:rPr>
              <a:t>2019.4.3</a:t>
            </a:r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  <a:p>
            <a:endParaRPr lang="zh-CN" sz="3600" kern="1200" dirty="0"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ctrTitle"/>
          </p:nvPr>
        </p:nvSpPr>
        <p:spPr>
          <a:xfrm>
            <a:off x="5928360" y="4704080"/>
            <a:ext cx="3180715" cy="1095375"/>
          </a:xfrm>
        </p:spPr>
        <p:txBody>
          <a:bodyPr vert="horz" wrap="square" lIns="91440" tIns="45720" rIns="91440" bIns="45720" anchor="ctr"/>
          <a:lstStyle/>
          <a:p>
            <a:pPr algn="r" eaLnBrk="1" hangingPunct="1"/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导师：汤振宇</a:t>
            </a:r>
            <a:br>
              <a:rPr lang="zh-CN" altLang="en-US" kern="1200" dirty="0">
                <a:solidFill>
                  <a:schemeClr val="tx1"/>
                </a:solidFill>
                <a:sym typeface="+mn-ea"/>
              </a:rPr>
            </a:br>
            <a:r>
              <a:rPr lang="zh-CN" altLang="en-US" kern="1200" dirty="0">
                <a:solidFill>
                  <a:schemeClr val="tx1"/>
                </a:solidFill>
                <a:sym typeface="+mn-ea"/>
              </a:rPr>
              <a:t>报告人：郭祥栋</a:t>
            </a:r>
            <a:endParaRPr lang="zh-CN" altLang="en-US" kern="1200" dirty="0">
              <a:solidFill>
                <a:srgbClr val="0000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Rectangle 4"/>
          <p:cNvSpPr/>
          <p:nvPr/>
        </p:nvSpPr>
        <p:spPr>
          <a:xfrm>
            <a:off x="582613" y="5494338"/>
            <a:ext cx="8021637" cy="5762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en-US" altLang="x-none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5400"/>
              <a:t>   </a:t>
            </a:r>
            <a:r>
              <a:rPr lang="zh-CN" altLang="en-US" sz="5400"/>
              <a:t>谢谢！</a:t>
            </a:r>
            <a:endParaRPr lang="zh-CN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defTabSz="914400">
              <a:buClrTx/>
              <a:buSzTx/>
              <a:buFontTx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上周学习内容：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lang="zh-CN" altLang="en-US" sz="2800">
                <a:sym typeface="+mn-ea"/>
              </a:rPr>
              <a:t>  </a:t>
            </a:r>
            <a:r>
              <a:rPr lang="zh-CN" altLang="en-US" sz="2000">
                <a:sym typeface="+mn-ea"/>
              </a:rPr>
              <a:t> Grading of Gliomas by Using Radiomic Features on Multiple Magnetic Resonance Imaging (MRI) Sequences（Qin J B , Liu Z , Zhang H , et al. Grading of Gliomas by Using Radiomic Features on Multiple Magnetic Resonance Imaging (MRI) Sequences[J]. Medical Science Monitor, 2017, 23:2168-2178.）</a:t>
            </a:r>
            <a:endParaRPr lang="zh-CN" altLang="en-US" sz="2000">
              <a:sym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endParaRPr lang="zh-CN" altLang="en-US" sz="3200">
              <a:sym typeface="+mn-ea"/>
            </a:endParaRPr>
          </a:p>
          <a:p>
            <a:pPr marL="457200" lvl="1" indent="0" algn="l" defTabSz="914400">
              <a:buClrTx/>
              <a:buSzTx/>
              <a:buFontTx/>
              <a:buNone/>
              <a:defRPr/>
            </a:pPr>
            <a:r>
              <a:rPr lang="zh-CN" altLang="en-US" sz="3200">
                <a:sym typeface="+mn-ea"/>
              </a:rPr>
              <a:t>下周任务：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尝试复现论文中的特征选择方法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000"/>
              <a:t>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zh-CN" altLang="en-US" sz="2000"/>
              <a:t>这篇文章主要讲述使用多种MRI序列中的影像特征对脑胶质瘤进行分级，分为2类(grade I–II, low-grade； grade III–IV, and high-grade)。选取66人的T2WI-FLAIR, T1WI-CE, 和 ADC maps 3种序列（模态）的图像，共提取114个影像组学特征（论文中图一），再选取8个有明显的意义（有显著差异的）的特征进行融合出一个新的特征，发现该组合特征可以提高hgg与lgg的分类精度。同时该文章也验证了具有显著差异的特征与胶质纤维酸性蛋白(GFAP)表达有很大关联性  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72465"/>
            <a:ext cx="5340985" cy="59124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1865" y="2813685"/>
            <a:ext cx="255143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基于T2WI-FLAIR, T1WI-CE,ADC maps 3种模态提取特征</a:t>
            </a:r>
            <a:r>
              <a:rPr lang="en-US" altLang="zh-CN" sz="2000"/>
              <a:t>---</a:t>
            </a:r>
            <a:r>
              <a:rPr lang="zh-CN" altLang="en-US" sz="2000"/>
              <a:t>共提取</a:t>
            </a:r>
            <a:r>
              <a:rPr lang="zh-CN" altLang="en-US" sz="2000">
                <a:sym typeface="+mn-ea"/>
              </a:rPr>
              <a:t>114个影像组学特征。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5341620" y="1096645"/>
            <a:ext cx="334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</a:t>
            </a:r>
            <a:r>
              <a:rPr lang="zh-CN" altLang="en-US" sz="2400"/>
              <a:t>、Feature Extraction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600"/>
              <a:t>2</a:t>
            </a:r>
            <a:r>
              <a:rPr lang="zh-CN" altLang="en-US" sz="3600"/>
              <a:t>、Feature Selection</a:t>
            </a:r>
            <a:r>
              <a:rPr lang="en-US" altLang="zh-CN" sz="3600"/>
              <a:t>   </a:t>
            </a:r>
            <a:r>
              <a:rPr lang="en-US" altLang="zh-CN" sz="1800"/>
              <a:t>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en-US" altLang="zh-CN" sz="1800">
                <a:latin typeface="Calibri" panose="020F0502020204030204" charset="0"/>
              </a:rPr>
              <a:t>①</a:t>
            </a:r>
            <a:r>
              <a:rPr lang="en-US" altLang="zh-CN" sz="1800"/>
              <a:t> </a:t>
            </a:r>
            <a:r>
              <a:rPr lang="zh-CN" altLang="en-US" sz="1800"/>
              <a:t>All the values of radiomic features for diﬀerent sequences in regions containing gliomas are compared with 2-samples t test. We found 2 statistical diﬀerential features on T2WI-FLAIR sequence, 3 features on T1WI-CE sequence, and 3 features on the ADC map between LGGs and HGGs (P&lt;0.05).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21050"/>
            <a:ext cx="2807970" cy="276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735" y="3355975"/>
            <a:ext cx="2790825" cy="2727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5" y="3338830"/>
            <a:ext cx="2614295" cy="2744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Calibri" panose="020F0502020204030204" charset="0"/>
              </a:rPr>
              <a:t>② 原肿瘤分为4 grades (low-grade：</a:t>
            </a:r>
            <a:r>
              <a:rPr lang="zh-CN" altLang="en-US" sz="2000">
                <a:latin typeface="Calibri" panose="020F0502020204030204" charset="0"/>
                <a:sym typeface="+mn-ea"/>
              </a:rPr>
              <a:t>grade I–II</a:t>
            </a:r>
            <a:r>
              <a:rPr lang="zh-CN" altLang="en-US" sz="2000">
                <a:latin typeface="Calibri" panose="020F0502020204030204" charset="0"/>
              </a:rPr>
              <a:t>;  high-grade：</a:t>
            </a:r>
            <a:r>
              <a:rPr lang="zh-CN" altLang="en-US" sz="2000">
                <a:latin typeface="Calibri" panose="020F0502020204030204" charset="0"/>
                <a:sym typeface="+mn-ea"/>
              </a:rPr>
              <a:t>grade III–IV</a:t>
            </a:r>
            <a:r>
              <a:rPr lang="zh-CN" altLang="en-US" sz="2000">
                <a:latin typeface="Calibri" panose="020F0502020204030204" charset="0"/>
              </a:rPr>
              <a:t>)，在选择的</a:t>
            </a:r>
            <a:r>
              <a:rPr lang="en-US" altLang="zh-CN" sz="2000">
                <a:latin typeface="Calibri" panose="020F0502020204030204" charset="0"/>
              </a:rPr>
              <a:t>8</a:t>
            </a:r>
            <a:r>
              <a:rPr lang="zh-CN" altLang="en-US" sz="2000">
                <a:latin typeface="Calibri" panose="020F0502020204030204" charset="0"/>
              </a:rPr>
              <a:t>个特征的基础上进一步分析，使用单因素方差分析(ANOVA)和事后检验来检验II、III和IV级胶质瘤之间的差异。</a:t>
            </a:r>
            <a:endParaRPr lang="zh-CN" altLang="en-US" sz="2000">
              <a:latin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2692400"/>
            <a:ext cx="2603500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0" y="2606675"/>
            <a:ext cx="3086100" cy="2819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30" y="2606675"/>
            <a:ext cx="2705100" cy="2710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3305" y="5485765"/>
            <a:ext cx="76327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 发现</a:t>
            </a:r>
            <a:r>
              <a:rPr lang="zh-CN" altLang="en-US" sz="1800"/>
              <a:t>T1WI-CE GLCM Entropy  and和ADC GLCM Homogeneity能够鉴别II级至IV级胶质瘤。 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 </a:t>
            </a:r>
            <a:r>
              <a:rPr lang="en-US" altLang="zh-CN"/>
              <a:t>A</a:t>
            </a:r>
            <a:r>
              <a:rPr lang="zh-CN" altLang="en-US"/>
              <a:t>nalysis</a:t>
            </a:r>
            <a:endParaRPr lang="zh-CN" altLang="en-US"/>
          </a:p>
          <a:p>
            <a:pPr marL="0" indent="0">
              <a:buNone/>
            </a:pPr>
            <a:r>
              <a:rPr lang="zh-CN" altLang="en-US" sz="2000"/>
              <a:t>   ROC分析放射学特征和</a:t>
            </a:r>
            <a:r>
              <a:rPr lang="zh-CN" altLang="en-US" sz="2000">
                <a:sym typeface="+mn-ea"/>
              </a:rPr>
              <a:t>联合特征的</a:t>
            </a:r>
            <a:r>
              <a:rPr lang="zh-CN" altLang="en-US" sz="2000"/>
              <a:t>LGGs与HGGs鉴别的</a:t>
            </a:r>
            <a:r>
              <a:rPr lang="zh-CN" altLang="en-US" sz="2000">
                <a:sym typeface="+mn-ea"/>
              </a:rPr>
              <a:t>诊断效果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>
                <a:latin typeface="Calibri" panose="020F0502020204030204" charset="0"/>
              </a:rPr>
              <a:t>①分别作出每个特征（</a:t>
            </a:r>
            <a:r>
              <a:rPr lang="en-US" altLang="zh-CN" sz="2000">
                <a:latin typeface="Calibri" panose="020F0502020204030204" charset="0"/>
              </a:rPr>
              <a:t>8</a:t>
            </a:r>
            <a:r>
              <a:rPr lang="zh-CN" altLang="en-US" sz="2000">
                <a:latin typeface="Calibri" panose="020F0502020204030204" charset="0"/>
              </a:rPr>
              <a:t>个选择特征）</a:t>
            </a:r>
            <a:r>
              <a:rPr lang="en-US" altLang="zh-CN" sz="2000">
                <a:latin typeface="Calibri" panose="020F0502020204030204" charset="0"/>
              </a:rPr>
              <a:t>ROC</a:t>
            </a:r>
            <a:endParaRPr lang="en-US" altLang="zh-CN" sz="2000"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000">
              <a:latin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alibri" panose="020F0502020204030204" charset="0"/>
              </a:rPr>
              <a:t>②进行特征融合</a:t>
            </a:r>
            <a:endParaRPr lang="zh-CN" altLang="en-US" sz="2000"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000">
              <a:latin typeface="Calibri" panose="020F0502020204030204" charset="0"/>
            </a:endParaRPr>
          </a:p>
          <a:p>
            <a:pPr marL="0" indent="0">
              <a:buNone/>
            </a:pPr>
            <a:endParaRPr lang="zh-CN" altLang="en-US" sz="2000">
              <a:latin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640" y="3731260"/>
            <a:ext cx="4999990" cy="2061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233535" cy="6568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、Correlation between GFAP and radiomic features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   </a:t>
            </a:r>
            <a:r>
              <a:rPr lang="zh-CN" altLang="en-US" sz="1800"/>
              <a:t>Relationships between the radiomic features on each MRI sequence and IHC index of glioma GFAP were analyzed using the Pearson correlation method.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A signifcant correlation was found between GFAP and T1-CE GLCM Entropy, as well as between GFAP and ADC GLCM Homogeneity.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2940685"/>
            <a:ext cx="2522855" cy="2049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安徽大学图像处理与模式识别研究组">
  <a:themeElements>
    <a:clrScheme name="安徽大学图像处理与模式识别研究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安徽大学图像处理与模式识别研究组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安徽大学图像处理与模式识别研究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安徽大学图像处理与模式识别研究组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安徽大学图像处理与模式识别研究组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全屏显示(4:3)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Gulim</vt:lpstr>
      <vt:lpstr>Malgun Gothic</vt:lpstr>
      <vt:lpstr>微软雅黑</vt:lpstr>
      <vt:lpstr>Arial Unicode MS</vt:lpstr>
      <vt:lpstr>仿宋</vt:lpstr>
      <vt:lpstr>微软雅黑 Light</vt:lpstr>
      <vt:lpstr>Calibri</vt:lpstr>
      <vt:lpstr>安徽大学图像处理与模式识别研究组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 波 安徽大学计算机学院</dc:title>
  <dc:creator>PELVBS64EKQDGFQ</dc:creator>
  <cp:lastModifiedBy>Administrator</cp:lastModifiedBy>
  <cp:revision>418</cp:revision>
  <dcterms:created xsi:type="dcterms:W3CDTF">2010-12-21T12:03:00Z</dcterms:created>
  <dcterms:modified xsi:type="dcterms:W3CDTF">2019-04-02T11:36:07Z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