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3"/>
    <p:sldId id="444" r:id="rId4"/>
    <p:sldId id="446" r:id="rId5"/>
    <p:sldId id="447" r:id="rId6"/>
    <p:sldId id="461" r:id="rId7"/>
    <p:sldId id="462" r:id="rId8"/>
    <p:sldId id="448" r:id="rId9"/>
    <p:sldId id="449" r:id="rId10"/>
    <p:sldId id="450" r:id="rId11"/>
    <p:sldId id="451" r:id="rId12"/>
    <p:sldId id="452" r:id="rId13"/>
    <p:sldId id="455" r:id="rId14"/>
    <p:sldId id="456" r:id="rId15"/>
    <p:sldId id="457" r:id="rId16"/>
    <p:sldId id="458" r:id="rId17"/>
    <p:sldId id="459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2"/>
    <p:restoredTop sz="94660"/>
  </p:normalViewPr>
  <p:slideViewPr>
    <p:cSldViewPr showGuides="1">
      <p:cViewPr varScale="1">
        <p:scale>
          <a:sx n="103" d="100"/>
          <a:sy n="103" d="100"/>
        </p:scale>
        <p:origin x="150" y="246"/>
      </p:cViewPr>
      <p:guideLst>
        <p:guide orient="horz" pos="2232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12088" cy="620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7812088" cy="6207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914400" y="15573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subTitle" idx="1"/>
          </p:nvPr>
        </p:nvSpPr>
        <p:spPr>
          <a:xfrm>
            <a:off x="252095" y="2216785"/>
            <a:ext cx="8607425" cy="1056640"/>
          </a:xfrm>
        </p:spPr>
        <p:txBody>
          <a:bodyPr vert="horz" wrap="square" lIns="91440" tIns="45720" rIns="91440" bIns="45720" anchor="t"/>
          <a:lstStyle/>
          <a:p>
            <a:r>
              <a:rPr lang="zh-CN" sz="3600" kern="1200" dirty="0">
                <a:latin typeface="+mj-lt"/>
                <a:ea typeface="+mj-ea"/>
                <a:cs typeface="+mj-cs"/>
                <a:sym typeface="+mn-ea"/>
              </a:rPr>
              <a:t>组会报告</a:t>
            </a:r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600" kern="1200" dirty="0">
                <a:latin typeface="+mj-lt"/>
                <a:ea typeface="+mj-ea"/>
                <a:cs typeface="+mj-cs"/>
                <a:sym typeface="+mn-ea"/>
              </a:rPr>
              <a:t>2019.6.28</a:t>
            </a:r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  <a:p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ctrTitle"/>
          </p:nvPr>
        </p:nvSpPr>
        <p:spPr>
          <a:xfrm>
            <a:off x="5928360" y="4704080"/>
            <a:ext cx="3180715" cy="1095375"/>
          </a:xfrm>
        </p:spPr>
        <p:txBody>
          <a:bodyPr vert="horz" wrap="square" lIns="91440" tIns="45720" rIns="91440" bIns="45720" anchor="ctr"/>
          <a:lstStyle/>
          <a:p>
            <a:pPr algn="r" eaLnBrk="1" hangingPunct="1"/>
            <a:r>
              <a:rPr lang="zh-CN" altLang="en-US" kern="1200" dirty="0">
                <a:solidFill>
                  <a:schemeClr val="tx1"/>
                </a:solidFill>
                <a:sym typeface="+mn-ea"/>
              </a:rPr>
              <a:t>导师：汤振宇</a:t>
            </a:r>
            <a:br>
              <a:rPr lang="zh-CN" altLang="en-US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kern="1200" dirty="0">
                <a:solidFill>
                  <a:schemeClr val="tx1"/>
                </a:solidFill>
                <a:sym typeface="+mn-ea"/>
              </a:rPr>
              <a:t>报告人：郭祥栋</a:t>
            </a:r>
            <a:endParaRPr lang="zh-CN" altLang="en-US" kern="1200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2" name="Rectangle 4"/>
          <p:cNvSpPr/>
          <p:nvPr/>
        </p:nvSpPr>
        <p:spPr>
          <a:xfrm>
            <a:off x="582613" y="5494338"/>
            <a:ext cx="8021637" cy="5762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0560" y="1513840"/>
            <a:ext cx="4089400" cy="2219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60" y="1453515"/>
            <a:ext cx="4113530" cy="2339975"/>
          </a:xfrm>
          <a:prstGeom prst="rect">
            <a:avLst/>
          </a:prstGeom>
        </p:spPr>
      </p:pic>
      <p:pic>
        <p:nvPicPr>
          <p:cNvPr id="18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" y="4075430"/>
            <a:ext cx="7956550" cy="2027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en-US" altLang="zh-CN" sz="2400"/>
              <a:t>Predicting malignant nodules by fusing deep features with classical radiomics features</a:t>
            </a:r>
            <a:r>
              <a:rPr lang="zh-CN" altLang="en-US" sz="2000"/>
              <a:t>（Paul R , Hawkins S H , Schabath M B , et al. Predicting malignant nodules by fusing deep features with classical radiomics features[J]. J Med Imaging, 2018, 5(1):1.）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/>
              <a:t>      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1217930"/>
            <a:ext cx="7831455" cy="4048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345" y="5365115"/>
            <a:ext cx="81635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通道数解决方法：</a:t>
            </a:r>
            <a:r>
              <a:rPr lang="en-US" altLang="zh-CN" sz="1600"/>
              <a:t>ct</a:t>
            </a:r>
            <a:r>
              <a:rPr lang="zh-CN" altLang="en-US" sz="1600"/>
              <a:t>图像复制</a:t>
            </a:r>
            <a:r>
              <a:rPr lang="en-US" altLang="zh-CN" sz="1600"/>
              <a:t>3</a:t>
            </a:r>
            <a:r>
              <a:rPr lang="zh-CN" altLang="en-US" sz="1600"/>
              <a:t>次</a:t>
            </a:r>
            <a:endParaRPr lang="zh-CN" altLang="en-US" sz="1600"/>
          </a:p>
          <a:p>
            <a:r>
              <a:rPr lang="zh-CN" altLang="en-US" sz="1600"/>
              <a:t>patches方法：“warped”</a:t>
            </a:r>
            <a:endParaRPr lang="zh-CN" altLang="en-US" sz="1600"/>
          </a:p>
          <a:p>
            <a:r>
              <a:rPr lang="zh-CN" altLang="en-US" sz="1600"/>
              <a:t>这篇文章两点在于最后融合</a:t>
            </a:r>
            <a:r>
              <a:rPr lang="en-US" altLang="zh-CN" sz="1600"/>
              <a:t>3</a:t>
            </a:r>
            <a:r>
              <a:rPr lang="zh-CN" altLang="en-US" sz="1600"/>
              <a:t>类特征（迁移学习微调的深度特征、从</a:t>
            </a:r>
            <a:r>
              <a:rPr lang="en-US" altLang="zh-CN" sz="1600"/>
              <a:t>0</a:t>
            </a:r>
            <a:r>
              <a:rPr lang="zh-CN" altLang="en-US" sz="1600"/>
              <a:t>训练的深度特征、Radiomic Features</a:t>
            </a:r>
            <a:r>
              <a:rPr lang="zh-CN" altLang="en-US" sz="1600"/>
              <a:t>）进行实验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en-US" altLang="zh-CN" sz="2400"/>
              <a:t>Glioma Grading on Conventional MR Images: A Deep Learning Study With Transfer Learning</a:t>
            </a:r>
            <a:r>
              <a:rPr lang="zh-CN" altLang="en-US" sz="2000"/>
              <a:t>（Yang Y , Yan L F , Zhang X , et al. Glioma Grading on Conventional MR Images: A Deep Learning Study With Transfer Learning[J]. Frontiers in Neuroscience, 2018, 12.）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/>
              <a:t>      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" y="1097280"/>
            <a:ext cx="7905750" cy="3014980"/>
          </a:xfrm>
          <a:prstGeom prst="rect">
            <a:avLst/>
          </a:prstGeom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" y="4302125"/>
            <a:ext cx="50546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848350" y="4334510"/>
            <a:ext cx="32956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创新：</a:t>
            </a:r>
            <a:endParaRPr lang="zh-CN" altLang="en-US" sz="1600"/>
          </a:p>
          <a:p>
            <a:r>
              <a:rPr lang="en-US" altLang="zh-CN" sz="1600"/>
              <a:t>1</a:t>
            </a:r>
            <a:r>
              <a:rPr lang="zh-CN" altLang="en-US" sz="1600"/>
              <a:t>、</a:t>
            </a:r>
            <a:r>
              <a:rPr lang="zh-CN" altLang="en-US" sz="1600">
                <a:sym typeface="+mn-ea"/>
              </a:rPr>
              <a:t>通道数解决方法：</a:t>
            </a:r>
            <a:r>
              <a:rPr lang="en-US" altLang="zh-CN" sz="1600">
                <a:sym typeface="+mn-ea"/>
              </a:rPr>
              <a:t>CNN</a:t>
            </a:r>
            <a:r>
              <a:rPr lang="zh-CN" altLang="en-US" sz="1600">
                <a:sym typeface="+mn-ea"/>
              </a:rPr>
              <a:t>第一层随机初始化</a:t>
            </a:r>
            <a:endParaRPr lang="en-US" altLang="zh-CN" sz="1600"/>
          </a:p>
          <a:p>
            <a:r>
              <a:rPr lang="en-US" altLang="zh-CN" sz="1600"/>
              <a:t>2</a:t>
            </a:r>
            <a:r>
              <a:rPr lang="zh-CN" altLang="en-US" sz="1600"/>
              <a:t>、这篇文章是对Glioma进行分类，分为LGG和HGG。进行了从头开始训练的网络性能与迁移学习网络的对比，结果迁移学习网络性能好</a:t>
            </a:r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总结：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      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       提取深度特征时要解决的问题有：</a:t>
            </a:r>
            <a:r>
              <a:rPr lang="en-US" altLang="zh-CN" sz="2000"/>
              <a:t>1</a:t>
            </a:r>
            <a:r>
              <a:rPr lang="zh-CN" altLang="en-US" sz="2000"/>
              <a:t>、由自然图像到医学图像通道数的变化问题  </a:t>
            </a:r>
            <a:r>
              <a:rPr lang="en-US" altLang="zh-CN" sz="2000"/>
              <a:t>2</a:t>
            </a:r>
            <a:r>
              <a:rPr lang="zh-CN" altLang="en-US" sz="2000"/>
              <a:t>、怎么对每个患者取得合适</a:t>
            </a:r>
            <a:r>
              <a:rPr lang="en-US" altLang="zh-CN" sz="2000"/>
              <a:t>patch</a:t>
            </a:r>
            <a:r>
              <a:rPr lang="zh-CN" altLang="en-US" sz="2000"/>
              <a:t>问题  </a:t>
            </a:r>
            <a:r>
              <a:rPr lang="en-US" altLang="zh-CN" sz="2000"/>
              <a:t>3</a:t>
            </a:r>
            <a:r>
              <a:rPr lang="zh-CN" altLang="en-US" sz="2000"/>
              <a:t>、获取高维深度特征后进行合适特征选择问题等 </a:t>
            </a:r>
            <a:r>
              <a:rPr lang="en-US" altLang="zh-CN" sz="2000"/>
              <a:t>4</a:t>
            </a:r>
            <a:r>
              <a:rPr lang="zh-CN" altLang="en-US" sz="2000"/>
              <a:t>、最终分类模型选择问题（ Naïve Bayes、Nearest Neighbors、Decision Trees、</a:t>
            </a:r>
            <a:r>
              <a:rPr lang="zh-CN" altLang="en-US" sz="2000">
                <a:solidFill>
                  <a:srgbClr val="FF3300"/>
                </a:solidFill>
              </a:rPr>
              <a:t>Random Forests</a:t>
            </a:r>
            <a:r>
              <a:rPr lang="zh-CN" altLang="en-US" sz="2000"/>
              <a:t>、</a:t>
            </a:r>
            <a:r>
              <a:rPr lang="en-US" altLang="zh-CN" sz="2000"/>
              <a:t>CNN</a:t>
            </a:r>
            <a:r>
              <a:rPr lang="zh-CN" altLang="en-US" sz="2000"/>
              <a:t>等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后期将进行实验：Radiomic Features  </a:t>
            </a:r>
            <a:r>
              <a:rPr lang="en-US" altLang="zh-CN" sz="2000"/>
              <a:t>+  </a:t>
            </a:r>
            <a:r>
              <a:rPr lang="zh-CN" altLang="en-US" sz="2000">
                <a:solidFill>
                  <a:srgbClr val="FF0000"/>
                </a:solidFill>
              </a:rPr>
              <a:t>自定义特征</a:t>
            </a:r>
            <a:r>
              <a:rPr lang="zh-CN" altLang="en-US" sz="2000"/>
              <a:t>（医生标准：边缘模糊程度、钙化等） </a:t>
            </a:r>
            <a:r>
              <a:rPr lang="en-US" altLang="zh-CN" sz="2000"/>
              <a:t>+  </a:t>
            </a:r>
            <a:r>
              <a:rPr lang="zh-CN" altLang="en-US" sz="2000"/>
              <a:t>深度特征（迁移深度特征、从</a:t>
            </a:r>
            <a:r>
              <a:rPr lang="en-US" altLang="zh-CN" sz="2000"/>
              <a:t>0</a:t>
            </a:r>
            <a:r>
              <a:rPr lang="zh-CN" altLang="en-US" sz="2000"/>
              <a:t>训练</a:t>
            </a:r>
            <a:r>
              <a:rPr lang="en-US" altLang="zh-CN" sz="2000"/>
              <a:t>CNN</a:t>
            </a:r>
            <a:r>
              <a:rPr lang="zh-CN" altLang="en-US" sz="2000"/>
              <a:t>深度特征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/>
              <a:t>      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635" y="1403985"/>
            <a:ext cx="3043555" cy="5119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5" y="1471295"/>
            <a:ext cx="5630545" cy="4984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前期学习：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2400"/>
              <a:t>Transfer Learning（用于提取Deep Features）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后期任务：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2800"/>
              <a:t>做实验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    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Fine-Tuning Convolutional Deep Features For MRI Based BrainTumor Classification（</a:t>
            </a:r>
            <a:r>
              <a:rPr lang="zh-CN" altLang="en-US" sz="2000"/>
              <a:t>Ahmed K B , Hall L O , Goldgof D B , et al. Fine-tuning convolutional deep features for MRI based brain tumor classification[C]// Society of Photo-optical Instrumentation Engineers. Society of Photo-Optical Instrumentation Engineers (SPIE) Conference Series, 2017.）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5150" y="1114425"/>
            <a:ext cx="8315325" cy="3111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7390" y="4617085"/>
            <a:ext cx="83286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The CNN-F architecture was trained on ILSVRC-2012 with the ImageNet dataset</a:t>
            </a:r>
            <a:r>
              <a:rPr lang="en-US" altLang="zh-CN" sz="1600"/>
              <a:t>.</a:t>
            </a:r>
            <a:endParaRPr lang="zh-CN" altLang="en-US" sz="1600"/>
          </a:p>
          <a:p>
            <a:r>
              <a:rPr lang="zh-CN" altLang="en-US" sz="1600"/>
              <a:t>通道数解决方法：忽略</a:t>
            </a:r>
            <a:r>
              <a:rPr lang="en-US" altLang="zh-CN" sz="1600"/>
              <a:t>B</a:t>
            </a:r>
            <a:r>
              <a:rPr lang="zh-CN" altLang="en-US" sz="1600"/>
              <a:t>、</a:t>
            </a:r>
            <a:r>
              <a:rPr lang="en-US" altLang="zh-CN" sz="1600"/>
              <a:t>G</a:t>
            </a:r>
            <a:r>
              <a:rPr lang="zh-CN" altLang="en-US" sz="1600"/>
              <a:t>保留</a:t>
            </a:r>
            <a:r>
              <a:rPr lang="en-US" altLang="zh-CN" sz="1600"/>
              <a:t>R</a:t>
            </a:r>
            <a:endParaRPr lang="zh-CN" altLang="en-US" sz="1600"/>
          </a:p>
          <a:p>
            <a:r>
              <a:rPr lang="en-US" altLang="zh-CN" sz="1600"/>
              <a:t>patches</a:t>
            </a:r>
            <a:r>
              <a:rPr lang="zh-CN" altLang="en-US" sz="1600"/>
              <a:t>方法：</a:t>
            </a:r>
            <a:r>
              <a:rPr lang="en-US" altLang="zh-CN" sz="1600"/>
              <a:t>‘exact’</a:t>
            </a:r>
            <a:r>
              <a:rPr lang="zh-CN" altLang="en-US" sz="1600"/>
              <a:t>（</a:t>
            </a:r>
            <a:r>
              <a:rPr lang="en-US" altLang="zh-CN" sz="1600"/>
              <a:t>patch</a:t>
            </a:r>
            <a:r>
              <a:rPr lang="zh-CN" altLang="en-US" sz="1600"/>
              <a:t>大小不同），</a:t>
            </a:r>
            <a:r>
              <a:rPr lang="en-US" altLang="zh-CN" sz="1600"/>
              <a:t>‘cropped’</a:t>
            </a:r>
            <a:r>
              <a:rPr lang="zh-CN" altLang="en-US" sz="1600"/>
              <a:t>（</a:t>
            </a:r>
            <a:r>
              <a:rPr lang="en-US" altLang="zh-CN" sz="1600"/>
              <a:t>patch</a:t>
            </a:r>
            <a:r>
              <a:rPr lang="zh-CN" altLang="en-US" sz="1600"/>
              <a:t>大小相同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zh-CN" altLang="en-US" sz="1600"/>
              <a:t> </a:t>
            </a:r>
            <a:endParaRPr lang="zh-CN" altLang="en-US" sz="1600"/>
          </a:p>
          <a:p>
            <a:r>
              <a:rPr lang="zh-CN" altLang="en-US" sz="1600"/>
              <a:t>提取深度特征，进行特征选择，最后用</a:t>
            </a:r>
            <a:r>
              <a:rPr lang="en-US" altLang="zh-CN" sz="1600"/>
              <a:t>RF</a:t>
            </a:r>
            <a:r>
              <a:rPr lang="zh-CN" altLang="en-US" sz="1600"/>
              <a:t>分类（分</a:t>
            </a:r>
            <a:r>
              <a:rPr lang="en-US" altLang="zh-CN" sz="1600"/>
              <a:t>2</a:t>
            </a:r>
            <a:r>
              <a:rPr lang="zh-CN" altLang="en-US" sz="1600"/>
              <a:t>类</a:t>
            </a:r>
            <a:r>
              <a:rPr lang="zh-CN" altLang="en-US" sz="1600"/>
              <a:t>）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zh-CN" altLang="en-US" sz="2400"/>
              <a:t>Convolutional Neural Networks for Medical ImageAnalysis: Full Training or Fine Tuning?</a:t>
            </a:r>
            <a:r>
              <a:rPr lang="zh-CN" altLang="en-US" sz="2000"/>
              <a:t>（Tajbakhsh N , Member, IEEE, et al. Convolutional Neural Networks for Medical Image Analysis: Full Training or Fine Tuning?[J]. 2017.）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z="1800"/>
              <a:t>  1</a:t>
            </a:r>
            <a:r>
              <a:rPr lang="zh-CN" altLang="en-US" sz="1800"/>
              <a:t>、</a:t>
            </a:r>
            <a:r>
              <a:rPr lang="en-US" altLang="zh-CN" sz="1800"/>
              <a:t> </a:t>
            </a:r>
            <a:r>
              <a:rPr lang="zh-CN" altLang="en-US" sz="1600"/>
              <a:t>这篇论文在医学图像分别做了分类、分割、目标检测等试验，最后说明Fine Tuning 比 Full Training （training deep CNNs from scratch）性能优越。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/>
              <a:t>2</a:t>
            </a:r>
            <a:r>
              <a:rPr lang="zh-CN" altLang="en-US" sz="1600"/>
              <a:t>、</a:t>
            </a:r>
            <a:r>
              <a:rPr lang="zh-CN" altLang="en-US" sz="1600"/>
              <a:t>“deep tuning”（涉及卷积层开始微调）“shallow tuning”（仅仅涉及全连接层的微调）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3048635"/>
            <a:ext cx="8540115" cy="3443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 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</a:t>
            </a:r>
            <a:r>
              <a:rPr lang="zh-CN" altLang="en-US" sz="2400"/>
              <a:t>Combining Deep Neural Network and Traditional Image Features to Improve Survival Prediction Accuracy for Lung Cancer Patients from Diagnostic CT</a:t>
            </a:r>
            <a:r>
              <a:rPr lang="zh-CN" altLang="en-US" sz="2000"/>
              <a:t>（Paul R , Hawkins S H , Hall L O , et al. Combining deep neural network and traditional image features to improve survival prediction accuracy for lung cancer patients from diagnostic CT[C]// 2016 IEEE International Conference on Systems, Man, and Cybernetics (SMC). IEEE, 2017.）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82770" y="1556385"/>
            <a:ext cx="4648835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W</a:t>
            </a:r>
            <a:r>
              <a:rPr lang="zh-CN" altLang="en-US" sz="1800"/>
              <a:t>e used ImageNet -matconvnet-vgg-f which was trained on a subset of the current ImageNet database</a:t>
            </a:r>
            <a:r>
              <a:rPr lang="zh-CN" altLang="en-US" sz="2000"/>
              <a:t>. 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1800">
                <a:sym typeface="+mn-ea"/>
              </a:rPr>
              <a:t>通道数解决方法：忽略</a:t>
            </a:r>
            <a:r>
              <a:rPr lang="en-US" altLang="zh-CN" sz="1800">
                <a:sym typeface="+mn-ea"/>
              </a:rPr>
              <a:t>B</a:t>
            </a:r>
            <a:r>
              <a:rPr lang="zh-CN" altLang="en-US" sz="1800">
                <a:sym typeface="+mn-ea"/>
              </a:rPr>
              <a:t>、</a:t>
            </a:r>
            <a:r>
              <a:rPr lang="en-US" altLang="zh-CN" sz="1800">
                <a:sym typeface="+mn-ea"/>
              </a:rPr>
              <a:t>G</a:t>
            </a:r>
            <a:r>
              <a:rPr lang="zh-CN" altLang="en-US" sz="1800">
                <a:sym typeface="+mn-ea"/>
              </a:rPr>
              <a:t>保留</a:t>
            </a:r>
            <a:r>
              <a:rPr lang="en-US" altLang="zh-CN" sz="1800">
                <a:sym typeface="+mn-ea"/>
              </a:rPr>
              <a:t>R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1800">
                <a:sym typeface="+mn-ea"/>
              </a:rPr>
              <a:t>patches</a:t>
            </a:r>
            <a:r>
              <a:rPr lang="zh-CN" altLang="en-US" sz="1800">
                <a:sym typeface="+mn-ea"/>
              </a:rPr>
              <a:t>方法：warping、 cropping、sliding window</a:t>
            </a:r>
            <a:r>
              <a:rPr lang="zh-CN" altLang="en-US" sz="1600">
                <a:sym typeface="+mn-ea"/>
              </a:rPr>
              <a:t>[滑动窗口，这样提取的深度特征很多]</a:t>
            </a:r>
            <a:endParaRPr lang="zh-CN" altLang="en-US" sz="1600">
              <a:sym typeface="+mn-ea"/>
            </a:endParaRPr>
          </a:p>
          <a:p>
            <a:endParaRPr lang="zh-CN" altLang="en-US" sz="1600"/>
          </a:p>
          <a:p>
            <a:r>
              <a:rPr lang="zh-CN" altLang="en-US" sz="1600"/>
              <a:t>提取特征后，在进行特征选择（文中用两种方法来选择特征，进行对比实验），最后分别用不同分类模型进行分类比较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935355" y="5236845"/>
            <a:ext cx="8258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    </a:t>
            </a:r>
            <a:r>
              <a:rPr lang="zh-CN" altLang="en-US" sz="1800"/>
              <a:t>这篇论文对肺癌进行分级，分为两级。提取深度特征（CNN-F）与传统特征进行对比，同时融合深度和传统特征，发现融合特征是最好的。</a:t>
            </a:r>
            <a:endParaRPr lang="zh-CN" altLang="en-US" sz="1800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5630" y="1557020"/>
            <a:ext cx="3689985" cy="3495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 sz="2400"/>
              <a:t>A pre-trained convolutional neural network based method for thyroid nodule diagnosis</a:t>
            </a:r>
            <a:r>
              <a:rPr lang="zh-CN" altLang="en-US" sz="2000"/>
              <a:t>（Ma J , Wu F , Zhu J , et al. A Pre-trained Convolutional Neural Network Based Method for Thyroid Nodule Diagnosis[J]. Ultrasonics, 2016, 73:221-230.）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安徽大学图像处理与模式识别研究组">
  <a:themeElements>
    <a:clrScheme name="安徽大学图像处理与模式识别研究组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安徽大学图像处理与模式识别研究组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安徽大学图像处理与模式识别研究组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2955</Words>
  <Application>WPS 演示</Application>
  <PresentationFormat>全屏显示(4:3)</PresentationFormat>
  <Paragraphs>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Gulim</vt:lpstr>
      <vt:lpstr>Malgun Gothic</vt:lpstr>
      <vt:lpstr>微软雅黑</vt:lpstr>
      <vt:lpstr>Arial Unicode MS</vt:lpstr>
      <vt:lpstr>Gulim</vt:lpstr>
      <vt:lpstr>安徽大学图像处理与模式识别研究组</vt:lpstr>
      <vt:lpstr>导师：汤振宇 报告人：郭祥栋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 波 安徽大学计算机学院</dc:title>
  <dc:creator>PELVBS64EKQDGFQ</dc:creator>
  <cp:lastModifiedBy>Administrator</cp:lastModifiedBy>
  <cp:revision>426</cp:revision>
  <dcterms:created xsi:type="dcterms:W3CDTF">2010-12-21T12:03:00Z</dcterms:created>
  <dcterms:modified xsi:type="dcterms:W3CDTF">2019-06-28T00:56:36Z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