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256" r:id="rId5"/>
    <p:sldId id="278" r:id="rId6"/>
    <p:sldId id="280" r:id="rId7"/>
    <p:sldId id="279" r:id="rId8"/>
    <p:sldId id="28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Daguste" userId="98e586d915405a33" providerId="LiveId" clId="{90FBC543-347C-4637-B8C0-9A7DFCFE0AA2}"/>
    <pc:docChg chg="custSel delSld modSld">
      <pc:chgData name="Max Daguste" userId="98e586d915405a33" providerId="LiveId" clId="{90FBC543-347C-4637-B8C0-9A7DFCFE0AA2}" dt="2023-09-13T19:43:17.887" v="2" actId="27636"/>
      <pc:docMkLst>
        <pc:docMk/>
      </pc:docMkLst>
      <pc:sldChg chg="modSp mod">
        <pc:chgData name="Max Daguste" userId="98e586d915405a33" providerId="LiveId" clId="{90FBC543-347C-4637-B8C0-9A7DFCFE0AA2}" dt="2023-09-13T19:43:17.887" v="2" actId="27636"/>
        <pc:sldMkLst>
          <pc:docMk/>
          <pc:sldMk cId="3201151267" sldId="278"/>
        </pc:sldMkLst>
        <pc:spChg chg="mod">
          <ac:chgData name="Max Daguste" userId="98e586d915405a33" providerId="LiveId" clId="{90FBC543-347C-4637-B8C0-9A7DFCFE0AA2}" dt="2023-09-13T19:43:17.887" v="2" actId="27636"/>
          <ac:spMkLst>
            <pc:docMk/>
            <pc:sldMk cId="3201151267" sldId="278"/>
            <ac:spMk id="3" creationId="{B71B496A-8292-2CC8-3065-FEED7DCEABA6}"/>
          </ac:spMkLst>
        </pc:spChg>
      </pc:sldChg>
      <pc:sldChg chg="del">
        <pc:chgData name="Max Daguste" userId="98e586d915405a33" providerId="LiveId" clId="{90FBC543-347C-4637-B8C0-9A7DFCFE0AA2}" dt="2023-09-13T04:33:12.037" v="0" actId="2696"/>
        <pc:sldMkLst>
          <pc:docMk/>
          <pc:sldMk cId="1860151572" sldId="28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23CAA-4937-4150-AF53-1721C4233079}" type="doc">
      <dgm:prSet loTypeId="urn:microsoft.com/office/officeart/2005/8/layout/hProcess11" loCatId="process" qsTypeId="urn:microsoft.com/office/officeart/2005/8/quickstyle/simple1" qsCatId="simple" csTypeId="urn:microsoft.com/office/officeart/2005/8/colors/accent1_2" csCatId="accent1" phldr="1"/>
      <dgm:spPr/>
    </dgm:pt>
    <dgm:pt modelId="{A90C9643-647B-4548-A70A-18B10125626A}">
      <dgm:prSet phldrT="[Texte]"/>
      <dgm:spPr/>
      <dgm:t>
        <a:bodyPr/>
        <a:lstStyle/>
        <a:p>
          <a:r>
            <a:rPr lang="en-CA" b="1" dirty="0">
              <a:solidFill>
                <a:schemeClr val="tx1"/>
              </a:solidFill>
            </a:rPr>
            <a:t>Initial web server compromise through port 4444 using bot [02/19/22 – 21:56]</a:t>
          </a:r>
        </a:p>
        <a:p>
          <a:r>
            <a:rPr lang="en-CA" dirty="0">
              <a:solidFill>
                <a:schemeClr val="tx1"/>
              </a:solidFill>
            </a:rPr>
            <a:t>Attacker IP: 138.68.92.163 targeting Webserver IP: 134.122.33.221</a:t>
          </a:r>
          <a:endParaRPr lang="en-US" dirty="0">
            <a:solidFill>
              <a:schemeClr val="tx1"/>
            </a:solidFill>
          </a:endParaRPr>
        </a:p>
      </dgm:t>
    </dgm:pt>
    <dgm:pt modelId="{95AA92E2-407D-4CFD-B029-783F6AADA589}" type="parTrans" cxnId="{4813A880-47AA-4D38-9BA3-FA2AF6B8949B}">
      <dgm:prSet/>
      <dgm:spPr/>
      <dgm:t>
        <a:bodyPr/>
        <a:lstStyle/>
        <a:p>
          <a:endParaRPr lang="en-US">
            <a:solidFill>
              <a:schemeClr val="tx1"/>
            </a:solidFill>
          </a:endParaRPr>
        </a:p>
      </dgm:t>
    </dgm:pt>
    <dgm:pt modelId="{4142058C-ACFB-402A-942B-92D0E623BF2D}" type="sibTrans" cxnId="{4813A880-47AA-4D38-9BA3-FA2AF6B8949B}">
      <dgm:prSet/>
      <dgm:spPr/>
      <dgm:t>
        <a:bodyPr/>
        <a:lstStyle/>
        <a:p>
          <a:endParaRPr lang="en-US">
            <a:solidFill>
              <a:schemeClr val="tx1"/>
            </a:solidFill>
          </a:endParaRPr>
        </a:p>
      </dgm:t>
    </dgm:pt>
    <dgm:pt modelId="{99AB2DA0-90F2-490F-971D-63321BFD80B1}">
      <dgm:prSet phldrT="[Texte]"/>
      <dgm:spPr/>
      <dgm:t>
        <a:bodyPr/>
        <a:lstStyle/>
        <a:p>
          <a:r>
            <a:rPr lang="en-CA" b="1" dirty="0">
              <a:solidFill>
                <a:schemeClr val="tx1"/>
              </a:solidFill>
            </a:rPr>
            <a:t>Privilege escalation and Lateral Movement [02/19/22 – 21:59 </a:t>
          </a:r>
          <a:r>
            <a:rPr lang="en-CA" dirty="0">
              <a:solidFill>
                <a:schemeClr val="tx1"/>
              </a:solidFill>
            </a:rPr>
            <a:t>The attacker performed an NMAP scan and identified the database host [10.10.1.3] and the open ports (namely port 23)</a:t>
          </a:r>
          <a:endParaRPr lang="en-US" dirty="0">
            <a:solidFill>
              <a:schemeClr val="tx1"/>
            </a:solidFill>
          </a:endParaRPr>
        </a:p>
      </dgm:t>
    </dgm:pt>
    <dgm:pt modelId="{45324C5A-CF5F-4FED-A97D-A738DE57CA6D}" type="parTrans" cxnId="{47D4A4DE-6438-49F1-9F0B-A23E2E89A22A}">
      <dgm:prSet/>
      <dgm:spPr/>
      <dgm:t>
        <a:bodyPr/>
        <a:lstStyle/>
        <a:p>
          <a:endParaRPr lang="en-US">
            <a:solidFill>
              <a:schemeClr val="tx1"/>
            </a:solidFill>
          </a:endParaRPr>
        </a:p>
      </dgm:t>
    </dgm:pt>
    <dgm:pt modelId="{FD646F94-60E1-4A5F-A55A-749DE87055C1}" type="sibTrans" cxnId="{47D4A4DE-6438-49F1-9F0B-A23E2E89A22A}">
      <dgm:prSet/>
      <dgm:spPr/>
      <dgm:t>
        <a:bodyPr/>
        <a:lstStyle/>
        <a:p>
          <a:endParaRPr lang="en-US">
            <a:solidFill>
              <a:schemeClr val="tx1"/>
            </a:solidFill>
          </a:endParaRPr>
        </a:p>
      </dgm:t>
    </dgm:pt>
    <dgm:pt modelId="{87F18477-2C90-402E-9F93-CDAEB4978B0D}">
      <dgm:prSet phldrT="[Texte]"/>
      <dgm:spPr/>
      <dgm:t>
        <a:bodyPr/>
        <a:lstStyle/>
        <a:p>
          <a:r>
            <a:rPr lang="en-CA" b="1" dirty="0">
              <a:solidFill>
                <a:schemeClr val="tx1"/>
              </a:solidFill>
            </a:rPr>
            <a:t>Database Access [02/19/22 – 21:59]</a:t>
          </a:r>
          <a:r>
            <a:rPr lang="en-CA" dirty="0">
              <a:solidFill>
                <a:schemeClr val="tx1"/>
              </a:solidFill>
            </a:rPr>
            <a:t>                                   </a:t>
          </a:r>
          <a:r>
            <a:rPr lang="en-US" dirty="0">
              <a:solidFill>
                <a:schemeClr val="tx1"/>
              </a:solidFill>
            </a:rPr>
            <a:t>The attacker established a telnet connection to the database server due to poor password practice. The login being “</a:t>
          </a:r>
          <a:r>
            <a:rPr lang="en-US" dirty="0" err="1">
              <a:solidFill>
                <a:schemeClr val="tx1"/>
              </a:solidFill>
            </a:rPr>
            <a:t>phl</a:t>
          </a:r>
          <a:r>
            <a:rPr lang="en-US" dirty="0">
              <a:solidFill>
                <a:schemeClr val="tx1"/>
              </a:solidFill>
            </a:rPr>
            <a:t>” and password “phl123”</a:t>
          </a:r>
        </a:p>
      </dgm:t>
    </dgm:pt>
    <dgm:pt modelId="{21683A75-24BD-4BD3-A900-1366954AC9B6}" type="parTrans" cxnId="{0ACDE525-D2D8-427B-AAD1-853DA7DC6E3D}">
      <dgm:prSet/>
      <dgm:spPr/>
      <dgm:t>
        <a:bodyPr/>
        <a:lstStyle/>
        <a:p>
          <a:endParaRPr lang="en-US">
            <a:solidFill>
              <a:schemeClr val="tx1"/>
            </a:solidFill>
          </a:endParaRPr>
        </a:p>
      </dgm:t>
    </dgm:pt>
    <dgm:pt modelId="{2B1E61BD-8372-4E13-BF22-104908968A82}" type="sibTrans" cxnId="{0ACDE525-D2D8-427B-AAD1-853DA7DC6E3D}">
      <dgm:prSet/>
      <dgm:spPr/>
      <dgm:t>
        <a:bodyPr/>
        <a:lstStyle/>
        <a:p>
          <a:endParaRPr lang="en-US">
            <a:solidFill>
              <a:schemeClr val="tx1"/>
            </a:solidFill>
          </a:endParaRPr>
        </a:p>
      </dgm:t>
    </dgm:pt>
    <dgm:pt modelId="{31BF4ADC-6929-49FC-9765-8977018327FA}">
      <dgm:prSet phldrT="[Texte]"/>
      <dgm:spPr/>
      <dgm:t>
        <a:bodyPr/>
        <a:lstStyle/>
        <a:p>
          <a:r>
            <a:rPr lang="en-CA" dirty="0">
              <a:solidFill>
                <a:schemeClr val="tx1"/>
              </a:solidFill>
            </a:rPr>
            <a:t>Ransomware demand</a:t>
          </a:r>
          <a:endParaRPr lang="en-US" dirty="0">
            <a:solidFill>
              <a:schemeClr val="tx1"/>
            </a:solidFill>
          </a:endParaRPr>
        </a:p>
      </dgm:t>
    </dgm:pt>
    <dgm:pt modelId="{EC8D047B-7191-4D84-A73C-904118BEC065}" type="parTrans" cxnId="{C373D5F1-43AE-418C-8E46-445D043DFF77}">
      <dgm:prSet/>
      <dgm:spPr/>
      <dgm:t>
        <a:bodyPr/>
        <a:lstStyle/>
        <a:p>
          <a:endParaRPr lang="en-US">
            <a:solidFill>
              <a:schemeClr val="tx1"/>
            </a:solidFill>
          </a:endParaRPr>
        </a:p>
      </dgm:t>
    </dgm:pt>
    <dgm:pt modelId="{4D3EEDE7-6C89-4E2B-BB35-A1D1C989FB09}" type="sibTrans" cxnId="{C373D5F1-43AE-418C-8E46-445D043DFF77}">
      <dgm:prSet/>
      <dgm:spPr/>
      <dgm:t>
        <a:bodyPr/>
        <a:lstStyle/>
        <a:p>
          <a:endParaRPr lang="en-US">
            <a:solidFill>
              <a:schemeClr val="tx1"/>
            </a:solidFill>
          </a:endParaRPr>
        </a:p>
      </dgm:t>
    </dgm:pt>
    <dgm:pt modelId="{18782D07-C82F-4BCE-B18C-D6E59BE7BE8F}">
      <dgm:prSet phldrT="[Texte]"/>
      <dgm:spPr/>
      <dgm:t>
        <a:bodyPr/>
        <a:lstStyle/>
        <a:p>
          <a:r>
            <a:rPr lang="en-CA" b="1" dirty="0">
              <a:solidFill>
                <a:schemeClr val="tx1"/>
              </a:solidFill>
            </a:rPr>
            <a:t>Data Exfiltration [02/19/22 – 22:02]</a:t>
          </a:r>
        </a:p>
        <a:p>
          <a:r>
            <a:rPr lang="en-US" b="0" i="0" dirty="0">
              <a:solidFill>
                <a:schemeClr val="tx1"/>
              </a:solidFill>
            </a:rPr>
            <a:t>the attacker retrieved sensitive data from the database and exfiltrated it to an external server at IP address 178.62.228.28.</a:t>
          </a:r>
          <a:endParaRPr lang="en-CA" dirty="0">
            <a:solidFill>
              <a:schemeClr val="tx1"/>
            </a:solidFill>
          </a:endParaRPr>
        </a:p>
        <a:p>
          <a:endParaRPr lang="en-US" dirty="0">
            <a:solidFill>
              <a:schemeClr val="tx1"/>
            </a:solidFill>
          </a:endParaRPr>
        </a:p>
      </dgm:t>
    </dgm:pt>
    <dgm:pt modelId="{69124CCF-F840-4598-AA3A-2182467CB103}" type="parTrans" cxnId="{99CEAED5-C7B5-4682-96C6-29A042706782}">
      <dgm:prSet/>
      <dgm:spPr/>
      <dgm:t>
        <a:bodyPr/>
        <a:lstStyle/>
        <a:p>
          <a:endParaRPr lang="en-US">
            <a:solidFill>
              <a:schemeClr val="tx1"/>
            </a:solidFill>
          </a:endParaRPr>
        </a:p>
      </dgm:t>
    </dgm:pt>
    <dgm:pt modelId="{1DAACACF-AF53-4891-951F-D6D051599D4A}" type="sibTrans" cxnId="{99CEAED5-C7B5-4682-96C6-29A042706782}">
      <dgm:prSet/>
      <dgm:spPr/>
      <dgm:t>
        <a:bodyPr/>
        <a:lstStyle/>
        <a:p>
          <a:endParaRPr lang="en-US">
            <a:solidFill>
              <a:schemeClr val="tx1"/>
            </a:solidFill>
          </a:endParaRPr>
        </a:p>
      </dgm:t>
    </dgm:pt>
    <dgm:pt modelId="{042E8DE4-1FDC-4677-A1D8-30208377DD28}">
      <dgm:prSet phldrT="[Texte]"/>
      <dgm:spPr/>
      <dgm:t>
        <a:bodyPr/>
        <a:lstStyle/>
        <a:p>
          <a:r>
            <a:rPr lang="en-CA" b="1" dirty="0">
              <a:solidFill>
                <a:schemeClr val="tx1"/>
              </a:solidFill>
            </a:rPr>
            <a:t>Covering their track [02/19/22 – 22:02]:</a:t>
          </a:r>
        </a:p>
        <a:p>
          <a:r>
            <a:rPr lang="en-US" b="0" i="0" dirty="0">
              <a:solidFill>
                <a:schemeClr val="tx1"/>
              </a:solidFill>
            </a:rPr>
            <a:t>The attacker did not try to cover or conceal their tracks in any way that we are aware of. However, they did delete all the data from the clients from the system, but made a backup for themselves first</a:t>
          </a:r>
          <a:endParaRPr lang="en-US" dirty="0">
            <a:solidFill>
              <a:schemeClr val="tx1"/>
            </a:solidFill>
          </a:endParaRPr>
        </a:p>
      </dgm:t>
    </dgm:pt>
    <dgm:pt modelId="{303134D2-4335-4227-9E9C-63EC99D363FC}" type="parTrans" cxnId="{D4DEBCBE-F49D-4CE2-9A6D-67AE79F716FF}">
      <dgm:prSet/>
      <dgm:spPr/>
      <dgm:t>
        <a:bodyPr/>
        <a:lstStyle/>
        <a:p>
          <a:endParaRPr lang="en-US">
            <a:solidFill>
              <a:schemeClr val="tx1"/>
            </a:solidFill>
          </a:endParaRPr>
        </a:p>
      </dgm:t>
    </dgm:pt>
    <dgm:pt modelId="{F339CA85-8AF7-4CB0-A8C3-BDCC1490C776}" type="sibTrans" cxnId="{D4DEBCBE-F49D-4CE2-9A6D-67AE79F716FF}">
      <dgm:prSet/>
      <dgm:spPr/>
      <dgm:t>
        <a:bodyPr/>
        <a:lstStyle/>
        <a:p>
          <a:endParaRPr lang="en-US">
            <a:solidFill>
              <a:schemeClr val="tx1"/>
            </a:solidFill>
          </a:endParaRPr>
        </a:p>
      </dgm:t>
    </dgm:pt>
    <dgm:pt modelId="{0BC14A1F-0627-4122-85E9-405905681263}" type="pres">
      <dgm:prSet presAssocID="{94423CAA-4937-4150-AF53-1721C4233079}" presName="Name0" presStyleCnt="0">
        <dgm:presLayoutVars>
          <dgm:dir/>
          <dgm:resizeHandles val="exact"/>
        </dgm:presLayoutVars>
      </dgm:prSet>
      <dgm:spPr/>
    </dgm:pt>
    <dgm:pt modelId="{560ED200-2218-4FC1-AE22-B569330EDF9C}" type="pres">
      <dgm:prSet presAssocID="{94423CAA-4937-4150-AF53-1721C4233079}" presName="arrow" presStyleLbl="bgShp" presStyleIdx="0" presStyleCnt="1"/>
      <dgm:spPr/>
    </dgm:pt>
    <dgm:pt modelId="{F470B729-FFB0-474A-9ABA-8D6E1C18A9BC}" type="pres">
      <dgm:prSet presAssocID="{94423CAA-4937-4150-AF53-1721C4233079}" presName="points" presStyleCnt="0"/>
      <dgm:spPr/>
    </dgm:pt>
    <dgm:pt modelId="{886C942B-710D-4A75-98C4-C02E0613EA12}" type="pres">
      <dgm:prSet presAssocID="{A90C9643-647B-4548-A70A-18B10125626A}" presName="compositeA" presStyleCnt="0"/>
      <dgm:spPr/>
    </dgm:pt>
    <dgm:pt modelId="{B5CC43C7-98B7-42EC-B849-0893C0339206}" type="pres">
      <dgm:prSet presAssocID="{A90C9643-647B-4548-A70A-18B10125626A}" presName="textA" presStyleLbl="revTx" presStyleIdx="0" presStyleCnt="6">
        <dgm:presLayoutVars>
          <dgm:bulletEnabled val="1"/>
        </dgm:presLayoutVars>
      </dgm:prSet>
      <dgm:spPr/>
    </dgm:pt>
    <dgm:pt modelId="{BBBD5B36-6E3E-44F3-B0CB-5F2B45FD27F8}" type="pres">
      <dgm:prSet presAssocID="{A90C9643-647B-4548-A70A-18B10125626A}" presName="circleA" presStyleLbl="node1" presStyleIdx="0" presStyleCnt="6"/>
      <dgm:spPr/>
    </dgm:pt>
    <dgm:pt modelId="{624BEB98-9533-46E8-B3FC-2075015465B0}" type="pres">
      <dgm:prSet presAssocID="{A90C9643-647B-4548-A70A-18B10125626A}" presName="spaceA" presStyleCnt="0"/>
      <dgm:spPr/>
    </dgm:pt>
    <dgm:pt modelId="{6B1B6875-67D0-4167-B2B7-DC1D238FBD15}" type="pres">
      <dgm:prSet presAssocID="{4142058C-ACFB-402A-942B-92D0E623BF2D}" presName="space" presStyleCnt="0"/>
      <dgm:spPr/>
    </dgm:pt>
    <dgm:pt modelId="{FD0E1856-B9BE-4CFE-907A-CCAA6254355B}" type="pres">
      <dgm:prSet presAssocID="{99AB2DA0-90F2-490F-971D-63321BFD80B1}" presName="compositeB" presStyleCnt="0"/>
      <dgm:spPr/>
    </dgm:pt>
    <dgm:pt modelId="{A381EFF2-6418-4CB3-8417-4A2726F8F43F}" type="pres">
      <dgm:prSet presAssocID="{99AB2DA0-90F2-490F-971D-63321BFD80B1}" presName="textB" presStyleLbl="revTx" presStyleIdx="1" presStyleCnt="6">
        <dgm:presLayoutVars>
          <dgm:bulletEnabled val="1"/>
        </dgm:presLayoutVars>
      </dgm:prSet>
      <dgm:spPr/>
    </dgm:pt>
    <dgm:pt modelId="{98DCADD1-1C49-4995-AD37-BB69F85CC2E9}" type="pres">
      <dgm:prSet presAssocID="{99AB2DA0-90F2-490F-971D-63321BFD80B1}" presName="circleB" presStyleLbl="node1" presStyleIdx="1" presStyleCnt="6"/>
      <dgm:spPr/>
    </dgm:pt>
    <dgm:pt modelId="{69D629E8-0B7D-4F76-A549-3124E4B12D2E}" type="pres">
      <dgm:prSet presAssocID="{99AB2DA0-90F2-490F-971D-63321BFD80B1}" presName="spaceB" presStyleCnt="0"/>
      <dgm:spPr/>
    </dgm:pt>
    <dgm:pt modelId="{62E7B219-9662-4D9D-97DA-9565F404BDD0}" type="pres">
      <dgm:prSet presAssocID="{FD646F94-60E1-4A5F-A55A-749DE87055C1}" presName="space" presStyleCnt="0"/>
      <dgm:spPr/>
    </dgm:pt>
    <dgm:pt modelId="{86A8204A-7401-40D0-99D0-ABAC9FA6CE75}" type="pres">
      <dgm:prSet presAssocID="{87F18477-2C90-402E-9F93-CDAEB4978B0D}" presName="compositeA" presStyleCnt="0"/>
      <dgm:spPr/>
    </dgm:pt>
    <dgm:pt modelId="{0A9C4EAE-D3C8-4D14-AEBD-D3495F462074}" type="pres">
      <dgm:prSet presAssocID="{87F18477-2C90-402E-9F93-CDAEB4978B0D}" presName="textA" presStyleLbl="revTx" presStyleIdx="2" presStyleCnt="6">
        <dgm:presLayoutVars>
          <dgm:bulletEnabled val="1"/>
        </dgm:presLayoutVars>
      </dgm:prSet>
      <dgm:spPr/>
    </dgm:pt>
    <dgm:pt modelId="{C058C000-8D37-4BC4-95D2-961805A3411E}" type="pres">
      <dgm:prSet presAssocID="{87F18477-2C90-402E-9F93-CDAEB4978B0D}" presName="circleA" presStyleLbl="node1" presStyleIdx="2" presStyleCnt="6"/>
      <dgm:spPr/>
    </dgm:pt>
    <dgm:pt modelId="{C7E988E2-6D27-45E3-A83A-BA54C3C59883}" type="pres">
      <dgm:prSet presAssocID="{87F18477-2C90-402E-9F93-CDAEB4978B0D}" presName="spaceA" presStyleCnt="0"/>
      <dgm:spPr/>
    </dgm:pt>
    <dgm:pt modelId="{C445E780-6CCF-4E2E-9309-58D46D32C52E}" type="pres">
      <dgm:prSet presAssocID="{2B1E61BD-8372-4E13-BF22-104908968A82}" presName="space" presStyleCnt="0"/>
      <dgm:spPr/>
    </dgm:pt>
    <dgm:pt modelId="{AD2B10C1-CC6D-42FF-9D2E-7814DAD686E9}" type="pres">
      <dgm:prSet presAssocID="{18782D07-C82F-4BCE-B18C-D6E59BE7BE8F}" presName="compositeB" presStyleCnt="0"/>
      <dgm:spPr/>
    </dgm:pt>
    <dgm:pt modelId="{DF3B3774-8DFF-4376-B5A5-E338B30C5F20}" type="pres">
      <dgm:prSet presAssocID="{18782D07-C82F-4BCE-B18C-D6E59BE7BE8F}" presName="textB" presStyleLbl="revTx" presStyleIdx="3" presStyleCnt="6">
        <dgm:presLayoutVars>
          <dgm:bulletEnabled val="1"/>
        </dgm:presLayoutVars>
      </dgm:prSet>
      <dgm:spPr/>
    </dgm:pt>
    <dgm:pt modelId="{B8CEB3C0-60FE-4242-9642-DE846C7DD8BF}" type="pres">
      <dgm:prSet presAssocID="{18782D07-C82F-4BCE-B18C-D6E59BE7BE8F}" presName="circleB" presStyleLbl="node1" presStyleIdx="3" presStyleCnt="6"/>
      <dgm:spPr/>
    </dgm:pt>
    <dgm:pt modelId="{AAF724DE-97C3-4E03-B896-40BE758B4F8D}" type="pres">
      <dgm:prSet presAssocID="{18782D07-C82F-4BCE-B18C-D6E59BE7BE8F}" presName="spaceB" presStyleCnt="0"/>
      <dgm:spPr/>
    </dgm:pt>
    <dgm:pt modelId="{77E3029D-A753-4311-A587-8A98BBC4B1C7}" type="pres">
      <dgm:prSet presAssocID="{1DAACACF-AF53-4891-951F-D6D051599D4A}" presName="space" presStyleCnt="0"/>
      <dgm:spPr/>
    </dgm:pt>
    <dgm:pt modelId="{0913E70E-79AA-4BB2-93FA-29A399B0B563}" type="pres">
      <dgm:prSet presAssocID="{042E8DE4-1FDC-4677-A1D8-30208377DD28}" presName="compositeA" presStyleCnt="0"/>
      <dgm:spPr/>
    </dgm:pt>
    <dgm:pt modelId="{491F9248-371A-4211-97CB-26B9B2EF3ACF}" type="pres">
      <dgm:prSet presAssocID="{042E8DE4-1FDC-4677-A1D8-30208377DD28}" presName="textA" presStyleLbl="revTx" presStyleIdx="4" presStyleCnt="6">
        <dgm:presLayoutVars>
          <dgm:bulletEnabled val="1"/>
        </dgm:presLayoutVars>
      </dgm:prSet>
      <dgm:spPr/>
    </dgm:pt>
    <dgm:pt modelId="{DB71EB5E-F812-41C7-BE4B-FEA7116A76A8}" type="pres">
      <dgm:prSet presAssocID="{042E8DE4-1FDC-4677-A1D8-30208377DD28}" presName="circleA" presStyleLbl="node1" presStyleIdx="4" presStyleCnt="6"/>
      <dgm:spPr/>
    </dgm:pt>
    <dgm:pt modelId="{9615DE0F-ABD1-4F4B-9EC2-BC62047D24CB}" type="pres">
      <dgm:prSet presAssocID="{042E8DE4-1FDC-4677-A1D8-30208377DD28}" presName="spaceA" presStyleCnt="0"/>
      <dgm:spPr/>
    </dgm:pt>
    <dgm:pt modelId="{3F407C5F-08E5-4CBA-A183-3C008D81565B}" type="pres">
      <dgm:prSet presAssocID="{F339CA85-8AF7-4CB0-A8C3-BDCC1490C776}" presName="space" presStyleCnt="0"/>
      <dgm:spPr/>
    </dgm:pt>
    <dgm:pt modelId="{099D279C-2A64-424E-ABE5-00CF64D49B7C}" type="pres">
      <dgm:prSet presAssocID="{31BF4ADC-6929-49FC-9765-8977018327FA}" presName="compositeB" presStyleCnt="0"/>
      <dgm:spPr/>
    </dgm:pt>
    <dgm:pt modelId="{BAE17693-D836-41B5-990F-6741C5295B16}" type="pres">
      <dgm:prSet presAssocID="{31BF4ADC-6929-49FC-9765-8977018327FA}" presName="textB" presStyleLbl="revTx" presStyleIdx="5" presStyleCnt="6">
        <dgm:presLayoutVars>
          <dgm:bulletEnabled val="1"/>
        </dgm:presLayoutVars>
      </dgm:prSet>
      <dgm:spPr/>
    </dgm:pt>
    <dgm:pt modelId="{1D05B410-4CCE-41BB-B725-E9198BC7F149}" type="pres">
      <dgm:prSet presAssocID="{31BF4ADC-6929-49FC-9765-8977018327FA}" presName="circleB" presStyleLbl="node1" presStyleIdx="5" presStyleCnt="6"/>
      <dgm:spPr/>
    </dgm:pt>
    <dgm:pt modelId="{6FA53326-8EC7-4DF9-81FD-B2252ED33E2F}" type="pres">
      <dgm:prSet presAssocID="{31BF4ADC-6929-49FC-9765-8977018327FA}" presName="spaceB" presStyleCnt="0"/>
      <dgm:spPr/>
    </dgm:pt>
  </dgm:ptLst>
  <dgm:cxnLst>
    <dgm:cxn modelId="{0ACDE525-D2D8-427B-AAD1-853DA7DC6E3D}" srcId="{94423CAA-4937-4150-AF53-1721C4233079}" destId="{87F18477-2C90-402E-9F93-CDAEB4978B0D}" srcOrd="2" destOrd="0" parTransId="{21683A75-24BD-4BD3-A900-1366954AC9B6}" sibTransId="{2B1E61BD-8372-4E13-BF22-104908968A82}"/>
    <dgm:cxn modelId="{6D606030-842E-4C21-8287-3657EC24F6CA}" type="presOf" srcId="{18782D07-C82F-4BCE-B18C-D6E59BE7BE8F}" destId="{DF3B3774-8DFF-4376-B5A5-E338B30C5F20}" srcOrd="0" destOrd="0" presId="urn:microsoft.com/office/officeart/2005/8/layout/hProcess11"/>
    <dgm:cxn modelId="{C38C4447-A267-44AC-BEB6-794DFB53AA39}" type="presOf" srcId="{94423CAA-4937-4150-AF53-1721C4233079}" destId="{0BC14A1F-0627-4122-85E9-405905681263}" srcOrd="0" destOrd="0" presId="urn:microsoft.com/office/officeart/2005/8/layout/hProcess11"/>
    <dgm:cxn modelId="{4813A880-47AA-4D38-9BA3-FA2AF6B8949B}" srcId="{94423CAA-4937-4150-AF53-1721C4233079}" destId="{A90C9643-647B-4548-A70A-18B10125626A}" srcOrd="0" destOrd="0" parTransId="{95AA92E2-407D-4CFD-B029-783F6AADA589}" sibTransId="{4142058C-ACFB-402A-942B-92D0E623BF2D}"/>
    <dgm:cxn modelId="{9161D58B-EAF7-43CC-9CCF-78252B13DB23}" type="presOf" srcId="{042E8DE4-1FDC-4677-A1D8-30208377DD28}" destId="{491F9248-371A-4211-97CB-26B9B2EF3ACF}" srcOrd="0" destOrd="0" presId="urn:microsoft.com/office/officeart/2005/8/layout/hProcess11"/>
    <dgm:cxn modelId="{B3F8509C-FA6F-4B51-818B-DE1B9413EC64}" type="presOf" srcId="{99AB2DA0-90F2-490F-971D-63321BFD80B1}" destId="{A381EFF2-6418-4CB3-8417-4A2726F8F43F}" srcOrd="0" destOrd="0" presId="urn:microsoft.com/office/officeart/2005/8/layout/hProcess11"/>
    <dgm:cxn modelId="{D4DEBCBE-F49D-4CE2-9A6D-67AE79F716FF}" srcId="{94423CAA-4937-4150-AF53-1721C4233079}" destId="{042E8DE4-1FDC-4677-A1D8-30208377DD28}" srcOrd="4" destOrd="0" parTransId="{303134D2-4335-4227-9E9C-63EC99D363FC}" sibTransId="{F339CA85-8AF7-4CB0-A8C3-BDCC1490C776}"/>
    <dgm:cxn modelId="{52DE07C7-3134-4817-93FF-088F7C40E495}" type="presOf" srcId="{31BF4ADC-6929-49FC-9765-8977018327FA}" destId="{BAE17693-D836-41B5-990F-6741C5295B16}" srcOrd="0" destOrd="0" presId="urn:microsoft.com/office/officeart/2005/8/layout/hProcess11"/>
    <dgm:cxn modelId="{B666A0C9-1BC4-4CA9-96E0-13D18AEAC15B}" type="presOf" srcId="{87F18477-2C90-402E-9F93-CDAEB4978B0D}" destId="{0A9C4EAE-D3C8-4D14-AEBD-D3495F462074}" srcOrd="0" destOrd="0" presId="urn:microsoft.com/office/officeart/2005/8/layout/hProcess11"/>
    <dgm:cxn modelId="{99CEAED5-C7B5-4682-96C6-29A042706782}" srcId="{94423CAA-4937-4150-AF53-1721C4233079}" destId="{18782D07-C82F-4BCE-B18C-D6E59BE7BE8F}" srcOrd="3" destOrd="0" parTransId="{69124CCF-F840-4598-AA3A-2182467CB103}" sibTransId="{1DAACACF-AF53-4891-951F-D6D051599D4A}"/>
    <dgm:cxn modelId="{47D4A4DE-6438-49F1-9F0B-A23E2E89A22A}" srcId="{94423CAA-4937-4150-AF53-1721C4233079}" destId="{99AB2DA0-90F2-490F-971D-63321BFD80B1}" srcOrd="1" destOrd="0" parTransId="{45324C5A-CF5F-4FED-A97D-A738DE57CA6D}" sibTransId="{FD646F94-60E1-4A5F-A55A-749DE87055C1}"/>
    <dgm:cxn modelId="{B4978BF1-65FA-434C-B843-E26B1AF5B794}" type="presOf" srcId="{A90C9643-647B-4548-A70A-18B10125626A}" destId="{B5CC43C7-98B7-42EC-B849-0893C0339206}" srcOrd="0" destOrd="0" presId="urn:microsoft.com/office/officeart/2005/8/layout/hProcess11"/>
    <dgm:cxn modelId="{C373D5F1-43AE-418C-8E46-445D043DFF77}" srcId="{94423CAA-4937-4150-AF53-1721C4233079}" destId="{31BF4ADC-6929-49FC-9765-8977018327FA}" srcOrd="5" destOrd="0" parTransId="{EC8D047B-7191-4D84-A73C-904118BEC065}" sibTransId="{4D3EEDE7-6C89-4E2B-BB35-A1D1C989FB09}"/>
    <dgm:cxn modelId="{6E84899B-F246-4300-BF60-D3319F511B26}" type="presParOf" srcId="{0BC14A1F-0627-4122-85E9-405905681263}" destId="{560ED200-2218-4FC1-AE22-B569330EDF9C}" srcOrd="0" destOrd="0" presId="urn:microsoft.com/office/officeart/2005/8/layout/hProcess11"/>
    <dgm:cxn modelId="{FA0EAAA9-C0C2-4BF2-A031-26D274ABA093}" type="presParOf" srcId="{0BC14A1F-0627-4122-85E9-405905681263}" destId="{F470B729-FFB0-474A-9ABA-8D6E1C18A9BC}" srcOrd="1" destOrd="0" presId="urn:microsoft.com/office/officeart/2005/8/layout/hProcess11"/>
    <dgm:cxn modelId="{C6F5CBD1-E282-4EB5-80F1-1031AAA78394}" type="presParOf" srcId="{F470B729-FFB0-474A-9ABA-8D6E1C18A9BC}" destId="{886C942B-710D-4A75-98C4-C02E0613EA12}" srcOrd="0" destOrd="0" presId="urn:microsoft.com/office/officeart/2005/8/layout/hProcess11"/>
    <dgm:cxn modelId="{E0275460-170B-41B5-B956-6A2E4F045D9F}" type="presParOf" srcId="{886C942B-710D-4A75-98C4-C02E0613EA12}" destId="{B5CC43C7-98B7-42EC-B849-0893C0339206}" srcOrd="0" destOrd="0" presId="urn:microsoft.com/office/officeart/2005/8/layout/hProcess11"/>
    <dgm:cxn modelId="{AB444972-7CB7-478A-A4E7-53371FEA3216}" type="presParOf" srcId="{886C942B-710D-4A75-98C4-C02E0613EA12}" destId="{BBBD5B36-6E3E-44F3-B0CB-5F2B45FD27F8}" srcOrd="1" destOrd="0" presId="urn:microsoft.com/office/officeart/2005/8/layout/hProcess11"/>
    <dgm:cxn modelId="{F4B14463-084C-46E3-92BF-7FC63410C92F}" type="presParOf" srcId="{886C942B-710D-4A75-98C4-C02E0613EA12}" destId="{624BEB98-9533-46E8-B3FC-2075015465B0}" srcOrd="2" destOrd="0" presId="urn:microsoft.com/office/officeart/2005/8/layout/hProcess11"/>
    <dgm:cxn modelId="{6AEF29D2-F194-4A85-BBA5-C047BBA177C5}" type="presParOf" srcId="{F470B729-FFB0-474A-9ABA-8D6E1C18A9BC}" destId="{6B1B6875-67D0-4167-B2B7-DC1D238FBD15}" srcOrd="1" destOrd="0" presId="urn:microsoft.com/office/officeart/2005/8/layout/hProcess11"/>
    <dgm:cxn modelId="{AAD751C4-57CE-49DA-9E2E-485F3A5D01F3}" type="presParOf" srcId="{F470B729-FFB0-474A-9ABA-8D6E1C18A9BC}" destId="{FD0E1856-B9BE-4CFE-907A-CCAA6254355B}" srcOrd="2" destOrd="0" presId="urn:microsoft.com/office/officeart/2005/8/layout/hProcess11"/>
    <dgm:cxn modelId="{AC8D8FCC-F84B-4BFF-8CF2-DD7D94333794}" type="presParOf" srcId="{FD0E1856-B9BE-4CFE-907A-CCAA6254355B}" destId="{A381EFF2-6418-4CB3-8417-4A2726F8F43F}" srcOrd="0" destOrd="0" presId="urn:microsoft.com/office/officeart/2005/8/layout/hProcess11"/>
    <dgm:cxn modelId="{E803638D-F30B-4AE2-A3DE-0333ABCF01A6}" type="presParOf" srcId="{FD0E1856-B9BE-4CFE-907A-CCAA6254355B}" destId="{98DCADD1-1C49-4995-AD37-BB69F85CC2E9}" srcOrd="1" destOrd="0" presId="urn:microsoft.com/office/officeart/2005/8/layout/hProcess11"/>
    <dgm:cxn modelId="{2B5ECE23-4D7C-4B9F-949F-8CEBC66594A4}" type="presParOf" srcId="{FD0E1856-B9BE-4CFE-907A-CCAA6254355B}" destId="{69D629E8-0B7D-4F76-A549-3124E4B12D2E}" srcOrd="2" destOrd="0" presId="urn:microsoft.com/office/officeart/2005/8/layout/hProcess11"/>
    <dgm:cxn modelId="{52BDE70B-3875-4722-851C-C06DB62093BF}" type="presParOf" srcId="{F470B729-FFB0-474A-9ABA-8D6E1C18A9BC}" destId="{62E7B219-9662-4D9D-97DA-9565F404BDD0}" srcOrd="3" destOrd="0" presId="urn:microsoft.com/office/officeart/2005/8/layout/hProcess11"/>
    <dgm:cxn modelId="{9C9C169D-5BBA-4B9B-A89D-6B71D5B94643}" type="presParOf" srcId="{F470B729-FFB0-474A-9ABA-8D6E1C18A9BC}" destId="{86A8204A-7401-40D0-99D0-ABAC9FA6CE75}" srcOrd="4" destOrd="0" presId="urn:microsoft.com/office/officeart/2005/8/layout/hProcess11"/>
    <dgm:cxn modelId="{5B567924-0874-4ED0-A891-21A2302EADBA}" type="presParOf" srcId="{86A8204A-7401-40D0-99D0-ABAC9FA6CE75}" destId="{0A9C4EAE-D3C8-4D14-AEBD-D3495F462074}" srcOrd="0" destOrd="0" presId="urn:microsoft.com/office/officeart/2005/8/layout/hProcess11"/>
    <dgm:cxn modelId="{595D2BD3-5048-4782-ABEA-502E7CBA9696}" type="presParOf" srcId="{86A8204A-7401-40D0-99D0-ABAC9FA6CE75}" destId="{C058C000-8D37-4BC4-95D2-961805A3411E}" srcOrd="1" destOrd="0" presId="urn:microsoft.com/office/officeart/2005/8/layout/hProcess11"/>
    <dgm:cxn modelId="{460964A4-6CEF-4461-9008-E924FE07E4D1}" type="presParOf" srcId="{86A8204A-7401-40D0-99D0-ABAC9FA6CE75}" destId="{C7E988E2-6D27-45E3-A83A-BA54C3C59883}" srcOrd="2" destOrd="0" presId="urn:microsoft.com/office/officeart/2005/8/layout/hProcess11"/>
    <dgm:cxn modelId="{AAFFF351-57A2-45F6-99B7-758F706B369F}" type="presParOf" srcId="{F470B729-FFB0-474A-9ABA-8D6E1C18A9BC}" destId="{C445E780-6CCF-4E2E-9309-58D46D32C52E}" srcOrd="5" destOrd="0" presId="urn:microsoft.com/office/officeart/2005/8/layout/hProcess11"/>
    <dgm:cxn modelId="{9A61E851-36E2-442D-8517-B17FA10C2A01}" type="presParOf" srcId="{F470B729-FFB0-474A-9ABA-8D6E1C18A9BC}" destId="{AD2B10C1-CC6D-42FF-9D2E-7814DAD686E9}" srcOrd="6" destOrd="0" presId="urn:microsoft.com/office/officeart/2005/8/layout/hProcess11"/>
    <dgm:cxn modelId="{69042FF6-1B2D-4C63-886C-BF8D1FE3749A}" type="presParOf" srcId="{AD2B10C1-CC6D-42FF-9D2E-7814DAD686E9}" destId="{DF3B3774-8DFF-4376-B5A5-E338B30C5F20}" srcOrd="0" destOrd="0" presId="urn:microsoft.com/office/officeart/2005/8/layout/hProcess11"/>
    <dgm:cxn modelId="{5FE35FDC-9E13-4A73-BC92-4BD7A2AAD16B}" type="presParOf" srcId="{AD2B10C1-CC6D-42FF-9D2E-7814DAD686E9}" destId="{B8CEB3C0-60FE-4242-9642-DE846C7DD8BF}" srcOrd="1" destOrd="0" presId="urn:microsoft.com/office/officeart/2005/8/layout/hProcess11"/>
    <dgm:cxn modelId="{D5A928DF-6A42-4DE6-84A1-5822DD4E1E3E}" type="presParOf" srcId="{AD2B10C1-CC6D-42FF-9D2E-7814DAD686E9}" destId="{AAF724DE-97C3-4E03-B896-40BE758B4F8D}" srcOrd="2" destOrd="0" presId="urn:microsoft.com/office/officeart/2005/8/layout/hProcess11"/>
    <dgm:cxn modelId="{31502E61-E2F1-4714-8C0B-7D5D0C17C854}" type="presParOf" srcId="{F470B729-FFB0-474A-9ABA-8D6E1C18A9BC}" destId="{77E3029D-A753-4311-A587-8A98BBC4B1C7}" srcOrd="7" destOrd="0" presId="urn:microsoft.com/office/officeart/2005/8/layout/hProcess11"/>
    <dgm:cxn modelId="{82A94E09-B266-4CD2-AA59-87EB4D089102}" type="presParOf" srcId="{F470B729-FFB0-474A-9ABA-8D6E1C18A9BC}" destId="{0913E70E-79AA-4BB2-93FA-29A399B0B563}" srcOrd="8" destOrd="0" presId="urn:microsoft.com/office/officeart/2005/8/layout/hProcess11"/>
    <dgm:cxn modelId="{04881D6D-56C5-470D-8EA5-D123E08E9B2A}" type="presParOf" srcId="{0913E70E-79AA-4BB2-93FA-29A399B0B563}" destId="{491F9248-371A-4211-97CB-26B9B2EF3ACF}" srcOrd="0" destOrd="0" presId="urn:microsoft.com/office/officeart/2005/8/layout/hProcess11"/>
    <dgm:cxn modelId="{43DBA5BB-8C23-45C0-A694-5F7866094638}" type="presParOf" srcId="{0913E70E-79AA-4BB2-93FA-29A399B0B563}" destId="{DB71EB5E-F812-41C7-BE4B-FEA7116A76A8}" srcOrd="1" destOrd="0" presId="urn:microsoft.com/office/officeart/2005/8/layout/hProcess11"/>
    <dgm:cxn modelId="{13288F5B-CD61-4164-A9CB-D2CEE3309733}" type="presParOf" srcId="{0913E70E-79AA-4BB2-93FA-29A399B0B563}" destId="{9615DE0F-ABD1-4F4B-9EC2-BC62047D24CB}" srcOrd="2" destOrd="0" presId="urn:microsoft.com/office/officeart/2005/8/layout/hProcess11"/>
    <dgm:cxn modelId="{84E946A8-418F-4299-A36B-4190D00330A2}" type="presParOf" srcId="{F470B729-FFB0-474A-9ABA-8D6E1C18A9BC}" destId="{3F407C5F-08E5-4CBA-A183-3C008D81565B}" srcOrd="9" destOrd="0" presId="urn:microsoft.com/office/officeart/2005/8/layout/hProcess11"/>
    <dgm:cxn modelId="{C8822AFF-4CC3-4680-BB8A-B9BBADDAB3B5}" type="presParOf" srcId="{F470B729-FFB0-474A-9ABA-8D6E1C18A9BC}" destId="{099D279C-2A64-424E-ABE5-00CF64D49B7C}" srcOrd="10" destOrd="0" presId="urn:microsoft.com/office/officeart/2005/8/layout/hProcess11"/>
    <dgm:cxn modelId="{F24354C2-C4B4-4143-88F6-D58C344A9FDF}" type="presParOf" srcId="{099D279C-2A64-424E-ABE5-00CF64D49B7C}" destId="{BAE17693-D836-41B5-990F-6741C5295B16}" srcOrd="0" destOrd="0" presId="urn:microsoft.com/office/officeart/2005/8/layout/hProcess11"/>
    <dgm:cxn modelId="{B63E8F9B-0D83-4EE6-AC57-1F86D2BCEC3A}" type="presParOf" srcId="{099D279C-2A64-424E-ABE5-00CF64D49B7C}" destId="{1D05B410-4CCE-41BB-B725-E9198BC7F149}" srcOrd="1" destOrd="0" presId="urn:microsoft.com/office/officeart/2005/8/layout/hProcess11"/>
    <dgm:cxn modelId="{1FD178FF-C19D-4C1D-825B-2BBD0F66F44D}" type="presParOf" srcId="{099D279C-2A64-424E-ABE5-00CF64D49B7C}" destId="{6FA53326-8EC7-4DF9-81FD-B2252ED33E2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ED200-2218-4FC1-AE22-B569330EDF9C}">
      <dsp:nvSpPr>
        <dsp:cNvPr id="0" name=""/>
        <dsp:cNvSpPr/>
      </dsp:nvSpPr>
      <dsp:spPr>
        <a:xfrm>
          <a:off x="0" y="1522674"/>
          <a:ext cx="11317355" cy="203023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C43C7-98B7-42EC-B849-0893C0339206}">
      <dsp:nvSpPr>
        <dsp:cNvPr id="0" name=""/>
        <dsp:cNvSpPr/>
      </dsp:nvSpPr>
      <dsp:spPr>
        <a:xfrm>
          <a:off x="2797" y="0"/>
          <a:ext cx="1628803" cy="2030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CA" sz="1200" b="1" kern="1200" dirty="0">
              <a:solidFill>
                <a:schemeClr val="tx1"/>
              </a:solidFill>
            </a:rPr>
            <a:t>Initial web server compromise through port 4444 using bot [02/19/22 – 21:56]</a:t>
          </a:r>
        </a:p>
        <a:p>
          <a:pPr marL="0" lvl="0" indent="0" algn="ctr" defTabSz="533400">
            <a:lnSpc>
              <a:spcPct val="90000"/>
            </a:lnSpc>
            <a:spcBef>
              <a:spcPct val="0"/>
            </a:spcBef>
            <a:spcAft>
              <a:spcPct val="35000"/>
            </a:spcAft>
            <a:buNone/>
          </a:pPr>
          <a:r>
            <a:rPr lang="en-CA" sz="1200" kern="1200" dirty="0">
              <a:solidFill>
                <a:schemeClr val="tx1"/>
              </a:solidFill>
            </a:rPr>
            <a:t>Attacker IP: 138.68.92.163 targeting Webserver IP: 134.122.33.221</a:t>
          </a:r>
          <a:endParaRPr lang="en-US" sz="1200" kern="1200" dirty="0">
            <a:solidFill>
              <a:schemeClr val="tx1"/>
            </a:solidFill>
          </a:endParaRPr>
        </a:p>
      </dsp:txBody>
      <dsp:txXfrm>
        <a:off x="2797" y="0"/>
        <a:ext cx="1628803" cy="2030233"/>
      </dsp:txXfrm>
    </dsp:sp>
    <dsp:sp modelId="{BBBD5B36-6E3E-44F3-B0CB-5F2B45FD27F8}">
      <dsp:nvSpPr>
        <dsp:cNvPr id="0" name=""/>
        <dsp:cNvSpPr/>
      </dsp:nvSpPr>
      <dsp:spPr>
        <a:xfrm>
          <a:off x="563420" y="2284012"/>
          <a:ext cx="507558" cy="5075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1EFF2-6418-4CB3-8417-4A2726F8F43F}">
      <dsp:nvSpPr>
        <dsp:cNvPr id="0" name=""/>
        <dsp:cNvSpPr/>
      </dsp:nvSpPr>
      <dsp:spPr>
        <a:xfrm>
          <a:off x="1713041" y="3045349"/>
          <a:ext cx="1628803" cy="2030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CA" sz="1200" b="1" kern="1200" dirty="0">
              <a:solidFill>
                <a:schemeClr val="tx1"/>
              </a:solidFill>
            </a:rPr>
            <a:t>Privilege escalation and Lateral Movement [02/19/22 – 21:59 </a:t>
          </a:r>
          <a:r>
            <a:rPr lang="en-CA" sz="1200" kern="1200" dirty="0">
              <a:solidFill>
                <a:schemeClr val="tx1"/>
              </a:solidFill>
            </a:rPr>
            <a:t>The attacker performed an NMAP scan and identified the database host [10.10.1.3] and the open ports (namely port 23)</a:t>
          </a:r>
          <a:endParaRPr lang="en-US" sz="1200" kern="1200" dirty="0">
            <a:solidFill>
              <a:schemeClr val="tx1"/>
            </a:solidFill>
          </a:endParaRPr>
        </a:p>
      </dsp:txBody>
      <dsp:txXfrm>
        <a:off x="1713041" y="3045349"/>
        <a:ext cx="1628803" cy="2030233"/>
      </dsp:txXfrm>
    </dsp:sp>
    <dsp:sp modelId="{98DCADD1-1C49-4995-AD37-BB69F85CC2E9}">
      <dsp:nvSpPr>
        <dsp:cNvPr id="0" name=""/>
        <dsp:cNvSpPr/>
      </dsp:nvSpPr>
      <dsp:spPr>
        <a:xfrm>
          <a:off x="2273664" y="2284012"/>
          <a:ext cx="507558" cy="5075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C4EAE-D3C8-4D14-AEBD-D3495F462074}">
      <dsp:nvSpPr>
        <dsp:cNvPr id="0" name=""/>
        <dsp:cNvSpPr/>
      </dsp:nvSpPr>
      <dsp:spPr>
        <a:xfrm>
          <a:off x="3423285" y="0"/>
          <a:ext cx="1628803" cy="2030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CA" sz="1200" b="1" kern="1200" dirty="0">
              <a:solidFill>
                <a:schemeClr val="tx1"/>
              </a:solidFill>
            </a:rPr>
            <a:t>Database Access [02/19/22 – 21:59]</a:t>
          </a:r>
          <a:r>
            <a:rPr lang="en-CA" sz="1200" kern="1200" dirty="0">
              <a:solidFill>
                <a:schemeClr val="tx1"/>
              </a:solidFill>
            </a:rPr>
            <a:t>                                   </a:t>
          </a:r>
          <a:r>
            <a:rPr lang="en-US" sz="1200" kern="1200" dirty="0">
              <a:solidFill>
                <a:schemeClr val="tx1"/>
              </a:solidFill>
            </a:rPr>
            <a:t>The attacker established a telnet connection to the database server due to poor password practice. The login being “</a:t>
          </a:r>
          <a:r>
            <a:rPr lang="en-US" sz="1200" kern="1200" dirty="0" err="1">
              <a:solidFill>
                <a:schemeClr val="tx1"/>
              </a:solidFill>
            </a:rPr>
            <a:t>phl</a:t>
          </a:r>
          <a:r>
            <a:rPr lang="en-US" sz="1200" kern="1200" dirty="0">
              <a:solidFill>
                <a:schemeClr val="tx1"/>
              </a:solidFill>
            </a:rPr>
            <a:t>” and password “phl123”</a:t>
          </a:r>
        </a:p>
      </dsp:txBody>
      <dsp:txXfrm>
        <a:off x="3423285" y="0"/>
        <a:ext cx="1628803" cy="2030233"/>
      </dsp:txXfrm>
    </dsp:sp>
    <dsp:sp modelId="{C058C000-8D37-4BC4-95D2-961805A3411E}">
      <dsp:nvSpPr>
        <dsp:cNvPr id="0" name=""/>
        <dsp:cNvSpPr/>
      </dsp:nvSpPr>
      <dsp:spPr>
        <a:xfrm>
          <a:off x="3983908" y="2284012"/>
          <a:ext cx="507558" cy="5075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B3774-8DFF-4376-B5A5-E338B30C5F20}">
      <dsp:nvSpPr>
        <dsp:cNvPr id="0" name=""/>
        <dsp:cNvSpPr/>
      </dsp:nvSpPr>
      <dsp:spPr>
        <a:xfrm>
          <a:off x="5133529" y="3045349"/>
          <a:ext cx="1628803" cy="2030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CA" sz="1200" b="1" kern="1200" dirty="0">
              <a:solidFill>
                <a:schemeClr val="tx1"/>
              </a:solidFill>
            </a:rPr>
            <a:t>Data Exfiltration [02/19/22 – 22:02]</a:t>
          </a:r>
        </a:p>
        <a:p>
          <a:pPr marL="0" lvl="0" indent="0" algn="ctr" defTabSz="533400">
            <a:lnSpc>
              <a:spcPct val="90000"/>
            </a:lnSpc>
            <a:spcBef>
              <a:spcPct val="0"/>
            </a:spcBef>
            <a:spcAft>
              <a:spcPct val="35000"/>
            </a:spcAft>
            <a:buNone/>
          </a:pPr>
          <a:r>
            <a:rPr lang="en-US" sz="1200" b="0" i="0" kern="1200" dirty="0">
              <a:solidFill>
                <a:schemeClr val="tx1"/>
              </a:solidFill>
            </a:rPr>
            <a:t>the attacker retrieved sensitive data from the database and exfiltrated it to an external server at IP address 178.62.228.28.</a:t>
          </a:r>
          <a:endParaRPr lang="en-CA" sz="1200" kern="1200" dirty="0">
            <a:solidFill>
              <a:schemeClr val="tx1"/>
            </a:solidFill>
          </a:endParaRPr>
        </a:p>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5133529" y="3045349"/>
        <a:ext cx="1628803" cy="2030233"/>
      </dsp:txXfrm>
    </dsp:sp>
    <dsp:sp modelId="{B8CEB3C0-60FE-4242-9642-DE846C7DD8BF}">
      <dsp:nvSpPr>
        <dsp:cNvPr id="0" name=""/>
        <dsp:cNvSpPr/>
      </dsp:nvSpPr>
      <dsp:spPr>
        <a:xfrm>
          <a:off x="5694152" y="2284012"/>
          <a:ext cx="507558" cy="5075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F9248-371A-4211-97CB-26B9B2EF3ACF}">
      <dsp:nvSpPr>
        <dsp:cNvPr id="0" name=""/>
        <dsp:cNvSpPr/>
      </dsp:nvSpPr>
      <dsp:spPr>
        <a:xfrm>
          <a:off x="6843773" y="0"/>
          <a:ext cx="1628803" cy="2030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CA" sz="1200" b="1" kern="1200" dirty="0">
              <a:solidFill>
                <a:schemeClr val="tx1"/>
              </a:solidFill>
            </a:rPr>
            <a:t>Covering their track [02/19/22 – 22:02]:</a:t>
          </a:r>
        </a:p>
        <a:p>
          <a:pPr marL="0" lvl="0" indent="0" algn="ctr" defTabSz="533400">
            <a:lnSpc>
              <a:spcPct val="90000"/>
            </a:lnSpc>
            <a:spcBef>
              <a:spcPct val="0"/>
            </a:spcBef>
            <a:spcAft>
              <a:spcPct val="35000"/>
            </a:spcAft>
            <a:buNone/>
          </a:pPr>
          <a:r>
            <a:rPr lang="en-US" sz="1200" b="0" i="0" kern="1200" dirty="0">
              <a:solidFill>
                <a:schemeClr val="tx1"/>
              </a:solidFill>
            </a:rPr>
            <a:t>The attacker did not try to cover or conceal their tracks in any way that we are aware of. However, they did delete all the data from the clients from the system, but made a backup for themselves first</a:t>
          </a:r>
          <a:endParaRPr lang="en-US" sz="1200" kern="1200" dirty="0">
            <a:solidFill>
              <a:schemeClr val="tx1"/>
            </a:solidFill>
          </a:endParaRPr>
        </a:p>
      </dsp:txBody>
      <dsp:txXfrm>
        <a:off x="6843773" y="0"/>
        <a:ext cx="1628803" cy="2030233"/>
      </dsp:txXfrm>
    </dsp:sp>
    <dsp:sp modelId="{DB71EB5E-F812-41C7-BE4B-FEA7116A76A8}">
      <dsp:nvSpPr>
        <dsp:cNvPr id="0" name=""/>
        <dsp:cNvSpPr/>
      </dsp:nvSpPr>
      <dsp:spPr>
        <a:xfrm>
          <a:off x="7404396" y="2284012"/>
          <a:ext cx="507558" cy="5075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E17693-D836-41B5-990F-6741C5295B16}">
      <dsp:nvSpPr>
        <dsp:cNvPr id="0" name=""/>
        <dsp:cNvSpPr/>
      </dsp:nvSpPr>
      <dsp:spPr>
        <a:xfrm>
          <a:off x="8554018" y="3045349"/>
          <a:ext cx="1628803" cy="2030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CA" sz="1200" kern="1200" dirty="0">
              <a:solidFill>
                <a:schemeClr val="tx1"/>
              </a:solidFill>
            </a:rPr>
            <a:t>Ransomware demand</a:t>
          </a:r>
          <a:endParaRPr lang="en-US" sz="1200" kern="1200" dirty="0">
            <a:solidFill>
              <a:schemeClr val="tx1"/>
            </a:solidFill>
          </a:endParaRPr>
        </a:p>
      </dsp:txBody>
      <dsp:txXfrm>
        <a:off x="8554018" y="3045349"/>
        <a:ext cx="1628803" cy="2030233"/>
      </dsp:txXfrm>
    </dsp:sp>
    <dsp:sp modelId="{1D05B410-4CCE-41BB-B725-E9198BC7F149}">
      <dsp:nvSpPr>
        <dsp:cNvPr id="0" name=""/>
        <dsp:cNvSpPr/>
      </dsp:nvSpPr>
      <dsp:spPr>
        <a:xfrm>
          <a:off x="9114640" y="2284012"/>
          <a:ext cx="507558" cy="5075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9/11/2023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‹N°›</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85C43C-50D9-4F49-A136-0EFF292F93ED}"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B570E1-CB40-488E-8C6F-EF4211DFFCB0}" type="datetime1">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CEB6AF-9F5C-43BE-879E-CB9514111250}" type="datetime1">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9/11/2023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CA" dirty="0">
                <a:solidFill>
                  <a:srgbClr val="FFFFFF"/>
                </a:solidFill>
              </a:rPr>
              <a:t>Premium House Lights </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CA" dirty="0">
                <a:solidFill>
                  <a:srgbClr val="FFFFFF"/>
                </a:solidFill>
              </a:rPr>
              <a:t>B</a:t>
            </a:r>
            <a:r>
              <a:rPr lang="en-US" dirty="0">
                <a:solidFill>
                  <a:srgbClr val="FFFFFF"/>
                </a:solidFill>
              </a:rPr>
              <a:t>y Max Daguste</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6B5CFE-41BA-0C65-F760-E14EE3CF09ED}"/>
              </a:ext>
            </a:extLst>
          </p:cNvPr>
          <p:cNvSpPr>
            <a:spLocks noGrp="1"/>
          </p:cNvSpPr>
          <p:nvPr>
            <p:ph type="title"/>
          </p:nvPr>
        </p:nvSpPr>
        <p:spPr/>
        <p:txBody>
          <a:bodyPr/>
          <a:lstStyle/>
          <a:p>
            <a:pPr algn="ctr"/>
            <a:r>
              <a:rPr lang="en-CA" dirty="0"/>
              <a:t>Introduction</a:t>
            </a:r>
            <a:endParaRPr lang="en-US" dirty="0"/>
          </a:p>
        </p:txBody>
      </p:sp>
      <p:sp>
        <p:nvSpPr>
          <p:cNvPr id="3" name="Espace réservé du contenu 2">
            <a:extLst>
              <a:ext uri="{FF2B5EF4-FFF2-40B4-BE49-F238E27FC236}">
                <a16:creationId xmlns:a16="http://schemas.microsoft.com/office/drawing/2014/main" id="{B71B496A-8292-2CC8-3065-FEED7DCEABA6}"/>
              </a:ext>
            </a:extLst>
          </p:cNvPr>
          <p:cNvSpPr>
            <a:spLocks noGrp="1"/>
          </p:cNvSpPr>
          <p:nvPr>
            <p:ph idx="1"/>
          </p:nvPr>
        </p:nvSpPr>
        <p:spPr/>
        <p:txBody>
          <a:bodyPr>
            <a:normAutofit/>
          </a:bodyPr>
          <a:lstStyle/>
          <a:p>
            <a:pPr algn="l"/>
            <a:r>
              <a:rPr lang="en-US" b="0" i="0" dirty="0">
                <a:solidFill>
                  <a:srgbClr val="374151"/>
                </a:solidFill>
                <a:effectLst/>
                <a:latin typeface="Söhne"/>
              </a:rPr>
              <a:t>I'm Max Daguste, a cybersecurity analyst specializing in incident response. Today, I'll share insights into the Premium House Lights Inc. incident, where I used tools like Wireshark, Nmap, and log analysis tools to unravel the timeline of events.</a:t>
            </a:r>
          </a:p>
          <a:p>
            <a:pPr algn="l"/>
            <a:r>
              <a:rPr lang="en-US" b="0" i="0" dirty="0">
                <a:solidFill>
                  <a:srgbClr val="374151"/>
                </a:solidFill>
                <a:effectLst/>
                <a:latin typeface="Söhne"/>
              </a:rPr>
              <a:t>Before we delve into this intriguing case, let me briefly share my journey. I began as an addiction counselor, helping individuals reclaim their lives. However, my fascination with technology propelled me into the world of cybersecurity. Through academic endeavors, I honed skills in tools like Wireshark, Nmap, and Linux.</a:t>
            </a:r>
          </a:p>
          <a:p>
            <a:pPr algn="l"/>
            <a:r>
              <a:rPr lang="en-US" b="0" i="0" dirty="0">
                <a:solidFill>
                  <a:srgbClr val="374151"/>
                </a:solidFill>
                <a:effectLst/>
                <a:latin typeface="Söhne"/>
              </a:rPr>
              <a:t>This unique blend of counseling expertise and cybersecurity knowledge allows me to approach incidents holistically, addressing both technical and human aspects. Now, armed with this diverse skill set, let's dive into the Premium House Lights Inc. incident without further ado.</a:t>
            </a:r>
          </a:p>
        </p:txBody>
      </p:sp>
    </p:spTree>
    <p:extLst>
      <p:ext uri="{BB962C8B-B14F-4D97-AF65-F5344CB8AC3E}">
        <p14:creationId xmlns:p14="http://schemas.microsoft.com/office/powerpoint/2010/main" val="320115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0F16E-3A15-E055-314B-96B8296A96CC}"/>
              </a:ext>
            </a:extLst>
          </p:cNvPr>
          <p:cNvSpPr>
            <a:spLocks noGrp="1"/>
          </p:cNvSpPr>
          <p:nvPr>
            <p:ph type="title"/>
          </p:nvPr>
        </p:nvSpPr>
        <p:spPr>
          <a:xfrm>
            <a:off x="1024128" y="585216"/>
            <a:ext cx="9720072" cy="647236"/>
          </a:xfrm>
        </p:spPr>
        <p:txBody>
          <a:bodyPr>
            <a:normAutofit fontScale="90000"/>
          </a:bodyPr>
          <a:lstStyle/>
          <a:p>
            <a:pPr algn="ctr"/>
            <a:r>
              <a:rPr lang="en-CA" dirty="0"/>
              <a:t>Premium House Lights Network layout</a:t>
            </a:r>
            <a:endParaRPr lang="en-US" dirty="0"/>
          </a:p>
        </p:txBody>
      </p:sp>
      <p:pic>
        <p:nvPicPr>
          <p:cNvPr id="4" name="Espace réservé du contenu 3">
            <a:extLst>
              <a:ext uri="{FF2B5EF4-FFF2-40B4-BE49-F238E27FC236}">
                <a16:creationId xmlns:a16="http://schemas.microsoft.com/office/drawing/2014/main" id="{AFFFD212-2846-E484-33FD-B366D93954E9}"/>
              </a:ext>
            </a:extLst>
          </p:cNvPr>
          <p:cNvPicPr>
            <a:picLocks noGrp="1" noChangeAspect="1"/>
          </p:cNvPicPr>
          <p:nvPr>
            <p:ph idx="1"/>
          </p:nvPr>
        </p:nvPicPr>
        <p:blipFill>
          <a:blip r:embed="rId2"/>
          <a:stretch>
            <a:fillRect/>
          </a:stretch>
        </p:blipFill>
        <p:spPr>
          <a:xfrm>
            <a:off x="1563757" y="1147562"/>
            <a:ext cx="7924800" cy="5529010"/>
          </a:xfrm>
          <a:prstGeom prst="rect">
            <a:avLst/>
          </a:prstGeom>
        </p:spPr>
      </p:pic>
    </p:spTree>
    <p:extLst>
      <p:ext uri="{BB962C8B-B14F-4D97-AF65-F5344CB8AC3E}">
        <p14:creationId xmlns:p14="http://schemas.microsoft.com/office/powerpoint/2010/main" val="261966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0DFE1-45A9-0360-3C41-16B530ADE56D}"/>
              </a:ext>
            </a:extLst>
          </p:cNvPr>
          <p:cNvSpPr>
            <a:spLocks noGrp="1"/>
          </p:cNvSpPr>
          <p:nvPr>
            <p:ph type="title"/>
          </p:nvPr>
        </p:nvSpPr>
        <p:spPr/>
        <p:txBody>
          <a:bodyPr/>
          <a:lstStyle/>
          <a:p>
            <a:pPr algn="ctr"/>
            <a:r>
              <a:rPr lang="en-CA" dirty="0"/>
              <a:t>Attack Timeline and Methodology</a:t>
            </a:r>
            <a:endParaRPr lang="en-US" dirty="0"/>
          </a:p>
        </p:txBody>
      </p:sp>
      <p:graphicFrame>
        <p:nvGraphicFramePr>
          <p:cNvPr id="4" name="Espace réservé du contenu 3">
            <a:extLst>
              <a:ext uri="{FF2B5EF4-FFF2-40B4-BE49-F238E27FC236}">
                <a16:creationId xmlns:a16="http://schemas.microsoft.com/office/drawing/2014/main" id="{606581DB-5215-1129-6D26-013253254A7A}"/>
              </a:ext>
            </a:extLst>
          </p:cNvPr>
          <p:cNvGraphicFramePr>
            <a:graphicFrameLocks noGrp="1"/>
          </p:cNvGraphicFramePr>
          <p:nvPr>
            <p:ph idx="1"/>
            <p:extLst>
              <p:ext uri="{D42A27DB-BD31-4B8C-83A1-F6EECF244321}">
                <p14:modId xmlns:p14="http://schemas.microsoft.com/office/powerpoint/2010/main" val="3260009920"/>
              </p:ext>
            </p:extLst>
          </p:nvPr>
        </p:nvGraphicFramePr>
        <p:xfrm>
          <a:off x="437322" y="1669774"/>
          <a:ext cx="11317355" cy="5075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884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15FB6-0E99-6CC2-5682-7B26F0E23864}"/>
              </a:ext>
            </a:extLst>
          </p:cNvPr>
          <p:cNvSpPr>
            <a:spLocks noGrp="1"/>
          </p:cNvSpPr>
          <p:nvPr>
            <p:ph type="title"/>
          </p:nvPr>
        </p:nvSpPr>
        <p:spPr/>
        <p:txBody>
          <a:bodyPr/>
          <a:lstStyle/>
          <a:p>
            <a:pPr algn="ctr"/>
            <a:r>
              <a:rPr lang="en-CA" dirty="0"/>
              <a:t>Recommendation</a:t>
            </a:r>
            <a:endParaRPr lang="en-US" dirty="0"/>
          </a:p>
        </p:txBody>
      </p:sp>
      <p:sp>
        <p:nvSpPr>
          <p:cNvPr id="3" name="Espace réservé du contenu 2">
            <a:extLst>
              <a:ext uri="{FF2B5EF4-FFF2-40B4-BE49-F238E27FC236}">
                <a16:creationId xmlns:a16="http://schemas.microsoft.com/office/drawing/2014/main" id="{FAFD74B8-842D-F24D-C632-5636E83B5B85}"/>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Network Segmentation:</a:t>
            </a:r>
            <a:r>
              <a:rPr lang="en-US" b="0" i="0" dirty="0">
                <a:solidFill>
                  <a:srgbClr val="374151"/>
                </a:solidFill>
                <a:effectLst/>
                <a:latin typeface="Calibri" panose="020F0502020204030204" pitchFamily="34" charset="0"/>
                <a:cs typeface="Calibri" panose="020F0502020204030204" pitchFamily="34" charset="0"/>
              </a:rPr>
              <a:t> Divide your network into segments with varying security requirements to limit lateral movement for attackers.</a:t>
            </a:r>
          </a:p>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Firewalls:</a:t>
            </a:r>
            <a:r>
              <a:rPr lang="en-US" b="0" i="0" dirty="0">
                <a:solidFill>
                  <a:srgbClr val="374151"/>
                </a:solidFill>
                <a:effectLst/>
                <a:latin typeface="Calibri" panose="020F0502020204030204" pitchFamily="34" charset="0"/>
                <a:cs typeface="Calibri" panose="020F0502020204030204" pitchFamily="34" charset="0"/>
              </a:rPr>
              <a:t> Deploy firewalls at network entry and exit points. Configure them to block unnecessary ports and services.</a:t>
            </a:r>
          </a:p>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IDS/IPS:</a:t>
            </a:r>
            <a:r>
              <a:rPr lang="en-US" b="0" i="0" dirty="0">
                <a:solidFill>
                  <a:srgbClr val="374151"/>
                </a:solidFill>
                <a:effectLst/>
                <a:latin typeface="Calibri" panose="020F0502020204030204" pitchFamily="34" charset="0"/>
                <a:cs typeface="Calibri" panose="020F0502020204030204" pitchFamily="34" charset="0"/>
              </a:rPr>
              <a:t> Implement intrusion detection and prevention systems to monitor network traffic for threats and block suspicious activity.</a:t>
            </a:r>
          </a:p>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Access Control:</a:t>
            </a:r>
            <a:r>
              <a:rPr lang="en-US" b="0" i="0" dirty="0">
                <a:solidFill>
                  <a:srgbClr val="374151"/>
                </a:solidFill>
                <a:effectLst/>
                <a:latin typeface="Calibri" panose="020F0502020204030204" pitchFamily="34" charset="0"/>
                <a:cs typeface="Calibri" panose="020F0502020204030204" pitchFamily="34" charset="0"/>
              </a:rPr>
              <a:t> Enforce strong access control policies, including Multi-Factor Authentication (MFA) for server access.</a:t>
            </a:r>
          </a:p>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Security Monitoring:</a:t>
            </a:r>
            <a:r>
              <a:rPr lang="en-US" b="0" i="0" dirty="0">
                <a:solidFill>
                  <a:srgbClr val="374151"/>
                </a:solidFill>
                <a:effectLst/>
                <a:latin typeface="Calibri" panose="020F0502020204030204" pitchFamily="34" charset="0"/>
                <a:cs typeface="Calibri" panose="020F0502020204030204" pitchFamily="34" charset="0"/>
              </a:rPr>
              <a:t> Set up monitoring tools and maintain detailed logs to detect and respond to unusual or malicious activity.</a:t>
            </a:r>
          </a:p>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File Upload Security:</a:t>
            </a:r>
            <a:r>
              <a:rPr lang="en-US" b="0" i="0" dirty="0">
                <a:solidFill>
                  <a:srgbClr val="374151"/>
                </a:solidFill>
                <a:effectLst/>
                <a:latin typeface="Calibri" panose="020F0502020204030204" pitchFamily="34" charset="0"/>
                <a:cs typeface="Calibri" panose="020F0502020204030204" pitchFamily="34" charset="0"/>
              </a:rPr>
              <a:t> If your web application allows file uploads, implement strict validation and security measures.</a:t>
            </a:r>
          </a:p>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Authentication and Passwords:</a:t>
            </a:r>
            <a:r>
              <a:rPr lang="en-US" b="0" i="0" dirty="0">
                <a:solidFill>
                  <a:srgbClr val="374151"/>
                </a:solidFill>
                <a:effectLst/>
                <a:latin typeface="Calibri" panose="020F0502020204030204" pitchFamily="34" charset="0"/>
                <a:cs typeface="Calibri" panose="020F0502020204030204" pitchFamily="34" charset="0"/>
              </a:rPr>
              <a:t> Enforce strong password policies, use authentication tokens for external applications, and change default credentials for database interfaces.</a:t>
            </a:r>
          </a:p>
          <a:p>
            <a:pPr algn="l">
              <a:buFont typeface="+mj-lt"/>
              <a:buAutoNum type="arabicPeriod"/>
            </a:pPr>
            <a:r>
              <a:rPr lang="en-US" b="1" i="0" dirty="0">
                <a:solidFill>
                  <a:srgbClr val="374151"/>
                </a:solidFill>
                <a:effectLst/>
                <a:latin typeface="Calibri" panose="020F0502020204030204" pitchFamily="34" charset="0"/>
                <a:cs typeface="Calibri" panose="020F0502020204030204" pitchFamily="34" charset="0"/>
              </a:rPr>
              <a:t>Database Auditing:</a:t>
            </a:r>
            <a:r>
              <a:rPr lang="en-US" b="0" i="0" dirty="0">
                <a:solidFill>
                  <a:srgbClr val="374151"/>
                </a:solidFill>
                <a:effectLst/>
                <a:latin typeface="Calibri" panose="020F0502020204030204" pitchFamily="34" charset="0"/>
                <a:cs typeface="Calibri" panose="020F0502020204030204" pitchFamily="34" charset="0"/>
              </a:rPr>
              <a:t> Comply with industry regulations (e.g., PCI DSS), and conduct regular security audits and assessments</a:t>
            </a:r>
          </a:p>
          <a:p>
            <a:pPr algn="l">
              <a:buFont typeface="Arial" panose="020B0604020202020204" pitchFamily="34" charset="0"/>
              <a:buChar char="•"/>
            </a:pPr>
            <a:endParaRPr lang="en-US" dirty="0">
              <a:solidFill>
                <a:srgbClr val="374151"/>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374151"/>
              </a:solidFill>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4214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2530</TotalTime>
  <Words>502</Words>
  <Application>Microsoft Office PowerPoint</Application>
  <PresentationFormat>Grand écran</PresentationFormat>
  <Paragraphs>28</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Söhne</vt:lpstr>
      <vt:lpstr>Tw Cen MT</vt:lpstr>
      <vt:lpstr>Tw Cen MT Condensed</vt:lpstr>
      <vt:lpstr>Wingdings 3</vt:lpstr>
      <vt:lpstr>Intégral</vt:lpstr>
      <vt:lpstr>Premium House Lights </vt:lpstr>
      <vt:lpstr>Introduction</vt:lpstr>
      <vt:lpstr>Premium House Lights Network layout</vt:lpstr>
      <vt:lpstr>Attack Timeline and Methodology</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House Lights </dc:title>
  <dc:creator>Max Daguste</dc:creator>
  <cp:lastModifiedBy>Max Daguste</cp:lastModifiedBy>
  <cp:revision>1</cp:revision>
  <dcterms:created xsi:type="dcterms:W3CDTF">2023-09-12T01:33:03Z</dcterms:created>
  <dcterms:modified xsi:type="dcterms:W3CDTF">2023-09-13T19:43:23Z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