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5"/>
  </p:notesMasterIdLst>
  <p:handoutMasterIdLst>
    <p:handoutMasterId r:id="rId16"/>
  </p:handoutMasterIdLst>
  <p:sldIdLst>
    <p:sldId id="256" r:id="rId5"/>
    <p:sldId id="269" r:id="rId6"/>
    <p:sldId id="268" r:id="rId7"/>
    <p:sldId id="262" r:id="rId8"/>
    <p:sldId id="263" r:id="rId9"/>
    <p:sldId id="264" r:id="rId10"/>
    <p:sldId id="265" r:id="rId11"/>
    <p:sldId id="266" r:id="rId12"/>
    <p:sldId id="267"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72" d="100"/>
          <a:sy n="72" d="100"/>
        </p:scale>
        <p:origin x="654"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9/8/2023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‹N°›</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9/8/2023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‹N°›</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9/8/2023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9/8/2023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9/8/2023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9/8/2023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FR"/>
              <a:t>Modifiez le style du titre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9/8/2023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9/8/2023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9/8/2023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vlpubs.nist.gov/nistpubs/SpecialPublications/NIST.SP.800-53r5.pdf" TargetMode="External"/><Relationship Id="rId2" Type="http://schemas.openxmlformats.org/officeDocument/2006/relationships/hyperlink" Target="https://www.strongdm.com/rbac" TargetMode="External"/><Relationship Id="rId1" Type="http://schemas.openxmlformats.org/officeDocument/2006/relationships/slideLayout" Target="../slideLayouts/slideLayout2.xml"/><Relationship Id="rId4" Type="http://schemas.openxmlformats.org/officeDocument/2006/relationships/hyperlink" Target="https://www.nist.gov/blogs/manufacturing-innovation-blog/creating-culture-secur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dirty="0">
                <a:solidFill>
                  <a:schemeClr val="bg1"/>
                </a:solidFill>
              </a:rPr>
              <a:t>Enhancing Security for Mid Size E-Commerce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fontScale="85000" lnSpcReduction="20000"/>
          </a:bodyPr>
          <a:lstStyle/>
          <a:p>
            <a:pPr marL="0" marR="0">
              <a:lnSpc>
                <a:spcPct val="150000"/>
              </a:lnSpc>
              <a:spcBef>
                <a:spcPts val="0"/>
              </a:spcBef>
              <a:spcAft>
                <a:spcPts val="8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W10D5 Assignment presentation by Max Daguste</a:t>
            </a:r>
          </a:p>
          <a:p>
            <a:pPr marL="0" marR="0">
              <a:lnSpc>
                <a:spcPct val="150000"/>
              </a:lnSpc>
              <a:spcBef>
                <a:spcPts val="0"/>
              </a:spcBef>
              <a:spcAft>
                <a:spcPts val="800"/>
              </a:spcAf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8E9D15-61AA-1590-ED6B-27117FCF549A}"/>
              </a:ext>
            </a:extLst>
          </p:cNvPr>
          <p:cNvSpPr>
            <a:spLocks noGrp="1"/>
          </p:cNvSpPr>
          <p:nvPr>
            <p:ph type="title"/>
          </p:nvPr>
        </p:nvSpPr>
        <p:spPr/>
        <p:txBody>
          <a:bodyPr/>
          <a:lstStyle/>
          <a:p>
            <a:pPr algn="ctr"/>
            <a:r>
              <a:rPr lang="en-CA" dirty="0"/>
              <a:t>References</a:t>
            </a:r>
            <a:endParaRPr lang="en-US" dirty="0"/>
          </a:p>
        </p:txBody>
      </p:sp>
      <p:sp>
        <p:nvSpPr>
          <p:cNvPr id="3" name="Espace réservé du contenu 2">
            <a:extLst>
              <a:ext uri="{FF2B5EF4-FFF2-40B4-BE49-F238E27FC236}">
                <a16:creationId xmlns:a16="http://schemas.microsoft.com/office/drawing/2014/main" id="{57A6CA08-021B-5850-B654-66E33164EEEA}"/>
              </a:ext>
            </a:extLst>
          </p:cNvPr>
          <p:cNvSpPr>
            <a:spLocks noGrp="1"/>
          </p:cNvSpPr>
          <p:nvPr>
            <p:ph idx="1"/>
          </p:nvPr>
        </p:nvSpPr>
        <p:spPr/>
        <p:txBody>
          <a:bodyPr/>
          <a:lstStyle/>
          <a:p>
            <a:pPr marL="0" indent="0">
              <a:buNone/>
            </a:pPr>
            <a:endPar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endParaRPr>
          </a:p>
          <a:p>
            <a:pPr marL="0" indent="0">
              <a:buNone/>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https://www.strongdm.com/rbac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US" dirty="0">
                <a:hlinkClick r:id="rId3"/>
              </a:rPr>
              <a:t>https://www.ibm.com/topics/data-security</a:t>
            </a:r>
            <a:r>
              <a:rPr lang="en-US" kern="100" dirty="0">
                <a:latin typeface="Calibri" panose="020F0502020204030204" pitchFamily="34" charset="0"/>
                <a:cs typeface="Times New Roman" panose="02020603050405020304" pitchFamily="18" charset="0"/>
                <a:hlinkClick r:id="rId3"/>
              </a:rPr>
              <a:t> </a:t>
            </a:r>
            <a:endParaRPr lang="en-US" dirty="0">
              <a:hlinkClick r:id="rId3"/>
            </a:endParaRPr>
          </a:p>
          <a:p>
            <a:pPr marL="0" indent="0">
              <a:buNone/>
            </a:pPr>
            <a:r>
              <a:rPr lang="en-US" dirty="0">
                <a:hlinkClick r:id="rId3"/>
              </a:rPr>
              <a:t>https://www.onelogin.com/learn/iam#:%7E:text=Identity%20and%20access%20management%20(IAM)%20ensures%20that%20the%20right%20people,each%20app%20as%20an%20administrator. </a:t>
            </a:r>
          </a:p>
          <a:p>
            <a:pPr marL="0" indent="0">
              <a:buNone/>
            </a:pPr>
            <a:r>
              <a:rPr lang="en-US" dirty="0">
                <a:hlinkClick r:id="rId3"/>
              </a:rPr>
              <a:t>https://nvlpubs.nist.gov/nistpubs/SpecialPublications/NIST.SP.800-53r5.pdf</a:t>
            </a:r>
            <a:r>
              <a:rPr lang="en-US" dirty="0"/>
              <a:t> </a:t>
            </a:r>
          </a:p>
          <a:p>
            <a:pPr marL="0" indent="0">
              <a:buNone/>
            </a:pPr>
            <a:r>
              <a:rPr lang="en-US" dirty="0">
                <a:hlinkClick r:id="rId4"/>
              </a:rPr>
              <a:t>https://www.nist.gov/blogs/manufacturing-innovation-blog/creating-culture-security</a:t>
            </a:r>
            <a:r>
              <a:rPr lang="en-US" dirty="0"/>
              <a:t> </a:t>
            </a:r>
          </a:p>
          <a:p>
            <a:pPr marL="0" indent="0">
              <a:buNone/>
            </a:pPr>
            <a:endParaRPr lang="en-US" dirty="0"/>
          </a:p>
        </p:txBody>
      </p:sp>
    </p:spTree>
    <p:extLst>
      <p:ext uri="{BB962C8B-B14F-4D97-AF65-F5344CB8AC3E}">
        <p14:creationId xmlns:p14="http://schemas.microsoft.com/office/powerpoint/2010/main" val="3750130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FBBE13-8E7F-96A4-88BF-811372719C4D}"/>
              </a:ext>
            </a:extLst>
          </p:cNvPr>
          <p:cNvSpPr>
            <a:spLocks noGrp="1"/>
          </p:cNvSpPr>
          <p:nvPr>
            <p:ph type="title"/>
          </p:nvPr>
        </p:nvSpPr>
        <p:spPr/>
        <p:txBody>
          <a:bodyPr/>
          <a:lstStyle/>
          <a:p>
            <a:pPr algn="ctr"/>
            <a:r>
              <a:rPr lang="en-CA" dirty="0"/>
              <a:t>Table of Content</a:t>
            </a:r>
            <a:endParaRPr lang="en-US" dirty="0"/>
          </a:p>
        </p:txBody>
      </p:sp>
      <p:sp>
        <p:nvSpPr>
          <p:cNvPr id="3" name="Espace réservé du contenu 2">
            <a:extLst>
              <a:ext uri="{FF2B5EF4-FFF2-40B4-BE49-F238E27FC236}">
                <a16:creationId xmlns:a16="http://schemas.microsoft.com/office/drawing/2014/main" id="{D0B8E683-B170-C981-A3D5-1F043D6AAD81}"/>
              </a:ext>
            </a:extLst>
          </p:cNvPr>
          <p:cNvSpPr>
            <a:spLocks noGrp="1"/>
          </p:cNvSpPr>
          <p:nvPr>
            <p:ph idx="1"/>
          </p:nvPr>
        </p:nvSpPr>
        <p:spPr>
          <a:xfrm>
            <a:off x="581192" y="1828800"/>
            <a:ext cx="11029615" cy="4744278"/>
          </a:xfrm>
        </p:spPr>
        <p:txBody>
          <a:bodyPr>
            <a:normAutofit fontScale="77500" lnSpcReduction="20000"/>
          </a:bodyPr>
          <a:lstStyle/>
          <a:p>
            <a:pPr algn="l">
              <a:buFont typeface="+mj-lt"/>
              <a:buAutoNum type="arabicPeriod"/>
            </a:pPr>
            <a:r>
              <a:rPr lang="en-US" b="1" i="0" dirty="0">
                <a:solidFill>
                  <a:srgbClr val="374151"/>
                </a:solidFill>
                <a:effectLst/>
                <a:latin typeface="Söhne"/>
              </a:rPr>
              <a:t>Glossary</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Key Definitions for Non-Technical Audience</a:t>
            </a:r>
          </a:p>
          <a:p>
            <a:pPr algn="l">
              <a:buFont typeface="+mj-lt"/>
              <a:buAutoNum type="arabicPeriod"/>
            </a:pPr>
            <a:r>
              <a:rPr lang="en-US" b="1" i="0" dirty="0">
                <a:solidFill>
                  <a:srgbClr val="374151"/>
                </a:solidFill>
                <a:effectLst/>
                <a:latin typeface="Söhne"/>
              </a:rPr>
              <a:t>Introduction</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Purpose and Scope of the Report</a:t>
            </a:r>
          </a:p>
          <a:p>
            <a:pPr algn="l">
              <a:buFont typeface="+mj-lt"/>
              <a:buAutoNum type="arabicPeriod"/>
            </a:pPr>
            <a:r>
              <a:rPr lang="en-US" b="1" i="0" dirty="0">
                <a:solidFill>
                  <a:srgbClr val="374151"/>
                </a:solidFill>
                <a:effectLst/>
                <a:latin typeface="Söhne"/>
              </a:rPr>
              <a:t>Current Security Landscape</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Existing Security and Identified Risks</a:t>
            </a:r>
          </a:p>
          <a:p>
            <a:pPr algn="l">
              <a:buFont typeface="+mj-lt"/>
              <a:buAutoNum type="arabicPeriod"/>
            </a:pPr>
            <a:r>
              <a:rPr lang="en-US" b="1" i="0" dirty="0">
                <a:solidFill>
                  <a:srgbClr val="374151"/>
                </a:solidFill>
                <a:effectLst/>
                <a:latin typeface="Söhne"/>
              </a:rPr>
              <a:t>Security Architecture Goals</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Business Requirements and Compliance</a:t>
            </a:r>
          </a:p>
          <a:p>
            <a:pPr algn="l">
              <a:buFont typeface="+mj-lt"/>
              <a:buAutoNum type="arabicPeriod"/>
            </a:pPr>
            <a:r>
              <a:rPr lang="en-US" b="1" i="0" dirty="0">
                <a:solidFill>
                  <a:srgbClr val="374151"/>
                </a:solidFill>
                <a:effectLst/>
                <a:latin typeface="Söhne"/>
              </a:rPr>
              <a:t>Security Architecture Recommendations</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Key Security Enhancements</a:t>
            </a:r>
          </a:p>
          <a:p>
            <a:pPr algn="l">
              <a:buFont typeface="+mj-lt"/>
              <a:buAutoNum type="arabicPeriod"/>
            </a:pPr>
            <a:r>
              <a:rPr lang="en-US" b="1" i="0" dirty="0">
                <a:solidFill>
                  <a:srgbClr val="374151"/>
                </a:solidFill>
                <a:effectLst/>
                <a:latin typeface="Söhne"/>
              </a:rPr>
              <a:t>Implementation Strategy</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Phased Approach to Implementation</a:t>
            </a:r>
          </a:p>
          <a:p>
            <a:pPr algn="l">
              <a:buFont typeface="+mj-lt"/>
              <a:buAutoNum type="arabicPeriod"/>
            </a:pPr>
            <a:r>
              <a:rPr lang="en-US" b="1" i="0" dirty="0">
                <a:solidFill>
                  <a:srgbClr val="374151"/>
                </a:solidFill>
                <a:effectLst/>
                <a:latin typeface="Söhne"/>
              </a:rPr>
              <a:t>Conclusion</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Key Findings and Recommendations</a:t>
            </a:r>
          </a:p>
          <a:p>
            <a:pPr algn="l">
              <a:buFont typeface="+mj-lt"/>
              <a:buAutoNum type="arabicPeriod"/>
            </a:pPr>
            <a:r>
              <a:rPr lang="en-US" b="1" i="0" dirty="0">
                <a:solidFill>
                  <a:srgbClr val="374151"/>
                </a:solidFill>
                <a:effectLst/>
                <a:latin typeface="Söhne"/>
              </a:rPr>
              <a:t>References</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Sources </a:t>
            </a:r>
          </a:p>
          <a:p>
            <a:pPr marL="0" indent="0">
              <a:buNone/>
            </a:pPr>
            <a:endParaRPr lang="en-US" dirty="0"/>
          </a:p>
        </p:txBody>
      </p:sp>
    </p:spTree>
    <p:extLst>
      <p:ext uri="{BB962C8B-B14F-4D97-AF65-F5344CB8AC3E}">
        <p14:creationId xmlns:p14="http://schemas.microsoft.com/office/powerpoint/2010/main" val="3755713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5395FD-7152-4A53-F19F-84DAC1C7213A}"/>
              </a:ext>
            </a:extLst>
          </p:cNvPr>
          <p:cNvSpPr>
            <a:spLocks noGrp="1"/>
          </p:cNvSpPr>
          <p:nvPr>
            <p:ph type="title"/>
          </p:nvPr>
        </p:nvSpPr>
        <p:spPr/>
        <p:txBody>
          <a:bodyPr/>
          <a:lstStyle/>
          <a:p>
            <a:pPr algn="ctr"/>
            <a:r>
              <a:rPr lang="en-CA" dirty="0"/>
              <a:t>Glossary</a:t>
            </a:r>
            <a:endParaRPr lang="en-US" dirty="0"/>
          </a:p>
        </p:txBody>
      </p:sp>
      <p:sp>
        <p:nvSpPr>
          <p:cNvPr id="3" name="Espace réservé du contenu 2">
            <a:extLst>
              <a:ext uri="{FF2B5EF4-FFF2-40B4-BE49-F238E27FC236}">
                <a16:creationId xmlns:a16="http://schemas.microsoft.com/office/drawing/2014/main" id="{3BDFE6F9-B198-C757-C9CE-14D6CDA8566E}"/>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rgbClr val="374151"/>
                </a:solidFill>
                <a:effectLst/>
                <a:latin typeface="Söhne"/>
              </a:rPr>
              <a:t>Firewall:</a:t>
            </a:r>
            <a:r>
              <a:rPr lang="en-US" b="0" i="0" dirty="0">
                <a:solidFill>
                  <a:srgbClr val="374151"/>
                </a:solidFill>
                <a:effectLst/>
                <a:latin typeface="Söhne"/>
              </a:rPr>
              <a:t> Think of a firewall as a digital security guard for your computer network. It decides who or what is allowed to enter or exit your network, just like a gatekeeper for your home. Having only one firewall is risky because if it fails, your whole network could be vulnerable.</a:t>
            </a:r>
          </a:p>
          <a:p>
            <a:pPr algn="l">
              <a:buFont typeface="+mj-lt"/>
              <a:buAutoNum type="arabicPeriod"/>
            </a:pPr>
            <a:r>
              <a:rPr lang="en-US" b="1" i="0" dirty="0">
                <a:solidFill>
                  <a:srgbClr val="374151"/>
                </a:solidFill>
                <a:effectLst/>
                <a:latin typeface="Söhne"/>
              </a:rPr>
              <a:t>Network Segmentation:</a:t>
            </a:r>
            <a:r>
              <a:rPr lang="en-US" b="0" i="0" dirty="0">
                <a:solidFill>
                  <a:srgbClr val="374151"/>
                </a:solidFill>
                <a:effectLst/>
                <a:latin typeface="Söhne"/>
              </a:rPr>
              <a:t> Imagine dividing your network into different rooms, each with its own lock. This helps keep different parts of your network separate and ensures that if one part is compromised, it's harder for attackers to access the rest.</a:t>
            </a:r>
          </a:p>
          <a:p>
            <a:pPr algn="l">
              <a:buFont typeface="+mj-lt"/>
              <a:buAutoNum type="arabicPeriod"/>
            </a:pPr>
            <a:r>
              <a:rPr lang="en-US" b="1" i="0" dirty="0">
                <a:solidFill>
                  <a:srgbClr val="374151"/>
                </a:solidFill>
                <a:effectLst/>
                <a:latin typeface="Söhne"/>
              </a:rPr>
              <a:t>Encryption:</a:t>
            </a:r>
            <a:r>
              <a:rPr lang="en-US" b="0" i="0" dirty="0">
                <a:solidFill>
                  <a:srgbClr val="374151"/>
                </a:solidFill>
                <a:effectLst/>
                <a:latin typeface="Söhne"/>
              </a:rPr>
              <a:t> Think of encryption as a secret code for your data that only the right people can understand. It's like putting your important information in a locked safe. It keeps your data safe from prying eyes.</a:t>
            </a:r>
          </a:p>
          <a:p>
            <a:pPr algn="l">
              <a:buFont typeface="+mj-lt"/>
              <a:buAutoNum type="arabicPeriod"/>
            </a:pPr>
            <a:r>
              <a:rPr lang="en-US" b="1" i="0" dirty="0">
                <a:solidFill>
                  <a:srgbClr val="374151"/>
                </a:solidFill>
                <a:effectLst/>
                <a:latin typeface="Söhne"/>
              </a:rPr>
              <a:t>Access Controls:</a:t>
            </a:r>
            <a:r>
              <a:rPr lang="en-US" b="0" i="0" dirty="0">
                <a:solidFill>
                  <a:srgbClr val="374151"/>
                </a:solidFill>
                <a:effectLst/>
                <a:latin typeface="Söhne"/>
              </a:rPr>
              <a:t> Access controls are like special badges that decide who can enter certain areas or access specific information. They make sure only the right people get in and keep out anyone who shouldn't be there.</a:t>
            </a:r>
          </a:p>
          <a:p>
            <a:pPr algn="l">
              <a:buFont typeface="+mj-lt"/>
              <a:buAutoNum type="arabicPeriod"/>
            </a:pPr>
            <a:r>
              <a:rPr lang="en-US" b="1" i="0" dirty="0">
                <a:solidFill>
                  <a:srgbClr val="374151"/>
                </a:solidFill>
                <a:effectLst/>
                <a:latin typeface="Söhne"/>
              </a:rPr>
              <a:t>Security Patch:</a:t>
            </a:r>
            <a:r>
              <a:rPr lang="en-US" b="0" i="0" dirty="0">
                <a:solidFill>
                  <a:srgbClr val="374151"/>
                </a:solidFill>
                <a:effectLst/>
                <a:latin typeface="Söhne"/>
              </a:rPr>
              <a:t> Security patches are like updates for your computer that fix problems. Applying them promptly is like fixing a hole in your fence before someone can sneak through. Delaying patches can leave your system vulnerable.</a:t>
            </a:r>
          </a:p>
          <a:p>
            <a:pPr algn="l">
              <a:buFont typeface="+mj-lt"/>
              <a:buAutoNum type="arabicPeriod"/>
            </a:pPr>
            <a:r>
              <a:rPr lang="en-US" b="1" i="0" dirty="0">
                <a:solidFill>
                  <a:srgbClr val="374151"/>
                </a:solidFill>
                <a:effectLst/>
                <a:latin typeface="Söhne"/>
              </a:rPr>
              <a:t>Web Application Firewall (WAF):</a:t>
            </a:r>
            <a:r>
              <a:rPr lang="en-US" b="0" i="0" dirty="0">
                <a:solidFill>
                  <a:srgbClr val="374151"/>
                </a:solidFill>
                <a:effectLst/>
                <a:latin typeface="Söhne"/>
              </a:rPr>
              <a:t> Think of a WAF as a bodyguard for your website. It watches over your site and protects it from online attacks, like having an extra layer of security.</a:t>
            </a:r>
          </a:p>
          <a:p>
            <a:pPr algn="l">
              <a:buFont typeface="+mj-lt"/>
              <a:buAutoNum type="arabicPeriod"/>
            </a:pPr>
            <a:r>
              <a:rPr lang="en-US" b="1" i="0" dirty="0">
                <a:solidFill>
                  <a:srgbClr val="374151"/>
                </a:solidFill>
                <a:effectLst/>
                <a:latin typeface="Söhne"/>
              </a:rPr>
              <a:t>Incident Detection:</a:t>
            </a:r>
            <a:r>
              <a:rPr lang="en-US" b="0" i="0" dirty="0">
                <a:solidFill>
                  <a:srgbClr val="374151"/>
                </a:solidFill>
                <a:effectLst/>
                <a:latin typeface="Söhne"/>
              </a:rPr>
              <a:t> Imagine having alarms and cameras in your house to tell you when something suspicious is happening. Incident detection helps you know when there might be a security problem so you can act quickly.</a:t>
            </a:r>
          </a:p>
          <a:p>
            <a:pPr algn="l">
              <a:buFont typeface="+mj-lt"/>
              <a:buAutoNum type="arabicPeriod"/>
            </a:pPr>
            <a:r>
              <a:rPr lang="en-US" b="1" i="0" dirty="0">
                <a:solidFill>
                  <a:srgbClr val="374151"/>
                </a:solidFill>
                <a:effectLst/>
                <a:latin typeface="Söhne"/>
              </a:rPr>
              <a:t>National Institute of Standards and Technology (NIST) Framework:</a:t>
            </a:r>
            <a:r>
              <a:rPr lang="en-US" b="0" i="0" dirty="0">
                <a:solidFill>
                  <a:srgbClr val="374151"/>
                </a:solidFill>
                <a:effectLst/>
                <a:latin typeface="Söhne"/>
              </a:rPr>
              <a:t> The NIST Framework is like a guidebook for keeping your online information safe. It gives organizations recommendations and best practices to make their digital world more secure.</a:t>
            </a:r>
          </a:p>
          <a:p>
            <a:pPr marL="0" indent="0">
              <a:buNone/>
            </a:pPr>
            <a:endParaRPr lang="en-US" dirty="0"/>
          </a:p>
        </p:txBody>
      </p:sp>
    </p:spTree>
    <p:extLst>
      <p:ext uri="{BB962C8B-B14F-4D97-AF65-F5344CB8AC3E}">
        <p14:creationId xmlns:p14="http://schemas.microsoft.com/office/powerpoint/2010/main" val="3552110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F72015-7516-0845-7572-F5EFB0F0F7BC}"/>
              </a:ext>
            </a:extLst>
          </p:cNvPr>
          <p:cNvSpPr>
            <a:spLocks noGrp="1"/>
          </p:cNvSpPr>
          <p:nvPr>
            <p:ph type="title"/>
          </p:nvPr>
        </p:nvSpPr>
        <p:spPr/>
        <p:txBody>
          <a:bodyPr/>
          <a:lstStyle/>
          <a:p>
            <a:pPr algn="ctr"/>
            <a:r>
              <a:rPr lang="en-US" dirty="0"/>
              <a:t>Section 1: Introduction</a:t>
            </a:r>
          </a:p>
        </p:txBody>
      </p:sp>
      <p:sp>
        <p:nvSpPr>
          <p:cNvPr id="3" name="Espace réservé du contenu 2">
            <a:extLst>
              <a:ext uri="{FF2B5EF4-FFF2-40B4-BE49-F238E27FC236}">
                <a16:creationId xmlns:a16="http://schemas.microsoft.com/office/drawing/2014/main" id="{C833D650-986A-1960-7BCC-1F14F60FF3F9}"/>
              </a:ext>
            </a:extLst>
          </p:cNvPr>
          <p:cNvSpPr>
            <a:spLocks noGrp="1"/>
          </p:cNvSpPr>
          <p:nvPr>
            <p:ph idx="1"/>
          </p:nvPr>
        </p:nvSpPr>
        <p:spPr/>
        <p:txBody>
          <a:bodyPr/>
          <a:lstStyle/>
          <a:p>
            <a:pPr marL="0" marR="0" indent="0">
              <a:lnSpc>
                <a:spcPct val="150000"/>
              </a:lnSpc>
              <a:spcBef>
                <a:spcPts val="0"/>
              </a:spcBef>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purpose of this report is to provide a comprehensive overview of the current security landscape, the goals of the security architecture, and a summary of recommendations for enhancing the security posture of the mid-sized e-commerce company under assessment. The scope of this report encompasses a detailed analysis of the existing security infrastructure followed by a set of recommendations to address identified vulnerabilities and mitigate associated risks.</a:t>
            </a:r>
          </a:p>
          <a:p>
            <a:pPr marL="0" indent="0">
              <a:buNone/>
            </a:pPr>
            <a:endParaRPr lang="en-US" dirty="0"/>
          </a:p>
        </p:txBody>
      </p:sp>
    </p:spTree>
    <p:extLst>
      <p:ext uri="{BB962C8B-B14F-4D97-AF65-F5344CB8AC3E}">
        <p14:creationId xmlns:p14="http://schemas.microsoft.com/office/powerpoint/2010/main" val="2836487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BDFC2-D77B-106F-62BD-D7BE60D332EB}"/>
              </a:ext>
            </a:extLst>
          </p:cNvPr>
          <p:cNvSpPr>
            <a:spLocks noGrp="1"/>
          </p:cNvSpPr>
          <p:nvPr>
            <p:ph type="title"/>
          </p:nvPr>
        </p:nvSpPr>
        <p:spPr>
          <a:xfrm>
            <a:off x="581193" y="729658"/>
            <a:ext cx="11029616" cy="988332"/>
          </a:xfrm>
        </p:spPr>
        <p:txBody>
          <a:bodyPr anchor="b">
            <a:normAutofit/>
          </a:bodyPr>
          <a:lstStyle/>
          <a:p>
            <a:pPr algn="ctr"/>
            <a:r>
              <a:rPr lang="en-US" dirty="0"/>
              <a:t>Section 2: Current Security </a:t>
            </a:r>
            <a:r>
              <a:rPr lang="en-US" dirty="0" err="1"/>
              <a:t>LAndscape</a:t>
            </a:r>
            <a:endParaRPr lang="en-US" dirty="0"/>
          </a:p>
        </p:txBody>
      </p:sp>
      <p:sp>
        <p:nvSpPr>
          <p:cNvPr id="3" name="Espace réservé du contenu 2">
            <a:extLst>
              <a:ext uri="{FF2B5EF4-FFF2-40B4-BE49-F238E27FC236}">
                <a16:creationId xmlns:a16="http://schemas.microsoft.com/office/drawing/2014/main" id="{2923DE1D-31C8-2376-C85A-AC4A3C3D4A3A}"/>
              </a:ext>
            </a:extLst>
          </p:cNvPr>
          <p:cNvSpPr>
            <a:spLocks noGrp="1"/>
          </p:cNvSpPr>
          <p:nvPr>
            <p:ph sz="half" idx="1"/>
          </p:nvPr>
        </p:nvSpPr>
        <p:spPr>
          <a:xfrm>
            <a:off x="581193" y="2228003"/>
            <a:ext cx="5422390" cy="3633047"/>
          </a:xfrm>
        </p:spPr>
        <p:txBody>
          <a:bodyPr anchor="ctr">
            <a:normAutofit/>
          </a:bodyPr>
          <a:lstStyle/>
          <a:p>
            <a:pPr algn="l">
              <a:buFont typeface="Arial" panose="020B0604020202020204" pitchFamily="34" charset="0"/>
              <a:buChar char="•"/>
            </a:pPr>
            <a:r>
              <a:rPr lang="en-US" sz="1600" b="0" i="0" dirty="0">
                <a:solidFill>
                  <a:srgbClr val="374151"/>
                </a:solidFill>
                <a:effectLst/>
                <a:latin typeface="Söhne"/>
              </a:rPr>
              <a:t>Overview of the e-commerce company's network topology, highlighting critical assets such as payment information, website server, e-commerce website, customer data, and database server.</a:t>
            </a:r>
          </a:p>
          <a:p>
            <a:pPr algn="l">
              <a:buFont typeface="Arial" panose="020B0604020202020204" pitchFamily="34" charset="0"/>
              <a:buChar char="•"/>
            </a:pPr>
            <a:r>
              <a:rPr lang="en-US" sz="1600" b="0" i="0" dirty="0">
                <a:solidFill>
                  <a:srgbClr val="374151"/>
                </a:solidFill>
                <a:effectLst/>
                <a:latin typeface="Söhne"/>
              </a:rPr>
              <a:t>Identification of vulnerabilities and risks including a single firewall for the entire network, lack of network segmentation, weak encryption, and delayed security patching.</a:t>
            </a:r>
          </a:p>
          <a:p>
            <a:pPr algn="l">
              <a:buFont typeface="Arial" panose="020B0604020202020204" pitchFamily="34" charset="0"/>
              <a:buChar char="•"/>
            </a:pPr>
            <a:r>
              <a:rPr lang="en-US" sz="1600" b="0" i="0" dirty="0">
                <a:solidFill>
                  <a:srgbClr val="374151"/>
                </a:solidFill>
                <a:effectLst/>
                <a:latin typeface="Söhne"/>
              </a:rPr>
              <a:t>Emphasis on the urgency of addressing these issues to protect customer data, financial transactions, and the company's reputation.</a:t>
            </a:r>
          </a:p>
          <a:p>
            <a:pPr marL="0" marR="0" indent="0">
              <a:spcBef>
                <a:spcPts val="0"/>
              </a:spcBef>
              <a:spcAft>
                <a:spcPts val="800"/>
              </a:spcAft>
              <a:buNone/>
            </a:pPr>
            <a:endParaRPr lang="en-US" kern="100" dirty="0"/>
          </a:p>
          <a:p>
            <a:pPr marL="0" marR="0" indent="0">
              <a:spcBef>
                <a:spcPts val="0"/>
              </a:spcBef>
              <a:spcAft>
                <a:spcPts val="800"/>
              </a:spcAft>
              <a:buNone/>
            </a:pPr>
            <a:endParaRPr lang="en-US" dirty="0"/>
          </a:p>
        </p:txBody>
      </p:sp>
      <p:pic>
        <p:nvPicPr>
          <p:cNvPr id="4" name="Image 3" descr="Une image contenant texte, capture d’écran, diagramme, conception&#10;&#10;Description générée automatiquement">
            <a:extLst>
              <a:ext uri="{FF2B5EF4-FFF2-40B4-BE49-F238E27FC236}">
                <a16:creationId xmlns:a16="http://schemas.microsoft.com/office/drawing/2014/main" id="{32E95F39-E8FB-D774-FDD9-C2368B1115F5}"/>
              </a:ext>
            </a:extLst>
          </p:cNvPr>
          <p:cNvPicPr>
            <a:picLocks noChangeAspect="1"/>
          </p:cNvPicPr>
          <p:nvPr/>
        </p:nvPicPr>
        <p:blipFill>
          <a:blip r:embed="rId2"/>
          <a:stretch>
            <a:fillRect/>
          </a:stretch>
        </p:blipFill>
        <p:spPr>
          <a:xfrm>
            <a:off x="5887271" y="1948070"/>
            <a:ext cx="6304729" cy="4554693"/>
          </a:xfrm>
          <a:prstGeom prst="rect">
            <a:avLst/>
          </a:prstGeom>
          <a:noFill/>
        </p:spPr>
      </p:pic>
    </p:spTree>
    <p:extLst>
      <p:ext uri="{BB962C8B-B14F-4D97-AF65-F5344CB8AC3E}">
        <p14:creationId xmlns:p14="http://schemas.microsoft.com/office/powerpoint/2010/main" val="1875317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088953-31DB-1905-FD2A-181F8A3EA448}"/>
              </a:ext>
            </a:extLst>
          </p:cNvPr>
          <p:cNvSpPr>
            <a:spLocks noGrp="1"/>
          </p:cNvSpPr>
          <p:nvPr>
            <p:ph type="title"/>
          </p:nvPr>
        </p:nvSpPr>
        <p:spPr/>
        <p:txBody>
          <a:bodyPr/>
          <a:lstStyle/>
          <a:p>
            <a:pPr algn="ctr"/>
            <a:r>
              <a:rPr lang="en-US" dirty="0"/>
              <a:t>Section 3: Security Architecture Goals</a:t>
            </a:r>
          </a:p>
        </p:txBody>
      </p:sp>
      <p:sp>
        <p:nvSpPr>
          <p:cNvPr id="3" name="Espace réservé du contenu 2">
            <a:extLst>
              <a:ext uri="{FF2B5EF4-FFF2-40B4-BE49-F238E27FC236}">
                <a16:creationId xmlns:a16="http://schemas.microsoft.com/office/drawing/2014/main" id="{C0405C85-9CBA-98FB-AF51-696FA5DE89A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374151"/>
                </a:solidFill>
                <a:effectLst/>
                <a:latin typeface="Söhne"/>
              </a:rPr>
              <a:t>Network Security: Implement redundant firewalls to eliminate the single point of failure and introduce proper network segmentation. This ensures that a breach in one area won't easily lead to unauthorized access to others.</a:t>
            </a:r>
          </a:p>
          <a:p>
            <a:pPr marL="0" indent="0" algn="l">
              <a:buNone/>
            </a:pPr>
            <a:r>
              <a:rPr lang="en-US" dirty="0">
                <a:solidFill>
                  <a:srgbClr val="374151"/>
                </a:solidFill>
                <a:latin typeface="Söhne"/>
              </a:rPr>
              <a:t>- Definition of Redundant Firewall: </a:t>
            </a:r>
            <a:r>
              <a:rPr lang="en-US" b="0" i="0" dirty="0">
                <a:solidFill>
                  <a:srgbClr val="374151"/>
                </a:solidFill>
                <a:effectLst/>
                <a:latin typeface="Söhne"/>
              </a:rPr>
              <a:t>A redundant firewall is like having a backup security guard for your computer or network, so if one guard gets tired or fails, the other one is ready to protect your data and keep the bad stuff out.</a:t>
            </a:r>
          </a:p>
          <a:p>
            <a:pPr algn="l">
              <a:buFont typeface="Arial" panose="020B0604020202020204" pitchFamily="34" charset="0"/>
              <a:buChar char="•"/>
            </a:pPr>
            <a:r>
              <a:rPr lang="en-US" b="0" i="0" dirty="0">
                <a:solidFill>
                  <a:srgbClr val="374151"/>
                </a:solidFill>
                <a:effectLst/>
                <a:latin typeface="Söhne"/>
              </a:rPr>
              <a:t>Data Security: Strengthen encryption protocols to protect sensitive customer payment data. Enforce strict access controls, limiting access to authorized personnel only, and conduct regular security assessments to identify and fix vulnerabilities.</a:t>
            </a:r>
          </a:p>
          <a:p>
            <a:pPr algn="l">
              <a:buFont typeface="Arial" panose="020B0604020202020204" pitchFamily="34" charset="0"/>
              <a:buChar char="•"/>
            </a:pPr>
            <a:r>
              <a:rPr lang="en-US" b="0" i="0" dirty="0">
                <a:solidFill>
                  <a:srgbClr val="374151"/>
                </a:solidFill>
                <a:effectLst/>
                <a:latin typeface="Söhne"/>
              </a:rPr>
              <a:t>Endpoint Security: Apply security patches and updates promptly to protect against known vulnerabilities. Implement a web application firewall (WAF) to filter incoming traffic, and conduct regular security audits for the web server to proactively identify and mitigate risks.</a:t>
            </a:r>
          </a:p>
          <a:p>
            <a:pPr marL="0" indent="0" algn="l">
              <a:buNone/>
            </a:pPr>
            <a:r>
              <a:rPr lang="en-US" dirty="0">
                <a:solidFill>
                  <a:srgbClr val="374151"/>
                </a:solidFill>
                <a:latin typeface="Söhne"/>
              </a:rPr>
              <a:t>- Definition of endpoint security: </a:t>
            </a:r>
            <a:r>
              <a:rPr lang="en-US" b="0" i="0" dirty="0">
                <a:solidFill>
                  <a:srgbClr val="374151"/>
                </a:solidFill>
                <a:effectLst/>
                <a:latin typeface="Söhne"/>
              </a:rPr>
              <a:t>Endpoint security is like putting locks on the doors and windows of your computer or device. It helps keep your personal information and data safe by preventing unauthorized access, viruses, and other harmful things from getting in and causing trouble. It's like having a security system for your digital devices to protect them from cyber threats.</a:t>
            </a:r>
          </a:p>
          <a:p>
            <a:pPr marL="0" indent="0">
              <a:buNone/>
            </a:pPr>
            <a:endParaRPr lang="en-US" dirty="0"/>
          </a:p>
        </p:txBody>
      </p:sp>
    </p:spTree>
    <p:extLst>
      <p:ext uri="{BB962C8B-B14F-4D97-AF65-F5344CB8AC3E}">
        <p14:creationId xmlns:p14="http://schemas.microsoft.com/office/powerpoint/2010/main" val="249917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603FBD-7864-512E-0FCE-05F89F9EB89C}"/>
              </a:ext>
            </a:extLst>
          </p:cNvPr>
          <p:cNvSpPr>
            <a:spLocks noGrp="1"/>
          </p:cNvSpPr>
          <p:nvPr>
            <p:ph type="title"/>
          </p:nvPr>
        </p:nvSpPr>
        <p:spPr/>
        <p:txBody>
          <a:bodyPr/>
          <a:lstStyle/>
          <a:p>
            <a:pPr algn="ctr"/>
            <a:r>
              <a:rPr lang="en-US" dirty="0"/>
              <a:t>Section 4: Security Architecture Recommendations</a:t>
            </a:r>
          </a:p>
        </p:txBody>
      </p:sp>
      <p:sp>
        <p:nvSpPr>
          <p:cNvPr id="3" name="Espace réservé du contenu 2">
            <a:extLst>
              <a:ext uri="{FF2B5EF4-FFF2-40B4-BE49-F238E27FC236}">
                <a16:creationId xmlns:a16="http://schemas.microsoft.com/office/drawing/2014/main" id="{9C1BBA1A-151B-F81F-11D8-CF01EE0419F2}"/>
              </a:ext>
            </a:extLst>
          </p:cNvPr>
          <p:cNvSpPr>
            <a:spLocks noGrp="1"/>
          </p:cNvSpPr>
          <p:nvPr>
            <p:ph idx="1"/>
          </p:nvPr>
        </p:nvSpPr>
        <p:spPr>
          <a:xfrm>
            <a:off x="581192" y="1715956"/>
            <a:ext cx="11029615" cy="4764357"/>
          </a:xfrm>
        </p:spPr>
        <p:txBody>
          <a:bodyPr>
            <a:normAutofit fontScale="77500" lnSpcReduction="20000"/>
          </a:bodyPr>
          <a:lstStyle/>
          <a:p>
            <a:pPr marL="0" marR="0" indent="0">
              <a:lnSpc>
                <a:spcPct val="150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following recommendations are provided across various security domains, including the adoption of the NIST framework:</a:t>
            </a:r>
          </a:p>
          <a:p>
            <a:pPr algn="l">
              <a:buFont typeface="Arial" panose="020B0604020202020204" pitchFamily="34" charset="0"/>
              <a:buChar char="•"/>
            </a:pPr>
            <a:r>
              <a:rPr lang="en-US" b="0" i="0" dirty="0">
                <a:solidFill>
                  <a:srgbClr val="374151"/>
                </a:solidFill>
                <a:effectLst/>
                <a:latin typeface="Söhne"/>
              </a:rPr>
              <a:t>Network Security: Implement redundant firewalls to eliminate the single point of failure and introduce proper network segmentation. This ensures that a breach in one area won't easily lead to unauthorized access to others.</a:t>
            </a:r>
          </a:p>
          <a:p>
            <a:pPr algn="l">
              <a:buFont typeface="Arial" panose="020B0604020202020204" pitchFamily="34" charset="0"/>
              <a:buChar char="•"/>
            </a:pPr>
            <a:r>
              <a:rPr lang="en-US" b="0" i="0" dirty="0">
                <a:solidFill>
                  <a:srgbClr val="374151"/>
                </a:solidFill>
                <a:effectLst/>
                <a:latin typeface="Söhne"/>
              </a:rPr>
              <a:t>Data Security: Strengthen encryption protocols to protect sensitive customer payment data. Enforce strict access controls, limiting access to authorized personnel only, and conduct regular security assessments to identify and fix vulnerabilities.</a:t>
            </a:r>
          </a:p>
          <a:p>
            <a:pPr algn="l">
              <a:buFont typeface="Arial" panose="020B0604020202020204" pitchFamily="34" charset="0"/>
              <a:buChar char="•"/>
            </a:pPr>
            <a:r>
              <a:rPr lang="en-US" b="0" i="0" dirty="0">
                <a:solidFill>
                  <a:srgbClr val="374151"/>
                </a:solidFill>
                <a:effectLst/>
                <a:latin typeface="Söhne"/>
              </a:rPr>
              <a:t>Endpoint Security: Apply security patches and updates promptly to protect against known vulnerabilities. Implement a web application firewall (WAF) to filter incoming traffic, and conduct regular security audits for the web server to proactively identify and mitigate risks.</a:t>
            </a:r>
          </a:p>
          <a:p>
            <a:pPr marL="0" marR="0" indent="0">
              <a:lnSpc>
                <a:spcPct val="150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Benefits of Implementing NIST Framework:</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Risk-Based Approach: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NIST framework offers a structured, risk-based approach to cybersecurity, allowing your company to focus resources on mitigating the most critical vulnerabilities and threats.</a:t>
            </a:r>
          </a:p>
          <a:p>
            <a:pPr marL="342900" marR="0" lvl="0" indent="-342900">
              <a:lnSpc>
                <a:spcPct val="150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Comprehensive Guidance: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NIST provides comprehensive guidance on cybersecurity practices, ensuring that your security measures cover all aspects of your organization's operations.</a:t>
            </a:r>
          </a:p>
          <a:p>
            <a:pPr marL="342900" marR="0" lvl="0" indent="-342900">
              <a:lnSpc>
                <a:spcPct val="150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Regulatory Compliance: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NIST framework aligns with various regulatory requirements, reducing the risk of legal penalties and financial consequences associated with non-compliance.</a:t>
            </a:r>
          </a:p>
          <a:p>
            <a:pPr marL="0" indent="0">
              <a:buNone/>
            </a:pPr>
            <a:endParaRPr lang="en-US" dirty="0"/>
          </a:p>
        </p:txBody>
      </p:sp>
    </p:spTree>
    <p:extLst>
      <p:ext uri="{BB962C8B-B14F-4D97-AF65-F5344CB8AC3E}">
        <p14:creationId xmlns:p14="http://schemas.microsoft.com/office/powerpoint/2010/main" val="109553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A6E00-59E0-F577-463D-26E4035E1FBC}"/>
              </a:ext>
            </a:extLst>
          </p:cNvPr>
          <p:cNvSpPr>
            <a:spLocks noGrp="1"/>
          </p:cNvSpPr>
          <p:nvPr>
            <p:ph type="title"/>
          </p:nvPr>
        </p:nvSpPr>
        <p:spPr/>
        <p:txBody>
          <a:bodyPr/>
          <a:lstStyle/>
          <a:p>
            <a:pPr algn="ctr"/>
            <a:r>
              <a:rPr lang="en-US" dirty="0"/>
              <a:t>Section 5: Implementation Strategy</a:t>
            </a:r>
          </a:p>
        </p:txBody>
      </p:sp>
      <p:sp>
        <p:nvSpPr>
          <p:cNvPr id="3" name="Espace réservé du contenu 2">
            <a:extLst>
              <a:ext uri="{FF2B5EF4-FFF2-40B4-BE49-F238E27FC236}">
                <a16:creationId xmlns:a16="http://schemas.microsoft.com/office/drawing/2014/main" id="{12847BC5-5AEF-0428-576A-E7DF34562CB5}"/>
              </a:ext>
            </a:extLst>
          </p:cNvPr>
          <p:cNvSpPr>
            <a:spLocks noGrp="1"/>
          </p:cNvSpPr>
          <p:nvPr>
            <p:ph idx="1"/>
          </p:nvPr>
        </p:nvSpPr>
        <p:spPr/>
        <p:txBody>
          <a:bodyPr>
            <a:normAutofit fontScale="92500" lnSpcReduction="20000"/>
          </a:bodyPr>
          <a:lstStyle/>
          <a:p>
            <a:pPr marL="0" marR="0" indent="0">
              <a:lnSpc>
                <a:spcPct val="150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implement the recommended security measures, including the NIST framework, a phased approach is proposed. Key elements of the implementation strategy include:</a:t>
            </a:r>
          </a:p>
          <a:p>
            <a:pPr algn="l">
              <a:buFont typeface="Arial" panose="020B0604020202020204" pitchFamily="34" charset="0"/>
              <a:buChar char="•"/>
            </a:pPr>
            <a:r>
              <a:rPr lang="en-US" b="0" i="0" dirty="0">
                <a:solidFill>
                  <a:srgbClr val="374151"/>
                </a:solidFill>
                <a:effectLst/>
                <a:latin typeface="Söhne"/>
              </a:rPr>
              <a:t>Prioritization of Security Enhancements: Identify critical assets and vulnerabilities, prioritizing security measures based on potential impact and risk.</a:t>
            </a:r>
          </a:p>
          <a:p>
            <a:pPr algn="l">
              <a:buFont typeface="Arial" panose="020B0604020202020204" pitchFamily="34" charset="0"/>
              <a:buChar char="•"/>
            </a:pPr>
            <a:r>
              <a:rPr lang="en-US" b="0" i="0" dirty="0">
                <a:solidFill>
                  <a:srgbClr val="374151"/>
                </a:solidFill>
                <a:effectLst/>
                <a:latin typeface="Söhne"/>
              </a:rPr>
              <a:t>Resource Allocation: Allocate necessary resources, including personnel, tools, and technology, to ensure the successful implementation of security measures.</a:t>
            </a:r>
          </a:p>
          <a:p>
            <a:pPr algn="l">
              <a:buFont typeface="Arial" panose="020B0604020202020204" pitchFamily="34" charset="0"/>
              <a:buChar char="•"/>
            </a:pPr>
            <a:r>
              <a:rPr lang="en-US" b="0" i="0" dirty="0">
                <a:solidFill>
                  <a:srgbClr val="374151"/>
                </a:solidFill>
                <a:effectLst/>
                <a:latin typeface="Söhne"/>
              </a:rPr>
              <a:t>Phased Approach: Divide the implementation into well-defined phases, starting with high-priority items. This approach ensures manageable and effective deployment while considering business continuity.</a:t>
            </a:r>
          </a:p>
          <a:p>
            <a:pPr algn="l">
              <a:buFont typeface="Arial" panose="020B0604020202020204" pitchFamily="34" charset="0"/>
              <a:buChar char="•"/>
            </a:pPr>
            <a:r>
              <a:rPr lang="en-US" b="0" i="0" dirty="0">
                <a:solidFill>
                  <a:srgbClr val="374151"/>
                </a:solidFill>
                <a:effectLst/>
                <a:latin typeface="Söhne"/>
              </a:rPr>
              <a:t>Testing and Validation: Rigorously test and validate security measures at each phase to ensure their effectiveness in protecting the organization's assets.</a:t>
            </a:r>
          </a:p>
          <a:p>
            <a:pPr algn="l">
              <a:buFont typeface="Arial" panose="020B0604020202020204" pitchFamily="34" charset="0"/>
              <a:buChar char="•"/>
            </a:pPr>
            <a:r>
              <a:rPr lang="en-US" b="0" i="0" dirty="0">
                <a:solidFill>
                  <a:srgbClr val="374151"/>
                </a:solidFill>
                <a:effectLst/>
                <a:latin typeface="Söhne"/>
              </a:rPr>
              <a:t>Timelines: Establish clear timelines for each phase, balancing the need for enhanced security with the continuity of business operations.</a:t>
            </a:r>
          </a:p>
          <a:p>
            <a:pPr marL="0" indent="0">
              <a:buNone/>
            </a:pPr>
            <a:endParaRPr lang="en-US" dirty="0"/>
          </a:p>
        </p:txBody>
      </p:sp>
    </p:spTree>
    <p:extLst>
      <p:ext uri="{BB962C8B-B14F-4D97-AF65-F5344CB8AC3E}">
        <p14:creationId xmlns:p14="http://schemas.microsoft.com/office/powerpoint/2010/main" val="89059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2F4E86-AA61-AE86-2211-8CE8B7493789}"/>
              </a:ext>
            </a:extLst>
          </p:cNvPr>
          <p:cNvSpPr>
            <a:spLocks noGrp="1"/>
          </p:cNvSpPr>
          <p:nvPr>
            <p:ph type="title"/>
          </p:nvPr>
        </p:nvSpPr>
        <p:spPr/>
        <p:txBody>
          <a:bodyPr/>
          <a:lstStyle/>
          <a:p>
            <a:pPr algn="ctr"/>
            <a:r>
              <a:rPr lang="en-US" dirty="0"/>
              <a:t>Conclusion</a:t>
            </a:r>
          </a:p>
        </p:txBody>
      </p:sp>
      <p:sp>
        <p:nvSpPr>
          <p:cNvPr id="3" name="Espace réservé du contenu 2">
            <a:extLst>
              <a:ext uri="{FF2B5EF4-FFF2-40B4-BE49-F238E27FC236}">
                <a16:creationId xmlns:a16="http://schemas.microsoft.com/office/drawing/2014/main" id="{5CB5A566-4365-492E-FD70-24572ECB802F}"/>
              </a:ext>
            </a:extLst>
          </p:cNvPr>
          <p:cNvSpPr>
            <a:spLocks noGrp="1"/>
          </p:cNvSpPr>
          <p:nvPr>
            <p:ph idx="1"/>
          </p:nvPr>
        </p:nvSpPr>
        <p:spPr/>
        <p:txBody>
          <a:bodyPr>
            <a:normAutofit fontScale="92500" lnSpcReduction="20000"/>
          </a:bodyPr>
          <a:lstStyle/>
          <a:p>
            <a:pPr marL="0" marR="0" indent="0">
              <a:lnSpc>
                <a:spcPct val="150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conclusion, this report underscores the critical importance of enhancing the security posture of the mid-sized e-commerce company and emphasizes the benefits of integrating the NIST framework. The existing security architecture, characterized by vulnerabilities such as a single firewall and lack of network segmentation, poses significant risks to the organization's operations, customer trust, and regulatory compliance. The recommended security measures, including the NIST framework, are tailored to address these vulnerabilities and align with business requirements, compliance considerations, and future growth plans. It is imperative that the company takes these recommendations seriously and implements them in a phased manner to fortify its security infrastructure, protect critical assets, and safeguard its reputation in the ever-evolving cybersecurity landscape. Implementing the NIST framework will not only strengthen security but also enhance the company's ability to adapt to emerging threats and protect its reputation, customer trust, and financial well-being.</a:t>
            </a:r>
          </a:p>
          <a:p>
            <a:pPr marL="0" indent="0">
              <a:buNone/>
            </a:pPr>
            <a:endParaRPr lang="en-US" dirty="0"/>
          </a:p>
        </p:txBody>
      </p:sp>
    </p:spTree>
    <p:extLst>
      <p:ext uri="{BB962C8B-B14F-4D97-AF65-F5344CB8AC3E}">
        <p14:creationId xmlns:p14="http://schemas.microsoft.com/office/powerpoint/2010/main" val="1438252725"/>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42D3C2F-55A5-48C0-9D5A-95C7FF0389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103</TotalTime>
  <Words>1429</Words>
  <Application>Microsoft Office PowerPoint</Application>
  <PresentationFormat>Grand écran</PresentationFormat>
  <Paragraphs>67</Paragraphs>
  <Slides>10</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10</vt:i4>
      </vt:variant>
    </vt:vector>
  </HeadingPairs>
  <TitlesOfParts>
    <vt:vector size="17" baseType="lpstr">
      <vt:lpstr>Arial</vt:lpstr>
      <vt:lpstr>Calibri</vt:lpstr>
      <vt:lpstr>Gill Sans MT</vt:lpstr>
      <vt:lpstr>Söhne</vt:lpstr>
      <vt:lpstr>Symbol</vt:lpstr>
      <vt:lpstr>Wingdings 2</vt:lpstr>
      <vt:lpstr>Custom</vt:lpstr>
      <vt:lpstr>Enhancing Security for Mid Size E-Commerce</vt:lpstr>
      <vt:lpstr>Table of Content</vt:lpstr>
      <vt:lpstr>Glossary</vt:lpstr>
      <vt:lpstr>Section 1: Introduction</vt:lpstr>
      <vt:lpstr>Section 2: Current Security LAndscape</vt:lpstr>
      <vt:lpstr>Section 3: Security Architecture Goals</vt:lpstr>
      <vt:lpstr>Section 4: Security Architecture Recommendations</vt:lpstr>
      <vt:lpstr>Section 5: Implementation Strategy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Security for Mid Size E-Commerce</dc:title>
  <dc:creator>Max Daguste</dc:creator>
  <cp:lastModifiedBy>Max Daguste</cp:lastModifiedBy>
  <cp:revision>1</cp:revision>
  <dcterms:created xsi:type="dcterms:W3CDTF">2023-09-08T06:45:15Z</dcterms:created>
  <dcterms:modified xsi:type="dcterms:W3CDTF">2023-09-08T08:28:36Z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