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17">
  <p:sldMasterIdLst>
    <p:sldMasterId id="2147483648" r:id="rId4"/>
  </p:sldMasterIdLst>
  <p:notesMasterIdLst>
    <p:notesMasterId r:id="rId22"/>
  </p:notesMasterIdLst>
  <p:sldIdLst>
    <p:sldId id="256" r:id="rId5"/>
    <p:sldId id="278" r:id="rId6"/>
    <p:sldId id="280" r:id="rId7"/>
    <p:sldId id="279" r:id="rId8"/>
    <p:sldId id="281" r:id="rId9"/>
    <p:sldId id="282" r:id="rId10"/>
    <p:sldId id="283" r:id="rId11"/>
    <p:sldId id="284" r:id="rId12"/>
    <p:sldId id="285" r:id="rId13"/>
    <p:sldId id="287" r:id="rId14"/>
    <p:sldId id="288" r:id="rId15"/>
    <p:sldId id="286" r:id="rId16"/>
    <p:sldId id="289" r:id="rId17"/>
    <p:sldId id="291" r:id="rId18"/>
    <p:sldId id="290" r:id="rId19"/>
    <p:sldId id="293" r:id="rId20"/>
    <p:sldId id="29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27F0CD-FDAA-441A-B3EB-026ABB987199}" v="33" dt="2023-08-01T06:07:40.6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Daguste" userId="98e586d915405a33" providerId="LiveId" clId="{AA27F0CD-FDAA-441A-B3EB-026ABB987199}"/>
    <pc:docChg chg="undo custSel addSld delSld modSld">
      <pc:chgData name="Max Daguste" userId="98e586d915405a33" providerId="LiveId" clId="{AA27F0CD-FDAA-441A-B3EB-026ABB987199}" dt="2023-08-01T06:28:32.697" v="5750" actId="2696"/>
      <pc:docMkLst>
        <pc:docMk/>
      </pc:docMkLst>
      <pc:sldChg chg="del">
        <pc:chgData name="Max Daguste" userId="98e586d915405a33" providerId="LiveId" clId="{AA27F0CD-FDAA-441A-B3EB-026ABB987199}" dt="2023-08-01T06:28:32.697" v="5750" actId="2696"/>
        <pc:sldMkLst>
          <pc:docMk/>
          <pc:sldMk cId="1401741552" sldId="277"/>
        </pc:sldMkLst>
      </pc:sldChg>
      <pc:sldChg chg="modSp mod">
        <pc:chgData name="Max Daguste" userId="98e586d915405a33" providerId="LiveId" clId="{AA27F0CD-FDAA-441A-B3EB-026ABB987199}" dt="2023-08-01T06:28:24.483" v="5749" actId="20577"/>
        <pc:sldMkLst>
          <pc:docMk/>
          <pc:sldMk cId="67032917" sldId="278"/>
        </pc:sldMkLst>
        <pc:spChg chg="mod">
          <ac:chgData name="Max Daguste" userId="98e586d915405a33" providerId="LiveId" clId="{AA27F0CD-FDAA-441A-B3EB-026ABB987199}" dt="2023-08-01T06:28:24.483" v="5749" actId="20577"/>
          <ac:spMkLst>
            <pc:docMk/>
            <pc:sldMk cId="67032917" sldId="278"/>
            <ac:spMk id="4" creationId="{585962FF-CE08-00F8-9FFC-AF92943DE9D1}"/>
          </ac:spMkLst>
        </pc:spChg>
      </pc:sldChg>
      <pc:sldChg chg="modSp mod">
        <pc:chgData name="Max Daguste" userId="98e586d915405a33" providerId="LiveId" clId="{AA27F0CD-FDAA-441A-B3EB-026ABB987199}" dt="2023-08-01T06:00:58.466" v="5347" actId="255"/>
        <pc:sldMkLst>
          <pc:docMk/>
          <pc:sldMk cId="476909222" sldId="281"/>
        </pc:sldMkLst>
        <pc:spChg chg="mod">
          <ac:chgData name="Max Daguste" userId="98e586d915405a33" providerId="LiveId" clId="{AA27F0CD-FDAA-441A-B3EB-026ABB987199}" dt="2023-08-01T06:00:58.466" v="5347" actId="255"/>
          <ac:spMkLst>
            <pc:docMk/>
            <pc:sldMk cId="476909222" sldId="281"/>
            <ac:spMk id="2" creationId="{EAF02889-DC06-9F01-118D-5FF7E57A1A5F}"/>
          </ac:spMkLst>
        </pc:spChg>
        <pc:spChg chg="mod">
          <ac:chgData name="Max Daguste" userId="98e586d915405a33" providerId="LiveId" clId="{AA27F0CD-FDAA-441A-B3EB-026ABB987199}" dt="2023-07-31T06:19:37.179" v="6" actId="255"/>
          <ac:spMkLst>
            <pc:docMk/>
            <pc:sldMk cId="476909222" sldId="281"/>
            <ac:spMk id="3" creationId="{17A0F2FE-B051-F9AF-3E20-AA16D1B47336}"/>
          </ac:spMkLst>
        </pc:spChg>
        <pc:picChg chg="mod">
          <ac:chgData name="Max Daguste" userId="98e586d915405a33" providerId="LiveId" clId="{AA27F0CD-FDAA-441A-B3EB-026ABB987199}" dt="2023-07-31T06:18:34.803" v="4" actId="14100"/>
          <ac:picMkLst>
            <pc:docMk/>
            <pc:sldMk cId="476909222" sldId="281"/>
            <ac:picMk id="10" creationId="{86CDFCF7-95B1-FE27-63DA-D5AFEA455D95}"/>
          </ac:picMkLst>
        </pc:picChg>
      </pc:sldChg>
      <pc:sldChg chg="addSp modSp mod">
        <pc:chgData name="Max Daguste" userId="98e586d915405a33" providerId="LiveId" clId="{AA27F0CD-FDAA-441A-B3EB-026ABB987199}" dt="2023-07-31T06:17:14.804" v="2" actId="255"/>
        <pc:sldMkLst>
          <pc:docMk/>
          <pc:sldMk cId="1011457307" sldId="282"/>
        </pc:sldMkLst>
        <pc:spChg chg="mod">
          <ac:chgData name="Max Daguste" userId="98e586d915405a33" providerId="LiveId" clId="{AA27F0CD-FDAA-441A-B3EB-026ABB987199}" dt="2023-07-31T06:17:14.804" v="2" actId="255"/>
          <ac:spMkLst>
            <pc:docMk/>
            <pc:sldMk cId="1011457307" sldId="282"/>
            <ac:spMk id="3" creationId="{2D96E6B1-FDC0-6C28-3240-CAB128095921}"/>
          </ac:spMkLst>
        </pc:spChg>
        <pc:picChg chg="add mod">
          <ac:chgData name="Max Daguste" userId="98e586d915405a33" providerId="LiveId" clId="{AA27F0CD-FDAA-441A-B3EB-026ABB987199}" dt="2023-07-31T06:17:01.477" v="1" actId="1076"/>
          <ac:picMkLst>
            <pc:docMk/>
            <pc:sldMk cId="1011457307" sldId="282"/>
            <ac:picMk id="6" creationId="{AB4C23E1-D4B8-5654-BC9F-FFBE946DD446}"/>
          </ac:picMkLst>
        </pc:picChg>
      </pc:sldChg>
      <pc:sldChg chg="addSp modSp new mod">
        <pc:chgData name="Max Daguste" userId="98e586d915405a33" providerId="LiveId" clId="{AA27F0CD-FDAA-441A-B3EB-026ABB987199}" dt="2023-08-01T05:14:48.923" v="4756" actId="20577"/>
        <pc:sldMkLst>
          <pc:docMk/>
          <pc:sldMk cId="3314922759" sldId="283"/>
        </pc:sldMkLst>
        <pc:spChg chg="mod">
          <ac:chgData name="Max Daguste" userId="98e586d915405a33" providerId="LiveId" clId="{AA27F0CD-FDAA-441A-B3EB-026ABB987199}" dt="2023-08-01T02:57:10.132" v="3103" actId="20577"/>
          <ac:spMkLst>
            <pc:docMk/>
            <pc:sldMk cId="3314922759" sldId="283"/>
            <ac:spMk id="2" creationId="{511AE596-A82A-AD18-871D-4EEB74A65099}"/>
          </ac:spMkLst>
        </pc:spChg>
        <pc:spChg chg="mod">
          <ac:chgData name="Max Daguste" userId="98e586d915405a33" providerId="LiveId" clId="{AA27F0CD-FDAA-441A-B3EB-026ABB987199}" dt="2023-08-01T05:14:48.923" v="4756" actId="20577"/>
          <ac:spMkLst>
            <pc:docMk/>
            <pc:sldMk cId="3314922759" sldId="283"/>
            <ac:spMk id="3" creationId="{FBB11363-F720-B001-F835-3D59CAEF79EB}"/>
          </ac:spMkLst>
        </pc:spChg>
        <pc:picChg chg="add mod">
          <ac:chgData name="Max Daguste" userId="98e586d915405a33" providerId="LiveId" clId="{AA27F0CD-FDAA-441A-B3EB-026ABB987199}" dt="2023-07-31T06:25:47.781" v="42" actId="1076"/>
          <ac:picMkLst>
            <pc:docMk/>
            <pc:sldMk cId="3314922759" sldId="283"/>
            <ac:picMk id="4" creationId="{3119AFD6-3D75-8AB2-FCEF-AC25DCE8B012}"/>
          </ac:picMkLst>
        </pc:picChg>
      </pc:sldChg>
      <pc:sldChg chg="addSp delSp modSp new mod">
        <pc:chgData name="Max Daguste" userId="98e586d915405a33" providerId="LiveId" clId="{AA27F0CD-FDAA-441A-B3EB-026ABB987199}" dt="2023-08-01T04:55:50.143" v="4102" actId="20577"/>
        <pc:sldMkLst>
          <pc:docMk/>
          <pc:sldMk cId="1695227177" sldId="284"/>
        </pc:sldMkLst>
        <pc:spChg chg="mod">
          <ac:chgData name="Max Daguste" userId="98e586d915405a33" providerId="LiveId" clId="{AA27F0CD-FDAA-441A-B3EB-026ABB987199}" dt="2023-08-01T01:50:13.640" v="162" actId="14100"/>
          <ac:spMkLst>
            <pc:docMk/>
            <pc:sldMk cId="1695227177" sldId="284"/>
            <ac:spMk id="2" creationId="{C05AA7B1-C553-83D1-5B3B-25FB2F5D0C85}"/>
          </ac:spMkLst>
        </pc:spChg>
        <pc:spChg chg="add del mod">
          <ac:chgData name="Max Daguste" userId="98e586d915405a33" providerId="LiveId" clId="{AA27F0CD-FDAA-441A-B3EB-026ABB987199}" dt="2023-08-01T04:55:50.143" v="4102" actId="20577"/>
          <ac:spMkLst>
            <pc:docMk/>
            <pc:sldMk cId="1695227177" sldId="284"/>
            <ac:spMk id="3" creationId="{371B4EB1-57FD-BFB9-8369-F6EF679A8AEF}"/>
          </ac:spMkLst>
        </pc:spChg>
        <pc:picChg chg="add del mod ord">
          <ac:chgData name="Max Daguste" userId="98e586d915405a33" providerId="LiveId" clId="{AA27F0CD-FDAA-441A-B3EB-026ABB987199}" dt="2023-07-31T06:31:31.556" v="94" actId="22"/>
          <ac:picMkLst>
            <pc:docMk/>
            <pc:sldMk cId="1695227177" sldId="284"/>
            <ac:picMk id="5" creationId="{A610E096-EB3D-8131-F3D5-1FF56F968667}"/>
          </ac:picMkLst>
        </pc:picChg>
        <pc:picChg chg="add del mod ord">
          <ac:chgData name="Max Daguste" userId="98e586d915405a33" providerId="LiveId" clId="{AA27F0CD-FDAA-441A-B3EB-026ABB987199}" dt="2023-08-01T01:50:01.974" v="161" actId="22"/>
          <ac:picMkLst>
            <pc:docMk/>
            <pc:sldMk cId="1695227177" sldId="284"/>
            <ac:picMk id="7" creationId="{2B58A7D4-C3FF-2ADC-FED2-CB113DE718BE}"/>
          </ac:picMkLst>
        </pc:picChg>
        <pc:picChg chg="add del mod ord">
          <ac:chgData name="Max Daguste" userId="98e586d915405a33" providerId="LiveId" clId="{AA27F0CD-FDAA-441A-B3EB-026ABB987199}" dt="2023-08-01T01:50:24.273" v="165" actId="22"/>
          <ac:picMkLst>
            <pc:docMk/>
            <pc:sldMk cId="1695227177" sldId="284"/>
            <ac:picMk id="9" creationId="{65503D00-F598-ECAB-C781-59C3800CC255}"/>
          </ac:picMkLst>
        </pc:picChg>
        <pc:picChg chg="add mod">
          <ac:chgData name="Max Daguste" userId="98e586d915405a33" providerId="LiveId" clId="{AA27F0CD-FDAA-441A-B3EB-026ABB987199}" dt="2023-08-01T01:51:02.485" v="169"/>
          <ac:picMkLst>
            <pc:docMk/>
            <pc:sldMk cId="1695227177" sldId="284"/>
            <ac:picMk id="10" creationId="{988BA489-C69C-9398-BF06-72A061EAB621}"/>
          </ac:picMkLst>
        </pc:picChg>
        <pc:picChg chg="add mod">
          <ac:chgData name="Max Daguste" userId="98e586d915405a33" providerId="LiveId" clId="{AA27F0CD-FDAA-441A-B3EB-026ABB987199}" dt="2023-08-01T02:04:08.103" v="1090" actId="1076"/>
          <ac:picMkLst>
            <pc:docMk/>
            <pc:sldMk cId="1695227177" sldId="284"/>
            <ac:picMk id="11" creationId="{E68DDEC1-9077-88A4-98A5-C11B1FE07F09}"/>
          </ac:picMkLst>
        </pc:picChg>
      </pc:sldChg>
      <pc:sldChg chg="modSp new mod">
        <pc:chgData name="Max Daguste" userId="98e586d915405a33" providerId="LiveId" clId="{AA27F0CD-FDAA-441A-B3EB-026ABB987199}" dt="2023-08-01T03:48:53.889" v="4043"/>
        <pc:sldMkLst>
          <pc:docMk/>
          <pc:sldMk cId="1103282246" sldId="285"/>
        </pc:sldMkLst>
        <pc:spChg chg="mod">
          <ac:chgData name="Max Daguste" userId="98e586d915405a33" providerId="LiveId" clId="{AA27F0CD-FDAA-441A-B3EB-026ABB987199}" dt="2023-08-01T03:48:53.889" v="4043"/>
          <ac:spMkLst>
            <pc:docMk/>
            <pc:sldMk cId="1103282246" sldId="285"/>
            <ac:spMk id="2" creationId="{1691EF92-BA04-AA4B-F24E-36EA67C048AD}"/>
          </ac:spMkLst>
        </pc:spChg>
        <pc:spChg chg="mod">
          <ac:chgData name="Max Daguste" userId="98e586d915405a33" providerId="LiveId" clId="{AA27F0CD-FDAA-441A-B3EB-026ABB987199}" dt="2023-08-01T02:43:46.480" v="3037" actId="20577"/>
          <ac:spMkLst>
            <pc:docMk/>
            <pc:sldMk cId="1103282246" sldId="285"/>
            <ac:spMk id="3" creationId="{2E080DED-EA3C-E962-5D2D-97660C6767A7}"/>
          </ac:spMkLst>
        </pc:spChg>
      </pc:sldChg>
      <pc:sldChg chg="modSp new mod">
        <pc:chgData name="Max Daguste" userId="98e586d915405a33" providerId="LiveId" clId="{AA27F0CD-FDAA-441A-B3EB-026ABB987199}" dt="2023-08-01T05:10:48.042" v="4674" actId="20577"/>
        <pc:sldMkLst>
          <pc:docMk/>
          <pc:sldMk cId="2567001746" sldId="286"/>
        </pc:sldMkLst>
        <pc:spChg chg="mod">
          <ac:chgData name="Max Daguste" userId="98e586d915405a33" providerId="LiveId" clId="{AA27F0CD-FDAA-441A-B3EB-026ABB987199}" dt="2023-08-01T03:48:42.347" v="4042" actId="20577"/>
          <ac:spMkLst>
            <pc:docMk/>
            <pc:sldMk cId="2567001746" sldId="286"/>
            <ac:spMk id="2" creationId="{A07C7D31-93BB-2961-3189-D9F22584A2D3}"/>
          </ac:spMkLst>
        </pc:spChg>
        <pc:spChg chg="mod">
          <ac:chgData name="Max Daguste" userId="98e586d915405a33" providerId="LiveId" clId="{AA27F0CD-FDAA-441A-B3EB-026ABB987199}" dt="2023-08-01T05:10:48.042" v="4674" actId="20577"/>
          <ac:spMkLst>
            <pc:docMk/>
            <pc:sldMk cId="2567001746" sldId="286"/>
            <ac:spMk id="3" creationId="{1417074E-74BF-F33B-2110-28DA1238836E}"/>
          </ac:spMkLst>
        </pc:spChg>
      </pc:sldChg>
      <pc:sldChg chg="addSp delSp modSp mod">
        <pc:chgData name="Max Daguste" userId="98e586d915405a33" providerId="LiveId" clId="{AA27F0CD-FDAA-441A-B3EB-026ABB987199}" dt="2023-08-01T05:04:39.894" v="4319" actId="20577"/>
        <pc:sldMkLst>
          <pc:docMk/>
          <pc:sldMk cId="3269990983" sldId="287"/>
        </pc:sldMkLst>
        <pc:spChg chg="mod">
          <ac:chgData name="Max Daguste" userId="98e586d915405a33" providerId="LiveId" clId="{AA27F0CD-FDAA-441A-B3EB-026ABB987199}" dt="2023-08-01T03:23:20.402" v="3333" actId="20577"/>
          <ac:spMkLst>
            <pc:docMk/>
            <pc:sldMk cId="3269990983" sldId="287"/>
            <ac:spMk id="2" creationId="{511AE596-A82A-AD18-871D-4EEB74A65099}"/>
          </ac:spMkLst>
        </pc:spChg>
        <pc:spChg chg="mod">
          <ac:chgData name="Max Daguste" userId="98e586d915405a33" providerId="LiveId" clId="{AA27F0CD-FDAA-441A-B3EB-026ABB987199}" dt="2023-08-01T05:04:39.894" v="4319" actId="20577"/>
          <ac:spMkLst>
            <pc:docMk/>
            <pc:sldMk cId="3269990983" sldId="287"/>
            <ac:spMk id="3" creationId="{FBB11363-F720-B001-F835-3D59CAEF79EB}"/>
          </ac:spMkLst>
        </pc:spChg>
        <pc:picChg chg="del">
          <ac:chgData name="Max Daguste" userId="98e586d915405a33" providerId="LiveId" clId="{AA27F0CD-FDAA-441A-B3EB-026ABB987199}" dt="2023-08-01T02:58:45.549" v="3105" actId="478"/>
          <ac:picMkLst>
            <pc:docMk/>
            <pc:sldMk cId="3269990983" sldId="287"/>
            <ac:picMk id="4" creationId="{3119AFD6-3D75-8AB2-FCEF-AC25DCE8B012}"/>
          </ac:picMkLst>
        </pc:picChg>
        <pc:picChg chg="add mod">
          <ac:chgData name="Max Daguste" userId="98e586d915405a33" providerId="LiveId" clId="{AA27F0CD-FDAA-441A-B3EB-026ABB987199}" dt="2023-08-01T05:04:08.131" v="4208" actId="1076"/>
          <ac:picMkLst>
            <pc:docMk/>
            <pc:sldMk cId="3269990983" sldId="287"/>
            <ac:picMk id="5" creationId="{845C0419-BAA9-301B-8492-D8436B3208F8}"/>
          </ac:picMkLst>
        </pc:picChg>
        <pc:picChg chg="add del mod">
          <ac:chgData name="Max Daguste" userId="98e586d915405a33" providerId="LiveId" clId="{AA27F0CD-FDAA-441A-B3EB-026ABB987199}" dt="2023-08-01T03:20:40.094" v="3265" actId="478"/>
          <ac:picMkLst>
            <pc:docMk/>
            <pc:sldMk cId="3269990983" sldId="287"/>
            <ac:picMk id="7" creationId="{D6F6DA86-6B5A-A291-4572-76914573837B}"/>
          </ac:picMkLst>
        </pc:picChg>
        <pc:picChg chg="add del mod">
          <ac:chgData name="Max Daguste" userId="98e586d915405a33" providerId="LiveId" clId="{AA27F0CD-FDAA-441A-B3EB-026ABB987199}" dt="2023-08-01T03:27:11.552" v="3526" actId="21"/>
          <ac:picMkLst>
            <pc:docMk/>
            <pc:sldMk cId="3269990983" sldId="287"/>
            <ac:picMk id="9" creationId="{1A699A63-3796-FA0D-C525-9E82F99065B2}"/>
          </ac:picMkLst>
        </pc:picChg>
      </pc:sldChg>
      <pc:sldChg chg="addSp modSp new mod">
        <pc:chgData name="Max Daguste" userId="98e586d915405a33" providerId="LiveId" clId="{AA27F0CD-FDAA-441A-B3EB-026ABB987199}" dt="2023-08-01T06:13:22.701" v="5408" actId="20577"/>
        <pc:sldMkLst>
          <pc:docMk/>
          <pc:sldMk cId="84520511" sldId="288"/>
        </pc:sldMkLst>
        <pc:spChg chg="mod">
          <ac:chgData name="Max Daguste" userId="98e586d915405a33" providerId="LiveId" clId="{AA27F0CD-FDAA-441A-B3EB-026ABB987199}" dt="2023-08-01T03:26:44.664" v="3521" actId="20577"/>
          <ac:spMkLst>
            <pc:docMk/>
            <pc:sldMk cId="84520511" sldId="288"/>
            <ac:spMk id="2" creationId="{E1D1DD40-4E09-B9C9-454E-EF88947FFAFB}"/>
          </ac:spMkLst>
        </pc:spChg>
        <pc:spChg chg="mod">
          <ac:chgData name="Max Daguste" userId="98e586d915405a33" providerId="LiveId" clId="{AA27F0CD-FDAA-441A-B3EB-026ABB987199}" dt="2023-08-01T06:13:22.701" v="5408" actId="20577"/>
          <ac:spMkLst>
            <pc:docMk/>
            <pc:sldMk cId="84520511" sldId="288"/>
            <ac:spMk id="3" creationId="{5D54C798-958D-775F-3454-AA857FEF3437}"/>
          </ac:spMkLst>
        </pc:spChg>
        <pc:picChg chg="add mod">
          <ac:chgData name="Max Daguste" userId="98e586d915405a33" providerId="LiveId" clId="{AA27F0CD-FDAA-441A-B3EB-026ABB987199}" dt="2023-08-01T05:02:52.632" v="4117" actId="1076"/>
          <ac:picMkLst>
            <pc:docMk/>
            <pc:sldMk cId="84520511" sldId="288"/>
            <ac:picMk id="4" creationId="{D7B5159D-9B00-B7B8-33BC-AB4862EA5A68}"/>
          </ac:picMkLst>
        </pc:picChg>
      </pc:sldChg>
      <pc:sldChg chg="new del">
        <pc:chgData name="Max Daguste" userId="98e586d915405a33" providerId="LiveId" clId="{AA27F0CD-FDAA-441A-B3EB-026ABB987199}" dt="2023-08-01T05:11:44.320" v="4676" actId="2696"/>
        <pc:sldMkLst>
          <pc:docMk/>
          <pc:sldMk cId="879717639" sldId="289"/>
        </pc:sldMkLst>
      </pc:sldChg>
      <pc:sldChg chg="del">
        <pc:chgData name="Max Daguste" userId="98e586d915405a33" providerId="LiveId" clId="{AA27F0CD-FDAA-441A-B3EB-026ABB987199}" dt="2023-08-01T05:12:19.666" v="4679" actId="2696"/>
        <pc:sldMkLst>
          <pc:docMk/>
          <pc:sldMk cId="985837078" sldId="289"/>
        </pc:sldMkLst>
      </pc:sldChg>
      <pc:sldChg chg="del">
        <pc:chgData name="Max Daguste" userId="98e586d915405a33" providerId="LiveId" clId="{AA27F0CD-FDAA-441A-B3EB-026ABB987199}" dt="2023-08-01T05:11:52.653" v="4677" actId="2696"/>
        <pc:sldMkLst>
          <pc:docMk/>
          <pc:sldMk cId="2161487723" sldId="289"/>
        </pc:sldMkLst>
      </pc:sldChg>
      <pc:sldChg chg="del">
        <pc:chgData name="Max Daguste" userId="98e586d915405a33" providerId="LiveId" clId="{AA27F0CD-FDAA-441A-B3EB-026ABB987199}" dt="2023-08-01T05:12:00.990" v="4678"/>
        <pc:sldMkLst>
          <pc:docMk/>
          <pc:sldMk cId="2392981328" sldId="289"/>
        </pc:sldMkLst>
      </pc:sldChg>
      <pc:sldChg chg="addSp delSp modSp mod">
        <pc:chgData name="Max Daguste" userId="98e586d915405a33" providerId="LiveId" clId="{AA27F0CD-FDAA-441A-B3EB-026ABB987199}" dt="2023-08-01T05:21:02.636" v="4844" actId="20577"/>
        <pc:sldMkLst>
          <pc:docMk/>
          <pc:sldMk cId="3375855366" sldId="289"/>
        </pc:sldMkLst>
        <pc:spChg chg="mod">
          <ac:chgData name="Max Daguste" userId="98e586d915405a33" providerId="LiveId" clId="{AA27F0CD-FDAA-441A-B3EB-026ABB987199}" dt="2023-08-01T05:12:41.629" v="4689" actId="20577"/>
          <ac:spMkLst>
            <pc:docMk/>
            <pc:sldMk cId="3375855366" sldId="289"/>
            <ac:spMk id="2" creationId="{511AE596-A82A-AD18-871D-4EEB74A65099}"/>
          </ac:spMkLst>
        </pc:spChg>
        <pc:spChg chg="mod">
          <ac:chgData name="Max Daguste" userId="98e586d915405a33" providerId="LiveId" clId="{AA27F0CD-FDAA-441A-B3EB-026ABB987199}" dt="2023-08-01T05:21:02.636" v="4844" actId="20577"/>
          <ac:spMkLst>
            <pc:docMk/>
            <pc:sldMk cId="3375855366" sldId="289"/>
            <ac:spMk id="3" creationId="{FBB11363-F720-B001-F835-3D59CAEF79EB}"/>
          </ac:spMkLst>
        </pc:spChg>
        <pc:picChg chg="del">
          <ac:chgData name="Max Daguste" userId="98e586d915405a33" providerId="LiveId" clId="{AA27F0CD-FDAA-441A-B3EB-026ABB987199}" dt="2023-08-01T05:12:49.036" v="4691" actId="478"/>
          <ac:picMkLst>
            <pc:docMk/>
            <pc:sldMk cId="3375855366" sldId="289"/>
            <ac:picMk id="4" creationId="{3119AFD6-3D75-8AB2-FCEF-AC25DCE8B012}"/>
          </ac:picMkLst>
        </pc:picChg>
        <pc:picChg chg="add mod">
          <ac:chgData name="Max Daguste" userId="98e586d915405a33" providerId="LiveId" clId="{AA27F0CD-FDAA-441A-B3EB-026ABB987199}" dt="2023-08-01T05:19:00.884" v="4842" actId="1076"/>
          <ac:picMkLst>
            <pc:docMk/>
            <pc:sldMk cId="3375855366" sldId="289"/>
            <ac:picMk id="5" creationId="{FF2DB7F0-5699-CD93-7F9C-1ADDD4A263AE}"/>
          </ac:picMkLst>
        </pc:picChg>
      </pc:sldChg>
      <pc:sldChg chg="addSp modSp new mod">
        <pc:chgData name="Max Daguste" userId="98e586d915405a33" providerId="LiveId" clId="{AA27F0CD-FDAA-441A-B3EB-026ABB987199}" dt="2023-08-01T05:59:59.253" v="5330" actId="1076"/>
        <pc:sldMkLst>
          <pc:docMk/>
          <pc:sldMk cId="3667628808" sldId="290"/>
        </pc:sldMkLst>
        <pc:spChg chg="mod">
          <ac:chgData name="Max Daguste" userId="98e586d915405a33" providerId="LiveId" clId="{AA27F0CD-FDAA-441A-B3EB-026ABB987199}" dt="2023-08-01T05:58:44.506" v="5286" actId="122"/>
          <ac:spMkLst>
            <pc:docMk/>
            <pc:sldMk cId="3667628808" sldId="290"/>
            <ac:spMk id="2" creationId="{0BE72449-2444-4322-33F1-88C1085C430E}"/>
          </ac:spMkLst>
        </pc:spChg>
        <pc:spChg chg="mod">
          <ac:chgData name="Max Daguste" userId="98e586d915405a33" providerId="LiveId" clId="{AA27F0CD-FDAA-441A-B3EB-026ABB987199}" dt="2023-08-01T05:59:49.938" v="5326" actId="20577"/>
          <ac:spMkLst>
            <pc:docMk/>
            <pc:sldMk cId="3667628808" sldId="290"/>
            <ac:spMk id="3" creationId="{8FC65FF4-B433-F665-4840-3BA57AE4C58E}"/>
          </ac:spMkLst>
        </pc:spChg>
        <pc:picChg chg="add mod">
          <ac:chgData name="Max Daguste" userId="98e586d915405a33" providerId="LiveId" clId="{AA27F0CD-FDAA-441A-B3EB-026ABB987199}" dt="2023-08-01T05:59:59.253" v="5330" actId="1076"/>
          <ac:picMkLst>
            <pc:docMk/>
            <pc:sldMk cId="3667628808" sldId="290"/>
            <ac:picMk id="4" creationId="{3E3BBBB5-E528-2DE5-651C-5CEF07F214F4}"/>
          </ac:picMkLst>
        </pc:picChg>
      </pc:sldChg>
      <pc:sldChg chg="addSp delSp modSp new mod setBg">
        <pc:chgData name="Max Daguste" userId="98e586d915405a33" providerId="LiveId" clId="{AA27F0CD-FDAA-441A-B3EB-026ABB987199}" dt="2023-08-01T05:35:28.301" v="5284" actId="255"/>
        <pc:sldMkLst>
          <pc:docMk/>
          <pc:sldMk cId="62307064" sldId="291"/>
        </pc:sldMkLst>
        <pc:spChg chg="mod">
          <ac:chgData name="Max Daguste" userId="98e586d915405a33" providerId="LiveId" clId="{AA27F0CD-FDAA-441A-B3EB-026ABB987199}" dt="2023-08-01T05:32:48.412" v="5226" actId="26606"/>
          <ac:spMkLst>
            <pc:docMk/>
            <pc:sldMk cId="62307064" sldId="291"/>
            <ac:spMk id="2" creationId="{5427F19C-92E3-408F-607F-C6668E09F9C5}"/>
          </ac:spMkLst>
        </pc:spChg>
        <pc:spChg chg="mod ord">
          <ac:chgData name="Max Daguste" userId="98e586d915405a33" providerId="LiveId" clId="{AA27F0CD-FDAA-441A-B3EB-026ABB987199}" dt="2023-08-01T05:35:28.301" v="5284" actId="255"/>
          <ac:spMkLst>
            <pc:docMk/>
            <pc:sldMk cId="62307064" sldId="291"/>
            <ac:spMk id="3" creationId="{AE046F6A-8ED9-C571-25E8-2CC1B1B3536E}"/>
          </ac:spMkLst>
        </pc:spChg>
        <pc:spChg chg="add del">
          <ac:chgData name="Max Daguste" userId="98e586d915405a33" providerId="LiveId" clId="{AA27F0CD-FDAA-441A-B3EB-026ABB987199}" dt="2023-08-01T05:32:40.910" v="5215" actId="26606"/>
          <ac:spMkLst>
            <pc:docMk/>
            <pc:sldMk cId="62307064" sldId="291"/>
            <ac:spMk id="11" creationId="{156E7627-9054-4C34-A9FF-A07F952840C0}"/>
          </ac:spMkLst>
        </pc:spChg>
        <pc:spChg chg="add del">
          <ac:chgData name="Max Daguste" userId="98e586d915405a33" providerId="LiveId" clId="{AA27F0CD-FDAA-441A-B3EB-026ABB987199}" dt="2023-08-01T05:32:40.910" v="5215" actId="26606"/>
          <ac:spMkLst>
            <pc:docMk/>
            <pc:sldMk cId="62307064" sldId="291"/>
            <ac:spMk id="13" creationId="{BAFFBAEC-4B09-4263-AA73-ECE450FC74C6}"/>
          </ac:spMkLst>
        </pc:spChg>
        <pc:spChg chg="add del">
          <ac:chgData name="Max Daguste" userId="98e586d915405a33" providerId="LiveId" clId="{AA27F0CD-FDAA-441A-B3EB-026ABB987199}" dt="2023-08-01T05:32:40.910" v="5215" actId="26606"/>
          <ac:spMkLst>
            <pc:docMk/>
            <pc:sldMk cId="62307064" sldId="291"/>
            <ac:spMk id="17" creationId="{E045B6E3-569F-487B-8966-D3A87C7B42F8}"/>
          </ac:spMkLst>
        </pc:spChg>
        <pc:spChg chg="add del">
          <ac:chgData name="Max Daguste" userId="98e586d915405a33" providerId="LiveId" clId="{AA27F0CD-FDAA-441A-B3EB-026ABB987199}" dt="2023-08-01T05:32:42.626" v="5217" actId="26606"/>
          <ac:spMkLst>
            <pc:docMk/>
            <pc:sldMk cId="62307064" sldId="291"/>
            <ac:spMk id="19" creationId="{F2F5D6BE-C38C-4A7F-9D39-638E45C8222E}"/>
          </ac:spMkLst>
        </pc:spChg>
        <pc:spChg chg="add del">
          <ac:chgData name="Max Daguste" userId="98e586d915405a33" providerId="LiveId" clId="{AA27F0CD-FDAA-441A-B3EB-026ABB987199}" dt="2023-08-01T05:32:42.626" v="5217" actId="26606"/>
          <ac:spMkLst>
            <pc:docMk/>
            <pc:sldMk cId="62307064" sldId="291"/>
            <ac:spMk id="20" creationId="{E53BCA64-8A4A-4B39-A64D-DBA0F97E48C6}"/>
          </ac:spMkLst>
        </pc:spChg>
        <pc:spChg chg="add del">
          <ac:chgData name="Max Daguste" userId="98e586d915405a33" providerId="LiveId" clId="{AA27F0CD-FDAA-441A-B3EB-026ABB987199}" dt="2023-08-01T05:32:44.142" v="5219" actId="26606"/>
          <ac:spMkLst>
            <pc:docMk/>
            <pc:sldMk cId="62307064" sldId="291"/>
            <ac:spMk id="22" creationId="{9D431EF2-5A31-4C05-AA3E-4580F553429C}"/>
          </ac:spMkLst>
        </pc:spChg>
        <pc:spChg chg="add del">
          <ac:chgData name="Max Daguste" userId="98e586d915405a33" providerId="LiveId" clId="{AA27F0CD-FDAA-441A-B3EB-026ABB987199}" dt="2023-08-01T05:32:44.142" v="5219" actId="26606"/>
          <ac:spMkLst>
            <pc:docMk/>
            <pc:sldMk cId="62307064" sldId="291"/>
            <ac:spMk id="23" creationId="{67678399-6817-4845-9B59-E82951B0B0E4}"/>
          </ac:spMkLst>
        </pc:spChg>
        <pc:spChg chg="add del">
          <ac:chgData name="Max Daguste" userId="98e586d915405a33" providerId="LiveId" clId="{AA27F0CD-FDAA-441A-B3EB-026ABB987199}" dt="2023-08-01T05:32:44.142" v="5219" actId="26606"/>
          <ac:spMkLst>
            <pc:docMk/>
            <pc:sldMk cId="62307064" sldId="291"/>
            <ac:spMk id="24" creationId="{B044E73A-9DB7-46CD-9B4D-9DE9FB5E6E1F}"/>
          </ac:spMkLst>
        </pc:spChg>
        <pc:spChg chg="add del">
          <ac:chgData name="Max Daguste" userId="98e586d915405a33" providerId="LiveId" clId="{AA27F0CD-FDAA-441A-B3EB-026ABB987199}" dt="2023-08-01T05:32:44.142" v="5219" actId="26606"/>
          <ac:spMkLst>
            <pc:docMk/>
            <pc:sldMk cId="62307064" sldId="291"/>
            <ac:spMk id="25" creationId="{F8057F48-2FD4-4DD3-B887-FEE2B4475912}"/>
          </ac:spMkLst>
        </pc:spChg>
        <pc:spChg chg="add del">
          <ac:chgData name="Max Daguste" userId="98e586d915405a33" providerId="LiveId" clId="{AA27F0CD-FDAA-441A-B3EB-026ABB987199}" dt="2023-08-01T05:32:44.142" v="5219" actId="26606"/>
          <ac:spMkLst>
            <pc:docMk/>
            <pc:sldMk cId="62307064" sldId="291"/>
            <ac:spMk id="26" creationId="{7A4469D8-5936-48B8-AF0C-37FF2AEE292E}"/>
          </ac:spMkLst>
        </pc:spChg>
        <pc:spChg chg="add del">
          <ac:chgData name="Max Daguste" userId="98e586d915405a33" providerId="LiveId" clId="{AA27F0CD-FDAA-441A-B3EB-026ABB987199}" dt="2023-08-01T05:32:47.092" v="5221" actId="26606"/>
          <ac:spMkLst>
            <pc:docMk/>
            <pc:sldMk cId="62307064" sldId="291"/>
            <ac:spMk id="28" creationId="{709F25DB-27E4-4B94-B80D-681C53186FD4}"/>
          </ac:spMkLst>
        </pc:spChg>
        <pc:spChg chg="add del">
          <ac:chgData name="Max Daguste" userId="98e586d915405a33" providerId="LiveId" clId="{AA27F0CD-FDAA-441A-B3EB-026ABB987199}" dt="2023-08-01T05:32:47.092" v="5221" actId="26606"/>
          <ac:spMkLst>
            <pc:docMk/>
            <pc:sldMk cId="62307064" sldId="291"/>
            <ac:spMk id="29" creationId="{06305059-0A7C-4D26-9791-C7476E390BFF}"/>
          </ac:spMkLst>
        </pc:spChg>
        <pc:spChg chg="add del">
          <ac:chgData name="Max Daguste" userId="98e586d915405a33" providerId="LiveId" clId="{AA27F0CD-FDAA-441A-B3EB-026ABB987199}" dt="2023-08-01T05:32:47.754" v="5223" actId="26606"/>
          <ac:spMkLst>
            <pc:docMk/>
            <pc:sldMk cId="62307064" sldId="291"/>
            <ac:spMk id="32" creationId="{F2F5D6BE-C38C-4A7F-9D39-638E45C8222E}"/>
          </ac:spMkLst>
        </pc:spChg>
        <pc:spChg chg="add del">
          <ac:chgData name="Max Daguste" userId="98e586d915405a33" providerId="LiveId" clId="{AA27F0CD-FDAA-441A-B3EB-026ABB987199}" dt="2023-08-01T05:32:47.754" v="5223" actId="26606"/>
          <ac:spMkLst>
            <pc:docMk/>
            <pc:sldMk cId="62307064" sldId="291"/>
            <ac:spMk id="33" creationId="{E53BCA64-8A4A-4B39-A64D-DBA0F97E48C6}"/>
          </ac:spMkLst>
        </pc:spChg>
        <pc:spChg chg="add del">
          <ac:chgData name="Max Daguste" userId="98e586d915405a33" providerId="LiveId" clId="{AA27F0CD-FDAA-441A-B3EB-026ABB987199}" dt="2023-08-01T05:32:48.407" v="5225" actId="26606"/>
          <ac:spMkLst>
            <pc:docMk/>
            <pc:sldMk cId="62307064" sldId="291"/>
            <ac:spMk id="35" creationId="{156E7627-9054-4C34-A9FF-A07F952840C0}"/>
          </ac:spMkLst>
        </pc:spChg>
        <pc:spChg chg="add del">
          <ac:chgData name="Max Daguste" userId="98e586d915405a33" providerId="LiveId" clId="{AA27F0CD-FDAA-441A-B3EB-026ABB987199}" dt="2023-08-01T05:32:48.407" v="5225" actId="26606"/>
          <ac:spMkLst>
            <pc:docMk/>
            <pc:sldMk cId="62307064" sldId="291"/>
            <ac:spMk id="36" creationId="{BAFFBAEC-4B09-4263-AA73-ECE450FC74C6}"/>
          </ac:spMkLst>
        </pc:spChg>
        <pc:spChg chg="add del">
          <ac:chgData name="Max Daguste" userId="98e586d915405a33" providerId="LiveId" clId="{AA27F0CD-FDAA-441A-B3EB-026ABB987199}" dt="2023-08-01T05:32:48.407" v="5225" actId="26606"/>
          <ac:spMkLst>
            <pc:docMk/>
            <pc:sldMk cId="62307064" sldId="291"/>
            <ac:spMk id="38" creationId="{E045B6E3-569F-487B-8966-D3A87C7B42F8}"/>
          </ac:spMkLst>
        </pc:spChg>
        <pc:picChg chg="add mod ord">
          <ac:chgData name="Max Daguste" userId="98e586d915405a33" providerId="LiveId" clId="{AA27F0CD-FDAA-441A-B3EB-026ABB987199}" dt="2023-08-01T05:33:06.513" v="5234" actId="1076"/>
          <ac:picMkLst>
            <pc:docMk/>
            <pc:sldMk cId="62307064" sldId="291"/>
            <ac:picMk id="5" creationId="{BCC4F9FE-970B-8D1E-4C75-4DB2E1C87163}"/>
          </ac:picMkLst>
        </pc:picChg>
        <pc:picChg chg="add mod ord">
          <ac:chgData name="Max Daguste" userId="98e586d915405a33" providerId="LiveId" clId="{AA27F0CD-FDAA-441A-B3EB-026ABB987199}" dt="2023-08-01T05:33:52.253" v="5277" actId="1076"/>
          <ac:picMkLst>
            <pc:docMk/>
            <pc:sldMk cId="62307064" sldId="291"/>
            <ac:picMk id="6" creationId="{60CD86D7-9807-EFA2-D231-DB3E3E49EB48}"/>
          </ac:picMkLst>
        </pc:picChg>
        <pc:cxnChg chg="add del">
          <ac:chgData name="Max Daguste" userId="98e586d915405a33" providerId="LiveId" clId="{AA27F0CD-FDAA-441A-B3EB-026ABB987199}" dt="2023-08-01T05:32:40.910" v="5215" actId="26606"/>
          <ac:cxnSpMkLst>
            <pc:docMk/>
            <pc:sldMk cId="62307064" sldId="291"/>
            <ac:cxnSpMk id="15" creationId="{C570AA90-7628-435C-9F08-19F2E026DCDA}"/>
          </ac:cxnSpMkLst>
        </pc:cxnChg>
        <pc:cxnChg chg="add del">
          <ac:chgData name="Max Daguste" userId="98e586d915405a33" providerId="LiveId" clId="{AA27F0CD-FDAA-441A-B3EB-026ABB987199}" dt="2023-08-01T05:32:47.092" v="5221" actId="26606"/>
          <ac:cxnSpMkLst>
            <pc:docMk/>
            <pc:sldMk cId="62307064" sldId="291"/>
            <ac:cxnSpMk id="30" creationId="{85452CC1-C80C-461C-B7FA-5743811F0CDD}"/>
          </ac:cxnSpMkLst>
        </pc:cxnChg>
        <pc:cxnChg chg="add del">
          <ac:chgData name="Max Daguste" userId="98e586d915405a33" providerId="LiveId" clId="{AA27F0CD-FDAA-441A-B3EB-026ABB987199}" dt="2023-08-01T05:32:48.407" v="5225" actId="26606"/>
          <ac:cxnSpMkLst>
            <pc:docMk/>
            <pc:sldMk cId="62307064" sldId="291"/>
            <ac:cxnSpMk id="37" creationId="{C570AA90-7628-435C-9F08-19F2E026DCDA}"/>
          </ac:cxnSpMkLst>
        </pc:cxnChg>
      </pc:sldChg>
      <pc:sldChg chg="modSp new mod">
        <pc:chgData name="Max Daguste" userId="98e586d915405a33" providerId="LiveId" clId="{AA27F0CD-FDAA-441A-B3EB-026ABB987199}" dt="2023-08-01T06:09:42.229" v="5403" actId="14100"/>
        <pc:sldMkLst>
          <pc:docMk/>
          <pc:sldMk cId="290405105" sldId="292"/>
        </pc:sldMkLst>
        <pc:spChg chg="mod">
          <ac:chgData name="Max Daguste" userId="98e586d915405a33" providerId="LiveId" clId="{AA27F0CD-FDAA-441A-B3EB-026ABB987199}" dt="2023-08-01T06:03:14.462" v="5359" actId="122"/>
          <ac:spMkLst>
            <pc:docMk/>
            <pc:sldMk cId="290405105" sldId="292"/>
            <ac:spMk id="2" creationId="{2B3EFB3A-389A-F03C-FB6F-B3ED88E51A16}"/>
          </ac:spMkLst>
        </pc:spChg>
        <pc:spChg chg="mod">
          <ac:chgData name="Max Daguste" userId="98e586d915405a33" providerId="LiveId" clId="{AA27F0CD-FDAA-441A-B3EB-026ABB987199}" dt="2023-08-01T06:09:42.229" v="5403" actId="14100"/>
          <ac:spMkLst>
            <pc:docMk/>
            <pc:sldMk cId="290405105" sldId="292"/>
            <ac:spMk id="3" creationId="{5AFAD3A0-20D0-E7DF-8597-F16C6FD0FD2E}"/>
          </ac:spMkLst>
        </pc:spChg>
      </pc:sldChg>
      <pc:sldChg chg="modSp new mod">
        <pc:chgData name="Max Daguste" userId="98e586d915405a33" providerId="LiveId" clId="{AA27F0CD-FDAA-441A-B3EB-026ABB987199}" dt="2023-08-01T06:21:28.948" v="5457" actId="2711"/>
        <pc:sldMkLst>
          <pc:docMk/>
          <pc:sldMk cId="2306610448" sldId="293"/>
        </pc:sldMkLst>
        <pc:spChg chg="mod">
          <ac:chgData name="Max Daguste" userId="98e586d915405a33" providerId="LiveId" clId="{AA27F0CD-FDAA-441A-B3EB-026ABB987199}" dt="2023-08-01T06:20:49.938" v="5428" actId="122"/>
          <ac:spMkLst>
            <pc:docMk/>
            <pc:sldMk cId="2306610448" sldId="293"/>
            <ac:spMk id="2" creationId="{8322B15E-4200-AC93-A60D-F723095B966A}"/>
          </ac:spMkLst>
        </pc:spChg>
        <pc:spChg chg="mod">
          <ac:chgData name="Max Daguste" userId="98e586d915405a33" providerId="LiveId" clId="{AA27F0CD-FDAA-441A-B3EB-026ABB987199}" dt="2023-08-01T06:21:28.948" v="5457" actId="2711"/>
          <ac:spMkLst>
            <pc:docMk/>
            <pc:sldMk cId="2306610448" sldId="293"/>
            <ac:spMk id="3" creationId="{402B803A-FD72-1FEB-6C3A-2F116742250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7/30/2023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‹N°›</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F85C43C-50D9-4F49-A136-0EFF292F93ED}" type="datetime1">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Cliquez pour 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7/30/2023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7/30/2023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7/30/2023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B570E1-CB40-488E-8C6F-EF4211DFFCB0}" type="datetime1">
              <a:rPr lang="en-US" smtClean="0"/>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1CEB6AF-9F5C-43BE-879E-CB9514111250}" type="datetime1">
              <a:rPr lang="en-US" smtClean="0"/>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7/30/2023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ecurityspace.com/smysecure/catid.html?id=1.3.6.1.4.1.25623.1.0.10736" TargetMode="External"/><Relationship Id="rId2" Type="http://schemas.openxmlformats.org/officeDocument/2006/relationships/hyperlink" Target="http://www.securityspace.com/smysecure/catid.html?id=1.3.6.1.4.1.25623.1.0.103674"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exchange.xforce.ibmcloud.com/vulnerabilities/322" TargetMode="External"/><Relationship Id="rId2" Type="http://schemas.openxmlformats.org/officeDocument/2006/relationships/hyperlink" Target="https://www.cvedetails.com/cve/CVE-1999-0524/"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hyperlink" Target="http://www.securityspace.com/smysecure/catid.html?id=1.3.6..4.1.25623.1.0.10367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securityspace.com/smysecure/catid.html?id=1.3.6.1.4.1.25623.1.0.10344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ecurityspace.com/smysecure/catid.html?id=1.3.6.1.4.1.25623.1.0.103440" TargetMode="External"/><Relationship Id="rId2" Type="http://schemas.openxmlformats.org/officeDocument/2006/relationships/hyperlink" Target="https://www.cvedetails.com/cve/CVE-2015-4000/?q=CVE-2015-4000"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ww.securityspace.com/smysecure/catid.html?id=1.3.6.1.4.1.25623.1.0.103674" TargetMode="External"/><Relationship Id="rId13" Type="http://schemas.openxmlformats.org/officeDocument/2006/relationships/hyperlink" Target="http://www.securityspace.com/smysecure/catid.html?id=1.3.6.1.4.1.25623.1.0.103440" TargetMode="External"/><Relationship Id="rId3" Type="http://schemas.openxmlformats.org/officeDocument/2006/relationships/hyperlink" Target="https://www.balbix.com/insights/understanding-cvss-scores/" TargetMode="External"/><Relationship Id="rId7" Type="http://schemas.openxmlformats.org/officeDocument/2006/relationships/hyperlink" Target="https://sucuri.net/guides/what-is-brute-force-attack/" TargetMode="External"/><Relationship Id="rId12" Type="http://schemas.openxmlformats.org/officeDocument/2006/relationships/hyperlink" Target="http://www.securityspace.com/smysecure/catid.html?id=1.3.6..4.1.25623.1.0.103674" TargetMode="External"/><Relationship Id="rId2" Type="http://schemas.openxmlformats.org/officeDocument/2006/relationships/hyperlink" Target="https://www.cvedetails.com/" TargetMode="External"/><Relationship Id="rId1" Type="http://schemas.openxmlformats.org/officeDocument/2006/relationships/slideLayout" Target="../slideLayouts/slideLayout2.xml"/><Relationship Id="rId6" Type="http://schemas.openxmlformats.org/officeDocument/2006/relationships/hyperlink" Target="https://exchange.xforce.ibmcloud.com/vulnerabilities/1933" TargetMode="External"/><Relationship Id="rId11" Type="http://schemas.openxmlformats.org/officeDocument/2006/relationships/hyperlink" Target="https://exchange.xforce.ibmcloud.com/vulnerabilities/322" TargetMode="External"/><Relationship Id="rId5" Type="http://schemas.openxmlformats.org/officeDocument/2006/relationships/hyperlink" Target="https://www.cvedetails.com/cve/CVE-1999-0508/?q=CVE-1999-0508" TargetMode="External"/><Relationship Id="rId10" Type="http://schemas.openxmlformats.org/officeDocument/2006/relationships/hyperlink" Target="https://www.cvedetails.com/cve/CVE-1999-0524/" TargetMode="External"/><Relationship Id="rId4" Type="http://schemas.openxmlformats.org/officeDocument/2006/relationships/hyperlink" Target="https://attack.mitre.org/" TargetMode="External"/><Relationship Id="rId9" Type="http://schemas.openxmlformats.org/officeDocument/2006/relationships/hyperlink" Target="http://www.securityspace.com/smysecure/catid.html?id=1.3.6.1.4.1.25623.1.0.10736" TargetMode="External"/><Relationship Id="rId14" Type="http://schemas.openxmlformats.org/officeDocument/2006/relationships/hyperlink" Target="https://www.cvedetails.com/cve/CVE-2015-4000/?q=CVE-2015-40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balbix.com/insights/understanding-cvss-scores/" TargetMode="External"/><Relationship Id="rId2" Type="http://schemas.openxmlformats.org/officeDocument/2006/relationships/hyperlink" Target="https://www.cvedetails.com/" TargetMode="External"/><Relationship Id="rId1" Type="http://schemas.openxmlformats.org/officeDocument/2006/relationships/slideLayout" Target="../slideLayouts/slideLayout2.xml"/><Relationship Id="rId4" Type="http://schemas.openxmlformats.org/officeDocument/2006/relationships/hyperlink" Target="https://attack.mitre.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xchange.xforce.ibmcloud.com/vulnerabilities/1933" TargetMode="External"/><Relationship Id="rId2" Type="http://schemas.openxmlformats.org/officeDocument/2006/relationships/hyperlink" Target="https://www.cvedetails.com/cve/CVE-1999-0508/?q=CVE-1999-0508"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hyperlink" Target="https://sucuri.net/guides/what-is-brute-force-attac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CA" dirty="0">
                <a:solidFill>
                  <a:srgbClr val="FFFFFF"/>
                </a:solidFill>
              </a:rPr>
              <a:t>Cat’s Company Vulnerabilities</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CA" dirty="0">
                <a:solidFill>
                  <a:srgbClr val="FFFFFF"/>
                </a:solidFill>
              </a:rPr>
              <a:t>Deep Scan and Solutions to Keep Your Systems Safe</a:t>
            </a:r>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1AE596-A82A-AD18-871D-4EEB74A65099}"/>
              </a:ext>
            </a:extLst>
          </p:cNvPr>
          <p:cNvSpPr>
            <a:spLocks noGrp="1"/>
          </p:cNvSpPr>
          <p:nvPr>
            <p:ph type="title"/>
          </p:nvPr>
        </p:nvSpPr>
        <p:spPr/>
        <p:txBody>
          <a:bodyPr/>
          <a:lstStyle/>
          <a:p>
            <a:pPr algn="ctr"/>
            <a:r>
              <a:rPr lang="en-CA" dirty="0"/>
              <a:t>OpenVAS &amp; CVE Windows Workstation1</a:t>
            </a:r>
            <a:endParaRPr lang="en-US" dirty="0"/>
          </a:p>
        </p:txBody>
      </p:sp>
      <p:sp>
        <p:nvSpPr>
          <p:cNvPr id="3" name="Espace réservé du contenu 2">
            <a:extLst>
              <a:ext uri="{FF2B5EF4-FFF2-40B4-BE49-F238E27FC236}">
                <a16:creationId xmlns:a16="http://schemas.microsoft.com/office/drawing/2014/main" id="{FBB11363-F720-B001-F835-3D59CAEF79EB}"/>
              </a:ext>
            </a:extLst>
          </p:cNvPr>
          <p:cNvSpPr>
            <a:spLocks noGrp="1"/>
          </p:cNvSpPr>
          <p:nvPr>
            <p:ph idx="1"/>
          </p:nvPr>
        </p:nvSpPr>
        <p:spPr/>
        <p:txBody>
          <a:bodyPr>
            <a:normAutofit/>
          </a:bodyPr>
          <a:lstStyle/>
          <a:p>
            <a:r>
              <a:rPr lang="en-CA" sz="1400" kern="100" dirty="0">
                <a:effectLst/>
                <a:latin typeface="Calibri" panose="020F0502020204030204" pitchFamily="34" charset="0"/>
                <a:ea typeface="Calibri" panose="020F0502020204030204" pitchFamily="34" charset="0"/>
                <a:cs typeface="Times New Roman" panose="02020603050405020304" pitchFamily="18" charset="0"/>
              </a:rPr>
              <a:t>The scan on the Windows Workstation uncovered a critical vulnerability on the general/</a:t>
            </a:r>
            <a:r>
              <a:rPr lang="en-CA" sz="1400" kern="100" dirty="0" err="1">
                <a:effectLst/>
                <a:latin typeface="Calibri" panose="020F0502020204030204" pitchFamily="34" charset="0"/>
                <a:ea typeface="Calibri" panose="020F0502020204030204" pitchFamily="34" charset="0"/>
                <a:cs typeface="Times New Roman" panose="02020603050405020304" pitchFamily="18" charset="0"/>
              </a:rPr>
              <a:t>tcp</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 port. </a:t>
            </a:r>
            <a:r>
              <a:rPr lang="en-CA" sz="1400" kern="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The critical vulnerability is the Operating System (OS) End of life (EOL) Detection.</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 This vulnerability indicated that the software vendor (windows in that instance) has stop providing updates, patches or any other support for that version of the software. An attacker could potentially exploit known or even newly discovered vulnerabilities in an EOL and gains unauthorized access or compromise the system’s security. The windows workstation 1 has the </a:t>
            </a:r>
            <a:r>
              <a:rPr lang="en-CA" sz="1400" kern="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a:t>
            </a:r>
            <a:r>
              <a:rPr lang="en-US" sz="1400" kern="0" dirty="0">
                <a:effectLst/>
                <a:highlight>
                  <a:srgbClr val="00FFFF"/>
                </a:highlight>
                <a:latin typeface="Segoe UI" panose="020B0502040204020203" pitchFamily="34" charset="0"/>
                <a:ea typeface="Times New Roman" panose="02020603050405020304" pitchFamily="18" charset="0"/>
                <a:cs typeface="Times New Roman" panose="02020603050405020304" pitchFamily="18" charset="0"/>
              </a:rPr>
              <a:t>DCE/RPC and MSRPC Services Enumeration </a:t>
            </a:r>
            <a:r>
              <a:rPr lang="en-US" sz="1400" kern="0" dirty="0">
                <a:highlight>
                  <a:srgbClr val="00FFFF"/>
                </a:highlight>
                <a:latin typeface="Segoe UI" panose="020B0502040204020203" pitchFamily="34" charset="0"/>
                <a:ea typeface="Times New Roman" panose="02020603050405020304" pitchFamily="18" charset="0"/>
                <a:cs typeface="Times New Roman" panose="02020603050405020304" pitchFamily="18" charset="0"/>
              </a:rPr>
              <a:t>R</a:t>
            </a:r>
            <a:r>
              <a:rPr lang="en-US" sz="1400" kern="0" dirty="0">
                <a:effectLst/>
                <a:highlight>
                  <a:srgbClr val="00FFFF"/>
                </a:highlight>
                <a:latin typeface="Segoe UI" panose="020B0502040204020203" pitchFamily="34" charset="0"/>
                <a:ea typeface="Times New Roman" panose="02020603050405020304" pitchFamily="18" charset="0"/>
                <a:cs typeface="Times New Roman" panose="02020603050405020304" pitchFamily="18" charset="0"/>
              </a:rPr>
              <a:t>eporting”</a:t>
            </a:r>
            <a:r>
              <a:rPr lang="en-US" sz="1400" kern="0" dirty="0">
                <a:effectLst/>
                <a:latin typeface="Segoe UI" panose="020B0502040204020203" pitchFamily="34" charset="0"/>
                <a:ea typeface="Times New Roman" panose="02020603050405020304" pitchFamily="18" charset="0"/>
                <a:cs typeface="Times New Roman" panose="02020603050405020304" pitchFamily="18" charset="0"/>
              </a:rPr>
              <a:t> vulnerability on port 135/</a:t>
            </a:r>
            <a:r>
              <a:rPr lang="en-US" sz="1400" kern="0" dirty="0" err="1">
                <a:effectLst/>
                <a:latin typeface="Segoe UI" panose="020B0502040204020203" pitchFamily="34" charset="0"/>
                <a:ea typeface="Times New Roman" panose="02020603050405020304" pitchFamily="18" charset="0"/>
                <a:cs typeface="Times New Roman" panose="02020603050405020304" pitchFamily="18" charset="0"/>
              </a:rPr>
              <a:t>tcp</a:t>
            </a:r>
            <a:r>
              <a:rPr lang="en-US" sz="1400" kern="0" dirty="0">
                <a:effectLst/>
                <a:latin typeface="Segoe UI" panose="020B0502040204020203" pitchFamily="34" charset="0"/>
                <a:ea typeface="Times New Roman" panose="02020603050405020304" pitchFamily="18" charset="0"/>
                <a:cs typeface="Times New Roman" panose="02020603050405020304" pitchFamily="18" charset="0"/>
              </a:rPr>
              <a:t>. The latter vulnerability allows an attacker to gain more knowledge about the remote host. Although labeled has a lower risk that the previous one, this vulnerability allows the attacker to gather a great deal of information through reconnaissance and the scope of the potential damage could spread throughout Cat’s company.</a:t>
            </a:r>
          </a:p>
          <a:p>
            <a:r>
              <a:rPr lang="en-US" sz="1400" kern="0" dirty="0">
                <a:effectLst/>
                <a:latin typeface="Segoe UI" panose="020B0502040204020203" pitchFamily="34" charset="0"/>
                <a:ea typeface="Times New Roman" panose="02020603050405020304" pitchFamily="18" charset="0"/>
                <a:cs typeface="Times New Roman" panose="02020603050405020304" pitchFamily="18" charset="0"/>
                <a:hlinkClick r:id="rId2"/>
              </a:rPr>
              <a:t>http://www.securityspace.com/smysecure/catid.html?id=1.3.6.1.4.1.25623.1.0.103674</a:t>
            </a:r>
            <a:r>
              <a:rPr lang="en-US" sz="1400" kern="0" dirty="0">
                <a:latin typeface="Segoe UI" panose="020B0502040204020203" pitchFamily="34" charset="0"/>
                <a:ea typeface="Times New Roman" panose="02020603050405020304" pitchFamily="18" charset="0"/>
                <a:cs typeface="Times New Roman" panose="02020603050405020304" pitchFamily="18" charset="0"/>
              </a:rPr>
              <a:t> </a:t>
            </a:r>
            <a:endParaRPr lang="en-US" sz="1400" kern="0" dirty="0">
              <a:effectLst/>
              <a:latin typeface="Segoe UI" panose="020B0502040204020203" pitchFamily="34" charset="0"/>
              <a:ea typeface="Times New Roman" panose="02020603050405020304" pitchFamily="18" charset="0"/>
              <a:cs typeface="Times New Roman" panose="02020603050405020304" pitchFamily="18" charset="0"/>
            </a:endParaRPr>
          </a:p>
          <a:p>
            <a:r>
              <a:rPr lang="en-US" sz="1400" kern="0" dirty="0">
                <a:latin typeface="Segoe UI" panose="020B0502040204020203" pitchFamily="34" charset="0"/>
                <a:cs typeface="Times New Roman" panose="02020603050405020304" pitchFamily="18" charset="0"/>
                <a:hlinkClick r:id="rId3"/>
              </a:rPr>
              <a:t>http://www.securityspace.com/smysecure/catid.html?id=1.3.6.1.4.1.25623.1.0.10736</a:t>
            </a:r>
            <a:r>
              <a:rPr lang="en-US" sz="1400" kern="0" dirty="0">
                <a:latin typeface="Segoe UI" panose="020B0502040204020203" pitchFamily="34" charset="0"/>
                <a:cs typeface="Times New Roman" panose="02020603050405020304" pitchFamily="18" charset="0"/>
              </a:rPr>
              <a:t> </a:t>
            </a:r>
          </a:p>
          <a:p>
            <a:endParaRPr lang="en-US" sz="1400" kern="0" dirty="0">
              <a:latin typeface="Segoe UI" panose="020B0502040204020203" pitchFamily="34" charset="0"/>
              <a:cs typeface="Times New Roman" panose="02020603050405020304" pitchFamily="18" charset="0"/>
            </a:endParaRPr>
          </a:p>
          <a:p>
            <a:endParaRPr lang="en-US" sz="1400" dirty="0"/>
          </a:p>
        </p:txBody>
      </p:sp>
      <p:pic>
        <p:nvPicPr>
          <p:cNvPr id="5" name="Image 4" descr="Une image contenant texte, Police, nombre, ligne&#10;&#10;Description générée automatiquement">
            <a:extLst>
              <a:ext uri="{FF2B5EF4-FFF2-40B4-BE49-F238E27FC236}">
                <a16:creationId xmlns:a16="http://schemas.microsoft.com/office/drawing/2014/main" id="{845C0419-BAA9-301B-8492-D8436B3208F8}"/>
              </a:ext>
            </a:extLst>
          </p:cNvPr>
          <p:cNvPicPr>
            <a:picLocks noChangeAspect="1"/>
          </p:cNvPicPr>
          <p:nvPr/>
        </p:nvPicPr>
        <p:blipFill>
          <a:blip r:embed="rId4"/>
          <a:stretch>
            <a:fillRect/>
          </a:stretch>
        </p:blipFill>
        <p:spPr>
          <a:xfrm>
            <a:off x="1140903" y="4829637"/>
            <a:ext cx="5352176" cy="1269160"/>
          </a:xfrm>
          <a:prstGeom prst="rect">
            <a:avLst/>
          </a:prstGeom>
        </p:spPr>
      </p:pic>
    </p:spTree>
    <p:extLst>
      <p:ext uri="{BB962C8B-B14F-4D97-AF65-F5344CB8AC3E}">
        <p14:creationId xmlns:p14="http://schemas.microsoft.com/office/powerpoint/2010/main" val="3269990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D1DD40-4E09-B9C9-454E-EF88947FFAFB}"/>
              </a:ext>
            </a:extLst>
          </p:cNvPr>
          <p:cNvSpPr>
            <a:spLocks noGrp="1"/>
          </p:cNvSpPr>
          <p:nvPr>
            <p:ph type="title"/>
          </p:nvPr>
        </p:nvSpPr>
        <p:spPr/>
        <p:txBody>
          <a:bodyPr/>
          <a:lstStyle/>
          <a:p>
            <a:r>
              <a:rPr lang="en-CA" dirty="0"/>
              <a:t>Windows Workstation Vulnerability CVE</a:t>
            </a:r>
            <a:endParaRPr lang="en-US" dirty="0"/>
          </a:p>
        </p:txBody>
      </p:sp>
      <p:sp>
        <p:nvSpPr>
          <p:cNvPr id="3" name="Espace réservé du contenu 2">
            <a:extLst>
              <a:ext uri="{FF2B5EF4-FFF2-40B4-BE49-F238E27FC236}">
                <a16:creationId xmlns:a16="http://schemas.microsoft.com/office/drawing/2014/main" id="{5D54C798-958D-775F-3454-AA857FEF3437}"/>
              </a:ext>
            </a:extLst>
          </p:cNvPr>
          <p:cNvSpPr>
            <a:spLocks noGrp="1"/>
          </p:cNvSpPr>
          <p:nvPr>
            <p:ph idx="1"/>
          </p:nvPr>
        </p:nvSpPr>
        <p:spPr>
          <a:xfrm>
            <a:off x="1024128" y="2084831"/>
            <a:ext cx="9720073" cy="4374691"/>
          </a:xfrm>
        </p:spPr>
        <p:txBody>
          <a:bodyPr/>
          <a:lstStyle/>
          <a:p>
            <a:pPr marL="0" indent="0">
              <a:buNone/>
            </a:pPr>
            <a:r>
              <a:rPr lang="en-US" sz="1600" kern="0" dirty="0" err="1">
                <a:effectLst/>
                <a:latin typeface="Segoe UI" panose="020B0502040204020203" pitchFamily="34" charset="0"/>
                <a:ea typeface="Times New Roman" panose="02020603050405020304" pitchFamily="18" charset="0"/>
                <a:cs typeface="Times New Roman" panose="02020603050405020304" pitchFamily="18" charset="0"/>
              </a:rPr>
              <a:t>CyberMax</a:t>
            </a:r>
            <a:r>
              <a:rPr lang="en-US" sz="1600" kern="0" dirty="0">
                <a:effectLst/>
                <a:latin typeface="Segoe UI" panose="020B0502040204020203" pitchFamily="34" charset="0"/>
                <a:ea typeface="Times New Roman" panose="02020603050405020304" pitchFamily="18" charset="0"/>
                <a:cs typeface="Times New Roman" panose="02020603050405020304" pitchFamily="18" charset="0"/>
              </a:rPr>
              <a:t> also analyzed a lower risk vulnerability the </a:t>
            </a:r>
            <a:r>
              <a:rPr lang="en-US" sz="1600" kern="0" dirty="0">
                <a:effectLst/>
                <a:highlight>
                  <a:srgbClr val="00FFFF"/>
                </a:highlight>
                <a:latin typeface="Segoe UI" panose="020B0502040204020203" pitchFamily="34" charset="0"/>
                <a:ea typeface="Times New Roman" panose="02020603050405020304" pitchFamily="18" charset="0"/>
                <a:cs typeface="Times New Roman" panose="02020603050405020304" pitchFamily="18" charset="0"/>
              </a:rPr>
              <a:t>TCP Time Timestamps Information Disclosure the CVE </a:t>
            </a:r>
            <a:r>
              <a:rPr lang="en-US" sz="1600" kern="0" dirty="0">
                <a:highlight>
                  <a:srgbClr val="00FFFF"/>
                </a:highlight>
                <a:latin typeface="Segoe UI" panose="020B0502040204020203" pitchFamily="34" charset="0"/>
                <a:ea typeface="Times New Roman" panose="02020603050405020304" pitchFamily="18" charset="0"/>
                <a:cs typeface="Times New Roman" panose="02020603050405020304" pitchFamily="18" charset="0"/>
              </a:rPr>
              <a:t>id is CVE-1999-0524</a:t>
            </a:r>
            <a:r>
              <a:rPr lang="en-US" sz="1600" kern="0" dirty="0">
                <a:latin typeface="Segoe UI" panose="020B0502040204020203" pitchFamily="34" charset="0"/>
                <a:ea typeface="Times New Roman" panose="02020603050405020304" pitchFamily="18" charset="0"/>
                <a:cs typeface="Times New Roman" panose="02020603050405020304" pitchFamily="18" charset="0"/>
              </a:rPr>
              <a:t>. The purpose of showcasing a lower severity vulnerability is to show the stakeholders and example of vulnerabilities that we will be ignoring. This vulnerability allows a potential attacker to determine Cat’s Company clock state and time zone. This is vulnerability is easily exploitable, but in terms of impact scope it is not relevant to the company. This risk can be ignored, and more resources can be allocated to more pressing severe vulnerabilities.</a:t>
            </a:r>
          </a:p>
          <a:p>
            <a:r>
              <a:rPr lang="en-US" sz="1600" kern="0" dirty="0">
                <a:effectLst/>
                <a:latin typeface="Segoe UI" panose="020B0502040204020203" pitchFamily="34" charset="0"/>
                <a:ea typeface="Times New Roman" panose="02020603050405020304" pitchFamily="18" charset="0"/>
                <a:cs typeface="Times New Roman" panose="02020603050405020304" pitchFamily="18" charset="0"/>
                <a:hlinkClick r:id="rId2"/>
              </a:rPr>
              <a:t>https://www.cvedetails.com/cve/CVE-1999-0524/</a:t>
            </a:r>
            <a:r>
              <a:rPr lang="en-US" sz="1600" kern="0" dirty="0">
                <a:effectLst/>
                <a:latin typeface="Segoe UI" panose="020B0502040204020203" pitchFamily="34" charset="0"/>
                <a:ea typeface="Times New Roman" panose="02020603050405020304" pitchFamily="18" charset="0"/>
                <a:cs typeface="Times New Roman" panose="02020603050405020304" pitchFamily="18" charset="0"/>
              </a:rPr>
              <a:t> </a:t>
            </a:r>
          </a:p>
          <a:p>
            <a:r>
              <a:rPr lang="en-US" sz="1600" kern="0" dirty="0">
                <a:effectLst/>
                <a:latin typeface="Segoe UI" panose="020B0502040204020203" pitchFamily="34" charset="0"/>
                <a:ea typeface="Times New Roman" panose="02020603050405020304" pitchFamily="18" charset="0"/>
                <a:cs typeface="Times New Roman" panose="02020603050405020304" pitchFamily="18" charset="0"/>
                <a:hlinkClick r:id="rId3"/>
              </a:rPr>
              <a:t>https://exchange.xforce.ibmcloud.com/vulnerabilities/322</a:t>
            </a:r>
            <a:r>
              <a:rPr lang="en-US" sz="1600" kern="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kern="0" dirty="0">
              <a:effectLst/>
              <a:latin typeface="Segoe UI" panose="020B0502040204020203" pitchFamily="34" charset="0"/>
              <a:ea typeface="Times New Roman" panose="02020603050405020304" pitchFamily="18" charset="0"/>
              <a:cs typeface="Times New Roman" panose="02020603050405020304" pitchFamily="18" charset="0"/>
            </a:endParaRPr>
          </a:p>
          <a:p>
            <a:endParaRPr lang="en-US" sz="2400" kern="0" dirty="0">
              <a:effectLst/>
              <a:latin typeface="Segoe UI" panose="020B0502040204020203" pitchFamily="34" charset="0"/>
              <a:ea typeface="Times New Roman" panose="02020603050405020304" pitchFamily="18" charset="0"/>
              <a:cs typeface="Times New Roman" panose="02020603050405020304" pitchFamily="18" charset="0"/>
            </a:endParaRPr>
          </a:p>
          <a:p>
            <a:endParaRPr lang="en-US" dirty="0"/>
          </a:p>
        </p:txBody>
      </p:sp>
      <p:pic>
        <p:nvPicPr>
          <p:cNvPr id="4" name="Image 3">
            <a:extLst>
              <a:ext uri="{FF2B5EF4-FFF2-40B4-BE49-F238E27FC236}">
                <a16:creationId xmlns:a16="http://schemas.microsoft.com/office/drawing/2014/main" id="{D7B5159D-9B00-B7B8-33BC-AB4862EA5A68}"/>
              </a:ext>
            </a:extLst>
          </p:cNvPr>
          <p:cNvPicPr>
            <a:picLocks noChangeAspect="1"/>
          </p:cNvPicPr>
          <p:nvPr/>
        </p:nvPicPr>
        <p:blipFill>
          <a:blip r:embed="rId4"/>
          <a:stretch>
            <a:fillRect/>
          </a:stretch>
        </p:blipFill>
        <p:spPr>
          <a:xfrm>
            <a:off x="1024128" y="5150919"/>
            <a:ext cx="5687065" cy="1121865"/>
          </a:xfrm>
          <a:prstGeom prst="rect">
            <a:avLst/>
          </a:prstGeom>
        </p:spPr>
      </p:pic>
    </p:spTree>
    <p:extLst>
      <p:ext uri="{BB962C8B-B14F-4D97-AF65-F5344CB8AC3E}">
        <p14:creationId xmlns:p14="http://schemas.microsoft.com/office/powerpoint/2010/main" val="8452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7C7D31-93BB-2961-3189-D9F22584A2D3}"/>
              </a:ext>
            </a:extLst>
          </p:cNvPr>
          <p:cNvSpPr>
            <a:spLocks noGrp="1"/>
          </p:cNvSpPr>
          <p:nvPr>
            <p:ph type="title"/>
          </p:nvPr>
        </p:nvSpPr>
        <p:spPr/>
        <p:txBody>
          <a:bodyPr/>
          <a:lstStyle/>
          <a:p>
            <a:pPr algn="ctr"/>
            <a:r>
              <a:rPr lang="en-CA" dirty="0"/>
              <a:t>Windows Workstation1 Recommendations</a:t>
            </a:r>
            <a:endParaRPr lang="en-US" dirty="0"/>
          </a:p>
        </p:txBody>
      </p:sp>
      <p:sp>
        <p:nvSpPr>
          <p:cNvPr id="3" name="Espace réservé du contenu 2">
            <a:extLst>
              <a:ext uri="{FF2B5EF4-FFF2-40B4-BE49-F238E27FC236}">
                <a16:creationId xmlns:a16="http://schemas.microsoft.com/office/drawing/2014/main" id="{1417074E-74BF-F33B-2110-28DA1238836E}"/>
              </a:ext>
            </a:extLst>
          </p:cNvPr>
          <p:cNvSpPr>
            <a:spLocks noGrp="1"/>
          </p:cNvSpPr>
          <p:nvPr>
            <p:ph idx="1"/>
          </p:nvPr>
        </p:nvSpPr>
        <p:spPr>
          <a:xfrm>
            <a:off x="1024128" y="2286000"/>
            <a:ext cx="9720073" cy="4366470"/>
          </a:xfrm>
        </p:spPr>
        <p:txBody>
          <a:bodyPr>
            <a:normAutofit/>
          </a:bodyPr>
          <a:lstStyle/>
          <a:p>
            <a:r>
              <a:rPr lang="en-CA" sz="2000" b="1" u="sng" kern="100" dirty="0">
                <a:effectLst/>
                <a:latin typeface="Calibri" panose="020F0502020204030204" pitchFamily="34" charset="0"/>
                <a:ea typeface="Calibri" panose="020F0502020204030204" pitchFamily="34" charset="0"/>
                <a:cs typeface="Times New Roman" panose="02020603050405020304" pitchFamily="18" charset="0"/>
              </a:rPr>
              <a:t>Operating System (OS) End of life (EOL) Detection</a:t>
            </a:r>
          </a:p>
          <a:p>
            <a:pPr>
              <a:buFont typeface="Arial" panose="020B0604020202020204" pitchFamily="34" charset="0"/>
              <a:buChar char="•"/>
            </a:pPr>
            <a:r>
              <a:rPr lang="en-CA" sz="2400" kern="100" dirty="0">
                <a:latin typeface="Calibri" panose="020F0502020204030204" pitchFamily="34" charset="0"/>
                <a:cs typeface="Times New Roman" panose="02020603050405020304" pitchFamily="18" charset="0"/>
              </a:rPr>
              <a:t> </a:t>
            </a:r>
            <a:r>
              <a:rPr lang="en-US" sz="1400" b="0" i="0" dirty="0">
                <a:solidFill>
                  <a:srgbClr val="000000"/>
                </a:solidFill>
                <a:effectLst/>
                <a:latin typeface="arial" panose="020B0604020202020204" pitchFamily="34" charset="0"/>
              </a:rPr>
              <a:t>Upgrade the Operating System on the remote host to a version which is still supported and receiving security updates by the vendor </a:t>
            </a:r>
            <a:r>
              <a:rPr lang="en-US" sz="1400" b="0" i="0" dirty="0">
                <a:solidFill>
                  <a:srgbClr val="000000"/>
                </a:solidFill>
                <a:effectLst/>
                <a:latin typeface="arial" panose="020B0604020202020204" pitchFamily="34" charset="0"/>
                <a:hlinkClick r:id="rId2"/>
              </a:rPr>
              <a:t>http://www.securityspace.com/smysecure/catid.html?id=1.3.6..4.1.25623.1.0.103674</a:t>
            </a:r>
            <a:r>
              <a:rPr lang="en-US" sz="1400" b="0" i="0" dirty="0">
                <a:solidFill>
                  <a:srgbClr val="000000"/>
                </a:solidFill>
                <a:effectLst/>
                <a:latin typeface="arial" panose="020B0604020202020204" pitchFamily="34" charset="0"/>
              </a:rPr>
              <a:t> </a:t>
            </a:r>
          </a:p>
          <a:p>
            <a:pPr marL="0" indent="0">
              <a:buNone/>
            </a:pPr>
            <a:endParaRPr lang="en-CA" sz="1400" kern="1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b="1" u="sng" kern="0" dirty="0">
                <a:effectLst/>
                <a:latin typeface="Segoe UI" panose="020B0502040204020203" pitchFamily="34" charset="0"/>
                <a:ea typeface="Times New Roman" panose="02020603050405020304" pitchFamily="18" charset="0"/>
                <a:cs typeface="Times New Roman" panose="02020603050405020304" pitchFamily="18" charset="0"/>
              </a:rPr>
              <a:t>DCE/RPC and MSRPC Services Enumeration </a:t>
            </a:r>
            <a:r>
              <a:rPr lang="en-US" sz="2000" b="1" u="sng" kern="0" dirty="0">
                <a:latin typeface="Segoe UI" panose="020B0502040204020203" pitchFamily="34" charset="0"/>
                <a:ea typeface="Times New Roman" panose="02020603050405020304" pitchFamily="18" charset="0"/>
                <a:cs typeface="Times New Roman" panose="02020603050405020304" pitchFamily="18" charset="0"/>
              </a:rPr>
              <a:t>R</a:t>
            </a:r>
            <a:r>
              <a:rPr lang="en-US" sz="2000" b="1" u="sng" kern="0" dirty="0">
                <a:effectLst/>
                <a:latin typeface="Segoe UI" panose="020B0502040204020203" pitchFamily="34" charset="0"/>
                <a:ea typeface="Times New Roman" panose="02020603050405020304" pitchFamily="18" charset="0"/>
                <a:cs typeface="Times New Roman" panose="02020603050405020304" pitchFamily="18" charset="0"/>
              </a:rPr>
              <a:t>eporting</a:t>
            </a:r>
          </a:p>
          <a:p>
            <a:pPr>
              <a:buFont typeface="Arial" panose="020B0604020202020204" pitchFamily="34" charset="0"/>
              <a:buChar char="•"/>
            </a:pPr>
            <a:r>
              <a:rPr lang="en-US" sz="1400" kern="0" dirty="0">
                <a:latin typeface="Calibri" panose="020F0502020204030204" pitchFamily="34" charset="0"/>
                <a:cs typeface="Calibri" panose="020F0502020204030204" pitchFamily="34" charset="0"/>
              </a:rPr>
              <a:t> </a:t>
            </a:r>
            <a:r>
              <a:rPr lang="en-US" sz="1400" b="0" i="0" dirty="0">
                <a:effectLst/>
                <a:latin typeface="Calibri" panose="020F0502020204030204" pitchFamily="34" charset="0"/>
                <a:cs typeface="Calibri" panose="020F0502020204030204" pitchFamily="34" charset="0"/>
              </a:rPr>
              <a:t>Implement encryption for communication between systems and services. Using secure encryption protocols like TLS/SSL protects sensitive data transmitted over the network. This would greatly reduce the vulnerability being exploited</a:t>
            </a:r>
          </a:p>
          <a:p>
            <a:pPr marL="0" indent="0">
              <a:buNone/>
            </a:pPr>
            <a:endParaRPr lang="en-US" sz="2400" kern="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2000" b="1" u="sng" kern="0" dirty="0">
                <a:effectLst/>
                <a:latin typeface="Calibri" panose="020F0502020204030204" pitchFamily="34" charset="0"/>
                <a:ea typeface="Times New Roman" panose="02020603050405020304" pitchFamily="18" charset="0"/>
                <a:cs typeface="Calibri" panose="020F0502020204030204" pitchFamily="34" charset="0"/>
              </a:rPr>
              <a:t>TCP Time Timestamps Information Disclosure the CVE </a:t>
            </a:r>
            <a:r>
              <a:rPr lang="en-US" sz="2000" b="1" u="sng" kern="0" dirty="0">
                <a:latin typeface="Calibri" panose="020F0502020204030204" pitchFamily="34" charset="0"/>
                <a:ea typeface="Times New Roman" panose="02020603050405020304" pitchFamily="18" charset="0"/>
                <a:cs typeface="Calibri" panose="020F0502020204030204" pitchFamily="34" charset="0"/>
              </a:rPr>
              <a:t>id is CVE-1999-0524</a:t>
            </a:r>
          </a:p>
          <a:p>
            <a:pPr>
              <a:buFont typeface="Arial" panose="020B0604020202020204" pitchFamily="34" charset="0"/>
              <a:buChar char="•"/>
            </a:pPr>
            <a:r>
              <a:rPr lang="en-US" sz="1400" dirty="0" err="1">
                <a:latin typeface="Calibri" panose="020F0502020204030204" pitchFamily="34" charset="0"/>
                <a:cs typeface="Calibri" panose="020F0502020204030204" pitchFamily="34" charset="0"/>
              </a:rPr>
              <a:t>CyberMax</a:t>
            </a:r>
            <a:r>
              <a:rPr lang="en-US" sz="1400" dirty="0">
                <a:latin typeface="Calibri" panose="020F0502020204030204" pitchFamily="34" charset="0"/>
                <a:cs typeface="Calibri" panose="020F0502020204030204" pitchFamily="34" charset="0"/>
              </a:rPr>
              <a:t> recommends ignoring this vulnerability for the time being. Resources should be allocated to more pressing vulnerabilities.</a:t>
            </a:r>
          </a:p>
          <a:p>
            <a:pPr>
              <a:buFont typeface="Arial" panose="020B0604020202020204" pitchFamily="34" charset="0"/>
              <a:buChar char="•"/>
            </a:pPr>
            <a:endParaRPr lang="en-US" sz="1400" dirty="0"/>
          </a:p>
        </p:txBody>
      </p:sp>
    </p:spTree>
    <p:extLst>
      <p:ext uri="{BB962C8B-B14F-4D97-AF65-F5344CB8AC3E}">
        <p14:creationId xmlns:p14="http://schemas.microsoft.com/office/powerpoint/2010/main" val="2567001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1AE596-A82A-AD18-871D-4EEB74A65099}"/>
              </a:ext>
            </a:extLst>
          </p:cNvPr>
          <p:cNvSpPr>
            <a:spLocks noGrp="1"/>
          </p:cNvSpPr>
          <p:nvPr>
            <p:ph type="title"/>
          </p:nvPr>
        </p:nvSpPr>
        <p:spPr/>
        <p:txBody>
          <a:bodyPr/>
          <a:lstStyle/>
          <a:p>
            <a:pPr algn="ctr"/>
            <a:r>
              <a:rPr lang="en-CA" dirty="0"/>
              <a:t>OpenVAS </a:t>
            </a:r>
            <a:r>
              <a:rPr lang="en-CA" dirty="0" err="1"/>
              <a:t>Winserver</a:t>
            </a:r>
            <a:r>
              <a:rPr lang="en-CA" dirty="0"/>
              <a:t> Vulnerabilities</a:t>
            </a:r>
            <a:endParaRPr lang="en-US" dirty="0"/>
          </a:p>
        </p:txBody>
      </p:sp>
      <p:sp>
        <p:nvSpPr>
          <p:cNvPr id="3" name="Espace réservé du contenu 2">
            <a:extLst>
              <a:ext uri="{FF2B5EF4-FFF2-40B4-BE49-F238E27FC236}">
                <a16:creationId xmlns:a16="http://schemas.microsoft.com/office/drawing/2014/main" id="{FBB11363-F720-B001-F835-3D59CAEF79EB}"/>
              </a:ext>
            </a:extLst>
          </p:cNvPr>
          <p:cNvSpPr>
            <a:spLocks noGrp="1"/>
          </p:cNvSpPr>
          <p:nvPr>
            <p:ph idx="1"/>
          </p:nvPr>
        </p:nvSpPr>
        <p:spPr/>
        <p:txBody>
          <a:bodyPr>
            <a:normAutofit/>
          </a:bodyPr>
          <a:lstStyle/>
          <a:p>
            <a:r>
              <a:rPr lang="en-CA" sz="1400" kern="100" dirty="0">
                <a:effectLst/>
                <a:latin typeface="Calibri" panose="020F0502020204030204" pitchFamily="34" charset="0"/>
                <a:ea typeface="Calibri" panose="020F0502020204030204" pitchFamily="34" charset="0"/>
                <a:cs typeface="Times New Roman" panose="02020603050405020304" pitchFamily="18" charset="0"/>
              </a:rPr>
              <a:t>The scan on the Windows Server (Winserver1) uncovered a </a:t>
            </a:r>
            <a:r>
              <a:rPr lang="en-CA" sz="1400" kern="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a:t>
            </a:r>
            <a:r>
              <a:rPr lang="en-US" sz="1400" kern="0" dirty="0">
                <a:effectLst/>
                <a:highlight>
                  <a:srgbClr val="00FFFF"/>
                </a:highlight>
                <a:latin typeface="Segoe UI" panose="020B0502040204020203" pitchFamily="34" charset="0"/>
                <a:ea typeface="Times New Roman" panose="02020603050405020304" pitchFamily="18" charset="0"/>
                <a:cs typeface="Times New Roman" panose="02020603050405020304" pitchFamily="18" charset="0"/>
              </a:rPr>
              <a:t>DCE/RPC and MSRPC Services Enumeration Reporting on port 135/</a:t>
            </a:r>
            <a:r>
              <a:rPr lang="en-US" sz="1400" kern="0" dirty="0" err="1">
                <a:effectLst/>
                <a:highlight>
                  <a:srgbClr val="00FFFF"/>
                </a:highlight>
                <a:latin typeface="Segoe UI" panose="020B0502040204020203" pitchFamily="34" charset="0"/>
                <a:ea typeface="Times New Roman" panose="02020603050405020304" pitchFamily="18" charset="0"/>
                <a:cs typeface="Times New Roman" panose="02020603050405020304" pitchFamily="18" charset="0"/>
              </a:rPr>
              <a:t>tcp</a:t>
            </a:r>
            <a:r>
              <a:rPr lang="en-US" sz="1400" kern="0" dirty="0">
                <a:effectLst/>
                <a:highlight>
                  <a:srgbClr val="00FFFF"/>
                </a:highlight>
                <a:latin typeface="Segoe UI" panose="020B0502040204020203" pitchFamily="34" charset="0"/>
                <a:ea typeface="Times New Roman" panose="02020603050405020304" pitchFamily="18" charset="0"/>
                <a:cs typeface="Times New Roman" panose="02020603050405020304" pitchFamily="18" charset="0"/>
              </a:rPr>
              <a:t> (we will not go over this one again)”</a:t>
            </a:r>
            <a:r>
              <a:rPr lang="en-US" sz="1400" kern="0" dirty="0">
                <a:effectLst/>
                <a:latin typeface="Segoe UI" panose="020B0502040204020203" pitchFamily="34" charset="0"/>
                <a:ea typeface="Times New Roman" panose="02020603050405020304" pitchFamily="18" charset="0"/>
                <a:cs typeface="Times New Roman" panose="02020603050405020304" pitchFamily="18" charset="0"/>
              </a:rPr>
              <a:t> the same vulnerability on port 135/</a:t>
            </a:r>
            <a:r>
              <a:rPr lang="en-US" sz="1400" kern="0" dirty="0" err="1">
                <a:effectLst/>
                <a:latin typeface="Segoe UI" panose="020B0502040204020203" pitchFamily="34" charset="0"/>
                <a:ea typeface="Times New Roman" panose="02020603050405020304" pitchFamily="18" charset="0"/>
                <a:cs typeface="Times New Roman" panose="02020603050405020304" pitchFamily="18" charset="0"/>
              </a:rPr>
              <a:t>tcp</a:t>
            </a:r>
            <a:r>
              <a:rPr lang="en-US" sz="1400" kern="0" dirty="0">
                <a:effectLst/>
                <a:latin typeface="Segoe UI" panose="020B0502040204020203" pitchFamily="34" charset="0"/>
                <a:ea typeface="Times New Roman" panose="02020603050405020304" pitchFamily="18" charset="0"/>
                <a:cs typeface="Times New Roman" panose="02020603050405020304" pitchFamily="18" charset="0"/>
              </a:rPr>
              <a:t> mentioned in the Windows Workstation 1. However, the </a:t>
            </a:r>
            <a:r>
              <a:rPr lang="en-US" sz="1400" kern="0" dirty="0" err="1">
                <a:effectLst/>
                <a:latin typeface="Segoe UI" panose="020B0502040204020203" pitchFamily="34" charset="0"/>
                <a:ea typeface="Times New Roman" panose="02020603050405020304" pitchFamily="18" charset="0"/>
                <a:cs typeface="Times New Roman" panose="02020603050405020304" pitchFamily="18" charset="0"/>
              </a:rPr>
              <a:t>Winserver</a:t>
            </a:r>
            <a:r>
              <a:rPr lang="en-US" sz="1400" kern="0" dirty="0">
                <a:effectLst/>
                <a:latin typeface="Segoe UI" panose="020B0502040204020203" pitchFamily="34" charset="0"/>
                <a:ea typeface="Times New Roman" panose="02020603050405020304" pitchFamily="18" charset="0"/>
                <a:cs typeface="Times New Roman" panose="02020603050405020304" pitchFamily="18" charset="0"/>
              </a:rPr>
              <a:t> also has a “</a:t>
            </a:r>
            <a:r>
              <a:rPr lang="en-US" sz="1400" kern="0" dirty="0">
                <a:effectLst/>
                <a:highlight>
                  <a:srgbClr val="00FFFF"/>
                </a:highlight>
                <a:latin typeface="Segoe UI" panose="020B0502040204020203" pitchFamily="34" charset="0"/>
                <a:ea typeface="Times New Roman" panose="02020603050405020304" pitchFamily="18" charset="0"/>
                <a:cs typeface="Times New Roman" panose="02020603050405020304" pitchFamily="18" charset="0"/>
              </a:rPr>
              <a:t>SSL/TLS : Report Weak Cipher Suites” vulnerability on port 3389/</a:t>
            </a:r>
            <a:r>
              <a:rPr lang="en-US" sz="1400" kern="0" dirty="0" err="1">
                <a:effectLst/>
                <a:highlight>
                  <a:srgbClr val="00FFFF"/>
                </a:highlight>
                <a:latin typeface="Segoe UI" panose="020B0502040204020203" pitchFamily="34" charset="0"/>
                <a:ea typeface="Times New Roman" panose="02020603050405020304" pitchFamily="18" charset="0"/>
                <a:cs typeface="Times New Roman" panose="02020603050405020304" pitchFamily="18" charset="0"/>
              </a:rPr>
              <a:t>tcp</a:t>
            </a:r>
            <a:r>
              <a:rPr lang="en-US" sz="1400" kern="0" dirty="0">
                <a:effectLst/>
                <a:highlight>
                  <a:srgbClr val="00FFFF"/>
                </a:highlight>
                <a:latin typeface="Segoe UI" panose="020B0502040204020203" pitchFamily="34" charset="0"/>
                <a:ea typeface="Times New Roman" panose="02020603050405020304" pitchFamily="18" charset="0"/>
                <a:cs typeface="Times New Roman" panose="02020603050405020304" pitchFamily="18" charset="0"/>
              </a:rPr>
              <a:t>.</a:t>
            </a:r>
            <a:r>
              <a:rPr lang="en-US" sz="1400" kern="0" dirty="0">
                <a:effectLst/>
                <a:latin typeface="Segoe UI" panose="020B0502040204020203" pitchFamily="34" charset="0"/>
                <a:ea typeface="Times New Roman" panose="02020603050405020304" pitchFamily="18" charset="0"/>
                <a:cs typeface="Times New Roman" panose="02020603050405020304" pitchFamily="18" charset="0"/>
              </a:rPr>
              <a:t> Cipher Suites are meant to provide secure communication over a network ensuring confidentiality and integrity of data transmission. In other words, it is a two ways communication between the clients and our web browser, The communication is done through an exchange of “keys”. A Weak Cipher Suite may potentially allow someone to “brute force” the encryption key password (as mentioned in slide #7), or someone may perform a Cypher text attack and recover sensitive information by deduction without ever having to decrypt the data (man in the middle attack). </a:t>
            </a:r>
          </a:p>
          <a:p>
            <a:r>
              <a:rPr lang="en-US" sz="1400" kern="0" dirty="0">
                <a:latin typeface="Segoe UI" panose="020B0502040204020203" pitchFamily="34" charset="0"/>
                <a:cs typeface="Times New Roman" panose="02020603050405020304" pitchFamily="18" charset="0"/>
                <a:hlinkClick r:id="rId2"/>
              </a:rPr>
              <a:t>http://www.securityspace.com/smysecure/catid.html?id=1.3.6.1.4.1.25623.1.0.103440</a:t>
            </a:r>
            <a:r>
              <a:rPr lang="en-US" sz="1400" kern="0" dirty="0">
                <a:latin typeface="Segoe UI" panose="020B0502040204020203" pitchFamily="34" charset="0"/>
                <a:cs typeface="Times New Roman" panose="02020603050405020304" pitchFamily="18" charset="0"/>
              </a:rPr>
              <a:t> </a:t>
            </a:r>
          </a:p>
          <a:p>
            <a:endParaRPr lang="en-US" sz="1400" dirty="0"/>
          </a:p>
        </p:txBody>
      </p:sp>
      <p:pic>
        <p:nvPicPr>
          <p:cNvPr id="5" name="Image 4" descr="Une image contenant texte, Police, nombre, capture d’écran&#10;&#10;Description générée automatiquement">
            <a:extLst>
              <a:ext uri="{FF2B5EF4-FFF2-40B4-BE49-F238E27FC236}">
                <a16:creationId xmlns:a16="http://schemas.microsoft.com/office/drawing/2014/main" id="{FF2DB7F0-5699-CD93-7F9C-1ADDD4A263AE}"/>
              </a:ext>
            </a:extLst>
          </p:cNvPr>
          <p:cNvPicPr>
            <a:picLocks noChangeAspect="1"/>
          </p:cNvPicPr>
          <p:nvPr/>
        </p:nvPicPr>
        <p:blipFill>
          <a:blip r:embed="rId3"/>
          <a:stretch>
            <a:fillRect/>
          </a:stretch>
        </p:blipFill>
        <p:spPr>
          <a:xfrm>
            <a:off x="1169565" y="4728439"/>
            <a:ext cx="5826853" cy="1405666"/>
          </a:xfrm>
          <a:prstGeom prst="rect">
            <a:avLst/>
          </a:prstGeom>
        </p:spPr>
      </p:pic>
    </p:spTree>
    <p:extLst>
      <p:ext uri="{BB962C8B-B14F-4D97-AF65-F5344CB8AC3E}">
        <p14:creationId xmlns:p14="http://schemas.microsoft.com/office/powerpoint/2010/main" val="337585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7F19C-92E3-408F-607F-C6668E09F9C5}"/>
              </a:ext>
            </a:extLst>
          </p:cNvPr>
          <p:cNvSpPr>
            <a:spLocks noGrp="1"/>
          </p:cNvSpPr>
          <p:nvPr>
            <p:ph type="title"/>
          </p:nvPr>
        </p:nvSpPr>
        <p:spPr>
          <a:xfrm>
            <a:off x="1024128" y="585216"/>
            <a:ext cx="6066818" cy="1499616"/>
          </a:xfrm>
        </p:spPr>
        <p:txBody>
          <a:bodyPr>
            <a:normAutofit/>
          </a:bodyPr>
          <a:lstStyle/>
          <a:p>
            <a:r>
              <a:rPr lang="en-CA"/>
              <a:t>Winserver CVE &amp; Cipher SUites</a:t>
            </a:r>
            <a:endParaRPr lang="en-US"/>
          </a:p>
        </p:txBody>
      </p:sp>
      <p:sp>
        <p:nvSpPr>
          <p:cNvPr id="3" name="Espace réservé du contenu 2">
            <a:extLst>
              <a:ext uri="{FF2B5EF4-FFF2-40B4-BE49-F238E27FC236}">
                <a16:creationId xmlns:a16="http://schemas.microsoft.com/office/drawing/2014/main" id="{AE046F6A-8ED9-C571-25E8-2CC1B1B3536E}"/>
              </a:ext>
            </a:extLst>
          </p:cNvPr>
          <p:cNvSpPr>
            <a:spLocks noGrp="1"/>
          </p:cNvSpPr>
          <p:nvPr>
            <p:ph idx="1"/>
          </p:nvPr>
        </p:nvSpPr>
        <p:spPr>
          <a:xfrm>
            <a:off x="492602" y="2286000"/>
            <a:ext cx="6066818" cy="4023360"/>
          </a:xfrm>
        </p:spPr>
        <p:txBody>
          <a:bodyPr>
            <a:normAutofit/>
          </a:bodyPr>
          <a:lstStyle/>
          <a:p>
            <a:r>
              <a:rPr lang="en-CA" sz="1600" dirty="0"/>
              <a:t>As mentioned in the previous slide </a:t>
            </a:r>
            <a:r>
              <a:rPr lang="en-US" sz="1600" kern="0" dirty="0">
                <a:effectLst/>
                <a:latin typeface="Segoe UI" panose="020B0502040204020203" pitchFamily="34" charset="0"/>
                <a:ea typeface="Times New Roman" panose="02020603050405020304" pitchFamily="18" charset="0"/>
                <a:cs typeface="Times New Roman" panose="02020603050405020304" pitchFamily="18" charset="0"/>
              </a:rPr>
              <a:t>Cipher Suites are meant to provide secure communication over a network ensuring confidentiality and integrity of data transmission. In other words, it is a two ways communication between the clients and our web browser. Our web browser is identified as TLS_RSA and the client starts with RC4. </a:t>
            </a:r>
            <a:r>
              <a:rPr lang="en-US" sz="1600" kern="0" dirty="0">
                <a:latin typeface="Segoe UI" panose="020B0502040204020203" pitchFamily="34" charset="0"/>
                <a:ea typeface="Times New Roman" panose="02020603050405020304" pitchFamily="18" charset="0"/>
                <a:cs typeface="Times New Roman" panose="02020603050405020304" pitchFamily="18" charset="0"/>
              </a:rPr>
              <a:t>However, RC4 are weak and vulnerable cipher suites (see the detection results).</a:t>
            </a:r>
          </a:p>
          <a:p>
            <a:r>
              <a:rPr lang="en-US" sz="1600" kern="0" dirty="0">
                <a:latin typeface="Segoe UI" panose="020B0502040204020203" pitchFamily="34" charset="0"/>
                <a:cs typeface="Times New Roman" panose="02020603050405020304" pitchFamily="18" charset="0"/>
                <a:hlinkClick r:id="rId2"/>
              </a:rPr>
              <a:t>https://www.cvedetails.com/cve/CVE-2015-4000/?q=CVE-2015-4000</a:t>
            </a:r>
            <a:r>
              <a:rPr lang="en-US" sz="1600" kern="0" dirty="0">
                <a:latin typeface="Segoe UI" panose="020B0502040204020203" pitchFamily="34" charset="0"/>
                <a:cs typeface="Times New Roman" panose="02020603050405020304" pitchFamily="18" charset="0"/>
              </a:rPr>
              <a:t> </a:t>
            </a:r>
          </a:p>
          <a:p>
            <a:r>
              <a:rPr lang="en-US" sz="1600" kern="0" dirty="0">
                <a:latin typeface="Segoe UI" panose="020B0502040204020203" pitchFamily="34" charset="0"/>
                <a:cs typeface="Times New Roman" panose="02020603050405020304" pitchFamily="18" charset="0"/>
                <a:hlinkClick r:id="rId3"/>
              </a:rPr>
              <a:t>http://www.securityspace.com/smysecure/catid.html?id=1.3.6.1.4.1.25623.1.0.103440</a:t>
            </a:r>
            <a:r>
              <a:rPr lang="en-US" sz="1600" kern="0" dirty="0">
                <a:latin typeface="Segoe UI" panose="020B0502040204020203" pitchFamily="34" charset="0"/>
                <a:cs typeface="Times New Roman" panose="02020603050405020304" pitchFamily="18" charset="0"/>
              </a:rPr>
              <a:t> </a:t>
            </a:r>
          </a:p>
          <a:p>
            <a:endParaRPr lang="en-US" kern="0" dirty="0">
              <a:latin typeface="Segoe UI" panose="020B0502040204020203" pitchFamily="34" charset="0"/>
              <a:cs typeface="Times New Roman" panose="02020603050405020304" pitchFamily="18" charset="0"/>
            </a:endParaRPr>
          </a:p>
          <a:p>
            <a:endParaRPr lang="en-US" kern="0" dirty="0">
              <a:latin typeface="Segoe UI" panose="020B0502040204020203" pitchFamily="34" charset="0"/>
              <a:cs typeface="Times New Roman" panose="02020603050405020304" pitchFamily="18" charset="0"/>
            </a:endParaRPr>
          </a:p>
          <a:p>
            <a:endParaRPr lang="en-US" kern="0" dirty="0">
              <a:latin typeface="Segoe UI" panose="020B0502040204020203" pitchFamily="34" charset="0"/>
              <a:cs typeface="Times New Roman" panose="02020603050405020304" pitchFamily="18" charset="0"/>
            </a:endParaRPr>
          </a:p>
          <a:p>
            <a:endParaRPr lang="en-US" kern="0" dirty="0">
              <a:latin typeface="Segoe UI" panose="020B0502040204020203" pitchFamily="34" charset="0"/>
              <a:cs typeface="Times New Roman" panose="02020603050405020304" pitchFamily="18" charset="0"/>
            </a:endParaRPr>
          </a:p>
          <a:p>
            <a:endParaRPr lang="en-US" dirty="0"/>
          </a:p>
        </p:txBody>
      </p:sp>
      <p:pic>
        <p:nvPicPr>
          <p:cNvPr id="6" name="Image 5" descr="Une image contenant texte, capture d’écran, Police&#10;&#10;Description générée automatiquement">
            <a:extLst>
              <a:ext uri="{FF2B5EF4-FFF2-40B4-BE49-F238E27FC236}">
                <a16:creationId xmlns:a16="http://schemas.microsoft.com/office/drawing/2014/main" id="{60CD86D7-9807-EFA2-D231-DB3E3E49EB48}"/>
              </a:ext>
            </a:extLst>
          </p:cNvPr>
          <p:cNvPicPr>
            <a:picLocks noChangeAspect="1"/>
          </p:cNvPicPr>
          <p:nvPr/>
        </p:nvPicPr>
        <p:blipFill>
          <a:blip r:embed="rId4"/>
          <a:stretch>
            <a:fillRect/>
          </a:stretch>
        </p:blipFill>
        <p:spPr>
          <a:xfrm>
            <a:off x="6823384" y="1829082"/>
            <a:ext cx="5173667" cy="3000725"/>
          </a:xfrm>
          <a:prstGeom prst="rect">
            <a:avLst/>
          </a:prstGeom>
        </p:spPr>
      </p:pic>
      <p:pic>
        <p:nvPicPr>
          <p:cNvPr id="5" name="Image 4">
            <a:extLst>
              <a:ext uri="{FF2B5EF4-FFF2-40B4-BE49-F238E27FC236}">
                <a16:creationId xmlns:a16="http://schemas.microsoft.com/office/drawing/2014/main" id="{BCC4F9FE-970B-8D1E-4C75-4DB2E1C87163}"/>
              </a:ext>
            </a:extLst>
          </p:cNvPr>
          <p:cNvPicPr>
            <a:picLocks noChangeAspect="1"/>
          </p:cNvPicPr>
          <p:nvPr/>
        </p:nvPicPr>
        <p:blipFill>
          <a:blip r:embed="rId5"/>
          <a:stretch>
            <a:fillRect/>
          </a:stretch>
        </p:blipFill>
        <p:spPr>
          <a:xfrm>
            <a:off x="6559420" y="5030975"/>
            <a:ext cx="5437631" cy="1757382"/>
          </a:xfrm>
          <a:prstGeom prst="rect">
            <a:avLst/>
          </a:prstGeom>
        </p:spPr>
      </p:pic>
    </p:spTree>
    <p:extLst>
      <p:ext uri="{BB962C8B-B14F-4D97-AF65-F5344CB8AC3E}">
        <p14:creationId xmlns:p14="http://schemas.microsoft.com/office/powerpoint/2010/main" val="6230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E72449-2444-4322-33F1-88C1085C430E}"/>
              </a:ext>
            </a:extLst>
          </p:cNvPr>
          <p:cNvSpPr>
            <a:spLocks noGrp="1"/>
          </p:cNvSpPr>
          <p:nvPr>
            <p:ph type="title"/>
          </p:nvPr>
        </p:nvSpPr>
        <p:spPr/>
        <p:txBody>
          <a:bodyPr/>
          <a:lstStyle/>
          <a:p>
            <a:pPr algn="ctr"/>
            <a:r>
              <a:rPr lang="en-CA" dirty="0" err="1"/>
              <a:t>Winserver</a:t>
            </a:r>
            <a:r>
              <a:rPr lang="en-CA" dirty="0"/>
              <a:t> Recommendation</a:t>
            </a:r>
            <a:endParaRPr lang="en-US" dirty="0"/>
          </a:p>
        </p:txBody>
      </p:sp>
      <p:sp>
        <p:nvSpPr>
          <p:cNvPr id="3" name="Espace réservé du contenu 2">
            <a:extLst>
              <a:ext uri="{FF2B5EF4-FFF2-40B4-BE49-F238E27FC236}">
                <a16:creationId xmlns:a16="http://schemas.microsoft.com/office/drawing/2014/main" id="{8FC65FF4-B433-F665-4840-3BA57AE4C58E}"/>
              </a:ext>
            </a:extLst>
          </p:cNvPr>
          <p:cNvSpPr>
            <a:spLocks noGrp="1"/>
          </p:cNvSpPr>
          <p:nvPr>
            <p:ph idx="1"/>
          </p:nvPr>
        </p:nvSpPr>
        <p:spPr/>
        <p:txBody>
          <a:bodyPr/>
          <a:lstStyle/>
          <a:p>
            <a:r>
              <a:rPr lang="en-US" sz="2400" kern="0" dirty="0">
                <a:effectLst/>
                <a:latin typeface="Segoe UI" panose="020B0502040204020203" pitchFamily="34" charset="0"/>
                <a:ea typeface="Times New Roman" panose="02020603050405020304" pitchFamily="18" charset="0"/>
                <a:cs typeface="Times New Roman" panose="02020603050405020304" pitchFamily="18" charset="0"/>
              </a:rPr>
              <a:t>A good solution would be to prevent any port in your system, but especially port 3389/</a:t>
            </a:r>
            <a:r>
              <a:rPr lang="en-US" sz="2400" kern="0" dirty="0" err="1">
                <a:effectLst/>
                <a:latin typeface="Segoe UI" panose="020B0502040204020203" pitchFamily="34" charset="0"/>
                <a:ea typeface="Times New Roman" panose="02020603050405020304" pitchFamily="18" charset="0"/>
                <a:cs typeface="Times New Roman" panose="02020603050405020304" pitchFamily="18" charset="0"/>
              </a:rPr>
              <a:t>tcp</a:t>
            </a:r>
            <a:r>
              <a:rPr lang="en-US" sz="2400" kern="0" dirty="0">
                <a:effectLst/>
                <a:latin typeface="Segoe UI" panose="020B0502040204020203" pitchFamily="34" charset="0"/>
                <a:ea typeface="Times New Roman" panose="02020603050405020304" pitchFamily="18" charset="0"/>
                <a:cs typeface="Times New Roman" panose="02020603050405020304" pitchFamily="18" charset="0"/>
              </a:rPr>
              <a:t> to accept services/communications from any of the Cipher Suites mentioned in the figure below (same figure as the previous slide).</a:t>
            </a:r>
          </a:p>
          <a:p>
            <a:endParaRPr lang="en-US" sz="2400" kern="0" dirty="0">
              <a:latin typeface="Segoe UI" panose="020B0502040204020203" pitchFamily="34" charset="0"/>
              <a:ea typeface="Calibri" panose="020F0502020204030204" pitchFamily="34" charset="0"/>
              <a:cs typeface="Times New Roman" panose="02020603050405020304" pitchFamily="18" charset="0"/>
            </a:endParaRPr>
          </a:p>
          <a:p>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Image 3" descr="Une image contenant texte, capture d’écran, Police&#10;&#10;Description générée automatiquement">
            <a:extLst>
              <a:ext uri="{FF2B5EF4-FFF2-40B4-BE49-F238E27FC236}">
                <a16:creationId xmlns:a16="http://schemas.microsoft.com/office/drawing/2014/main" id="{3E3BBBB5-E528-2DE5-651C-5CEF07F214F4}"/>
              </a:ext>
            </a:extLst>
          </p:cNvPr>
          <p:cNvPicPr>
            <a:picLocks noChangeAspect="1"/>
          </p:cNvPicPr>
          <p:nvPr/>
        </p:nvPicPr>
        <p:blipFill>
          <a:blip r:embed="rId2"/>
          <a:stretch>
            <a:fillRect/>
          </a:stretch>
        </p:blipFill>
        <p:spPr>
          <a:xfrm>
            <a:off x="3498208" y="3534947"/>
            <a:ext cx="5552813" cy="2679114"/>
          </a:xfrm>
          <a:prstGeom prst="rect">
            <a:avLst/>
          </a:prstGeom>
        </p:spPr>
      </p:pic>
    </p:spTree>
    <p:extLst>
      <p:ext uri="{BB962C8B-B14F-4D97-AF65-F5344CB8AC3E}">
        <p14:creationId xmlns:p14="http://schemas.microsoft.com/office/powerpoint/2010/main" val="366762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22B15E-4200-AC93-A60D-F723095B966A}"/>
              </a:ext>
            </a:extLst>
          </p:cNvPr>
          <p:cNvSpPr>
            <a:spLocks noGrp="1"/>
          </p:cNvSpPr>
          <p:nvPr>
            <p:ph type="title"/>
          </p:nvPr>
        </p:nvSpPr>
        <p:spPr/>
        <p:txBody>
          <a:bodyPr/>
          <a:lstStyle/>
          <a:p>
            <a:pPr algn="ctr"/>
            <a:r>
              <a:rPr lang="en-CA" dirty="0"/>
              <a:t>Executive Summary </a:t>
            </a:r>
            <a:endParaRPr lang="en-US" dirty="0"/>
          </a:p>
        </p:txBody>
      </p:sp>
      <p:sp>
        <p:nvSpPr>
          <p:cNvPr id="3" name="Espace réservé du contenu 2">
            <a:extLst>
              <a:ext uri="{FF2B5EF4-FFF2-40B4-BE49-F238E27FC236}">
                <a16:creationId xmlns:a16="http://schemas.microsoft.com/office/drawing/2014/main" id="{402B803A-FD72-1FEB-6C3A-2F1167422506}"/>
              </a:ext>
            </a:extLst>
          </p:cNvPr>
          <p:cNvSpPr>
            <a:spLocks noGrp="1"/>
          </p:cNvSpPr>
          <p:nvPr>
            <p:ph idx="1"/>
          </p:nvPr>
        </p:nvSpPr>
        <p:spPr>
          <a:xfrm>
            <a:off x="1024128" y="1937857"/>
            <a:ext cx="9720073" cy="4371503"/>
          </a:xfrm>
        </p:spPr>
        <p:txBody>
          <a:bodyPr>
            <a:normAutofit/>
          </a:bodyPr>
          <a:lstStyle/>
          <a:p>
            <a:pPr marL="0" indent="0" algn="l">
              <a:buNone/>
            </a:pPr>
            <a:endParaRPr lang="en-US" sz="2000" b="0" i="0" dirty="0">
              <a:effectLst/>
              <a:latin typeface="Calibri" panose="020F0502020204030204" pitchFamily="34" charset="0"/>
              <a:cs typeface="Calibri" panose="020F0502020204030204" pitchFamily="34" charset="0"/>
            </a:endParaRPr>
          </a:p>
          <a:p>
            <a:pPr algn="l"/>
            <a:r>
              <a:rPr lang="en-US" sz="2000" b="0" i="0" dirty="0" err="1">
                <a:effectLst/>
                <a:latin typeface="Calibri" panose="020F0502020204030204" pitchFamily="34" charset="0"/>
                <a:cs typeface="Calibri" panose="020F0502020204030204" pitchFamily="34" charset="0"/>
              </a:rPr>
              <a:t>CyberMax</a:t>
            </a:r>
            <a:r>
              <a:rPr lang="en-US" sz="2000" b="0" i="0" dirty="0">
                <a:effectLst/>
                <a:latin typeface="Calibri" panose="020F0502020204030204" pitchFamily="34" charset="0"/>
                <a:cs typeface="Calibri" panose="020F0502020204030204" pitchFamily="34" charset="0"/>
              </a:rPr>
              <a:t> conducted a comprehensive cybersecurity audit for Cat's Company, identifying critical vulnerabilities. Using industry best practices, we analyzed CVE and CVSS for severity assessment.</a:t>
            </a:r>
          </a:p>
          <a:p>
            <a:pPr algn="l"/>
            <a:r>
              <a:rPr lang="en-US" sz="2000" b="0" i="0" dirty="0">
                <a:effectLst/>
                <a:latin typeface="Calibri" panose="020F0502020204030204" pitchFamily="34" charset="0"/>
                <a:cs typeface="Calibri" panose="020F0502020204030204" pitchFamily="34" charset="0"/>
              </a:rPr>
              <a:t>Nmap and OpenVAS scans highlighted potential risks in Ubuntu, Windows Server, and Windows Workstation 1. Mitigation strategies include strong passwords, least privilege, MFA, regular updates, and intrusion detection.</a:t>
            </a:r>
          </a:p>
          <a:p>
            <a:pPr algn="l"/>
            <a:r>
              <a:rPr lang="en-US" sz="2000" b="0" i="0" dirty="0">
                <a:effectLst/>
                <a:latin typeface="Calibri" panose="020F0502020204030204" pitchFamily="34" charset="0"/>
                <a:cs typeface="Calibri" panose="020F0502020204030204" pitchFamily="34" charset="0"/>
              </a:rPr>
              <a:t>Addressing End of Life (EOL) detection, DCE/RPC, and weak Cipher Suites on the Windows Server is crucial. Implementing secure communication protocols is recommended.</a:t>
            </a:r>
          </a:p>
          <a:p>
            <a:pPr algn="l"/>
            <a:r>
              <a:rPr lang="en-US" sz="2000" b="0" i="0" dirty="0">
                <a:effectLst/>
                <a:latin typeface="Calibri" panose="020F0502020204030204" pitchFamily="34" charset="0"/>
                <a:cs typeface="Calibri" panose="020F0502020204030204" pitchFamily="34" charset="0"/>
              </a:rPr>
              <a:t>Adhering to these measures will bolster Cat's Company's cybersecurity, protect assets, and ensure proactive defense against cyber threats. </a:t>
            </a:r>
            <a:r>
              <a:rPr lang="en-US" sz="2000" b="0" i="0" dirty="0" err="1">
                <a:effectLst/>
                <a:latin typeface="Calibri" panose="020F0502020204030204" pitchFamily="34" charset="0"/>
                <a:cs typeface="Calibri" panose="020F0502020204030204" pitchFamily="34" charset="0"/>
              </a:rPr>
              <a:t>CyberMax</a:t>
            </a:r>
            <a:r>
              <a:rPr lang="en-US" sz="2000" b="0" i="0" dirty="0">
                <a:effectLst/>
                <a:latin typeface="Calibri" panose="020F0502020204030204" pitchFamily="34" charset="0"/>
                <a:cs typeface="Calibri" panose="020F0502020204030204" pitchFamily="34" charset="0"/>
              </a:rPr>
              <a:t> is here to assist in implementing these measures for ongoing success.</a:t>
            </a: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6610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3EFB3A-389A-F03C-FB6F-B3ED88E51A16}"/>
              </a:ext>
            </a:extLst>
          </p:cNvPr>
          <p:cNvSpPr>
            <a:spLocks noGrp="1"/>
          </p:cNvSpPr>
          <p:nvPr>
            <p:ph type="title"/>
          </p:nvPr>
        </p:nvSpPr>
        <p:spPr/>
        <p:txBody>
          <a:bodyPr/>
          <a:lstStyle/>
          <a:p>
            <a:pPr algn="ctr"/>
            <a:r>
              <a:rPr lang="en-CA" dirty="0"/>
              <a:t>References</a:t>
            </a:r>
            <a:endParaRPr lang="en-US" dirty="0"/>
          </a:p>
        </p:txBody>
      </p:sp>
      <p:sp>
        <p:nvSpPr>
          <p:cNvPr id="3" name="Espace réservé du contenu 2">
            <a:extLst>
              <a:ext uri="{FF2B5EF4-FFF2-40B4-BE49-F238E27FC236}">
                <a16:creationId xmlns:a16="http://schemas.microsoft.com/office/drawing/2014/main" id="{5AFAD3A0-20D0-E7DF-8597-F16C6FD0FD2E}"/>
              </a:ext>
            </a:extLst>
          </p:cNvPr>
          <p:cNvSpPr>
            <a:spLocks noGrp="1"/>
          </p:cNvSpPr>
          <p:nvPr>
            <p:ph idx="1"/>
          </p:nvPr>
        </p:nvSpPr>
        <p:spPr>
          <a:xfrm>
            <a:off x="1024128" y="1912690"/>
            <a:ext cx="9720073" cy="4572000"/>
          </a:xfrm>
        </p:spPr>
        <p:txBody>
          <a:bodyPr>
            <a:noAutofit/>
          </a:bodyPr>
          <a:lstStyle/>
          <a:p>
            <a:r>
              <a:rPr lang="en-US" sz="1050" dirty="0">
                <a:hlinkClick r:id="rId2"/>
              </a:rPr>
              <a:t>https://www.cvedetails.com/</a:t>
            </a:r>
            <a:r>
              <a:rPr lang="en-US" sz="1050" dirty="0"/>
              <a:t> </a:t>
            </a:r>
          </a:p>
          <a:p>
            <a:r>
              <a:rPr lang="en-US" sz="1050" dirty="0">
                <a:hlinkClick r:id="rId3"/>
              </a:rPr>
              <a:t>https://www.balbix.com/insights/understanding-cvss-scores/</a:t>
            </a:r>
            <a:endParaRPr lang="en-US" sz="1050" dirty="0"/>
          </a:p>
          <a:p>
            <a:r>
              <a:rPr lang="en-US" sz="1050" dirty="0">
                <a:hlinkClick r:id="rId4"/>
              </a:rPr>
              <a:t>https://attack.mitre.org/#</a:t>
            </a:r>
            <a:r>
              <a:rPr lang="en-US" sz="1050" dirty="0"/>
              <a:t> </a:t>
            </a:r>
          </a:p>
          <a:p>
            <a:r>
              <a:rPr lang="en-CA" sz="1050" dirty="0">
                <a:hlinkClick r:id="rId5"/>
              </a:rPr>
              <a:t>https://www.cvedetails.com/cve/CVE-1999-0508/?q=CVE-1999-0508</a:t>
            </a:r>
            <a:endParaRPr lang="en-CA" sz="1050" dirty="0"/>
          </a:p>
          <a:p>
            <a:r>
              <a:rPr lang="en-US" sz="1050" dirty="0">
                <a:hlinkClick r:id="rId6"/>
              </a:rPr>
              <a:t>https://exchange.xforce.ibmcloud.com/vulnerabilities/1933</a:t>
            </a:r>
            <a:r>
              <a:rPr lang="en-CA" sz="1050" dirty="0"/>
              <a:t>  </a:t>
            </a:r>
          </a:p>
          <a:p>
            <a:r>
              <a:rPr lang="en-CA" sz="1050" dirty="0">
                <a:hlinkClick r:id="rId7"/>
              </a:rPr>
              <a:t>https://sucuri.net/guides/what-is-brute-force-attack/</a:t>
            </a:r>
            <a:r>
              <a:rPr lang="en-CA" sz="1050" dirty="0"/>
              <a:t> </a:t>
            </a:r>
          </a:p>
          <a:p>
            <a:r>
              <a:rPr lang="en-US" sz="1050" kern="0" dirty="0">
                <a:effectLst/>
                <a:latin typeface="Segoe UI" panose="020B0502040204020203" pitchFamily="34" charset="0"/>
                <a:ea typeface="Times New Roman" panose="02020603050405020304" pitchFamily="18" charset="0"/>
                <a:cs typeface="Times New Roman" panose="02020603050405020304" pitchFamily="18" charset="0"/>
                <a:hlinkClick r:id="rId8"/>
              </a:rPr>
              <a:t>http://www.securityspace.com/smysecure/catid.html?id=1.3.6.1.4.1.25623.1.0.103674</a:t>
            </a:r>
            <a:r>
              <a:rPr lang="en-US" sz="1050" kern="0" dirty="0">
                <a:latin typeface="Segoe UI" panose="020B0502040204020203" pitchFamily="34" charset="0"/>
                <a:ea typeface="Times New Roman" panose="02020603050405020304" pitchFamily="18" charset="0"/>
                <a:cs typeface="Times New Roman" panose="02020603050405020304" pitchFamily="18" charset="0"/>
              </a:rPr>
              <a:t> </a:t>
            </a:r>
            <a:endParaRPr lang="en-US" sz="1050" kern="0" dirty="0">
              <a:effectLst/>
              <a:latin typeface="Segoe UI" panose="020B0502040204020203" pitchFamily="34" charset="0"/>
              <a:ea typeface="Times New Roman" panose="02020603050405020304" pitchFamily="18" charset="0"/>
              <a:cs typeface="Times New Roman" panose="02020603050405020304" pitchFamily="18" charset="0"/>
            </a:endParaRPr>
          </a:p>
          <a:p>
            <a:r>
              <a:rPr lang="en-US" sz="1050" kern="0" dirty="0">
                <a:latin typeface="Segoe UI" panose="020B0502040204020203" pitchFamily="34" charset="0"/>
                <a:cs typeface="Times New Roman" panose="02020603050405020304" pitchFamily="18" charset="0"/>
                <a:hlinkClick r:id="rId9"/>
              </a:rPr>
              <a:t>http://www.securityspace.com/smysecure/catid.html?id=1.3.6.1.4.1.25623.1.0.10736</a:t>
            </a:r>
            <a:r>
              <a:rPr lang="en-US" sz="1050" kern="0" dirty="0">
                <a:latin typeface="Segoe UI" panose="020B0502040204020203" pitchFamily="34" charset="0"/>
                <a:cs typeface="Times New Roman" panose="02020603050405020304" pitchFamily="18" charset="0"/>
              </a:rPr>
              <a:t> </a:t>
            </a:r>
          </a:p>
          <a:p>
            <a:r>
              <a:rPr lang="en-US" sz="1050" kern="0" dirty="0">
                <a:effectLst/>
                <a:latin typeface="Segoe UI" panose="020B0502040204020203" pitchFamily="34" charset="0"/>
                <a:ea typeface="Times New Roman" panose="02020603050405020304" pitchFamily="18" charset="0"/>
                <a:cs typeface="Times New Roman" panose="02020603050405020304" pitchFamily="18" charset="0"/>
                <a:hlinkClick r:id="rId10"/>
              </a:rPr>
              <a:t>https://www.cvedetails.com/cve/CVE-1999-0524/</a:t>
            </a:r>
            <a:r>
              <a:rPr lang="en-US" sz="1050" kern="0" dirty="0">
                <a:effectLst/>
                <a:latin typeface="Segoe UI" panose="020B0502040204020203" pitchFamily="34" charset="0"/>
                <a:ea typeface="Times New Roman" panose="02020603050405020304" pitchFamily="18" charset="0"/>
                <a:cs typeface="Times New Roman" panose="02020603050405020304" pitchFamily="18" charset="0"/>
              </a:rPr>
              <a:t> </a:t>
            </a:r>
          </a:p>
          <a:p>
            <a:r>
              <a:rPr lang="en-US" sz="1050" kern="0" dirty="0">
                <a:effectLst/>
                <a:latin typeface="Segoe UI" panose="020B0502040204020203" pitchFamily="34" charset="0"/>
                <a:ea typeface="Times New Roman" panose="02020603050405020304" pitchFamily="18" charset="0"/>
                <a:cs typeface="Times New Roman" panose="02020603050405020304" pitchFamily="18" charset="0"/>
                <a:hlinkClick r:id="rId11"/>
              </a:rPr>
              <a:t>https://exchange.xforce.ibmcloud.com/vulnerabilities/322</a:t>
            </a:r>
            <a:r>
              <a:rPr lang="en-US" sz="1050" kern="0" dirty="0">
                <a:latin typeface="Segoe UI" panose="020B0502040204020203" pitchFamily="34" charset="0"/>
                <a:ea typeface="Times New Roman" panose="02020603050405020304" pitchFamily="18" charset="0"/>
                <a:cs typeface="Times New Roman" panose="02020603050405020304" pitchFamily="18" charset="0"/>
              </a:rPr>
              <a:t> </a:t>
            </a:r>
          </a:p>
          <a:p>
            <a:pPr marL="0" indent="0">
              <a:buNone/>
            </a:pPr>
            <a:r>
              <a:rPr lang="en-US" sz="1050" b="0" i="0" dirty="0">
                <a:solidFill>
                  <a:srgbClr val="000000"/>
                </a:solidFill>
                <a:effectLst/>
                <a:latin typeface="arial" panose="020B0604020202020204" pitchFamily="34" charset="0"/>
                <a:hlinkClick r:id="rId12"/>
              </a:rPr>
              <a:t> http://www.securityspace.com/</a:t>
            </a:r>
            <a:r>
              <a:rPr lang="en-US" sz="1050" b="0" i="0" dirty="0" err="1">
                <a:solidFill>
                  <a:srgbClr val="000000"/>
                </a:solidFill>
                <a:effectLst/>
                <a:latin typeface="arial" panose="020B0604020202020204" pitchFamily="34" charset="0"/>
                <a:hlinkClick r:id="rId12"/>
              </a:rPr>
              <a:t>smysecure</a:t>
            </a:r>
            <a:r>
              <a:rPr lang="en-US" sz="1050" b="0" i="0" dirty="0">
                <a:solidFill>
                  <a:srgbClr val="000000"/>
                </a:solidFill>
                <a:effectLst/>
                <a:latin typeface="arial" panose="020B0604020202020204" pitchFamily="34" charset="0"/>
                <a:hlinkClick r:id="rId12"/>
              </a:rPr>
              <a:t>/</a:t>
            </a:r>
            <a:r>
              <a:rPr lang="en-US" sz="1050" b="0" i="0" dirty="0" err="1">
                <a:solidFill>
                  <a:srgbClr val="000000"/>
                </a:solidFill>
                <a:effectLst/>
                <a:latin typeface="arial" panose="020B0604020202020204" pitchFamily="34" charset="0"/>
                <a:hlinkClick r:id="rId12"/>
              </a:rPr>
              <a:t>catid.html?id</a:t>
            </a:r>
            <a:r>
              <a:rPr lang="en-US" sz="1050" b="0" i="0" dirty="0">
                <a:solidFill>
                  <a:srgbClr val="000000"/>
                </a:solidFill>
                <a:effectLst/>
                <a:latin typeface="arial" panose="020B0604020202020204" pitchFamily="34" charset="0"/>
                <a:hlinkClick r:id="rId12"/>
              </a:rPr>
              <a:t>=1.3.6..4.1.25623.1.0.103674</a:t>
            </a:r>
            <a:r>
              <a:rPr lang="en-US" sz="1050" b="0" i="0" dirty="0">
                <a:solidFill>
                  <a:srgbClr val="000000"/>
                </a:solidFill>
                <a:effectLst/>
                <a:latin typeface="arial" panose="020B0604020202020204" pitchFamily="34" charset="0"/>
              </a:rPr>
              <a:t> </a:t>
            </a:r>
          </a:p>
          <a:p>
            <a:pPr marL="0" indent="0">
              <a:buNone/>
            </a:pPr>
            <a:r>
              <a:rPr lang="en-US" sz="1050" kern="0" dirty="0">
                <a:latin typeface="Segoe UI" panose="020B0502040204020203" pitchFamily="34" charset="0"/>
                <a:cs typeface="Times New Roman" panose="02020603050405020304" pitchFamily="18" charset="0"/>
                <a:hlinkClick r:id="rId13"/>
              </a:rPr>
              <a:t>http://www.securityspace.com/smysecure/catid.html?id=1.3.6.1.4.1.25623.1.0.103440</a:t>
            </a:r>
            <a:endParaRPr lang="en-CA" sz="1050" kern="100" dirty="0">
              <a:latin typeface="Calibri" panose="020F0502020204030204" pitchFamily="34" charset="0"/>
              <a:ea typeface="Times New Roman" panose="02020603050405020304" pitchFamily="18" charset="0"/>
              <a:cs typeface="Times New Roman" panose="02020603050405020304" pitchFamily="18" charset="0"/>
            </a:endParaRPr>
          </a:p>
          <a:p>
            <a:r>
              <a:rPr lang="en-US" sz="1050" kern="0" dirty="0">
                <a:latin typeface="Segoe UI" panose="020B0502040204020203" pitchFamily="34" charset="0"/>
                <a:cs typeface="Times New Roman" panose="02020603050405020304" pitchFamily="18" charset="0"/>
                <a:hlinkClick r:id="rId14"/>
              </a:rPr>
              <a:t>https://www.cvedetails.com/cve/CVE-2015-4000/?q=CVE-2015-4000</a:t>
            </a:r>
            <a:r>
              <a:rPr lang="en-US" sz="1050" kern="0" dirty="0">
                <a:latin typeface="Segoe UI" panose="020B0502040204020203" pitchFamily="34" charset="0"/>
                <a:cs typeface="Times New Roman" panose="02020603050405020304" pitchFamily="18" charset="0"/>
              </a:rPr>
              <a:t> </a:t>
            </a:r>
          </a:p>
          <a:p>
            <a:r>
              <a:rPr lang="en-US" sz="1050" kern="0" dirty="0">
                <a:latin typeface="Segoe UI" panose="020B0502040204020203" pitchFamily="34" charset="0"/>
                <a:cs typeface="Times New Roman" panose="02020603050405020304" pitchFamily="18" charset="0"/>
                <a:hlinkClick r:id="rId13"/>
              </a:rPr>
              <a:t>http://www.securityspace.com/smysecure/catid.html?id=1.3.6.1.4.1.25623.1.0.103440</a:t>
            </a:r>
            <a:r>
              <a:rPr lang="en-US" sz="1050" kern="0" dirty="0">
                <a:latin typeface="Segoe UI" panose="020B0502040204020203" pitchFamily="34" charset="0"/>
                <a:cs typeface="Times New Roman" panose="02020603050405020304" pitchFamily="18" charset="0"/>
              </a:rPr>
              <a:t> </a:t>
            </a:r>
          </a:p>
          <a:p>
            <a:endParaRPr lang="en-US" sz="1050" kern="0" dirty="0">
              <a:effectLst/>
              <a:latin typeface="Segoe UI" panose="020B0502040204020203" pitchFamily="34" charset="0"/>
              <a:ea typeface="Times New Roman" panose="02020603050405020304" pitchFamily="18" charset="0"/>
              <a:cs typeface="Times New Roman" panose="02020603050405020304" pitchFamily="18" charset="0"/>
            </a:endParaRPr>
          </a:p>
          <a:p>
            <a:endParaRPr lang="en-US" sz="1050" kern="0" dirty="0">
              <a:latin typeface="Segoe UI" panose="020B0502040204020203" pitchFamily="34" charset="0"/>
              <a:cs typeface="Times New Roman" panose="02020603050405020304" pitchFamily="18" charset="0"/>
            </a:endParaRPr>
          </a:p>
          <a:p>
            <a:endParaRPr lang="en-CA" sz="1050" dirty="0"/>
          </a:p>
          <a:p>
            <a:endParaRPr lang="en-US" sz="1050" dirty="0"/>
          </a:p>
          <a:p>
            <a:endParaRPr lang="en-US" sz="1050" dirty="0"/>
          </a:p>
          <a:p>
            <a:r>
              <a:rPr lang="en-US" sz="1050" dirty="0"/>
              <a:t> </a:t>
            </a:r>
          </a:p>
          <a:p>
            <a:endParaRPr lang="en-US" sz="1050" dirty="0"/>
          </a:p>
        </p:txBody>
      </p:sp>
    </p:spTree>
    <p:extLst>
      <p:ext uri="{BB962C8B-B14F-4D97-AF65-F5344CB8AC3E}">
        <p14:creationId xmlns:p14="http://schemas.microsoft.com/office/powerpoint/2010/main" val="29040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85962FF-CE08-00F8-9FFC-AF92943DE9D1}"/>
              </a:ext>
            </a:extLst>
          </p:cNvPr>
          <p:cNvSpPr>
            <a:spLocks noGrp="1" noChangeArrowheads="1"/>
          </p:cNvSpPr>
          <p:nvPr>
            <p:ph idx="1"/>
          </p:nvPr>
        </p:nvSpPr>
        <p:spPr bwMode="auto">
          <a:xfrm>
            <a:off x="1024128" y="771162"/>
            <a:ext cx="10359733" cy="551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010" tIns="228528" rIns="0" bIns="76176" numCol="1" anchor="ctr" anchorCtr="0" compatLnSpc="1">
            <a:prstTxWarp prst="textNoShape">
              <a:avLst/>
            </a:prstTxWarp>
            <a:spAutoFit/>
          </a:bodyPr>
          <a:lstStyle>
            <a:lvl1pPr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None/>
              <a:tabLst>
                <a:tab pos="5937250" algn="r"/>
              </a:tabLst>
            </a:pPr>
            <a:r>
              <a:rPr kumimoji="0" lang="en-US" altLang="en-US" sz="2800" b="1" i="0" u="none" strike="noStrike" cap="none" normalizeH="0" baseline="0" dirty="0" bmk="_Toc88465236">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Table of Contents</a:t>
            </a:r>
            <a:endParaRPr kumimoji="0" lang="en-US" altLang="en-US" sz="2800" b="1" i="0" u="none" strike="noStrike" cap="none" normalizeH="0" baseline="0" dirty="0" bmk="">
              <a:ln>
                <a:noFill/>
              </a:ln>
              <a:solidFill>
                <a:schemeClr val="tx1"/>
              </a:solidFill>
              <a:effectLst/>
              <a:latin typeface="Arial Narrow" panose="020B0606020202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tab pos="5937250" algn="r"/>
              </a:tabLst>
            </a:pPr>
            <a:endParaRPr kumimoji="0" lang="en-US" altLang="en-US" sz="2000" b="0" i="0" u="none" strike="noStrike" cap="none" normalizeH="0" baseline="0" dirty="0" bmk="">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937250" algn="r"/>
              </a:tabLst>
            </a:pPr>
            <a:r>
              <a:rPr lang="en-US" altLang="en-US" sz="2000" dirty="0" bmk="">
                <a:ea typeface="Times New Roman" panose="02020603050405020304" pitchFamily="18" charset="0"/>
              </a:rPr>
              <a:t>3.Purpose of the presentation</a:t>
            </a:r>
            <a:endParaRPr kumimoji="0" lang="en-US" altLang="en-US" sz="2000" b="0" i="0" u="none" strike="noStrike" cap="none" normalizeH="0" baseline="0" dirty="0" bmk="">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937250" algn="r"/>
              </a:tabLst>
            </a:pPr>
            <a:r>
              <a:rPr lang="en-US" altLang="en-US" sz="2000" dirty="0" bmk="">
                <a:ea typeface="Times New Roman" panose="02020603050405020304" pitchFamily="18" charset="0"/>
              </a:rPr>
              <a:t>4.Definitions: What is CVE and What is CVSS</a:t>
            </a:r>
            <a:endParaRPr kumimoji="0" lang="en-US" altLang="en-US" sz="2000" b="0" i="0" u="none" strike="noStrike" cap="none" normalizeH="0" baseline="0" dirty="0" bmk="">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937250" algn="r"/>
              </a:tabLst>
            </a:pPr>
            <a:r>
              <a:rPr lang="en-US" altLang="en-US" sz="2000" dirty="0" bmk="">
                <a:ea typeface="Times New Roman" panose="02020603050405020304" pitchFamily="18" charset="0"/>
              </a:rPr>
              <a:t>5.Scope of the vulnerability scan and methodology</a:t>
            </a:r>
            <a:endParaRPr kumimoji="0" lang="en-US" altLang="en-US" sz="2000" b="0" i="0" u="none" strike="noStrike" cap="none" normalizeH="0" baseline="0" dirty="0" bmk="">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937250" algn="r"/>
              </a:tabLst>
            </a:pPr>
            <a:r>
              <a:rPr lang="en-US" altLang="en-US" sz="2000" dirty="0" bmk="">
                <a:ea typeface="Times New Roman" panose="02020603050405020304" pitchFamily="18" charset="0"/>
              </a:rPr>
              <a:t>6.Overview of the scan </a:t>
            </a:r>
          </a:p>
          <a:p>
            <a:pPr marL="0" marR="0" lvl="0" indent="0" algn="l" defTabSz="914400" rtl="0" eaLnBrk="0" fontAlgn="base" latinLnBrk="0" hangingPunct="0">
              <a:lnSpc>
                <a:spcPct val="150000"/>
              </a:lnSpc>
              <a:spcBef>
                <a:spcPct val="0"/>
              </a:spcBef>
              <a:spcAft>
                <a:spcPct val="0"/>
              </a:spcAft>
              <a:buClrTx/>
              <a:buSzTx/>
              <a:buFontTx/>
              <a:buNone/>
              <a:tabLst>
                <a:tab pos="5937250" algn="r"/>
              </a:tabLst>
            </a:pPr>
            <a:r>
              <a:rPr lang="en-US" altLang="en-US" sz="2000" dirty="0" bmk=""/>
              <a:t>7-9.</a:t>
            </a:r>
            <a:r>
              <a:rPr kumimoji="0" lang="en-US" altLang="en-US" sz="2000" b="0" i="0" u="none" strike="noStrike" cap="none" normalizeH="0" baseline="0" dirty="0" bmk="">
                <a:ln>
                  <a:noFill/>
                </a:ln>
                <a:solidFill>
                  <a:schemeClr val="tx1"/>
                </a:solidFill>
                <a:effectLst/>
                <a:latin typeface="Arial" panose="020B0604020202020204" pitchFamily="34" charset="0"/>
              </a:rPr>
              <a:t> </a:t>
            </a:r>
            <a:r>
              <a:rPr lang="en-US" altLang="en-US" sz="2000" dirty="0" bmk=""/>
              <a:t>Ubuntu Scan &amp; Recommendations</a:t>
            </a:r>
            <a:endParaRPr kumimoji="0" lang="en-US" altLang="en-US" sz="2000" b="0" i="0" u="none" strike="noStrike" cap="none" normalizeH="0" baseline="0" dirty="0" bmk="">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937250" algn="r"/>
              </a:tabLst>
            </a:pPr>
            <a:r>
              <a:rPr kumimoji="0" lang="en-US" altLang="en-US" sz="2000" b="0" i="0" u="none" strike="noStrike" cap="none" normalizeH="0" baseline="0" dirty="0" bmk="">
                <a:ln>
                  <a:noFill/>
                </a:ln>
                <a:solidFill>
                  <a:schemeClr val="tx1"/>
                </a:solidFill>
                <a:effectLst/>
                <a:latin typeface="Arial" panose="020B0604020202020204" pitchFamily="34" charset="0"/>
              </a:rPr>
              <a:t>10-12</a:t>
            </a:r>
            <a:r>
              <a:rPr lang="en-US" altLang="en-US" sz="2000" dirty="0" bmk=""/>
              <a:t>.</a:t>
            </a:r>
            <a:r>
              <a:rPr kumimoji="0" lang="en-US" altLang="en-US" sz="2000" b="0" i="0" u="none" strike="noStrike" cap="none" normalizeH="0" baseline="0" dirty="0" bmk="">
                <a:ln>
                  <a:noFill/>
                </a:ln>
                <a:solidFill>
                  <a:schemeClr val="tx1"/>
                </a:solidFill>
                <a:effectLst/>
                <a:latin typeface="Arial" panose="020B0604020202020204" pitchFamily="34" charset="0"/>
              </a:rPr>
              <a:t> </a:t>
            </a:r>
            <a:r>
              <a:rPr lang="en-US" altLang="en-US" sz="2000" dirty="0" bmk=""/>
              <a:t>Windows Worstation1 Scan &amp; Recommendations</a:t>
            </a:r>
            <a:endParaRPr kumimoji="0" lang="en-US" altLang="en-US" sz="2000" b="0" i="0" u="none" strike="noStrike" cap="none" normalizeH="0" baseline="0" dirty="0" bmk="">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937250" algn="r"/>
              </a:tabLst>
            </a:pPr>
            <a:r>
              <a:rPr lang="en-US" altLang="en-US" sz="2000" dirty="0" bmk=""/>
              <a:t>13-15.</a:t>
            </a:r>
            <a:r>
              <a:rPr kumimoji="0" lang="en-US" altLang="en-US" sz="2000" b="0" i="0" u="none" strike="noStrike" cap="none" normalizeH="0" baseline="0" dirty="0" bmk="">
                <a:ln>
                  <a:noFill/>
                </a:ln>
                <a:solidFill>
                  <a:schemeClr val="tx1"/>
                </a:solidFill>
                <a:effectLst/>
                <a:latin typeface="Arial" panose="020B0604020202020204" pitchFamily="34" charset="0"/>
              </a:rPr>
              <a:t> </a:t>
            </a:r>
            <a:r>
              <a:rPr lang="en-US" altLang="en-US" sz="2000" dirty="0" err="1" bmk=""/>
              <a:t>Winserver</a:t>
            </a:r>
            <a:r>
              <a:rPr lang="en-US" altLang="en-US" sz="2000" dirty="0" bmk=""/>
              <a:t> Scan &amp; Recommendations</a:t>
            </a:r>
            <a:endParaRPr kumimoji="0" lang="en-US" altLang="en-US" sz="2000" b="0" i="0" u="none" strike="noStrike" cap="none" normalizeH="0" baseline="0" dirty="0" bmk="">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937250" algn="r"/>
              </a:tabLst>
            </a:pPr>
            <a:r>
              <a:rPr lang="en-US" altLang="en-US" sz="2000" dirty="0" bmk=""/>
              <a:t>16. Executive Summary</a:t>
            </a:r>
          </a:p>
          <a:p>
            <a:pPr marL="0" marR="0" lvl="0" indent="0" algn="l" defTabSz="914400" rtl="0" eaLnBrk="0" fontAlgn="base" latinLnBrk="0" hangingPunct="0">
              <a:lnSpc>
                <a:spcPct val="150000"/>
              </a:lnSpc>
              <a:spcBef>
                <a:spcPct val="0"/>
              </a:spcBef>
              <a:spcAft>
                <a:spcPct val="0"/>
              </a:spcAft>
              <a:buClrTx/>
              <a:buSzTx/>
              <a:buFontTx/>
              <a:buNone/>
              <a:tabLst>
                <a:tab pos="5937250" algn="r"/>
              </a:tabLst>
            </a:pPr>
            <a:r>
              <a:rPr kumimoji="0" lang="en-US" altLang="en-US" sz="2000" b="0" i="0" u="none" strike="noStrike" cap="none" normalizeH="0" baseline="0" dirty="0" bmk="">
                <a:ln>
                  <a:noFill/>
                </a:ln>
                <a:solidFill>
                  <a:schemeClr val="tx1"/>
                </a:solidFill>
                <a:effectLst/>
                <a:latin typeface="Arial" panose="020B0604020202020204" pitchFamily="34" charset="0"/>
              </a:rPr>
              <a:t>17. References</a:t>
            </a:r>
          </a:p>
        </p:txBody>
      </p:sp>
    </p:spTree>
    <p:extLst>
      <p:ext uri="{BB962C8B-B14F-4D97-AF65-F5344CB8AC3E}">
        <p14:creationId xmlns:p14="http://schemas.microsoft.com/office/powerpoint/2010/main" val="6703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0F082-F984-57E7-E009-AD8BFFAFB53A}"/>
              </a:ext>
            </a:extLst>
          </p:cNvPr>
          <p:cNvSpPr>
            <a:spLocks noGrp="1"/>
          </p:cNvSpPr>
          <p:nvPr>
            <p:ph type="title"/>
          </p:nvPr>
        </p:nvSpPr>
        <p:spPr/>
        <p:txBody>
          <a:bodyPr/>
          <a:lstStyle/>
          <a:p>
            <a:pPr algn="ctr"/>
            <a:r>
              <a:rPr lang="en-CA" dirty="0"/>
              <a:t>Purpose of the presentation</a:t>
            </a:r>
            <a:endParaRPr lang="en-US" dirty="0"/>
          </a:p>
        </p:txBody>
      </p:sp>
      <p:sp>
        <p:nvSpPr>
          <p:cNvPr id="3" name="Espace réservé du contenu 2">
            <a:extLst>
              <a:ext uri="{FF2B5EF4-FFF2-40B4-BE49-F238E27FC236}">
                <a16:creationId xmlns:a16="http://schemas.microsoft.com/office/drawing/2014/main" id="{59520818-4595-1955-6171-DAB300A3E1E3}"/>
              </a:ext>
            </a:extLst>
          </p:cNvPr>
          <p:cNvSpPr>
            <a:spLocks noGrp="1"/>
          </p:cNvSpPr>
          <p:nvPr>
            <p:ph idx="1"/>
          </p:nvPr>
        </p:nvSpPr>
        <p:spPr/>
        <p:txBody>
          <a:bodyPr/>
          <a:lstStyle/>
          <a:p>
            <a:r>
              <a:rPr lang="en-US" b="0" i="0" dirty="0">
                <a:solidFill>
                  <a:srgbClr val="374151"/>
                </a:solidFill>
                <a:effectLst/>
                <a:latin typeface="Söhne"/>
              </a:rPr>
              <a:t>Welcome to our presentation on "Enhancing Cybersecurity for Cat's Company." In this session, </a:t>
            </a:r>
            <a:r>
              <a:rPr lang="en-US" b="0" i="0" dirty="0" err="1">
                <a:solidFill>
                  <a:srgbClr val="374151"/>
                </a:solidFill>
                <a:effectLst/>
                <a:latin typeface="Söhne"/>
              </a:rPr>
              <a:t>CyberMax</a:t>
            </a:r>
            <a:r>
              <a:rPr lang="en-US" b="0" i="0" dirty="0">
                <a:solidFill>
                  <a:srgbClr val="374151"/>
                </a:solidFill>
                <a:effectLst/>
                <a:latin typeface="Söhne"/>
              </a:rPr>
              <a:t> will share the findings of our comprehensive cybersecurity audit, highlighting potential vulnerabilities and providing actionable recommendations to strengthen Cat's Company's digital defenses.</a:t>
            </a:r>
            <a:endParaRPr lang="en-US" dirty="0"/>
          </a:p>
        </p:txBody>
      </p:sp>
    </p:spTree>
    <p:extLst>
      <p:ext uri="{BB962C8B-B14F-4D97-AF65-F5344CB8AC3E}">
        <p14:creationId xmlns:p14="http://schemas.microsoft.com/office/powerpoint/2010/main" val="285388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4AF8A-CC4B-1643-B0FF-10ADF761DAE4}"/>
              </a:ext>
            </a:extLst>
          </p:cNvPr>
          <p:cNvSpPr>
            <a:spLocks noGrp="1"/>
          </p:cNvSpPr>
          <p:nvPr>
            <p:ph type="title"/>
          </p:nvPr>
        </p:nvSpPr>
        <p:spPr>
          <a:xfrm>
            <a:off x="1024129" y="239086"/>
            <a:ext cx="9720072" cy="1499616"/>
          </a:xfrm>
        </p:spPr>
        <p:txBody>
          <a:bodyPr/>
          <a:lstStyle/>
          <a:p>
            <a:pPr algn="ctr"/>
            <a:r>
              <a:rPr lang="en-CA" dirty="0"/>
              <a:t>Important Definitions</a:t>
            </a:r>
            <a:endParaRPr lang="en-US" dirty="0"/>
          </a:p>
        </p:txBody>
      </p:sp>
      <p:sp>
        <p:nvSpPr>
          <p:cNvPr id="3" name="Espace réservé du contenu 2">
            <a:extLst>
              <a:ext uri="{FF2B5EF4-FFF2-40B4-BE49-F238E27FC236}">
                <a16:creationId xmlns:a16="http://schemas.microsoft.com/office/drawing/2014/main" id="{CCE4D644-31BD-F63C-5648-56D88C8DEDCC}"/>
              </a:ext>
            </a:extLst>
          </p:cNvPr>
          <p:cNvSpPr>
            <a:spLocks noGrp="1"/>
          </p:cNvSpPr>
          <p:nvPr>
            <p:ph idx="1"/>
          </p:nvPr>
        </p:nvSpPr>
        <p:spPr>
          <a:xfrm>
            <a:off x="1024129" y="1916884"/>
            <a:ext cx="9720073" cy="4332914"/>
          </a:xfrm>
        </p:spPr>
        <p:txBody>
          <a:bodyPr>
            <a:noAutofit/>
          </a:bodyPr>
          <a:lstStyle/>
          <a:p>
            <a:r>
              <a:rPr lang="en-CA" sz="1200" b="1" u="sng" dirty="0"/>
              <a:t>CVE</a:t>
            </a:r>
            <a:r>
              <a:rPr lang="en-CA" sz="1200" dirty="0"/>
              <a:t>: Common Vulnerabilities and Exposures (CVE) is a standardize framework to identify software vulnerabilities.</a:t>
            </a:r>
          </a:p>
          <a:p>
            <a:r>
              <a:rPr lang="en-CA" sz="1200" dirty="0"/>
              <a:t>- Each Vulnerability gets an ID starting with “CVE followed by a year and number”</a:t>
            </a:r>
          </a:p>
          <a:p>
            <a:r>
              <a:rPr lang="en-CA" sz="1200" dirty="0"/>
              <a:t>- Enables an efficient way to track vulnerabilities</a:t>
            </a:r>
            <a:endParaRPr lang="en-US" sz="1200" dirty="0"/>
          </a:p>
          <a:p>
            <a:r>
              <a:rPr lang="en-US" sz="1200" dirty="0">
                <a:hlinkClick r:id="rId2"/>
              </a:rPr>
              <a:t>https://www.cvedetails.com/</a:t>
            </a:r>
            <a:r>
              <a:rPr lang="en-US" sz="1200" dirty="0"/>
              <a:t> </a:t>
            </a:r>
          </a:p>
          <a:p>
            <a:pPr marL="0" indent="0">
              <a:buNone/>
            </a:pPr>
            <a:endParaRPr lang="en-US" sz="1200" dirty="0"/>
          </a:p>
          <a:p>
            <a:r>
              <a:rPr lang="en-US" sz="1200" b="1" u="sng" dirty="0"/>
              <a:t>CVSS</a:t>
            </a:r>
            <a:r>
              <a:rPr lang="en-US" sz="1200" dirty="0"/>
              <a:t>: Common Vulnerability Scoring System assesses vulnerability from severity from 0-10</a:t>
            </a:r>
          </a:p>
          <a:p>
            <a:r>
              <a:rPr lang="en-US" sz="1200" dirty="0"/>
              <a:t>- Considers the impact of an attack, it’s exploitability and other factors to determine the severity of a potential vulnerability or threat</a:t>
            </a:r>
          </a:p>
          <a:p>
            <a:r>
              <a:rPr lang="en-US" sz="1200" dirty="0"/>
              <a:t>-Provides a standard language for risk assessment</a:t>
            </a:r>
          </a:p>
          <a:p>
            <a:r>
              <a:rPr lang="en-US" sz="1200" dirty="0">
                <a:hlinkClick r:id="rId3"/>
              </a:rPr>
              <a:t>https://www.balbix.com/insights/understanding-cvss-scores/</a:t>
            </a:r>
            <a:r>
              <a:rPr lang="en-US" sz="1200" dirty="0"/>
              <a:t> </a:t>
            </a:r>
          </a:p>
          <a:p>
            <a:endParaRPr lang="en-US" sz="1200" dirty="0"/>
          </a:p>
          <a:p>
            <a:r>
              <a:rPr lang="en-US" sz="1200" b="1" u="sng" dirty="0" err="1"/>
              <a:t>Mitre</a:t>
            </a:r>
            <a:r>
              <a:rPr lang="en-US" sz="1200" b="1" u="sng" dirty="0"/>
              <a:t> </a:t>
            </a:r>
            <a:r>
              <a:rPr lang="en-US" sz="1200" b="1" u="sng" dirty="0" err="1"/>
              <a:t>Att&amp;ck</a:t>
            </a:r>
            <a:r>
              <a:rPr lang="en-US" sz="1200" b="1" u="sng" dirty="0"/>
              <a:t>: </a:t>
            </a:r>
          </a:p>
          <a:p>
            <a:r>
              <a:rPr lang="en-US" sz="1200" dirty="0"/>
              <a:t>Framework that provides a detailed knowledge of cyber adversaries tactics. The </a:t>
            </a:r>
            <a:r>
              <a:rPr lang="en-US" sz="1200" dirty="0" err="1"/>
              <a:t>Mitre</a:t>
            </a:r>
            <a:r>
              <a:rPr lang="en-US" sz="1200" dirty="0"/>
              <a:t> </a:t>
            </a:r>
            <a:r>
              <a:rPr lang="en-US" sz="1200" dirty="0" err="1"/>
              <a:t>Att&amp;ck</a:t>
            </a:r>
            <a:r>
              <a:rPr lang="en-US" sz="1200" dirty="0"/>
              <a:t> is used for threat hunting and incident response among other things. </a:t>
            </a:r>
            <a:r>
              <a:rPr lang="en-US" sz="1200" dirty="0">
                <a:hlinkClick r:id="rId4"/>
              </a:rPr>
              <a:t>https://attack.mitre.org/#</a:t>
            </a:r>
            <a:r>
              <a:rPr lang="en-US" sz="1200" dirty="0"/>
              <a:t> </a:t>
            </a:r>
          </a:p>
          <a:p>
            <a:endParaRPr lang="en-US" sz="1200" dirty="0"/>
          </a:p>
          <a:p>
            <a:endParaRPr lang="en-US" sz="1200" dirty="0"/>
          </a:p>
          <a:p>
            <a:endParaRPr lang="en-US" sz="1200" dirty="0"/>
          </a:p>
          <a:p>
            <a:endParaRPr lang="en-CA" sz="1200" dirty="0"/>
          </a:p>
        </p:txBody>
      </p:sp>
    </p:spTree>
    <p:extLst>
      <p:ext uri="{BB962C8B-B14F-4D97-AF65-F5344CB8AC3E}">
        <p14:creationId xmlns:p14="http://schemas.microsoft.com/office/powerpoint/2010/main" val="38074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F02889-DC06-9F01-118D-5FF7E57A1A5F}"/>
              </a:ext>
            </a:extLst>
          </p:cNvPr>
          <p:cNvSpPr>
            <a:spLocks noGrp="1"/>
          </p:cNvSpPr>
          <p:nvPr>
            <p:ph type="title"/>
          </p:nvPr>
        </p:nvSpPr>
        <p:spPr/>
        <p:txBody>
          <a:bodyPr>
            <a:normAutofit/>
          </a:bodyPr>
          <a:lstStyle/>
          <a:p>
            <a:r>
              <a:rPr lang="en-CA" sz="4400" dirty="0"/>
              <a:t>Scope of the Vulnerability Scan &amp; Methodology </a:t>
            </a:r>
            <a:endParaRPr lang="en-US" sz="4400" dirty="0"/>
          </a:p>
        </p:txBody>
      </p:sp>
      <p:sp>
        <p:nvSpPr>
          <p:cNvPr id="3" name="Espace réservé du contenu 2">
            <a:extLst>
              <a:ext uri="{FF2B5EF4-FFF2-40B4-BE49-F238E27FC236}">
                <a16:creationId xmlns:a16="http://schemas.microsoft.com/office/drawing/2014/main" id="{17A0F2FE-B051-F9AF-3E20-AA16D1B47336}"/>
              </a:ext>
            </a:extLst>
          </p:cNvPr>
          <p:cNvSpPr>
            <a:spLocks noGrp="1"/>
          </p:cNvSpPr>
          <p:nvPr>
            <p:ph idx="1"/>
          </p:nvPr>
        </p:nvSpPr>
        <p:spPr/>
        <p:txBody>
          <a:bodyPr>
            <a:normAutofit/>
          </a:bodyPr>
          <a:lstStyle/>
          <a:p>
            <a:r>
              <a:rPr lang="en-CA" sz="1200" kern="100" dirty="0">
                <a:effectLst/>
                <a:latin typeface="Calibri" panose="020F0502020204030204" pitchFamily="34" charset="0"/>
                <a:ea typeface="Times New Roman" panose="02020603050405020304" pitchFamily="18" charset="0"/>
                <a:cs typeface="Times New Roman" panose="02020603050405020304" pitchFamily="18" charset="0"/>
              </a:rPr>
              <a:t>A preliminary Nmap using a Kali machine has been done on 3 devices that are part of the scope of our research namely a Linux Ubuntu (172.16.14.52), a Windows Server (172.16.14.53) and Windows Workstation 1 (172.16.14.50). The objective of this Nmap scan is to observe the pattern a less experience technical “hacker” may adopt. It also highlights the preliminary information a more experiences “hacker” could see before potentially attacking Cat’s Company. Using Nmap has a baseline, </a:t>
            </a:r>
            <a:r>
              <a:rPr lang="en-CA" sz="1200" kern="100" dirty="0" err="1">
                <a:effectLst/>
                <a:latin typeface="Calibri" panose="020F0502020204030204" pitchFamily="34" charset="0"/>
                <a:ea typeface="Times New Roman" panose="02020603050405020304" pitchFamily="18" charset="0"/>
                <a:cs typeface="Times New Roman" panose="02020603050405020304" pitchFamily="18" charset="0"/>
              </a:rPr>
              <a:t>CyberMax</a:t>
            </a:r>
            <a:r>
              <a:rPr lang="en-CA" sz="1200" kern="100" dirty="0">
                <a:effectLst/>
                <a:latin typeface="Calibri" panose="020F0502020204030204" pitchFamily="34" charset="0"/>
                <a:ea typeface="Times New Roman" panose="02020603050405020304" pitchFamily="18" charset="0"/>
                <a:cs typeface="Times New Roman" panose="02020603050405020304" pitchFamily="18" charset="0"/>
              </a:rPr>
              <a:t> will have a more in-depth search using </a:t>
            </a:r>
            <a:r>
              <a:rPr lang="en-CA" sz="1200" kern="100" dirty="0" err="1">
                <a:effectLst/>
                <a:latin typeface="Calibri" panose="020F0502020204030204" pitchFamily="34" charset="0"/>
                <a:ea typeface="Times New Roman" panose="02020603050405020304" pitchFamily="18" charset="0"/>
                <a:cs typeface="Times New Roman" panose="02020603050405020304" pitchFamily="18" charset="0"/>
              </a:rPr>
              <a:t>OpenVas</a:t>
            </a:r>
            <a:r>
              <a:rPr lang="en-CA" sz="12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CA" sz="1200" kern="100" dirty="0" err="1">
                <a:effectLst/>
                <a:latin typeface="Calibri" panose="020F0502020204030204" pitchFamily="34" charset="0"/>
                <a:ea typeface="Times New Roman" panose="02020603050405020304" pitchFamily="18" charset="0"/>
                <a:cs typeface="Times New Roman" panose="02020603050405020304" pitchFamily="18" charset="0"/>
              </a:rPr>
              <a:t>GreenBone</a:t>
            </a:r>
            <a:r>
              <a:rPr lang="en-CA" sz="1200" kern="100" dirty="0">
                <a:effectLst/>
                <a:latin typeface="Calibri" panose="020F0502020204030204" pitchFamily="34" charset="0"/>
                <a:ea typeface="Times New Roman" panose="02020603050405020304" pitchFamily="18" charset="0"/>
                <a:cs typeface="Times New Roman" panose="02020603050405020304" pitchFamily="18" charset="0"/>
              </a:rPr>
              <a:t>) to identify the vulnerabilities and provide solutions for each of the identified ones.</a:t>
            </a:r>
          </a:p>
          <a:p>
            <a:r>
              <a:rPr lang="en-CA" sz="1200" b="1" u="sng" kern="100" dirty="0">
                <a:effectLst/>
                <a:latin typeface="Calibri" panose="020F0502020204030204" pitchFamily="34" charset="0"/>
                <a:ea typeface="Times New Roman" panose="02020603050405020304" pitchFamily="18" charset="0"/>
                <a:cs typeface="Times New Roman" panose="02020603050405020304" pitchFamily="18" charset="0"/>
              </a:rPr>
              <a:t>Linux Ubuntu: 172.16.14.52                                                                                                                       Windows WorkStation 1: 172.16.14.50</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sz="1200" b="1" u="sng"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sz="1200" kern="100" dirty="0">
              <a:latin typeface="Calibri" panose="020F0502020204030204" pitchFamily="34" charset="0"/>
              <a:ea typeface="Calibri" panose="020F0502020204030204" pitchFamily="34" charset="0"/>
              <a:cs typeface="Times New Roman" panose="02020603050405020304" pitchFamily="18" charset="0"/>
            </a:endParaRPr>
          </a:p>
          <a:p>
            <a:r>
              <a:rPr lang="en-CA" sz="1200" b="1" u="sng" kern="100" dirty="0">
                <a:effectLst/>
                <a:latin typeface="Calibri" panose="020F0502020204030204" pitchFamily="34" charset="0"/>
                <a:ea typeface="Times New Roman" panose="02020603050405020304" pitchFamily="18" charset="0"/>
                <a:cs typeface="Times New Roman" panose="02020603050405020304" pitchFamily="18" charset="0"/>
              </a:rPr>
              <a:t>Windows Server:  172.16.14.53</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200" b="1" u="sng" kern="100" dirty="0">
                <a:effectLst/>
                <a:latin typeface="Calibri" panose="020F0502020204030204" pitchFamily="34" charset="0"/>
                <a:ea typeface="Times New Roman" panose="02020603050405020304" pitchFamily="18" charset="0"/>
                <a:cs typeface="Times New Roman" panose="02020603050405020304" pitchFamily="18" charset="0"/>
              </a:rPr>
              <a:t>Windows Server:  172.16.14.53</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pic>
        <p:nvPicPr>
          <p:cNvPr id="8" name="Image 7" descr="Une image contenant texte, Police, capture d’écran&#10;&#10;Description générée automatiquement">
            <a:extLst>
              <a:ext uri="{FF2B5EF4-FFF2-40B4-BE49-F238E27FC236}">
                <a16:creationId xmlns:a16="http://schemas.microsoft.com/office/drawing/2014/main" id="{7DDCD18A-52EF-64A1-D922-D25094A22097}"/>
              </a:ext>
            </a:extLst>
          </p:cNvPr>
          <p:cNvPicPr>
            <a:picLocks noChangeAspect="1"/>
          </p:cNvPicPr>
          <p:nvPr/>
        </p:nvPicPr>
        <p:blipFill>
          <a:blip r:embed="rId2"/>
          <a:stretch>
            <a:fillRect/>
          </a:stretch>
        </p:blipFill>
        <p:spPr>
          <a:xfrm>
            <a:off x="1126765" y="3590213"/>
            <a:ext cx="4340974" cy="745632"/>
          </a:xfrm>
          <a:prstGeom prst="rect">
            <a:avLst/>
          </a:prstGeom>
        </p:spPr>
      </p:pic>
      <p:pic>
        <p:nvPicPr>
          <p:cNvPr id="9" name="Image 8" descr="Une image contenant texte, capture d’écran, Police, information&#10;&#10;Description générée automatiquement">
            <a:extLst>
              <a:ext uri="{FF2B5EF4-FFF2-40B4-BE49-F238E27FC236}">
                <a16:creationId xmlns:a16="http://schemas.microsoft.com/office/drawing/2014/main" id="{CD816E1A-6F21-6255-6539-47C8643D3258}"/>
              </a:ext>
            </a:extLst>
          </p:cNvPr>
          <p:cNvPicPr>
            <a:picLocks noChangeAspect="1"/>
          </p:cNvPicPr>
          <p:nvPr/>
        </p:nvPicPr>
        <p:blipFill>
          <a:blip r:embed="rId3"/>
          <a:stretch>
            <a:fillRect/>
          </a:stretch>
        </p:blipFill>
        <p:spPr>
          <a:xfrm>
            <a:off x="1126765" y="4999657"/>
            <a:ext cx="4340974" cy="733698"/>
          </a:xfrm>
          <a:prstGeom prst="rect">
            <a:avLst/>
          </a:prstGeom>
        </p:spPr>
      </p:pic>
      <p:pic>
        <p:nvPicPr>
          <p:cNvPr id="10" name="Image 9" descr="Une image contenant texte, capture d’écran, Police, information&#10;&#10;Description générée automatiquement">
            <a:extLst>
              <a:ext uri="{FF2B5EF4-FFF2-40B4-BE49-F238E27FC236}">
                <a16:creationId xmlns:a16="http://schemas.microsoft.com/office/drawing/2014/main" id="{86CDFCF7-95B1-FE27-63DA-D5AFEA455D95}"/>
              </a:ext>
            </a:extLst>
          </p:cNvPr>
          <p:cNvPicPr>
            <a:picLocks noChangeAspect="1"/>
          </p:cNvPicPr>
          <p:nvPr/>
        </p:nvPicPr>
        <p:blipFill>
          <a:blip r:embed="rId4"/>
          <a:stretch>
            <a:fillRect/>
          </a:stretch>
        </p:blipFill>
        <p:spPr>
          <a:xfrm>
            <a:off x="5839992" y="3574608"/>
            <a:ext cx="4839194" cy="761237"/>
          </a:xfrm>
          <a:prstGeom prst="rect">
            <a:avLst/>
          </a:prstGeom>
        </p:spPr>
      </p:pic>
    </p:spTree>
    <p:extLst>
      <p:ext uri="{BB962C8B-B14F-4D97-AF65-F5344CB8AC3E}">
        <p14:creationId xmlns:p14="http://schemas.microsoft.com/office/powerpoint/2010/main" val="47690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819E1F-CAED-000E-D08D-26DC2A88CC86}"/>
              </a:ext>
            </a:extLst>
          </p:cNvPr>
          <p:cNvSpPr>
            <a:spLocks noGrp="1"/>
          </p:cNvSpPr>
          <p:nvPr>
            <p:ph type="title"/>
          </p:nvPr>
        </p:nvSpPr>
        <p:spPr/>
        <p:txBody>
          <a:bodyPr/>
          <a:lstStyle/>
          <a:p>
            <a:pPr algn="ctr"/>
            <a:r>
              <a:rPr lang="en-CA" dirty="0"/>
              <a:t>Overview of the OpenVAS Scan</a:t>
            </a:r>
            <a:endParaRPr lang="en-US" dirty="0"/>
          </a:p>
        </p:txBody>
      </p:sp>
      <p:sp>
        <p:nvSpPr>
          <p:cNvPr id="3" name="Espace réservé du contenu 2">
            <a:extLst>
              <a:ext uri="{FF2B5EF4-FFF2-40B4-BE49-F238E27FC236}">
                <a16:creationId xmlns:a16="http://schemas.microsoft.com/office/drawing/2014/main" id="{2D96E6B1-FDC0-6C28-3240-CAB128095921}"/>
              </a:ext>
            </a:extLst>
          </p:cNvPr>
          <p:cNvSpPr>
            <a:spLocks noGrp="1"/>
          </p:cNvSpPr>
          <p:nvPr>
            <p:ph idx="1"/>
          </p:nvPr>
        </p:nvSpPr>
        <p:spPr/>
        <p:txBody>
          <a:bodyPr/>
          <a:lstStyle/>
          <a:p>
            <a:r>
              <a:rPr lang="en-CA" sz="1800" dirty="0"/>
              <a:t>The scan was performed using OpenVAS. The reason why </a:t>
            </a:r>
            <a:r>
              <a:rPr lang="en-CA" sz="1800" dirty="0" err="1"/>
              <a:t>CyberMax</a:t>
            </a:r>
            <a:r>
              <a:rPr lang="en-CA" sz="1800" dirty="0"/>
              <a:t> used OpenVAS is because of it is widely recognized,  has a comprehensive scanning and report system and incorporates the CVE and CVSS in its analyses</a:t>
            </a:r>
          </a:p>
          <a:p>
            <a:endParaRPr lang="en-CA" dirty="0"/>
          </a:p>
          <a:p>
            <a:endParaRPr lang="en-US" dirty="0"/>
          </a:p>
          <a:p>
            <a:endParaRPr lang="en-US" dirty="0"/>
          </a:p>
          <a:p>
            <a:endParaRPr lang="en-US" dirty="0"/>
          </a:p>
          <a:p>
            <a:endParaRPr lang="en-US" dirty="0"/>
          </a:p>
          <a:p>
            <a:endParaRPr lang="en-US" dirty="0"/>
          </a:p>
        </p:txBody>
      </p:sp>
      <p:pic>
        <p:nvPicPr>
          <p:cNvPr id="6" name="Image 5">
            <a:extLst>
              <a:ext uri="{FF2B5EF4-FFF2-40B4-BE49-F238E27FC236}">
                <a16:creationId xmlns:a16="http://schemas.microsoft.com/office/drawing/2014/main" id="{AB4C23E1-D4B8-5654-BC9F-FFBE946DD446}"/>
              </a:ext>
            </a:extLst>
          </p:cNvPr>
          <p:cNvPicPr>
            <a:picLocks noChangeAspect="1"/>
          </p:cNvPicPr>
          <p:nvPr/>
        </p:nvPicPr>
        <p:blipFill>
          <a:blip r:embed="rId2"/>
          <a:stretch>
            <a:fillRect/>
          </a:stretch>
        </p:blipFill>
        <p:spPr>
          <a:xfrm>
            <a:off x="1169530" y="3341013"/>
            <a:ext cx="5952744" cy="2807208"/>
          </a:xfrm>
          <a:prstGeom prst="rect">
            <a:avLst/>
          </a:prstGeom>
        </p:spPr>
      </p:pic>
    </p:spTree>
    <p:extLst>
      <p:ext uri="{BB962C8B-B14F-4D97-AF65-F5344CB8AC3E}">
        <p14:creationId xmlns:p14="http://schemas.microsoft.com/office/powerpoint/2010/main" val="101145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1AE596-A82A-AD18-871D-4EEB74A65099}"/>
              </a:ext>
            </a:extLst>
          </p:cNvPr>
          <p:cNvSpPr>
            <a:spLocks noGrp="1"/>
          </p:cNvSpPr>
          <p:nvPr>
            <p:ph type="title"/>
          </p:nvPr>
        </p:nvSpPr>
        <p:spPr/>
        <p:txBody>
          <a:bodyPr/>
          <a:lstStyle/>
          <a:p>
            <a:pPr algn="ctr"/>
            <a:r>
              <a:rPr lang="en-CA" dirty="0"/>
              <a:t>OpenVAS Linux Ubuntu Vulnerabilities</a:t>
            </a:r>
            <a:endParaRPr lang="en-US" dirty="0"/>
          </a:p>
        </p:txBody>
      </p:sp>
      <p:sp>
        <p:nvSpPr>
          <p:cNvPr id="3" name="Espace réservé du contenu 2">
            <a:extLst>
              <a:ext uri="{FF2B5EF4-FFF2-40B4-BE49-F238E27FC236}">
                <a16:creationId xmlns:a16="http://schemas.microsoft.com/office/drawing/2014/main" id="{FBB11363-F720-B001-F835-3D59CAEF79EB}"/>
              </a:ext>
            </a:extLst>
          </p:cNvPr>
          <p:cNvSpPr>
            <a:spLocks noGrp="1"/>
          </p:cNvSpPr>
          <p:nvPr>
            <p:ph idx="1"/>
          </p:nvPr>
        </p:nvSpPr>
        <p:spPr/>
        <p:txBody>
          <a:bodyPr>
            <a:normAutofit/>
          </a:bodyPr>
          <a:lstStyle/>
          <a:p>
            <a:r>
              <a:rPr lang="en-CA" sz="1400" kern="100" dirty="0">
                <a:effectLst/>
                <a:latin typeface="Calibri" panose="020F0502020204030204" pitchFamily="34" charset="0"/>
                <a:ea typeface="Calibri" panose="020F0502020204030204" pitchFamily="34" charset="0"/>
                <a:cs typeface="Times New Roman" panose="02020603050405020304" pitchFamily="18" charset="0"/>
              </a:rPr>
              <a:t>The scan on Ubuntu uncovered a vulnerability on port 9200/</a:t>
            </a:r>
            <a:r>
              <a:rPr lang="en-CA" sz="1400" kern="100" dirty="0" err="1">
                <a:effectLst/>
                <a:latin typeface="Calibri" panose="020F0502020204030204" pitchFamily="34" charset="0"/>
                <a:ea typeface="Calibri" panose="020F0502020204030204" pitchFamily="34" charset="0"/>
                <a:cs typeface="Times New Roman" panose="02020603050405020304" pitchFamily="18" charset="0"/>
              </a:rPr>
              <a:t>tcp</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 The vulnerability is a critical one and is the </a:t>
            </a:r>
            <a:r>
              <a:rPr lang="en-CA" sz="1400" kern="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HTTP Brute Force Logins with Default Credentials Reporting on port 1515/</a:t>
            </a:r>
            <a:r>
              <a:rPr lang="en-CA" sz="1400" kern="100" dirty="0" err="1">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tcp</a:t>
            </a:r>
            <a:r>
              <a:rPr lang="en-CA" sz="1400" kern="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 This vulnerability makes it easier for an attacker to penetrate the network by using any app/device to try as many passwords as possible in a short period of time (Brute force method). The scan uncovered that the Ubuntu device uses the default password. Making it even more vulnerable. Changing the password for a 12 characters password with numbers and special characters will greatly mitigate the vulnerability. </a:t>
            </a:r>
          </a:p>
          <a:p>
            <a:endParaRPr lang="en-CA" sz="14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pic>
        <p:nvPicPr>
          <p:cNvPr id="4" name="Image 3" descr="Une image contenant texte, nombre, Police, logiciel&#10;&#10;Description générée automatiquement">
            <a:extLst>
              <a:ext uri="{FF2B5EF4-FFF2-40B4-BE49-F238E27FC236}">
                <a16:creationId xmlns:a16="http://schemas.microsoft.com/office/drawing/2014/main" id="{3119AFD6-3D75-8AB2-FCEF-AC25DCE8B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960" y="3429000"/>
            <a:ext cx="5943600" cy="2078355"/>
          </a:xfrm>
          <a:prstGeom prst="rect">
            <a:avLst/>
          </a:prstGeom>
        </p:spPr>
      </p:pic>
    </p:spTree>
    <p:extLst>
      <p:ext uri="{BB962C8B-B14F-4D97-AF65-F5344CB8AC3E}">
        <p14:creationId xmlns:p14="http://schemas.microsoft.com/office/powerpoint/2010/main" val="331492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5AA7B1-C553-83D1-5B3B-25FB2F5D0C85}"/>
              </a:ext>
            </a:extLst>
          </p:cNvPr>
          <p:cNvSpPr>
            <a:spLocks noGrp="1"/>
          </p:cNvSpPr>
          <p:nvPr>
            <p:ph type="title"/>
          </p:nvPr>
        </p:nvSpPr>
        <p:spPr>
          <a:xfrm>
            <a:off x="1024128" y="585216"/>
            <a:ext cx="9720072" cy="924802"/>
          </a:xfrm>
        </p:spPr>
        <p:txBody>
          <a:bodyPr/>
          <a:lstStyle/>
          <a:p>
            <a:pPr algn="ctr"/>
            <a:r>
              <a:rPr lang="en-CA" dirty="0"/>
              <a:t>Linux Ubuntu Vulnerabilities CVE</a:t>
            </a:r>
            <a:endParaRPr lang="en-US" dirty="0"/>
          </a:p>
        </p:txBody>
      </p:sp>
      <p:sp>
        <p:nvSpPr>
          <p:cNvPr id="3" name="Espace réservé du contenu 2">
            <a:extLst>
              <a:ext uri="{FF2B5EF4-FFF2-40B4-BE49-F238E27FC236}">
                <a16:creationId xmlns:a16="http://schemas.microsoft.com/office/drawing/2014/main" id="{371B4EB1-57FD-BFB9-8369-F6EF679A8AEF}"/>
              </a:ext>
            </a:extLst>
          </p:cNvPr>
          <p:cNvSpPr>
            <a:spLocks noGrp="1"/>
          </p:cNvSpPr>
          <p:nvPr>
            <p:ph idx="1"/>
          </p:nvPr>
        </p:nvSpPr>
        <p:spPr>
          <a:xfrm>
            <a:off x="1024128" y="1510018"/>
            <a:ext cx="9720073" cy="4799342"/>
          </a:xfrm>
        </p:spPr>
        <p:txBody>
          <a:bodyPr>
            <a:normAutofit/>
          </a:bodyPr>
          <a:lstStyle/>
          <a:p>
            <a:pPr marL="0" indent="0">
              <a:buNone/>
            </a:pPr>
            <a:r>
              <a:rPr lang="en-CA" sz="1400" dirty="0"/>
              <a:t>The severity of a brute force attack on the network is quite high and the complexity of such an attack is low. A source mentions that the potential “hacker” must have local access to perform a brute force and another one alleges the opposite (remote access). </a:t>
            </a:r>
            <a:r>
              <a:rPr lang="en-CA" sz="1400" dirty="0" err="1"/>
              <a:t>CyberMax</a:t>
            </a:r>
            <a:r>
              <a:rPr lang="en-CA" sz="1400" dirty="0"/>
              <a:t> will consider the threat has possible through remote access. </a:t>
            </a:r>
          </a:p>
          <a:p>
            <a:pPr marL="0" indent="0">
              <a:buNone/>
            </a:pPr>
            <a:r>
              <a:rPr lang="en-CA" sz="1400" dirty="0">
                <a:hlinkClick r:id="rId2"/>
              </a:rPr>
              <a:t>https://www.cvedetails.com/cve/CVE-1999-0508/?q=CVE-1999-0508</a:t>
            </a:r>
            <a:r>
              <a:rPr lang="en-CA" sz="1400" dirty="0"/>
              <a:t> </a:t>
            </a:r>
            <a:endParaRPr lang="en-US" sz="1400" dirty="0"/>
          </a:p>
          <a:p>
            <a:pPr marL="0" indent="0">
              <a:buNone/>
            </a:pPr>
            <a:endParaRPr lang="en-US" sz="1400" dirty="0"/>
          </a:p>
          <a:p>
            <a:pPr marL="0" indent="0">
              <a:buNone/>
            </a:pPr>
            <a:endParaRPr lang="en-US" sz="1400" dirty="0"/>
          </a:p>
          <a:p>
            <a:pPr marL="0" indent="0">
              <a:buNone/>
            </a:pPr>
            <a:r>
              <a:rPr lang="en-US" sz="1400" dirty="0"/>
              <a:t>The switch is provided by </a:t>
            </a:r>
            <a:r>
              <a:rPr lang="en-US" sz="1400" dirty="0" err="1"/>
              <a:t>BayStack</a:t>
            </a:r>
            <a:r>
              <a:rPr lang="en-US" sz="1400" dirty="0"/>
              <a:t> firmware. The default password is “</a:t>
            </a:r>
            <a:r>
              <a:rPr lang="en-US" sz="1400" dirty="0" err="1"/>
              <a:t>NetlCs</a:t>
            </a:r>
            <a:r>
              <a:rPr lang="en-US" sz="1400" dirty="0"/>
              <a:t>”. Gaining access to this password that is likely on an online password library will give access to a “hacker” and potentially grant them administrative authority Cat’s company network. </a:t>
            </a:r>
            <a:r>
              <a:rPr lang="en-US" sz="1400" b="0" i="0" dirty="0">
                <a:effectLst/>
              </a:rPr>
              <a:t>This means they can modify configurations, manipulate network traffic, intercept sensitive data, or even disrupt the entire network's operations. Thus enhancing the scope of the vulnerability on Cat’s company. Based on our assessment, this threat’s impact on Cat’s Company should be higher than 6.4 has shown above and should be treated as a 9/10  and the exploitability, provided that the passwords on the port remains has the default one, should be considered a 5/5. </a:t>
            </a:r>
            <a:r>
              <a:rPr lang="en-US" sz="1400" dirty="0"/>
              <a:t>The base severity should be way higher as well in the context of Cat’s Company. It should be above 8. </a:t>
            </a:r>
            <a:r>
              <a:rPr lang="en-US" sz="1400" dirty="0">
                <a:hlinkClick r:id="rId3"/>
              </a:rPr>
              <a:t>https://exchange.xforce.ibmcloud.com/vulnerabilities/1933</a:t>
            </a:r>
            <a:r>
              <a:rPr lang="en-US" sz="1400" dirty="0"/>
              <a:t> </a:t>
            </a:r>
            <a:endParaRPr lang="en-US" sz="1400" b="0" i="0" dirty="0">
              <a:effectLst/>
            </a:endParaRPr>
          </a:p>
        </p:txBody>
      </p:sp>
      <p:pic>
        <p:nvPicPr>
          <p:cNvPr id="11" name="Image 10" descr="Une image contenant texte, Police, ligne, capture d’écran&#10;&#10;Description générée automatiquement">
            <a:extLst>
              <a:ext uri="{FF2B5EF4-FFF2-40B4-BE49-F238E27FC236}">
                <a16:creationId xmlns:a16="http://schemas.microsoft.com/office/drawing/2014/main" id="{E68DDEC1-9077-88A4-98A5-C11B1FE07F09}"/>
              </a:ext>
            </a:extLst>
          </p:cNvPr>
          <p:cNvPicPr>
            <a:picLocks noChangeAspect="1"/>
          </p:cNvPicPr>
          <p:nvPr/>
        </p:nvPicPr>
        <p:blipFill>
          <a:blip r:embed="rId4"/>
          <a:stretch>
            <a:fillRect/>
          </a:stretch>
        </p:blipFill>
        <p:spPr>
          <a:xfrm>
            <a:off x="1082851" y="2558226"/>
            <a:ext cx="4294492" cy="666084"/>
          </a:xfrm>
          <a:prstGeom prst="rect">
            <a:avLst/>
          </a:prstGeom>
        </p:spPr>
      </p:pic>
    </p:spTree>
    <p:extLst>
      <p:ext uri="{BB962C8B-B14F-4D97-AF65-F5344CB8AC3E}">
        <p14:creationId xmlns:p14="http://schemas.microsoft.com/office/powerpoint/2010/main" val="1695227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91EF92-BA04-AA4B-F24E-36EA67C048AD}"/>
              </a:ext>
            </a:extLst>
          </p:cNvPr>
          <p:cNvSpPr>
            <a:spLocks noGrp="1"/>
          </p:cNvSpPr>
          <p:nvPr>
            <p:ph type="title"/>
          </p:nvPr>
        </p:nvSpPr>
        <p:spPr>
          <a:xfrm>
            <a:off x="1024128" y="585216"/>
            <a:ext cx="9720072" cy="1142916"/>
          </a:xfrm>
        </p:spPr>
        <p:txBody>
          <a:bodyPr/>
          <a:lstStyle/>
          <a:p>
            <a:pPr algn="ctr"/>
            <a:r>
              <a:rPr lang="en-CA" dirty="0"/>
              <a:t>Linux Ubuntu Recommendations </a:t>
            </a:r>
            <a:endParaRPr lang="en-US" dirty="0"/>
          </a:p>
        </p:txBody>
      </p:sp>
      <p:sp>
        <p:nvSpPr>
          <p:cNvPr id="3" name="Espace réservé du contenu 2">
            <a:extLst>
              <a:ext uri="{FF2B5EF4-FFF2-40B4-BE49-F238E27FC236}">
                <a16:creationId xmlns:a16="http://schemas.microsoft.com/office/drawing/2014/main" id="{2E080DED-EA3C-E962-5D2D-97660C6767A7}"/>
              </a:ext>
            </a:extLst>
          </p:cNvPr>
          <p:cNvSpPr>
            <a:spLocks noGrp="1"/>
          </p:cNvSpPr>
          <p:nvPr>
            <p:ph idx="1"/>
          </p:nvPr>
        </p:nvSpPr>
        <p:spPr>
          <a:xfrm>
            <a:off x="1024128" y="1803633"/>
            <a:ext cx="9720073" cy="4505727"/>
          </a:xfrm>
        </p:spPr>
        <p:txBody>
          <a:bodyPr/>
          <a:lstStyle/>
          <a:p>
            <a:pPr marL="457200" indent="-457200">
              <a:buFont typeface="+mj-lt"/>
              <a:buAutoNum type="arabicPeriod"/>
            </a:pPr>
            <a:r>
              <a:rPr lang="en-CA" dirty="0"/>
              <a:t>Change the default password immediately</a:t>
            </a:r>
          </a:p>
          <a:p>
            <a:pPr marL="457200" indent="-457200">
              <a:buFont typeface="+mj-lt"/>
              <a:buAutoNum type="arabicPeriod"/>
            </a:pPr>
            <a:r>
              <a:rPr lang="en-CA" dirty="0"/>
              <a:t>Put in place a password with 12 or more characters that includes special characters and numbers</a:t>
            </a:r>
          </a:p>
          <a:p>
            <a:pPr marL="457200" indent="-457200">
              <a:buFont typeface="+mj-lt"/>
              <a:buAutoNum type="arabicPeriod"/>
            </a:pPr>
            <a:r>
              <a:rPr lang="en-CA" dirty="0"/>
              <a:t>Enforce the principle of “least privilege” making sure that only authorized members have access to administrative privilege </a:t>
            </a:r>
          </a:p>
          <a:p>
            <a:pPr marL="457200" indent="-457200">
              <a:buFont typeface="+mj-lt"/>
              <a:buAutoNum type="arabicPeriod"/>
            </a:pPr>
            <a:r>
              <a:rPr lang="en-CA" dirty="0"/>
              <a:t>Require additional information to access the device commonly knows has Multi-Factor Authentication (MFA)</a:t>
            </a:r>
          </a:p>
          <a:p>
            <a:pPr marL="457200" indent="-457200">
              <a:buFont typeface="+mj-lt"/>
              <a:buAutoNum type="arabicPeriod"/>
            </a:pPr>
            <a:r>
              <a:rPr lang="en-CA" dirty="0"/>
              <a:t>Have regular updates</a:t>
            </a:r>
          </a:p>
          <a:p>
            <a:pPr marL="457200" indent="-457200">
              <a:buFont typeface="+mj-lt"/>
              <a:buAutoNum type="arabicPeriod"/>
            </a:pPr>
            <a:r>
              <a:rPr lang="en-CA" dirty="0"/>
              <a:t>Have intrusion detection and monitoring systems in place</a:t>
            </a:r>
          </a:p>
          <a:p>
            <a:pPr marL="0" indent="0">
              <a:buNone/>
            </a:pPr>
            <a:r>
              <a:rPr lang="en-CA" dirty="0">
                <a:hlinkClick r:id="rId2"/>
              </a:rPr>
              <a:t>https://sucuri.net/guides/what-is-brute-force-attack/</a:t>
            </a:r>
            <a:r>
              <a:rPr lang="en-CA" dirty="0"/>
              <a:t> </a:t>
            </a:r>
          </a:p>
          <a:p>
            <a:pPr marL="457200" indent="-457200">
              <a:buFont typeface="+mj-lt"/>
              <a:buAutoNum type="arabicPeriod"/>
            </a:pPr>
            <a:endParaRPr lang="en-CA" dirty="0"/>
          </a:p>
          <a:p>
            <a:pPr marL="0" indent="0">
              <a:buNone/>
            </a:pPr>
            <a:endParaRPr lang="en-CA" dirty="0"/>
          </a:p>
        </p:txBody>
      </p:sp>
    </p:spTree>
    <p:extLst>
      <p:ext uri="{BB962C8B-B14F-4D97-AF65-F5344CB8AC3E}">
        <p14:creationId xmlns:p14="http://schemas.microsoft.com/office/powerpoint/2010/main" val="1103282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1518</TotalTime>
  <Words>2021</Words>
  <Application>Microsoft Office PowerPoint</Application>
  <PresentationFormat>Grand écran</PresentationFormat>
  <Paragraphs>119</Paragraphs>
  <Slides>17</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17</vt:i4>
      </vt:variant>
    </vt:vector>
  </HeadingPairs>
  <TitlesOfParts>
    <vt:vector size="28" baseType="lpstr">
      <vt:lpstr>Arial</vt:lpstr>
      <vt:lpstr>Arial</vt:lpstr>
      <vt:lpstr>Arial Narrow</vt:lpstr>
      <vt:lpstr>Calibri</vt:lpstr>
      <vt:lpstr>Segoe UI</vt:lpstr>
      <vt:lpstr>Söhne</vt:lpstr>
      <vt:lpstr>Times New Roman</vt:lpstr>
      <vt:lpstr>Tw Cen MT</vt:lpstr>
      <vt:lpstr>Tw Cen MT Condensed</vt:lpstr>
      <vt:lpstr>Wingdings 3</vt:lpstr>
      <vt:lpstr>Intégral</vt:lpstr>
      <vt:lpstr>Cat’s Company Vulnerabilities</vt:lpstr>
      <vt:lpstr>Présentation PowerPoint</vt:lpstr>
      <vt:lpstr>Purpose of the presentation</vt:lpstr>
      <vt:lpstr>Important Definitions</vt:lpstr>
      <vt:lpstr>Scope of the Vulnerability Scan &amp; Methodology </vt:lpstr>
      <vt:lpstr>Overview of the OpenVAS Scan</vt:lpstr>
      <vt:lpstr>OpenVAS Linux Ubuntu Vulnerabilities</vt:lpstr>
      <vt:lpstr>Linux Ubuntu Vulnerabilities CVE</vt:lpstr>
      <vt:lpstr>Linux Ubuntu Recommendations </vt:lpstr>
      <vt:lpstr>OpenVAS &amp; CVE Windows Workstation1</vt:lpstr>
      <vt:lpstr>Windows Workstation Vulnerability CVE</vt:lpstr>
      <vt:lpstr>Windows Workstation1 Recommendations</vt:lpstr>
      <vt:lpstr>OpenVAS Winserver Vulnerabilities</vt:lpstr>
      <vt:lpstr>Winserver CVE &amp; Cipher SUites</vt:lpstr>
      <vt:lpstr>Winserver Recommendation</vt:lpstr>
      <vt:lpstr>Executive Summary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Cat’s Company Vulnerabilities</dc:title>
  <dc:creator>Max Daguste</dc:creator>
  <cp:lastModifiedBy>Max Daguste</cp:lastModifiedBy>
  <cp:revision>1</cp:revision>
  <dcterms:created xsi:type="dcterms:W3CDTF">2023-07-31T05:10:24Z</dcterms:created>
  <dcterms:modified xsi:type="dcterms:W3CDTF">2023-08-01T06:28:34Z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