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86" r:id="rId6"/>
    <p:sldId id="278" r:id="rId7"/>
    <p:sldId id="279" r:id="rId8"/>
    <p:sldId id="281" r:id="rId9"/>
    <p:sldId id="280" r:id="rId10"/>
    <p:sldId id="282" r:id="rId11"/>
    <p:sldId id="285" r:id="rId12"/>
    <p:sldId id="28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Daguste" userId="98e586d915405a33" providerId="LiveId" clId="{6EF9732A-1E18-44F4-A521-71FC1E1E066C}"/>
    <pc:docChg chg="custSel modSld">
      <pc:chgData name="Max Daguste" userId="98e586d915405a33" providerId="LiveId" clId="{6EF9732A-1E18-44F4-A521-71FC1E1E066C}" dt="2023-08-07T08:03:48.294" v="221" actId="20577"/>
      <pc:docMkLst>
        <pc:docMk/>
      </pc:docMkLst>
      <pc:sldChg chg="modSp mod">
        <pc:chgData name="Max Daguste" userId="98e586d915405a33" providerId="LiveId" clId="{6EF9732A-1E18-44F4-A521-71FC1E1E066C}" dt="2023-08-07T08:03:48.294" v="221" actId="20577"/>
        <pc:sldMkLst>
          <pc:docMk/>
          <pc:sldMk cId="1795513937" sldId="285"/>
        </pc:sldMkLst>
        <pc:spChg chg="mod">
          <ac:chgData name="Max Daguste" userId="98e586d915405a33" providerId="LiveId" clId="{6EF9732A-1E18-44F4-A521-71FC1E1E066C}" dt="2023-08-07T08:03:48.294" v="221" actId="20577"/>
          <ac:spMkLst>
            <pc:docMk/>
            <pc:sldMk cId="1795513937" sldId="285"/>
            <ac:spMk id="3" creationId="{C7CDCBF7-374F-B0FF-2714-354D585305F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8/6/2023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‹N°›</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F85C43C-50D9-4F49-A136-0EFF292F93ED}" type="datetime1">
              <a:rPr lang="en-US" smtClean="0"/>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8/6/2023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Cliquez pour 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8/6/2023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8/6/2023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8/6/2023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B570E1-CB40-488E-8C6F-EF4211DFFCB0}" type="datetime1">
              <a:rPr lang="en-US" smtClean="0"/>
              <a:t>8/6/2023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1CEB6AF-9F5C-43BE-879E-CB9514111250}" type="datetime1">
              <a:rPr lang="en-US" smtClean="0"/>
              <a:t>8/6/2023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8/6/2023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focus.com/SM/9.60/Hybrid/Content/BestPracticesGuide_PD/IncidentManagmentBestPractice/Incident_Escalation.htm" TargetMode="External"/><Relationship Id="rId2" Type="http://schemas.openxmlformats.org/officeDocument/2006/relationships/hyperlink" Target="https://www.sweetprocess.com/how-to-write-a-policy/#:%7E:text=A%20policy%20is%20simply%20a,is%20your%20organization's%20action%20plan" TargetMode="External"/><Relationship Id="rId1" Type="http://schemas.openxmlformats.org/officeDocument/2006/relationships/slideLayout" Target="../slideLayouts/slideLayout2.xml"/><Relationship Id="rId6" Type="http://schemas.openxmlformats.org/officeDocument/2006/relationships/hyperlink" Target="https://csrc.nist.gov/Projects/risk-management" TargetMode="External"/><Relationship Id="rId5" Type="http://schemas.openxmlformats.org/officeDocument/2006/relationships/hyperlink" Target="https://docs.sciencelogic.com/latest/Content/Web_Best_Practices_and_examples/Best_Practices_Escalation/evaluating_business_processes.htm" TargetMode="External"/><Relationship Id="rId4" Type="http://schemas.openxmlformats.org/officeDocument/2006/relationships/hyperlink" Target="https://docs.sciencelogic.com/latest/Content/Web_Best_Practices_and_examples/Best_Practices_Escalation/escalation_intro.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121427" y="3260039"/>
            <a:ext cx="7689574" cy="1259899"/>
          </a:xfrm>
        </p:spPr>
        <p:txBody>
          <a:bodyPr anchor="b">
            <a:normAutofit fontScale="90000"/>
          </a:bodyPr>
          <a:lstStyle/>
          <a:p>
            <a:pPr algn="l"/>
            <a:r>
              <a:rPr lang="en-US" dirty="0">
                <a:solidFill>
                  <a:srgbClr val="FFFFFF"/>
                </a:solidFill>
              </a:rPr>
              <a:t>MSPEI Information Security Policies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CA" dirty="0">
                <a:solidFill>
                  <a:srgbClr val="FFFFFF"/>
                </a:solidFill>
              </a:rPr>
              <a:t>Data security and </a:t>
            </a:r>
            <a:r>
              <a:rPr lang="en-CA" dirty="0" err="1">
                <a:solidFill>
                  <a:srgbClr val="FFFFFF"/>
                </a:solidFill>
              </a:rPr>
              <a:t>Confidentility</a:t>
            </a:r>
            <a:r>
              <a:rPr lang="en-CA" dirty="0">
                <a:solidFill>
                  <a:srgbClr val="FFFFFF"/>
                </a:solidFill>
              </a:rPr>
              <a:t> </a:t>
            </a:r>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19ABE7-3070-7075-6675-7653E64E003E}"/>
              </a:ext>
            </a:extLst>
          </p:cNvPr>
          <p:cNvSpPr>
            <a:spLocks noGrp="1"/>
          </p:cNvSpPr>
          <p:nvPr>
            <p:ph type="title"/>
          </p:nvPr>
        </p:nvSpPr>
        <p:spPr/>
        <p:txBody>
          <a:bodyPr/>
          <a:lstStyle/>
          <a:p>
            <a:pPr algn="ctr"/>
            <a:r>
              <a:rPr lang="en-CA" dirty="0"/>
              <a:t>Table of Content</a:t>
            </a:r>
            <a:endParaRPr lang="en-US" dirty="0"/>
          </a:p>
        </p:txBody>
      </p:sp>
      <p:sp>
        <p:nvSpPr>
          <p:cNvPr id="3" name="Espace réservé du contenu 2">
            <a:extLst>
              <a:ext uri="{FF2B5EF4-FFF2-40B4-BE49-F238E27FC236}">
                <a16:creationId xmlns:a16="http://schemas.microsoft.com/office/drawing/2014/main" id="{9101E21E-F26C-36ED-6132-0254E01284E0}"/>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374151"/>
                </a:solidFill>
                <a:effectLst/>
                <a:latin typeface="Söhne"/>
              </a:rPr>
              <a:t>Software and Downloads Policy</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Password Security and Rotation Policy</a:t>
            </a:r>
            <a:endParaRPr lang="en-US" b="0" i="0" dirty="0">
              <a:solidFill>
                <a:srgbClr val="374151"/>
              </a:solidFill>
              <a:effectLst/>
              <a:latin typeface="Söhne"/>
            </a:endParaRPr>
          </a:p>
          <a:p>
            <a:pPr>
              <a:buFont typeface="+mj-lt"/>
              <a:buAutoNum type="arabicPeriod"/>
            </a:pPr>
            <a:r>
              <a:rPr lang="en-US" b="1" i="0" dirty="0">
                <a:solidFill>
                  <a:srgbClr val="374151"/>
                </a:solidFill>
                <a:effectLst/>
                <a:latin typeface="Söhne"/>
              </a:rPr>
              <a:t>Password Security and Rotation Policy</a:t>
            </a:r>
          </a:p>
          <a:p>
            <a:pPr algn="l">
              <a:buFont typeface="+mj-lt"/>
              <a:buAutoNum type="arabicPeriod"/>
            </a:pPr>
            <a:r>
              <a:rPr lang="en-US" b="1" i="0" dirty="0">
                <a:solidFill>
                  <a:srgbClr val="374151"/>
                </a:solidFill>
                <a:effectLst/>
                <a:latin typeface="Söhne"/>
              </a:rPr>
              <a:t>Termination and Access Removal Policy </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Device Connection and Access Authorization</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Recommendation</a:t>
            </a:r>
            <a:endParaRPr lang="en-US" b="0" i="0" dirty="0">
              <a:solidFill>
                <a:srgbClr val="374151"/>
              </a:solidFill>
              <a:effectLst/>
              <a:latin typeface="Söhne"/>
            </a:endParaRPr>
          </a:p>
          <a:p>
            <a:pPr algn="l">
              <a:buFont typeface="+mj-lt"/>
              <a:buAutoNum type="arabicPeriod"/>
            </a:pPr>
            <a:r>
              <a:rPr lang="en-US" b="1" dirty="0">
                <a:solidFill>
                  <a:srgbClr val="374151"/>
                </a:solidFill>
                <a:latin typeface="Söhne"/>
              </a:rPr>
              <a:t>References</a:t>
            </a:r>
            <a:endParaRPr lang="en-US" b="1" i="0" dirty="0">
              <a:solidFill>
                <a:srgbClr val="374151"/>
              </a:solidFill>
              <a:effectLst/>
              <a:latin typeface="Söhne"/>
            </a:endParaRPr>
          </a:p>
          <a:p>
            <a:pPr marL="0" indent="0" algn="l">
              <a:buNone/>
            </a:pPr>
            <a:endParaRPr lang="en-US" b="0" i="0" dirty="0">
              <a:solidFill>
                <a:srgbClr val="374151"/>
              </a:solidFill>
              <a:effectLst/>
              <a:latin typeface="Söhne"/>
            </a:endParaRPr>
          </a:p>
          <a:p>
            <a:br>
              <a:rPr lang="en-US" dirty="0"/>
            </a:br>
            <a:endParaRPr lang="en-US" dirty="0"/>
          </a:p>
        </p:txBody>
      </p:sp>
    </p:spTree>
    <p:extLst>
      <p:ext uri="{BB962C8B-B14F-4D97-AF65-F5344CB8AC3E}">
        <p14:creationId xmlns:p14="http://schemas.microsoft.com/office/powerpoint/2010/main" val="197511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4B94FA-FBDC-5560-C124-68AD0AEF539E}"/>
              </a:ext>
            </a:extLst>
          </p:cNvPr>
          <p:cNvSpPr>
            <a:spLocks noGrp="1"/>
          </p:cNvSpPr>
          <p:nvPr>
            <p:ph type="title"/>
          </p:nvPr>
        </p:nvSpPr>
        <p:spPr/>
        <p:txBody>
          <a:bodyPr/>
          <a:lstStyle/>
          <a:p>
            <a:pPr algn="ctr"/>
            <a:r>
              <a:rPr lang="en-CA" dirty="0"/>
              <a:t>Software and Downloads Policy</a:t>
            </a:r>
            <a:endParaRPr lang="en-US" dirty="0"/>
          </a:p>
        </p:txBody>
      </p:sp>
      <p:sp>
        <p:nvSpPr>
          <p:cNvPr id="3" name="Espace réservé du contenu 2">
            <a:extLst>
              <a:ext uri="{FF2B5EF4-FFF2-40B4-BE49-F238E27FC236}">
                <a16:creationId xmlns:a16="http://schemas.microsoft.com/office/drawing/2014/main" id="{5AF70E32-7AFF-18F7-EF75-9CCE0970EF0D}"/>
              </a:ext>
            </a:extLst>
          </p:cNvPr>
          <p:cNvSpPr>
            <a:spLocks noGrp="1"/>
          </p:cNvSpPr>
          <p:nvPr>
            <p:ph idx="1"/>
          </p:nvPr>
        </p:nvSpPr>
        <p:spPr/>
        <p:txBody>
          <a:bodyPr>
            <a:normAutofit fontScale="85000" lnSpcReduction="20000"/>
          </a:bodyPr>
          <a:lstStyle/>
          <a:p>
            <a:r>
              <a:rPr lang="en-US" b="1" kern="100" dirty="0">
                <a:effectLst/>
                <a:ea typeface="Calibri" panose="020F0502020204030204" pitchFamily="34" charset="0"/>
                <a:cs typeface="Calibri" panose="020F0502020204030204" pitchFamily="34" charset="0"/>
              </a:rPr>
              <a:t>Objective:</a:t>
            </a:r>
            <a:r>
              <a:rPr lang="en-US" kern="100" dirty="0">
                <a:effectLst/>
                <a:ea typeface="Calibri" panose="020F0502020204030204" pitchFamily="34" charset="0"/>
                <a:cs typeface="Calibri" panose="020F0502020204030204" pitchFamily="34" charset="0"/>
              </a:rPr>
              <a:t> To maintain the security of healthcare systems and data by preventing unauthorized software downloads that may compromise network integrity.</a:t>
            </a:r>
            <a:endParaRPr lang="en-US" kern="100" dirty="0">
              <a:effectLst/>
              <a:ea typeface="Calibri" panose="020F0502020204030204" pitchFamily="34" charset="0"/>
              <a:cs typeface="Times New Roman" panose="02020603050405020304" pitchFamily="18" charset="0"/>
            </a:endParaRPr>
          </a:p>
          <a:p>
            <a:endParaRPr lang="en-CA" dirty="0"/>
          </a:p>
          <a:p>
            <a:r>
              <a:rPr lang="en-CA" b="1" dirty="0"/>
              <a:t>Policy Overview:</a:t>
            </a:r>
            <a:r>
              <a:rPr lang="en-CA" dirty="0"/>
              <a:t> Restrict unauthorized software downloads to maintain system security</a:t>
            </a:r>
          </a:p>
          <a:p>
            <a:endParaRPr lang="en-CA" dirty="0"/>
          </a:p>
          <a:p>
            <a:r>
              <a:rPr lang="en-CA" b="1" dirty="0"/>
              <a:t>Key Elements:</a:t>
            </a:r>
          </a:p>
          <a:p>
            <a:pPr>
              <a:buFont typeface="Arial" panose="020B0604020202020204" pitchFamily="34" charset="0"/>
              <a:buChar char="•"/>
            </a:pPr>
            <a:r>
              <a:rPr lang="en-CA" dirty="0"/>
              <a:t>Obtain IT department authorization before downloading or uploading any software.</a:t>
            </a:r>
          </a:p>
          <a:p>
            <a:pPr>
              <a:buFont typeface="Arial" panose="020B0604020202020204" pitchFamily="34" charset="0"/>
              <a:buChar char="•"/>
            </a:pPr>
            <a:r>
              <a:rPr lang="en-CA" dirty="0"/>
              <a:t>Unauthorized downloads can compromise network integrity and introduce vulnerabilities. </a:t>
            </a:r>
          </a:p>
          <a:p>
            <a:pPr marL="0" indent="0">
              <a:buNone/>
            </a:pPr>
            <a:endParaRPr lang="en-CA" dirty="0"/>
          </a:p>
          <a:p>
            <a:pPr marL="0" indent="0">
              <a:buNone/>
            </a:pPr>
            <a:r>
              <a:rPr lang="en-CA" dirty="0"/>
              <a:t>An individual who fails to comply could be held accountable if an incident was to occur through an unauthorized download that have compromised the company system through a malware or any other threats </a:t>
            </a:r>
          </a:p>
          <a:p>
            <a:pPr marL="0" indent="0">
              <a:buNone/>
            </a:pPr>
            <a:endParaRPr lang="en-CA" dirty="0"/>
          </a:p>
        </p:txBody>
      </p:sp>
    </p:spTree>
    <p:extLst>
      <p:ext uri="{BB962C8B-B14F-4D97-AF65-F5344CB8AC3E}">
        <p14:creationId xmlns:p14="http://schemas.microsoft.com/office/powerpoint/2010/main" val="116500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B23D23-FE31-EB49-7D7D-2623C4B1BF36}"/>
              </a:ext>
            </a:extLst>
          </p:cNvPr>
          <p:cNvSpPr>
            <a:spLocks noGrp="1"/>
          </p:cNvSpPr>
          <p:nvPr>
            <p:ph type="title"/>
          </p:nvPr>
        </p:nvSpPr>
        <p:spPr/>
        <p:txBody>
          <a:bodyPr/>
          <a:lstStyle/>
          <a:p>
            <a:pPr algn="ctr"/>
            <a:r>
              <a:rPr lang="en-CA" dirty="0"/>
              <a:t>Password and Rotation Policy</a:t>
            </a:r>
            <a:endParaRPr lang="en-US" dirty="0"/>
          </a:p>
        </p:txBody>
      </p:sp>
      <p:sp>
        <p:nvSpPr>
          <p:cNvPr id="3" name="Espace réservé du contenu 2">
            <a:extLst>
              <a:ext uri="{FF2B5EF4-FFF2-40B4-BE49-F238E27FC236}">
                <a16:creationId xmlns:a16="http://schemas.microsoft.com/office/drawing/2014/main" id="{FD3467B4-5474-C10B-FCC3-029A1D806BAA}"/>
              </a:ext>
            </a:extLst>
          </p:cNvPr>
          <p:cNvSpPr>
            <a:spLocks noGrp="1"/>
          </p:cNvSpPr>
          <p:nvPr>
            <p:ph idx="1"/>
          </p:nvPr>
        </p:nvSpPr>
        <p:spPr/>
        <p:txBody>
          <a:bodyPr>
            <a:normAutofit/>
          </a:bodyPr>
          <a:lstStyle/>
          <a:p>
            <a:pPr marL="0" indent="0">
              <a:buNone/>
            </a:pPr>
            <a:r>
              <a:rPr lang="en-US" b="1" kern="100" dirty="0">
                <a:effectLst/>
                <a:ea typeface="Calibri" panose="020F0502020204030204" pitchFamily="34" charset="0"/>
                <a:cs typeface="Calibri" panose="020F0502020204030204" pitchFamily="34" charset="0"/>
              </a:rPr>
              <a:t>Objective:</a:t>
            </a:r>
            <a:r>
              <a:rPr lang="en-US" kern="100" dirty="0">
                <a:effectLst/>
                <a:ea typeface="Calibri" panose="020F0502020204030204" pitchFamily="34" charset="0"/>
                <a:cs typeface="Calibri" panose="020F0502020204030204" pitchFamily="34" charset="0"/>
              </a:rPr>
              <a:t> To enhance system security by ensuring strong and regularly rotated passwords.</a:t>
            </a:r>
            <a:endParaRPr lang="en-US" kern="100" dirty="0">
              <a:effectLst/>
              <a:ea typeface="Calibri" panose="020F0502020204030204" pitchFamily="34" charset="0"/>
              <a:cs typeface="Times New Roman" panose="02020603050405020304" pitchFamily="18" charset="0"/>
            </a:endParaRPr>
          </a:p>
          <a:p>
            <a:pPr marL="0" indent="0" algn="l">
              <a:buNone/>
            </a:pPr>
            <a:endParaRPr lang="en-US" b="0" i="0" dirty="0">
              <a:effectLst/>
            </a:endParaRPr>
          </a:p>
          <a:p>
            <a:pPr marL="0" indent="0" algn="l">
              <a:buNone/>
            </a:pPr>
            <a:r>
              <a:rPr lang="en-US" b="1" i="0" dirty="0">
                <a:effectLst/>
              </a:rPr>
              <a:t>Policy Overview</a:t>
            </a:r>
            <a:r>
              <a:rPr lang="en-US" b="0" i="0" dirty="0">
                <a:effectLst/>
              </a:rPr>
              <a:t>: Enhance password security through regular rotation and complexity.</a:t>
            </a:r>
          </a:p>
          <a:p>
            <a:pPr marL="0" indent="0" algn="l">
              <a:buNone/>
            </a:pPr>
            <a:endParaRPr lang="en-US" b="0" i="0" dirty="0">
              <a:effectLst/>
            </a:endParaRPr>
          </a:p>
          <a:p>
            <a:pPr marL="0" indent="0" algn="l">
              <a:buNone/>
            </a:pPr>
            <a:r>
              <a:rPr lang="en-US" b="1" i="0" dirty="0">
                <a:effectLst/>
              </a:rPr>
              <a:t>Key Elements:</a:t>
            </a:r>
          </a:p>
          <a:p>
            <a:pPr>
              <a:buFont typeface="Arial" panose="020B0604020202020204" pitchFamily="34" charset="0"/>
              <a:buChar char="•"/>
            </a:pPr>
            <a:r>
              <a:rPr lang="en-US" dirty="0"/>
              <a:t> Passwords must be changed every 90 Days</a:t>
            </a:r>
          </a:p>
          <a:p>
            <a:pPr>
              <a:buFont typeface="Arial" panose="020B0604020202020204" pitchFamily="34" charset="0"/>
              <a:buChar char="•"/>
            </a:pPr>
            <a:r>
              <a:rPr lang="en-US" b="0" i="0" dirty="0">
                <a:effectLst/>
              </a:rPr>
              <a:t>Password</a:t>
            </a:r>
            <a:r>
              <a:rPr lang="en-US" dirty="0"/>
              <a:t>s must meet specific complexity requirements</a:t>
            </a:r>
          </a:p>
          <a:p>
            <a:pPr>
              <a:buFont typeface="Arial" panose="020B0604020202020204" pitchFamily="34" charset="0"/>
              <a:buChar char="•"/>
            </a:pPr>
            <a:endParaRPr lang="en-US" b="0" i="0" dirty="0">
              <a:effectLst/>
            </a:endParaRPr>
          </a:p>
          <a:p>
            <a:pPr marL="0" indent="0">
              <a:buNone/>
            </a:pPr>
            <a:endParaRPr lang="en-US" b="0" i="0" dirty="0">
              <a:effectLst/>
            </a:endParaRPr>
          </a:p>
          <a:p>
            <a:endParaRPr lang="en-US" dirty="0"/>
          </a:p>
        </p:txBody>
      </p:sp>
    </p:spTree>
    <p:extLst>
      <p:ext uri="{BB962C8B-B14F-4D97-AF65-F5344CB8AC3E}">
        <p14:creationId xmlns:p14="http://schemas.microsoft.com/office/powerpoint/2010/main" val="89775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9EC90-60BF-B9AD-249A-D66DEB6C6FEB}"/>
              </a:ext>
            </a:extLst>
          </p:cNvPr>
          <p:cNvSpPr>
            <a:spLocks noGrp="1"/>
          </p:cNvSpPr>
          <p:nvPr>
            <p:ph type="title"/>
          </p:nvPr>
        </p:nvSpPr>
        <p:spPr>
          <a:xfrm>
            <a:off x="1024128" y="335560"/>
            <a:ext cx="9720072" cy="1749272"/>
          </a:xfrm>
        </p:spPr>
        <p:txBody>
          <a:bodyPr>
            <a:noAutofit/>
          </a:bodyPr>
          <a:lstStyle/>
          <a:p>
            <a:pPr algn="ctr"/>
            <a:r>
              <a:rPr lang="en-US" kern="100" dirty="0">
                <a:effectLst/>
                <a:latin typeface="+mn-lt"/>
                <a:ea typeface="Calibri" panose="020F0502020204030204" pitchFamily="34" charset="0"/>
                <a:cs typeface="Calibri" panose="020F0502020204030204" pitchFamily="34" charset="0"/>
              </a:rPr>
              <a:t>Password Confidentiality and Security</a:t>
            </a:r>
            <a:br>
              <a:rPr lang="en-US" kern="100" dirty="0">
                <a:effectLst/>
                <a:latin typeface="+mn-lt"/>
                <a:ea typeface="Calibri" panose="020F0502020204030204" pitchFamily="34" charset="0"/>
                <a:cs typeface="Times New Roman" panose="02020603050405020304" pitchFamily="18" charset="0"/>
              </a:rPr>
            </a:br>
            <a:endParaRPr lang="en-US" dirty="0">
              <a:latin typeface="+mn-lt"/>
            </a:endParaRPr>
          </a:p>
        </p:txBody>
      </p:sp>
      <p:sp>
        <p:nvSpPr>
          <p:cNvPr id="3" name="Espace réservé du contenu 2">
            <a:extLst>
              <a:ext uri="{FF2B5EF4-FFF2-40B4-BE49-F238E27FC236}">
                <a16:creationId xmlns:a16="http://schemas.microsoft.com/office/drawing/2014/main" id="{2FE28CEB-99FE-86E0-D13D-28263709DD5F}"/>
              </a:ext>
            </a:extLst>
          </p:cNvPr>
          <p:cNvSpPr>
            <a:spLocks noGrp="1"/>
          </p:cNvSpPr>
          <p:nvPr>
            <p:ph idx="1"/>
          </p:nvPr>
        </p:nvSpPr>
        <p:spPr/>
        <p:txBody>
          <a:bodyPr>
            <a:normAutofit fontScale="77500" lnSpcReduction="20000"/>
          </a:bodyPr>
          <a:lstStyle/>
          <a:p>
            <a:pPr marL="0" marR="0" lvl="0" indent="0">
              <a:lnSpc>
                <a:spcPct val="107000"/>
              </a:lnSpc>
              <a:spcBef>
                <a:spcPts val="0"/>
              </a:spcBef>
              <a:spcAft>
                <a:spcPts val="800"/>
              </a:spcAft>
              <a:buNone/>
              <a:tabLst>
                <a:tab pos="457200" algn="l"/>
              </a:tabLst>
            </a:pPr>
            <a:r>
              <a:rPr lang="en-US" b="1" kern="100" dirty="0">
                <a:effectLst/>
                <a:ea typeface="Calibri" panose="020F0502020204030204" pitchFamily="34" charset="0"/>
                <a:cs typeface="Calibri" panose="020F0502020204030204" pitchFamily="34" charset="0"/>
              </a:rPr>
              <a:t>Objective:</a:t>
            </a:r>
            <a:r>
              <a:rPr lang="en-US" kern="100" dirty="0">
                <a:effectLst/>
                <a:ea typeface="Calibri" panose="020F0502020204030204" pitchFamily="34" charset="0"/>
                <a:cs typeface="Calibri" panose="020F0502020204030204" pitchFamily="34" charset="0"/>
              </a:rPr>
              <a:t> </a:t>
            </a:r>
            <a:r>
              <a:rPr lang="en-US" kern="100" dirty="0">
                <a:ea typeface="Calibri" panose="020F0502020204030204" pitchFamily="34" charset="0"/>
                <a:cs typeface="Calibri" panose="020F0502020204030204" pitchFamily="34" charset="0"/>
              </a:rPr>
              <a:t>E</a:t>
            </a:r>
            <a:r>
              <a:rPr lang="en-US" kern="100" dirty="0">
                <a:effectLst/>
                <a:ea typeface="Calibri" panose="020F0502020204030204" pitchFamily="34" charset="0"/>
                <a:cs typeface="Calibri" panose="020F0502020204030204" pitchFamily="34" charset="0"/>
              </a:rPr>
              <a:t>nsure the confidentiality and security of user accounts and prevent unauthorized access.</a:t>
            </a:r>
            <a:endParaRPr lang="en-US" kern="100" dirty="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endParaRPr lang="en-US" sz="1800" b="1" kern="100" dirty="0">
              <a:effectLst/>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r>
              <a:rPr lang="en-US" b="1" kern="100" dirty="0">
                <a:effectLst/>
                <a:ea typeface="Calibri" panose="020F0502020204030204" pitchFamily="34" charset="0"/>
                <a:cs typeface="Calibri" panose="020F0502020204030204" pitchFamily="34" charset="0"/>
              </a:rPr>
              <a:t>Policy Overview</a:t>
            </a:r>
            <a:r>
              <a:rPr lang="en-US" kern="100" dirty="0">
                <a:effectLst/>
                <a:ea typeface="Calibri" panose="020F0502020204030204" pitchFamily="34" charset="0"/>
                <a:cs typeface="Calibri" panose="020F0502020204030204" pitchFamily="34" charset="0"/>
              </a:rPr>
              <a:t>: Emphasize the importance of keeping passwords confidential</a:t>
            </a:r>
            <a:endParaRPr lang="en-US" kern="100" dirty="0">
              <a:effectLst/>
              <a:ea typeface="Calibri" panose="020F0502020204030204" pitchFamily="34" charset="0"/>
              <a:cs typeface="Times New Roman" panose="02020603050405020304" pitchFamily="18" charset="0"/>
            </a:endParaRPr>
          </a:p>
          <a:p>
            <a:pPr marL="0" indent="0">
              <a:buNone/>
            </a:pPr>
            <a:endParaRPr lang="en-US" dirty="0"/>
          </a:p>
          <a:p>
            <a:pPr marL="0" indent="0">
              <a:buNone/>
            </a:pPr>
            <a:r>
              <a:rPr lang="en-US" b="1" dirty="0"/>
              <a:t>Key Elements:</a:t>
            </a:r>
          </a:p>
          <a:p>
            <a:pPr>
              <a:buFont typeface="Arial" panose="020B0604020202020204" pitchFamily="34" charset="0"/>
              <a:buChar char="•"/>
            </a:pPr>
            <a:r>
              <a:rPr lang="en-US" dirty="0"/>
              <a:t>Passwords are personal and should not be shared with anyone.</a:t>
            </a:r>
          </a:p>
          <a:p>
            <a:pPr>
              <a:buFont typeface="Arial" panose="020B0604020202020204" pitchFamily="34" charset="0"/>
              <a:buChar char="•"/>
            </a:pPr>
            <a:r>
              <a:rPr lang="en-US" dirty="0"/>
              <a:t>Establish individual accountability for password security.</a:t>
            </a:r>
          </a:p>
          <a:p>
            <a:pPr>
              <a:buFont typeface="Arial" panose="020B0604020202020204" pitchFamily="34" charset="0"/>
              <a:buChar char="•"/>
            </a:pPr>
            <a:endParaRPr lang="en-US" dirty="0"/>
          </a:p>
          <a:p>
            <a:pPr marL="0" indent="0">
              <a:buNone/>
            </a:pPr>
            <a:r>
              <a:rPr lang="en-US" dirty="0"/>
              <a:t>Failure to comply may jeopardize your own system and the organization’s system. Also, if another person uses your device for actions that may compromise the company’s integrity, the client’s or it’s members and through your system, you may be held accountable if you willingly provided your password to an individual. We acknowledge that accidents may happen and we ask you to inform the IT department of any disclosure you may have done to someone else regarding your password.</a:t>
            </a:r>
          </a:p>
          <a:p>
            <a:pPr marL="0" indent="0">
              <a:buNone/>
            </a:pPr>
            <a:endParaRPr lang="en-US" dirty="0"/>
          </a:p>
        </p:txBody>
      </p:sp>
    </p:spTree>
    <p:extLst>
      <p:ext uri="{BB962C8B-B14F-4D97-AF65-F5344CB8AC3E}">
        <p14:creationId xmlns:p14="http://schemas.microsoft.com/office/powerpoint/2010/main" val="66332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31A25-51E7-46C9-05E8-A0E0BF5329D0}"/>
              </a:ext>
            </a:extLst>
          </p:cNvPr>
          <p:cNvSpPr>
            <a:spLocks noGrp="1"/>
          </p:cNvSpPr>
          <p:nvPr>
            <p:ph type="title"/>
          </p:nvPr>
        </p:nvSpPr>
        <p:spPr>
          <a:xfrm>
            <a:off x="1024128" y="234892"/>
            <a:ext cx="9720072" cy="1849940"/>
          </a:xfrm>
        </p:spPr>
        <p:txBody>
          <a:bodyPr>
            <a:noAutofit/>
          </a:bodyPr>
          <a:lstStyle/>
          <a:p>
            <a:pPr algn="ctr"/>
            <a:r>
              <a:rPr lang="en-US" b="1" dirty="0">
                <a:effectLst/>
                <a:latin typeface="+mn-lt"/>
                <a:ea typeface="Calibri" panose="020F0502020204030204" pitchFamily="34" charset="0"/>
              </a:rPr>
              <a:t>Termination and Access Revocation</a:t>
            </a:r>
            <a:endParaRPr lang="en-US" dirty="0">
              <a:latin typeface="+mn-lt"/>
            </a:endParaRPr>
          </a:p>
        </p:txBody>
      </p:sp>
      <p:sp>
        <p:nvSpPr>
          <p:cNvPr id="3" name="Espace réservé du contenu 2">
            <a:extLst>
              <a:ext uri="{FF2B5EF4-FFF2-40B4-BE49-F238E27FC236}">
                <a16:creationId xmlns:a16="http://schemas.microsoft.com/office/drawing/2014/main" id="{8DE36C24-133B-B46F-02F8-4636E60117A1}"/>
              </a:ext>
            </a:extLst>
          </p:cNvPr>
          <p:cNvSpPr>
            <a:spLocks noGrp="1"/>
          </p:cNvSpPr>
          <p:nvPr>
            <p:ph idx="1"/>
          </p:nvPr>
        </p:nvSpPr>
        <p:spPr/>
        <p:txBody>
          <a:bodyPr>
            <a:normAutofit fontScale="77500" lnSpcReduction="20000"/>
          </a:bodyPr>
          <a:lstStyle/>
          <a:p>
            <a:pPr marL="0" indent="0">
              <a:lnSpc>
                <a:spcPct val="107000"/>
              </a:lnSpc>
              <a:spcBef>
                <a:spcPts val="0"/>
              </a:spcBef>
              <a:spcAft>
                <a:spcPts val="800"/>
              </a:spcAft>
              <a:buNone/>
              <a:tabLst>
                <a:tab pos="457200" algn="l"/>
              </a:tabLst>
            </a:pPr>
            <a:r>
              <a:rPr lang="en-US" sz="2800" b="1" kern="100" dirty="0">
                <a:effectLst/>
                <a:ea typeface="Calibri" panose="020F0502020204030204" pitchFamily="34" charset="0"/>
                <a:cs typeface="Calibri" panose="020F0502020204030204" pitchFamily="34" charset="0"/>
              </a:rPr>
              <a:t>Objective: </a:t>
            </a:r>
            <a:r>
              <a:rPr lang="en-US" sz="2800" kern="100" dirty="0">
                <a:ea typeface="Calibri" panose="020F0502020204030204" pitchFamily="34" charset="0"/>
                <a:cs typeface="Calibri" panose="020F0502020204030204" pitchFamily="34" charset="0"/>
              </a:rPr>
              <a:t>E</a:t>
            </a:r>
            <a:r>
              <a:rPr lang="en-US" sz="2800" kern="100" dirty="0">
                <a:effectLst/>
                <a:ea typeface="Calibri" panose="020F0502020204030204" pitchFamily="34" charset="0"/>
                <a:cs typeface="Calibri" panose="020F0502020204030204" pitchFamily="34" charset="0"/>
              </a:rPr>
              <a:t>nsure the security and confidentiality of healthcare operations by promptly revoking system access upon staff departure.</a:t>
            </a:r>
            <a:endParaRPr lang="en-US" sz="2800" kern="100" dirty="0">
              <a:effectLst/>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tabLst>
                <a:tab pos="457200" algn="l"/>
              </a:tabLst>
            </a:pPr>
            <a:endParaRPr lang="en-US" sz="1800" kern="100" dirty="0">
              <a:effectLst/>
              <a:ea typeface="Calibri" panose="020F0502020204030204" pitchFamily="34" charset="0"/>
              <a:cs typeface="Times New Roman" panose="02020603050405020304" pitchFamily="18" charset="0"/>
            </a:endParaRPr>
          </a:p>
          <a:p>
            <a:pPr marL="0" indent="0">
              <a:buNone/>
            </a:pPr>
            <a:endParaRPr lang="en-US" dirty="0"/>
          </a:p>
          <a:p>
            <a:pPr marL="0" indent="0">
              <a:buNone/>
            </a:pPr>
            <a:r>
              <a:rPr lang="en-US" sz="2800" b="1" dirty="0"/>
              <a:t>Policy Overview:</a:t>
            </a:r>
            <a:r>
              <a:rPr lang="en-US" sz="2800" dirty="0"/>
              <a:t> Highlight the importance of revoking system access upon departure of the organization</a:t>
            </a:r>
          </a:p>
          <a:p>
            <a:pPr marL="0" indent="0">
              <a:buNone/>
            </a:pPr>
            <a:endParaRPr lang="en-US" dirty="0"/>
          </a:p>
          <a:p>
            <a:pPr marL="0" indent="0">
              <a:buNone/>
            </a:pPr>
            <a:r>
              <a:rPr lang="en-US" sz="2800" b="1" dirty="0"/>
              <a:t>Key Elements:</a:t>
            </a:r>
          </a:p>
          <a:p>
            <a:pPr>
              <a:buFont typeface="Arial" panose="020B0604020202020204" pitchFamily="34" charset="0"/>
              <a:buChar char="•"/>
            </a:pPr>
            <a:r>
              <a:rPr lang="en-US" dirty="0"/>
              <a:t>Staff members agree to abide by the security policies upon joining the organization this includes legal action during or after their departure if they disclose sensitive information regarding the organization.</a:t>
            </a:r>
          </a:p>
          <a:p>
            <a:pPr>
              <a:buFont typeface="Arial" panose="020B0604020202020204" pitchFamily="34" charset="0"/>
              <a:buChar char="•"/>
            </a:pPr>
            <a:r>
              <a:rPr lang="en-US" dirty="0"/>
              <a:t>Promptly revoking access after the departure of the company is essential to maintain MSPEI ongoing security</a:t>
            </a:r>
          </a:p>
        </p:txBody>
      </p:sp>
    </p:spTree>
    <p:extLst>
      <p:ext uri="{BB962C8B-B14F-4D97-AF65-F5344CB8AC3E}">
        <p14:creationId xmlns:p14="http://schemas.microsoft.com/office/powerpoint/2010/main" val="36353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B81970-9A24-E925-2806-F65AD414F431}"/>
              </a:ext>
            </a:extLst>
          </p:cNvPr>
          <p:cNvSpPr>
            <a:spLocks noGrp="1"/>
          </p:cNvSpPr>
          <p:nvPr>
            <p:ph type="title"/>
          </p:nvPr>
        </p:nvSpPr>
        <p:spPr>
          <a:xfrm>
            <a:off x="1024128" y="243281"/>
            <a:ext cx="9720072" cy="1841551"/>
          </a:xfrm>
        </p:spPr>
        <p:txBody>
          <a:bodyPr>
            <a:noAutofit/>
          </a:bodyPr>
          <a:lstStyle/>
          <a:p>
            <a:pPr algn="ctr"/>
            <a:r>
              <a:rPr lang="en-US" b="1" kern="100" dirty="0">
                <a:effectLst/>
                <a:latin typeface="+mn-lt"/>
                <a:ea typeface="Calibri" panose="020F0502020204030204" pitchFamily="34" charset="0"/>
                <a:cs typeface="Calibri" panose="020F0502020204030204" pitchFamily="34" charset="0"/>
              </a:rPr>
              <a:t>Device Connection and Access Authorization</a:t>
            </a:r>
            <a:br>
              <a:rPr lang="en-US" kern="100" dirty="0">
                <a:effectLst/>
                <a:latin typeface="+mn-lt"/>
                <a:ea typeface="Calibri" panose="020F0502020204030204" pitchFamily="34" charset="0"/>
                <a:cs typeface="Times New Roman" panose="02020603050405020304" pitchFamily="18" charset="0"/>
              </a:rPr>
            </a:br>
            <a:endParaRPr lang="en-US" dirty="0">
              <a:latin typeface="+mn-lt"/>
            </a:endParaRPr>
          </a:p>
        </p:txBody>
      </p:sp>
      <p:sp>
        <p:nvSpPr>
          <p:cNvPr id="3" name="Espace réservé du contenu 2">
            <a:extLst>
              <a:ext uri="{FF2B5EF4-FFF2-40B4-BE49-F238E27FC236}">
                <a16:creationId xmlns:a16="http://schemas.microsoft.com/office/drawing/2014/main" id="{088CA997-3638-88A2-FE9B-6E52F25237F0}"/>
              </a:ext>
            </a:extLst>
          </p:cNvPr>
          <p:cNvSpPr>
            <a:spLocks noGrp="1"/>
          </p:cNvSpPr>
          <p:nvPr>
            <p:ph idx="1"/>
          </p:nvPr>
        </p:nvSpPr>
        <p:spPr/>
        <p:txBody>
          <a:bodyPr>
            <a:normAutofit fontScale="92500" lnSpcReduction="20000"/>
          </a:bodyPr>
          <a:lstStyle/>
          <a:p>
            <a:pPr marL="0" marR="0" lvl="0" indent="0">
              <a:lnSpc>
                <a:spcPct val="107000"/>
              </a:lnSpc>
              <a:spcBef>
                <a:spcPts val="0"/>
              </a:spcBef>
              <a:spcAft>
                <a:spcPts val="800"/>
              </a:spcAft>
              <a:buNone/>
              <a:tabLst>
                <a:tab pos="457200" algn="l"/>
              </a:tabLst>
            </a:pPr>
            <a:r>
              <a:rPr lang="en-US" b="1" kern="100" dirty="0">
                <a:effectLst/>
                <a:ea typeface="Calibri" panose="020F0502020204030204" pitchFamily="34" charset="0"/>
                <a:cs typeface="Calibri" panose="020F0502020204030204" pitchFamily="34" charset="0"/>
              </a:rPr>
              <a:t>Objective:</a:t>
            </a:r>
            <a:r>
              <a:rPr lang="en-US" kern="100" dirty="0">
                <a:effectLst/>
                <a:ea typeface="Calibri" panose="020F0502020204030204" pitchFamily="34" charset="0"/>
                <a:cs typeface="Calibri" panose="020F0502020204030204" pitchFamily="34" charset="0"/>
              </a:rPr>
              <a:t> To prevent potential security risks by controlling external device connections to MSPEI network systems.</a:t>
            </a:r>
          </a:p>
          <a:p>
            <a:pPr marL="0" marR="0" lvl="0" indent="0">
              <a:lnSpc>
                <a:spcPct val="107000"/>
              </a:lnSpc>
              <a:spcBef>
                <a:spcPts val="0"/>
              </a:spcBef>
              <a:spcAft>
                <a:spcPts val="800"/>
              </a:spcAft>
              <a:buNone/>
              <a:tabLst>
                <a:tab pos="457200" algn="l"/>
              </a:tabLst>
            </a:pPr>
            <a:endParaRPr lang="en-US" sz="1800" kern="1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spcAft>
                <a:spcPts val="800"/>
              </a:spcAft>
              <a:buNone/>
              <a:tabLst>
                <a:tab pos="457200" algn="l"/>
              </a:tabLst>
            </a:pPr>
            <a:r>
              <a:rPr lang="en-US" sz="1800" b="1" dirty="0"/>
              <a:t>Policy Overview:</a:t>
            </a:r>
            <a:r>
              <a:rPr lang="en-US" sz="1800" dirty="0"/>
              <a:t> Address security risks related to external device connections</a:t>
            </a:r>
          </a:p>
          <a:p>
            <a:pPr marL="0" marR="0" lvl="0" indent="0">
              <a:lnSpc>
                <a:spcPct val="107000"/>
              </a:lnSpc>
              <a:spcBef>
                <a:spcPts val="0"/>
              </a:spcBef>
              <a:spcAft>
                <a:spcPts val="800"/>
              </a:spcAft>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t>Key Elements:</a:t>
            </a:r>
          </a:p>
          <a:p>
            <a:pPr>
              <a:buFont typeface="Arial" panose="020B0604020202020204" pitchFamily="34" charset="0"/>
              <a:buChar char="•"/>
            </a:pPr>
            <a:r>
              <a:rPr lang="en-US" sz="1800" dirty="0"/>
              <a:t>Obtain explicit permission from IT before connecting external devices</a:t>
            </a:r>
          </a:p>
          <a:p>
            <a:pPr>
              <a:buFont typeface="Arial" panose="020B0604020202020204" pitchFamily="34" charset="0"/>
              <a:buChar char="•"/>
            </a:pPr>
            <a:r>
              <a:rPr lang="en-US" sz="1800" dirty="0"/>
              <a:t>Unauthorized devices may introduce malware </a:t>
            </a:r>
          </a:p>
          <a:p>
            <a:pPr>
              <a:buFont typeface="Arial" panose="020B0604020202020204" pitchFamily="34" charset="0"/>
              <a:buChar char="•"/>
            </a:pPr>
            <a:endParaRPr lang="en-US" sz="1800" dirty="0"/>
          </a:p>
          <a:p>
            <a:pPr marL="0" indent="0">
              <a:buNone/>
            </a:pPr>
            <a:r>
              <a:rPr lang="en-US" sz="1800" dirty="0"/>
              <a:t>Failure to comply to this policy may result to disciplinary actions. Connecting a device without the consent of the organization will make the member liable of malwares or any data breach that may occur that is related to the matter.</a:t>
            </a:r>
          </a:p>
          <a:p>
            <a:pPr marL="0" indent="0">
              <a:buNone/>
            </a:pPr>
            <a:endParaRPr lang="en-US" sz="1800" dirty="0"/>
          </a:p>
        </p:txBody>
      </p:sp>
    </p:spTree>
    <p:extLst>
      <p:ext uri="{BB962C8B-B14F-4D97-AF65-F5344CB8AC3E}">
        <p14:creationId xmlns:p14="http://schemas.microsoft.com/office/powerpoint/2010/main" val="355646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2BFB5-BF6E-FF0B-251F-E72DBCC0463E}"/>
              </a:ext>
            </a:extLst>
          </p:cNvPr>
          <p:cNvSpPr>
            <a:spLocks noGrp="1"/>
          </p:cNvSpPr>
          <p:nvPr>
            <p:ph type="title"/>
          </p:nvPr>
        </p:nvSpPr>
        <p:spPr/>
        <p:txBody>
          <a:bodyPr/>
          <a:lstStyle/>
          <a:p>
            <a:pPr algn="ctr"/>
            <a:r>
              <a:rPr lang="en-CA" dirty="0"/>
              <a:t>Recommendations</a:t>
            </a:r>
            <a:endParaRPr lang="en-US" dirty="0"/>
          </a:p>
        </p:txBody>
      </p:sp>
      <p:sp>
        <p:nvSpPr>
          <p:cNvPr id="3" name="Espace réservé du contenu 2">
            <a:extLst>
              <a:ext uri="{FF2B5EF4-FFF2-40B4-BE49-F238E27FC236}">
                <a16:creationId xmlns:a16="http://schemas.microsoft.com/office/drawing/2014/main" id="{C7CDCBF7-374F-B0FF-2714-354D585305F7}"/>
              </a:ext>
            </a:extLst>
          </p:cNvPr>
          <p:cNvSpPr>
            <a:spLocks noGrp="1"/>
          </p:cNvSpPr>
          <p:nvPr>
            <p:ph idx="1"/>
          </p:nvPr>
        </p:nvSpPr>
        <p:spPr/>
        <p:txBody>
          <a:bodyPr>
            <a:normAutofit lnSpcReduction="10000"/>
          </a:bodyPr>
          <a:lstStyle/>
          <a:p>
            <a:r>
              <a:rPr lang="en-CA" dirty="0"/>
              <a:t>1) There should be an official incident respond coordinator. For now, Dr. Scott Cameron hold the position, but this could cause confusion in the future</a:t>
            </a:r>
          </a:p>
          <a:p>
            <a:r>
              <a:rPr lang="en-CA" dirty="0"/>
              <a:t>2)Periodic Training for all the members on regarding security awareness as well as training for the IRC should be implemented</a:t>
            </a:r>
          </a:p>
          <a:p>
            <a:r>
              <a:rPr lang="en-CA" dirty="0"/>
              <a:t>3) Have a secure back up strategy </a:t>
            </a:r>
          </a:p>
          <a:p>
            <a:r>
              <a:rPr lang="en-CA" dirty="0"/>
              <a:t>4) Implement a rigorous monitoring system from a third-party (MSPEI does not have an in-house information security team)</a:t>
            </a:r>
          </a:p>
          <a:p>
            <a:endParaRPr lang="en-CA" dirty="0"/>
          </a:p>
          <a:p>
            <a:r>
              <a:rPr lang="en-CA" dirty="0"/>
              <a:t>Look at the attached policy and procedures document that will be provided with the present document to have an in-depth explanation of the policies </a:t>
            </a:r>
            <a:r>
              <a:rPr lang="en-CA"/>
              <a:t>and procedures of MSPEI. </a:t>
            </a:r>
            <a:endParaRPr lang="en-US" dirty="0"/>
          </a:p>
        </p:txBody>
      </p:sp>
    </p:spTree>
    <p:extLst>
      <p:ext uri="{BB962C8B-B14F-4D97-AF65-F5344CB8AC3E}">
        <p14:creationId xmlns:p14="http://schemas.microsoft.com/office/powerpoint/2010/main" val="179551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52A94-3E6E-5CAE-4AB8-050CFEDC14A1}"/>
              </a:ext>
            </a:extLst>
          </p:cNvPr>
          <p:cNvSpPr>
            <a:spLocks noGrp="1"/>
          </p:cNvSpPr>
          <p:nvPr>
            <p:ph type="title"/>
          </p:nvPr>
        </p:nvSpPr>
        <p:spPr/>
        <p:txBody>
          <a:bodyPr/>
          <a:lstStyle/>
          <a:p>
            <a:pPr algn="ctr"/>
            <a:r>
              <a:rPr lang="en-CA" dirty="0"/>
              <a:t>References</a:t>
            </a:r>
            <a:endParaRPr lang="en-US" dirty="0"/>
          </a:p>
        </p:txBody>
      </p:sp>
      <p:sp>
        <p:nvSpPr>
          <p:cNvPr id="3" name="Espace réservé du contenu 2">
            <a:extLst>
              <a:ext uri="{FF2B5EF4-FFF2-40B4-BE49-F238E27FC236}">
                <a16:creationId xmlns:a16="http://schemas.microsoft.com/office/drawing/2014/main" id="{88C4F0B0-99D0-CDD4-357C-2F1464B2B62F}"/>
              </a:ext>
            </a:extLst>
          </p:cNvPr>
          <p:cNvSpPr>
            <a:spLocks noGrp="1"/>
          </p:cNvSpPr>
          <p:nvPr>
            <p:ph idx="1"/>
          </p:nvPr>
        </p:nvSpPr>
        <p:spPr/>
        <p:txBody>
          <a:bodyPr>
            <a:normAutofit fontScale="77500" lnSpcReduction="20000"/>
          </a:bodyPr>
          <a:lstStyle/>
          <a:p>
            <a:r>
              <a:rPr lang="en-US" dirty="0">
                <a:hlinkClick r:id="rId2"/>
              </a:rPr>
              <a:t>https://www.sweetprocess.com/how-to-write-a-policy/#:%7E:text=A%20policy%20is%20simply%20a,is%20your%20organization's%20action%20plan</a:t>
            </a:r>
            <a:r>
              <a:rPr lang="en-US" dirty="0"/>
              <a:t> </a:t>
            </a:r>
          </a:p>
          <a:p>
            <a:endParaRPr lang="en-US" dirty="0"/>
          </a:p>
          <a:p>
            <a:r>
              <a:rPr lang="en-US" dirty="0">
                <a:hlinkClick r:id="rId3"/>
              </a:rPr>
              <a:t>https://docs.microfocus.com/SM/9.60/Hybrid/Content/BestPracticesGuide_PD/IncidentManagmentBestPractice/Incident_Escalation.htm</a:t>
            </a:r>
            <a:r>
              <a:rPr lang="en-US" dirty="0"/>
              <a:t> </a:t>
            </a:r>
          </a:p>
          <a:p>
            <a:endParaRPr lang="en-US" dirty="0"/>
          </a:p>
          <a:p>
            <a:r>
              <a:rPr lang="en-US" dirty="0">
                <a:hlinkClick r:id="rId4"/>
              </a:rPr>
              <a:t>https://docs.sciencelogic.com/latest/Content/Web_Best_Practices_and_examples/Best_Practices_Escalation/escalation_intro.htm</a:t>
            </a:r>
            <a:r>
              <a:rPr lang="en-US" dirty="0"/>
              <a:t> </a:t>
            </a:r>
          </a:p>
          <a:p>
            <a:endParaRPr lang="en-US" dirty="0"/>
          </a:p>
          <a:p>
            <a:r>
              <a:rPr lang="en-US" dirty="0">
                <a:hlinkClick r:id="rId5"/>
              </a:rPr>
              <a:t>https://docs.sciencelogic.com/latest/Content/Web_Best_Practices_and_examples/Best_Practices_Escalation/evaluating_business_processes.htm</a:t>
            </a:r>
            <a:r>
              <a:rPr lang="en-US" dirty="0"/>
              <a:t>  </a:t>
            </a:r>
          </a:p>
          <a:p>
            <a:endParaRPr lang="en-US" dirty="0"/>
          </a:p>
          <a:p>
            <a:r>
              <a:rPr lang="en-US" dirty="0">
                <a:hlinkClick r:id="rId6"/>
              </a:rPr>
              <a:t>https://csrc.nist.gov/Projects/risk-management</a:t>
            </a:r>
            <a:r>
              <a:rPr lang="en-US" dirty="0"/>
              <a:t> </a:t>
            </a:r>
          </a:p>
        </p:txBody>
      </p:sp>
    </p:spTree>
    <p:extLst>
      <p:ext uri="{BB962C8B-B14F-4D97-AF65-F5344CB8AC3E}">
        <p14:creationId xmlns:p14="http://schemas.microsoft.com/office/powerpoint/2010/main" val="1426525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488</TotalTime>
  <Words>746</Words>
  <Application>Microsoft Office PowerPoint</Application>
  <PresentationFormat>Grand écran</PresentationFormat>
  <Paragraphs>77</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Söhne</vt:lpstr>
      <vt:lpstr>Tw Cen MT</vt:lpstr>
      <vt:lpstr>Tw Cen MT Condensed</vt:lpstr>
      <vt:lpstr>Wingdings 3</vt:lpstr>
      <vt:lpstr>Intégral</vt:lpstr>
      <vt:lpstr>MSPEI Information Security Policies</vt:lpstr>
      <vt:lpstr>Table of Content</vt:lpstr>
      <vt:lpstr>Software and Downloads Policy</vt:lpstr>
      <vt:lpstr>Password and Rotation Policy</vt:lpstr>
      <vt:lpstr>Password Confidentiality and Security </vt:lpstr>
      <vt:lpstr>Termination and Access Revocation</vt:lpstr>
      <vt:lpstr>Device Connection and Access Authorization </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MSPEI Information Security Policies</dc:title>
  <dc:creator>Max Daguste</dc:creator>
  <cp:lastModifiedBy>Max Daguste</cp:lastModifiedBy>
  <cp:revision>1</cp:revision>
  <dcterms:created xsi:type="dcterms:W3CDTF">2023-08-06T23:55:05Z</dcterms:created>
  <dcterms:modified xsi:type="dcterms:W3CDTF">2023-08-07T08:03:51Z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