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Lst>
  <p:sldSz cx="30275212" cy="42803762"/>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1513440" y="22982760"/>
            <a:ext cx="8773560" cy="118414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19938600" y="22982760"/>
            <a:ext cx="877356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1513440" y="10015920"/>
            <a:ext cx="27247320" cy="2482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513440" y="1707840"/>
            <a:ext cx="27247320" cy="3313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1513440" y="10015920"/>
            <a:ext cx="27247320" cy="2482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1513440" y="22982760"/>
            <a:ext cx="8773560" cy="1184148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19938600" y="22982760"/>
            <a:ext cx="877356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13440" y="1707840"/>
            <a:ext cx="27247320" cy="3313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7834400"/>
            <a:ext cx="29194200" cy="713376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1513440" y="1707840"/>
            <a:ext cx="27247320" cy="7147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018800"/>
            <a:ext cx="29194200" cy="7133760"/>
          </a:xfrm>
          <a:prstGeom prst="rect">
            <a:avLst/>
          </a:prstGeom>
          <a:solidFill>
            <a:srgbClr val="060031"/>
          </a:solidFill>
          <a:ln w="72000">
            <a:noFill/>
          </a:ln>
        </p:spPr>
        <p:style>
          <a:lnRef idx="0"/>
          <a:fillRef idx="0"/>
          <a:effectRef idx="0"/>
          <a:fontRef idx="minor"/>
        </p:style>
      </p:sp>
      <p:sp>
        <p:nvSpPr>
          <p:cNvPr id="40" name="CustomShape 2"/>
          <p:cNvSpPr/>
          <p:nvPr/>
        </p:nvSpPr>
        <p:spPr>
          <a:xfrm>
            <a:off x="22706640" y="39950280"/>
            <a:ext cx="7568280" cy="1828080"/>
          </a:xfrm>
          <a:prstGeom prst="rect">
            <a:avLst/>
          </a:prstGeom>
          <a:solidFill>
            <a:srgbClr val="060031"/>
          </a:solidFill>
          <a:ln w="72000">
            <a:noFill/>
          </a:ln>
        </p:spPr>
        <p:style>
          <a:lnRef idx="0"/>
          <a:fillRef idx="0"/>
          <a:effectRef idx="0"/>
          <a:fontRef idx="minor"/>
        </p:style>
        <p:txBody>
          <a:bodyPr wrap="none" lIns="0" rIns="0" tIns="0" bIns="0" anchor="ctr"/>
          <a:p>
            <a:pPr algn="r">
              <a:lnSpc>
                <a:spcPct val="100000"/>
              </a:lnSpc>
            </a:pPr>
            <a:r>
              <a:rPr b="1" lang="en-US" sz="5400" spc="-1" strike="noStrike">
                <a:solidFill>
                  <a:srgbClr val="ffffff"/>
                </a:solidFill>
                <a:latin typeface="Source Sans Pro Black"/>
                <a:ea typeface="DejaVu Sans"/>
              </a:rPr>
              <a:t>                          </a:t>
            </a:r>
            <a:endParaRPr b="0" lang="en-US" sz="5400" spc="-1" strike="noStrike">
              <a:latin typeface="Arial"/>
            </a:endParaRPr>
          </a:p>
        </p:txBody>
      </p:sp>
      <p:sp>
        <p:nvSpPr>
          <p:cNvPr id="41" name="CustomShape 3"/>
          <p:cNvSpPr/>
          <p:nvPr/>
        </p:nvSpPr>
        <p:spPr>
          <a:xfrm>
            <a:off x="2702880" y="39950280"/>
            <a:ext cx="19462320" cy="1828080"/>
          </a:xfrm>
          <a:prstGeom prst="rect">
            <a:avLst/>
          </a:prstGeom>
          <a:solidFill>
            <a:srgbClr val="6da3de"/>
          </a:solidFill>
          <a:ln w="72000">
            <a:noFill/>
          </a:ln>
        </p:spPr>
        <p:style>
          <a:lnRef idx="0"/>
          <a:fillRef idx="0"/>
          <a:effectRef idx="0"/>
          <a:fontRef idx="minor"/>
        </p:style>
        <p:txBody>
          <a:bodyPr wrap="none" lIns="0" rIns="0" tIns="0" bIns="0" anchor="ctr"/>
          <a:p>
            <a:pPr algn="ctr">
              <a:lnSpc>
                <a:spcPct val="100000"/>
              </a:lnSpc>
            </a:pPr>
            <a:r>
              <a:rPr b="1" lang="en-US" sz="5400" spc="-1" strike="noStrike">
                <a:solidFill>
                  <a:srgbClr val="ffffff"/>
                </a:solidFill>
                <a:latin typeface="Source Sans Pro Black"/>
                <a:ea typeface="DejaVu Sans"/>
              </a:rPr>
              <a:t>Kotova Daria (MIPT), Maxim Panov (Skoltech)</a:t>
            </a:r>
            <a:endParaRPr b="0" lang="en-US" sz="5400" spc="-1" strike="noStrike">
              <a:latin typeface="Arial"/>
            </a:endParaRPr>
          </a:p>
        </p:txBody>
      </p:sp>
      <p:sp>
        <p:nvSpPr>
          <p:cNvPr id="42" name="CustomShape 4"/>
          <p:cNvSpPr/>
          <p:nvPr/>
        </p:nvSpPr>
        <p:spPr>
          <a:xfrm>
            <a:off x="540360" y="38727000"/>
            <a:ext cx="1621440" cy="305676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1513440" y="1707840"/>
            <a:ext cx="27247320" cy="7147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4" name="PlaceHolder 6"/>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914400" y="1828800"/>
            <a:ext cx="27523080" cy="5851800"/>
          </a:xfrm>
          <a:prstGeom prst="rect">
            <a:avLst/>
          </a:prstGeom>
          <a:noFill/>
          <a:ln>
            <a:noFill/>
          </a:ln>
        </p:spPr>
        <p:style>
          <a:lnRef idx="0"/>
          <a:fillRef idx="0"/>
          <a:effectRef idx="0"/>
          <a:fontRef idx="minor"/>
        </p:style>
        <p:txBody>
          <a:bodyPr lIns="0" rIns="0" tIns="0" bIns="0" anchor="b"/>
          <a:p>
            <a:pPr>
              <a:lnSpc>
                <a:spcPct val="100000"/>
              </a:lnSpc>
            </a:pPr>
            <a:r>
              <a:rPr b="1" lang="en-US" sz="12000" spc="-1" strike="noStrike">
                <a:solidFill>
                  <a:srgbClr val="ffffff"/>
                </a:solidFill>
                <a:latin typeface="Source Sans Pro Black"/>
                <a:ea typeface="DejaVu Sans"/>
              </a:rPr>
              <a:t>Gaussian Processes for Active Learning in Classification</a:t>
            </a:r>
            <a:endParaRPr b="0" lang="en-US" sz="12000" spc="-1" strike="noStrike">
              <a:latin typeface="Arial"/>
            </a:endParaRPr>
          </a:p>
          <a:p>
            <a:pPr>
              <a:lnSpc>
                <a:spcPct val="100000"/>
              </a:lnSpc>
            </a:pPr>
            <a:r>
              <a:rPr b="0" lang="en-US" sz="2800" spc="-1" strike="noStrike">
                <a:solidFill>
                  <a:srgbClr val="ffffff"/>
                </a:solidFill>
                <a:latin typeface="Arial"/>
                <a:ea typeface="DejaVu Sans"/>
              </a:rPr>
              <a:t>Active Learning – is the new way to learn models based on adaptive increasing training data set with previously unlabeled points. Usually point choice uses estimation of uncertainty of the model at this point. Recently new criterion for active learning was proposed in the work Active Learning in the Overparameterized and Interpolating Regime by Mina Karzand and Robert D. Nowak. The criterion estimates norm of the function that describes training set + one unlabeled point. Point that caused the maximum norm of the function is considered to be “the hardest” for the model to describe and the most useful to learn. </a:t>
            </a:r>
            <a:r>
              <a:rPr b="1" lang="en-US" sz="2800" spc="-1" strike="noStrike">
                <a:solidFill>
                  <a:srgbClr val="ffffff"/>
                </a:solidFill>
                <a:latin typeface="Arial"/>
                <a:ea typeface="DejaVu Sans"/>
              </a:rPr>
              <a:t>Purpose</a:t>
            </a:r>
            <a:r>
              <a:rPr b="0" lang="en-US" sz="2800" spc="-1" strike="noStrike">
                <a:solidFill>
                  <a:srgbClr val="ffffff"/>
                </a:solidFill>
                <a:latin typeface="Arial"/>
                <a:ea typeface="DejaVu Sans"/>
              </a:rPr>
              <a:t> of the work is to compare different norms in the criterion and see how good they are – there was no similar work before. </a:t>
            </a:r>
            <a:br/>
            <a:endParaRPr b="0" lang="en-US" sz="2800" spc="-1" strike="noStrike">
              <a:latin typeface="Arial"/>
            </a:endParaRPr>
          </a:p>
        </p:txBody>
      </p:sp>
      <p:sp>
        <p:nvSpPr>
          <p:cNvPr id="82" name="CustomShape 2"/>
          <p:cNvSpPr/>
          <p:nvPr/>
        </p:nvSpPr>
        <p:spPr>
          <a:xfrm>
            <a:off x="1081080" y="13626000"/>
            <a:ext cx="13454640" cy="10041480"/>
          </a:xfrm>
          <a:prstGeom prst="rect">
            <a:avLst/>
          </a:prstGeom>
          <a:noFill/>
          <a:ln>
            <a:noFill/>
          </a:ln>
        </p:spPr>
        <p:style>
          <a:lnRef idx="0"/>
          <a:fillRef idx="0"/>
          <a:effectRef idx="0"/>
          <a:fontRef idx="minor"/>
        </p:style>
      </p:sp>
      <p:pic>
        <p:nvPicPr>
          <p:cNvPr id="83" name="" descr=""/>
          <p:cNvPicPr/>
          <p:nvPr/>
        </p:nvPicPr>
        <p:blipFill>
          <a:blip r:embed="rId1"/>
          <a:stretch/>
        </p:blipFill>
        <p:spPr>
          <a:xfrm>
            <a:off x="21944520" y="8412480"/>
            <a:ext cx="7315920" cy="9145080"/>
          </a:xfrm>
          <a:prstGeom prst="rect">
            <a:avLst/>
          </a:prstGeom>
          <a:ln>
            <a:noFill/>
          </a:ln>
        </p:spPr>
      </p:pic>
      <p:sp>
        <p:nvSpPr>
          <p:cNvPr id="84" name="CustomShape 3"/>
          <p:cNvSpPr/>
          <p:nvPr/>
        </p:nvSpPr>
        <p:spPr>
          <a:xfrm>
            <a:off x="22768560" y="27890640"/>
            <a:ext cx="5895720" cy="11155320"/>
          </a:xfrm>
          <a:prstGeom prst="rect">
            <a:avLst/>
          </a:prstGeom>
          <a:noFill/>
          <a:ln>
            <a:noFill/>
          </a:ln>
        </p:spPr>
        <p:style>
          <a:lnRef idx="0"/>
          <a:fillRef idx="0"/>
          <a:effectRef idx="0"/>
          <a:fontRef idx="minor"/>
        </p:style>
        <p:txBody>
          <a:bodyPr lIns="0" rIns="0" tIns="0" bIns="0">
            <a:normAutofit/>
          </a:bodyPr>
          <a:p>
            <a:pPr>
              <a:lnSpc>
                <a:spcPct val="100000"/>
              </a:lnSpc>
            </a:pPr>
            <a:r>
              <a:rPr b="0" lang="en-US" sz="2800" spc="-1" strike="noStrike">
                <a:solidFill>
                  <a:srgbClr val="000000"/>
                </a:solidFill>
                <a:latin typeface="Arial"/>
                <a:ea typeface="DejaVu Sans"/>
              </a:rPr>
              <a:t>Here we can see examples of different score-functions:</a:t>
            </a:r>
            <a:endParaRPr b="0" lang="en-US" sz="2800" spc="-1" strike="noStrike">
              <a:latin typeface="Arial"/>
            </a:endParaRPr>
          </a:p>
          <a:p>
            <a:pPr>
              <a:lnSpc>
                <a:spcPct val="100000"/>
              </a:lnSpc>
            </a:pPr>
            <a:r>
              <a:rPr b="0" lang="en-US" sz="2800" spc="-1" strike="noStrike">
                <a:solidFill>
                  <a:srgbClr val="000000"/>
                </a:solidFill>
                <a:latin typeface="Arial"/>
                <a:ea typeface="DejaVu Sans"/>
              </a:rPr>
              <a:t>On the top probabilities of the X-points to belong to the 1 class are drawn. On the bottom plotted score-function. Green points state for the points with maximum score-function – the next point to be labeled.</a:t>
            </a:r>
            <a:endParaRPr b="0" lang="en-US" sz="2800" spc="-1" strike="noStrike">
              <a:latin typeface="Arial"/>
            </a:endParaRPr>
          </a:p>
          <a:p>
            <a:pPr>
              <a:lnSpc>
                <a:spcPct val="100000"/>
              </a:lnSpc>
            </a:pPr>
            <a:endParaRPr b="0" lang="en-US" sz="2800" spc="-1" strike="noStrike">
              <a:latin typeface="Arial"/>
            </a:endParaRPr>
          </a:p>
          <a:p>
            <a:pPr>
              <a:lnSpc>
                <a:spcPct val="100000"/>
              </a:lnSpc>
            </a:pPr>
            <a:r>
              <a:rPr b="1" lang="en-US" sz="2800" spc="-1" strike="noStrike">
                <a:solidFill>
                  <a:srgbClr val="000000"/>
                </a:solidFill>
                <a:latin typeface="Arial"/>
                <a:ea typeface="DejaVu Sans"/>
              </a:rPr>
              <a:t>Conclusion:</a:t>
            </a:r>
            <a:r>
              <a:rPr b="0" lang="en-US" sz="2800" spc="-1" strike="noStrike">
                <a:solidFill>
                  <a:srgbClr val="000000"/>
                </a:solidFill>
                <a:latin typeface="Arial"/>
                <a:ea typeface="DejaVu Sans"/>
              </a:rPr>
              <a:t> in this work we considered application of Gaussian process for classification and different variants of active learning algorithms, compared them with each other. We also managed to look “inside” the active learning with plots of score-functions. According to our experiments we can say only, that when data set has small size methods sqsm, RKHS and Hvar work well. Moreover the last one is one of the best in both made experiments.</a:t>
            </a:r>
            <a:endParaRPr b="0" lang="en-US" sz="2800" spc="-1" strike="noStrike">
              <a:latin typeface="Arial"/>
            </a:endParaRPr>
          </a:p>
          <a:p>
            <a:pPr>
              <a:lnSpc>
                <a:spcPct val="100000"/>
              </a:lnSpc>
            </a:pPr>
            <a:r>
              <a:rPr b="0" lang="en-US" sz="2800" spc="-1" strike="noStrike">
                <a:solidFill>
                  <a:srgbClr val="000000"/>
                </a:solidFill>
                <a:latin typeface="Arial"/>
                <a:ea typeface="DejaVu Sans"/>
              </a:rPr>
              <a:t>To get more informative results obviously we need more experiments with much bigger sets of data (and real data also!).  </a:t>
            </a:r>
            <a:endParaRPr b="0" lang="en-US" sz="2800" spc="-1" strike="noStrike">
              <a:latin typeface="Arial"/>
            </a:endParaRPr>
          </a:p>
        </p:txBody>
      </p:sp>
      <p:sp>
        <p:nvSpPr>
          <p:cNvPr id="85" name="CustomShape 4"/>
          <p:cNvSpPr/>
          <p:nvPr/>
        </p:nvSpPr>
        <p:spPr>
          <a:xfrm>
            <a:off x="1081080" y="24869160"/>
            <a:ext cx="13454640" cy="12638520"/>
          </a:xfrm>
          <a:prstGeom prst="rect">
            <a:avLst/>
          </a:prstGeom>
          <a:noFill/>
          <a:ln>
            <a:noFill/>
          </a:ln>
        </p:spPr>
        <p:style>
          <a:lnRef idx="0"/>
          <a:fillRef idx="0"/>
          <a:effectRef idx="0"/>
          <a:fontRef idx="minor"/>
        </p:style>
      </p:sp>
      <p:pic>
        <p:nvPicPr>
          <p:cNvPr id="86" name="" descr=""/>
          <p:cNvPicPr/>
          <p:nvPr/>
        </p:nvPicPr>
        <p:blipFill>
          <a:blip r:embed="rId2"/>
          <a:stretch/>
        </p:blipFill>
        <p:spPr>
          <a:xfrm>
            <a:off x="14628240" y="8412480"/>
            <a:ext cx="7315920" cy="9145080"/>
          </a:xfrm>
          <a:prstGeom prst="rect">
            <a:avLst/>
          </a:prstGeom>
          <a:ln>
            <a:noFill/>
          </a:ln>
        </p:spPr>
      </p:pic>
      <p:pic>
        <p:nvPicPr>
          <p:cNvPr id="87" name="" descr=""/>
          <p:cNvPicPr/>
          <p:nvPr/>
        </p:nvPicPr>
        <p:blipFill>
          <a:blip r:embed="rId3"/>
          <a:stretch/>
        </p:blipFill>
        <p:spPr>
          <a:xfrm>
            <a:off x="14628240" y="18288000"/>
            <a:ext cx="7315920" cy="9145080"/>
          </a:xfrm>
          <a:prstGeom prst="rect">
            <a:avLst/>
          </a:prstGeom>
          <a:ln>
            <a:noFill/>
          </a:ln>
        </p:spPr>
      </p:pic>
      <p:sp>
        <p:nvSpPr>
          <p:cNvPr id="88" name="CustomShape 5"/>
          <p:cNvSpPr/>
          <p:nvPr/>
        </p:nvSpPr>
        <p:spPr>
          <a:xfrm>
            <a:off x="15543720" y="18105120"/>
            <a:ext cx="566892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latin typeface="Arial"/>
              </a:rPr>
              <a:t>1) Random choice of the next point</a:t>
            </a:r>
            <a:endParaRPr b="0" lang="en-US" sz="2400" spc="-1" strike="noStrike">
              <a:latin typeface="Arial"/>
            </a:endParaRPr>
          </a:p>
        </p:txBody>
      </p:sp>
      <p:pic>
        <p:nvPicPr>
          <p:cNvPr id="89" name="" descr=""/>
          <p:cNvPicPr/>
          <p:nvPr/>
        </p:nvPicPr>
        <p:blipFill>
          <a:blip r:embed="rId4"/>
          <a:stretch/>
        </p:blipFill>
        <p:spPr>
          <a:xfrm>
            <a:off x="21944520" y="18289440"/>
            <a:ext cx="7315920" cy="9145080"/>
          </a:xfrm>
          <a:prstGeom prst="rect">
            <a:avLst/>
          </a:prstGeom>
          <a:ln>
            <a:noFill/>
          </a:ln>
        </p:spPr>
      </p:pic>
      <p:sp>
        <p:nvSpPr>
          <p:cNvPr id="90" name="CustomShape 6"/>
          <p:cNvSpPr/>
          <p:nvPr/>
        </p:nvSpPr>
        <p:spPr>
          <a:xfrm>
            <a:off x="22858920" y="18105120"/>
            <a:ext cx="566892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latin typeface="Arial"/>
              </a:rPr>
              <a:t>2) Variance of the Gaussian process</a:t>
            </a:r>
            <a:endParaRPr b="0" lang="en-US" sz="2400" spc="-1" strike="noStrike">
              <a:latin typeface="Arial"/>
            </a:endParaRPr>
          </a:p>
        </p:txBody>
      </p:sp>
      <p:sp>
        <p:nvSpPr>
          <p:cNvPr id="91" name="CustomShape 7"/>
          <p:cNvSpPr/>
          <p:nvPr/>
        </p:nvSpPr>
        <p:spPr>
          <a:xfrm>
            <a:off x="1799640" y="8959680"/>
            <a:ext cx="13075560" cy="10789560"/>
          </a:xfrm>
          <a:prstGeom prst="rect">
            <a:avLst/>
          </a:prstGeom>
          <a:noFill/>
          <a:ln>
            <a:noFill/>
          </a:ln>
        </p:spPr>
        <p:style>
          <a:lnRef idx="0"/>
          <a:fillRef idx="0"/>
          <a:effectRef idx="0"/>
          <a:fontRef idx="minor"/>
        </p:style>
        <p:txBody>
          <a:bodyPr lIns="0" rIns="0" tIns="0" bIns="0">
            <a:normAutofit/>
          </a:bodyPr>
          <a:p>
            <a:pPr>
              <a:lnSpc>
                <a:spcPct val="100000"/>
              </a:lnSpc>
              <a:spcAft>
                <a:spcPts val="5471"/>
              </a:spcAft>
            </a:pPr>
            <a:r>
              <a:rPr b="0" lang="en-US" sz="2800" spc="-1" strike="noStrike">
                <a:solidFill>
                  <a:srgbClr val="1c1c1c"/>
                </a:solidFill>
                <a:latin typeface="Arial"/>
                <a:ea typeface="DejaVu Sans"/>
              </a:rPr>
              <a:t>	</a:t>
            </a:r>
            <a:r>
              <a:rPr b="0" lang="en-US" sz="2800" spc="-1" strike="noStrike">
                <a:solidFill>
                  <a:srgbClr val="1c1c1c"/>
                </a:solidFill>
                <a:latin typeface="Arial"/>
                <a:ea typeface="DejaVu Sans"/>
              </a:rPr>
              <a:t>The criterion was developed for overparameterized neural networks, however learn such network is quite costly and get analytical expression for the criterion is not that simple. That’s why in this work we use Gaussian processes –  stochastic processes (a collection of random variables indexed by time or space), such that every finite collection of those random variables has a multivariate normal distribution. The intuition under similarity of Gaussian process and overparametrized neural network is: the output of the one layer of neural network is linear combination of inputs. If we suppose that inputs (or features) are independent and the number of weights in the layer is big enough, then works central limit theorem, that states: sum of the big number of independent random variables has distribution close to the normal one. And any finite combination of Gaussian process’s variable has normal distribution.</a:t>
            </a:r>
            <a:endParaRPr b="0" lang="en-US" sz="2800" spc="-1" strike="noStrike">
              <a:latin typeface="Arial"/>
            </a:endParaRPr>
          </a:p>
        </p:txBody>
      </p:sp>
      <p:pic>
        <p:nvPicPr>
          <p:cNvPr id="92" name="" descr=""/>
          <p:cNvPicPr/>
          <p:nvPr/>
        </p:nvPicPr>
        <p:blipFill>
          <a:blip r:embed="rId5"/>
          <a:stretch/>
        </p:blipFill>
        <p:spPr>
          <a:xfrm>
            <a:off x="1920240" y="19386720"/>
            <a:ext cx="12615480" cy="11946600"/>
          </a:xfrm>
          <a:prstGeom prst="rect">
            <a:avLst/>
          </a:prstGeom>
          <a:ln>
            <a:noFill/>
          </a:ln>
        </p:spPr>
      </p:pic>
      <p:sp>
        <p:nvSpPr>
          <p:cNvPr id="93" name="CustomShape 8"/>
          <p:cNvSpPr/>
          <p:nvPr/>
        </p:nvSpPr>
        <p:spPr>
          <a:xfrm>
            <a:off x="670320" y="39940920"/>
            <a:ext cx="1462680" cy="1828440"/>
          </a:xfrm>
          <a:prstGeom prst="rect">
            <a:avLst/>
          </a:prstGeom>
          <a:solidFill>
            <a:srgbClr val="6da3de"/>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US" sz="5400" spc="-1" strike="noStrike">
                <a:solidFill>
                  <a:srgbClr val="ffffff"/>
                </a:solidFill>
                <a:latin typeface="Source Sans Pro"/>
                <a:ea typeface="DejaVu Sans"/>
              </a:rPr>
              <a:t>M9</a:t>
            </a:r>
            <a:endParaRPr b="0" lang="en-US" sz="5400" spc="-1" strike="noStrike">
              <a:latin typeface="Arial"/>
            </a:endParaRPr>
          </a:p>
        </p:txBody>
      </p:sp>
      <p:pic>
        <p:nvPicPr>
          <p:cNvPr id="94" name="" descr=""/>
          <p:cNvPicPr/>
          <p:nvPr/>
        </p:nvPicPr>
        <p:blipFill>
          <a:blip r:embed="rId6"/>
          <a:stretch/>
        </p:blipFill>
        <p:spPr>
          <a:xfrm>
            <a:off x="14630400" y="27707760"/>
            <a:ext cx="7314840" cy="9144000"/>
          </a:xfrm>
          <a:prstGeom prst="rect">
            <a:avLst/>
          </a:prstGeom>
          <a:ln>
            <a:noFill/>
          </a:ln>
        </p:spPr>
      </p:pic>
      <p:sp>
        <p:nvSpPr>
          <p:cNvPr id="95" name="CustomShape 9"/>
          <p:cNvSpPr/>
          <p:nvPr/>
        </p:nvSpPr>
        <p:spPr>
          <a:xfrm>
            <a:off x="15544800" y="27471240"/>
            <a:ext cx="566892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latin typeface="Arial"/>
              </a:rPr>
              <a:t>3) Data-based norm - “MSE”</a:t>
            </a:r>
            <a:endParaRPr b="0" lang="en-US" sz="2400" spc="-1" strike="noStrike">
              <a:latin typeface="Arial"/>
            </a:endParaRPr>
          </a:p>
        </p:txBody>
      </p:sp>
      <p:sp>
        <p:nvSpPr>
          <p:cNvPr id="96" name="CustomShape 10"/>
          <p:cNvSpPr/>
          <p:nvPr/>
        </p:nvSpPr>
        <p:spPr>
          <a:xfrm>
            <a:off x="22860000" y="27434880"/>
            <a:ext cx="566892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latin typeface="Arial"/>
              </a:rPr>
              <a:t>4) RKHS-norm</a:t>
            </a:r>
            <a:endParaRPr b="0" lang="en-US" sz="2400" spc="-1" strike="noStrike">
              <a:latin typeface="Arial"/>
            </a:endParaRPr>
          </a:p>
        </p:txBody>
      </p:sp>
      <p:sp>
        <p:nvSpPr>
          <p:cNvPr id="97" name="CustomShape 11"/>
          <p:cNvSpPr/>
          <p:nvPr/>
        </p:nvSpPr>
        <p:spPr>
          <a:xfrm>
            <a:off x="15544800" y="36981000"/>
            <a:ext cx="5668920" cy="6019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latin typeface="Arial"/>
              </a:rPr>
              <a:t>5) RKHS-norm * variance</a:t>
            </a:r>
            <a:endParaRPr b="0" lang="en-US" sz="2400" spc="-1" strike="noStrike">
              <a:latin typeface="Arial"/>
            </a:endParaRPr>
          </a:p>
        </p:txBody>
      </p:sp>
      <p:pic>
        <p:nvPicPr>
          <p:cNvPr id="98" name="" descr=""/>
          <p:cNvPicPr/>
          <p:nvPr/>
        </p:nvPicPr>
        <p:blipFill>
          <a:blip r:embed="rId7"/>
          <a:stretch/>
        </p:blipFill>
        <p:spPr>
          <a:xfrm>
            <a:off x="1809360" y="14285160"/>
            <a:ext cx="11978280" cy="3992400"/>
          </a:xfrm>
          <a:prstGeom prst="rect">
            <a:avLst/>
          </a:prstGeom>
          <a:ln>
            <a:noFill/>
          </a:ln>
        </p:spPr>
      </p:pic>
      <p:sp>
        <p:nvSpPr>
          <p:cNvPr id="99" name="CustomShape 12"/>
          <p:cNvSpPr/>
          <p:nvPr/>
        </p:nvSpPr>
        <p:spPr>
          <a:xfrm>
            <a:off x="2743200" y="18472320"/>
            <a:ext cx="10058040" cy="882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00" spc="-1" strike="noStrike">
                <a:latin typeface="Arial"/>
              </a:rPr>
              <a:t>An example of how Gaussian process regression works</a:t>
            </a:r>
            <a:endParaRPr b="0" lang="en-US" sz="2800" spc="-1" strike="noStrike">
              <a:latin typeface="Arial"/>
            </a:endParaRPr>
          </a:p>
        </p:txBody>
      </p:sp>
      <p:pic>
        <p:nvPicPr>
          <p:cNvPr id="100" name="" descr=""/>
          <p:cNvPicPr/>
          <p:nvPr/>
        </p:nvPicPr>
        <p:blipFill>
          <a:blip r:embed="rId8"/>
          <a:stretch/>
        </p:blipFill>
        <p:spPr>
          <a:xfrm>
            <a:off x="1280160" y="31914000"/>
            <a:ext cx="6552360" cy="4009320"/>
          </a:xfrm>
          <a:prstGeom prst="rect">
            <a:avLst/>
          </a:prstGeom>
          <a:ln>
            <a:noFill/>
          </a:ln>
        </p:spPr>
      </p:pic>
      <p:pic>
        <p:nvPicPr>
          <p:cNvPr id="101" name="" descr=""/>
          <p:cNvPicPr/>
          <p:nvPr/>
        </p:nvPicPr>
        <p:blipFill>
          <a:blip r:embed="rId9"/>
          <a:stretch/>
        </p:blipFill>
        <p:spPr>
          <a:xfrm>
            <a:off x="7610760" y="31895280"/>
            <a:ext cx="6562080" cy="4133160"/>
          </a:xfrm>
          <a:prstGeom prst="rect">
            <a:avLst/>
          </a:prstGeom>
          <a:ln>
            <a:noFill/>
          </a:ln>
        </p:spPr>
      </p:pic>
      <p:sp>
        <p:nvSpPr>
          <p:cNvPr id="102" name="CustomShape 13"/>
          <p:cNvSpPr/>
          <p:nvPr/>
        </p:nvSpPr>
        <p:spPr>
          <a:xfrm>
            <a:off x="1920240" y="36303120"/>
            <a:ext cx="11795400" cy="24681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latin typeface="Arial"/>
              </a:rPr>
              <a:t>There are two plots for accuracy of the classification on the test data for different methods of getting the new point. On the left the plot is for synthetic data with dimensionality = 1. On the right – also synthetic data, but with dimensionality = 5. The discreteness of the accuracy is caused by small test size – unfortunately, Gaussian processes are quite slow due to matrix inversion, because of limited time we had to use small data set.</a:t>
            </a:r>
            <a:endParaRPr b="0" lang="en-US" sz="2800" spc="-1" strike="noStrike">
              <a:latin typeface="Arial"/>
            </a:endParaRPr>
          </a:p>
        </p:txBody>
      </p:sp>
      <p:sp>
        <p:nvSpPr>
          <p:cNvPr id="103" name="CustomShape 14"/>
          <p:cNvSpPr/>
          <p:nvPr/>
        </p:nvSpPr>
        <p:spPr>
          <a:xfrm>
            <a:off x="24491520" y="40449240"/>
            <a:ext cx="4937400" cy="888840"/>
          </a:xfrm>
          <a:prstGeom prst="rect">
            <a:avLst/>
          </a:prstGeom>
          <a:noFill/>
          <a:ln>
            <a:noFill/>
          </a:ln>
        </p:spPr>
        <p:style>
          <a:lnRef idx="0"/>
          <a:fillRef idx="0"/>
          <a:effectRef idx="0"/>
          <a:fontRef idx="minor"/>
        </p:style>
        <p:txBody>
          <a:bodyPr lIns="90000" rIns="90000" tIns="45000" bIns="45000"/>
          <a:p>
            <a:pPr>
              <a:lnSpc>
                <a:spcPct val="100000"/>
              </a:lnSpc>
            </a:pPr>
            <a:r>
              <a:rPr b="1" lang="en-US" sz="5400" spc="-1" strike="noStrike">
                <a:solidFill>
                  <a:srgbClr val="ffffff"/>
                </a:solidFill>
                <a:latin typeface="Source Sans Pro Black"/>
                <a:ea typeface="DejaVu Sans"/>
              </a:rPr>
              <a:t>ITAS 2019 </a:t>
            </a:r>
            <a:endParaRPr b="0" lang="en-US" sz="5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2019-09-12T14:25:12Z</dcterms:created>
  <dc:creator/>
  <dc:description/>
  <dc:language>en-US</dc:language>
  <cp:lastModifiedBy/>
  <dcterms:modified xsi:type="dcterms:W3CDTF">2019-09-13T21:35:54Z</dcterms:modified>
  <cp:revision>10</cp:revision>
  <dc:subject/>
  <dc:title>Alizarin</dc:title>
</cp:coreProperties>
</file>