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168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9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0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882528-A575-4E7B-AD34-5FCB337DAA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45E0-0BCD-426E-8653-5A749A06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9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96C61C-A037-CB39-6895-581C96EB3120}"/>
              </a:ext>
            </a:extLst>
          </p:cNvPr>
          <p:cNvSpPr txBox="1"/>
          <p:nvPr/>
        </p:nvSpPr>
        <p:spPr>
          <a:xfrm>
            <a:off x="2905038" y="92280"/>
            <a:ext cx="6381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Vrinda</a:t>
            </a:r>
            <a:r>
              <a:rPr lang="en-US" sz="3200" b="1" i="0" dirty="0">
                <a:effectLst/>
                <a:latin typeface="Google Sans"/>
              </a:rPr>
              <a:t> Store Annual Report 2024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85BE8-AB1F-D660-5A88-9F0723A7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905335"/>
            <a:ext cx="10841372" cy="4152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CF10C-4B82-0DB8-68C6-E0226B4DC42B}"/>
              </a:ext>
            </a:extLst>
          </p:cNvPr>
          <p:cNvSpPr txBox="1"/>
          <p:nvPr/>
        </p:nvSpPr>
        <p:spPr>
          <a:xfrm>
            <a:off x="72005" y="5285884"/>
            <a:ext cx="120479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Welcome everyone, and thank you for joining me today as we take a look back at </a:t>
            </a:r>
            <a:r>
              <a:rPr lang="en-US" sz="2000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 Store's performance in 2024.</a:t>
            </a:r>
          </a:p>
          <a:p>
            <a:pPr algn="ctr"/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 In this presentation, we will delve into key sales figures, customer demographics, and channel performance to gain valuable insights that will help us shape future strategies.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66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407BC-85E5-AB2D-AA11-1A414C0653C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E3E3E3"/>
                </a:solidFill>
                <a:effectLst/>
                <a:latin typeface="Google Sans"/>
              </a:rPr>
              <a:t>Orders vs. Sales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62BE0-21C1-3483-DD42-82171EAFF871}"/>
              </a:ext>
            </a:extLst>
          </p:cNvPr>
          <p:cNvSpPr txBox="1"/>
          <p:nvPr/>
        </p:nvSpPr>
        <p:spPr>
          <a:xfrm>
            <a:off x="25166" y="4739780"/>
            <a:ext cx="122507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The number of orders increased steadily throughout the year, from October to December.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Sales also increased steadily throughout the year, following a similar trend to the number of orders.</a:t>
            </a:r>
          </a:p>
          <a:p>
            <a:pPr algn="ctr"/>
            <a:r>
              <a:rPr lang="en-US" sz="2000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 Store saw a steady increase in orders and sales throughout 2024.</a:t>
            </a:r>
          </a:p>
          <a:p>
            <a:pPr algn="ctr"/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 This suggests that the store was successful in attracting new customers and keeping</a:t>
            </a:r>
          </a:p>
          <a:p>
            <a:pPr algn="ctr"/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 existing customers engaged.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9D318-2140-6E42-A4EB-9F6DF108C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44" y="1672736"/>
            <a:ext cx="6451133" cy="24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0829D-F3A3-274D-2296-C1899293F70E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E3E3E3"/>
                </a:solidFill>
                <a:effectLst/>
                <a:latin typeface="Google Sans"/>
              </a:rPr>
              <a:t>Men vs. Women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04062-A04C-A1C3-C395-A553D98C77F2}"/>
              </a:ext>
            </a:extLst>
          </p:cNvPr>
          <p:cNvSpPr txBox="1"/>
          <p:nvPr/>
        </p:nvSpPr>
        <p:spPr>
          <a:xfrm>
            <a:off x="0" y="4748169"/>
            <a:ext cx="12192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Women made up 70% of </a:t>
            </a:r>
            <a:r>
              <a:rPr lang="en-US" sz="2400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 Store's customers in 2024, while men made up 30%.</a:t>
            </a:r>
          </a:p>
          <a:p>
            <a:pPr algn="ctr"/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 The majority of </a:t>
            </a:r>
            <a:r>
              <a:rPr lang="en-US" sz="2400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 Store's customers in 2024 were women.</a:t>
            </a:r>
          </a:p>
          <a:p>
            <a:pPr algn="ctr"/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 This is an important insight for the store to keep in mind when developing marketing</a:t>
            </a:r>
          </a:p>
          <a:p>
            <a:pPr algn="ctr"/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 and merchandising strategies.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A4EF1-F5C5-12E3-2BCD-70B8EBDD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02" y="1428609"/>
            <a:ext cx="3993998" cy="29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E3D05-B7B1-8848-4F13-676534968CB0}"/>
              </a:ext>
            </a:extLst>
          </p:cNvPr>
          <p:cNvSpPr txBox="1"/>
          <p:nvPr/>
        </p:nvSpPr>
        <p:spPr>
          <a:xfrm>
            <a:off x="2929855" y="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E3E3E3"/>
                </a:solidFill>
                <a:effectLst/>
                <a:latin typeface="Google Sans"/>
              </a:rPr>
              <a:t>Sales: Top 5 States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C76AF-1BD9-5806-A51E-5441CA731F18}"/>
              </a:ext>
            </a:extLst>
          </p:cNvPr>
          <p:cNvSpPr txBox="1"/>
          <p:nvPr/>
        </p:nvSpPr>
        <p:spPr>
          <a:xfrm>
            <a:off x="151002" y="4479721"/>
            <a:ext cx="120409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Maharashtra was the top-selling state in 2024, contributing Rs. 2.99 million in sales.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Karnataka, Uttar Pradesh, Telangana, and Tamil Nadu followed closely behind.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ctr"/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Store's sales were concentrated in five states: Maharashtra, Karnataka, Uttar Pradesh, Telangana, and Tamil Nadu. These states are home to a large population of potential customers, and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 may want to focus its marketing efforts on these areas in the future.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311AD-A382-3AB3-8B9C-A6ECDEB63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27" y="1671999"/>
            <a:ext cx="3875412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0BA3D3-D859-A159-F4AA-EFC977DE7045}"/>
              </a:ext>
            </a:extLst>
          </p:cNvPr>
          <p:cNvSpPr txBox="1"/>
          <p:nvPr/>
        </p:nvSpPr>
        <p:spPr>
          <a:xfrm>
            <a:off x="2922864" y="0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E3E3E3"/>
                </a:solidFill>
                <a:effectLst/>
                <a:latin typeface="Google Sans"/>
              </a:rPr>
              <a:t>Order Status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3333F-5778-F20C-E434-B301531E1B59}"/>
              </a:ext>
            </a:extLst>
          </p:cNvPr>
          <p:cNvSpPr txBox="1"/>
          <p:nvPr/>
        </p:nvSpPr>
        <p:spPr>
          <a:xfrm>
            <a:off x="0" y="489010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E3E3"/>
                </a:solidFill>
                <a:latin typeface="Google Sans"/>
              </a:rPr>
              <a:t> I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n 2024, 92%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Store's orders were delivered successfully.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Only 5% of orders were refunded, and 3% of orders were cancelled.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ctr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The high rate of successful deliveries suggests that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 has a reliable fulfillment process.</a:t>
            </a:r>
          </a:p>
          <a:p>
            <a:pPr algn="ctr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The low rates of refunds and cancellations suggest that customers are generally satisfied with </a:t>
            </a:r>
          </a:p>
          <a:p>
            <a:pPr algn="ctr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their purchases from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CBB81-80E9-D249-FF4A-49085D2B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92" y="1433266"/>
            <a:ext cx="3299746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A68C3-2106-2E18-B611-1A7BC26C2943}"/>
              </a:ext>
            </a:extLst>
          </p:cNvPr>
          <p:cNvSpPr txBox="1"/>
          <p:nvPr/>
        </p:nvSpPr>
        <p:spPr>
          <a:xfrm>
            <a:off x="0" y="9633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E3E3E3"/>
                </a:solidFill>
                <a:effectLst/>
                <a:latin typeface="Google Sans"/>
              </a:rPr>
              <a:t>Order: Age vs. Gender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A5D95-31A0-0AA3-75BB-AA04F39E047A}"/>
              </a:ext>
            </a:extLst>
          </p:cNvPr>
          <p:cNvSpPr txBox="1"/>
          <p:nvPr/>
        </p:nvSpPr>
        <p:spPr>
          <a:xfrm>
            <a:off x="0" y="4469954"/>
            <a:ext cx="118816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In 2024, 54%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Store's orders were placed by adult women, while 22% of orders were placed by adult men.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Teenagers made up a smaller portion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Store's customer base, with 21% of orders placed by teenage women and 3% of orders placed by teenage men.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ctr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Adult women were the most likely demographic to place orders at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 in 2024. However, the store also saw a significant number of orders from adult men and teenagers. This suggests that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 has a broad customer base and should continue to offer products that appeal to a variety of demographics.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C4E22C-DD42-2E27-1F8D-F1E0534FF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18" y="1512746"/>
            <a:ext cx="3833769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8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DFDD63-CFAC-2372-C887-66BF178428C6}"/>
              </a:ext>
            </a:extLst>
          </p:cNvPr>
          <p:cNvSpPr txBox="1"/>
          <p:nvPr/>
        </p:nvSpPr>
        <p:spPr>
          <a:xfrm>
            <a:off x="0" y="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E3E3E3"/>
                </a:solidFill>
                <a:effectLst/>
                <a:latin typeface="Google Sans"/>
              </a:rPr>
              <a:t>Order: Channel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5203-1503-D182-4E16-D515AFD9BA61}"/>
              </a:ext>
            </a:extLst>
          </p:cNvPr>
          <p:cNvSpPr txBox="1"/>
          <p:nvPr/>
        </p:nvSpPr>
        <p:spPr>
          <a:xfrm>
            <a:off x="0" y="4272677"/>
            <a:ext cx="12191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Flipkart was the leading channel for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 in 2024, accounting for 54% of orders.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Meesho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accounted for 22% of orders, followed by Myntra at 18% and Others at 6%.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ctr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In 2024, Flipkart was the most popular channel for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Store's customers, followed by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Meesho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and Myntra. </a:t>
            </a:r>
          </a:p>
          <a:p>
            <a:pPr algn="ctr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This suggests that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Google Sans"/>
              </a:rPr>
              <a:t>Vrinda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Store should focus its marketing efforts on Flipkart in order to reach a wider audience. </a:t>
            </a:r>
          </a:p>
          <a:p>
            <a:pPr algn="ctr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However, the store should also not neglect its other sales channels,</a:t>
            </a:r>
          </a:p>
          <a:p>
            <a:pPr algn="ctr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as they still represent a significant portion of its customer base.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3F81D-DB6A-91C2-5603-B498B02F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09" y="1457465"/>
            <a:ext cx="3954232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0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B1B7A0-F26B-A896-40B4-E32AFD80C35C}"/>
              </a:ext>
            </a:extLst>
          </p:cNvPr>
          <p:cNvSpPr txBox="1"/>
          <p:nvPr/>
        </p:nvSpPr>
        <p:spPr>
          <a:xfrm>
            <a:off x="0" y="966063"/>
            <a:ext cx="1219200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endParaRPr lang="en-US" b="1" dirty="0">
              <a:effectLst/>
              <a:latin typeface="Google Sans"/>
            </a:endParaRPr>
          </a:p>
          <a:p>
            <a:pPr algn="ctr" rtl="0"/>
            <a:r>
              <a:rPr lang="en-US" dirty="0" err="1">
                <a:effectLst/>
                <a:latin typeface="Google Sans"/>
              </a:rPr>
              <a:t>Vrinda</a:t>
            </a:r>
            <a:r>
              <a:rPr lang="en-US" dirty="0">
                <a:effectLst/>
                <a:latin typeface="Google Sans"/>
              </a:rPr>
              <a:t> Store experienced a </a:t>
            </a:r>
            <a:r>
              <a:rPr lang="en-US" b="1" dirty="0">
                <a:effectLst/>
                <a:latin typeface="Google Sans"/>
              </a:rPr>
              <a:t>successful year in 2024</a:t>
            </a:r>
            <a:r>
              <a:rPr lang="en-US" dirty="0">
                <a:effectLst/>
                <a:latin typeface="Google Sans"/>
              </a:rPr>
              <a:t>, exceeding sales targets and witnessing a steady increase in orders. While </a:t>
            </a:r>
            <a:r>
              <a:rPr lang="en-US" b="1" dirty="0">
                <a:effectLst/>
                <a:latin typeface="Google Sans"/>
              </a:rPr>
              <a:t>Flipkart emerged as the leading sales channel</a:t>
            </a:r>
            <a:r>
              <a:rPr lang="en-US" dirty="0">
                <a:effectLst/>
                <a:latin typeface="Google Sans"/>
              </a:rPr>
              <a:t>, other channels like </a:t>
            </a:r>
            <a:r>
              <a:rPr lang="en-US" b="1" dirty="0" err="1">
                <a:effectLst/>
                <a:latin typeface="Google Sans"/>
              </a:rPr>
              <a:t>Meesho</a:t>
            </a:r>
            <a:r>
              <a:rPr lang="en-US" b="1" dirty="0">
                <a:effectLst/>
                <a:latin typeface="Google Sans"/>
              </a:rPr>
              <a:t> showcased promising potential</a:t>
            </a:r>
            <a:r>
              <a:rPr lang="en-US" dirty="0">
                <a:effectLst/>
                <a:latin typeface="Google Sans"/>
              </a:rPr>
              <a:t>. Analyzing </a:t>
            </a:r>
            <a:r>
              <a:rPr lang="en-US" b="1" dirty="0">
                <a:effectLst/>
                <a:latin typeface="Google Sans"/>
              </a:rPr>
              <a:t>customer demographics</a:t>
            </a:r>
            <a:r>
              <a:rPr lang="en-US" dirty="0">
                <a:effectLst/>
                <a:latin typeface="Google Sans"/>
              </a:rPr>
              <a:t> revealed a </a:t>
            </a:r>
            <a:r>
              <a:rPr lang="en-US" b="1" dirty="0">
                <a:effectLst/>
                <a:latin typeface="Google Sans"/>
              </a:rPr>
              <a:t>predominantly female customer base</a:t>
            </a:r>
            <a:r>
              <a:rPr lang="en-US" dirty="0">
                <a:effectLst/>
                <a:latin typeface="Google Sans"/>
              </a:rPr>
              <a:t>, informing future marketing strategies. </a:t>
            </a:r>
            <a:r>
              <a:rPr lang="en-US" b="1" dirty="0">
                <a:effectLst/>
                <a:latin typeface="Google Sans"/>
              </a:rPr>
              <a:t>Nationwide reach</a:t>
            </a:r>
            <a:r>
              <a:rPr lang="en-US" dirty="0">
                <a:effectLst/>
                <a:latin typeface="Google Sans"/>
              </a:rPr>
              <a:t> was achieved, with </a:t>
            </a:r>
            <a:r>
              <a:rPr lang="en-US" b="1" dirty="0">
                <a:effectLst/>
                <a:latin typeface="Google Sans"/>
              </a:rPr>
              <a:t>Maharashtra leading in sales</a:t>
            </a:r>
            <a:r>
              <a:rPr lang="en-US" dirty="0">
                <a:effectLst/>
                <a:latin typeface="Google Sans"/>
              </a:rPr>
              <a:t> followed by other states. The </a:t>
            </a:r>
            <a:r>
              <a:rPr lang="en-US" b="1" dirty="0">
                <a:effectLst/>
                <a:latin typeface="Google Sans"/>
              </a:rPr>
              <a:t>high order fulfillment rate</a:t>
            </a:r>
            <a:r>
              <a:rPr lang="en-US" dirty="0">
                <a:effectLst/>
                <a:latin typeface="Google Sans"/>
              </a:rPr>
              <a:t> and </a:t>
            </a:r>
            <a:r>
              <a:rPr lang="en-US" b="1" dirty="0">
                <a:effectLst/>
                <a:latin typeface="Google Sans"/>
              </a:rPr>
              <a:t>low refund/cancellation rates</a:t>
            </a:r>
            <a:r>
              <a:rPr lang="en-US" dirty="0">
                <a:effectLst/>
                <a:latin typeface="Google Sans"/>
              </a:rPr>
              <a:t> indicate a </a:t>
            </a:r>
            <a:r>
              <a:rPr lang="en-US" b="1" dirty="0">
                <a:effectLst/>
                <a:latin typeface="Google Sans"/>
              </a:rPr>
              <a:t>reliable and efficient fulfillment process</a:t>
            </a:r>
            <a:r>
              <a:rPr lang="en-US" dirty="0">
                <a:effectLst/>
                <a:latin typeface="Google Sans"/>
              </a:rPr>
              <a:t>.</a:t>
            </a:r>
          </a:p>
          <a:p>
            <a:pPr algn="ctr" rtl="0"/>
            <a:endParaRPr lang="en-US" dirty="0">
              <a:effectLst/>
              <a:latin typeface="Google Sans"/>
            </a:endParaRPr>
          </a:p>
          <a:p>
            <a:pPr rtl="0"/>
            <a:r>
              <a:rPr lang="en-US" sz="3200" b="1" i="0" dirty="0">
                <a:solidFill>
                  <a:srgbClr val="E3E3E3"/>
                </a:solidFill>
                <a:effectLst/>
                <a:latin typeface="Google Sans"/>
              </a:rPr>
              <a:t>insights </a:t>
            </a:r>
            <a:endParaRPr lang="en-US" sz="3200" b="1" dirty="0">
              <a:effectLst/>
              <a:latin typeface="Google Sans"/>
            </a:endParaRPr>
          </a:p>
          <a:p>
            <a:pPr algn="ctr" rtl="0"/>
            <a:endParaRPr lang="en-US" dirty="0">
              <a:effectLst/>
              <a:latin typeface="Google Sans"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Google Sans"/>
              </a:rPr>
              <a:t>Strengthen partnerships</a:t>
            </a:r>
            <a:r>
              <a:rPr lang="en-US" dirty="0">
                <a:effectLst/>
                <a:latin typeface="Google Sans"/>
              </a:rPr>
              <a:t> with successful channels like Flipkart while exploring opportunities with </a:t>
            </a:r>
            <a:r>
              <a:rPr lang="en-US" b="1" dirty="0">
                <a:effectLst/>
                <a:latin typeface="Google Sans"/>
              </a:rPr>
              <a:t>growing 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Google Sans"/>
              </a:rPr>
              <a:t>platforms</a:t>
            </a:r>
            <a:r>
              <a:rPr lang="en-US" dirty="0">
                <a:effectLst/>
                <a:latin typeface="Google Sans"/>
              </a:rPr>
              <a:t> like </a:t>
            </a:r>
            <a:r>
              <a:rPr lang="en-US" dirty="0" err="1">
                <a:effectLst/>
                <a:latin typeface="Google Sans"/>
              </a:rPr>
              <a:t>Meesho</a:t>
            </a:r>
            <a:endParaRPr lang="en-US" dirty="0">
              <a:effectLst/>
              <a:latin typeface="Google Sans"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Google Sans"/>
              </a:rPr>
              <a:t>Tailor marketing and product development</a:t>
            </a:r>
            <a:r>
              <a:rPr lang="en-US" dirty="0">
                <a:effectLst/>
                <a:latin typeface="Google Sans"/>
              </a:rPr>
              <a:t> to cater to the </a:t>
            </a:r>
            <a:r>
              <a:rPr lang="en-US" b="1" dirty="0">
                <a:effectLst/>
                <a:latin typeface="Google Sans"/>
              </a:rPr>
              <a:t>predominantly female customer base</a:t>
            </a:r>
            <a:r>
              <a:rPr lang="en-US" dirty="0">
                <a:effectLst/>
                <a:latin typeface="Google Sans"/>
              </a:rPr>
              <a:t>.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Google Sans"/>
              </a:rPr>
              <a:t>Focus on expanding reach</a:t>
            </a:r>
            <a:r>
              <a:rPr lang="en-US" dirty="0">
                <a:effectLst/>
                <a:latin typeface="Google Sans"/>
              </a:rPr>
              <a:t> within key states like Maharashtra while </a:t>
            </a:r>
            <a:r>
              <a:rPr lang="en-US" b="1" dirty="0">
                <a:effectLst/>
                <a:latin typeface="Google Sans"/>
              </a:rPr>
              <a:t>exploring growth potential</a:t>
            </a:r>
            <a:r>
              <a:rPr lang="en-US" dirty="0">
                <a:effectLst/>
                <a:latin typeface="Google Sans"/>
              </a:rPr>
              <a:t> in other regions.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Google Sans"/>
              </a:rPr>
              <a:t>Maintain the efficiency</a:t>
            </a:r>
            <a:r>
              <a:rPr lang="en-US" dirty="0">
                <a:effectLst/>
                <a:latin typeface="Google Sans"/>
              </a:rPr>
              <a:t> of the fulfillment process to ensure customer satisfaction.</a:t>
            </a:r>
          </a:p>
          <a:p>
            <a:pPr algn="ctr" rtl="0"/>
            <a:r>
              <a:rPr lang="en-US" dirty="0">
                <a:effectLst/>
                <a:latin typeface="Google Sans"/>
              </a:rPr>
              <a:t>By implementing these strategies, </a:t>
            </a:r>
            <a:r>
              <a:rPr lang="en-US" dirty="0" err="1">
                <a:effectLst/>
                <a:latin typeface="Google Sans"/>
              </a:rPr>
              <a:t>Vrinda</a:t>
            </a:r>
            <a:r>
              <a:rPr lang="en-US" dirty="0">
                <a:effectLst/>
                <a:latin typeface="Google Sans"/>
              </a:rPr>
              <a:t> Store can </a:t>
            </a:r>
            <a:r>
              <a:rPr lang="en-US" b="1" dirty="0">
                <a:effectLst/>
                <a:latin typeface="Google Sans"/>
              </a:rPr>
              <a:t>continue its positive trajectory</a:t>
            </a:r>
            <a:r>
              <a:rPr lang="en-US" dirty="0">
                <a:effectLst/>
                <a:latin typeface="Google Sans"/>
              </a:rPr>
              <a:t> and </a:t>
            </a:r>
            <a:r>
              <a:rPr lang="en-US" b="1" dirty="0">
                <a:effectLst/>
                <a:latin typeface="Google Sans"/>
              </a:rPr>
              <a:t>achieve even greater</a:t>
            </a:r>
          </a:p>
          <a:p>
            <a:pPr algn="ctr" rtl="0"/>
            <a:r>
              <a:rPr lang="en-US" b="1" dirty="0">
                <a:effectLst/>
                <a:latin typeface="Google Sans"/>
              </a:rPr>
              <a:t> success</a:t>
            </a:r>
            <a:r>
              <a:rPr lang="en-US" dirty="0">
                <a:effectLst/>
                <a:latin typeface="Google Sans"/>
              </a:rPr>
              <a:t> in the years to come.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0406A-5E83-7B1A-28D5-7713A13DAFDB}"/>
              </a:ext>
            </a:extLst>
          </p:cNvPr>
          <p:cNvSpPr txBox="1"/>
          <p:nvPr/>
        </p:nvSpPr>
        <p:spPr>
          <a:xfrm>
            <a:off x="0" y="75393"/>
            <a:ext cx="10895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200" b="1" dirty="0">
                <a:effectLst/>
                <a:latin typeface="Google San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2950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736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Google Sans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imdaheem@gmail.com</dc:creator>
  <cp:lastModifiedBy>imdaheem@gmail.com</cp:lastModifiedBy>
  <cp:revision>2</cp:revision>
  <dcterms:created xsi:type="dcterms:W3CDTF">2024-02-29T11:04:35Z</dcterms:created>
  <dcterms:modified xsi:type="dcterms:W3CDTF">2024-02-29T11:41:39Z</dcterms:modified>
</cp:coreProperties>
</file>