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6" r:id="rId4"/>
    <p:sldId id="258" r:id="rId5"/>
    <p:sldId id="259" r:id="rId6"/>
    <p:sldId id="261" r:id="rId7"/>
    <p:sldId id="264" r:id="rId8"/>
    <p:sldId id="260"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71" autoAdjust="0"/>
    <p:restoredTop sz="94660"/>
  </p:normalViewPr>
  <p:slideViewPr>
    <p:cSldViewPr snapToGrid="0" snapToObjects="1">
      <p:cViewPr>
        <p:scale>
          <a:sx n="75" d="100"/>
          <a:sy n="75" d="100"/>
        </p:scale>
        <p:origin x="1181" y="2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669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6/16/2024</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0375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9064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1461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566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4504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3109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0412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2256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100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2706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538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487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1391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049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687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5BCAD085-E8A6-8845-BD4E-CB4CCA059FC4}" type="datetimeFigureOut">
              <a:rPr lang="en-US" smtClean="0"/>
              <a:t>6/16/2024</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414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5BCAD085-E8A6-8845-BD4E-CB4CCA059FC4}" type="datetimeFigureOut">
              <a:rPr lang="en-US" smtClean="0"/>
              <a:t>6/16/2024</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69042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Number of Employees by Company and Country</a:t>
            </a:r>
          </a:p>
        </p:txBody>
      </p:sp>
      <p:sp>
        <p:nvSpPr>
          <p:cNvPr id="3" name="Subtitle 2"/>
          <p:cNvSpPr>
            <a:spLocks noGrp="1"/>
          </p:cNvSpPr>
          <p:nvPr>
            <p:ph type="subTitle" idx="1"/>
          </p:nvPr>
        </p:nvSpPr>
        <p:spPr/>
        <p:txBody>
          <a:bodyPr/>
          <a:lstStyle/>
          <a:p>
            <a:r>
              <a:t>Analysis and Insights</a:t>
            </a:r>
          </a:p>
          <a:p>
            <a:r>
              <a:t>June 2024</a:t>
            </a:r>
          </a:p>
          <a:p>
            <a:r>
              <a:t>Prepared by Mohammad Daheem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r>
              <a:t>Brief overview of the data</a:t>
            </a:r>
          </a:p>
          <a:p>
            <a:endParaRPr/>
          </a:p>
          <a:p>
            <a:r>
              <a:t>Key metrics:</a:t>
            </a:r>
          </a:p>
          <a:p>
            <a:r>
              <a:t>- Total employees: 123M</a:t>
            </a:r>
          </a:p>
          <a:p>
            <a:r>
              <a:t>- Total companies: 8399</a:t>
            </a:r>
          </a:p>
          <a:p>
            <a:r>
              <a:t>- Total stock price: $595.27K</a:t>
            </a:r>
          </a:p>
          <a:p>
            <a:r>
              <a:t>- Average stock price: $141.50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7FE8E4-DD40-EF5E-BF05-F88152AC5CD0}"/>
              </a:ext>
            </a:extLst>
          </p:cNvPr>
          <p:cNvPicPr>
            <a:picLocks noChangeAspect="1"/>
          </p:cNvPicPr>
          <p:nvPr/>
        </p:nvPicPr>
        <p:blipFill>
          <a:blip r:embed="rId2"/>
          <a:srcRect/>
          <a:stretch/>
        </p:blipFill>
        <p:spPr>
          <a:xfrm>
            <a:off x="1" y="0"/>
            <a:ext cx="9144000" cy="7044612"/>
          </a:xfrm>
          <a:prstGeom prst="rect">
            <a:avLst/>
          </a:prstGeom>
        </p:spPr>
      </p:pic>
    </p:spTree>
    <p:extLst>
      <p:ext uri="{BB962C8B-B14F-4D97-AF65-F5344CB8AC3E}">
        <p14:creationId xmlns:p14="http://schemas.microsoft.com/office/powerpoint/2010/main" val="311106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624" y="0"/>
            <a:ext cx="7042196" cy="1129004"/>
          </a:xfrm>
        </p:spPr>
        <p:txBody>
          <a:bodyPr/>
          <a:lstStyle/>
          <a:p>
            <a:r>
              <a:rPr dirty="0"/>
              <a:t>Number of Employees by Company</a:t>
            </a:r>
          </a:p>
        </p:txBody>
      </p:sp>
      <p:pic>
        <p:nvPicPr>
          <p:cNvPr id="3" name="Picture 2"/>
          <p:cNvPicPr>
            <a:picLocks noChangeAspect="1"/>
          </p:cNvPicPr>
          <p:nvPr/>
        </p:nvPicPr>
        <p:blipFill>
          <a:blip r:embed="rId2"/>
          <a:srcRect/>
          <a:stretch/>
        </p:blipFill>
        <p:spPr>
          <a:xfrm>
            <a:off x="1184986" y="994133"/>
            <a:ext cx="6550091" cy="3157324"/>
          </a:xfrm>
          <a:prstGeom prst="rect">
            <a:avLst/>
          </a:prstGeom>
        </p:spPr>
      </p:pic>
      <p:sp>
        <p:nvSpPr>
          <p:cNvPr id="4" name="Rectangle 1">
            <a:extLst>
              <a:ext uri="{FF2B5EF4-FFF2-40B4-BE49-F238E27FC236}">
                <a16:creationId xmlns:a16="http://schemas.microsoft.com/office/drawing/2014/main" id="{4012859A-AD1D-7CB0-74E1-988798604A0E}"/>
              </a:ext>
            </a:extLst>
          </p:cNvPr>
          <p:cNvSpPr>
            <a:spLocks noChangeArrowheads="1"/>
          </p:cNvSpPr>
          <p:nvPr/>
        </p:nvSpPr>
        <p:spPr bwMode="auto">
          <a:xfrm>
            <a:off x="419878" y="4339022"/>
            <a:ext cx="81501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Walmart</a:t>
            </a:r>
            <a:r>
              <a:rPr kumimoji="0" lang="en-US" altLang="en-US" sz="1800" b="0" i="0" u="none" strike="noStrike" cap="none" normalizeH="0" baseline="0" dirty="0">
                <a:ln>
                  <a:noFill/>
                </a:ln>
                <a:solidFill>
                  <a:schemeClr val="tx1"/>
                </a:solidFill>
                <a:effectLst/>
                <a:latin typeface="Arial" panose="020B0604020202020204" pitchFamily="34" charset="0"/>
              </a:rPr>
              <a:t> has the highest number of employees with approximately 2.3 million.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Amazon</a:t>
            </a:r>
            <a:r>
              <a:rPr kumimoji="0" lang="en-US" altLang="en-US" sz="1800" b="0" i="0" u="none" strike="noStrike" cap="none" normalizeH="0" baseline="0" dirty="0">
                <a:ln>
                  <a:noFill/>
                </a:ln>
                <a:solidFill>
                  <a:schemeClr val="tx1"/>
                </a:solidFill>
                <a:effectLst/>
                <a:latin typeface="Arial" panose="020B0604020202020204" pitchFamily="34" charset="0"/>
              </a:rPr>
              <a:t> follows with 1.5 million employees.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Other notable companies include Foxconn, Accenture, and Volkswagen,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each having hundreds of thousands of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984" y="0"/>
            <a:ext cx="7511473" cy="906211"/>
          </a:xfrm>
        </p:spPr>
        <p:txBody>
          <a:bodyPr/>
          <a:lstStyle/>
          <a:p>
            <a:pPr algn="ctr"/>
            <a:r>
              <a:rPr dirty="0"/>
              <a:t>Companies by Country</a:t>
            </a:r>
          </a:p>
        </p:txBody>
      </p:sp>
      <p:pic>
        <p:nvPicPr>
          <p:cNvPr id="3" name="Picture 2"/>
          <p:cNvPicPr>
            <a:picLocks noChangeAspect="1"/>
          </p:cNvPicPr>
          <p:nvPr/>
        </p:nvPicPr>
        <p:blipFill>
          <a:blip r:embed="rId2"/>
          <a:srcRect/>
          <a:stretch/>
        </p:blipFill>
        <p:spPr>
          <a:xfrm>
            <a:off x="1322365" y="906211"/>
            <a:ext cx="6708710" cy="3723961"/>
          </a:xfrm>
          <a:prstGeom prst="rect">
            <a:avLst/>
          </a:prstGeom>
        </p:spPr>
      </p:pic>
      <p:sp>
        <p:nvSpPr>
          <p:cNvPr id="4" name="Rectangle 1">
            <a:extLst>
              <a:ext uri="{FF2B5EF4-FFF2-40B4-BE49-F238E27FC236}">
                <a16:creationId xmlns:a16="http://schemas.microsoft.com/office/drawing/2014/main" id="{8FA348D8-A3F9-96EE-D25A-DF299D85B631}"/>
              </a:ext>
            </a:extLst>
          </p:cNvPr>
          <p:cNvSpPr>
            <a:spLocks noChangeArrowheads="1"/>
          </p:cNvSpPr>
          <p:nvPr/>
        </p:nvSpPr>
        <p:spPr bwMode="auto">
          <a:xfrm>
            <a:off x="797668" y="4612961"/>
            <a:ext cx="825001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majority of the companies in the dataset are based in the </a:t>
            </a:r>
            <a:r>
              <a:rPr kumimoji="0" lang="en-US" altLang="en-US" sz="1800" b="1" i="0" u="none" strike="noStrike" cap="none" normalizeH="0" baseline="0" dirty="0">
                <a:ln>
                  <a:noFill/>
                </a:ln>
                <a:solidFill>
                  <a:schemeClr val="tx1"/>
                </a:solidFill>
                <a:effectLst/>
                <a:latin typeface="Arial" panose="020B0604020202020204" pitchFamily="34" charset="0"/>
              </a:rPr>
              <a:t>United States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accounting for the largest percentage.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Other significant countries include </a:t>
            </a:r>
            <a:r>
              <a:rPr kumimoji="0" lang="en-US" altLang="en-US" sz="1800" b="1" i="0" u="none" strike="noStrike" cap="none" normalizeH="0" baseline="0" dirty="0">
                <a:ln>
                  <a:noFill/>
                </a:ln>
                <a:solidFill>
                  <a:schemeClr val="tx1"/>
                </a:solidFill>
                <a:effectLst/>
                <a:latin typeface="Arial" panose="020B0604020202020204" pitchFamily="34" charset="0"/>
              </a:rPr>
              <a:t>India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Germany</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China</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654" y="0"/>
            <a:ext cx="7511473" cy="858126"/>
          </a:xfrm>
        </p:spPr>
        <p:txBody>
          <a:bodyPr>
            <a:normAutofit/>
          </a:bodyPr>
          <a:lstStyle/>
          <a:p>
            <a:pPr algn="ctr"/>
            <a:r>
              <a:rPr dirty="0"/>
              <a:t>Average Max Stock Price by Country</a:t>
            </a:r>
          </a:p>
        </p:txBody>
      </p:sp>
      <p:pic>
        <p:nvPicPr>
          <p:cNvPr id="3" name="Picture 2"/>
          <p:cNvPicPr>
            <a:picLocks noChangeAspect="1"/>
          </p:cNvPicPr>
          <p:nvPr/>
        </p:nvPicPr>
        <p:blipFill>
          <a:blip r:embed="rId2"/>
          <a:srcRect/>
          <a:stretch/>
        </p:blipFill>
        <p:spPr>
          <a:xfrm>
            <a:off x="1009790" y="858126"/>
            <a:ext cx="7315200" cy="3735107"/>
          </a:xfrm>
          <a:prstGeom prst="rect">
            <a:avLst/>
          </a:prstGeom>
        </p:spPr>
      </p:pic>
      <p:sp>
        <p:nvSpPr>
          <p:cNvPr id="4" name="Rectangle 1">
            <a:extLst>
              <a:ext uri="{FF2B5EF4-FFF2-40B4-BE49-F238E27FC236}">
                <a16:creationId xmlns:a16="http://schemas.microsoft.com/office/drawing/2014/main" id="{8024AF77-B7ED-B326-B4E2-D0EBBA432D93}"/>
              </a:ext>
            </a:extLst>
          </p:cNvPr>
          <p:cNvSpPr>
            <a:spLocks noChangeArrowheads="1"/>
          </p:cNvSpPr>
          <p:nvPr/>
        </p:nvSpPr>
        <p:spPr bwMode="auto">
          <a:xfrm>
            <a:off x="911653" y="4889199"/>
            <a:ext cx="751147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Companies based in </a:t>
            </a:r>
            <a:r>
              <a:rPr kumimoji="0" lang="en-US" altLang="en-US" sz="1800" b="1" i="0" u="none" strike="noStrike" cap="none" normalizeH="0" baseline="0" dirty="0">
                <a:ln>
                  <a:noFill/>
                </a:ln>
                <a:solidFill>
                  <a:schemeClr val="tx1"/>
                </a:solidFill>
                <a:effectLst/>
                <a:latin typeface="Arial" panose="020B0604020202020204" pitchFamily="34" charset="0"/>
              </a:rPr>
              <a:t>Switzerland</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Belgium</a:t>
            </a:r>
            <a:r>
              <a:rPr kumimoji="0" lang="en-US" altLang="en-US" sz="1800" b="0" i="0" u="none" strike="noStrike" cap="none" normalizeH="0" baseline="0" dirty="0">
                <a:ln>
                  <a:noFill/>
                </a:ln>
                <a:solidFill>
                  <a:schemeClr val="tx1"/>
                </a:solidFill>
                <a:effectLst/>
                <a:latin typeface="Arial" panose="020B0604020202020204" pitchFamily="34" charset="0"/>
              </a:rPr>
              <a:t> tend to have higher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average maximum stock prices compared to other countries.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France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Kuwait</a:t>
            </a:r>
            <a:r>
              <a:rPr kumimoji="0" lang="en-US" altLang="en-US" sz="1800" b="0" i="0" u="none" strike="noStrike" cap="none" normalizeH="0" baseline="0" dirty="0">
                <a:ln>
                  <a:noFill/>
                </a:ln>
                <a:solidFill>
                  <a:schemeClr val="tx1"/>
                </a:solidFill>
                <a:effectLst/>
                <a:latin typeface="Arial" panose="020B0604020202020204" pitchFamily="34" charset="0"/>
              </a:rPr>
              <a:t> also show relatively high average stock prices.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314" y="0"/>
            <a:ext cx="7511473" cy="849086"/>
          </a:xfrm>
        </p:spPr>
        <p:txBody>
          <a:bodyPr>
            <a:normAutofit/>
          </a:bodyPr>
          <a:lstStyle/>
          <a:p>
            <a:pPr algn="ctr"/>
            <a:r>
              <a:rPr lang="en-US" dirty="0"/>
              <a:t>least Number employees by country</a:t>
            </a:r>
            <a:endParaRPr dirty="0"/>
          </a:p>
        </p:txBody>
      </p:sp>
      <p:pic>
        <p:nvPicPr>
          <p:cNvPr id="3" name="Picture 2"/>
          <p:cNvPicPr>
            <a:picLocks noChangeAspect="1"/>
          </p:cNvPicPr>
          <p:nvPr/>
        </p:nvPicPr>
        <p:blipFill>
          <a:blip r:embed="rId2"/>
          <a:srcRect/>
          <a:stretch/>
        </p:blipFill>
        <p:spPr>
          <a:xfrm>
            <a:off x="1244062" y="950292"/>
            <a:ext cx="6655875" cy="3412934"/>
          </a:xfrm>
          <a:prstGeom prst="rect">
            <a:avLst/>
          </a:prstGeom>
        </p:spPr>
      </p:pic>
      <p:sp>
        <p:nvSpPr>
          <p:cNvPr id="4" name="Rectangle 1">
            <a:extLst>
              <a:ext uri="{FF2B5EF4-FFF2-40B4-BE49-F238E27FC236}">
                <a16:creationId xmlns:a16="http://schemas.microsoft.com/office/drawing/2014/main" id="{1C9484F2-3DE9-F901-ACD9-669258FA4692}"/>
              </a:ext>
            </a:extLst>
          </p:cNvPr>
          <p:cNvSpPr>
            <a:spLocks noChangeArrowheads="1"/>
          </p:cNvSpPr>
          <p:nvPr/>
        </p:nvSpPr>
        <p:spPr bwMode="auto">
          <a:xfrm>
            <a:off x="554477" y="4648149"/>
            <a:ext cx="776270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Countries like </a:t>
            </a:r>
            <a:r>
              <a:rPr kumimoji="0" lang="en-US" altLang="en-US" sz="1800" b="1" i="0" u="none" strike="noStrike" cap="none" normalizeH="0" baseline="0" dirty="0">
                <a:ln>
                  <a:noFill/>
                </a:ln>
                <a:solidFill>
                  <a:schemeClr val="tx1"/>
                </a:solidFill>
                <a:effectLst/>
                <a:latin typeface="Arial" panose="020B0604020202020204" pitchFamily="34" charset="0"/>
              </a:rPr>
              <a:t>Hungary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Vietnam</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Estonia</a:t>
            </a:r>
            <a:r>
              <a:rPr kumimoji="0" lang="en-US" altLang="en-US" sz="1800" b="0" i="0" u="none" strike="noStrike" cap="none" normalizeH="0" baseline="0" dirty="0">
                <a:ln>
                  <a:noFill/>
                </a:ln>
                <a:solidFill>
                  <a:schemeClr val="tx1"/>
                </a:solidFill>
                <a:effectLst/>
                <a:latin typeface="Arial" panose="020B0604020202020204" pitchFamily="34" charset="0"/>
              </a:rPr>
              <a:t> have the least number of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employees among the companies analyzed.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These countries have significantly fewer employees compared to major</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countries like the United States and India. </a:t>
            </a:r>
          </a:p>
        </p:txBody>
      </p:sp>
    </p:spTree>
    <p:extLst>
      <p:ext uri="{BB962C8B-B14F-4D97-AF65-F5344CB8AC3E}">
        <p14:creationId xmlns:p14="http://schemas.microsoft.com/office/powerpoint/2010/main" val="153984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604" y="26851"/>
            <a:ext cx="7511473" cy="707929"/>
          </a:xfrm>
        </p:spPr>
        <p:txBody>
          <a:bodyPr/>
          <a:lstStyle/>
          <a:p>
            <a:pPr algn="ctr"/>
            <a:r>
              <a:rPr dirty="0"/>
              <a:t>Max Stock Price by Company</a:t>
            </a:r>
          </a:p>
        </p:txBody>
      </p:sp>
      <p:pic>
        <p:nvPicPr>
          <p:cNvPr id="3" name="Picture 2"/>
          <p:cNvPicPr>
            <a:picLocks noChangeAspect="1"/>
          </p:cNvPicPr>
          <p:nvPr/>
        </p:nvPicPr>
        <p:blipFill>
          <a:blip r:embed="rId2"/>
          <a:srcRect/>
          <a:stretch/>
        </p:blipFill>
        <p:spPr>
          <a:xfrm>
            <a:off x="1147666" y="874739"/>
            <a:ext cx="7193902" cy="3231119"/>
          </a:xfrm>
          <a:prstGeom prst="rect">
            <a:avLst/>
          </a:prstGeom>
        </p:spPr>
      </p:pic>
      <p:sp>
        <p:nvSpPr>
          <p:cNvPr id="4" name="Rectangle 1">
            <a:extLst>
              <a:ext uri="{FF2B5EF4-FFF2-40B4-BE49-F238E27FC236}">
                <a16:creationId xmlns:a16="http://schemas.microsoft.com/office/drawing/2014/main" id="{17055C1E-96F7-CBCC-1F8E-634F3144B2C8}"/>
              </a:ext>
            </a:extLst>
          </p:cNvPr>
          <p:cNvSpPr>
            <a:spLocks noChangeArrowheads="1"/>
          </p:cNvSpPr>
          <p:nvPr/>
        </p:nvSpPr>
        <p:spPr bwMode="auto">
          <a:xfrm>
            <a:off x="426662" y="4618201"/>
            <a:ext cx="821994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Amazon</a:t>
            </a:r>
            <a:r>
              <a:rPr kumimoji="0" lang="en-US" altLang="en-US" sz="1800" b="0" i="0" u="none" strike="noStrike" cap="none" normalizeH="0" baseline="0" dirty="0">
                <a:ln>
                  <a:noFill/>
                </a:ln>
                <a:solidFill>
                  <a:schemeClr val="tx1"/>
                </a:solidFill>
                <a:effectLst/>
                <a:latin typeface="Arial" panose="020B0604020202020204" pitchFamily="34" charset="0"/>
              </a:rPr>
              <a:t> has one of the highest stock prices among the companies analyzed,</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with a maximum price exceeding $3,300.</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Other companies with high stock prices include First National of Nebraska,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Lindt &amp; </a:t>
            </a:r>
            <a:r>
              <a:rPr kumimoji="0" lang="en-US" altLang="en-US" sz="1800" b="0" i="0" u="none" strike="noStrike" cap="none" normalizeH="0" baseline="0" dirty="0" err="1">
                <a:ln>
                  <a:noFill/>
                </a:ln>
                <a:solidFill>
                  <a:schemeClr val="tx1"/>
                </a:solidFill>
                <a:effectLst/>
                <a:latin typeface="Arial" panose="020B0604020202020204" pitchFamily="34" charset="0"/>
              </a:rPr>
              <a:t>Sprüngli</a:t>
            </a:r>
            <a:r>
              <a:rPr kumimoji="0" lang="en-US" altLang="en-US" sz="1800" b="0" i="0" u="none" strike="noStrike" cap="none" normalizeH="0" baseline="0" dirty="0">
                <a:ln>
                  <a:noFill/>
                </a:ln>
                <a:solidFill>
                  <a:schemeClr val="tx1"/>
                </a:solidFill>
                <a:effectLst/>
                <a:latin typeface="Arial" panose="020B0604020202020204" pitchFamily="34" charset="0"/>
              </a:rPr>
              <a:t>, and Lotus Bakeries.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3" cy="734942"/>
          </a:xfrm>
        </p:spPr>
        <p:txBody>
          <a:bodyPr>
            <a:normAutofit fontScale="90000"/>
          </a:bodyPr>
          <a:lstStyle/>
          <a:p>
            <a:pPr algn="ctr"/>
            <a:r>
              <a:rPr lang="en-US" b="1" dirty="0"/>
              <a:t>Implications and Recommendations:</a:t>
            </a:r>
            <a:br>
              <a:rPr lang="en-US" b="1" dirty="0"/>
            </a:br>
            <a:r>
              <a:rPr lang="en-US" b="1" dirty="0"/>
              <a:t>Workforce Management:</a:t>
            </a:r>
            <a:br>
              <a:rPr lang="en-US" b="1" dirty="0"/>
            </a:br>
            <a:br>
              <a:rPr lang="en-US" b="1" dirty="0"/>
            </a:br>
            <a:r>
              <a:rPr lang="en-US" sz="1800" dirty="0"/>
              <a:t>.</a:t>
            </a:r>
            <a:br>
              <a:rPr lang="en-US" sz="1800" dirty="0"/>
            </a:br>
            <a:endParaRPr sz="1800" dirty="0"/>
          </a:p>
        </p:txBody>
      </p:sp>
      <p:sp>
        <p:nvSpPr>
          <p:cNvPr id="4" name="Content Placeholder 3">
            <a:extLst>
              <a:ext uri="{FF2B5EF4-FFF2-40B4-BE49-F238E27FC236}">
                <a16:creationId xmlns:a16="http://schemas.microsoft.com/office/drawing/2014/main" id="{0FBF711D-2C17-EF6D-F4E3-30E18D20CCB9}"/>
              </a:ext>
            </a:extLst>
          </p:cNvPr>
          <p:cNvSpPr>
            <a:spLocks noGrp="1"/>
          </p:cNvSpPr>
          <p:nvPr>
            <p:ph idx="1"/>
          </p:nvPr>
        </p:nvSpPr>
        <p:spPr>
          <a:xfrm>
            <a:off x="132080" y="924560"/>
            <a:ext cx="8798560" cy="5933440"/>
          </a:xfrm>
        </p:spPr>
        <p:txBody>
          <a:bodyPr>
            <a:normAutofit/>
          </a:bodyPr>
          <a:lstStyle/>
          <a:p>
            <a:r>
              <a:rPr lang="en-US" dirty="0"/>
              <a:t>Companies with a large number of employees, like Walmart and Amazon, may face unique challenges in workforce management and operational efficiency. Strategies to enhance employee productivity and satisfaction could be beneficial.</a:t>
            </a:r>
            <a:br>
              <a:rPr lang="en-US" dirty="0"/>
            </a:br>
            <a:r>
              <a:rPr lang="en-US" b="1" dirty="0"/>
              <a:t>Geographic Expansion:</a:t>
            </a:r>
            <a:r>
              <a:rPr lang="en-US" dirty="0"/>
              <a:t> The distribution of companies by country highlights potential areas for geographic expansion. Companies looking to expand could consider countries with fewer large companies to reduce competition and capture new markets.</a:t>
            </a:r>
            <a:br>
              <a:rPr lang="en-US" dirty="0"/>
            </a:br>
            <a:r>
              <a:rPr lang="en-US" b="1" dirty="0"/>
              <a:t>Stock Price Insights:</a:t>
            </a:r>
            <a:r>
              <a:rPr lang="en-US" dirty="0"/>
              <a:t> The analysis of stock prices provides insights into the financial health and market perception of companies. Companies with high stock prices are perceived as valuable investments, which can attract more investors.</a:t>
            </a:r>
            <a:br>
              <a:rPr lang="en-US" dirty="0"/>
            </a:br>
            <a:r>
              <a:rPr lang="en-US" b="1" dirty="0"/>
              <a:t>Investment Opportunities:</a:t>
            </a:r>
            <a:r>
              <a:rPr lang="en-US" dirty="0"/>
              <a:t> Investors might consider focusing on companies in countries with higher average stock prices, as these regions may offer more stable and lucrative investment opportunities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29</TotalTime>
  <Words>419</Words>
  <Application>Microsoft Office PowerPoint</Application>
  <PresentationFormat>On-screen Show (4:3)</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Number of Employees by Company and Country</vt:lpstr>
      <vt:lpstr>Overview</vt:lpstr>
      <vt:lpstr>PowerPoint Presentation</vt:lpstr>
      <vt:lpstr>Number of Employees by Company</vt:lpstr>
      <vt:lpstr>Companies by Country</vt:lpstr>
      <vt:lpstr>Average Max Stock Price by Country</vt:lpstr>
      <vt:lpstr>least Number employees by country</vt:lpstr>
      <vt:lpstr>Max Stock Price by Company</vt:lpstr>
      <vt:lpstr>Implications and Recommendations: Workforce Management:  .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daheem</dc:creator>
  <cp:keywords/>
  <dc:description>generated using python-pptx</dc:description>
  <cp:lastModifiedBy>imdaheem@gmail.com</cp:lastModifiedBy>
  <cp:revision>2</cp:revision>
  <dcterms:created xsi:type="dcterms:W3CDTF">2013-01-27T09:14:16Z</dcterms:created>
  <dcterms:modified xsi:type="dcterms:W3CDTF">2024-06-16T07:36:21Z</dcterms:modified>
  <cp:category/>
</cp:coreProperties>
</file>