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75" d="100"/>
          <a:sy n="75" d="100"/>
        </p:scale>
        <p:origin x="811"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579C3E-C82A-4025-B3B8-14F74FBE5F3C}" type="datetimeFigureOut">
              <a:rPr lang="en-US" smtClean="0"/>
              <a:t>7/1/2024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57D418A-3357-4E5A-9CC1-426CA480B19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49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79C3E-C82A-4025-B3B8-14F74FBE5F3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418A-3357-4E5A-9CC1-426CA480B19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79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79C3E-C82A-4025-B3B8-14F74FBE5F3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418A-3357-4E5A-9CC1-426CA480B19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6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579C3E-C82A-4025-B3B8-14F74FBE5F3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418A-3357-4E5A-9CC1-426CA480B19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6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79C3E-C82A-4025-B3B8-14F74FBE5F3C}"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D418A-3357-4E5A-9CC1-426CA480B19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64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579C3E-C82A-4025-B3B8-14F74FBE5F3C}"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D418A-3357-4E5A-9CC1-426CA480B19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06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579C3E-C82A-4025-B3B8-14F74FBE5F3C}"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D418A-3357-4E5A-9CC1-426CA480B19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49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579C3E-C82A-4025-B3B8-14F74FBE5F3C}"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D418A-3357-4E5A-9CC1-426CA480B19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65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79C3E-C82A-4025-B3B8-14F74FBE5F3C}"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D418A-3357-4E5A-9CC1-426CA480B19C}" type="slidenum">
              <a:rPr lang="en-US" smtClean="0"/>
              <a:t>‹#›</a:t>
            </a:fld>
            <a:endParaRPr lang="en-US"/>
          </a:p>
        </p:txBody>
      </p:sp>
    </p:spTree>
    <p:extLst>
      <p:ext uri="{BB962C8B-B14F-4D97-AF65-F5344CB8AC3E}">
        <p14:creationId xmlns:p14="http://schemas.microsoft.com/office/powerpoint/2010/main" val="110211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579C3E-C82A-4025-B3B8-14F74FBE5F3C}"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D418A-3357-4E5A-9CC1-426CA480B19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63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579C3E-C82A-4025-B3B8-14F74FBE5F3C}" type="datetimeFigureOut">
              <a:rPr lang="en-US" smtClean="0"/>
              <a:t>7/1/2024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57D418A-3357-4E5A-9CC1-426CA480B19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46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579C3E-C82A-4025-B3B8-14F74FBE5F3C}" type="datetimeFigureOut">
              <a:rPr lang="en-US" smtClean="0"/>
              <a:t>7/1/2024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57D418A-3357-4E5A-9CC1-426CA480B19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92460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92A4-D6EE-009F-A2A8-D3166617979E}"/>
              </a:ext>
            </a:extLst>
          </p:cNvPr>
          <p:cNvSpPr>
            <a:spLocks noGrp="1"/>
          </p:cNvSpPr>
          <p:nvPr>
            <p:ph type="title"/>
          </p:nvPr>
        </p:nvSpPr>
        <p:spPr>
          <a:xfrm>
            <a:off x="487680" y="255879"/>
            <a:ext cx="10567173" cy="1532281"/>
          </a:xfrm>
        </p:spPr>
        <p:txBody>
          <a:bodyPr>
            <a:normAutofit fontScale="90000"/>
          </a:bodyPr>
          <a:lstStyle/>
          <a:p>
            <a:r>
              <a:rPr lang="en-US" sz="2400" b="1" dirty="0"/>
              <a:t> </a:t>
            </a:r>
            <a:br>
              <a:rPr lang="en-US" sz="2400" b="1" dirty="0"/>
            </a:br>
            <a:r>
              <a:rPr lang="en-US" sz="2400" b="1" dirty="0"/>
              <a:t>  SQL Project: Jobs in Data Science</a:t>
            </a:r>
            <a:br>
              <a:rPr lang="en-US" sz="2400" b="1" dirty="0"/>
            </a:br>
            <a:br>
              <a:rPr lang="en-US" sz="2400" b="1" dirty="0"/>
            </a:br>
            <a:r>
              <a:rPr lang="en-US" sz="2400" b="1" dirty="0"/>
              <a:t>                  Analysis of Job Titles, Salaries, and Employment Type</a:t>
            </a:r>
            <a:br>
              <a:rPr lang="en-US" sz="2400" b="1" dirty="0"/>
            </a:br>
            <a:endParaRPr lang="en-US" sz="2400" b="1" dirty="0"/>
          </a:p>
        </p:txBody>
      </p:sp>
      <p:sp>
        <p:nvSpPr>
          <p:cNvPr id="3" name="Content Placeholder 2">
            <a:extLst>
              <a:ext uri="{FF2B5EF4-FFF2-40B4-BE49-F238E27FC236}">
                <a16:creationId xmlns:a16="http://schemas.microsoft.com/office/drawing/2014/main" id="{69634D2F-0C6E-0882-6B63-3DEB7C27A431}"/>
              </a:ext>
            </a:extLst>
          </p:cNvPr>
          <p:cNvSpPr>
            <a:spLocks noGrp="1"/>
          </p:cNvSpPr>
          <p:nvPr>
            <p:ph idx="1"/>
          </p:nvPr>
        </p:nvSpPr>
        <p:spPr/>
        <p:txBody>
          <a:bodyPr>
            <a:normAutofit fontScale="92500"/>
          </a:bodyPr>
          <a:lstStyle/>
          <a:p>
            <a:endParaRPr lang="en-US" sz="2400" dirty="0"/>
          </a:p>
          <a:p>
            <a:r>
              <a:rPr lang="en-US" sz="2400" dirty="0"/>
              <a:t>Welcome to my comprehensive SQL project presentation on Jobs in Data Science. In this analysis, we delve into the intricacies of job titles, salary distributions, employment types, and more within the data science industry. This project aims to provide valuable insights into the employment landscape, highlighting trends and patterns that can aid in understanding the current state and future directions of data science careers. Join me as we explore the data and uncover meaningful conclusions from our detailed SQL queries and analyses.</a:t>
            </a:r>
          </a:p>
        </p:txBody>
      </p:sp>
    </p:spTree>
    <p:extLst>
      <p:ext uri="{BB962C8B-B14F-4D97-AF65-F5344CB8AC3E}">
        <p14:creationId xmlns:p14="http://schemas.microsoft.com/office/powerpoint/2010/main" val="148815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84C9-FE4C-D91F-EBBB-23D29BE6D01B}"/>
              </a:ext>
            </a:extLst>
          </p:cNvPr>
          <p:cNvSpPr>
            <a:spLocks noGrp="1"/>
          </p:cNvSpPr>
          <p:nvPr>
            <p:ph type="title"/>
          </p:nvPr>
        </p:nvSpPr>
        <p:spPr>
          <a:xfrm>
            <a:off x="1451524" y="83159"/>
            <a:ext cx="9603275" cy="1049235"/>
          </a:xfrm>
        </p:spPr>
        <p:txBody>
          <a:bodyPr>
            <a:normAutofit fontScale="90000"/>
          </a:bodyPr>
          <a:lstStyle/>
          <a:p>
            <a:r>
              <a:rPr lang="en-US" sz="2200" b="1" dirty="0"/>
              <a:t>-- 9. List the top 5 job titles with the highest average salary.</a:t>
            </a:r>
            <a:r>
              <a:rPr lang="en-US" sz="2400" dirty="0"/>
              <a:t>	</a:t>
            </a:r>
            <a:br>
              <a:rPr lang="en-US" sz="2400" dirty="0"/>
            </a:br>
            <a:r>
              <a:rPr lang="en-US" sz="2400" dirty="0"/>
              <a:t>	</a:t>
            </a:r>
            <a:br>
              <a:rPr lang="en-US" sz="2400" dirty="0"/>
            </a:br>
            <a:r>
              <a:rPr lang="en-US" sz="2000" dirty="0"/>
              <a:t>             SELECT </a:t>
            </a:r>
            <a:r>
              <a:rPr lang="en-US" sz="2000" dirty="0" err="1"/>
              <a:t>job_title</a:t>
            </a:r>
            <a:r>
              <a:rPr lang="en-US" sz="2000" dirty="0"/>
              <a:t> , AVG(SALARY) AS "highest average salary" FROM    </a:t>
            </a:r>
            <a:br>
              <a:rPr lang="en-US" sz="2000" dirty="0"/>
            </a:br>
            <a:r>
              <a:rPr lang="en-US" sz="2000" dirty="0"/>
              <a:t>                                 </a:t>
            </a:r>
            <a:r>
              <a:rPr lang="en-US" sz="2000" dirty="0" err="1"/>
              <a:t>jobs_in_data</a:t>
            </a:r>
            <a:r>
              <a:rPr lang="en-US" sz="2000" dirty="0"/>
              <a:t>  group by </a:t>
            </a:r>
            <a:r>
              <a:rPr lang="en-US" sz="2000" dirty="0" err="1"/>
              <a:t>job_title</a:t>
            </a:r>
            <a:r>
              <a:rPr lang="en-US" sz="2000" dirty="0"/>
              <a:t> </a:t>
            </a:r>
            <a:br>
              <a:rPr lang="en-US" sz="2000" dirty="0"/>
            </a:br>
            <a:r>
              <a:rPr lang="en-US" sz="2000" dirty="0"/>
              <a:t>                                  ORDER BY AVG(salary) DESC  LIMIT 5;</a:t>
            </a:r>
          </a:p>
        </p:txBody>
      </p:sp>
      <p:pic>
        <p:nvPicPr>
          <p:cNvPr id="5" name="Content Placeholder 4">
            <a:extLst>
              <a:ext uri="{FF2B5EF4-FFF2-40B4-BE49-F238E27FC236}">
                <a16:creationId xmlns:a16="http://schemas.microsoft.com/office/drawing/2014/main" id="{CA7FC7D7-B494-7065-FB95-A0EC2C31E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34" y="3123670"/>
            <a:ext cx="3193057" cy="1234547"/>
          </a:xfrm>
        </p:spPr>
      </p:pic>
    </p:spTree>
    <p:extLst>
      <p:ext uri="{BB962C8B-B14F-4D97-AF65-F5344CB8AC3E}">
        <p14:creationId xmlns:p14="http://schemas.microsoft.com/office/powerpoint/2010/main" val="229366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1331-EC1A-ABEE-6305-CF80F8D38E5F}"/>
              </a:ext>
            </a:extLst>
          </p:cNvPr>
          <p:cNvSpPr>
            <a:spLocks noGrp="1"/>
          </p:cNvSpPr>
          <p:nvPr>
            <p:ph type="title"/>
          </p:nvPr>
        </p:nvSpPr>
        <p:spPr>
          <a:xfrm>
            <a:off x="1451524" y="0"/>
            <a:ext cx="9603275" cy="1049235"/>
          </a:xfrm>
        </p:spPr>
        <p:txBody>
          <a:bodyPr>
            <a:noAutofit/>
          </a:bodyPr>
          <a:lstStyle/>
          <a:p>
            <a:r>
              <a:rPr lang="en-US" sz="2000" b="1" dirty="0"/>
              <a:t>-- 10. Find the employee with the highest salary in each country.</a:t>
            </a:r>
            <a:r>
              <a:rPr lang="en-US" sz="2400" b="1" dirty="0"/>
              <a:t>	</a:t>
            </a:r>
            <a:br>
              <a:rPr lang="en-US" sz="2400" dirty="0"/>
            </a:br>
            <a:r>
              <a:rPr lang="en-US" sz="2400" dirty="0"/>
              <a:t>	</a:t>
            </a:r>
            <a:r>
              <a:rPr lang="en-US" sz="1800" dirty="0"/>
              <a:t>SELECT </a:t>
            </a:r>
            <a:r>
              <a:rPr lang="en-US" sz="1800" dirty="0" err="1"/>
              <a:t>employee_residence</a:t>
            </a:r>
            <a:r>
              <a:rPr lang="en-US" sz="1800" dirty="0"/>
              <a:t>, </a:t>
            </a:r>
            <a:r>
              <a:rPr lang="en-US" sz="1800" dirty="0" err="1"/>
              <a:t>company_location</a:t>
            </a:r>
            <a:r>
              <a:rPr lang="en-US" sz="1800" dirty="0"/>
              <a:t>, MAX(SALARY) AS "highest     </a:t>
            </a:r>
            <a:br>
              <a:rPr lang="en-US" sz="1800" dirty="0"/>
            </a:br>
            <a:r>
              <a:rPr lang="en-US" sz="1800" dirty="0"/>
              <a:t>                salary in each country"  FROM </a:t>
            </a:r>
            <a:r>
              <a:rPr lang="en-US" sz="1800" dirty="0" err="1"/>
              <a:t>jobs_in_data</a:t>
            </a:r>
            <a:r>
              <a:rPr lang="en-US" sz="1800" dirty="0"/>
              <a:t>    </a:t>
            </a:r>
            <a:br>
              <a:rPr lang="en-US" sz="1800" dirty="0"/>
            </a:br>
            <a:r>
              <a:rPr lang="en-US" sz="1800" dirty="0"/>
              <a:t>                      group BY  </a:t>
            </a:r>
            <a:r>
              <a:rPr lang="en-US" sz="1800" dirty="0" err="1"/>
              <a:t>company_location,employee_residence</a:t>
            </a:r>
            <a:r>
              <a:rPr lang="en-US" sz="1800" dirty="0"/>
              <a:t>;</a:t>
            </a:r>
          </a:p>
        </p:txBody>
      </p:sp>
      <p:pic>
        <p:nvPicPr>
          <p:cNvPr id="5" name="Content Placeholder 4">
            <a:extLst>
              <a:ext uri="{FF2B5EF4-FFF2-40B4-BE49-F238E27FC236}">
                <a16:creationId xmlns:a16="http://schemas.microsoft.com/office/drawing/2014/main" id="{7379CECF-6706-6E71-9D81-23EDE8B2A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934" y="2016125"/>
            <a:ext cx="7298457" cy="3449638"/>
          </a:xfrm>
        </p:spPr>
      </p:pic>
    </p:spTree>
    <p:extLst>
      <p:ext uri="{BB962C8B-B14F-4D97-AF65-F5344CB8AC3E}">
        <p14:creationId xmlns:p14="http://schemas.microsoft.com/office/powerpoint/2010/main" val="1732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5378-D6AB-7122-5AC9-F447B2E9668F}"/>
              </a:ext>
            </a:extLst>
          </p:cNvPr>
          <p:cNvSpPr>
            <a:spLocks noGrp="1"/>
          </p:cNvSpPr>
          <p:nvPr>
            <p:ph type="title"/>
          </p:nvPr>
        </p:nvSpPr>
        <p:spPr>
          <a:xfrm>
            <a:off x="1294362" y="103479"/>
            <a:ext cx="9603275" cy="1049235"/>
          </a:xfrm>
        </p:spPr>
        <p:txBody>
          <a:bodyPr>
            <a:normAutofit fontScale="90000"/>
          </a:bodyPr>
          <a:lstStyle/>
          <a:p>
            <a:r>
              <a:rPr lang="en-US" sz="2200" b="1" dirty="0"/>
              <a:t>-- 11. Calculate the total salary paid for each job category.	</a:t>
            </a:r>
            <a:br>
              <a:rPr lang="en-US" sz="2800" dirty="0"/>
            </a:br>
            <a:br>
              <a:rPr lang="en-US" sz="2800" dirty="0"/>
            </a:br>
            <a:r>
              <a:rPr lang="en-US" sz="2800" dirty="0"/>
              <a:t>	</a:t>
            </a:r>
            <a:r>
              <a:rPr lang="en-US" sz="2200" dirty="0"/>
              <a:t>SELECT </a:t>
            </a:r>
            <a:r>
              <a:rPr lang="en-US" sz="2200" dirty="0" err="1"/>
              <a:t>job_category</a:t>
            </a:r>
            <a:r>
              <a:rPr lang="en-US" sz="2200" dirty="0"/>
              <a:t> , SUM(SALARY) AS "total salary paid "        </a:t>
            </a:r>
            <a:br>
              <a:rPr lang="en-US" sz="2200" dirty="0"/>
            </a:br>
            <a:r>
              <a:rPr lang="en-US" sz="2200" dirty="0"/>
              <a:t>               FROM </a:t>
            </a:r>
            <a:r>
              <a:rPr lang="en-US" sz="2200" dirty="0" err="1"/>
              <a:t>jobs_in_data</a:t>
            </a:r>
            <a:r>
              <a:rPr lang="en-US" sz="2200" dirty="0"/>
              <a:t> group by </a:t>
            </a:r>
            <a:r>
              <a:rPr lang="en-US" sz="2200" dirty="0" err="1"/>
              <a:t>job_category</a:t>
            </a:r>
            <a:r>
              <a:rPr lang="en-US" sz="2200" dirty="0"/>
              <a:t>;</a:t>
            </a:r>
          </a:p>
        </p:txBody>
      </p:sp>
      <p:pic>
        <p:nvPicPr>
          <p:cNvPr id="5" name="Content Placeholder 4">
            <a:extLst>
              <a:ext uri="{FF2B5EF4-FFF2-40B4-BE49-F238E27FC236}">
                <a16:creationId xmlns:a16="http://schemas.microsoft.com/office/drawing/2014/main" id="{E72F71E8-50FE-9811-43E6-E62FA3A12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5719" y="2700724"/>
            <a:ext cx="2834886" cy="2080440"/>
          </a:xfrm>
        </p:spPr>
      </p:pic>
    </p:spTree>
    <p:extLst>
      <p:ext uri="{BB962C8B-B14F-4D97-AF65-F5344CB8AC3E}">
        <p14:creationId xmlns:p14="http://schemas.microsoft.com/office/powerpoint/2010/main" val="411122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07E6-93AD-D3EF-962D-03A02F81EE5E}"/>
              </a:ext>
            </a:extLst>
          </p:cNvPr>
          <p:cNvSpPr>
            <a:spLocks noGrp="1"/>
          </p:cNvSpPr>
          <p:nvPr>
            <p:ph type="title"/>
          </p:nvPr>
        </p:nvSpPr>
        <p:spPr>
          <a:xfrm>
            <a:off x="1294362" y="0"/>
            <a:ext cx="9603275" cy="1049235"/>
          </a:xfrm>
        </p:spPr>
        <p:txBody>
          <a:bodyPr>
            <a:normAutofit fontScale="90000"/>
          </a:bodyPr>
          <a:lstStyle/>
          <a:p>
            <a:r>
              <a:rPr lang="en-US" sz="2200" b="1" dirty="0"/>
              <a:t>-- 12. Find the most common employment type for each job title.</a:t>
            </a:r>
            <a:br>
              <a:rPr lang="en-US" sz="2400" dirty="0"/>
            </a:br>
            <a:br>
              <a:rPr lang="en-US" sz="2000" dirty="0"/>
            </a:br>
            <a:r>
              <a:rPr lang="en-US" sz="2000" dirty="0"/>
              <a:t>		SELECT </a:t>
            </a:r>
            <a:r>
              <a:rPr lang="en-US" sz="2000" dirty="0" err="1"/>
              <a:t>job_title</a:t>
            </a:r>
            <a:r>
              <a:rPr lang="en-US" sz="2000" dirty="0"/>
              <a:t>, </a:t>
            </a:r>
            <a:r>
              <a:rPr lang="en-US" sz="2000" dirty="0" err="1"/>
              <a:t>employment_type</a:t>
            </a:r>
            <a:r>
              <a:rPr lang="en-US" sz="2000" dirty="0"/>
              <a:t>, COUNT(*) AS COUNT FROM          </a:t>
            </a:r>
            <a:br>
              <a:rPr lang="en-US" sz="2000" dirty="0"/>
            </a:br>
            <a:r>
              <a:rPr lang="en-US" sz="2000" dirty="0"/>
              <a:t>                                </a:t>
            </a:r>
            <a:r>
              <a:rPr lang="en-US" sz="2000" dirty="0" err="1"/>
              <a:t>jobs_in_data</a:t>
            </a:r>
            <a:r>
              <a:rPr lang="en-US" sz="2000" dirty="0"/>
              <a:t>  group by </a:t>
            </a:r>
            <a:r>
              <a:rPr lang="en-US" sz="2000" dirty="0" err="1"/>
              <a:t>job_title,employment_type</a:t>
            </a:r>
            <a:r>
              <a:rPr lang="en-US" sz="2000" dirty="0"/>
              <a:t>  </a:t>
            </a:r>
            <a:br>
              <a:rPr lang="en-US" sz="2000" dirty="0"/>
            </a:br>
            <a:r>
              <a:rPr lang="en-US" sz="2000" dirty="0"/>
              <a:t>                                    order by </a:t>
            </a:r>
            <a:r>
              <a:rPr lang="en-US" sz="2000" dirty="0" err="1"/>
              <a:t>job_title</a:t>
            </a:r>
            <a:r>
              <a:rPr lang="en-US" sz="2000" dirty="0"/>
              <a:t>, </a:t>
            </a:r>
            <a:r>
              <a:rPr lang="en-US" sz="2000" dirty="0" err="1"/>
              <a:t>employment_type</a:t>
            </a:r>
            <a:r>
              <a:rPr lang="en-US" sz="2000" dirty="0"/>
              <a:t> DESC;</a:t>
            </a:r>
          </a:p>
        </p:txBody>
      </p:sp>
      <p:pic>
        <p:nvPicPr>
          <p:cNvPr id="5" name="Content Placeholder 4">
            <a:extLst>
              <a:ext uri="{FF2B5EF4-FFF2-40B4-BE49-F238E27FC236}">
                <a16:creationId xmlns:a16="http://schemas.microsoft.com/office/drawing/2014/main" id="{6CD5A268-677A-A275-DD0F-AF6820E18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861" y="2016125"/>
            <a:ext cx="7608603" cy="3449638"/>
          </a:xfrm>
        </p:spPr>
      </p:pic>
    </p:spTree>
    <p:extLst>
      <p:ext uri="{BB962C8B-B14F-4D97-AF65-F5344CB8AC3E}">
        <p14:creationId xmlns:p14="http://schemas.microsoft.com/office/powerpoint/2010/main" val="19013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5DBE-1A6C-31EA-2119-EA27EF98661C}"/>
              </a:ext>
            </a:extLst>
          </p:cNvPr>
          <p:cNvSpPr>
            <a:spLocks noGrp="1"/>
          </p:cNvSpPr>
          <p:nvPr>
            <p:ph type="title"/>
          </p:nvPr>
        </p:nvSpPr>
        <p:spPr>
          <a:xfrm>
            <a:off x="1451524" y="0"/>
            <a:ext cx="9603275" cy="1049235"/>
          </a:xfrm>
        </p:spPr>
        <p:txBody>
          <a:bodyPr>
            <a:normAutofit fontScale="90000"/>
          </a:bodyPr>
          <a:lstStyle/>
          <a:p>
            <a:r>
              <a:rPr lang="en-US" sz="2000" b="1" dirty="0"/>
              <a:t>-- 13. Calculate the average salary for employees with a senior experience level in each country.</a:t>
            </a:r>
            <a:br>
              <a:rPr lang="en-US" sz="2000" dirty="0"/>
            </a:br>
            <a:br>
              <a:rPr lang="en-US" sz="2000" dirty="0"/>
            </a:br>
            <a:r>
              <a:rPr lang="en-US" sz="2000" dirty="0"/>
              <a:t>	SELECT </a:t>
            </a:r>
            <a:r>
              <a:rPr lang="en-US" sz="2000" dirty="0" err="1"/>
              <a:t>experience_level</a:t>
            </a:r>
            <a:r>
              <a:rPr lang="en-US" sz="2000" dirty="0"/>
              <a:t>, </a:t>
            </a:r>
            <a:r>
              <a:rPr lang="en-US" sz="2000" dirty="0" err="1"/>
              <a:t>company_location</a:t>
            </a:r>
            <a:r>
              <a:rPr lang="en-US" sz="2000" dirty="0"/>
              <a:t> ,AVG(SALARY) AS           </a:t>
            </a:r>
            <a:br>
              <a:rPr lang="en-US" sz="2000" dirty="0"/>
            </a:br>
            <a:r>
              <a:rPr lang="en-US" sz="2000" dirty="0"/>
              <a:t>                     AVG_SALARYT   FROM  </a:t>
            </a:r>
            <a:r>
              <a:rPr lang="en-US" sz="2000" dirty="0" err="1"/>
              <a:t>jobs_in_data</a:t>
            </a:r>
            <a:br>
              <a:rPr lang="en-US" sz="2000" dirty="0"/>
            </a:br>
            <a:r>
              <a:rPr lang="en-US" sz="2000" dirty="0"/>
              <a:t>                       WHERE </a:t>
            </a:r>
            <a:r>
              <a:rPr lang="en-US" sz="2000" dirty="0" err="1"/>
              <a:t>experience_level</a:t>
            </a:r>
            <a:r>
              <a:rPr lang="en-US" sz="2000" dirty="0"/>
              <a:t> = 'Senior'  group by </a:t>
            </a:r>
            <a:r>
              <a:rPr lang="en-US" sz="2000" dirty="0" err="1"/>
              <a:t>company_location</a:t>
            </a:r>
            <a:r>
              <a:rPr lang="en-US" sz="2000" dirty="0"/>
              <a:t>;</a:t>
            </a:r>
          </a:p>
        </p:txBody>
      </p:sp>
      <p:pic>
        <p:nvPicPr>
          <p:cNvPr id="5" name="Content Placeholder 4">
            <a:extLst>
              <a:ext uri="{FF2B5EF4-FFF2-40B4-BE49-F238E27FC236}">
                <a16:creationId xmlns:a16="http://schemas.microsoft.com/office/drawing/2014/main" id="{50E7E087-B601-6E1D-D3EB-ED9BD445A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196" y="2016125"/>
            <a:ext cx="3099932" cy="3449638"/>
          </a:xfrm>
        </p:spPr>
      </p:pic>
    </p:spTree>
    <p:extLst>
      <p:ext uri="{BB962C8B-B14F-4D97-AF65-F5344CB8AC3E}">
        <p14:creationId xmlns:p14="http://schemas.microsoft.com/office/powerpoint/2010/main" val="387157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9830-56F7-08F4-EF0B-1D6939C0F5DC}"/>
              </a:ext>
            </a:extLst>
          </p:cNvPr>
          <p:cNvSpPr>
            <a:spLocks noGrp="1"/>
          </p:cNvSpPr>
          <p:nvPr>
            <p:ph type="title"/>
          </p:nvPr>
        </p:nvSpPr>
        <p:spPr>
          <a:xfrm>
            <a:off x="1294362" y="164439"/>
            <a:ext cx="9603275" cy="1049235"/>
          </a:xfrm>
        </p:spPr>
        <p:txBody>
          <a:bodyPr>
            <a:normAutofit fontScale="90000"/>
          </a:bodyPr>
          <a:lstStyle/>
          <a:p>
            <a:r>
              <a:rPr lang="en-US" sz="2000" b="1" dirty="0"/>
              <a:t>-- 14. Find the average salary for each combination of job title and employment type.</a:t>
            </a:r>
            <a:br>
              <a:rPr lang="en-US" sz="2000" dirty="0"/>
            </a:br>
            <a:br>
              <a:rPr lang="en-US" sz="2000" dirty="0"/>
            </a:br>
            <a:r>
              <a:rPr lang="en-US" sz="2000" dirty="0"/>
              <a:t>		SELECT </a:t>
            </a:r>
            <a:r>
              <a:rPr lang="en-US" sz="2000" dirty="0" err="1"/>
              <a:t>job_title</a:t>
            </a:r>
            <a:r>
              <a:rPr lang="en-US" sz="2000" dirty="0"/>
              <a:t>, </a:t>
            </a:r>
            <a:r>
              <a:rPr lang="en-US" sz="2000" dirty="0" err="1"/>
              <a:t>employment_type</a:t>
            </a:r>
            <a:r>
              <a:rPr lang="en-US" sz="2000" dirty="0"/>
              <a:t>, AVG(</a:t>
            </a:r>
            <a:r>
              <a:rPr lang="en-US" sz="2000" dirty="0" err="1"/>
              <a:t>salary_in_usd</a:t>
            </a:r>
            <a:r>
              <a:rPr lang="en-US" sz="2000" dirty="0"/>
              <a:t>) AS 				</a:t>
            </a:r>
            <a:r>
              <a:rPr lang="en-US" sz="2000" dirty="0" err="1"/>
              <a:t>avg_salary</a:t>
            </a:r>
            <a:r>
              <a:rPr lang="en-US" sz="2000" dirty="0"/>
              <a:t> FROM </a:t>
            </a:r>
            <a:r>
              <a:rPr lang="en-US" sz="2000" dirty="0" err="1"/>
              <a:t>jobs_in_data</a:t>
            </a:r>
            <a:r>
              <a:rPr lang="en-US" sz="2000" dirty="0"/>
              <a:t> </a:t>
            </a:r>
            <a:br>
              <a:rPr lang="en-US" sz="2000" dirty="0"/>
            </a:br>
            <a:r>
              <a:rPr lang="en-US" sz="2000" dirty="0"/>
              <a:t>			 GROUP BY </a:t>
            </a:r>
            <a:r>
              <a:rPr lang="en-US" sz="2000" dirty="0" err="1"/>
              <a:t>job_title</a:t>
            </a:r>
            <a:r>
              <a:rPr lang="en-US" sz="2000" dirty="0"/>
              <a:t>, </a:t>
            </a:r>
            <a:r>
              <a:rPr lang="en-US" sz="2000" dirty="0" err="1"/>
              <a:t>employment_type</a:t>
            </a:r>
            <a:r>
              <a:rPr lang="en-US" sz="2000" dirty="0"/>
              <a:t>;</a:t>
            </a:r>
          </a:p>
        </p:txBody>
      </p:sp>
      <p:pic>
        <p:nvPicPr>
          <p:cNvPr id="5" name="Content Placeholder 4">
            <a:extLst>
              <a:ext uri="{FF2B5EF4-FFF2-40B4-BE49-F238E27FC236}">
                <a16:creationId xmlns:a16="http://schemas.microsoft.com/office/drawing/2014/main" id="{6EBFDE13-B6B8-2576-0677-B96EB85B0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268" y="2016125"/>
            <a:ext cx="7557788" cy="3449638"/>
          </a:xfrm>
        </p:spPr>
      </p:pic>
    </p:spTree>
    <p:extLst>
      <p:ext uri="{BB962C8B-B14F-4D97-AF65-F5344CB8AC3E}">
        <p14:creationId xmlns:p14="http://schemas.microsoft.com/office/powerpoint/2010/main" val="9453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89B2-498B-DE3F-F4FD-B32B7048F99F}"/>
              </a:ext>
            </a:extLst>
          </p:cNvPr>
          <p:cNvSpPr>
            <a:spLocks noGrp="1"/>
          </p:cNvSpPr>
          <p:nvPr>
            <p:ph type="title"/>
          </p:nvPr>
        </p:nvSpPr>
        <p:spPr>
          <a:xfrm>
            <a:off x="1294362" y="0"/>
            <a:ext cx="9603275" cy="1049235"/>
          </a:xfrm>
        </p:spPr>
        <p:txBody>
          <a:bodyPr>
            <a:normAutofit fontScale="90000"/>
          </a:bodyPr>
          <a:lstStyle/>
          <a:p>
            <a:r>
              <a:rPr lang="en-US" sz="2000" b="1" dirty="0"/>
              <a:t>-- 15. Calculate the number of employees in each experience level for each country.</a:t>
            </a:r>
            <a:br>
              <a:rPr lang="en-US" sz="2000" dirty="0"/>
            </a:br>
            <a:r>
              <a:rPr lang="en-US" sz="2000" dirty="0"/>
              <a:t>	             </a:t>
            </a:r>
            <a:br>
              <a:rPr lang="en-US" sz="2000" dirty="0"/>
            </a:br>
            <a:r>
              <a:rPr lang="en-US" sz="2000" dirty="0"/>
              <a:t>         SELECT </a:t>
            </a:r>
            <a:r>
              <a:rPr lang="en-US" sz="2000" dirty="0" err="1"/>
              <a:t>company_location</a:t>
            </a:r>
            <a:r>
              <a:rPr lang="en-US" sz="2000" dirty="0"/>
              <a:t>, </a:t>
            </a:r>
            <a:r>
              <a:rPr lang="en-US" sz="2000" dirty="0" err="1"/>
              <a:t>experience_level</a:t>
            </a:r>
            <a:r>
              <a:rPr lang="en-US" sz="2000" dirty="0"/>
              <a:t> , COUNT(*) AS EMP_COUNT </a:t>
            </a:r>
            <a:br>
              <a:rPr lang="en-US" sz="2000" dirty="0"/>
            </a:br>
            <a:r>
              <a:rPr lang="en-US" sz="2000" dirty="0"/>
              <a:t>                 FROM </a:t>
            </a:r>
            <a:r>
              <a:rPr lang="en-US" sz="2000" dirty="0" err="1"/>
              <a:t>jobs_in_data</a:t>
            </a:r>
            <a:r>
              <a:rPr lang="en-US" sz="2000" dirty="0"/>
              <a:t> </a:t>
            </a:r>
            <a:br>
              <a:rPr lang="en-US" sz="2000" dirty="0"/>
            </a:br>
            <a:r>
              <a:rPr lang="en-US" sz="2000" dirty="0"/>
              <a:t>                 group by </a:t>
            </a:r>
            <a:r>
              <a:rPr lang="en-US" sz="2000" dirty="0" err="1"/>
              <a:t>experience_level</a:t>
            </a:r>
            <a:r>
              <a:rPr lang="en-US" sz="2000" dirty="0"/>
              <a:t> ,</a:t>
            </a:r>
            <a:r>
              <a:rPr lang="en-US" sz="2000" dirty="0" err="1"/>
              <a:t>company_location</a:t>
            </a:r>
            <a:r>
              <a:rPr lang="en-US" sz="2000" dirty="0"/>
              <a:t> ORDER BY           </a:t>
            </a:r>
            <a:br>
              <a:rPr lang="en-US" sz="2000" dirty="0"/>
            </a:br>
            <a:r>
              <a:rPr lang="en-US" sz="2000" dirty="0"/>
              <a:t>                   </a:t>
            </a:r>
            <a:r>
              <a:rPr lang="en-US" sz="2000" dirty="0" err="1"/>
              <a:t>company_location</a:t>
            </a:r>
            <a:r>
              <a:rPr lang="en-US" sz="2000" dirty="0"/>
              <a:t> ;</a:t>
            </a:r>
          </a:p>
        </p:txBody>
      </p:sp>
      <p:pic>
        <p:nvPicPr>
          <p:cNvPr id="5" name="Content Placeholder 4">
            <a:extLst>
              <a:ext uri="{FF2B5EF4-FFF2-40B4-BE49-F238E27FC236}">
                <a16:creationId xmlns:a16="http://schemas.microsoft.com/office/drawing/2014/main" id="{7EAB3EA2-40C8-3953-1C7F-1C0237628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227" y="2016125"/>
            <a:ext cx="7569870" cy="3449638"/>
          </a:xfrm>
        </p:spPr>
      </p:pic>
    </p:spTree>
    <p:extLst>
      <p:ext uri="{BB962C8B-B14F-4D97-AF65-F5344CB8AC3E}">
        <p14:creationId xmlns:p14="http://schemas.microsoft.com/office/powerpoint/2010/main" val="354260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CC2E-AD0F-6E2C-5B79-B792D975856B}"/>
              </a:ext>
            </a:extLst>
          </p:cNvPr>
          <p:cNvSpPr>
            <a:spLocks noGrp="1"/>
          </p:cNvSpPr>
          <p:nvPr>
            <p:ph type="title"/>
          </p:nvPr>
        </p:nvSpPr>
        <p:spPr>
          <a:xfrm>
            <a:off x="1294362" y="164439"/>
            <a:ext cx="9603275" cy="1049235"/>
          </a:xfrm>
        </p:spPr>
        <p:txBody>
          <a:bodyPr>
            <a:normAutofit fontScale="90000"/>
          </a:bodyPr>
          <a:lstStyle/>
          <a:p>
            <a:r>
              <a:rPr lang="en-US" sz="2000" b="1" dirty="0"/>
              <a:t>-- 16. Find the average salary for each job category in each company location.	</a:t>
            </a:r>
            <a:r>
              <a:rPr lang="en-US" sz="2000" dirty="0"/>
              <a:t>	</a:t>
            </a:r>
            <a:br>
              <a:rPr lang="en-US" sz="2000" dirty="0"/>
            </a:br>
            <a:br>
              <a:rPr lang="en-US" sz="2000" dirty="0"/>
            </a:br>
            <a:r>
              <a:rPr lang="en-US" sz="2000" dirty="0"/>
              <a:t>      SELECT </a:t>
            </a:r>
            <a:r>
              <a:rPr lang="en-US" sz="2000" dirty="0" err="1"/>
              <a:t>job_category</a:t>
            </a:r>
            <a:r>
              <a:rPr lang="en-US" sz="2000" dirty="0"/>
              <a:t> , </a:t>
            </a:r>
            <a:r>
              <a:rPr lang="en-US" sz="2000" dirty="0" err="1"/>
              <a:t>company_location</a:t>
            </a:r>
            <a:r>
              <a:rPr lang="en-US" sz="2000" dirty="0"/>
              <a:t> , AVG(SALARY) AS AVG_SALARY  </a:t>
            </a:r>
            <a:br>
              <a:rPr lang="en-US" sz="2000" dirty="0"/>
            </a:br>
            <a:r>
              <a:rPr lang="en-US" sz="2000" dirty="0"/>
              <a:t>          FROM  </a:t>
            </a:r>
            <a:r>
              <a:rPr lang="en-US" sz="2000" dirty="0" err="1"/>
              <a:t>jobs_in_data</a:t>
            </a:r>
            <a:r>
              <a:rPr lang="en-US" sz="2000" dirty="0"/>
              <a:t>               </a:t>
            </a:r>
            <a:br>
              <a:rPr lang="en-US" sz="2000" dirty="0"/>
            </a:br>
            <a:r>
              <a:rPr lang="en-US" sz="2000" dirty="0"/>
              <a:t>          group by  </a:t>
            </a:r>
            <a:r>
              <a:rPr lang="en-US" sz="2000" dirty="0" err="1"/>
              <a:t>company_location</a:t>
            </a:r>
            <a:r>
              <a:rPr lang="en-US" sz="2000" dirty="0"/>
              <a:t>, </a:t>
            </a:r>
            <a:r>
              <a:rPr lang="en-US" sz="2000" dirty="0" err="1"/>
              <a:t>job_category</a:t>
            </a:r>
            <a:r>
              <a:rPr lang="en-US" sz="2000" dirty="0"/>
              <a:t>;</a:t>
            </a:r>
          </a:p>
        </p:txBody>
      </p:sp>
      <p:pic>
        <p:nvPicPr>
          <p:cNvPr id="5" name="Content Placeholder 4">
            <a:extLst>
              <a:ext uri="{FF2B5EF4-FFF2-40B4-BE49-F238E27FC236}">
                <a16:creationId xmlns:a16="http://schemas.microsoft.com/office/drawing/2014/main" id="{B3840612-960B-824B-D5AA-37D7E058F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1594" y="2016125"/>
            <a:ext cx="3143136" cy="3449638"/>
          </a:xfrm>
        </p:spPr>
      </p:pic>
    </p:spTree>
    <p:extLst>
      <p:ext uri="{BB962C8B-B14F-4D97-AF65-F5344CB8AC3E}">
        <p14:creationId xmlns:p14="http://schemas.microsoft.com/office/powerpoint/2010/main" val="73049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95B7-73A5-90BA-3A80-A20ECD9C0981}"/>
              </a:ext>
            </a:extLst>
          </p:cNvPr>
          <p:cNvSpPr>
            <a:spLocks noGrp="1"/>
          </p:cNvSpPr>
          <p:nvPr>
            <p:ph type="title"/>
          </p:nvPr>
        </p:nvSpPr>
        <p:spPr>
          <a:xfrm>
            <a:off x="502920" y="243205"/>
            <a:ext cx="10515600" cy="1325563"/>
          </a:xfrm>
        </p:spPr>
        <p:txBody>
          <a:bodyPr>
            <a:normAutofit fontScale="90000"/>
          </a:bodyPr>
          <a:lstStyle/>
          <a:p>
            <a:r>
              <a:rPr lang="en-US" sz="2400" b="1" dirty="0"/>
              <a:t>-- 17. List the job titles with a salary above a certain threshold (e.g., 200000 USD)</a:t>
            </a:r>
            <a:br>
              <a:rPr lang="en-US" sz="2400" dirty="0"/>
            </a:br>
            <a:br>
              <a:rPr lang="en-US" sz="2400" dirty="0"/>
            </a:br>
            <a:r>
              <a:rPr lang="en-US" sz="2400" dirty="0"/>
              <a:t>.			SELECT </a:t>
            </a:r>
            <a:r>
              <a:rPr lang="en-US" sz="2400" dirty="0" err="1"/>
              <a:t>job_title</a:t>
            </a:r>
            <a:r>
              <a:rPr lang="en-US" sz="2400" dirty="0"/>
              <a:t> , SALARY  FROM </a:t>
            </a:r>
            <a:r>
              <a:rPr lang="en-US" sz="2400" dirty="0" err="1"/>
              <a:t>jobs_in_data</a:t>
            </a:r>
            <a:r>
              <a:rPr lang="en-US" sz="2400" dirty="0"/>
              <a:t>   </a:t>
            </a:r>
            <a:br>
              <a:rPr lang="en-US" sz="2400" dirty="0"/>
            </a:br>
            <a:r>
              <a:rPr lang="en-US" sz="2400" dirty="0"/>
              <a:t>                                                  WHERE SALARY &gt; 200000;</a:t>
            </a:r>
          </a:p>
        </p:txBody>
      </p:sp>
      <p:pic>
        <p:nvPicPr>
          <p:cNvPr id="5" name="Content Placeholder 4">
            <a:extLst>
              <a:ext uri="{FF2B5EF4-FFF2-40B4-BE49-F238E27FC236}">
                <a16:creationId xmlns:a16="http://schemas.microsoft.com/office/drawing/2014/main" id="{F4F9BB83-BDDE-6AB2-C3E3-40AC6C392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774" y="2016125"/>
            <a:ext cx="7608777" cy="3449638"/>
          </a:xfrm>
        </p:spPr>
      </p:pic>
    </p:spTree>
    <p:extLst>
      <p:ext uri="{BB962C8B-B14F-4D97-AF65-F5344CB8AC3E}">
        <p14:creationId xmlns:p14="http://schemas.microsoft.com/office/powerpoint/2010/main" val="47352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E646-94EC-4410-233C-FAFF7A6830C2}"/>
              </a:ext>
            </a:extLst>
          </p:cNvPr>
          <p:cNvSpPr>
            <a:spLocks noGrp="1"/>
          </p:cNvSpPr>
          <p:nvPr>
            <p:ph type="title"/>
          </p:nvPr>
        </p:nvSpPr>
        <p:spPr>
          <a:xfrm>
            <a:off x="1294362" y="113639"/>
            <a:ext cx="9603275" cy="1049235"/>
          </a:xfrm>
        </p:spPr>
        <p:txBody>
          <a:bodyPr>
            <a:normAutofit fontScale="90000"/>
          </a:bodyPr>
          <a:lstStyle/>
          <a:p>
            <a:r>
              <a:rPr lang="en-US" sz="1800" b="1" dirty="0"/>
              <a:t>-- 18. Calculate the difference in average salary between full-time and part-time employees for each job title.</a:t>
            </a:r>
            <a:r>
              <a:rPr lang="en-US" sz="1800" dirty="0"/>
              <a:t>		</a:t>
            </a:r>
            <a:br>
              <a:rPr lang="en-US" sz="1800" dirty="0"/>
            </a:br>
            <a:r>
              <a:rPr lang="en-US" sz="1800" dirty="0"/>
              <a:t>SELECT </a:t>
            </a:r>
            <a:r>
              <a:rPr lang="en-US" sz="1800" dirty="0" err="1"/>
              <a:t>job_title</a:t>
            </a:r>
            <a:r>
              <a:rPr lang="en-US" sz="1800" dirty="0"/>
              <a:t>,  </a:t>
            </a:r>
            <a:br>
              <a:rPr lang="en-US" sz="1800" dirty="0"/>
            </a:br>
            <a:r>
              <a:rPr lang="en-US" sz="1800" dirty="0"/>
              <a:t>                  AVG(CASE WHEN </a:t>
            </a:r>
            <a:r>
              <a:rPr lang="en-US" sz="1800" dirty="0" err="1"/>
              <a:t>employment_type</a:t>
            </a:r>
            <a:r>
              <a:rPr lang="en-US" sz="1800" dirty="0"/>
              <a:t> = 'Full-time' THEN salary ELSE NULL END) -        </a:t>
            </a:r>
            <a:br>
              <a:rPr lang="en-US" sz="1800" dirty="0"/>
            </a:br>
            <a:r>
              <a:rPr lang="en-US" sz="1800" dirty="0"/>
              <a:t>                   AVG(CASE WHEN </a:t>
            </a:r>
            <a:r>
              <a:rPr lang="en-US" sz="1800" dirty="0" err="1"/>
              <a:t>employment_type</a:t>
            </a:r>
            <a:r>
              <a:rPr lang="en-US" sz="1800" dirty="0"/>
              <a:t> = 'Part-time' THEN salary ELSE NULL END) AS </a:t>
            </a:r>
            <a:r>
              <a:rPr lang="en-US" sz="1800" dirty="0" err="1"/>
              <a:t>avg_salary_diff</a:t>
            </a:r>
            <a:r>
              <a:rPr lang="en-US" sz="1800" dirty="0"/>
              <a:t>    </a:t>
            </a:r>
            <a:br>
              <a:rPr lang="en-US" sz="1800" dirty="0"/>
            </a:br>
            <a:r>
              <a:rPr lang="en-US" sz="1800" dirty="0"/>
              <a:t>                                      FROM   </a:t>
            </a:r>
            <a:r>
              <a:rPr lang="en-US" sz="1800" dirty="0" err="1"/>
              <a:t>jobs_in_data</a:t>
            </a:r>
            <a:r>
              <a:rPr lang="en-US" sz="1800" dirty="0"/>
              <a:t>    GROUP BY </a:t>
            </a:r>
            <a:r>
              <a:rPr lang="en-US" sz="1800" dirty="0" err="1"/>
              <a:t>job_title</a:t>
            </a:r>
            <a:r>
              <a:rPr lang="en-US" sz="1800" dirty="0"/>
              <a:t>;</a:t>
            </a:r>
          </a:p>
        </p:txBody>
      </p:sp>
      <p:pic>
        <p:nvPicPr>
          <p:cNvPr id="5" name="Content Placeholder 4">
            <a:extLst>
              <a:ext uri="{FF2B5EF4-FFF2-40B4-BE49-F238E27FC236}">
                <a16:creationId xmlns:a16="http://schemas.microsoft.com/office/drawing/2014/main" id="{3561C93F-193B-51FD-E944-749F0B14A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952" y="2016125"/>
            <a:ext cx="7514420" cy="3449638"/>
          </a:xfrm>
        </p:spPr>
      </p:pic>
    </p:spTree>
    <p:extLst>
      <p:ext uri="{BB962C8B-B14F-4D97-AF65-F5344CB8AC3E}">
        <p14:creationId xmlns:p14="http://schemas.microsoft.com/office/powerpoint/2010/main" val="147935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236B-26DE-E172-96FB-7729D00273E4}"/>
              </a:ext>
            </a:extLst>
          </p:cNvPr>
          <p:cNvSpPr>
            <a:spLocks noGrp="1"/>
          </p:cNvSpPr>
          <p:nvPr>
            <p:ph type="title"/>
          </p:nvPr>
        </p:nvSpPr>
        <p:spPr/>
        <p:txBody>
          <a:bodyPr>
            <a:normAutofit fontScale="90000"/>
          </a:bodyPr>
          <a:lstStyle/>
          <a:p>
            <a:r>
              <a:rPr lang="en-US" sz="2400" b="1" dirty="0"/>
              <a:t>-- 1. Find the total number of employees in the dataset.</a:t>
            </a:r>
            <a:br>
              <a:rPr lang="en-US" sz="2400" dirty="0"/>
            </a:br>
            <a:br>
              <a:rPr lang="en-US" sz="2400" dirty="0"/>
            </a:br>
            <a:r>
              <a:rPr lang="en-US" sz="2400" dirty="0"/>
              <a:t>		SELECT COUNT(*) AS TOTAL_EMP  FROM </a:t>
            </a:r>
            <a:r>
              <a:rPr lang="en-US" sz="2400" dirty="0" err="1"/>
              <a:t>jobs_in_data</a:t>
            </a:r>
            <a:r>
              <a:rPr lang="en-US" sz="2400" dirty="0"/>
              <a:t>;</a:t>
            </a:r>
          </a:p>
        </p:txBody>
      </p:sp>
      <p:pic>
        <p:nvPicPr>
          <p:cNvPr id="5" name="Content Placeholder 4">
            <a:extLst>
              <a:ext uri="{FF2B5EF4-FFF2-40B4-BE49-F238E27FC236}">
                <a16:creationId xmlns:a16="http://schemas.microsoft.com/office/drawing/2014/main" id="{CC4FEA05-E9AA-7752-9FE4-1BC2B0DA5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3232876"/>
            <a:ext cx="9604375" cy="1016136"/>
          </a:xfrm>
        </p:spPr>
      </p:pic>
    </p:spTree>
    <p:extLst>
      <p:ext uri="{BB962C8B-B14F-4D97-AF65-F5344CB8AC3E}">
        <p14:creationId xmlns:p14="http://schemas.microsoft.com/office/powerpoint/2010/main" val="115312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4C05-0054-5FC1-774A-7B392666C8B4}"/>
              </a:ext>
            </a:extLst>
          </p:cNvPr>
          <p:cNvSpPr>
            <a:spLocks noGrp="1"/>
          </p:cNvSpPr>
          <p:nvPr>
            <p:ph type="title"/>
          </p:nvPr>
        </p:nvSpPr>
        <p:spPr>
          <a:xfrm>
            <a:off x="1126459" y="205079"/>
            <a:ext cx="9603275" cy="1049235"/>
          </a:xfrm>
        </p:spPr>
        <p:txBody>
          <a:bodyPr>
            <a:normAutofit fontScale="90000"/>
          </a:bodyPr>
          <a:lstStyle/>
          <a:p>
            <a:r>
              <a:rPr lang="en-US" sz="2000" b="1" dirty="0"/>
              <a:t>-- 20. Calculate the average salary for each job title in each year.</a:t>
            </a:r>
            <a:r>
              <a:rPr lang="en-US" sz="2000" dirty="0"/>
              <a:t>	</a:t>
            </a:r>
            <a:br>
              <a:rPr lang="en-US" sz="2000" dirty="0"/>
            </a:br>
            <a:br>
              <a:rPr lang="en-US" sz="2000" dirty="0"/>
            </a:br>
            <a:r>
              <a:rPr lang="en-US" sz="2000" dirty="0"/>
              <a:t>SELECT WORK_YEAR , </a:t>
            </a:r>
            <a:r>
              <a:rPr lang="en-US" sz="2000" dirty="0" err="1"/>
              <a:t>job_title</a:t>
            </a:r>
            <a:r>
              <a:rPr lang="en-US" sz="2000" dirty="0"/>
              <a:t> , AVG(SALARY) AS AVG_SALARY   FROM  </a:t>
            </a:r>
            <a:r>
              <a:rPr lang="en-US" sz="2000" dirty="0" err="1"/>
              <a:t>jobs_in_data</a:t>
            </a:r>
            <a:r>
              <a:rPr lang="en-US" sz="2000" dirty="0"/>
              <a:t>                   </a:t>
            </a:r>
            <a:br>
              <a:rPr lang="en-US" sz="2000" dirty="0"/>
            </a:br>
            <a:r>
              <a:rPr lang="en-US" sz="2000" dirty="0"/>
              <a:t>                       group by </a:t>
            </a:r>
            <a:r>
              <a:rPr lang="en-US" sz="2000" dirty="0" err="1"/>
              <a:t>work_year</a:t>
            </a:r>
            <a:r>
              <a:rPr lang="en-US" sz="2000" dirty="0"/>
              <a:t>, </a:t>
            </a:r>
            <a:r>
              <a:rPr lang="en-US" sz="2000" dirty="0" err="1"/>
              <a:t>job_title</a:t>
            </a:r>
            <a:r>
              <a:rPr lang="en-US" sz="2000" dirty="0"/>
              <a:t>  ORDER BY </a:t>
            </a:r>
            <a:r>
              <a:rPr lang="en-US" sz="2000" dirty="0" err="1"/>
              <a:t>work_year</a:t>
            </a:r>
            <a:r>
              <a:rPr lang="en-US" sz="2000" dirty="0"/>
              <a:t>;</a:t>
            </a:r>
          </a:p>
        </p:txBody>
      </p:sp>
      <p:pic>
        <p:nvPicPr>
          <p:cNvPr id="5" name="Content Placeholder 4">
            <a:extLst>
              <a:ext uri="{FF2B5EF4-FFF2-40B4-BE49-F238E27FC236}">
                <a16:creationId xmlns:a16="http://schemas.microsoft.com/office/drawing/2014/main" id="{4310832B-023B-B0B2-7477-84F68D187B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459" y="2016125"/>
            <a:ext cx="7707407" cy="3449638"/>
          </a:xfrm>
        </p:spPr>
      </p:pic>
    </p:spTree>
    <p:extLst>
      <p:ext uri="{BB962C8B-B14F-4D97-AF65-F5344CB8AC3E}">
        <p14:creationId xmlns:p14="http://schemas.microsoft.com/office/powerpoint/2010/main" val="2572425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B38C-BB03-7E5C-902F-EF3B1DBB802D}"/>
              </a:ext>
            </a:extLst>
          </p:cNvPr>
          <p:cNvSpPr>
            <a:spLocks noGrp="1"/>
          </p:cNvSpPr>
          <p:nvPr>
            <p:ph type="title"/>
          </p:nvPr>
        </p:nvSpPr>
        <p:spPr>
          <a:xfrm>
            <a:off x="1451524" y="184759"/>
            <a:ext cx="9603275" cy="1049235"/>
          </a:xfrm>
        </p:spPr>
        <p:txBody>
          <a:bodyPr>
            <a:normAutofit fontScale="90000"/>
          </a:bodyPr>
          <a:lstStyle/>
          <a:p>
            <a:r>
              <a:rPr lang="en-US" sz="2000" b="1" dirty="0"/>
              <a:t>-- 19. Find the number of employees with more than 5 years of experience in each job title        </a:t>
            </a:r>
            <a:br>
              <a:rPr lang="en-US" sz="2000" dirty="0"/>
            </a:br>
            <a:br>
              <a:rPr lang="en-US" sz="2000" dirty="0"/>
            </a:br>
            <a:r>
              <a:rPr lang="en-US" sz="2000" dirty="0"/>
              <a:t>           SELECT </a:t>
            </a:r>
            <a:r>
              <a:rPr lang="en-US" sz="2000" dirty="0" err="1"/>
              <a:t>job_title</a:t>
            </a:r>
            <a:r>
              <a:rPr lang="en-US" sz="2000" dirty="0"/>
              <a:t>, COUNT(*) AS count FROM </a:t>
            </a:r>
            <a:r>
              <a:rPr lang="en-US" sz="2000" dirty="0" err="1"/>
              <a:t>jobs_in_data</a:t>
            </a:r>
            <a:r>
              <a:rPr lang="en-US" sz="2000" dirty="0"/>
              <a:t> </a:t>
            </a:r>
            <a:br>
              <a:rPr lang="en-US" sz="2000" dirty="0"/>
            </a:br>
            <a:r>
              <a:rPr lang="en-US" sz="2000" dirty="0"/>
              <a:t>                          WHERE </a:t>
            </a:r>
            <a:r>
              <a:rPr lang="en-US" sz="2000" dirty="0" err="1"/>
              <a:t>experience_level</a:t>
            </a:r>
            <a:r>
              <a:rPr lang="en-US" sz="2000" dirty="0"/>
              <a:t> = 'Senior'                                   </a:t>
            </a:r>
            <a:br>
              <a:rPr lang="en-US" sz="2000" dirty="0"/>
            </a:br>
            <a:r>
              <a:rPr lang="en-US" sz="2000" dirty="0"/>
              <a:t>                                        GROUP BY </a:t>
            </a:r>
            <a:r>
              <a:rPr lang="en-US" sz="2000" dirty="0" err="1"/>
              <a:t>job_title</a:t>
            </a:r>
            <a:r>
              <a:rPr lang="en-US" sz="2000" dirty="0"/>
              <a:t>;</a:t>
            </a:r>
          </a:p>
        </p:txBody>
      </p:sp>
      <p:pic>
        <p:nvPicPr>
          <p:cNvPr id="5" name="Content Placeholder 4">
            <a:extLst>
              <a:ext uri="{FF2B5EF4-FFF2-40B4-BE49-F238E27FC236}">
                <a16:creationId xmlns:a16="http://schemas.microsoft.com/office/drawing/2014/main" id="{DE412EB4-9BE1-51FB-2376-7F946D824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609" y="2016125"/>
            <a:ext cx="7611106" cy="3449638"/>
          </a:xfrm>
        </p:spPr>
      </p:pic>
    </p:spTree>
    <p:extLst>
      <p:ext uri="{BB962C8B-B14F-4D97-AF65-F5344CB8AC3E}">
        <p14:creationId xmlns:p14="http://schemas.microsoft.com/office/powerpoint/2010/main" val="55231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EFAA-4A1B-5F67-1209-8C877FABB861}"/>
              </a:ext>
            </a:extLst>
          </p:cNvPr>
          <p:cNvSpPr>
            <a:spLocks noGrp="1"/>
          </p:cNvSpPr>
          <p:nvPr>
            <p:ph type="title"/>
          </p:nvPr>
        </p:nvSpPr>
        <p:spPr>
          <a:xfrm>
            <a:off x="1320801" y="528321"/>
            <a:ext cx="9734054" cy="1325434"/>
          </a:xfrm>
        </p:spPr>
        <p:txBody>
          <a:bodyPr>
            <a:normAutofit/>
          </a:bodyPr>
          <a:lstStyle/>
          <a:p>
            <a:r>
              <a:rPr lang="en-US" sz="2800" dirty="0"/>
              <a:t>- 2. List all unique job titles.	</a:t>
            </a:r>
            <a:br>
              <a:rPr lang="en-US" sz="2800" dirty="0"/>
            </a:br>
            <a:br>
              <a:rPr lang="en-US" sz="2800" dirty="0"/>
            </a:br>
            <a:r>
              <a:rPr lang="en-US" sz="2800" dirty="0"/>
              <a:t>	SELECT distinct </a:t>
            </a:r>
            <a:r>
              <a:rPr lang="en-US" sz="2800" dirty="0" err="1"/>
              <a:t>job_title</a:t>
            </a:r>
            <a:r>
              <a:rPr lang="en-US" sz="2800" dirty="0"/>
              <a:t> FROM </a:t>
            </a:r>
            <a:r>
              <a:rPr lang="en-US" sz="2800" dirty="0" err="1"/>
              <a:t>jobs_in_data</a:t>
            </a:r>
            <a:r>
              <a:rPr lang="en-US" sz="2800" dirty="0"/>
              <a:t>;</a:t>
            </a:r>
          </a:p>
        </p:txBody>
      </p:sp>
      <p:pic>
        <p:nvPicPr>
          <p:cNvPr id="5" name="Content Placeholder 4">
            <a:extLst>
              <a:ext uri="{FF2B5EF4-FFF2-40B4-BE49-F238E27FC236}">
                <a16:creationId xmlns:a16="http://schemas.microsoft.com/office/drawing/2014/main" id="{1FC4A0CF-D149-CAD3-969B-1FA7322D6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433" y="2016125"/>
            <a:ext cx="8023459" cy="3449638"/>
          </a:xfrm>
        </p:spPr>
      </p:pic>
    </p:spTree>
    <p:extLst>
      <p:ext uri="{BB962C8B-B14F-4D97-AF65-F5344CB8AC3E}">
        <p14:creationId xmlns:p14="http://schemas.microsoft.com/office/powerpoint/2010/main" val="403062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72A0-BA0B-23E5-703B-1F4054E3A424}"/>
              </a:ext>
            </a:extLst>
          </p:cNvPr>
          <p:cNvSpPr>
            <a:spLocks noGrp="1"/>
          </p:cNvSpPr>
          <p:nvPr>
            <p:ph type="title"/>
          </p:nvPr>
        </p:nvSpPr>
        <p:spPr>
          <a:xfrm>
            <a:off x="1137921" y="406401"/>
            <a:ext cx="9916934" cy="1447354"/>
          </a:xfrm>
        </p:spPr>
        <p:txBody>
          <a:bodyPr>
            <a:normAutofit fontScale="90000"/>
          </a:bodyPr>
          <a:lstStyle/>
          <a:p>
            <a:r>
              <a:rPr lang="en-US" sz="2400" b="1" dirty="0"/>
              <a:t>-- 3. Find the average salary for each job category.</a:t>
            </a:r>
            <a:br>
              <a:rPr lang="en-US" sz="2400" dirty="0"/>
            </a:br>
            <a:br>
              <a:rPr lang="en-US" sz="2400" dirty="0"/>
            </a:br>
            <a:r>
              <a:rPr lang="en-US" sz="2400" dirty="0"/>
              <a:t>		SELECT </a:t>
            </a:r>
            <a:r>
              <a:rPr lang="en-US" sz="2400" dirty="0" err="1"/>
              <a:t>job_category</a:t>
            </a:r>
            <a:r>
              <a:rPr lang="en-US" sz="2400" dirty="0"/>
              <a:t>, AVG(SALARY) AS AVG_SALARY FROM               </a:t>
            </a:r>
            <a:br>
              <a:rPr lang="en-US" sz="2400" dirty="0"/>
            </a:br>
            <a:r>
              <a:rPr lang="en-US" sz="2400" dirty="0"/>
              <a:t>                               </a:t>
            </a:r>
            <a:r>
              <a:rPr lang="en-US" sz="2400" dirty="0" err="1"/>
              <a:t>jobs_in_data</a:t>
            </a:r>
            <a:r>
              <a:rPr lang="en-US" sz="2400" dirty="0"/>
              <a:t> group by </a:t>
            </a:r>
            <a:r>
              <a:rPr lang="en-US" sz="2400" dirty="0" err="1"/>
              <a:t>job_category</a:t>
            </a:r>
            <a:r>
              <a:rPr lang="en-US" sz="2400" dirty="0"/>
              <a:t>; </a:t>
            </a:r>
          </a:p>
        </p:txBody>
      </p:sp>
      <p:pic>
        <p:nvPicPr>
          <p:cNvPr id="5" name="Content Placeholder 4">
            <a:extLst>
              <a:ext uri="{FF2B5EF4-FFF2-40B4-BE49-F238E27FC236}">
                <a16:creationId xmlns:a16="http://schemas.microsoft.com/office/drawing/2014/main" id="{F6EF116D-F564-6A2E-F535-AF80F4829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720" y="2164080"/>
            <a:ext cx="10284882" cy="3789679"/>
          </a:xfrm>
        </p:spPr>
      </p:pic>
    </p:spTree>
    <p:extLst>
      <p:ext uri="{BB962C8B-B14F-4D97-AF65-F5344CB8AC3E}">
        <p14:creationId xmlns:p14="http://schemas.microsoft.com/office/powerpoint/2010/main" val="26382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30BA-9BF8-C56D-7B14-D5059EF84C37}"/>
              </a:ext>
            </a:extLst>
          </p:cNvPr>
          <p:cNvSpPr>
            <a:spLocks noGrp="1"/>
          </p:cNvSpPr>
          <p:nvPr>
            <p:ph type="title"/>
          </p:nvPr>
        </p:nvSpPr>
        <p:spPr>
          <a:xfrm>
            <a:off x="904240" y="1"/>
            <a:ext cx="10150615" cy="2184400"/>
          </a:xfrm>
        </p:spPr>
        <p:txBody>
          <a:bodyPr>
            <a:normAutofit fontScale="90000"/>
          </a:bodyPr>
          <a:lstStyle/>
          <a:p>
            <a:r>
              <a:rPr lang="en-US" sz="2400" b="1" dirty="0"/>
              <a:t>-- 4. Find the maximum salary in each company location.</a:t>
            </a:r>
            <a:br>
              <a:rPr lang="en-US" sz="2400" dirty="0"/>
            </a:br>
            <a:br>
              <a:rPr lang="en-US" sz="2400" dirty="0"/>
            </a:br>
            <a:r>
              <a:rPr lang="en-US" sz="2400" dirty="0"/>
              <a:t>	select </a:t>
            </a:r>
            <a:r>
              <a:rPr lang="en-US" sz="2400" dirty="0" err="1"/>
              <a:t>company_location</a:t>
            </a:r>
            <a:r>
              <a:rPr lang="en-US" sz="2400" dirty="0"/>
              <a:t>, MAX(SALARY) AS MAX_SALARY  FROM           </a:t>
            </a:r>
            <a:br>
              <a:rPr lang="en-US" sz="2400" dirty="0"/>
            </a:br>
            <a:r>
              <a:rPr lang="en-US" sz="2400" dirty="0"/>
              <a:t>              </a:t>
            </a:r>
            <a:r>
              <a:rPr lang="en-US" sz="2400" dirty="0" err="1"/>
              <a:t>jobs_in_data</a:t>
            </a:r>
            <a:r>
              <a:rPr lang="en-US" sz="2400" dirty="0"/>
              <a:t>  group by </a:t>
            </a:r>
            <a:r>
              <a:rPr lang="en-US" sz="2400" dirty="0" err="1"/>
              <a:t>company_location</a:t>
            </a:r>
            <a:r>
              <a:rPr lang="en-US" sz="2400" dirty="0"/>
              <a:t>  ORDER BY   </a:t>
            </a:r>
            <a:br>
              <a:rPr lang="en-US" sz="2400" dirty="0"/>
            </a:br>
            <a:r>
              <a:rPr lang="en-US" sz="2400" dirty="0"/>
              <a:t>                      MAX(SALARY) DESC;</a:t>
            </a:r>
          </a:p>
        </p:txBody>
      </p:sp>
      <p:pic>
        <p:nvPicPr>
          <p:cNvPr id="5" name="Content Placeholder 4">
            <a:extLst>
              <a:ext uri="{FF2B5EF4-FFF2-40B4-BE49-F238E27FC236}">
                <a16:creationId xmlns:a16="http://schemas.microsoft.com/office/drawing/2014/main" id="{6D476E08-3321-9696-C59B-7F5487FD58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111" y="2016125"/>
            <a:ext cx="6368103" cy="3449638"/>
          </a:xfrm>
        </p:spPr>
      </p:pic>
    </p:spTree>
    <p:extLst>
      <p:ext uri="{BB962C8B-B14F-4D97-AF65-F5344CB8AC3E}">
        <p14:creationId xmlns:p14="http://schemas.microsoft.com/office/powerpoint/2010/main" val="37419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75F3-5F18-779B-7E30-D763954CBF12}"/>
              </a:ext>
            </a:extLst>
          </p:cNvPr>
          <p:cNvSpPr>
            <a:spLocks noGrp="1"/>
          </p:cNvSpPr>
          <p:nvPr>
            <p:ph type="title"/>
          </p:nvPr>
        </p:nvSpPr>
        <p:spPr>
          <a:xfrm>
            <a:off x="1294362" y="133959"/>
            <a:ext cx="9603275" cy="1049235"/>
          </a:xfrm>
        </p:spPr>
        <p:txBody>
          <a:bodyPr>
            <a:normAutofit fontScale="90000"/>
          </a:bodyPr>
          <a:lstStyle/>
          <a:p>
            <a:r>
              <a:rPr lang="en-US" sz="2400" b="1" dirty="0"/>
              <a:t>-- 5. Count the number of employees with different employment types.</a:t>
            </a:r>
            <a:br>
              <a:rPr lang="en-US" sz="2400" dirty="0"/>
            </a:br>
            <a:r>
              <a:rPr lang="en-US" sz="2400" dirty="0"/>
              <a:t>		SELECT </a:t>
            </a:r>
            <a:r>
              <a:rPr lang="en-US" sz="2400" dirty="0" err="1"/>
              <a:t>employment_type</a:t>
            </a:r>
            <a:r>
              <a:rPr lang="en-US" sz="2400" dirty="0"/>
              <a:t> , COUNT(</a:t>
            </a:r>
            <a:r>
              <a:rPr lang="en-US" sz="2400" dirty="0" err="1"/>
              <a:t>employment_type</a:t>
            </a:r>
            <a:r>
              <a:rPr lang="en-US" sz="2400" dirty="0"/>
              <a:t>) AS "employment            </a:t>
            </a:r>
            <a:br>
              <a:rPr lang="en-US" sz="2400" dirty="0"/>
            </a:br>
            <a:r>
              <a:rPr lang="en-US" sz="2400" dirty="0"/>
              <a:t>            </a:t>
            </a:r>
            <a:r>
              <a:rPr lang="en-US" sz="2400" dirty="0" err="1"/>
              <a:t>types."FROM</a:t>
            </a:r>
            <a:r>
              <a:rPr lang="en-US" sz="2400" dirty="0"/>
              <a:t> </a:t>
            </a:r>
            <a:r>
              <a:rPr lang="en-US" sz="2400" dirty="0" err="1"/>
              <a:t>jobs_in_data</a:t>
            </a:r>
            <a:r>
              <a:rPr lang="en-US" sz="2400" dirty="0"/>
              <a:t>  group by </a:t>
            </a:r>
            <a:r>
              <a:rPr lang="en-US" sz="2400" dirty="0" err="1"/>
              <a:t>employment_type</a:t>
            </a:r>
            <a:r>
              <a:rPr lang="en-US" sz="2400" dirty="0"/>
              <a:t>;</a:t>
            </a:r>
          </a:p>
        </p:txBody>
      </p:sp>
      <p:pic>
        <p:nvPicPr>
          <p:cNvPr id="5" name="Content Placeholder 4">
            <a:extLst>
              <a:ext uri="{FF2B5EF4-FFF2-40B4-BE49-F238E27FC236}">
                <a16:creationId xmlns:a16="http://schemas.microsoft.com/office/drawing/2014/main" id="{E708B9BE-E5B2-460A-FB35-CD8CB0B4A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880" y="2520689"/>
            <a:ext cx="9539341" cy="2243341"/>
          </a:xfrm>
        </p:spPr>
      </p:pic>
    </p:spTree>
    <p:extLst>
      <p:ext uri="{BB962C8B-B14F-4D97-AF65-F5344CB8AC3E}">
        <p14:creationId xmlns:p14="http://schemas.microsoft.com/office/powerpoint/2010/main" val="4355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C620-3475-11EF-2669-3DFA60CD3A0B}"/>
              </a:ext>
            </a:extLst>
          </p:cNvPr>
          <p:cNvSpPr>
            <a:spLocks noGrp="1"/>
          </p:cNvSpPr>
          <p:nvPr>
            <p:ph type="title"/>
          </p:nvPr>
        </p:nvSpPr>
        <p:spPr>
          <a:xfrm>
            <a:off x="1197579" y="72999"/>
            <a:ext cx="9603275" cy="1049235"/>
          </a:xfrm>
        </p:spPr>
        <p:txBody>
          <a:bodyPr>
            <a:normAutofit fontScale="90000"/>
          </a:bodyPr>
          <a:lstStyle/>
          <a:p>
            <a:r>
              <a:rPr lang="en-US" sz="2400" b="1" dirty="0"/>
              <a:t>-- 6. Calculate the average salary for employees working remotely.</a:t>
            </a:r>
            <a:br>
              <a:rPr lang="en-US" sz="2400" dirty="0"/>
            </a:br>
            <a:br>
              <a:rPr lang="en-US" sz="2400" dirty="0"/>
            </a:br>
            <a:r>
              <a:rPr lang="en-US" sz="2400" dirty="0"/>
              <a:t>		SELECT AVG(SALARY) AS AVG_SALARY   FROM </a:t>
            </a:r>
            <a:r>
              <a:rPr lang="en-US" sz="2400" dirty="0" err="1"/>
              <a:t>jobs_in_data</a:t>
            </a:r>
            <a:r>
              <a:rPr lang="en-US" sz="2400" dirty="0"/>
              <a:t>          </a:t>
            </a:r>
            <a:br>
              <a:rPr lang="en-US" sz="2400" dirty="0"/>
            </a:br>
            <a:r>
              <a:rPr lang="en-US" sz="2400" dirty="0"/>
              <a:t>                               WHERE </a:t>
            </a:r>
            <a:r>
              <a:rPr lang="en-US" sz="2400" dirty="0" err="1"/>
              <a:t>work_setting</a:t>
            </a:r>
            <a:r>
              <a:rPr lang="en-US" sz="2400" dirty="0"/>
              <a:t> = 'Remote';</a:t>
            </a:r>
          </a:p>
        </p:txBody>
      </p:sp>
      <p:pic>
        <p:nvPicPr>
          <p:cNvPr id="5" name="Content Placeholder 4">
            <a:extLst>
              <a:ext uri="{FF2B5EF4-FFF2-40B4-BE49-F238E27FC236}">
                <a16:creationId xmlns:a16="http://schemas.microsoft.com/office/drawing/2014/main" id="{35105CED-944C-73B5-EC16-43508E27C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161" y="2463799"/>
            <a:ext cx="9245972" cy="2392681"/>
          </a:xfrm>
        </p:spPr>
      </p:pic>
    </p:spTree>
    <p:extLst>
      <p:ext uri="{BB962C8B-B14F-4D97-AF65-F5344CB8AC3E}">
        <p14:creationId xmlns:p14="http://schemas.microsoft.com/office/powerpoint/2010/main" val="116795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84D4-2DD7-E493-54E2-B7932F073801}"/>
              </a:ext>
            </a:extLst>
          </p:cNvPr>
          <p:cNvSpPr>
            <a:spLocks noGrp="1"/>
          </p:cNvSpPr>
          <p:nvPr>
            <p:ph type="title"/>
          </p:nvPr>
        </p:nvSpPr>
        <p:spPr>
          <a:xfrm>
            <a:off x="1239520" y="0"/>
            <a:ext cx="9658117" cy="751839"/>
          </a:xfrm>
        </p:spPr>
        <p:txBody>
          <a:bodyPr>
            <a:normAutofit fontScale="90000"/>
          </a:bodyPr>
          <a:lstStyle/>
          <a:p>
            <a:r>
              <a:rPr lang="en-US" sz="2200" b="1" dirty="0"/>
              <a:t>-- 7. Find the number of employees in each job category.</a:t>
            </a:r>
            <a:r>
              <a:rPr lang="en-US" sz="2800" b="1" dirty="0"/>
              <a:t>	</a:t>
            </a:r>
            <a:r>
              <a:rPr lang="en-US" sz="2000" dirty="0"/>
              <a:t>	</a:t>
            </a:r>
            <a:br>
              <a:rPr lang="en-US" sz="2000" dirty="0"/>
            </a:br>
            <a:r>
              <a:rPr lang="en-US" sz="2000" dirty="0"/>
              <a:t>SELECT </a:t>
            </a:r>
            <a:r>
              <a:rPr lang="en-US" sz="2000" dirty="0" err="1"/>
              <a:t>job_category</a:t>
            </a:r>
            <a:r>
              <a:rPr lang="en-US" sz="2000" dirty="0"/>
              <a:t> , COUNT(</a:t>
            </a:r>
            <a:r>
              <a:rPr lang="en-US" sz="2000" dirty="0" err="1"/>
              <a:t>job_category</a:t>
            </a:r>
            <a:r>
              <a:rPr lang="en-US" sz="2000" dirty="0"/>
              <a:t>) AS "NUMBER OF EMPLOYEES"         </a:t>
            </a:r>
            <a:br>
              <a:rPr lang="en-US" sz="2000" dirty="0"/>
            </a:br>
            <a:r>
              <a:rPr lang="en-US" sz="2000" dirty="0"/>
              <a:t>                    FROM </a:t>
            </a:r>
            <a:r>
              <a:rPr lang="en-US" sz="2000" dirty="0" err="1"/>
              <a:t>jobs_in_data</a:t>
            </a:r>
            <a:r>
              <a:rPr lang="en-US" sz="2000" dirty="0"/>
              <a:t>  group by </a:t>
            </a:r>
            <a:r>
              <a:rPr lang="en-US" sz="2000" dirty="0" err="1"/>
              <a:t>job_category</a:t>
            </a:r>
            <a:r>
              <a:rPr lang="en-US" sz="2800" dirty="0"/>
              <a:t>;</a:t>
            </a:r>
          </a:p>
        </p:txBody>
      </p:sp>
      <p:pic>
        <p:nvPicPr>
          <p:cNvPr id="5" name="Content Placeholder 4">
            <a:extLst>
              <a:ext uri="{FF2B5EF4-FFF2-40B4-BE49-F238E27FC236}">
                <a16:creationId xmlns:a16="http://schemas.microsoft.com/office/drawing/2014/main" id="{A9C02E64-52E3-6232-36C3-CC9B46F5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858" y="2696913"/>
            <a:ext cx="3322608" cy="2088061"/>
          </a:xfrm>
        </p:spPr>
      </p:pic>
    </p:spTree>
    <p:extLst>
      <p:ext uri="{BB962C8B-B14F-4D97-AF65-F5344CB8AC3E}">
        <p14:creationId xmlns:p14="http://schemas.microsoft.com/office/powerpoint/2010/main" val="314807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EB88-9792-3758-4784-3C080B3A195E}"/>
              </a:ext>
            </a:extLst>
          </p:cNvPr>
          <p:cNvSpPr>
            <a:spLocks noGrp="1"/>
          </p:cNvSpPr>
          <p:nvPr>
            <p:ph type="title"/>
          </p:nvPr>
        </p:nvSpPr>
        <p:spPr>
          <a:xfrm>
            <a:off x="1294362" y="0"/>
            <a:ext cx="9603275" cy="1049235"/>
          </a:xfrm>
        </p:spPr>
        <p:txBody>
          <a:bodyPr>
            <a:normAutofit fontScale="90000"/>
          </a:bodyPr>
          <a:lstStyle/>
          <a:p>
            <a:r>
              <a:rPr lang="en-US" sz="2400" b="1" dirty="0"/>
              <a:t>-- 8. Find the job title with the highest salary in each company location.</a:t>
            </a:r>
            <a:br>
              <a:rPr lang="en-US" sz="2400" dirty="0"/>
            </a:br>
            <a:br>
              <a:rPr lang="en-US" sz="2400" dirty="0"/>
            </a:br>
            <a:r>
              <a:rPr lang="en-US" sz="2000" dirty="0"/>
              <a:t>		SELECT </a:t>
            </a:r>
            <a:r>
              <a:rPr lang="en-US" sz="2000" dirty="0" err="1"/>
              <a:t>job_title</a:t>
            </a:r>
            <a:r>
              <a:rPr lang="en-US" sz="2000" dirty="0"/>
              <a:t>, </a:t>
            </a:r>
            <a:r>
              <a:rPr lang="en-US" sz="2000" dirty="0" err="1"/>
              <a:t>company_location</a:t>
            </a:r>
            <a:r>
              <a:rPr lang="en-US" sz="2000" dirty="0"/>
              <a:t> ,max(SALARY) AS "highest                       </a:t>
            </a:r>
            <a:br>
              <a:rPr lang="en-US" sz="2000" dirty="0"/>
            </a:br>
            <a:r>
              <a:rPr lang="en-US" sz="2000" dirty="0"/>
              <a:t>                                           salary"   FROM </a:t>
            </a:r>
            <a:r>
              <a:rPr lang="en-US" sz="2000" dirty="0" err="1"/>
              <a:t>jobs_in_data</a:t>
            </a:r>
            <a:r>
              <a:rPr lang="en-US" sz="2000" dirty="0"/>
              <a:t>   </a:t>
            </a:r>
            <a:br>
              <a:rPr lang="en-US" sz="2000" dirty="0"/>
            </a:br>
            <a:r>
              <a:rPr lang="en-US" sz="2000" dirty="0"/>
              <a:t>                                                   group by </a:t>
            </a:r>
            <a:r>
              <a:rPr lang="en-US" sz="2000" dirty="0" err="1"/>
              <a:t>job_title</a:t>
            </a:r>
            <a:r>
              <a:rPr lang="en-US" sz="2000" dirty="0"/>
              <a:t>, </a:t>
            </a:r>
            <a:r>
              <a:rPr lang="en-US" sz="2000" dirty="0" err="1"/>
              <a:t>company_location</a:t>
            </a:r>
            <a:r>
              <a:rPr lang="en-US" sz="2000" dirty="0"/>
              <a:t> ;</a:t>
            </a:r>
          </a:p>
        </p:txBody>
      </p:sp>
      <p:pic>
        <p:nvPicPr>
          <p:cNvPr id="5" name="Content Placeholder 4">
            <a:extLst>
              <a:ext uri="{FF2B5EF4-FFF2-40B4-BE49-F238E27FC236}">
                <a16:creationId xmlns:a16="http://schemas.microsoft.com/office/drawing/2014/main" id="{1B1CE548-A055-3367-6328-6097DF361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751" y="2341245"/>
            <a:ext cx="7636742" cy="3449638"/>
          </a:xfrm>
        </p:spPr>
      </p:pic>
    </p:spTree>
    <p:extLst>
      <p:ext uri="{BB962C8B-B14F-4D97-AF65-F5344CB8AC3E}">
        <p14:creationId xmlns:p14="http://schemas.microsoft.com/office/powerpoint/2010/main" val="21969838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183</TotalTime>
  <Words>1173</Words>
  <Application>Microsoft Office PowerPoint</Application>
  <PresentationFormat>Widescreen</PresentationFormat>
  <Paragraphs>23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    SQL Project: Jobs in Data Science                    Analysis of Job Titles, Salaries, and Employment Type </vt:lpstr>
      <vt:lpstr>-- 1. Find the total number of employees in the dataset.    SELECT COUNT(*) AS TOTAL_EMP  FROM jobs_in_data;</vt:lpstr>
      <vt:lpstr>- 2. List all unique job titles.    SELECT distinct job_title FROM jobs_in_data;</vt:lpstr>
      <vt:lpstr>-- 3. Find the average salary for each job category.    SELECT job_category, AVG(SALARY) AS AVG_SALARY FROM                                               jobs_in_data group by job_category; </vt:lpstr>
      <vt:lpstr>-- 4. Find the maximum salary in each company location.   select company_location, MAX(SALARY) AS MAX_SALARY  FROM                          jobs_in_data  group by company_location  ORDER BY                          MAX(SALARY) DESC;</vt:lpstr>
      <vt:lpstr>-- 5. Count the number of employees with different employment types.   SELECT employment_type , COUNT(employment_type) AS "employment                         types."FROM jobs_in_data  group by employment_type;</vt:lpstr>
      <vt:lpstr>-- 6. Calculate the average salary for employees working remotely.    SELECT AVG(SALARY) AS AVG_SALARY   FROM jobs_in_data                                          WHERE work_setting = 'Remote';</vt:lpstr>
      <vt:lpstr>-- 7. Find the number of employees in each job category.   SELECT job_category , COUNT(job_category) AS "NUMBER OF EMPLOYEES"                              FROM jobs_in_data  group by job_category;</vt:lpstr>
      <vt:lpstr>-- 8. Find the job title with the highest salary in each company location.    SELECT job_title, company_location ,max(SALARY) AS "highest                                                                   salary"   FROM jobs_in_data                                                       group by job_title, company_location ;</vt:lpstr>
      <vt:lpstr>-- 9. List the top 5 job titles with the highest average salary.                 SELECT job_title , AVG(SALARY) AS "highest average salary" FROM                                      jobs_in_data  group by job_title                                    ORDER BY AVG(salary) DESC  LIMIT 5;</vt:lpstr>
      <vt:lpstr>-- 10. Find the employee with the highest salary in each country.   SELECT employee_residence, company_location, MAX(SALARY) AS "highest                      salary in each country"  FROM jobs_in_data                           group BY  company_location,employee_residence;</vt:lpstr>
      <vt:lpstr>-- 11. Calculate the total salary paid for each job category.    SELECT job_category , SUM(SALARY) AS "total salary paid "                        FROM jobs_in_data group by job_category;</vt:lpstr>
      <vt:lpstr>-- 12. Find the most common employment type for each job title.    SELECT job_title, employment_type, COUNT(*) AS COUNT FROM                                           jobs_in_data  group by job_title,employment_type                                       order by job_title, employment_type DESC;</vt:lpstr>
      <vt:lpstr>-- 13. Calculate the average salary for employees with a senior experience level in each country.   SELECT experience_level, company_location ,AVG(SALARY) AS                                 AVG_SALARYT   FROM  jobs_in_data                        WHERE experience_level = 'Senior'  group by company_location;</vt:lpstr>
      <vt:lpstr>-- 14. Find the average salary for each combination of job title and employment type.    SELECT job_title, employment_type, AVG(salary_in_usd) AS     avg_salary FROM jobs_in_data      GROUP BY job_title, employment_type;</vt:lpstr>
      <vt:lpstr>-- 15. Calculate the number of employees in each experience level for each country.                         SELECT company_location, experience_level , COUNT(*) AS EMP_COUNT                   FROM jobs_in_data                   group by experience_level ,company_location ORDER BY                               company_location ;</vt:lpstr>
      <vt:lpstr>-- 16. Find the average salary for each job category in each company location.          SELECT job_category , company_location , AVG(SALARY) AS AVG_SALARY             FROM  jobs_in_data                          group by  company_location, job_category;</vt:lpstr>
      <vt:lpstr>-- 17. List the job titles with a salary above a certain threshold (e.g., 200000 USD)  .   SELECT job_title , SALARY  FROM jobs_in_data                                                      WHERE SALARY &gt; 200000;</vt:lpstr>
      <vt:lpstr>-- 18. Calculate the difference in average salary between full-time and part-time employees for each job title.   SELECT job_title,                     AVG(CASE WHEN employment_type = 'Full-time' THEN salary ELSE NULL END) -                            AVG(CASE WHEN employment_type = 'Part-time' THEN salary ELSE NULL END) AS avg_salary_diff                                           FROM   jobs_in_data    GROUP BY job_title;</vt:lpstr>
      <vt:lpstr>-- 20. Calculate the average salary for each job title in each year.   SELECT WORK_YEAR , job_title , AVG(SALARY) AS AVG_SALARY   FROM  jobs_in_data                                           group by work_year, job_title  ORDER BY work_year;</vt:lpstr>
      <vt:lpstr>-- 19. Find the number of employees with more than 5 years of experience in each job title                     SELECT job_title, COUNT(*) AS count FROM jobs_in_data                            WHERE experience_level = 'Senior'                                                                            GROUP BY job_title;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imdaheem@gmail.com</dc:creator>
  <cp:lastModifiedBy>imdaheem@gmail.com</cp:lastModifiedBy>
  <cp:revision>2</cp:revision>
  <dcterms:created xsi:type="dcterms:W3CDTF">2024-07-01T07:09:29Z</dcterms:created>
  <dcterms:modified xsi:type="dcterms:W3CDTF">2024-07-01T10:13:15Z</dcterms:modified>
</cp:coreProperties>
</file>