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DM Sans Bold" panose="020B0604020202020204" charset="0"/>
      <p:regular r:id="rId21"/>
    </p:embeddedFont>
    <p:embeddedFont>
      <p:font typeface="Oswald Bold" panose="020B0604020202020204" charset="0"/>
      <p:regular r:id="rId22"/>
    </p:embeddedFont>
    <p:embeddedFont>
      <p:font typeface="Canva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TextBox 4"/>
          <p:cNvSpPr txBox="1"/>
          <p:nvPr/>
        </p:nvSpPr>
        <p:spPr>
          <a:xfrm>
            <a:off x="3988108" y="1930345"/>
            <a:ext cx="9815307" cy="4116705"/>
          </a:xfrm>
          <a:prstGeom prst="rect">
            <a:avLst/>
          </a:prstGeom>
        </p:spPr>
        <p:txBody>
          <a:bodyPr lIns="0" tIns="0" rIns="0" bIns="0" rtlCol="0" anchor="t">
            <a:spAutoFit/>
          </a:bodyPr>
          <a:lstStyle/>
          <a:p>
            <a:pPr algn="ctr">
              <a:lnSpc>
                <a:spcPts val="16560"/>
              </a:lnSpc>
            </a:pPr>
            <a:r>
              <a:rPr lang="en-US" sz="12000" spc="1176">
                <a:solidFill>
                  <a:srgbClr val="231F20"/>
                </a:solidFill>
                <a:latin typeface="Oswald Bold"/>
                <a:ea typeface="Oswald Bold"/>
                <a:cs typeface="Oswald Bold"/>
                <a:sym typeface="Oswald Bold"/>
              </a:rPr>
              <a:t>DAHEL TECHIES</a:t>
            </a:r>
          </a:p>
        </p:txBody>
      </p:sp>
      <p:sp>
        <p:nvSpPr>
          <p:cNvPr id="5" name="Freeform 5"/>
          <p:cNvSpPr/>
          <p:nvPr/>
        </p:nvSpPr>
        <p:spPr>
          <a:xfrm>
            <a:off x="14693962" y="-228707"/>
            <a:ext cx="3594038" cy="3594038"/>
          </a:xfrm>
          <a:custGeom>
            <a:avLst/>
            <a:gdLst/>
            <a:ahLst/>
            <a:cxnLst/>
            <a:rect l="l" t="t" r="r" b="b"/>
            <a:pathLst>
              <a:path w="3594038" h="3594038">
                <a:moveTo>
                  <a:pt x="0" y="0"/>
                </a:moveTo>
                <a:lnTo>
                  <a:pt x="3594038" y="0"/>
                </a:lnTo>
                <a:lnTo>
                  <a:pt x="3594038" y="3594037"/>
                </a:lnTo>
                <a:lnTo>
                  <a:pt x="0" y="3594037"/>
                </a:lnTo>
                <a:lnTo>
                  <a:pt x="0" y="0"/>
                </a:lnTo>
                <a:close/>
              </a:path>
            </a:pathLst>
          </a:custGeom>
          <a:blipFill>
            <a:blip r:embed="rId3"/>
            <a:stretch>
              <a:fillRect/>
            </a:stretch>
          </a:blipFill>
        </p:spPr>
      </p:sp>
      <p:sp>
        <p:nvSpPr>
          <p:cNvPr id="6" name="Freeform 6"/>
          <p:cNvSpPr/>
          <p:nvPr/>
        </p:nvSpPr>
        <p:spPr>
          <a:xfrm>
            <a:off x="-11029" y="6990003"/>
            <a:ext cx="3103753" cy="3103753"/>
          </a:xfrm>
          <a:custGeom>
            <a:avLst/>
            <a:gdLst/>
            <a:ahLst/>
            <a:cxnLst/>
            <a:rect l="l" t="t" r="r" b="b"/>
            <a:pathLst>
              <a:path w="3103753" h="3103753">
                <a:moveTo>
                  <a:pt x="0" y="0"/>
                </a:moveTo>
                <a:lnTo>
                  <a:pt x="3103753" y="0"/>
                </a:lnTo>
                <a:lnTo>
                  <a:pt x="3103753" y="3103753"/>
                </a:lnTo>
                <a:lnTo>
                  <a:pt x="0" y="3103753"/>
                </a:lnTo>
                <a:lnTo>
                  <a:pt x="0" y="0"/>
                </a:lnTo>
                <a:close/>
              </a:path>
            </a:pathLst>
          </a:custGeom>
          <a:blipFill>
            <a:blip r:embed="rId4"/>
            <a:stretch>
              <a:fillRect/>
            </a:stretch>
          </a:blipFill>
        </p:spPr>
      </p:sp>
      <p:sp>
        <p:nvSpPr>
          <p:cNvPr id="7" name="TextBox 7"/>
          <p:cNvSpPr txBox="1"/>
          <p:nvPr/>
        </p:nvSpPr>
        <p:spPr>
          <a:xfrm>
            <a:off x="3756944" y="9008824"/>
            <a:ext cx="6130082" cy="887095"/>
          </a:xfrm>
          <a:prstGeom prst="rect">
            <a:avLst/>
          </a:prstGeom>
        </p:spPr>
        <p:txBody>
          <a:bodyPr lIns="0" tIns="0" rIns="0" bIns="0" rtlCol="0" anchor="t">
            <a:spAutoFit/>
          </a:bodyPr>
          <a:lstStyle/>
          <a:p>
            <a:pPr algn="ctr">
              <a:lnSpc>
                <a:spcPts val="7279"/>
              </a:lnSpc>
            </a:pPr>
            <a:r>
              <a:rPr lang="en-US" sz="5199">
                <a:solidFill>
                  <a:srgbClr val="231F20"/>
                </a:solidFill>
                <a:latin typeface="Canva Sans Bold"/>
                <a:ea typeface="Canva Sans Bold"/>
                <a:cs typeface="Canva Sans Bold"/>
                <a:sym typeface="Canva Sans Bold"/>
              </a:rPr>
              <a:t>By Modinat Ganiyu</a:t>
            </a:r>
          </a:p>
        </p:txBody>
      </p:sp>
      <p:sp>
        <p:nvSpPr>
          <p:cNvPr id="8" name="TextBox 8"/>
          <p:cNvSpPr txBox="1"/>
          <p:nvPr/>
        </p:nvSpPr>
        <p:spPr>
          <a:xfrm>
            <a:off x="3706938" y="7111682"/>
            <a:ext cx="2600920" cy="1774189"/>
          </a:xfrm>
          <a:prstGeom prst="rect">
            <a:avLst/>
          </a:prstGeom>
        </p:spPr>
        <p:txBody>
          <a:bodyPr lIns="0" tIns="0" rIns="0" bIns="0" rtlCol="0" anchor="t">
            <a:spAutoFit/>
          </a:bodyPr>
          <a:lstStyle/>
          <a:p>
            <a:pPr algn="ctr">
              <a:lnSpc>
                <a:spcPts val="14560"/>
              </a:lnSpc>
            </a:pPr>
            <a:r>
              <a:rPr lang="en-US" sz="10400">
                <a:solidFill>
                  <a:srgbClr val="231F20"/>
                </a:solidFill>
                <a:latin typeface="Canva Sans Bold"/>
                <a:ea typeface="Canva Sans Bold"/>
                <a:cs typeface="Canva Sans Bold"/>
                <a:sym typeface="Canva Sans Bold"/>
              </a:rPr>
              <a:t>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4076" y="316230"/>
            <a:ext cx="5411093"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Sublanguages in SQL</a:t>
            </a:r>
          </a:p>
        </p:txBody>
      </p:sp>
      <p:sp>
        <p:nvSpPr>
          <p:cNvPr id="4" name="TextBox 4"/>
          <p:cNvSpPr txBox="1"/>
          <p:nvPr/>
        </p:nvSpPr>
        <p:spPr>
          <a:xfrm>
            <a:off x="0" y="1176020"/>
            <a:ext cx="17336598" cy="8138160"/>
          </a:xfrm>
          <a:prstGeom prst="rect">
            <a:avLst/>
          </a:prstGeom>
        </p:spPr>
        <p:txBody>
          <a:bodyPr lIns="0" tIns="0" rIns="0" bIns="0" rtlCol="0" anchor="t">
            <a:spAutoFit/>
          </a:bodyPr>
          <a:lstStyle/>
          <a:p>
            <a:pPr algn="ctr">
              <a:lnSpc>
                <a:spcPts val="5040"/>
              </a:lnSpc>
            </a:pPr>
            <a:r>
              <a:rPr lang="en-US" sz="3600">
                <a:solidFill>
                  <a:srgbClr val="000000"/>
                </a:solidFill>
                <a:latin typeface="Canva Sans"/>
                <a:ea typeface="Canva Sans"/>
                <a:cs typeface="Canva Sans"/>
                <a:sym typeface="Canva Sans"/>
              </a:rPr>
              <a:t>In SQL, the commands are categorized into different sublanguages based on their functionality. Here are the sublanguages in SQL</a:t>
            </a:r>
          </a:p>
          <a:p>
            <a:pPr algn="ctr">
              <a:lnSpc>
                <a:spcPts val="5040"/>
              </a:lnSpc>
            </a:pPr>
            <a:endParaRPr lang="en-US" sz="3600">
              <a:solidFill>
                <a:srgbClr val="000000"/>
              </a:solidFill>
              <a:latin typeface="Canva Sans"/>
              <a:ea typeface="Canva Sans"/>
              <a:cs typeface="Canva Sans"/>
              <a:sym typeface="Canva Sans"/>
            </a:endParaRPr>
          </a:p>
          <a:p>
            <a:pPr marL="777240" lvl="1" indent="-388620" algn="l">
              <a:lnSpc>
                <a:spcPts val="6875"/>
              </a:lnSpc>
              <a:buFont typeface="Arial"/>
              <a:buChar char="•"/>
            </a:pPr>
            <a:r>
              <a:rPr lang="en-US" sz="3600">
                <a:solidFill>
                  <a:srgbClr val="000000"/>
                </a:solidFill>
                <a:latin typeface="Canva Sans"/>
                <a:ea typeface="Canva Sans"/>
                <a:cs typeface="Canva Sans"/>
                <a:sym typeface="Canva Sans"/>
              </a:rPr>
              <a:t>Data Query Language (DQL)</a:t>
            </a:r>
          </a:p>
          <a:p>
            <a:pPr marL="777240" lvl="1" indent="-388620" algn="l">
              <a:lnSpc>
                <a:spcPts val="6875"/>
              </a:lnSpc>
              <a:buFont typeface="Arial"/>
              <a:buChar char="•"/>
            </a:pPr>
            <a:r>
              <a:rPr lang="en-US" sz="3600">
                <a:solidFill>
                  <a:srgbClr val="000000"/>
                </a:solidFill>
                <a:latin typeface="Canva Sans"/>
                <a:ea typeface="Canva Sans"/>
                <a:cs typeface="Canva Sans"/>
                <a:sym typeface="Canva Sans"/>
              </a:rPr>
              <a:t>Data Definition Language (DDL)</a:t>
            </a:r>
          </a:p>
          <a:p>
            <a:pPr marL="777240" lvl="1" indent="-388620" algn="l">
              <a:lnSpc>
                <a:spcPts val="6875"/>
              </a:lnSpc>
              <a:buFont typeface="Arial"/>
              <a:buChar char="•"/>
            </a:pPr>
            <a:r>
              <a:rPr lang="en-US" sz="3600">
                <a:solidFill>
                  <a:srgbClr val="000000"/>
                </a:solidFill>
                <a:latin typeface="Canva Sans"/>
                <a:ea typeface="Canva Sans"/>
                <a:cs typeface="Canva Sans"/>
                <a:sym typeface="Canva Sans"/>
              </a:rPr>
              <a:t>Data Manipulation Language (DML)</a:t>
            </a:r>
          </a:p>
          <a:p>
            <a:pPr marL="777240" lvl="1" indent="-388620" algn="l">
              <a:lnSpc>
                <a:spcPts val="6875"/>
              </a:lnSpc>
              <a:buFont typeface="Arial"/>
              <a:buChar char="•"/>
            </a:pPr>
            <a:r>
              <a:rPr lang="en-US" sz="3600">
                <a:solidFill>
                  <a:srgbClr val="000000"/>
                </a:solidFill>
                <a:latin typeface="Canva Sans"/>
                <a:ea typeface="Canva Sans"/>
                <a:cs typeface="Canva Sans"/>
                <a:sym typeface="Canva Sans"/>
              </a:rPr>
              <a:t>Data Control Language (DCL)</a:t>
            </a:r>
          </a:p>
          <a:p>
            <a:pPr marL="777240" lvl="1" indent="-388620" algn="l">
              <a:lnSpc>
                <a:spcPts val="6875"/>
              </a:lnSpc>
              <a:buFont typeface="Arial"/>
              <a:buChar char="•"/>
            </a:pPr>
            <a:r>
              <a:rPr lang="en-US" sz="3600">
                <a:solidFill>
                  <a:srgbClr val="000000"/>
                </a:solidFill>
                <a:latin typeface="Canva Sans"/>
                <a:ea typeface="Canva Sans"/>
                <a:cs typeface="Canva Sans"/>
                <a:sym typeface="Canva Sans"/>
              </a:rPr>
              <a:t>Transactional Control Commands</a:t>
            </a:r>
          </a:p>
          <a:p>
            <a:pPr algn="just">
              <a:lnSpc>
                <a:spcPts val="5040"/>
              </a:lnSpc>
            </a:pPr>
            <a:r>
              <a:rPr lang="en-US" sz="3600">
                <a:solidFill>
                  <a:srgbClr val="000000"/>
                </a:solidFill>
                <a:latin typeface="Canva Sans"/>
                <a:ea typeface="Canva Sans"/>
                <a:cs typeface="Canva Sans"/>
                <a:sym typeface="Canva Sans"/>
              </a:rPr>
              <a:t>Each sublanguage serves a different purpose within the SQL framework, and together they provide comprehensive capabilities for interacting with and managing a database. </a:t>
            </a:r>
          </a:p>
        </p:txBody>
      </p:sp>
      <p:sp>
        <p:nvSpPr>
          <p:cNvPr id="5" name="Freeform 5"/>
          <p:cNvSpPr/>
          <p:nvPr/>
        </p:nvSpPr>
        <p:spPr>
          <a:xfrm>
            <a:off x="16760362" y="8707884"/>
            <a:ext cx="1527638" cy="1507232"/>
          </a:xfrm>
          <a:custGeom>
            <a:avLst/>
            <a:gdLst/>
            <a:ahLst/>
            <a:cxnLst/>
            <a:rect l="l" t="t" r="r" b="b"/>
            <a:pathLst>
              <a:path w="1735832" h="1735832">
                <a:moveTo>
                  <a:pt x="0" y="0"/>
                </a:moveTo>
                <a:lnTo>
                  <a:pt x="1735832" y="0"/>
                </a:lnTo>
                <a:lnTo>
                  <a:pt x="1735832" y="1735832"/>
                </a:lnTo>
                <a:lnTo>
                  <a:pt x="0" y="1735832"/>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732907" y="316230"/>
            <a:ext cx="5411093"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Sublanguages in SQL</a:t>
            </a:r>
          </a:p>
        </p:txBody>
      </p:sp>
      <p:sp>
        <p:nvSpPr>
          <p:cNvPr id="4" name="Freeform 4"/>
          <p:cNvSpPr/>
          <p:nvPr/>
        </p:nvSpPr>
        <p:spPr>
          <a:xfrm>
            <a:off x="17011032" y="9258300"/>
            <a:ext cx="1331736" cy="1331736"/>
          </a:xfrm>
          <a:custGeom>
            <a:avLst/>
            <a:gdLst/>
            <a:ahLst/>
            <a:cxnLst/>
            <a:rect l="l" t="t" r="r" b="b"/>
            <a:pathLst>
              <a:path w="1331736" h="1331736">
                <a:moveTo>
                  <a:pt x="0" y="0"/>
                </a:moveTo>
                <a:lnTo>
                  <a:pt x="1331736" y="0"/>
                </a:lnTo>
                <a:lnTo>
                  <a:pt x="1331736" y="1331736"/>
                </a:lnTo>
                <a:lnTo>
                  <a:pt x="0" y="1331736"/>
                </a:lnTo>
                <a:lnTo>
                  <a:pt x="0" y="0"/>
                </a:lnTo>
                <a:close/>
              </a:path>
            </a:pathLst>
          </a:custGeom>
          <a:blipFill>
            <a:blip r:embed="rId3"/>
            <a:stretch>
              <a:fillRect/>
            </a:stretch>
          </a:blipFill>
        </p:spPr>
      </p:sp>
      <p:sp>
        <p:nvSpPr>
          <p:cNvPr id="5" name="TextBox 5"/>
          <p:cNvSpPr txBox="1"/>
          <p:nvPr/>
        </p:nvSpPr>
        <p:spPr>
          <a:xfrm>
            <a:off x="0" y="1093470"/>
            <a:ext cx="18288000" cy="9501505"/>
          </a:xfrm>
          <a:prstGeom prst="rect">
            <a:avLst/>
          </a:prstGeom>
        </p:spPr>
        <p:txBody>
          <a:bodyPr lIns="0" tIns="0" rIns="0" bIns="0" rtlCol="0" anchor="t">
            <a:spAutoFit/>
          </a:bodyPr>
          <a:lstStyle/>
          <a:p>
            <a:pPr marL="604519" lvl="1" indent="-302260" algn="l">
              <a:lnSpc>
                <a:spcPts val="3919"/>
              </a:lnSpc>
              <a:buFont typeface="Arial"/>
              <a:buChar char="•"/>
            </a:pPr>
            <a:r>
              <a:rPr lang="en-US" sz="2799" dirty="0">
                <a:solidFill>
                  <a:srgbClr val="000000"/>
                </a:solidFill>
                <a:latin typeface="Canva Sans"/>
                <a:ea typeface="Canva Sans"/>
                <a:cs typeface="Canva Sans"/>
                <a:sym typeface="Canva Sans"/>
              </a:rPr>
              <a:t>Data Query Language (DQL)</a:t>
            </a:r>
          </a:p>
          <a:p>
            <a:pPr algn="l">
              <a:lnSpc>
                <a:spcPts val="3919"/>
              </a:lnSpc>
            </a:pPr>
            <a:r>
              <a:rPr lang="en-US" sz="2799" dirty="0">
                <a:solidFill>
                  <a:srgbClr val="000000"/>
                </a:solidFill>
                <a:latin typeface="Canva Sans"/>
                <a:ea typeface="Canva Sans"/>
                <a:cs typeface="Canva Sans"/>
                <a:sym typeface="Canva Sans"/>
              </a:rPr>
              <a:t>SQL allows users to query the database to retrieve data. The purpose of this language is to retrieve data from the database. Common Command is SELECT</a:t>
            </a:r>
          </a:p>
          <a:p>
            <a:pPr algn="ctr">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a:ea typeface="Canva Sans"/>
                <a:cs typeface="Canva Sans"/>
                <a:sym typeface="Canva Sans"/>
              </a:rPr>
              <a:t>Data Definition Language (DDL)</a:t>
            </a:r>
          </a:p>
          <a:p>
            <a:pPr algn="l">
              <a:lnSpc>
                <a:spcPts val="3919"/>
              </a:lnSpc>
            </a:pPr>
            <a:r>
              <a:rPr lang="en-US" sz="2799" dirty="0">
                <a:solidFill>
                  <a:srgbClr val="000000"/>
                </a:solidFill>
                <a:latin typeface="Canva Sans"/>
                <a:ea typeface="Canva Sans"/>
                <a:cs typeface="Canva Sans"/>
                <a:sym typeface="Canva Sans"/>
              </a:rPr>
              <a:t>SQL defines a database through commands that create, alter and drop tables and other database structures. This focuses on the structure rather than the manipulation of the data itself.</a:t>
            </a:r>
          </a:p>
          <a:p>
            <a:pPr algn="ctr">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a:ea typeface="Canva Sans"/>
                <a:cs typeface="Canva Sans"/>
                <a:sym typeface="Canva Sans"/>
              </a:rPr>
              <a:t>Data Manipulation Language (DML)</a:t>
            </a:r>
          </a:p>
          <a:p>
            <a:pPr algn="l">
              <a:lnSpc>
                <a:spcPts val="3919"/>
              </a:lnSpc>
            </a:pPr>
            <a:r>
              <a:rPr lang="en-US" sz="2799" dirty="0">
                <a:solidFill>
                  <a:srgbClr val="000000"/>
                </a:solidFill>
                <a:latin typeface="Canva Sans"/>
                <a:ea typeface="Canva Sans"/>
                <a:cs typeface="Canva Sans"/>
                <a:sym typeface="Canva Sans"/>
              </a:rPr>
              <a:t>SQL is used to insert, update, delete, and manipulate data within existing structures. </a:t>
            </a:r>
          </a:p>
          <a:p>
            <a:pPr algn="ctr">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a:ea typeface="Canva Sans"/>
                <a:cs typeface="Canva Sans"/>
                <a:sym typeface="Canva Sans"/>
              </a:rPr>
              <a:t>Data Control Language (DCL)</a:t>
            </a:r>
          </a:p>
          <a:p>
            <a:pPr algn="l">
              <a:lnSpc>
                <a:spcPts val="3919"/>
              </a:lnSpc>
            </a:pPr>
            <a:r>
              <a:rPr lang="en-US" sz="2799" dirty="0">
                <a:solidFill>
                  <a:srgbClr val="000000"/>
                </a:solidFill>
                <a:latin typeface="Canva Sans"/>
                <a:ea typeface="Canva Sans"/>
                <a:cs typeface="Canva Sans"/>
                <a:sym typeface="Canva Sans"/>
              </a:rPr>
              <a:t>With SQL, it's possible to control access to the data and permissions within the database using commands like GRANT and REVOKE. This role situates SQL as a control language, managing security and access.</a:t>
            </a:r>
          </a:p>
          <a:p>
            <a:pPr algn="ctr">
              <a:lnSpc>
                <a:spcPts val="475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a:ea typeface="Canva Sans"/>
                <a:cs typeface="Canva Sans"/>
                <a:sym typeface="Canva Sans"/>
              </a:rPr>
              <a:t>Transactional Control Commands</a:t>
            </a:r>
          </a:p>
          <a:p>
            <a:pPr algn="l">
              <a:lnSpc>
                <a:spcPts val="3919"/>
              </a:lnSpc>
            </a:pPr>
            <a:r>
              <a:rPr lang="en-US" sz="2799" dirty="0">
                <a:solidFill>
                  <a:srgbClr val="000000"/>
                </a:solidFill>
                <a:latin typeface="Canva Sans"/>
                <a:ea typeface="Canva Sans"/>
                <a:cs typeface="Canva Sans"/>
                <a:sym typeface="Canva Sans"/>
              </a:rPr>
              <a:t>SQL includes commands for managing transactions such as COMMIT, ROLLBACK, and SAVEPOINT to ensure data integrity.</a:t>
            </a:r>
          </a:p>
          <a:p>
            <a:pPr algn="ctr">
              <a:lnSpc>
                <a:spcPts val="3919"/>
              </a:lnSpc>
            </a:pPr>
            <a:endParaRPr lang="en-US" sz="2799" dirty="0">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0" y="508419"/>
            <a:ext cx="18288000" cy="9270162"/>
          </a:xfrm>
          <a:custGeom>
            <a:avLst/>
            <a:gdLst/>
            <a:ahLst/>
            <a:cxnLst/>
            <a:rect l="l" t="t" r="r" b="b"/>
            <a:pathLst>
              <a:path w="18288000" h="9270162">
                <a:moveTo>
                  <a:pt x="0" y="0"/>
                </a:moveTo>
                <a:lnTo>
                  <a:pt x="18288000" y="0"/>
                </a:lnTo>
                <a:lnTo>
                  <a:pt x="18288000" y="9270162"/>
                </a:lnTo>
                <a:lnTo>
                  <a:pt x="0" y="9270162"/>
                </a:lnTo>
                <a:lnTo>
                  <a:pt x="0" y="0"/>
                </a:lnTo>
                <a:close/>
              </a:path>
            </a:pathLst>
          </a:custGeom>
          <a:blipFill>
            <a:blip r:embed="rId3"/>
            <a:stretch>
              <a:fillRect/>
            </a:stretch>
          </a:blipFill>
        </p:spPr>
      </p:sp>
      <p:sp>
        <p:nvSpPr>
          <p:cNvPr id="4" name="Freeform 4"/>
          <p:cNvSpPr/>
          <p:nvPr/>
        </p:nvSpPr>
        <p:spPr>
          <a:xfrm>
            <a:off x="16611631" y="8610631"/>
            <a:ext cx="1676369" cy="1676369"/>
          </a:xfrm>
          <a:custGeom>
            <a:avLst/>
            <a:gdLst/>
            <a:ahLst/>
            <a:cxnLst/>
            <a:rect l="l" t="t" r="r" b="b"/>
            <a:pathLst>
              <a:path w="1676369" h="1676369">
                <a:moveTo>
                  <a:pt x="0" y="0"/>
                </a:moveTo>
                <a:lnTo>
                  <a:pt x="1676369" y="0"/>
                </a:lnTo>
                <a:lnTo>
                  <a:pt x="1676369" y="1676369"/>
                </a:lnTo>
                <a:lnTo>
                  <a:pt x="0" y="1676369"/>
                </a:lnTo>
                <a:lnTo>
                  <a:pt x="0" y="0"/>
                </a:lnTo>
                <a:close/>
              </a:path>
            </a:pathLst>
          </a:custGeom>
          <a:blipFill>
            <a:blip r:embed="rId4"/>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4846828" y="2179070"/>
            <a:ext cx="7405092" cy="948309"/>
          </a:xfrm>
          <a:prstGeom prst="rect">
            <a:avLst/>
          </a:prstGeom>
        </p:spPr>
        <p:txBody>
          <a:bodyPr lIns="0" tIns="0" rIns="0" bIns="0" rtlCol="0" anchor="t">
            <a:spAutoFit/>
          </a:bodyPr>
          <a:lstStyle/>
          <a:p>
            <a:pPr algn="ctr">
              <a:lnSpc>
                <a:spcPts val="7728"/>
              </a:lnSpc>
              <a:spcBef>
                <a:spcPct val="0"/>
              </a:spcBef>
            </a:pPr>
            <a:r>
              <a:rPr lang="en-US" sz="5600" spc="56">
                <a:solidFill>
                  <a:srgbClr val="000000"/>
                </a:solidFill>
                <a:latin typeface="DM Sans Bold"/>
                <a:ea typeface="DM Sans Bold"/>
                <a:cs typeface="DM Sans Bold"/>
                <a:sym typeface="DM Sans Bold"/>
              </a:rPr>
              <a:t>Microsoft SQL Server</a:t>
            </a:r>
          </a:p>
        </p:txBody>
      </p:sp>
      <p:sp>
        <p:nvSpPr>
          <p:cNvPr id="4" name="TextBox 4"/>
          <p:cNvSpPr txBox="1"/>
          <p:nvPr/>
        </p:nvSpPr>
        <p:spPr>
          <a:xfrm>
            <a:off x="1578099" y="4819967"/>
            <a:ext cx="1513180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link - https://www.microsoft.com/en-us/sql-server/sql-server-downloads</a:t>
            </a:r>
          </a:p>
        </p:txBody>
      </p:sp>
      <p:sp>
        <p:nvSpPr>
          <p:cNvPr id="5" name="Freeform 5"/>
          <p:cNvSpPr/>
          <p:nvPr/>
        </p:nvSpPr>
        <p:spPr>
          <a:xfrm>
            <a:off x="16655133" y="8654133"/>
            <a:ext cx="1632867" cy="1632867"/>
          </a:xfrm>
          <a:custGeom>
            <a:avLst/>
            <a:gdLst/>
            <a:ahLst/>
            <a:cxnLst/>
            <a:rect l="l" t="t" r="r" b="b"/>
            <a:pathLst>
              <a:path w="1632867" h="1632867">
                <a:moveTo>
                  <a:pt x="0" y="0"/>
                </a:moveTo>
                <a:lnTo>
                  <a:pt x="1632867" y="0"/>
                </a:lnTo>
                <a:lnTo>
                  <a:pt x="1632867" y="1632867"/>
                </a:lnTo>
                <a:lnTo>
                  <a:pt x="0" y="1632867"/>
                </a:lnTo>
                <a:lnTo>
                  <a:pt x="0" y="0"/>
                </a:lnTo>
                <a:close/>
              </a:path>
            </a:pathLst>
          </a:custGeom>
          <a:blipFill>
            <a:blip r:embed="rId3"/>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709901" y="8957169"/>
            <a:ext cx="1632867" cy="1632867"/>
          </a:xfrm>
          <a:custGeom>
            <a:avLst/>
            <a:gdLst/>
            <a:ahLst/>
            <a:cxnLst/>
            <a:rect l="l" t="t" r="r" b="b"/>
            <a:pathLst>
              <a:path w="1632867" h="1632867">
                <a:moveTo>
                  <a:pt x="0" y="0"/>
                </a:moveTo>
                <a:lnTo>
                  <a:pt x="1632867" y="0"/>
                </a:lnTo>
                <a:lnTo>
                  <a:pt x="1632867" y="1632867"/>
                </a:lnTo>
                <a:lnTo>
                  <a:pt x="0" y="1632867"/>
                </a:lnTo>
                <a:lnTo>
                  <a:pt x="0" y="0"/>
                </a:lnTo>
                <a:close/>
              </a:path>
            </a:pathLst>
          </a:custGeom>
          <a:blipFill>
            <a:blip r:embed="rId3"/>
            <a:stretch>
              <a:fillRect/>
            </a:stretch>
          </a:blipFill>
        </p:spPr>
      </p:sp>
      <p:sp>
        <p:nvSpPr>
          <p:cNvPr id="4" name="Freeform 4"/>
          <p:cNvSpPr/>
          <p:nvPr/>
        </p:nvSpPr>
        <p:spPr>
          <a:xfrm>
            <a:off x="4528746" y="1028700"/>
            <a:ext cx="7756436" cy="7716244"/>
          </a:xfrm>
          <a:custGeom>
            <a:avLst/>
            <a:gdLst/>
            <a:ahLst/>
            <a:cxnLst/>
            <a:rect l="l" t="t" r="r" b="b"/>
            <a:pathLst>
              <a:path w="7756436" h="7716244">
                <a:moveTo>
                  <a:pt x="0" y="0"/>
                </a:moveTo>
                <a:lnTo>
                  <a:pt x="7756436" y="0"/>
                </a:lnTo>
                <a:lnTo>
                  <a:pt x="7756436" y="7716244"/>
                </a:lnTo>
                <a:lnTo>
                  <a:pt x="0" y="7716244"/>
                </a:lnTo>
                <a:lnTo>
                  <a:pt x="0" y="0"/>
                </a:lnTo>
                <a:close/>
              </a:path>
            </a:pathLst>
          </a:custGeom>
          <a:blipFill>
            <a:blip r:embed="rId4"/>
            <a:stretch>
              <a:fillRect b="-8367"/>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4237710" y="348996"/>
            <a:ext cx="8160224" cy="1226058"/>
          </a:xfrm>
          <a:prstGeom prst="rect">
            <a:avLst/>
          </a:prstGeom>
        </p:spPr>
        <p:txBody>
          <a:bodyPr lIns="0" tIns="0" rIns="0" bIns="0" rtlCol="0" anchor="t">
            <a:spAutoFit/>
          </a:bodyPr>
          <a:lstStyle/>
          <a:p>
            <a:pPr algn="ctr">
              <a:lnSpc>
                <a:spcPts val="9935"/>
              </a:lnSpc>
            </a:pPr>
            <a:r>
              <a:rPr lang="en-US" sz="7200" spc="705">
                <a:solidFill>
                  <a:srgbClr val="231F20"/>
                </a:solidFill>
                <a:latin typeface="Oswald Bold"/>
                <a:ea typeface="Oswald Bold"/>
                <a:cs typeface="Oswald Bold"/>
                <a:sym typeface="Oswald Bold"/>
              </a:rPr>
              <a:t>DATABASES (DB)</a:t>
            </a:r>
          </a:p>
        </p:txBody>
      </p:sp>
      <p:sp>
        <p:nvSpPr>
          <p:cNvPr id="4" name="TextBox 4"/>
          <p:cNvSpPr txBox="1"/>
          <p:nvPr/>
        </p:nvSpPr>
        <p:spPr>
          <a:xfrm>
            <a:off x="0" y="2067560"/>
            <a:ext cx="17959301" cy="9209405"/>
          </a:xfrm>
          <a:prstGeom prst="rect">
            <a:avLst/>
          </a:prstGeom>
        </p:spPr>
        <p:txBody>
          <a:bodyPr lIns="0" tIns="0" rIns="0" bIns="0" rtlCol="0" anchor="t">
            <a:spAutoFit/>
          </a:bodyPr>
          <a:lstStyle/>
          <a:p>
            <a:pPr algn="ctr">
              <a:lnSpc>
                <a:spcPts val="5880"/>
              </a:lnSpc>
            </a:pPr>
            <a:r>
              <a:rPr lang="en-US" sz="4200">
                <a:solidFill>
                  <a:srgbClr val="231F20"/>
                </a:solidFill>
                <a:latin typeface="Canva Sans"/>
                <a:ea typeface="Canva Sans"/>
                <a:cs typeface="Canva Sans"/>
                <a:sym typeface="Canva Sans"/>
              </a:rPr>
              <a:t>A database is an organized collection of structured data that is stored and managed on a computer system. It serves as a reliable and efficient way to store, retrieve, and manage vast amounts of information. </a:t>
            </a:r>
          </a:p>
          <a:p>
            <a:pPr algn="ctr">
              <a:lnSpc>
                <a:spcPts val="4759"/>
              </a:lnSpc>
            </a:pPr>
            <a:endParaRPr lang="en-US" sz="4200">
              <a:solidFill>
                <a:srgbClr val="231F20"/>
              </a:solidFill>
              <a:latin typeface="Canva Sans"/>
              <a:ea typeface="Canva Sans"/>
              <a:cs typeface="Canva Sans"/>
              <a:sym typeface="Canva Sans"/>
            </a:endParaRPr>
          </a:p>
          <a:p>
            <a:pPr algn="l">
              <a:lnSpc>
                <a:spcPts val="5880"/>
              </a:lnSpc>
            </a:pPr>
            <a:r>
              <a:rPr lang="en-US" sz="4200">
                <a:solidFill>
                  <a:srgbClr val="231F20"/>
                </a:solidFill>
                <a:latin typeface="Canva Sans Bold"/>
                <a:ea typeface="Canva Sans Bold"/>
                <a:cs typeface="Canva Sans Bold"/>
                <a:sym typeface="Canva Sans Bold"/>
              </a:rPr>
              <a:t>Databases can be stored in different ways</a:t>
            </a:r>
          </a:p>
          <a:p>
            <a:pPr algn="l">
              <a:lnSpc>
                <a:spcPts val="5880"/>
              </a:lnSpc>
            </a:pPr>
            <a:r>
              <a:rPr lang="en-US" sz="4200">
                <a:solidFill>
                  <a:srgbClr val="231F20"/>
                </a:solidFill>
                <a:latin typeface="Canva Sans"/>
                <a:ea typeface="Canva Sans"/>
                <a:cs typeface="Canva Sans"/>
                <a:sym typeface="Canva Sans"/>
              </a:rPr>
              <a:t>•On paper</a:t>
            </a:r>
          </a:p>
          <a:p>
            <a:pPr algn="l">
              <a:lnSpc>
                <a:spcPts val="5880"/>
              </a:lnSpc>
            </a:pPr>
            <a:r>
              <a:rPr lang="en-US" sz="4200">
                <a:solidFill>
                  <a:srgbClr val="231F20"/>
                </a:solidFill>
                <a:latin typeface="Canva Sans"/>
                <a:ea typeface="Canva Sans"/>
                <a:cs typeface="Canva Sans"/>
                <a:sym typeface="Canva Sans"/>
              </a:rPr>
              <a:t>•In your mind</a:t>
            </a:r>
          </a:p>
          <a:p>
            <a:pPr algn="l">
              <a:lnSpc>
                <a:spcPts val="5880"/>
              </a:lnSpc>
            </a:pPr>
            <a:r>
              <a:rPr lang="en-US" sz="4200">
                <a:solidFill>
                  <a:srgbClr val="231F20"/>
                </a:solidFill>
                <a:latin typeface="Canva Sans"/>
                <a:ea typeface="Canva Sans"/>
                <a:cs typeface="Canva Sans"/>
                <a:sym typeface="Canva Sans"/>
              </a:rPr>
              <a:t>•On a computer</a:t>
            </a:r>
          </a:p>
          <a:p>
            <a:pPr algn="l">
              <a:lnSpc>
                <a:spcPts val="5880"/>
              </a:lnSpc>
            </a:pPr>
            <a:r>
              <a:rPr lang="en-US" sz="4200">
                <a:solidFill>
                  <a:srgbClr val="231F20"/>
                </a:solidFill>
                <a:latin typeface="Canva Sans"/>
                <a:ea typeface="Canva Sans"/>
                <a:cs typeface="Canva Sans"/>
                <a:sym typeface="Canva Sans"/>
              </a:rPr>
              <a:t>•This powerpoint</a:t>
            </a:r>
          </a:p>
          <a:p>
            <a:pPr algn="l">
              <a:lnSpc>
                <a:spcPts val="5880"/>
              </a:lnSpc>
            </a:pPr>
            <a:r>
              <a:rPr lang="en-US" sz="4200">
                <a:solidFill>
                  <a:srgbClr val="231F20"/>
                </a:solidFill>
                <a:latin typeface="Canva Sans"/>
                <a:ea typeface="Canva Sans"/>
                <a:cs typeface="Canva Sans"/>
                <a:sym typeface="Canva Sans"/>
              </a:rPr>
              <a:t>•Comments Section</a:t>
            </a:r>
          </a:p>
          <a:p>
            <a:pPr algn="ctr">
              <a:lnSpc>
                <a:spcPts val="4759"/>
              </a:lnSpc>
            </a:pPr>
            <a:endParaRPr lang="en-US" sz="4200">
              <a:solidFill>
                <a:srgbClr val="231F20"/>
              </a:solidFill>
              <a:latin typeface="Canva Sans"/>
              <a:ea typeface="Canva Sans"/>
              <a:cs typeface="Canva Sans"/>
              <a:sym typeface="Canva Sans"/>
            </a:endParaRPr>
          </a:p>
          <a:p>
            <a:pPr algn="ctr">
              <a:lnSpc>
                <a:spcPts val="4759"/>
              </a:lnSpc>
            </a:pPr>
            <a:endParaRPr lang="en-US" sz="4200">
              <a:solidFill>
                <a:srgbClr val="231F20"/>
              </a:solidFill>
              <a:latin typeface="Canva Sans"/>
              <a:ea typeface="Canva Sans"/>
              <a:cs typeface="Canva Sans"/>
              <a:sym typeface="Canva Sans"/>
            </a:endParaRPr>
          </a:p>
        </p:txBody>
      </p:sp>
      <p:sp>
        <p:nvSpPr>
          <p:cNvPr id="5" name="Freeform 5"/>
          <p:cNvSpPr/>
          <p:nvPr/>
        </p:nvSpPr>
        <p:spPr>
          <a:xfrm>
            <a:off x="16175832" y="8423100"/>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727059" y="599642"/>
            <a:ext cx="7416941" cy="814197"/>
          </a:xfrm>
          <a:prstGeom prst="rect">
            <a:avLst/>
          </a:prstGeom>
        </p:spPr>
        <p:txBody>
          <a:bodyPr lIns="0" tIns="0" rIns="0" bIns="0" rtlCol="0" anchor="t">
            <a:spAutoFit/>
          </a:bodyPr>
          <a:lstStyle/>
          <a:p>
            <a:pPr algn="l">
              <a:lnSpc>
                <a:spcPts val="6623"/>
              </a:lnSpc>
            </a:pPr>
            <a:r>
              <a:rPr lang="en-US" sz="4800" spc="470">
                <a:solidFill>
                  <a:srgbClr val="231F20"/>
                </a:solidFill>
                <a:latin typeface="Oswald Bold"/>
                <a:ea typeface="Oswald Bold"/>
                <a:cs typeface="Oswald Bold"/>
                <a:sym typeface="Oswald Bold"/>
              </a:rPr>
              <a:t>ILLUSTRATION</a:t>
            </a:r>
          </a:p>
        </p:txBody>
      </p:sp>
      <p:sp>
        <p:nvSpPr>
          <p:cNvPr id="5" name="TextBox 5"/>
          <p:cNvSpPr txBox="1"/>
          <p:nvPr/>
        </p:nvSpPr>
        <p:spPr>
          <a:xfrm>
            <a:off x="237850" y="2738777"/>
            <a:ext cx="17812299" cy="3580765"/>
          </a:xfrm>
          <a:prstGeom prst="rect">
            <a:avLst/>
          </a:prstGeom>
        </p:spPr>
        <p:txBody>
          <a:bodyPr lIns="0" tIns="0" rIns="0" bIns="0" rtlCol="0" anchor="t">
            <a:spAutoFit/>
          </a:bodyPr>
          <a:lstStyle/>
          <a:p>
            <a:pPr algn="ctr">
              <a:lnSpc>
                <a:spcPts val="4759"/>
              </a:lnSpc>
            </a:pPr>
            <a:r>
              <a:rPr lang="en-US" sz="3399">
                <a:solidFill>
                  <a:srgbClr val="231F20"/>
                </a:solidFill>
                <a:latin typeface="Canva Sans"/>
                <a:ea typeface="Canva Sans"/>
                <a:cs typeface="Canva Sans"/>
                <a:sym typeface="Canva Sans"/>
              </a:rPr>
              <a:t>A database is like your organized library for storing and managing information. It's a digital system that helps you store, organize, and retrieve data efficiently. </a:t>
            </a:r>
          </a:p>
          <a:p>
            <a:pPr algn="ctr">
              <a:lnSpc>
                <a:spcPts val="4759"/>
              </a:lnSpc>
            </a:pPr>
            <a:r>
              <a:rPr lang="en-US" sz="3399">
                <a:solidFill>
                  <a:srgbClr val="231F20"/>
                </a:solidFill>
                <a:latin typeface="Canva Sans"/>
                <a:ea typeface="Canva Sans"/>
                <a:cs typeface="Canva Sans"/>
                <a:sym typeface="Canva Sans"/>
              </a:rPr>
              <a:t>Instead of physical books, a database uses tables to hold information. Each table is like a category or a specific type of information you want to store, such as a table for storing customer details or a table for tracking sales.</a:t>
            </a:r>
          </a:p>
          <a:p>
            <a:pPr algn="ctr">
              <a:lnSpc>
                <a:spcPts val="4759"/>
              </a:lnSpc>
            </a:pPr>
            <a:endParaRPr lang="en-US" sz="3399">
              <a:solidFill>
                <a:srgbClr val="231F20"/>
              </a:solidFill>
              <a:latin typeface="Canva Sans"/>
              <a:ea typeface="Canva Sans"/>
              <a:cs typeface="Canva Sans"/>
              <a:sym typeface="Canva Sans"/>
            </a:endParaRPr>
          </a:p>
        </p:txBody>
      </p:sp>
      <p:sp>
        <p:nvSpPr>
          <p:cNvPr id="6" name="Freeform 6"/>
          <p:cNvSpPr/>
          <p:nvPr/>
        </p:nvSpPr>
        <p:spPr>
          <a:xfrm>
            <a:off x="16121064" y="8102746"/>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Freeform 4"/>
          <p:cNvSpPr/>
          <p:nvPr/>
        </p:nvSpPr>
        <p:spPr>
          <a:xfrm>
            <a:off x="267582" y="2354996"/>
            <a:ext cx="18020418" cy="7291774"/>
          </a:xfrm>
          <a:custGeom>
            <a:avLst/>
            <a:gdLst/>
            <a:ahLst/>
            <a:cxnLst/>
            <a:rect l="l" t="t" r="r" b="b"/>
            <a:pathLst>
              <a:path w="18020418" h="7291774">
                <a:moveTo>
                  <a:pt x="0" y="0"/>
                </a:moveTo>
                <a:lnTo>
                  <a:pt x="18020418" y="0"/>
                </a:lnTo>
                <a:lnTo>
                  <a:pt x="18020418" y="7291773"/>
                </a:lnTo>
                <a:lnTo>
                  <a:pt x="0" y="7291773"/>
                </a:lnTo>
                <a:lnTo>
                  <a:pt x="0" y="0"/>
                </a:lnTo>
                <a:close/>
              </a:path>
            </a:pathLst>
          </a:custGeom>
          <a:blipFill>
            <a:blip r:embed="rId3"/>
            <a:stretch>
              <a:fillRect t="-3173" r="-1484" b="-727"/>
            </a:stretch>
          </a:blipFill>
        </p:spPr>
      </p:sp>
      <p:sp>
        <p:nvSpPr>
          <p:cNvPr id="5" name="TextBox 5"/>
          <p:cNvSpPr txBox="1"/>
          <p:nvPr/>
        </p:nvSpPr>
        <p:spPr>
          <a:xfrm>
            <a:off x="267582" y="971550"/>
            <a:ext cx="5517524" cy="694563"/>
          </a:xfrm>
          <a:prstGeom prst="rect">
            <a:avLst/>
          </a:prstGeom>
        </p:spPr>
        <p:txBody>
          <a:bodyPr lIns="0" tIns="0" rIns="0" bIns="0" rtlCol="0" anchor="t">
            <a:spAutoFit/>
          </a:bodyPr>
          <a:lstStyle/>
          <a:p>
            <a:pPr algn="ctr">
              <a:lnSpc>
                <a:spcPts val="5795"/>
              </a:lnSpc>
            </a:pPr>
            <a:r>
              <a:rPr lang="en-US" sz="4200" spc="222">
                <a:solidFill>
                  <a:srgbClr val="231F20"/>
                </a:solidFill>
                <a:latin typeface="Oswald Bold"/>
                <a:ea typeface="Oswald Bold"/>
                <a:cs typeface="Oswald Bold"/>
                <a:sym typeface="Oswald Bold"/>
              </a:rPr>
              <a:t>DATABASE</a:t>
            </a:r>
          </a:p>
        </p:txBody>
      </p:sp>
      <p:sp>
        <p:nvSpPr>
          <p:cNvPr id="6" name="Freeform 6"/>
          <p:cNvSpPr/>
          <p:nvPr/>
        </p:nvSpPr>
        <p:spPr>
          <a:xfrm>
            <a:off x="16086428" y="80819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2394774" y="5242821"/>
            <a:ext cx="12903826" cy="4585513"/>
          </a:xfrm>
          <a:custGeom>
            <a:avLst/>
            <a:gdLst/>
            <a:ahLst/>
            <a:cxnLst/>
            <a:rect l="l" t="t" r="r" b="b"/>
            <a:pathLst>
              <a:path w="12903826" h="4585513">
                <a:moveTo>
                  <a:pt x="0" y="0"/>
                </a:moveTo>
                <a:lnTo>
                  <a:pt x="12903826" y="0"/>
                </a:lnTo>
                <a:lnTo>
                  <a:pt x="12903826" y="4585513"/>
                </a:lnTo>
                <a:lnTo>
                  <a:pt x="0" y="4585513"/>
                </a:lnTo>
                <a:lnTo>
                  <a:pt x="0" y="0"/>
                </a:lnTo>
                <a:close/>
              </a:path>
            </a:pathLst>
          </a:custGeom>
          <a:blipFill>
            <a:blip r:embed="rId5"/>
            <a:stretch>
              <a:fillRect/>
            </a:stretch>
          </a:blipFill>
        </p:spPr>
      </p:sp>
      <p:sp>
        <p:nvSpPr>
          <p:cNvPr id="6" name="TextBox 6"/>
          <p:cNvSpPr txBox="1"/>
          <p:nvPr/>
        </p:nvSpPr>
        <p:spPr>
          <a:xfrm>
            <a:off x="1028700" y="316230"/>
            <a:ext cx="10591982"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Database Management System (DBMS)</a:t>
            </a:r>
          </a:p>
        </p:txBody>
      </p:sp>
      <p:sp>
        <p:nvSpPr>
          <p:cNvPr id="7" name="TextBox 7"/>
          <p:cNvSpPr txBox="1"/>
          <p:nvPr/>
        </p:nvSpPr>
        <p:spPr>
          <a:xfrm>
            <a:off x="0" y="1318838"/>
            <a:ext cx="18288000" cy="41808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A Database Management System (DBMS) is a software system designed to store, retrieve, manage, and manipulate data in databases. It serves as an intermediary between the user and the database</a:t>
            </a:r>
          </a:p>
          <a:p>
            <a:pPr algn="just">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a:ea typeface="Canva Sans"/>
                <a:cs typeface="Canva Sans"/>
                <a:sym typeface="Canva Sans"/>
              </a:rPr>
              <a:t>The DBMS provides ways for the data to be modified or extracted by users or other programs.</a:t>
            </a:r>
          </a:p>
          <a:p>
            <a:pPr algn="ctr">
              <a:lnSpc>
                <a:spcPts val="4759"/>
              </a:lnSpc>
            </a:pPr>
            <a:endParaRPr lang="en-US" sz="3399">
              <a:solidFill>
                <a:srgbClr val="000000"/>
              </a:solidFill>
              <a:latin typeface="Canva Sans"/>
              <a:ea typeface="Canva Sans"/>
              <a:cs typeface="Canva Sans"/>
              <a:sym typeface="Canva Sans"/>
            </a:endParaRPr>
          </a:p>
        </p:txBody>
      </p:sp>
      <p:sp>
        <p:nvSpPr>
          <p:cNvPr id="8" name="Freeform 8"/>
          <p:cNvSpPr/>
          <p:nvPr/>
        </p:nvSpPr>
        <p:spPr>
          <a:xfrm>
            <a:off x="16175832" y="8423100"/>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6"/>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0" y="325755"/>
            <a:ext cx="13451022" cy="613410"/>
          </a:xfrm>
          <a:prstGeom prst="rect">
            <a:avLst/>
          </a:prstGeom>
        </p:spPr>
        <p:txBody>
          <a:bodyPr lIns="0" tIns="0" rIns="0" bIns="0" rtlCol="0" anchor="t">
            <a:spAutoFit/>
          </a:bodyPr>
          <a:lstStyle/>
          <a:p>
            <a:pPr algn="ctr">
              <a:lnSpc>
                <a:spcPts val="5040"/>
              </a:lnSpc>
            </a:pPr>
            <a:r>
              <a:rPr lang="en-US" sz="3600">
                <a:solidFill>
                  <a:srgbClr val="000000"/>
                </a:solidFill>
                <a:latin typeface="Canva Sans Bold"/>
                <a:ea typeface="Canva Sans Bold"/>
                <a:cs typeface="Canva Sans Bold"/>
                <a:sym typeface="Canva Sans Bold"/>
              </a:rPr>
              <a:t>Types of Database Management System (DBMS)</a:t>
            </a:r>
          </a:p>
        </p:txBody>
      </p:sp>
      <p:sp>
        <p:nvSpPr>
          <p:cNvPr id="4" name="TextBox 4"/>
          <p:cNvSpPr txBox="1"/>
          <p:nvPr/>
        </p:nvSpPr>
        <p:spPr>
          <a:xfrm>
            <a:off x="237850" y="990600"/>
            <a:ext cx="17806359" cy="8959215"/>
          </a:xfrm>
          <a:prstGeom prst="rect">
            <a:avLst/>
          </a:prstGeom>
        </p:spPr>
        <p:txBody>
          <a:bodyPr lIns="0" tIns="0" rIns="0" bIns="0" rtlCol="0" anchor="t">
            <a:spAutoFit/>
          </a:bodyPr>
          <a:lstStyle/>
          <a:p>
            <a:pPr algn="just">
              <a:lnSpc>
                <a:spcPts val="3359"/>
              </a:lnSpc>
            </a:pPr>
            <a:r>
              <a:rPr lang="en-US" sz="2400">
                <a:solidFill>
                  <a:srgbClr val="000000"/>
                </a:solidFill>
                <a:latin typeface="Canva Sans"/>
                <a:ea typeface="Canva Sans"/>
                <a:cs typeface="Canva Sans"/>
                <a:sym typeface="Canva Sans"/>
              </a:rPr>
              <a:t>Here's an overview of the primary types of databases:</a:t>
            </a:r>
          </a:p>
          <a:p>
            <a:pPr algn="just">
              <a:lnSpc>
                <a:spcPts val="3359"/>
              </a:lnSpc>
            </a:pPr>
            <a:endParaRPr lang="en-US" sz="2400">
              <a:solidFill>
                <a:srgbClr val="000000"/>
              </a:solidFill>
              <a:latin typeface="Canva Sans"/>
              <a:ea typeface="Canva Sans"/>
              <a:cs typeface="Canva Sans"/>
              <a:sym typeface="Canva Sans"/>
            </a:endParaRPr>
          </a:p>
          <a:p>
            <a:pPr algn="just">
              <a:lnSpc>
                <a:spcPts val="3359"/>
              </a:lnSpc>
            </a:pPr>
            <a:r>
              <a:rPr lang="en-US" sz="2400">
                <a:solidFill>
                  <a:srgbClr val="000000"/>
                </a:solidFill>
                <a:latin typeface="Canva Sans Bold"/>
                <a:ea typeface="Canva Sans Bold"/>
                <a:cs typeface="Canva Sans Bold"/>
                <a:sym typeface="Canva Sans Bold"/>
              </a:rPr>
              <a:t>Relational Databases (RDBMS)</a:t>
            </a:r>
          </a:p>
          <a:p>
            <a:pPr algn="just">
              <a:lnSpc>
                <a:spcPts val="3359"/>
              </a:lnSpc>
            </a:pPr>
            <a:r>
              <a:rPr lang="en-US" sz="2400">
                <a:solidFill>
                  <a:srgbClr val="000000"/>
                </a:solidFill>
                <a:latin typeface="Canva Sans"/>
                <a:ea typeface="Canva Sans"/>
                <a:cs typeface="Canva Sans"/>
                <a:sym typeface="Canva Sans"/>
              </a:rPr>
              <a:t>•Description: Stores data in tables with rows and columns, where each row represents a record and each column represents a data field. This model uses a structured query language (SQL) for data manipulation and queries.</a:t>
            </a:r>
          </a:p>
          <a:p>
            <a:pPr algn="just">
              <a:lnSpc>
                <a:spcPts val="3359"/>
              </a:lnSpc>
            </a:pPr>
            <a:r>
              <a:rPr lang="en-US" sz="2400">
                <a:solidFill>
                  <a:srgbClr val="000000"/>
                </a:solidFill>
                <a:latin typeface="Canva Sans"/>
                <a:ea typeface="Canva Sans"/>
                <a:cs typeface="Canva Sans"/>
                <a:sym typeface="Canva Sans"/>
              </a:rPr>
              <a:t>•Use Cases: Widely used in banking, human resources, and anywhere else structured data is essential.</a:t>
            </a:r>
          </a:p>
          <a:p>
            <a:pPr algn="just">
              <a:lnSpc>
                <a:spcPts val="3359"/>
              </a:lnSpc>
            </a:pPr>
            <a:r>
              <a:rPr lang="en-US" sz="2400">
                <a:solidFill>
                  <a:srgbClr val="000000"/>
                </a:solidFill>
                <a:latin typeface="Canva Sans"/>
                <a:ea typeface="Canva Sans"/>
                <a:cs typeface="Canva Sans"/>
                <a:sym typeface="Canva Sans"/>
              </a:rPr>
              <a:t>•Examples: MySQL, PostgreSQL, Oracle Database, Microsoft SQL Server.</a:t>
            </a:r>
          </a:p>
          <a:p>
            <a:pPr algn="just">
              <a:lnSpc>
                <a:spcPts val="4759"/>
              </a:lnSpc>
            </a:pPr>
            <a:endParaRPr lang="en-US" sz="2400">
              <a:solidFill>
                <a:srgbClr val="000000"/>
              </a:solidFill>
              <a:latin typeface="Canva Sans"/>
              <a:ea typeface="Canva Sans"/>
              <a:cs typeface="Canva Sans"/>
              <a:sym typeface="Canva Sans"/>
            </a:endParaRPr>
          </a:p>
          <a:p>
            <a:pPr algn="just">
              <a:lnSpc>
                <a:spcPts val="3359"/>
              </a:lnSpc>
            </a:pPr>
            <a:r>
              <a:rPr lang="en-US" sz="2400">
                <a:solidFill>
                  <a:srgbClr val="000000"/>
                </a:solidFill>
                <a:latin typeface="Canva Sans Bold"/>
                <a:ea typeface="Canva Sans Bold"/>
                <a:cs typeface="Canva Sans Bold"/>
                <a:sym typeface="Canva Sans Bold"/>
              </a:rPr>
              <a:t>Non-Relational Databases</a:t>
            </a:r>
          </a:p>
          <a:p>
            <a:pPr algn="just">
              <a:lnSpc>
                <a:spcPts val="3359"/>
              </a:lnSpc>
            </a:pPr>
            <a:r>
              <a:rPr lang="en-US" sz="2400">
                <a:solidFill>
                  <a:srgbClr val="000000"/>
                </a:solidFill>
                <a:latin typeface="Canva Sans"/>
                <a:ea typeface="Canva Sans"/>
                <a:cs typeface="Canva Sans"/>
                <a:sym typeface="Canva Sans"/>
              </a:rPr>
              <a:t>•Description: A broad category that includes any database that doesn't use the tabular schema of rows and columns found in relational databases. NoSQL databases are designed to handle large volumes of unstructured or semi-structured data. </a:t>
            </a:r>
          </a:p>
          <a:p>
            <a:pPr algn="just">
              <a:lnSpc>
                <a:spcPts val="3359"/>
              </a:lnSpc>
            </a:pPr>
            <a:r>
              <a:rPr lang="en-US" sz="2400">
                <a:solidFill>
                  <a:srgbClr val="000000"/>
                </a:solidFill>
                <a:latin typeface="Canva Sans"/>
                <a:ea typeface="Canva Sans"/>
                <a:cs typeface="Canva Sans"/>
                <a:sym typeface="Canva Sans"/>
              </a:rPr>
              <a:t>They are categorized into four main types:</a:t>
            </a:r>
          </a:p>
          <a:p>
            <a:pPr algn="just">
              <a:lnSpc>
                <a:spcPts val="3359"/>
              </a:lnSpc>
            </a:pPr>
            <a:r>
              <a:rPr lang="en-US" sz="2400">
                <a:solidFill>
                  <a:srgbClr val="000000"/>
                </a:solidFill>
                <a:latin typeface="Canva Sans"/>
                <a:ea typeface="Canva Sans"/>
                <a:cs typeface="Canva Sans"/>
                <a:sym typeface="Canva Sans"/>
              </a:rPr>
              <a:t>•Document Databases: Store data in documents similar to JSON objects.</a:t>
            </a:r>
          </a:p>
          <a:p>
            <a:pPr algn="just">
              <a:lnSpc>
                <a:spcPts val="3359"/>
              </a:lnSpc>
            </a:pPr>
            <a:r>
              <a:rPr lang="en-US" sz="2400">
                <a:solidFill>
                  <a:srgbClr val="000000"/>
                </a:solidFill>
                <a:latin typeface="Canva Sans"/>
                <a:ea typeface="Canva Sans"/>
                <a:cs typeface="Canva Sans"/>
                <a:sym typeface="Canva Sans"/>
              </a:rPr>
              <a:t>•Key-Value Stores: Store data as key-value pairs.</a:t>
            </a:r>
          </a:p>
          <a:p>
            <a:pPr algn="just">
              <a:lnSpc>
                <a:spcPts val="3359"/>
              </a:lnSpc>
            </a:pPr>
            <a:r>
              <a:rPr lang="en-US" sz="2400">
                <a:solidFill>
                  <a:srgbClr val="000000"/>
                </a:solidFill>
                <a:latin typeface="Canva Sans"/>
                <a:ea typeface="Canva Sans"/>
                <a:cs typeface="Canva Sans"/>
                <a:sym typeface="Canva Sans"/>
              </a:rPr>
              <a:t>•Wide-Column Stores: Store data in tables, rows, and dynamic columns.</a:t>
            </a:r>
          </a:p>
          <a:p>
            <a:pPr algn="just">
              <a:lnSpc>
                <a:spcPts val="3359"/>
              </a:lnSpc>
            </a:pPr>
            <a:r>
              <a:rPr lang="en-US" sz="2400">
                <a:solidFill>
                  <a:srgbClr val="000000"/>
                </a:solidFill>
                <a:latin typeface="Canva Sans"/>
                <a:ea typeface="Canva Sans"/>
                <a:cs typeface="Canva Sans"/>
                <a:sym typeface="Canva Sans"/>
              </a:rPr>
              <a:t>•Graph Databases: Use graph structures with nodes, edges, and properties to represent and store data.</a:t>
            </a:r>
          </a:p>
          <a:p>
            <a:pPr algn="just">
              <a:lnSpc>
                <a:spcPts val="3359"/>
              </a:lnSpc>
            </a:pPr>
            <a:endParaRPr lang="en-US" sz="2400">
              <a:solidFill>
                <a:srgbClr val="000000"/>
              </a:solidFill>
              <a:latin typeface="Canva Sans"/>
              <a:ea typeface="Canva Sans"/>
              <a:cs typeface="Canva Sans"/>
              <a:sym typeface="Canva Sans"/>
            </a:endParaRPr>
          </a:p>
          <a:p>
            <a:pPr algn="just">
              <a:lnSpc>
                <a:spcPts val="3359"/>
              </a:lnSpc>
            </a:pPr>
            <a:r>
              <a:rPr lang="en-US" sz="2400">
                <a:solidFill>
                  <a:srgbClr val="000000"/>
                </a:solidFill>
                <a:latin typeface="Canva Sans"/>
                <a:ea typeface="Canva Sans"/>
                <a:cs typeface="Canva Sans"/>
                <a:sym typeface="Canva Sans"/>
              </a:rPr>
              <a:t>•Use Cases: Real-time web applications, big data processing, and applications requiring flexible schemas.</a:t>
            </a:r>
          </a:p>
          <a:p>
            <a:pPr algn="just">
              <a:lnSpc>
                <a:spcPts val="3359"/>
              </a:lnSpc>
            </a:pPr>
            <a:r>
              <a:rPr lang="en-US" sz="2400">
                <a:solidFill>
                  <a:srgbClr val="000000"/>
                </a:solidFill>
                <a:latin typeface="Canva Sans"/>
                <a:ea typeface="Canva Sans"/>
                <a:cs typeface="Canva Sans"/>
                <a:sym typeface="Canva Sans"/>
              </a:rPr>
              <a:t>•Examples: MongoDB (Document), Redis (Key-Value), Cassandra (Wide-Column), Neo4j (Graph).</a:t>
            </a:r>
          </a:p>
          <a:p>
            <a:pPr algn="ctr">
              <a:lnSpc>
                <a:spcPts val="3359"/>
              </a:lnSpc>
            </a:pPr>
            <a:endParaRPr lang="en-US" sz="2400">
              <a:solidFill>
                <a:srgbClr val="000000"/>
              </a:solidFill>
              <a:latin typeface="Canva Sans"/>
              <a:ea typeface="Canva Sans"/>
              <a:cs typeface="Canva Sans"/>
              <a:sym typeface="Canva Sans"/>
            </a:endParaRPr>
          </a:p>
        </p:txBody>
      </p:sp>
      <p:sp>
        <p:nvSpPr>
          <p:cNvPr id="5" name="Freeform 5"/>
          <p:cNvSpPr/>
          <p:nvPr/>
        </p:nvSpPr>
        <p:spPr>
          <a:xfrm>
            <a:off x="16486765" y="8323114"/>
            <a:ext cx="1795294" cy="1795294"/>
          </a:xfrm>
          <a:custGeom>
            <a:avLst/>
            <a:gdLst/>
            <a:ahLst/>
            <a:cxnLst/>
            <a:rect l="l" t="t" r="r" b="b"/>
            <a:pathLst>
              <a:path w="1795294" h="1795294">
                <a:moveTo>
                  <a:pt x="0" y="0"/>
                </a:moveTo>
                <a:lnTo>
                  <a:pt x="1795295" y="0"/>
                </a:lnTo>
                <a:lnTo>
                  <a:pt x="1795295" y="1795295"/>
                </a:lnTo>
                <a:lnTo>
                  <a:pt x="0" y="1795295"/>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824" b="-1824"/>
            </a:stretch>
          </a:blipFill>
        </p:spPr>
      </p:sp>
      <p:sp>
        <p:nvSpPr>
          <p:cNvPr id="5" name="Freeform 5"/>
          <p:cNvSpPr/>
          <p:nvPr/>
        </p:nvSpPr>
        <p:spPr>
          <a:xfrm>
            <a:off x="16175832" y="8423100"/>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96224" y="1324927"/>
            <a:ext cx="18091776" cy="83813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SQL stands for Structured Query Language. It's a standardized programming language used for managing and manipulating relational databases. </a:t>
            </a:r>
          </a:p>
          <a:p>
            <a:pPr algn="ctr">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a:ea typeface="Canva Sans"/>
                <a:cs typeface="Canva Sans"/>
                <a:sym typeface="Canva Sans"/>
              </a:rPr>
              <a:t>SQL enables you to perform tasks such as querying data, updating data, inserting new data, and deleting data from a database. Additionally, it allows for the creation and modification of database schema (structure) and control over data access. </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Essentially, if you need to interact with data stored in a relational database, SQL is the tool you'll likely use.</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SQL implementations are designed to allow users to create, read, update and delete data within a database. </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endParaRPr lang="en-US" sz="3399">
              <a:solidFill>
                <a:srgbClr val="000000"/>
              </a:solidFill>
              <a:latin typeface="Canva Sans"/>
              <a:ea typeface="Canva Sans"/>
              <a:cs typeface="Canva Sans"/>
              <a:sym typeface="Canva Sans"/>
            </a:endParaRPr>
          </a:p>
        </p:txBody>
      </p:sp>
      <p:sp>
        <p:nvSpPr>
          <p:cNvPr id="4" name="Freeform 4"/>
          <p:cNvSpPr/>
          <p:nvPr/>
        </p:nvSpPr>
        <p:spPr>
          <a:xfrm>
            <a:off x="0" y="8104918"/>
            <a:ext cx="2182082" cy="2182082"/>
          </a:xfrm>
          <a:custGeom>
            <a:avLst/>
            <a:gdLst/>
            <a:ahLst/>
            <a:cxnLst/>
            <a:rect l="l" t="t" r="r" b="b"/>
            <a:pathLst>
              <a:path w="2182082" h="2182082">
                <a:moveTo>
                  <a:pt x="0" y="0"/>
                </a:moveTo>
                <a:lnTo>
                  <a:pt x="2182082" y="0"/>
                </a:lnTo>
                <a:lnTo>
                  <a:pt x="2182082" y="2182082"/>
                </a:lnTo>
                <a:lnTo>
                  <a:pt x="0" y="2182082"/>
                </a:lnTo>
                <a:lnTo>
                  <a:pt x="0" y="0"/>
                </a:lnTo>
                <a:close/>
              </a:path>
            </a:pathLst>
          </a:custGeom>
          <a:blipFill>
            <a:blip r:embed="rId3"/>
            <a:stretch>
              <a:fillRect/>
            </a:stretch>
          </a:blipFill>
        </p:spPr>
      </p:sp>
      <p:sp>
        <p:nvSpPr>
          <p:cNvPr id="5" name="TextBox 5"/>
          <p:cNvSpPr txBox="1"/>
          <p:nvPr/>
        </p:nvSpPr>
        <p:spPr>
          <a:xfrm>
            <a:off x="196224" y="217170"/>
            <a:ext cx="3831134" cy="811530"/>
          </a:xfrm>
          <a:prstGeom prst="rect">
            <a:avLst/>
          </a:prstGeom>
        </p:spPr>
        <p:txBody>
          <a:bodyPr lIns="0" tIns="0" rIns="0" bIns="0" rtlCol="0" anchor="t">
            <a:spAutoFit/>
          </a:bodyPr>
          <a:lstStyle/>
          <a:p>
            <a:pPr algn="ctr">
              <a:lnSpc>
                <a:spcPts val="6719"/>
              </a:lnSpc>
            </a:pPr>
            <a:r>
              <a:rPr lang="en-US" sz="4800">
                <a:solidFill>
                  <a:srgbClr val="000000"/>
                </a:solidFill>
                <a:latin typeface="Canva Sans Bold"/>
                <a:ea typeface="Canva Sans Bold"/>
                <a:cs typeface="Canva Sans Bold"/>
                <a:sym typeface="Canva Sans Bold"/>
              </a:rPr>
              <a:t>What is SQL?</a:t>
            </a:r>
          </a:p>
        </p:txBody>
      </p:sp>
      <p:sp>
        <p:nvSpPr>
          <p:cNvPr id="6" name="Freeform 6"/>
          <p:cNvSpPr/>
          <p:nvPr/>
        </p:nvSpPr>
        <p:spPr>
          <a:xfrm>
            <a:off x="16175832" y="8423100"/>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TextBox 4"/>
          <p:cNvSpPr txBox="1"/>
          <p:nvPr/>
        </p:nvSpPr>
        <p:spPr>
          <a:xfrm>
            <a:off x="6008826" y="316230"/>
            <a:ext cx="4783782"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Database Systems</a:t>
            </a:r>
          </a:p>
        </p:txBody>
      </p:sp>
      <p:sp>
        <p:nvSpPr>
          <p:cNvPr id="5" name="TextBox 5"/>
          <p:cNvSpPr txBox="1"/>
          <p:nvPr/>
        </p:nvSpPr>
        <p:spPr>
          <a:xfrm>
            <a:off x="240955" y="1118235"/>
            <a:ext cx="17806091" cy="7993380"/>
          </a:xfrm>
          <a:prstGeom prst="rect">
            <a:avLst/>
          </a:prstGeom>
        </p:spPr>
        <p:txBody>
          <a:bodyPr lIns="0" tIns="0" rIns="0" bIns="0" rtlCol="0" anchor="t">
            <a:spAutoFit/>
          </a:bodyPr>
          <a:lstStyle/>
          <a:p>
            <a:pPr algn="just">
              <a:lnSpc>
                <a:spcPts val="4480"/>
              </a:lnSpc>
            </a:pPr>
            <a:r>
              <a:rPr lang="en-US" sz="3200">
                <a:solidFill>
                  <a:srgbClr val="000000"/>
                </a:solidFill>
                <a:latin typeface="Canva Sans"/>
                <a:ea typeface="Canva Sans"/>
                <a:cs typeface="Canva Sans"/>
                <a:sym typeface="Canva Sans"/>
              </a:rPr>
              <a:t>There are various database management systems (DBMS) that implement SQL, each with its own specific syntax and features. Here are some popular SQL implementations:</a:t>
            </a:r>
          </a:p>
          <a:p>
            <a:pPr algn="just">
              <a:lnSpc>
                <a:spcPts val="5040"/>
              </a:lnSpc>
            </a:pPr>
            <a:endParaRPr lang="en-US" sz="3200">
              <a:solidFill>
                <a:srgbClr val="000000"/>
              </a:solidFill>
              <a:latin typeface="Canva Sans"/>
              <a:ea typeface="Canva Sans"/>
              <a:cs typeface="Canva Sans"/>
              <a:sym typeface="Canva Sans"/>
            </a:endParaRPr>
          </a:p>
          <a:p>
            <a:pPr algn="just">
              <a:lnSpc>
                <a:spcPts val="4480"/>
              </a:lnSpc>
            </a:pPr>
            <a:r>
              <a:rPr lang="en-US" sz="3200">
                <a:solidFill>
                  <a:srgbClr val="000000"/>
                </a:solidFill>
                <a:latin typeface="Canva Sans"/>
                <a:ea typeface="Canva Sans"/>
                <a:cs typeface="Canva Sans"/>
                <a:sym typeface="Canva Sans"/>
              </a:rPr>
              <a:t>•MySQL</a:t>
            </a:r>
          </a:p>
          <a:p>
            <a:pPr algn="just">
              <a:lnSpc>
                <a:spcPts val="4480"/>
              </a:lnSpc>
            </a:pPr>
            <a:endParaRPr lang="en-US" sz="3200">
              <a:solidFill>
                <a:srgbClr val="000000"/>
              </a:solidFill>
              <a:latin typeface="Canva Sans"/>
              <a:ea typeface="Canva Sans"/>
              <a:cs typeface="Canva Sans"/>
              <a:sym typeface="Canva Sans"/>
            </a:endParaRPr>
          </a:p>
          <a:p>
            <a:pPr algn="just">
              <a:lnSpc>
                <a:spcPts val="4480"/>
              </a:lnSpc>
            </a:pPr>
            <a:r>
              <a:rPr lang="en-US" sz="3200">
                <a:solidFill>
                  <a:srgbClr val="000000"/>
                </a:solidFill>
                <a:latin typeface="Canva Sans"/>
                <a:ea typeface="Canva Sans"/>
                <a:cs typeface="Canva Sans"/>
                <a:sym typeface="Canva Sans"/>
              </a:rPr>
              <a:t>•PostgreSQL</a:t>
            </a:r>
          </a:p>
          <a:p>
            <a:pPr algn="just">
              <a:lnSpc>
                <a:spcPts val="4480"/>
              </a:lnSpc>
            </a:pPr>
            <a:endParaRPr lang="en-US" sz="3200">
              <a:solidFill>
                <a:srgbClr val="000000"/>
              </a:solidFill>
              <a:latin typeface="Canva Sans"/>
              <a:ea typeface="Canva Sans"/>
              <a:cs typeface="Canva Sans"/>
              <a:sym typeface="Canva Sans"/>
            </a:endParaRPr>
          </a:p>
          <a:p>
            <a:pPr algn="just">
              <a:lnSpc>
                <a:spcPts val="4480"/>
              </a:lnSpc>
            </a:pPr>
            <a:r>
              <a:rPr lang="en-US" sz="3200">
                <a:solidFill>
                  <a:srgbClr val="000000"/>
                </a:solidFill>
                <a:latin typeface="Canva Sans"/>
                <a:ea typeface="Canva Sans"/>
                <a:cs typeface="Canva Sans"/>
                <a:sym typeface="Canva Sans"/>
              </a:rPr>
              <a:t>•SQLite</a:t>
            </a:r>
          </a:p>
          <a:p>
            <a:pPr algn="just">
              <a:lnSpc>
                <a:spcPts val="4480"/>
              </a:lnSpc>
            </a:pPr>
            <a:endParaRPr lang="en-US" sz="3200">
              <a:solidFill>
                <a:srgbClr val="000000"/>
              </a:solidFill>
              <a:latin typeface="Canva Sans"/>
              <a:ea typeface="Canva Sans"/>
              <a:cs typeface="Canva Sans"/>
              <a:sym typeface="Canva Sans"/>
            </a:endParaRPr>
          </a:p>
          <a:p>
            <a:pPr algn="just">
              <a:lnSpc>
                <a:spcPts val="4480"/>
              </a:lnSpc>
            </a:pPr>
            <a:r>
              <a:rPr lang="en-US" sz="3200">
                <a:solidFill>
                  <a:srgbClr val="000000"/>
                </a:solidFill>
                <a:latin typeface="Canva Sans"/>
                <a:ea typeface="Canva Sans"/>
                <a:cs typeface="Canva Sans"/>
                <a:sym typeface="Canva Sans"/>
              </a:rPr>
              <a:t>•Oracle Database</a:t>
            </a:r>
          </a:p>
          <a:p>
            <a:pPr algn="just">
              <a:lnSpc>
                <a:spcPts val="4480"/>
              </a:lnSpc>
            </a:pPr>
            <a:endParaRPr lang="en-US" sz="3200">
              <a:solidFill>
                <a:srgbClr val="000000"/>
              </a:solidFill>
              <a:latin typeface="Canva Sans"/>
              <a:ea typeface="Canva Sans"/>
              <a:cs typeface="Canva Sans"/>
              <a:sym typeface="Canva Sans"/>
            </a:endParaRPr>
          </a:p>
          <a:p>
            <a:pPr algn="l">
              <a:lnSpc>
                <a:spcPts val="4480"/>
              </a:lnSpc>
            </a:pPr>
            <a:r>
              <a:rPr lang="en-US" sz="3200">
                <a:solidFill>
                  <a:srgbClr val="000000"/>
                </a:solidFill>
                <a:latin typeface="Canva Sans"/>
                <a:ea typeface="Canva Sans"/>
                <a:cs typeface="Canva Sans"/>
                <a:sym typeface="Canva Sans"/>
              </a:rPr>
              <a:t>•Microsoft SQL Server</a:t>
            </a:r>
          </a:p>
          <a:p>
            <a:pPr algn="ctr">
              <a:lnSpc>
                <a:spcPts val="4759"/>
              </a:lnSpc>
            </a:pPr>
            <a:endParaRPr lang="en-US" sz="3200">
              <a:solidFill>
                <a:srgbClr val="000000"/>
              </a:solidFill>
              <a:latin typeface="Canva Sans"/>
              <a:ea typeface="Canva Sans"/>
              <a:cs typeface="Canva Sans"/>
              <a:sym typeface="Canva Sans"/>
            </a:endParaRPr>
          </a:p>
          <a:p>
            <a:pPr algn="ctr">
              <a:lnSpc>
                <a:spcPts val="4759"/>
              </a:lnSpc>
            </a:pPr>
            <a:endParaRPr lang="en-US" sz="3200">
              <a:solidFill>
                <a:srgbClr val="000000"/>
              </a:solidFill>
              <a:latin typeface="Canva Sans"/>
              <a:ea typeface="Canva Sans"/>
              <a:cs typeface="Canva Sans"/>
              <a:sym typeface="Canva Sans"/>
            </a:endParaRPr>
          </a:p>
        </p:txBody>
      </p:sp>
      <p:sp>
        <p:nvSpPr>
          <p:cNvPr id="6" name="Freeform 6"/>
          <p:cNvSpPr/>
          <p:nvPr/>
        </p:nvSpPr>
        <p:spPr>
          <a:xfrm>
            <a:off x="16110904" y="8028147"/>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856</Words>
  <Application>Microsoft Office PowerPoint</Application>
  <PresentationFormat>Custom</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Canva Sans</vt:lpstr>
      <vt:lpstr>DM Sans Bold</vt:lpstr>
      <vt:lpstr>Arial</vt:lpstr>
      <vt:lpstr>Oswald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Microsoft account</cp:lastModifiedBy>
  <cp:revision>2</cp:revision>
  <dcterms:created xsi:type="dcterms:W3CDTF">2006-08-16T00:00:00Z</dcterms:created>
  <dcterms:modified xsi:type="dcterms:W3CDTF">2024-07-17T09:37:17Z</dcterms:modified>
  <dc:identifier>DAGKA376dD0</dc:identifier>
</cp:coreProperties>
</file>