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Lst>
  <p:sldSz cx="18288000" cy="10287000"/>
  <p:notesSz cx="6858000" cy="9144000"/>
  <p:embeddedFontLst>
    <p:embeddedFont>
      <p:font typeface="Calibri" panose="020F0502020204030204" pitchFamily="34" charset="0"/>
      <p:regular r:id="rId21"/>
      <p:bold r:id="rId22"/>
      <p:italic r:id="rId23"/>
      <p:boldItalic r:id="rId24"/>
    </p:embeddedFont>
    <p:embeddedFont>
      <p:font typeface="Canva Sans Bold" panose="020B0604020202020204" charset="0"/>
      <p:regular r:id="rId25"/>
    </p:embeddedFont>
    <p:embeddedFont>
      <p:font typeface="Oswald Bold" panose="020B0604020202020204" charset="0"/>
      <p:regular r:id="rId26"/>
    </p:embeddedFont>
    <p:embeddedFont>
      <p:font typeface="Canva Sans" panose="020B0604020202020204" charset="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47" d="100"/>
          <a:sy n="47" d="100"/>
        </p:scale>
        <p:origin x="696"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6.fntdata"/><Relationship Id="rId3" Type="http://schemas.openxmlformats.org/officeDocument/2006/relationships/slide" Target="slides/slide2.xml"/><Relationship Id="rId21" Type="http://schemas.openxmlformats.org/officeDocument/2006/relationships/font" Target="fonts/font1.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5.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4.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3.fntdata"/><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2.fntdata"/><Relationship Id="rId27" Type="http://schemas.openxmlformats.org/officeDocument/2006/relationships/font" Target="fonts/font7.fntdata"/><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7/21/2024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7/21/2024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7/21/2024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7/21/2024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7/21/2024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7/21/2024</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9.png"/></Relationships>
</file>

<file path=ppt/slides/_rels/slide13.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jpeg"/><Relationship Id="rId1" Type="http://schemas.openxmlformats.org/officeDocument/2006/relationships/slideLayout" Target="../slideLayouts/slideLayout7.xml"/><Relationship Id="rId4" Type="http://schemas.openxmlformats.org/officeDocument/2006/relationships/image" Target="../media/image12.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5" Type="http://schemas.openxmlformats.org/officeDocument/2006/relationships/image" Target="../media/image14.png"/><Relationship Id="rId4" Type="http://schemas.openxmlformats.org/officeDocument/2006/relationships/image" Target="../media/image13.png"/></Relationships>
</file>

<file path=ppt/slides/_rels/slide17.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2.jpeg"/><Relationship Id="rId1" Type="http://schemas.openxmlformats.org/officeDocument/2006/relationships/slideLayout" Target="../slideLayouts/slideLayout7.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16.jpeg"/></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Layout" Target="../slideLayouts/slideLayout7.xml"/><Relationship Id="rId5" Type="http://schemas.openxmlformats.org/officeDocument/2006/relationships/image" Target="../media/image2.jpeg"/><Relationship Id="rId4" Type="http://schemas.openxmlformats.org/officeDocument/2006/relationships/image" Target="../media/image7.sv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2.jpeg"/></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png"/><Relationship Id="rId1" Type="http://schemas.openxmlformats.org/officeDocument/2006/relationships/slideLayout" Target="../slideLayouts/slideLayout7.xml"/><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4" name="TextBox 4"/>
          <p:cNvSpPr txBox="1"/>
          <p:nvPr/>
        </p:nvSpPr>
        <p:spPr>
          <a:xfrm>
            <a:off x="3988108" y="1930345"/>
            <a:ext cx="9815307" cy="4116705"/>
          </a:xfrm>
          <a:prstGeom prst="rect">
            <a:avLst/>
          </a:prstGeom>
        </p:spPr>
        <p:txBody>
          <a:bodyPr lIns="0" tIns="0" rIns="0" bIns="0" rtlCol="0" anchor="t">
            <a:spAutoFit/>
          </a:bodyPr>
          <a:lstStyle/>
          <a:p>
            <a:pPr algn="ctr">
              <a:lnSpc>
                <a:spcPts val="16560"/>
              </a:lnSpc>
            </a:pPr>
            <a:r>
              <a:rPr lang="en-US" sz="12000" spc="1176">
                <a:solidFill>
                  <a:srgbClr val="231F20"/>
                </a:solidFill>
                <a:latin typeface="Oswald Bold"/>
                <a:ea typeface="Oswald Bold"/>
                <a:cs typeface="Oswald Bold"/>
                <a:sym typeface="Oswald Bold"/>
              </a:rPr>
              <a:t>DAHEL TECHIES</a:t>
            </a:r>
          </a:p>
        </p:txBody>
      </p:sp>
      <p:sp>
        <p:nvSpPr>
          <p:cNvPr id="5" name="Freeform 5"/>
          <p:cNvSpPr/>
          <p:nvPr/>
        </p:nvSpPr>
        <p:spPr>
          <a:xfrm>
            <a:off x="14693962" y="17780"/>
            <a:ext cx="3594038" cy="3594038"/>
          </a:xfrm>
          <a:custGeom>
            <a:avLst/>
            <a:gdLst/>
            <a:ahLst/>
            <a:cxnLst/>
            <a:rect l="l" t="t" r="r" b="b"/>
            <a:pathLst>
              <a:path w="3594038" h="3594038">
                <a:moveTo>
                  <a:pt x="0" y="0"/>
                </a:moveTo>
                <a:lnTo>
                  <a:pt x="3594038" y="0"/>
                </a:lnTo>
                <a:lnTo>
                  <a:pt x="3594038" y="3594037"/>
                </a:lnTo>
                <a:lnTo>
                  <a:pt x="0" y="3594037"/>
                </a:lnTo>
                <a:lnTo>
                  <a:pt x="0" y="0"/>
                </a:lnTo>
                <a:close/>
              </a:path>
            </a:pathLst>
          </a:custGeom>
          <a:blipFill>
            <a:blip r:embed="rId3"/>
            <a:stretch>
              <a:fillRect/>
            </a:stretch>
          </a:blipFill>
        </p:spPr>
      </p:sp>
      <p:sp>
        <p:nvSpPr>
          <p:cNvPr id="6" name="Freeform 6"/>
          <p:cNvSpPr/>
          <p:nvPr/>
        </p:nvSpPr>
        <p:spPr>
          <a:xfrm>
            <a:off x="-11029" y="6990003"/>
            <a:ext cx="3103753" cy="3103753"/>
          </a:xfrm>
          <a:custGeom>
            <a:avLst/>
            <a:gdLst/>
            <a:ahLst/>
            <a:cxnLst/>
            <a:rect l="l" t="t" r="r" b="b"/>
            <a:pathLst>
              <a:path w="3103753" h="3103753">
                <a:moveTo>
                  <a:pt x="0" y="0"/>
                </a:moveTo>
                <a:lnTo>
                  <a:pt x="3103753" y="0"/>
                </a:lnTo>
                <a:lnTo>
                  <a:pt x="3103753" y="3103753"/>
                </a:lnTo>
                <a:lnTo>
                  <a:pt x="0" y="3103753"/>
                </a:lnTo>
                <a:lnTo>
                  <a:pt x="0" y="0"/>
                </a:lnTo>
                <a:close/>
              </a:path>
            </a:pathLst>
          </a:custGeom>
          <a:blipFill>
            <a:blip r:embed="rId4"/>
            <a:stretch>
              <a:fillRect/>
            </a:stretch>
          </a:blipFill>
        </p:spPr>
      </p:sp>
      <p:sp>
        <p:nvSpPr>
          <p:cNvPr id="7" name="TextBox 7"/>
          <p:cNvSpPr txBox="1"/>
          <p:nvPr/>
        </p:nvSpPr>
        <p:spPr>
          <a:xfrm>
            <a:off x="3756944" y="9008824"/>
            <a:ext cx="6130082" cy="887095"/>
          </a:xfrm>
          <a:prstGeom prst="rect">
            <a:avLst/>
          </a:prstGeom>
        </p:spPr>
        <p:txBody>
          <a:bodyPr lIns="0" tIns="0" rIns="0" bIns="0" rtlCol="0" anchor="t">
            <a:spAutoFit/>
          </a:bodyPr>
          <a:lstStyle/>
          <a:p>
            <a:pPr algn="ctr">
              <a:lnSpc>
                <a:spcPts val="7279"/>
              </a:lnSpc>
            </a:pPr>
            <a:r>
              <a:rPr lang="en-US" sz="5199">
                <a:solidFill>
                  <a:srgbClr val="231F20"/>
                </a:solidFill>
                <a:latin typeface="Canva Sans Bold"/>
                <a:ea typeface="Canva Sans Bold"/>
                <a:cs typeface="Canva Sans Bold"/>
                <a:sym typeface="Canva Sans Bold"/>
              </a:rPr>
              <a:t>By Modinat Ganiyu</a:t>
            </a:r>
          </a:p>
        </p:txBody>
      </p:sp>
      <p:sp>
        <p:nvSpPr>
          <p:cNvPr id="8" name="TextBox 8"/>
          <p:cNvSpPr txBox="1"/>
          <p:nvPr/>
        </p:nvSpPr>
        <p:spPr>
          <a:xfrm>
            <a:off x="3706938" y="7111682"/>
            <a:ext cx="2600920" cy="1774189"/>
          </a:xfrm>
          <a:prstGeom prst="rect">
            <a:avLst/>
          </a:prstGeom>
        </p:spPr>
        <p:txBody>
          <a:bodyPr lIns="0" tIns="0" rIns="0" bIns="0" rtlCol="0" anchor="t">
            <a:spAutoFit/>
          </a:bodyPr>
          <a:lstStyle/>
          <a:p>
            <a:pPr algn="ctr">
              <a:lnSpc>
                <a:spcPts val="14560"/>
              </a:lnSpc>
            </a:pPr>
            <a:r>
              <a:rPr lang="en-US" sz="10400">
                <a:solidFill>
                  <a:srgbClr val="231F20"/>
                </a:solidFill>
                <a:latin typeface="Canva Sans Bold"/>
                <a:ea typeface="Canva Sans Bold"/>
                <a:cs typeface="Canva Sans Bold"/>
                <a:sym typeface="Canva Sans Bold"/>
              </a:rPr>
              <a:t>SQL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10582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
        <p:nvSpPr>
          <p:cNvPr id="4" name="Freeform 4"/>
          <p:cNvSpPr/>
          <p:nvPr/>
        </p:nvSpPr>
        <p:spPr>
          <a:xfrm>
            <a:off x="9640552" y="1528556"/>
            <a:ext cx="7618748" cy="5435684"/>
          </a:xfrm>
          <a:custGeom>
            <a:avLst/>
            <a:gdLst/>
            <a:ahLst/>
            <a:cxnLst/>
            <a:rect l="l" t="t" r="r" b="b"/>
            <a:pathLst>
              <a:path w="7618748" h="5435684">
                <a:moveTo>
                  <a:pt x="0" y="0"/>
                </a:moveTo>
                <a:lnTo>
                  <a:pt x="7618748" y="0"/>
                </a:lnTo>
                <a:lnTo>
                  <a:pt x="7618748" y="5435683"/>
                </a:lnTo>
                <a:lnTo>
                  <a:pt x="0" y="5435683"/>
                </a:lnTo>
                <a:lnTo>
                  <a:pt x="0" y="0"/>
                </a:lnTo>
                <a:close/>
              </a:path>
            </a:pathLst>
          </a:custGeom>
          <a:blipFill>
            <a:blip r:embed="rId4"/>
            <a:stretch>
              <a:fillRect/>
            </a:stretch>
          </a:blipFill>
        </p:spPr>
      </p:sp>
      <p:sp>
        <p:nvSpPr>
          <p:cNvPr id="5" name="TextBox 5"/>
          <p:cNvSpPr txBox="1"/>
          <p:nvPr/>
        </p:nvSpPr>
        <p:spPr>
          <a:xfrm>
            <a:off x="586167" y="2025209"/>
            <a:ext cx="6719758" cy="4939030"/>
          </a:xfrm>
          <a:prstGeom prst="rect">
            <a:avLst/>
          </a:prstGeom>
        </p:spPr>
        <p:txBody>
          <a:bodyPr lIns="0" tIns="0" rIns="0" bIns="0" rtlCol="0" anchor="t">
            <a:spAutoFit/>
          </a:bodyPr>
          <a:lstStyle/>
          <a:p>
            <a:pPr algn="l">
              <a:lnSpc>
                <a:spcPts val="3919"/>
              </a:lnSpc>
            </a:pPr>
            <a:r>
              <a:rPr lang="en-US" sz="2799" dirty="0">
                <a:solidFill>
                  <a:srgbClr val="000000"/>
                </a:solidFill>
                <a:latin typeface="Canva Sans Bold"/>
                <a:ea typeface="Canva Sans Bold"/>
                <a:cs typeface="Canva Sans Bold"/>
                <a:sym typeface="Canva Sans Bold"/>
              </a:rPr>
              <a:t> -- Creating table for Client</a:t>
            </a:r>
          </a:p>
          <a:p>
            <a:pPr algn="l">
              <a:lnSpc>
                <a:spcPts val="3919"/>
              </a:lnSpc>
            </a:pPr>
            <a:r>
              <a:rPr lang="en-US" sz="2799" dirty="0">
                <a:solidFill>
                  <a:srgbClr val="000000"/>
                </a:solidFill>
                <a:latin typeface="Canva Sans"/>
                <a:ea typeface="Canva Sans"/>
                <a:cs typeface="Canva Sans"/>
                <a:sym typeface="Canva Sans"/>
              </a:rPr>
              <a:t>    CREATE TABLE client(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client_id</a:t>
            </a:r>
            <a:r>
              <a:rPr lang="en-US" sz="2799" dirty="0">
                <a:solidFill>
                  <a:srgbClr val="000000"/>
                </a:solidFill>
                <a:latin typeface="Canva Sans"/>
                <a:ea typeface="Canva Sans"/>
                <a:cs typeface="Canva Sans"/>
                <a:sym typeface="Canva Sans"/>
              </a:rPr>
              <a:t> INT PRIMARY KEY,</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client_name</a:t>
            </a:r>
            <a:r>
              <a:rPr lang="en-US" sz="2799" dirty="0">
                <a:solidFill>
                  <a:srgbClr val="000000"/>
                </a:solidFill>
                <a:latin typeface="Canva Sans"/>
                <a:ea typeface="Canva Sans"/>
                <a:cs typeface="Canva Sans"/>
                <a:sym typeface="Canva Sans"/>
              </a:rPr>
              <a:t> VARCHAR(20)</a:t>
            </a:r>
          </a:p>
          <a:p>
            <a:pPr algn="l">
              <a:lnSpc>
                <a:spcPts val="3919"/>
              </a:lnSpc>
            </a:pPr>
            <a:r>
              <a:rPr lang="en-US" sz="2799" dirty="0">
                <a:solidFill>
                  <a:srgbClr val="000000"/>
                </a:solidFill>
                <a:latin typeface="Canva Sans"/>
                <a:ea typeface="Canva Sans"/>
                <a:cs typeface="Canva Sans"/>
                <a:sym typeface="Canva Sans"/>
              </a:rPr>
              <a:t> );</a:t>
            </a:r>
          </a:p>
          <a:p>
            <a:pPr algn="l">
              <a:lnSpc>
                <a:spcPts val="3919"/>
              </a:lnSpc>
            </a:pPr>
            <a:r>
              <a:rPr lang="en-US" sz="2799" dirty="0">
                <a:solidFill>
                  <a:srgbClr val="000000"/>
                </a:solidFill>
                <a:latin typeface="Canva Sans"/>
                <a:ea typeface="Canva Sans"/>
                <a:cs typeface="Canva Sans"/>
                <a:sym typeface="Canva Sans"/>
              </a:rPr>
              <a:t>    </a:t>
            </a:r>
          </a:p>
          <a:p>
            <a:pPr algn="l">
              <a:lnSpc>
                <a:spcPts val="3919"/>
              </a:lnSpc>
            </a:pPr>
            <a:r>
              <a:rPr lang="en-US" sz="2799" dirty="0">
                <a:solidFill>
                  <a:srgbClr val="000000"/>
                </a:solidFill>
                <a:latin typeface="Canva Sans"/>
                <a:ea typeface="Canva Sans"/>
                <a:cs typeface="Canva Sans"/>
                <a:sym typeface="Canva Sans"/>
              </a:rPr>
              <a:t>    -- Inserting data for Clients</a:t>
            </a:r>
          </a:p>
          <a:p>
            <a:pPr algn="l">
              <a:lnSpc>
                <a:spcPts val="3919"/>
              </a:lnSpc>
            </a:pPr>
            <a:r>
              <a:rPr lang="en-US" sz="2799" dirty="0">
                <a:solidFill>
                  <a:srgbClr val="000000"/>
                </a:solidFill>
                <a:latin typeface="Canva Sans"/>
                <a:ea typeface="Canva Sans"/>
                <a:cs typeface="Canva Sans"/>
                <a:sym typeface="Canva Sans"/>
              </a:rPr>
              <a:t>    INSERT INTO client VALUES</a:t>
            </a:r>
          </a:p>
          <a:p>
            <a:pPr algn="l">
              <a:lnSpc>
                <a:spcPts val="3919"/>
              </a:lnSpc>
            </a:pPr>
            <a:r>
              <a:rPr lang="en-US" sz="2799" dirty="0">
                <a:solidFill>
                  <a:srgbClr val="000000"/>
                </a:solidFill>
                <a:latin typeface="Canva Sans"/>
                <a:ea typeface="Canva Sans"/>
                <a:cs typeface="Canva Sans"/>
                <a:sym typeface="Canva Sans"/>
              </a:rPr>
              <a:t>    (300, 'ABC Corporation'),</a:t>
            </a:r>
          </a:p>
          <a:p>
            <a:pPr algn="l">
              <a:lnSpc>
                <a:spcPts val="3919"/>
              </a:lnSpc>
            </a:pPr>
            <a:r>
              <a:rPr lang="en-US" sz="2799" dirty="0">
                <a:solidFill>
                  <a:srgbClr val="000000"/>
                </a:solidFill>
                <a:latin typeface="Canva Sans"/>
                <a:ea typeface="Canva Sans"/>
                <a:cs typeface="Canva Sans"/>
                <a:sym typeface="Canva Sans"/>
              </a:rPr>
              <a:t>    (301, 'XYZ School'),</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09058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
        <p:nvSpPr>
          <p:cNvPr id="4" name="Freeform 4"/>
          <p:cNvSpPr/>
          <p:nvPr/>
        </p:nvSpPr>
        <p:spPr>
          <a:xfrm>
            <a:off x="5770617" y="4953522"/>
            <a:ext cx="8884259" cy="5333478"/>
          </a:xfrm>
          <a:custGeom>
            <a:avLst/>
            <a:gdLst/>
            <a:ahLst/>
            <a:cxnLst/>
            <a:rect l="l" t="t" r="r" b="b"/>
            <a:pathLst>
              <a:path w="8884259" h="5333478">
                <a:moveTo>
                  <a:pt x="0" y="0"/>
                </a:moveTo>
                <a:lnTo>
                  <a:pt x="8884259" y="0"/>
                </a:lnTo>
                <a:lnTo>
                  <a:pt x="8884259" y="5333478"/>
                </a:lnTo>
                <a:lnTo>
                  <a:pt x="0" y="5333478"/>
                </a:lnTo>
                <a:lnTo>
                  <a:pt x="0" y="0"/>
                </a:lnTo>
                <a:close/>
              </a:path>
            </a:pathLst>
          </a:custGeom>
          <a:blipFill>
            <a:blip r:embed="rId4"/>
            <a:stretch>
              <a:fillRect/>
            </a:stretch>
          </a:blipFill>
        </p:spPr>
      </p:sp>
      <p:sp>
        <p:nvSpPr>
          <p:cNvPr id="5" name="TextBox 5"/>
          <p:cNvSpPr txBox="1"/>
          <p:nvPr/>
        </p:nvSpPr>
        <p:spPr>
          <a:xfrm>
            <a:off x="629046" y="376924"/>
            <a:ext cx="9511558" cy="5434330"/>
          </a:xfrm>
          <a:prstGeom prst="rect">
            <a:avLst/>
          </a:prstGeom>
        </p:spPr>
        <p:txBody>
          <a:bodyPr lIns="0" tIns="0" rIns="0" bIns="0" rtlCol="0" anchor="t">
            <a:spAutoFit/>
          </a:bodyPr>
          <a:lstStyle/>
          <a:p>
            <a:pPr algn="l">
              <a:lnSpc>
                <a:spcPts val="3919"/>
              </a:lnSpc>
            </a:pPr>
            <a:r>
              <a:rPr lang="en-US" sz="2799" dirty="0">
                <a:solidFill>
                  <a:srgbClr val="000000"/>
                </a:solidFill>
                <a:latin typeface="Canva Sans Bold"/>
                <a:ea typeface="Canva Sans Bold"/>
                <a:cs typeface="Canva Sans Bold"/>
                <a:sym typeface="Canva Sans Bold"/>
              </a:rPr>
              <a:t>-- Creating Table for </a:t>
            </a:r>
            <a:r>
              <a:rPr lang="en-US" sz="2799" dirty="0" err="1">
                <a:solidFill>
                  <a:srgbClr val="000000"/>
                </a:solidFill>
                <a:latin typeface="Canva Sans Bold"/>
                <a:ea typeface="Canva Sans Bold"/>
                <a:cs typeface="Canva Sans Bold"/>
                <a:sym typeface="Canva Sans Bold"/>
              </a:rPr>
              <a:t>Works_with</a:t>
            </a:r>
            <a:endParaRPr lang="en-US" sz="2799" dirty="0">
              <a:solidFill>
                <a:srgbClr val="000000"/>
              </a:solidFill>
              <a:latin typeface="Canva Sans Bold"/>
              <a:ea typeface="Canva Sans Bold"/>
              <a:cs typeface="Canva Sans Bold"/>
              <a:sym typeface="Canva Sans Bold"/>
            </a:endParaRPr>
          </a:p>
          <a:p>
            <a:pPr algn="l">
              <a:lnSpc>
                <a:spcPts val="3919"/>
              </a:lnSpc>
            </a:pPr>
            <a:r>
              <a:rPr lang="en-US" sz="2799" dirty="0">
                <a:solidFill>
                  <a:srgbClr val="000000"/>
                </a:solidFill>
                <a:latin typeface="Canva Sans"/>
                <a:ea typeface="Canva Sans"/>
                <a:cs typeface="Canva Sans"/>
                <a:sym typeface="Canva Sans"/>
              </a:rPr>
              <a:t>CREATE TABLE </a:t>
            </a:r>
            <a:r>
              <a:rPr lang="en-US" sz="2799" dirty="0" err="1">
                <a:solidFill>
                  <a:srgbClr val="000000"/>
                </a:solidFill>
                <a:latin typeface="Canva Sans"/>
                <a:ea typeface="Canva Sans"/>
                <a:cs typeface="Canva Sans"/>
                <a:sym typeface="Canva Sans"/>
              </a:rPr>
              <a:t>works_with</a:t>
            </a: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emp_id</a:t>
            </a:r>
            <a:r>
              <a:rPr lang="en-US" sz="2799" dirty="0">
                <a:solidFill>
                  <a:srgbClr val="000000"/>
                </a:solidFill>
                <a:latin typeface="Canva Sans"/>
                <a:ea typeface="Canva Sans"/>
                <a:cs typeface="Canva Sans"/>
                <a:sym typeface="Canva Sans"/>
              </a:rPr>
              <a:t> INT ,</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client_id</a:t>
            </a:r>
            <a:r>
              <a:rPr lang="en-US" sz="2799" dirty="0">
                <a:solidFill>
                  <a:srgbClr val="000000"/>
                </a:solidFill>
                <a:latin typeface="Canva Sans"/>
                <a:ea typeface="Canva Sans"/>
                <a:cs typeface="Canva Sans"/>
                <a:sym typeface="Canva Sans"/>
              </a:rPr>
              <a:t> INT,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total_sales</a:t>
            </a:r>
            <a:r>
              <a:rPr lang="en-US" sz="2799" dirty="0">
                <a:solidFill>
                  <a:srgbClr val="000000"/>
                </a:solidFill>
                <a:latin typeface="Canva Sans"/>
                <a:ea typeface="Canva Sans"/>
                <a:cs typeface="Canva Sans"/>
                <a:sym typeface="Canva Sans"/>
              </a:rPr>
              <a:t> DECIMAL(10, 2),</a:t>
            </a:r>
          </a:p>
          <a:p>
            <a:pPr algn="l">
              <a:lnSpc>
                <a:spcPts val="3919"/>
              </a:lnSpc>
            </a:pPr>
            <a:r>
              <a:rPr lang="en-US" sz="2799" dirty="0">
                <a:solidFill>
                  <a:srgbClr val="000000"/>
                </a:solidFill>
                <a:latin typeface="Canva Sans"/>
                <a:ea typeface="Canva Sans"/>
                <a:cs typeface="Canva Sans"/>
                <a:sym typeface="Canva Sans"/>
              </a:rPr>
              <a:t>    PRIMARY KEY (</a:t>
            </a:r>
            <a:r>
              <a:rPr lang="en-US" sz="2799" dirty="0" err="1">
                <a:solidFill>
                  <a:srgbClr val="000000"/>
                </a:solidFill>
                <a:latin typeface="Canva Sans"/>
                <a:ea typeface="Canva Sans"/>
                <a:cs typeface="Canva Sans"/>
                <a:sym typeface="Canva Sans"/>
              </a:rPr>
              <a:t>emp_id</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client_id</a:t>
            </a: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 Inserting data for </a:t>
            </a:r>
            <a:r>
              <a:rPr lang="en-US" sz="2799" dirty="0" err="1">
                <a:solidFill>
                  <a:srgbClr val="000000"/>
                </a:solidFill>
                <a:latin typeface="Canva Sans"/>
                <a:ea typeface="Canva Sans"/>
                <a:cs typeface="Canva Sans"/>
                <a:sym typeface="Canva Sans"/>
              </a:rPr>
              <a:t>works_with</a:t>
            </a:r>
            <a:endParaRPr lang="en-US" sz="2799" dirty="0">
              <a:solidFill>
                <a:srgbClr val="000000"/>
              </a:solidFill>
              <a:latin typeface="Canva Sans"/>
              <a:ea typeface="Canva Sans"/>
              <a:cs typeface="Canva Sans"/>
              <a:sym typeface="Canva Sans"/>
            </a:endParaRPr>
          </a:p>
          <a:p>
            <a:pPr algn="l">
              <a:lnSpc>
                <a:spcPts val="3919"/>
              </a:lnSpc>
            </a:pPr>
            <a:r>
              <a:rPr lang="en-US" sz="2799" dirty="0">
                <a:solidFill>
                  <a:srgbClr val="000000"/>
                </a:solidFill>
                <a:latin typeface="Canva Sans"/>
                <a:ea typeface="Canva Sans"/>
                <a:cs typeface="Canva Sans"/>
                <a:sym typeface="Canva Sans"/>
              </a:rPr>
              <a:t>INSERT INTO </a:t>
            </a:r>
            <a:r>
              <a:rPr lang="en-US" sz="2799" dirty="0" err="1">
                <a:solidFill>
                  <a:srgbClr val="000000"/>
                </a:solidFill>
                <a:latin typeface="Canva Sans"/>
                <a:ea typeface="Canva Sans"/>
                <a:cs typeface="Canva Sans"/>
                <a:sym typeface="Canva Sans"/>
              </a:rPr>
              <a:t>works_with</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emp_id</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client_id</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total_sales</a:t>
            </a: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VALUES</a:t>
            </a:r>
          </a:p>
          <a:p>
            <a:pPr algn="l">
              <a:lnSpc>
                <a:spcPts val="3919"/>
              </a:lnSpc>
            </a:pPr>
            <a:r>
              <a:rPr lang="en-US" sz="2799" dirty="0">
                <a:solidFill>
                  <a:srgbClr val="000000"/>
                </a:solidFill>
                <a:latin typeface="Canva Sans"/>
                <a:ea typeface="Canva Sans"/>
                <a:cs typeface="Canva Sans"/>
                <a:sym typeface="Canva Sans"/>
              </a:rPr>
              <a:t>    (200, 300, 55000),</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0" y="8506571"/>
            <a:ext cx="1780429" cy="1780429"/>
          </a:xfrm>
          <a:custGeom>
            <a:avLst/>
            <a:gdLst/>
            <a:ahLst/>
            <a:cxnLst/>
            <a:rect l="l" t="t" r="r" b="b"/>
            <a:pathLst>
              <a:path w="1780429" h="1780429">
                <a:moveTo>
                  <a:pt x="0" y="0"/>
                </a:moveTo>
                <a:lnTo>
                  <a:pt x="1780429" y="0"/>
                </a:lnTo>
                <a:lnTo>
                  <a:pt x="1780429" y="1780429"/>
                </a:lnTo>
                <a:lnTo>
                  <a:pt x="0" y="1780429"/>
                </a:lnTo>
                <a:lnTo>
                  <a:pt x="0" y="0"/>
                </a:lnTo>
                <a:close/>
              </a:path>
            </a:pathLst>
          </a:custGeom>
          <a:blipFill>
            <a:blip r:embed="rId3"/>
            <a:stretch>
              <a:fillRect/>
            </a:stretch>
          </a:blipFill>
        </p:spPr>
      </p:sp>
      <p:sp>
        <p:nvSpPr>
          <p:cNvPr id="4" name="Freeform 4"/>
          <p:cNvSpPr/>
          <p:nvPr/>
        </p:nvSpPr>
        <p:spPr>
          <a:xfrm>
            <a:off x="6752534" y="5538650"/>
            <a:ext cx="11535466" cy="4748350"/>
          </a:xfrm>
          <a:custGeom>
            <a:avLst/>
            <a:gdLst/>
            <a:ahLst/>
            <a:cxnLst/>
            <a:rect l="l" t="t" r="r" b="b"/>
            <a:pathLst>
              <a:path w="11535466" h="4748350">
                <a:moveTo>
                  <a:pt x="0" y="0"/>
                </a:moveTo>
                <a:lnTo>
                  <a:pt x="11535466" y="0"/>
                </a:lnTo>
                <a:lnTo>
                  <a:pt x="11535466" y="4748350"/>
                </a:lnTo>
                <a:lnTo>
                  <a:pt x="0" y="4748350"/>
                </a:lnTo>
                <a:lnTo>
                  <a:pt x="0" y="0"/>
                </a:lnTo>
                <a:close/>
              </a:path>
            </a:pathLst>
          </a:custGeom>
          <a:blipFill>
            <a:blip r:embed="rId4"/>
            <a:stretch>
              <a:fillRect/>
            </a:stretch>
          </a:blipFill>
        </p:spPr>
      </p:sp>
      <p:sp>
        <p:nvSpPr>
          <p:cNvPr id="5" name="TextBox 5"/>
          <p:cNvSpPr txBox="1"/>
          <p:nvPr/>
        </p:nvSpPr>
        <p:spPr>
          <a:xfrm>
            <a:off x="242539" y="298348"/>
            <a:ext cx="10540853" cy="7415530"/>
          </a:xfrm>
          <a:prstGeom prst="rect">
            <a:avLst/>
          </a:prstGeom>
        </p:spPr>
        <p:txBody>
          <a:bodyPr lIns="0" tIns="0" rIns="0" bIns="0" rtlCol="0" anchor="t">
            <a:spAutoFit/>
          </a:bodyPr>
          <a:lstStyle/>
          <a:p>
            <a:pPr algn="l">
              <a:lnSpc>
                <a:spcPts val="3919"/>
              </a:lnSpc>
            </a:pPr>
            <a:r>
              <a:rPr lang="en-US" sz="2799" dirty="0">
                <a:solidFill>
                  <a:srgbClr val="000000"/>
                </a:solidFill>
                <a:latin typeface="Canva Sans Bold"/>
                <a:ea typeface="Canva Sans Bold"/>
                <a:cs typeface="Canva Sans Bold"/>
                <a:sym typeface="Canva Sans Bold"/>
              </a:rPr>
              <a:t>-- Creating table </a:t>
            </a:r>
            <a:r>
              <a:rPr lang="en-US" sz="2799" dirty="0" err="1">
                <a:solidFill>
                  <a:srgbClr val="000000"/>
                </a:solidFill>
                <a:latin typeface="Canva Sans Bold"/>
                <a:ea typeface="Canva Sans Bold"/>
                <a:cs typeface="Canva Sans Bold"/>
                <a:sym typeface="Canva Sans Bold"/>
              </a:rPr>
              <a:t>branch_supplier</a:t>
            </a:r>
            <a:endParaRPr lang="en-US" sz="2799" dirty="0">
              <a:solidFill>
                <a:srgbClr val="000000"/>
              </a:solidFill>
              <a:latin typeface="Canva Sans Bold"/>
              <a:ea typeface="Canva Sans Bold"/>
              <a:cs typeface="Canva Sans Bold"/>
              <a:sym typeface="Canva Sans Bold"/>
            </a:endParaRPr>
          </a:p>
          <a:p>
            <a:pPr algn="l">
              <a:lnSpc>
                <a:spcPts val="3919"/>
              </a:lnSpc>
            </a:pPr>
            <a:r>
              <a:rPr lang="en-US" sz="2799" dirty="0">
                <a:solidFill>
                  <a:srgbClr val="000000"/>
                </a:solidFill>
                <a:latin typeface="Canva Sans"/>
                <a:ea typeface="Canva Sans"/>
                <a:cs typeface="Canva Sans"/>
                <a:sym typeface="Canva Sans"/>
              </a:rPr>
              <a:t>CREATE TABLE </a:t>
            </a:r>
            <a:r>
              <a:rPr lang="en-US" sz="2799" dirty="0" err="1">
                <a:solidFill>
                  <a:srgbClr val="000000"/>
                </a:solidFill>
                <a:latin typeface="Canva Sans"/>
                <a:ea typeface="Canva Sans"/>
                <a:cs typeface="Canva Sans"/>
                <a:sym typeface="Canva Sans"/>
              </a:rPr>
              <a:t>branch_supplier</a:t>
            </a: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branch_id</a:t>
            </a:r>
            <a:r>
              <a:rPr lang="en-US" sz="2799" dirty="0">
                <a:solidFill>
                  <a:srgbClr val="000000"/>
                </a:solidFill>
                <a:latin typeface="Canva Sans"/>
                <a:ea typeface="Canva Sans"/>
                <a:cs typeface="Canva Sans"/>
                <a:sym typeface="Canva Sans"/>
              </a:rPr>
              <a:t> INT,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supplier_name</a:t>
            </a:r>
            <a:r>
              <a:rPr lang="en-US" sz="2799" dirty="0">
                <a:solidFill>
                  <a:srgbClr val="000000"/>
                </a:solidFill>
                <a:latin typeface="Canva Sans"/>
                <a:ea typeface="Canva Sans"/>
                <a:cs typeface="Canva Sans"/>
                <a:sym typeface="Canva Sans"/>
              </a:rPr>
              <a:t> VARCHAR(50),</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supply_type</a:t>
            </a:r>
            <a:r>
              <a:rPr lang="en-US" sz="2799" dirty="0">
                <a:solidFill>
                  <a:srgbClr val="000000"/>
                </a:solidFill>
                <a:latin typeface="Canva Sans"/>
                <a:ea typeface="Canva Sans"/>
                <a:cs typeface="Canva Sans"/>
                <a:sym typeface="Canva Sans"/>
              </a:rPr>
              <a:t> VARCHAR (20),</a:t>
            </a:r>
          </a:p>
          <a:p>
            <a:pPr algn="l">
              <a:lnSpc>
                <a:spcPts val="3919"/>
              </a:lnSpc>
            </a:pPr>
            <a:r>
              <a:rPr lang="en-US" sz="2799" dirty="0">
                <a:solidFill>
                  <a:srgbClr val="000000"/>
                </a:solidFill>
                <a:latin typeface="Canva Sans"/>
                <a:ea typeface="Canva Sans"/>
                <a:cs typeface="Canva Sans"/>
                <a:sym typeface="Canva Sans"/>
              </a:rPr>
              <a:t>    PRIMARY KEY (</a:t>
            </a:r>
            <a:r>
              <a:rPr lang="en-US" sz="2799" dirty="0" err="1">
                <a:solidFill>
                  <a:srgbClr val="000000"/>
                </a:solidFill>
                <a:latin typeface="Canva Sans"/>
                <a:ea typeface="Canva Sans"/>
                <a:cs typeface="Canva Sans"/>
                <a:sym typeface="Canva Sans"/>
              </a:rPr>
              <a:t>branch_id</a:t>
            </a: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supplier_name</a:t>
            </a:r>
            <a:r>
              <a:rPr lang="en-US" sz="2799" dirty="0">
                <a:solidFill>
                  <a:srgbClr val="000000"/>
                </a:solidFill>
                <a:latin typeface="Canva Sans"/>
                <a:ea typeface="Canva Sans"/>
                <a:cs typeface="Canva Sans"/>
                <a:sym typeface="Canva Sans"/>
              </a:rPr>
              <a:t>),</a:t>
            </a:r>
          </a:p>
          <a:p>
            <a:pPr algn="l">
              <a:lnSpc>
                <a:spcPts val="3919"/>
              </a:lnSpc>
            </a:pPr>
            <a:r>
              <a:rPr lang="en-US" sz="2799" dirty="0">
                <a:solidFill>
                  <a:srgbClr val="000000"/>
                </a:solidFill>
                <a:latin typeface="Canva Sans"/>
                <a:ea typeface="Canva Sans"/>
                <a:cs typeface="Canva Sans"/>
                <a:sym typeface="Canva Sans"/>
              </a:rPr>
              <a:t>    FOREIGN KEY (</a:t>
            </a:r>
            <a:r>
              <a:rPr lang="en-US" sz="2799" dirty="0" err="1">
                <a:solidFill>
                  <a:srgbClr val="000000"/>
                </a:solidFill>
                <a:latin typeface="Canva Sans"/>
                <a:ea typeface="Canva Sans"/>
                <a:cs typeface="Canva Sans"/>
                <a:sym typeface="Canva Sans"/>
              </a:rPr>
              <a:t>branch_id</a:t>
            </a:r>
            <a:r>
              <a:rPr lang="en-US" sz="2799" dirty="0">
                <a:solidFill>
                  <a:srgbClr val="000000"/>
                </a:solidFill>
                <a:latin typeface="Canva Sans"/>
                <a:ea typeface="Canva Sans"/>
                <a:cs typeface="Canva Sans"/>
                <a:sym typeface="Canva Sans"/>
              </a:rPr>
              <a:t>) REFERENCES branch(</a:t>
            </a:r>
            <a:r>
              <a:rPr lang="en-US" sz="2799" dirty="0" err="1">
                <a:solidFill>
                  <a:srgbClr val="000000"/>
                </a:solidFill>
                <a:latin typeface="Canva Sans"/>
                <a:ea typeface="Canva Sans"/>
                <a:cs typeface="Canva Sans"/>
                <a:sym typeface="Canva Sans"/>
              </a:rPr>
              <a:t>branch_id</a:t>
            </a:r>
            <a:r>
              <a:rPr lang="en-US" sz="2799" dirty="0">
                <a:solidFill>
                  <a:srgbClr val="000000"/>
                </a:solidFill>
                <a:latin typeface="Canva Sans"/>
                <a:ea typeface="Canva Sans"/>
                <a:cs typeface="Canva Sans"/>
                <a:sym typeface="Canva Sans"/>
              </a:rPr>
              <a:t>) </a:t>
            </a:r>
          </a:p>
          <a:p>
            <a:pPr algn="l">
              <a:lnSpc>
                <a:spcPts val="3919"/>
              </a:lnSpc>
            </a:pPr>
            <a:r>
              <a:rPr lang="en-US" sz="2799" dirty="0">
                <a:solidFill>
                  <a:srgbClr val="000000"/>
                </a:solidFill>
                <a:latin typeface="Canva Sans"/>
                <a:ea typeface="Canva Sans"/>
                <a:cs typeface="Canva Sans"/>
                <a:sym typeface="Canva Sans"/>
              </a:rPr>
              <a:t>    );</a:t>
            </a:r>
          </a:p>
          <a:p>
            <a:pPr algn="l">
              <a:lnSpc>
                <a:spcPts val="3919"/>
              </a:lnSpc>
            </a:pPr>
            <a:r>
              <a:rPr lang="en-US" sz="2799" dirty="0">
                <a:solidFill>
                  <a:srgbClr val="000000"/>
                </a:solidFill>
                <a:latin typeface="Canva Sans"/>
                <a:ea typeface="Canva Sans"/>
                <a:cs typeface="Canva Sans"/>
                <a:sym typeface="Canva Sans"/>
              </a:rPr>
              <a:t>    </a:t>
            </a:r>
          </a:p>
          <a:p>
            <a:pPr algn="l">
              <a:lnSpc>
                <a:spcPts val="3919"/>
              </a:lnSpc>
            </a:pPr>
            <a:r>
              <a:rPr lang="en-US" sz="2799" dirty="0">
                <a:solidFill>
                  <a:srgbClr val="000000"/>
                </a:solidFill>
                <a:latin typeface="Canva Sans"/>
                <a:ea typeface="Canva Sans"/>
                <a:cs typeface="Canva Sans"/>
                <a:sym typeface="Canva Sans"/>
              </a:rPr>
              <a:t>    INSERT INTO </a:t>
            </a:r>
            <a:r>
              <a:rPr lang="en-US" sz="2799" dirty="0" err="1">
                <a:solidFill>
                  <a:srgbClr val="000000"/>
                </a:solidFill>
                <a:latin typeface="Canva Sans"/>
                <a:ea typeface="Canva Sans"/>
                <a:cs typeface="Canva Sans"/>
                <a:sym typeface="Canva Sans"/>
              </a:rPr>
              <a:t>branch_supplier</a:t>
            </a:r>
            <a:r>
              <a:rPr lang="en-US" sz="2799" dirty="0">
                <a:solidFill>
                  <a:srgbClr val="000000"/>
                </a:solidFill>
                <a:latin typeface="Canva Sans"/>
                <a:ea typeface="Canva Sans"/>
                <a:cs typeface="Canva Sans"/>
                <a:sym typeface="Canva Sans"/>
              </a:rPr>
              <a:t> VALUES</a:t>
            </a:r>
          </a:p>
          <a:p>
            <a:pPr algn="l">
              <a:lnSpc>
                <a:spcPts val="3919"/>
              </a:lnSpc>
            </a:pPr>
            <a:r>
              <a:rPr lang="en-US" sz="2799" dirty="0">
                <a:solidFill>
                  <a:srgbClr val="000000"/>
                </a:solidFill>
                <a:latin typeface="Canva Sans"/>
                <a:ea typeface="Canva Sans"/>
                <a:cs typeface="Canva Sans"/>
                <a:sym typeface="Canva Sans"/>
              </a:rPr>
              <a:t>    (1, 'ABC Supplies', 'Paper'),</a:t>
            </a:r>
          </a:p>
          <a:p>
            <a:pPr algn="l">
              <a:lnSpc>
                <a:spcPts val="3919"/>
              </a:lnSpc>
            </a:pPr>
            <a:r>
              <a:rPr lang="en-US" sz="2799" dirty="0">
                <a:solidFill>
                  <a:srgbClr val="000000"/>
                </a:solidFill>
                <a:latin typeface="Canva Sans"/>
                <a:ea typeface="Canva Sans"/>
                <a:cs typeface="Canva Sans"/>
                <a:sym typeface="Canva Sans"/>
              </a:rPr>
              <a:t>    (1, 'XYZ Office Solutions', 'Writing Utensils'),</a:t>
            </a:r>
          </a:p>
          <a:p>
            <a:pPr algn="l">
              <a:lnSpc>
                <a:spcPts val="3919"/>
              </a:lnSpc>
            </a:pPr>
            <a:r>
              <a:rPr lang="en-US" sz="2799" dirty="0">
                <a:solidFill>
                  <a:srgbClr val="000000"/>
                </a:solidFill>
                <a:latin typeface="Canva Sans"/>
                <a:ea typeface="Canva Sans"/>
                <a:cs typeface="Canva Sans"/>
                <a:sym typeface="Canva Sans"/>
              </a:rPr>
              <a:t>    (2, '</a:t>
            </a:r>
            <a:r>
              <a:rPr lang="en-US" sz="2799" dirty="0" err="1">
                <a:solidFill>
                  <a:srgbClr val="000000"/>
                </a:solidFill>
                <a:latin typeface="Canva Sans"/>
                <a:ea typeface="Canva Sans"/>
                <a:cs typeface="Canva Sans"/>
                <a:sym typeface="Canva Sans"/>
              </a:rPr>
              <a:t>PaperCo</a:t>
            </a:r>
            <a:r>
              <a:rPr lang="en-US" sz="2799" dirty="0">
                <a:solidFill>
                  <a:srgbClr val="000000"/>
                </a:solidFill>
                <a:latin typeface="Canva Sans"/>
                <a:ea typeface="Canva Sans"/>
                <a:cs typeface="Canva Sans"/>
                <a:sym typeface="Canva Sans"/>
              </a:rPr>
              <a:t>', 'Paper'),</a:t>
            </a:r>
          </a:p>
          <a:p>
            <a:pPr algn="l">
              <a:lnSpc>
                <a:spcPts val="3919"/>
              </a:lnSpc>
            </a:pPr>
            <a:r>
              <a:rPr lang="en-US" sz="2799" dirty="0">
                <a:solidFill>
                  <a:srgbClr val="000000"/>
                </a:solidFill>
                <a:latin typeface="Canva Sans"/>
                <a:ea typeface="Canva Sans"/>
                <a:cs typeface="Canva Sans"/>
                <a:sym typeface="Canva Sans"/>
              </a:rPr>
              <a:t>    (2, '</a:t>
            </a:r>
            <a:r>
              <a:rPr lang="en-US" sz="2799" dirty="0" err="1">
                <a:solidFill>
                  <a:srgbClr val="000000"/>
                </a:solidFill>
                <a:latin typeface="Canva Sans"/>
                <a:ea typeface="Canva Sans"/>
                <a:cs typeface="Canva Sans"/>
                <a:sym typeface="Canva Sans"/>
              </a:rPr>
              <a:t>PenWorld</a:t>
            </a:r>
            <a:r>
              <a:rPr lang="en-US" sz="2799" dirty="0">
                <a:solidFill>
                  <a:srgbClr val="000000"/>
                </a:solidFill>
                <a:latin typeface="Canva Sans"/>
                <a:ea typeface="Canva Sans"/>
                <a:cs typeface="Canva Sans"/>
                <a:sym typeface="Canva Sans"/>
              </a:rPr>
              <a:t>', 'Writing Utensils'),</a:t>
            </a:r>
          </a:p>
          <a:p>
            <a:pPr algn="l">
              <a:lnSpc>
                <a:spcPts val="3919"/>
              </a:lnSpc>
            </a:pPr>
            <a:r>
              <a:rPr lang="en-US" sz="2799" dirty="0">
                <a:solidFill>
                  <a:srgbClr val="000000"/>
                </a:solidFill>
                <a:latin typeface="Canva Sans"/>
                <a:ea typeface="Canva Sans"/>
                <a:cs typeface="Canva Sans"/>
                <a:sym typeface="Canva Sans"/>
              </a:rPr>
              <a:t>    (3, '</a:t>
            </a:r>
            <a:r>
              <a:rPr lang="en-US" sz="2799" dirty="0" err="1">
                <a:solidFill>
                  <a:srgbClr val="000000"/>
                </a:solidFill>
                <a:latin typeface="Canva Sans"/>
                <a:ea typeface="Canva Sans"/>
                <a:cs typeface="Canva Sans"/>
                <a:sym typeface="Canva Sans"/>
              </a:rPr>
              <a:t>FormsRUs</a:t>
            </a:r>
            <a:r>
              <a:rPr lang="en-US" sz="2799" dirty="0">
                <a:solidFill>
                  <a:srgbClr val="000000"/>
                </a:solidFill>
                <a:latin typeface="Canva Sans"/>
                <a:ea typeface="Canva Sans"/>
                <a:cs typeface="Canva Sans"/>
                <a:sym typeface="Canva Sans"/>
              </a:rPr>
              <a:t>', 'Custom Forms');</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404432" y="8345664"/>
            <a:ext cx="1883568" cy="19413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TextBox 3"/>
          <p:cNvSpPr txBox="1"/>
          <p:nvPr/>
        </p:nvSpPr>
        <p:spPr>
          <a:xfrm>
            <a:off x="450658" y="990600"/>
            <a:ext cx="17497977" cy="8430260"/>
          </a:xfrm>
          <a:prstGeom prst="rect">
            <a:avLst/>
          </a:prstGeom>
        </p:spPr>
        <p:txBody>
          <a:bodyPr lIns="0" tIns="0" rIns="0" bIns="0" rtlCol="0" anchor="t">
            <a:spAutoFit/>
          </a:bodyPr>
          <a:lstStyle/>
          <a:p>
            <a:pPr algn="l">
              <a:lnSpc>
                <a:spcPts val="3359"/>
              </a:lnSpc>
            </a:pPr>
            <a:r>
              <a:rPr lang="en-US" sz="2400">
                <a:solidFill>
                  <a:srgbClr val="000000"/>
                </a:solidFill>
                <a:latin typeface="Canva Sans"/>
                <a:ea typeface="Canva Sans"/>
                <a:cs typeface="Canva Sans"/>
                <a:sym typeface="Canva Sans"/>
              </a:rPr>
              <a:t>In relational databases, keys are critical for establishing relationships between tables and ensuring the integrity and efficient access of data. Keys help to uniquely identify rows (records) in a table and create links between tables. Here are the primary types of keys used in relational databases:</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r>
              <a:rPr lang="en-US" sz="2400">
                <a:solidFill>
                  <a:srgbClr val="000000"/>
                </a:solidFill>
                <a:latin typeface="Canva Sans Bold"/>
                <a:ea typeface="Canva Sans Bold"/>
                <a:cs typeface="Canva Sans Bold"/>
                <a:sym typeface="Canva Sans Bold"/>
              </a:rPr>
              <a:t>Primary Key</a:t>
            </a:r>
          </a:p>
          <a:p>
            <a:pPr algn="l">
              <a:lnSpc>
                <a:spcPts val="3359"/>
              </a:lnSpc>
            </a:pPr>
            <a:r>
              <a:rPr lang="en-US" sz="2400">
                <a:solidFill>
                  <a:srgbClr val="000000"/>
                </a:solidFill>
                <a:latin typeface="Canva Sans"/>
                <a:ea typeface="Canva Sans"/>
                <a:cs typeface="Canva Sans"/>
                <a:sym typeface="Canva Sans"/>
              </a:rPr>
              <a:t>Description: A primary key is a column (or a set of columns) that uniquely identifies each row in a table. </a:t>
            </a:r>
          </a:p>
          <a:p>
            <a:pPr algn="l">
              <a:lnSpc>
                <a:spcPts val="3359"/>
              </a:lnSpc>
            </a:pPr>
            <a:r>
              <a:rPr lang="en-US" sz="2400">
                <a:solidFill>
                  <a:srgbClr val="000000"/>
                </a:solidFill>
                <a:latin typeface="Canva Sans"/>
                <a:ea typeface="Canva Sans"/>
                <a:cs typeface="Canva Sans"/>
                <a:sym typeface="Canva Sans"/>
              </a:rPr>
              <a:t>A table can have only one primary key, and it cannot contain null values, ensuring that every record can be uniquely identified.</a:t>
            </a:r>
          </a:p>
          <a:p>
            <a:pPr algn="l">
              <a:lnSpc>
                <a:spcPts val="3359"/>
              </a:lnSpc>
            </a:pPr>
            <a:r>
              <a:rPr lang="en-US" sz="2400">
                <a:solidFill>
                  <a:srgbClr val="000000"/>
                </a:solidFill>
                <a:latin typeface="Canva Sans"/>
                <a:ea typeface="Canva Sans"/>
                <a:cs typeface="Canva Sans"/>
                <a:sym typeface="Canva Sans"/>
              </a:rPr>
              <a:t>Purpose: To uniquely identify each record in a table.</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r>
              <a:rPr lang="en-US" sz="2400">
                <a:solidFill>
                  <a:srgbClr val="000000"/>
                </a:solidFill>
                <a:latin typeface="Canva Sans Bold"/>
                <a:ea typeface="Canva Sans Bold"/>
                <a:cs typeface="Canva Sans Bold"/>
                <a:sym typeface="Canva Sans Bold"/>
              </a:rPr>
              <a:t>Foreign Key</a:t>
            </a:r>
          </a:p>
          <a:p>
            <a:pPr algn="l">
              <a:lnSpc>
                <a:spcPts val="3359"/>
              </a:lnSpc>
            </a:pPr>
            <a:r>
              <a:rPr lang="en-US" sz="2400">
                <a:solidFill>
                  <a:srgbClr val="000000"/>
                </a:solidFill>
                <a:latin typeface="Canva Sans"/>
                <a:ea typeface="Canva Sans"/>
                <a:cs typeface="Canva Sans"/>
                <a:sym typeface="Canva Sans"/>
              </a:rPr>
              <a:t>Description: A foreign key is a column (or set of columns) in one table that references the primary key of another table. </a:t>
            </a:r>
          </a:p>
          <a:p>
            <a:pPr algn="l">
              <a:lnSpc>
                <a:spcPts val="3359"/>
              </a:lnSpc>
            </a:pPr>
            <a:r>
              <a:rPr lang="en-US" sz="2400">
                <a:solidFill>
                  <a:srgbClr val="000000"/>
                </a:solidFill>
                <a:latin typeface="Canva Sans"/>
                <a:ea typeface="Canva Sans"/>
                <a:cs typeface="Canva Sans"/>
                <a:sym typeface="Canva Sans"/>
              </a:rPr>
              <a:t>The purpose of the foreign key is to enforce referential integrity between two tables.</a:t>
            </a:r>
          </a:p>
          <a:p>
            <a:pPr algn="l">
              <a:lnSpc>
                <a:spcPts val="3359"/>
              </a:lnSpc>
            </a:pPr>
            <a:r>
              <a:rPr lang="en-US" sz="2400">
                <a:solidFill>
                  <a:srgbClr val="000000"/>
                </a:solidFill>
                <a:latin typeface="Canva Sans"/>
                <a:ea typeface="Canva Sans"/>
                <a:cs typeface="Canva Sans"/>
                <a:sym typeface="Canva Sans"/>
              </a:rPr>
              <a:t>Purpose: To create and enforce a link between the data in two tables, ensuring the consistency of relationships.</a:t>
            </a:r>
          </a:p>
          <a:p>
            <a:pPr algn="l">
              <a:lnSpc>
                <a:spcPts val="3359"/>
              </a:lnSpc>
            </a:pPr>
            <a:endParaRPr lang="en-US" sz="2400">
              <a:solidFill>
                <a:srgbClr val="000000"/>
              </a:solidFill>
              <a:latin typeface="Canva Sans"/>
              <a:ea typeface="Canva Sans"/>
              <a:cs typeface="Canva Sans"/>
              <a:sym typeface="Canva Sans"/>
            </a:endParaRPr>
          </a:p>
          <a:p>
            <a:pPr algn="l">
              <a:lnSpc>
                <a:spcPts val="3359"/>
              </a:lnSpc>
            </a:pPr>
            <a:r>
              <a:rPr lang="en-US" sz="2400">
                <a:solidFill>
                  <a:srgbClr val="000000"/>
                </a:solidFill>
                <a:latin typeface="Canva Sans Bold"/>
                <a:ea typeface="Canva Sans Bold"/>
                <a:cs typeface="Canva Sans Bold"/>
                <a:sym typeface="Canva Sans Bold"/>
              </a:rPr>
              <a:t>Composite Key</a:t>
            </a:r>
          </a:p>
          <a:p>
            <a:pPr algn="l">
              <a:lnSpc>
                <a:spcPts val="3359"/>
              </a:lnSpc>
            </a:pPr>
            <a:r>
              <a:rPr lang="en-US" sz="2400">
                <a:solidFill>
                  <a:srgbClr val="000000"/>
                </a:solidFill>
                <a:latin typeface="Canva Sans"/>
                <a:ea typeface="Canva Sans"/>
                <a:cs typeface="Canva Sans"/>
                <a:sym typeface="Canva Sans"/>
              </a:rPr>
              <a:t>Description: A composite key is made up of two or more columns used together as a primary key to uniquely identify rows in a table. This is used when no single column uniquely identifies records within the table.</a:t>
            </a:r>
          </a:p>
          <a:p>
            <a:pPr algn="l">
              <a:lnSpc>
                <a:spcPts val="3359"/>
              </a:lnSpc>
            </a:pPr>
            <a:r>
              <a:rPr lang="en-US" sz="2400">
                <a:solidFill>
                  <a:srgbClr val="000000"/>
                </a:solidFill>
                <a:latin typeface="Canva Sans"/>
                <a:ea typeface="Canva Sans"/>
                <a:cs typeface="Canva Sans"/>
                <a:sym typeface="Canva Sans"/>
              </a:rPr>
              <a:t>Purpose: To uniquely identify records in a table where a single column is not sufficient.</a:t>
            </a:r>
          </a:p>
          <a:p>
            <a:pPr algn="l">
              <a:lnSpc>
                <a:spcPts val="3919"/>
              </a:lnSpc>
            </a:pPr>
            <a:endParaRPr lang="en-US" sz="2400">
              <a:solidFill>
                <a:srgbClr val="000000"/>
              </a:solidFill>
              <a:latin typeface="Canva Sans"/>
              <a:ea typeface="Canva Sans"/>
              <a:cs typeface="Canva Sans"/>
              <a:sym typeface="Canva Sans"/>
            </a:endParaRPr>
          </a:p>
        </p:txBody>
      </p:sp>
      <p:sp>
        <p:nvSpPr>
          <p:cNvPr id="4" name="TextBox 4"/>
          <p:cNvSpPr txBox="1"/>
          <p:nvPr/>
        </p:nvSpPr>
        <p:spPr>
          <a:xfrm>
            <a:off x="0" y="108111"/>
            <a:ext cx="2467776"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Keys:</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12106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Freeform 3"/>
          <p:cNvSpPr/>
          <p:nvPr/>
        </p:nvSpPr>
        <p:spPr>
          <a:xfrm>
            <a:off x="996634" y="1461009"/>
            <a:ext cx="16262666" cy="5351077"/>
          </a:xfrm>
          <a:custGeom>
            <a:avLst/>
            <a:gdLst/>
            <a:ahLst/>
            <a:cxnLst/>
            <a:rect l="l" t="t" r="r" b="b"/>
            <a:pathLst>
              <a:path w="16262666" h="5351077">
                <a:moveTo>
                  <a:pt x="0" y="0"/>
                </a:moveTo>
                <a:lnTo>
                  <a:pt x="16262666" y="0"/>
                </a:lnTo>
                <a:lnTo>
                  <a:pt x="16262666" y="5351076"/>
                </a:lnTo>
                <a:lnTo>
                  <a:pt x="0" y="5351076"/>
                </a:lnTo>
                <a:lnTo>
                  <a:pt x="0" y="0"/>
                </a:lnTo>
                <a:close/>
              </a:path>
            </a:pathLst>
          </a:custGeom>
          <a:blipFill>
            <a:blip r:embed="rId3"/>
            <a:stretch>
              <a:fillRect/>
            </a:stretch>
          </a:blipFill>
        </p:spPr>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12106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Freeform 3"/>
          <p:cNvSpPr/>
          <p:nvPr/>
        </p:nvSpPr>
        <p:spPr>
          <a:xfrm>
            <a:off x="1224734" y="669808"/>
            <a:ext cx="14516257" cy="4219746"/>
          </a:xfrm>
          <a:custGeom>
            <a:avLst/>
            <a:gdLst/>
            <a:ahLst/>
            <a:cxnLst/>
            <a:rect l="l" t="t" r="r" b="b"/>
            <a:pathLst>
              <a:path w="14516257" h="4219746">
                <a:moveTo>
                  <a:pt x="0" y="0"/>
                </a:moveTo>
                <a:lnTo>
                  <a:pt x="14516257" y="0"/>
                </a:lnTo>
                <a:lnTo>
                  <a:pt x="14516257" y="4219746"/>
                </a:lnTo>
                <a:lnTo>
                  <a:pt x="0" y="4219746"/>
                </a:lnTo>
                <a:lnTo>
                  <a:pt x="0" y="0"/>
                </a:lnTo>
                <a:close/>
              </a:path>
            </a:pathLst>
          </a:custGeom>
          <a:blipFill>
            <a:blip r:embed="rId3"/>
            <a:stretch>
              <a:fillRect/>
            </a:stretch>
          </a:blipFill>
        </p:spPr>
      </p:sp>
      <p:sp>
        <p:nvSpPr>
          <p:cNvPr id="4" name="Freeform 4"/>
          <p:cNvSpPr/>
          <p:nvPr/>
        </p:nvSpPr>
        <p:spPr>
          <a:xfrm>
            <a:off x="1224734" y="5143500"/>
            <a:ext cx="9706452" cy="4562538"/>
          </a:xfrm>
          <a:custGeom>
            <a:avLst/>
            <a:gdLst/>
            <a:ahLst/>
            <a:cxnLst/>
            <a:rect l="l" t="t" r="r" b="b"/>
            <a:pathLst>
              <a:path w="9706452" h="4562538">
                <a:moveTo>
                  <a:pt x="0" y="0"/>
                </a:moveTo>
                <a:lnTo>
                  <a:pt x="9706452" y="0"/>
                </a:lnTo>
                <a:lnTo>
                  <a:pt x="9706452" y="4562538"/>
                </a:lnTo>
                <a:lnTo>
                  <a:pt x="0" y="4562538"/>
                </a:lnTo>
                <a:lnTo>
                  <a:pt x="0" y="0"/>
                </a:lnTo>
                <a:close/>
              </a:path>
            </a:pathLst>
          </a:custGeom>
          <a:blipFill>
            <a:blip r:embed="rId4"/>
            <a:stretch>
              <a:fillRect/>
            </a:stretch>
          </a:blipFill>
        </p:spPr>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504720" y="8538567"/>
            <a:ext cx="1838048" cy="1720493"/>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Freeform 3"/>
          <p:cNvSpPr/>
          <p:nvPr/>
        </p:nvSpPr>
        <p:spPr>
          <a:xfrm>
            <a:off x="1028700" y="5232276"/>
            <a:ext cx="7738010" cy="3637268"/>
          </a:xfrm>
          <a:custGeom>
            <a:avLst/>
            <a:gdLst/>
            <a:ahLst/>
            <a:cxnLst/>
            <a:rect l="l" t="t" r="r" b="b"/>
            <a:pathLst>
              <a:path w="7738010" h="3637268">
                <a:moveTo>
                  <a:pt x="0" y="0"/>
                </a:moveTo>
                <a:lnTo>
                  <a:pt x="7738010" y="0"/>
                </a:lnTo>
                <a:lnTo>
                  <a:pt x="7738010" y="3637267"/>
                </a:lnTo>
                <a:lnTo>
                  <a:pt x="0" y="3637267"/>
                </a:lnTo>
                <a:lnTo>
                  <a:pt x="0" y="0"/>
                </a:lnTo>
                <a:close/>
              </a:path>
            </a:pathLst>
          </a:custGeom>
          <a:blipFill>
            <a:blip r:embed="rId3"/>
            <a:stretch>
              <a:fillRect/>
            </a:stretch>
          </a:blipFill>
        </p:spPr>
      </p:sp>
      <p:sp>
        <p:nvSpPr>
          <p:cNvPr id="4" name="Freeform 4"/>
          <p:cNvSpPr/>
          <p:nvPr/>
        </p:nvSpPr>
        <p:spPr>
          <a:xfrm>
            <a:off x="8550718" y="4805985"/>
            <a:ext cx="8334663" cy="4063558"/>
          </a:xfrm>
          <a:custGeom>
            <a:avLst/>
            <a:gdLst/>
            <a:ahLst/>
            <a:cxnLst/>
            <a:rect l="l" t="t" r="r" b="b"/>
            <a:pathLst>
              <a:path w="8334663" h="4063558">
                <a:moveTo>
                  <a:pt x="0" y="0"/>
                </a:moveTo>
                <a:lnTo>
                  <a:pt x="8334664" y="0"/>
                </a:lnTo>
                <a:lnTo>
                  <a:pt x="8334664" y="4063558"/>
                </a:lnTo>
                <a:lnTo>
                  <a:pt x="0" y="4063558"/>
                </a:lnTo>
                <a:lnTo>
                  <a:pt x="0" y="0"/>
                </a:lnTo>
                <a:close/>
              </a:path>
            </a:pathLst>
          </a:custGeom>
          <a:blipFill>
            <a:blip r:embed="rId4"/>
            <a:stretch>
              <a:fillRect/>
            </a:stretch>
          </a:blipFill>
        </p:spPr>
      </p:sp>
      <p:sp>
        <p:nvSpPr>
          <p:cNvPr id="5" name="Freeform 5"/>
          <p:cNvSpPr/>
          <p:nvPr/>
        </p:nvSpPr>
        <p:spPr>
          <a:xfrm>
            <a:off x="1028700" y="593603"/>
            <a:ext cx="15476020" cy="4094966"/>
          </a:xfrm>
          <a:custGeom>
            <a:avLst/>
            <a:gdLst/>
            <a:ahLst/>
            <a:cxnLst/>
            <a:rect l="l" t="t" r="r" b="b"/>
            <a:pathLst>
              <a:path w="15476020" h="4094966">
                <a:moveTo>
                  <a:pt x="0" y="0"/>
                </a:moveTo>
                <a:lnTo>
                  <a:pt x="15476020" y="0"/>
                </a:lnTo>
                <a:lnTo>
                  <a:pt x="15476020" y="4094966"/>
                </a:lnTo>
                <a:lnTo>
                  <a:pt x="0" y="4094966"/>
                </a:lnTo>
                <a:lnTo>
                  <a:pt x="0" y="0"/>
                </a:lnTo>
                <a:close/>
              </a:path>
            </a:pathLst>
          </a:custGeom>
          <a:blipFill>
            <a:blip r:embed="rId5"/>
            <a:stretch>
              <a:fillRect/>
            </a:stretch>
          </a:blipFill>
        </p:spPr>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633032" y="8690829"/>
            <a:ext cx="1654968" cy="1740733"/>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Freeform 3"/>
          <p:cNvSpPr/>
          <p:nvPr/>
        </p:nvSpPr>
        <p:spPr>
          <a:xfrm>
            <a:off x="552999" y="5258068"/>
            <a:ext cx="5598263" cy="2631475"/>
          </a:xfrm>
          <a:custGeom>
            <a:avLst/>
            <a:gdLst/>
            <a:ahLst/>
            <a:cxnLst/>
            <a:rect l="l" t="t" r="r" b="b"/>
            <a:pathLst>
              <a:path w="5598263" h="2631475">
                <a:moveTo>
                  <a:pt x="0" y="0"/>
                </a:moveTo>
                <a:lnTo>
                  <a:pt x="5598263" y="0"/>
                </a:lnTo>
                <a:lnTo>
                  <a:pt x="5598263" y="2631475"/>
                </a:lnTo>
                <a:lnTo>
                  <a:pt x="0" y="2631475"/>
                </a:lnTo>
                <a:lnTo>
                  <a:pt x="0" y="0"/>
                </a:lnTo>
                <a:close/>
              </a:path>
            </a:pathLst>
          </a:custGeom>
          <a:blipFill>
            <a:blip r:embed="rId3"/>
            <a:stretch>
              <a:fillRect/>
            </a:stretch>
          </a:blipFill>
        </p:spPr>
      </p:sp>
      <p:sp>
        <p:nvSpPr>
          <p:cNvPr id="4" name="Freeform 4"/>
          <p:cNvSpPr/>
          <p:nvPr/>
        </p:nvSpPr>
        <p:spPr>
          <a:xfrm>
            <a:off x="5538494" y="5275273"/>
            <a:ext cx="6786754" cy="3308876"/>
          </a:xfrm>
          <a:custGeom>
            <a:avLst/>
            <a:gdLst/>
            <a:ahLst/>
            <a:cxnLst/>
            <a:rect l="l" t="t" r="r" b="b"/>
            <a:pathLst>
              <a:path w="6786754" h="3308876">
                <a:moveTo>
                  <a:pt x="0" y="0"/>
                </a:moveTo>
                <a:lnTo>
                  <a:pt x="6786755" y="0"/>
                </a:lnTo>
                <a:lnTo>
                  <a:pt x="6786755" y="3308876"/>
                </a:lnTo>
                <a:lnTo>
                  <a:pt x="0" y="3308876"/>
                </a:lnTo>
                <a:lnTo>
                  <a:pt x="0" y="0"/>
                </a:lnTo>
                <a:close/>
              </a:path>
            </a:pathLst>
          </a:custGeom>
          <a:blipFill>
            <a:blip r:embed="rId4"/>
            <a:stretch>
              <a:fillRect/>
            </a:stretch>
          </a:blipFill>
        </p:spPr>
      </p:sp>
      <p:sp>
        <p:nvSpPr>
          <p:cNvPr id="5" name="Freeform 5"/>
          <p:cNvSpPr/>
          <p:nvPr/>
        </p:nvSpPr>
        <p:spPr>
          <a:xfrm>
            <a:off x="1028700" y="593603"/>
            <a:ext cx="15476020" cy="4094966"/>
          </a:xfrm>
          <a:custGeom>
            <a:avLst/>
            <a:gdLst/>
            <a:ahLst/>
            <a:cxnLst/>
            <a:rect l="l" t="t" r="r" b="b"/>
            <a:pathLst>
              <a:path w="15476020" h="4094966">
                <a:moveTo>
                  <a:pt x="0" y="0"/>
                </a:moveTo>
                <a:lnTo>
                  <a:pt x="15476020" y="0"/>
                </a:lnTo>
                <a:lnTo>
                  <a:pt x="15476020" y="4094966"/>
                </a:lnTo>
                <a:lnTo>
                  <a:pt x="0" y="4094966"/>
                </a:lnTo>
                <a:lnTo>
                  <a:pt x="0" y="0"/>
                </a:lnTo>
                <a:close/>
              </a:path>
            </a:pathLst>
          </a:custGeom>
          <a:blipFill>
            <a:blip r:embed="rId5"/>
            <a:stretch>
              <a:fillRect/>
            </a:stretch>
          </a:blipFill>
        </p:spPr>
      </p:sp>
      <p:sp>
        <p:nvSpPr>
          <p:cNvPr id="6" name="Freeform 6"/>
          <p:cNvSpPr/>
          <p:nvPr/>
        </p:nvSpPr>
        <p:spPr>
          <a:xfrm>
            <a:off x="12325249" y="4849071"/>
            <a:ext cx="5465966" cy="4000232"/>
          </a:xfrm>
          <a:custGeom>
            <a:avLst/>
            <a:gdLst/>
            <a:ahLst/>
            <a:cxnLst/>
            <a:rect l="l" t="t" r="r" b="b"/>
            <a:pathLst>
              <a:path w="5465966" h="4000232">
                <a:moveTo>
                  <a:pt x="0" y="0"/>
                </a:moveTo>
                <a:lnTo>
                  <a:pt x="5465965" y="0"/>
                </a:lnTo>
                <a:lnTo>
                  <a:pt x="5465965" y="4000231"/>
                </a:lnTo>
                <a:lnTo>
                  <a:pt x="0" y="4000231"/>
                </a:lnTo>
                <a:lnTo>
                  <a:pt x="0" y="0"/>
                </a:lnTo>
                <a:close/>
              </a:path>
            </a:pathLst>
          </a:custGeom>
          <a:blipFill>
            <a:blip r:embed="rId6"/>
            <a:stretch>
              <a:fillRect/>
            </a:stretch>
          </a:blipFill>
        </p:spPr>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16709232" y="8650464"/>
            <a:ext cx="1578768" cy="16365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
        <p:nvSpPr>
          <p:cNvPr id="3" name="TextBox 3"/>
          <p:cNvSpPr txBox="1"/>
          <p:nvPr/>
        </p:nvSpPr>
        <p:spPr>
          <a:xfrm>
            <a:off x="1028700" y="316230"/>
            <a:ext cx="4690467"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Query the dataset</a:t>
            </a:r>
          </a:p>
        </p:txBody>
      </p:sp>
      <p:sp>
        <p:nvSpPr>
          <p:cNvPr id="4" name="TextBox 4"/>
          <p:cNvSpPr txBox="1"/>
          <p:nvPr/>
        </p:nvSpPr>
        <p:spPr>
          <a:xfrm>
            <a:off x="774874" y="1305560"/>
            <a:ext cx="16738253" cy="8981440"/>
          </a:xfrm>
          <a:prstGeom prst="rect">
            <a:avLst/>
          </a:prstGeom>
        </p:spPr>
        <p:txBody>
          <a:bodyPr lIns="0" tIns="0" rIns="0" bIns="0" rtlCol="0" anchor="t">
            <a:spAutoFit/>
          </a:bodyPr>
          <a:lstStyle/>
          <a:p>
            <a:pPr algn="just">
              <a:lnSpc>
                <a:spcPts val="4759"/>
              </a:lnSpc>
            </a:pPr>
            <a:r>
              <a:rPr lang="en-US" sz="3399" dirty="0">
                <a:solidFill>
                  <a:srgbClr val="000000"/>
                </a:solidFill>
                <a:latin typeface="Canva Sans"/>
                <a:ea typeface="Canva Sans"/>
                <a:cs typeface="Canva Sans"/>
                <a:sym typeface="Canva Sans"/>
              </a:rPr>
              <a:t>-- Find all clients</a:t>
            </a:r>
          </a:p>
          <a:p>
            <a:pPr algn="just">
              <a:lnSpc>
                <a:spcPts val="4759"/>
              </a:lnSpc>
            </a:pPr>
            <a:r>
              <a:rPr lang="en-US" sz="3399" dirty="0">
                <a:solidFill>
                  <a:srgbClr val="000000"/>
                </a:solidFill>
                <a:latin typeface="Canva Sans"/>
                <a:ea typeface="Canva Sans"/>
                <a:cs typeface="Canva Sans"/>
                <a:sym typeface="Canva Sans"/>
              </a:rPr>
              <a:t>-- Find all employees ordered by salary</a:t>
            </a:r>
          </a:p>
          <a:p>
            <a:pPr algn="just">
              <a:lnSpc>
                <a:spcPts val="4759"/>
              </a:lnSpc>
            </a:pPr>
            <a:r>
              <a:rPr lang="en-US" sz="3399" dirty="0">
                <a:solidFill>
                  <a:srgbClr val="000000"/>
                </a:solidFill>
                <a:latin typeface="Canva Sans"/>
                <a:ea typeface="Canva Sans"/>
                <a:cs typeface="Canva Sans"/>
                <a:sym typeface="Canva Sans"/>
              </a:rPr>
              <a:t>-- Find all employees ordered by sex then name</a:t>
            </a:r>
          </a:p>
          <a:p>
            <a:pPr algn="just">
              <a:lnSpc>
                <a:spcPts val="4759"/>
              </a:lnSpc>
            </a:pPr>
            <a:r>
              <a:rPr lang="en-US" sz="3399" dirty="0">
                <a:solidFill>
                  <a:srgbClr val="000000"/>
                </a:solidFill>
                <a:latin typeface="Canva Sans"/>
                <a:ea typeface="Canva Sans"/>
                <a:cs typeface="Canva Sans"/>
                <a:sym typeface="Canva Sans"/>
              </a:rPr>
              <a:t>-- Find the first 5 employees in the table</a:t>
            </a:r>
          </a:p>
          <a:p>
            <a:pPr algn="just">
              <a:lnSpc>
                <a:spcPts val="4759"/>
              </a:lnSpc>
            </a:pPr>
            <a:r>
              <a:rPr lang="en-US" sz="3399" dirty="0">
                <a:solidFill>
                  <a:srgbClr val="000000"/>
                </a:solidFill>
                <a:latin typeface="Canva Sans"/>
                <a:ea typeface="Canva Sans"/>
                <a:cs typeface="Canva Sans"/>
                <a:sym typeface="Canva Sans"/>
              </a:rPr>
              <a:t>-- Find the first and last names of all employees</a:t>
            </a:r>
          </a:p>
          <a:p>
            <a:pPr algn="just">
              <a:lnSpc>
                <a:spcPts val="4759"/>
              </a:lnSpc>
            </a:pPr>
            <a:r>
              <a:rPr lang="en-US" sz="3399" dirty="0">
                <a:solidFill>
                  <a:srgbClr val="000000"/>
                </a:solidFill>
                <a:latin typeface="Canva Sans"/>
                <a:ea typeface="Canva Sans"/>
                <a:cs typeface="Canva Sans"/>
                <a:sym typeface="Canva Sans"/>
              </a:rPr>
              <a:t>-- Find the forename and surnames names of all employees</a:t>
            </a:r>
          </a:p>
          <a:p>
            <a:pPr algn="just">
              <a:lnSpc>
                <a:spcPts val="4759"/>
              </a:lnSpc>
            </a:pPr>
            <a:r>
              <a:rPr lang="en-US" sz="3399" dirty="0">
                <a:solidFill>
                  <a:srgbClr val="000000"/>
                </a:solidFill>
                <a:latin typeface="Canva Sans"/>
                <a:ea typeface="Canva Sans"/>
                <a:cs typeface="Canva Sans"/>
                <a:sym typeface="Canva Sans"/>
              </a:rPr>
              <a:t>-- Find out all the different genders</a:t>
            </a:r>
          </a:p>
          <a:p>
            <a:pPr algn="just">
              <a:lnSpc>
                <a:spcPts val="4759"/>
              </a:lnSpc>
            </a:pPr>
            <a:r>
              <a:rPr lang="en-US" sz="3399" dirty="0">
                <a:solidFill>
                  <a:srgbClr val="000000"/>
                </a:solidFill>
                <a:latin typeface="Canva Sans"/>
                <a:ea typeface="Canva Sans"/>
                <a:cs typeface="Canva Sans"/>
                <a:sym typeface="Canva Sans"/>
              </a:rPr>
              <a:t>-- Find all male employees</a:t>
            </a:r>
          </a:p>
          <a:p>
            <a:pPr algn="just">
              <a:lnSpc>
                <a:spcPts val="4759"/>
              </a:lnSpc>
            </a:pPr>
            <a:r>
              <a:rPr lang="en-US" sz="3399" dirty="0">
                <a:solidFill>
                  <a:srgbClr val="000000"/>
                </a:solidFill>
                <a:latin typeface="Canva Sans"/>
                <a:ea typeface="Canva Sans"/>
                <a:cs typeface="Canva Sans"/>
                <a:sym typeface="Canva Sans"/>
              </a:rPr>
              <a:t>-- Find all employees at branch 2</a:t>
            </a:r>
          </a:p>
          <a:p>
            <a:pPr algn="just">
              <a:lnSpc>
                <a:spcPts val="4759"/>
              </a:lnSpc>
            </a:pPr>
            <a:r>
              <a:rPr lang="en-US" sz="3399" dirty="0">
                <a:solidFill>
                  <a:srgbClr val="000000"/>
                </a:solidFill>
                <a:latin typeface="Canva Sans"/>
                <a:ea typeface="Canva Sans"/>
                <a:cs typeface="Canva Sans"/>
                <a:sym typeface="Canva Sans"/>
              </a:rPr>
              <a:t>-- Find all employee's id's and names who were born after 1969</a:t>
            </a:r>
          </a:p>
          <a:p>
            <a:pPr algn="just">
              <a:lnSpc>
                <a:spcPts val="4759"/>
              </a:lnSpc>
            </a:pPr>
            <a:r>
              <a:rPr lang="en-US" sz="3399" dirty="0">
                <a:solidFill>
                  <a:srgbClr val="000000"/>
                </a:solidFill>
                <a:latin typeface="Canva Sans"/>
                <a:ea typeface="Canva Sans"/>
                <a:cs typeface="Canva Sans"/>
                <a:sym typeface="Canva Sans"/>
              </a:rPr>
              <a:t>-- Find all female employees at branch 2</a:t>
            </a:r>
          </a:p>
          <a:p>
            <a:pPr algn="just">
              <a:lnSpc>
                <a:spcPts val="4759"/>
              </a:lnSpc>
            </a:pPr>
            <a:r>
              <a:rPr lang="en-US" sz="3399" dirty="0">
                <a:solidFill>
                  <a:srgbClr val="000000"/>
                </a:solidFill>
                <a:latin typeface="Canva Sans"/>
                <a:ea typeface="Canva Sans"/>
                <a:cs typeface="Canva Sans"/>
                <a:sym typeface="Canva Sans"/>
              </a:rPr>
              <a:t>-- Find all employees who are female &amp; born after 1969 or who make over 80000</a:t>
            </a:r>
          </a:p>
          <a:p>
            <a:pPr algn="just">
              <a:lnSpc>
                <a:spcPts val="4759"/>
              </a:lnSpc>
            </a:pPr>
            <a:r>
              <a:rPr lang="en-US" sz="3399" dirty="0">
                <a:solidFill>
                  <a:srgbClr val="000000"/>
                </a:solidFill>
                <a:latin typeface="Canva Sans"/>
                <a:ea typeface="Canva Sans"/>
                <a:cs typeface="Canva Sans"/>
                <a:sym typeface="Canva Sans"/>
              </a:rPr>
              <a:t>-- Find all employees born between 1970 and 1975</a:t>
            </a:r>
          </a:p>
          <a:p>
            <a:pPr algn="just">
              <a:lnSpc>
                <a:spcPts val="4759"/>
              </a:lnSpc>
            </a:pPr>
            <a:r>
              <a:rPr lang="en-US" sz="3399" dirty="0">
                <a:solidFill>
                  <a:srgbClr val="000000"/>
                </a:solidFill>
                <a:latin typeface="Canva Sans"/>
                <a:ea typeface="Canva Sans"/>
                <a:cs typeface="Canva Sans"/>
                <a:sym typeface="Canva Sans"/>
              </a:rPr>
              <a:t>-- Find all employees named Jim, Michael, Johnny or David</a:t>
            </a:r>
          </a:p>
          <a:p>
            <a:pPr algn="just">
              <a:lnSpc>
                <a:spcPts val="4759"/>
              </a:lnSpc>
            </a:pPr>
            <a:endParaRPr lang="en-US" sz="3399" dirty="0">
              <a:solidFill>
                <a:srgbClr val="000000"/>
              </a:solidFill>
              <a:latin typeface="Canva Sans"/>
              <a:ea typeface="Canva Sans"/>
              <a:cs typeface="Canva Sans"/>
              <a:sym typeface="Canva Sans"/>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709901" y="8957169"/>
            <a:ext cx="1632867" cy="1632867"/>
          </a:xfrm>
          <a:custGeom>
            <a:avLst/>
            <a:gdLst/>
            <a:ahLst/>
            <a:cxnLst/>
            <a:rect l="l" t="t" r="r" b="b"/>
            <a:pathLst>
              <a:path w="1632867" h="1632867">
                <a:moveTo>
                  <a:pt x="0" y="0"/>
                </a:moveTo>
                <a:lnTo>
                  <a:pt x="1632867" y="0"/>
                </a:lnTo>
                <a:lnTo>
                  <a:pt x="1632867" y="1632867"/>
                </a:lnTo>
                <a:lnTo>
                  <a:pt x="0" y="1632867"/>
                </a:lnTo>
                <a:lnTo>
                  <a:pt x="0" y="0"/>
                </a:lnTo>
                <a:close/>
              </a:path>
            </a:pathLst>
          </a:custGeom>
          <a:blipFill>
            <a:blip r:embed="rId3"/>
            <a:stretch>
              <a:fillRect/>
            </a:stretch>
          </a:blipFill>
        </p:spPr>
      </p:sp>
      <p:sp>
        <p:nvSpPr>
          <p:cNvPr id="4" name="Freeform 4"/>
          <p:cNvSpPr/>
          <p:nvPr/>
        </p:nvSpPr>
        <p:spPr>
          <a:xfrm>
            <a:off x="4528746" y="1028700"/>
            <a:ext cx="7756436" cy="7716244"/>
          </a:xfrm>
          <a:custGeom>
            <a:avLst/>
            <a:gdLst/>
            <a:ahLst/>
            <a:cxnLst/>
            <a:rect l="l" t="t" r="r" b="b"/>
            <a:pathLst>
              <a:path w="7756436" h="7716244">
                <a:moveTo>
                  <a:pt x="0" y="0"/>
                </a:moveTo>
                <a:lnTo>
                  <a:pt x="7756436" y="0"/>
                </a:lnTo>
                <a:lnTo>
                  <a:pt x="7756436" y="7716244"/>
                </a:lnTo>
                <a:lnTo>
                  <a:pt x="0" y="7716244"/>
                </a:lnTo>
                <a:lnTo>
                  <a:pt x="0" y="0"/>
                </a:lnTo>
                <a:close/>
              </a:path>
            </a:pathLst>
          </a:custGeom>
          <a:blipFill>
            <a:blip r:embed="rId4"/>
            <a:stretch>
              <a:fillRect b="-8367"/>
            </a:stretch>
          </a:blipFill>
        </p:spPr>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2F4F5"/>
        </a:solidFill>
        <a:effectLst/>
      </p:bgPr>
    </p:bg>
    <p:spTree>
      <p:nvGrpSpPr>
        <p:cNvPr id="1" name=""/>
        <p:cNvGrpSpPr/>
        <p:nvPr/>
      </p:nvGrpSpPr>
      <p:grpSpPr>
        <a:xfrm>
          <a:off x="0" y="0"/>
          <a:ext cx="0" cy="0"/>
          <a:chOff x="0" y="0"/>
          <a:chExt cx="0" cy="0"/>
        </a:xfrm>
      </p:grpSpPr>
      <p:sp>
        <p:nvSpPr>
          <p:cNvPr id="2" name="TextBox 2"/>
          <p:cNvSpPr txBox="1"/>
          <p:nvPr/>
        </p:nvSpPr>
        <p:spPr>
          <a:xfrm>
            <a:off x="4237710" y="396621"/>
            <a:ext cx="8160224" cy="814197"/>
          </a:xfrm>
          <a:prstGeom prst="rect">
            <a:avLst/>
          </a:prstGeom>
        </p:spPr>
        <p:txBody>
          <a:bodyPr lIns="0" tIns="0" rIns="0" bIns="0" rtlCol="0" anchor="t">
            <a:spAutoFit/>
          </a:bodyPr>
          <a:lstStyle/>
          <a:p>
            <a:pPr algn="ctr">
              <a:lnSpc>
                <a:spcPts val="6623"/>
              </a:lnSpc>
            </a:pPr>
            <a:r>
              <a:rPr lang="en-US" sz="4800" spc="470">
                <a:solidFill>
                  <a:srgbClr val="231F20"/>
                </a:solidFill>
                <a:latin typeface="Oswald Bold"/>
                <a:ea typeface="Oswald Bold"/>
                <a:cs typeface="Oswald Bold"/>
                <a:sym typeface="Oswald Bold"/>
              </a:rPr>
              <a:t>SQL QUERY</a:t>
            </a:r>
          </a:p>
        </p:txBody>
      </p:sp>
      <p:sp>
        <p:nvSpPr>
          <p:cNvPr id="3" name="TextBox 3"/>
          <p:cNvSpPr txBox="1"/>
          <p:nvPr/>
        </p:nvSpPr>
        <p:spPr>
          <a:xfrm>
            <a:off x="529575" y="1430869"/>
            <a:ext cx="17228850" cy="9159167"/>
          </a:xfrm>
          <a:prstGeom prst="rect">
            <a:avLst/>
          </a:prstGeom>
        </p:spPr>
        <p:txBody>
          <a:bodyPr lIns="0" tIns="0" rIns="0" bIns="0" rtlCol="0" anchor="t">
            <a:spAutoFit/>
          </a:bodyPr>
          <a:lstStyle/>
          <a:p>
            <a:pPr algn="ctr">
              <a:lnSpc>
                <a:spcPts val="5757"/>
              </a:lnSpc>
            </a:pPr>
            <a:r>
              <a:rPr lang="en-US" sz="4112" dirty="0">
                <a:solidFill>
                  <a:srgbClr val="231F20"/>
                </a:solidFill>
                <a:latin typeface="Canva Sans"/>
                <a:ea typeface="Canva Sans"/>
                <a:cs typeface="Canva Sans"/>
                <a:sym typeface="Canva Sans"/>
              </a:rPr>
              <a:t>A query in the context of database is a request made to the database to perform a specific action on the data. This action can include retrieving data, inserting new data, updating existing data, or deleting data. SQL queries enable users to interact with the database, asking it to execute operations and return results based on the specified criteria.</a:t>
            </a:r>
          </a:p>
          <a:p>
            <a:pPr algn="ctr">
              <a:lnSpc>
                <a:spcPts val="5757"/>
              </a:lnSpc>
            </a:pPr>
            <a:endParaRPr lang="en-US" sz="4112" dirty="0">
              <a:solidFill>
                <a:srgbClr val="231F20"/>
              </a:solidFill>
              <a:latin typeface="Canva Sans"/>
              <a:ea typeface="Canva Sans"/>
              <a:cs typeface="Canva Sans"/>
              <a:sym typeface="Canva Sans"/>
            </a:endParaRPr>
          </a:p>
          <a:p>
            <a:pPr algn="l">
              <a:lnSpc>
                <a:spcPts val="5757"/>
              </a:lnSpc>
            </a:pPr>
            <a:r>
              <a:rPr lang="en-US" sz="4112" dirty="0">
                <a:solidFill>
                  <a:srgbClr val="231F20"/>
                </a:solidFill>
                <a:latin typeface="Canva Sans Bold"/>
                <a:ea typeface="Canva Sans Bold"/>
                <a:cs typeface="Canva Sans Bold"/>
                <a:sym typeface="Canva Sans Bold"/>
              </a:rPr>
              <a:t>Example of a Simple Query:</a:t>
            </a:r>
          </a:p>
          <a:p>
            <a:pPr algn="l">
              <a:lnSpc>
                <a:spcPts val="5757"/>
              </a:lnSpc>
            </a:pPr>
            <a:r>
              <a:rPr lang="en-US" sz="4112" dirty="0">
                <a:solidFill>
                  <a:srgbClr val="231F20"/>
                </a:solidFill>
                <a:latin typeface="Canva Sans Bold"/>
                <a:ea typeface="Canva Sans Bold"/>
                <a:cs typeface="Canva Sans Bold"/>
                <a:sym typeface="Canva Sans Bold"/>
              </a:rPr>
              <a:t>CREATE DATABASE </a:t>
            </a:r>
            <a:r>
              <a:rPr lang="en-US" sz="4112" dirty="0" err="1">
                <a:solidFill>
                  <a:srgbClr val="231F20"/>
                </a:solidFill>
                <a:latin typeface="Canva Sans Bold"/>
                <a:ea typeface="Canva Sans Bold"/>
                <a:cs typeface="Canva Sans Bold"/>
                <a:sym typeface="Canva Sans Bold"/>
              </a:rPr>
              <a:t>companydata</a:t>
            </a:r>
            <a:r>
              <a:rPr lang="en-US" sz="4112" dirty="0">
                <a:solidFill>
                  <a:srgbClr val="231F20"/>
                </a:solidFill>
                <a:latin typeface="Canva Sans Bold"/>
                <a:ea typeface="Canva Sans Bold"/>
                <a:cs typeface="Canva Sans Bold"/>
                <a:sym typeface="Canva Sans Bold"/>
              </a:rPr>
              <a:t>;</a:t>
            </a:r>
          </a:p>
          <a:p>
            <a:pPr algn="l">
              <a:lnSpc>
                <a:spcPts val="5757"/>
              </a:lnSpc>
            </a:pPr>
            <a:r>
              <a:rPr lang="en-US" sz="4112" dirty="0">
                <a:solidFill>
                  <a:srgbClr val="231F20"/>
                </a:solidFill>
                <a:latin typeface="Canva Sans Bold"/>
                <a:ea typeface="Canva Sans Bold"/>
                <a:cs typeface="Canva Sans Bold"/>
                <a:sym typeface="Canva Sans Bold"/>
              </a:rPr>
              <a:t>USE </a:t>
            </a:r>
            <a:r>
              <a:rPr lang="en-US" sz="4112" dirty="0" err="1">
                <a:solidFill>
                  <a:srgbClr val="231F20"/>
                </a:solidFill>
                <a:latin typeface="Canva Sans Bold"/>
                <a:ea typeface="Canva Sans Bold"/>
                <a:cs typeface="Canva Sans Bold"/>
                <a:sym typeface="Canva Sans Bold"/>
              </a:rPr>
              <a:t>companydata</a:t>
            </a:r>
            <a:r>
              <a:rPr lang="en-US" sz="4112" dirty="0">
                <a:solidFill>
                  <a:srgbClr val="231F20"/>
                </a:solidFill>
                <a:latin typeface="Canva Sans Bold"/>
                <a:ea typeface="Canva Sans Bold"/>
                <a:cs typeface="Canva Sans Bold"/>
                <a:sym typeface="Canva Sans Bold"/>
              </a:rPr>
              <a:t>;</a:t>
            </a:r>
          </a:p>
          <a:p>
            <a:pPr algn="l">
              <a:lnSpc>
                <a:spcPts val="5757"/>
              </a:lnSpc>
            </a:pPr>
            <a:endParaRPr lang="en-US" sz="4112" dirty="0">
              <a:solidFill>
                <a:srgbClr val="231F20"/>
              </a:solidFill>
              <a:latin typeface="Canva Sans Bold"/>
              <a:ea typeface="Canva Sans Bold"/>
              <a:cs typeface="Canva Sans Bold"/>
              <a:sym typeface="Canva Sans Bold"/>
            </a:endParaRPr>
          </a:p>
          <a:p>
            <a:pPr algn="ctr">
              <a:lnSpc>
                <a:spcPts val="4660"/>
              </a:lnSpc>
            </a:pPr>
            <a:endParaRPr lang="en-US" sz="4112" dirty="0">
              <a:solidFill>
                <a:srgbClr val="231F20"/>
              </a:solidFill>
              <a:latin typeface="Canva Sans Bold"/>
              <a:ea typeface="Canva Sans Bold"/>
              <a:cs typeface="Canva Sans Bold"/>
              <a:sym typeface="Canva Sans Bold"/>
            </a:endParaRPr>
          </a:p>
          <a:p>
            <a:pPr algn="ctr">
              <a:lnSpc>
                <a:spcPts val="4660"/>
              </a:lnSpc>
            </a:pPr>
            <a:endParaRPr lang="en-US" sz="4112" dirty="0">
              <a:solidFill>
                <a:srgbClr val="231F20"/>
              </a:solidFill>
              <a:latin typeface="Canva Sans Bold"/>
              <a:ea typeface="Canva Sans Bold"/>
              <a:cs typeface="Canva Sans Bold"/>
              <a:sym typeface="Canva Sans Bold"/>
            </a:endParaRPr>
          </a:p>
        </p:txBody>
      </p:sp>
      <p:sp>
        <p:nvSpPr>
          <p:cNvPr id="4" name="Freeform 4"/>
          <p:cNvSpPr/>
          <p:nvPr/>
        </p:nvSpPr>
        <p:spPr>
          <a:xfrm>
            <a:off x="1612106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2"/>
            <a:stretch>
              <a:fillRect/>
            </a:stretch>
          </a:blipFill>
        </p:spPr>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727059" y="599642"/>
            <a:ext cx="7416941" cy="814197"/>
          </a:xfrm>
          <a:prstGeom prst="rect">
            <a:avLst/>
          </a:prstGeom>
        </p:spPr>
        <p:txBody>
          <a:bodyPr lIns="0" tIns="0" rIns="0" bIns="0" rtlCol="0" anchor="t">
            <a:spAutoFit/>
          </a:bodyPr>
          <a:lstStyle/>
          <a:p>
            <a:pPr algn="l">
              <a:lnSpc>
                <a:spcPts val="6623"/>
              </a:lnSpc>
            </a:pPr>
            <a:r>
              <a:rPr lang="en-US" sz="4800" spc="470">
                <a:solidFill>
                  <a:srgbClr val="231F20"/>
                </a:solidFill>
                <a:latin typeface="Oswald Bold"/>
                <a:ea typeface="Oswald Bold"/>
                <a:cs typeface="Oswald Bold"/>
                <a:sym typeface="Oswald Bold"/>
              </a:rPr>
              <a:t>SQL DATA TYPES</a:t>
            </a:r>
          </a:p>
        </p:txBody>
      </p:sp>
      <p:sp>
        <p:nvSpPr>
          <p:cNvPr id="4" name="TextBox 4"/>
          <p:cNvSpPr txBox="1"/>
          <p:nvPr/>
        </p:nvSpPr>
        <p:spPr>
          <a:xfrm>
            <a:off x="667604" y="1725278"/>
            <a:ext cx="17620396" cy="7181215"/>
          </a:xfrm>
          <a:prstGeom prst="rect">
            <a:avLst/>
          </a:prstGeom>
        </p:spPr>
        <p:txBody>
          <a:bodyPr lIns="0" tIns="0" rIns="0" bIns="0" rtlCol="0" anchor="t">
            <a:spAutoFit/>
          </a:bodyPr>
          <a:lstStyle/>
          <a:p>
            <a:pPr algn="l">
              <a:lnSpc>
                <a:spcPts val="4759"/>
              </a:lnSpc>
            </a:pPr>
            <a:r>
              <a:rPr lang="en-US" sz="3399" dirty="0">
                <a:solidFill>
                  <a:srgbClr val="231F20"/>
                </a:solidFill>
                <a:latin typeface="Canva Sans Bold"/>
                <a:ea typeface="Canva Sans Bold"/>
                <a:cs typeface="Canva Sans Bold"/>
                <a:sym typeface="Canva Sans Bold"/>
              </a:rPr>
              <a:t>Numeric Data Types</a:t>
            </a:r>
          </a:p>
          <a:p>
            <a:pPr algn="l">
              <a:lnSpc>
                <a:spcPts val="4759"/>
              </a:lnSpc>
            </a:pPr>
            <a:r>
              <a:rPr lang="en-US" sz="3399" dirty="0">
                <a:solidFill>
                  <a:srgbClr val="231F20"/>
                </a:solidFill>
                <a:latin typeface="Canva Sans"/>
                <a:ea typeface="Canva Sans"/>
                <a:cs typeface="Canva Sans"/>
                <a:sym typeface="Canva Sans"/>
              </a:rPr>
              <a:t>•INTEGER (INT): Stores whole numbers without decimals. </a:t>
            </a:r>
          </a:p>
          <a:p>
            <a:pPr algn="l">
              <a:lnSpc>
                <a:spcPts val="4759"/>
              </a:lnSpc>
            </a:pPr>
            <a:r>
              <a:rPr lang="en-US" sz="3399" dirty="0">
                <a:solidFill>
                  <a:srgbClr val="231F20"/>
                </a:solidFill>
                <a:latin typeface="Canva Sans"/>
                <a:ea typeface="Canva Sans"/>
                <a:cs typeface="Canva Sans"/>
                <a:sym typeface="Canva Sans"/>
              </a:rPr>
              <a:t>•SMALLINT: Stores smaller whole numbers. It occupies less space and has a smaller range than INTEGER.</a:t>
            </a:r>
          </a:p>
          <a:p>
            <a:pPr algn="l">
              <a:lnSpc>
                <a:spcPts val="4759"/>
              </a:lnSpc>
            </a:pPr>
            <a:r>
              <a:rPr lang="en-US" sz="3399" dirty="0">
                <a:solidFill>
                  <a:srgbClr val="231F20"/>
                </a:solidFill>
                <a:latin typeface="Canva Sans"/>
                <a:ea typeface="Canva Sans"/>
                <a:cs typeface="Canva Sans"/>
                <a:sym typeface="Canva Sans"/>
              </a:rPr>
              <a:t>•BIGINT: For very large whole numbers. It has a larger range than INTEGER.</a:t>
            </a:r>
          </a:p>
          <a:p>
            <a:pPr algn="l">
              <a:lnSpc>
                <a:spcPts val="4759"/>
              </a:lnSpc>
            </a:pPr>
            <a:r>
              <a:rPr lang="en-US" sz="3399" dirty="0">
                <a:solidFill>
                  <a:srgbClr val="231F20"/>
                </a:solidFill>
                <a:latin typeface="Canva Sans"/>
                <a:ea typeface="Canva Sans"/>
                <a:cs typeface="Canva Sans"/>
                <a:sym typeface="Canva Sans"/>
              </a:rPr>
              <a:t>•DECIMAL (DEC, NUMERIC): Fixed precision and scale numbers. You can specify the maximum number of digits and the number of digits after the decimal point.</a:t>
            </a:r>
          </a:p>
          <a:p>
            <a:pPr algn="l">
              <a:lnSpc>
                <a:spcPts val="4759"/>
              </a:lnSpc>
            </a:pPr>
            <a:r>
              <a:rPr lang="en-US" sz="3399" dirty="0">
                <a:solidFill>
                  <a:srgbClr val="231F20"/>
                </a:solidFill>
                <a:latin typeface="Canva Sans"/>
                <a:ea typeface="Canva Sans"/>
                <a:cs typeface="Canva Sans"/>
                <a:sym typeface="Canva Sans"/>
              </a:rPr>
              <a:t>•FLOAT, DOUBLE: Floating-point numbers. DOUBLE has more precision than FLOAT.</a:t>
            </a:r>
          </a:p>
          <a:p>
            <a:pPr algn="l">
              <a:lnSpc>
                <a:spcPts val="4759"/>
              </a:lnSpc>
            </a:pPr>
            <a:r>
              <a:rPr lang="en-US" sz="3399" dirty="0">
                <a:solidFill>
                  <a:srgbClr val="231F20"/>
                </a:solidFill>
                <a:latin typeface="Canva Sans"/>
                <a:ea typeface="Canva Sans"/>
                <a:cs typeface="Canva Sans"/>
                <a:sym typeface="Canva Sans"/>
              </a:rPr>
              <a:t>•REAL: Another type for floating-point numbers, with implementation-specific precision.</a:t>
            </a:r>
          </a:p>
          <a:p>
            <a:pPr algn="ctr">
              <a:lnSpc>
                <a:spcPts val="4759"/>
              </a:lnSpc>
            </a:pPr>
            <a:endParaRPr lang="en-US" sz="3399" dirty="0">
              <a:solidFill>
                <a:srgbClr val="231F20"/>
              </a:solidFill>
              <a:latin typeface="Canva Sans"/>
              <a:ea typeface="Canva Sans"/>
              <a:cs typeface="Canva Sans"/>
              <a:sym typeface="Canva Sans"/>
            </a:endParaRPr>
          </a:p>
          <a:p>
            <a:pPr algn="ctr">
              <a:lnSpc>
                <a:spcPts val="4759"/>
              </a:lnSpc>
            </a:pPr>
            <a:endParaRPr lang="en-US" sz="3399" dirty="0">
              <a:solidFill>
                <a:srgbClr val="231F20"/>
              </a:solidFill>
              <a:latin typeface="Canva Sans"/>
              <a:ea typeface="Canva Sans"/>
              <a:cs typeface="Canva Sans"/>
              <a:sym typeface="Canva Sans"/>
            </a:endParaRPr>
          </a:p>
        </p:txBody>
      </p:sp>
      <p:sp>
        <p:nvSpPr>
          <p:cNvPr id="5" name="Freeform 5"/>
          <p:cNvSpPr/>
          <p:nvPr/>
        </p:nvSpPr>
        <p:spPr>
          <a:xfrm>
            <a:off x="1609566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0" y="334137"/>
            <a:ext cx="5517524" cy="694563"/>
          </a:xfrm>
          <a:prstGeom prst="rect">
            <a:avLst/>
          </a:prstGeom>
        </p:spPr>
        <p:txBody>
          <a:bodyPr lIns="0" tIns="0" rIns="0" bIns="0" rtlCol="0" anchor="t">
            <a:spAutoFit/>
          </a:bodyPr>
          <a:lstStyle/>
          <a:p>
            <a:pPr algn="ctr">
              <a:lnSpc>
                <a:spcPts val="5795"/>
              </a:lnSpc>
            </a:pPr>
            <a:r>
              <a:rPr lang="en-US" sz="4200" spc="222">
                <a:solidFill>
                  <a:srgbClr val="231F20"/>
                </a:solidFill>
                <a:latin typeface="Oswald Bold"/>
                <a:ea typeface="Oswald Bold"/>
                <a:cs typeface="Oswald Bold"/>
                <a:sym typeface="Oswald Bold"/>
              </a:rPr>
              <a:t>SQL DATA TYPES</a:t>
            </a:r>
          </a:p>
        </p:txBody>
      </p:sp>
      <p:sp>
        <p:nvSpPr>
          <p:cNvPr id="4" name="Freeform 4"/>
          <p:cNvSpPr/>
          <p:nvPr/>
        </p:nvSpPr>
        <p:spPr>
          <a:xfrm>
            <a:off x="16633032" y="8574264"/>
            <a:ext cx="1654968" cy="17127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
        <p:nvSpPr>
          <p:cNvPr id="5" name="TextBox 5"/>
          <p:cNvSpPr txBox="1"/>
          <p:nvPr/>
        </p:nvSpPr>
        <p:spPr>
          <a:xfrm>
            <a:off x="297533" y="1562735"/>
            <a:ext cx="18045235" cy="8381365"/>
          </a:xfrm>
          <a:prstGeom prst="rect">
            <a:avLst/>
          </a:prstGeom>
        </p:spPr>
        <p:txBody>
          <a:bodyPr lIns="0" tIns="0" rIns="0" bIns="0" rtlCol="0" anchor="t">
            <a:spAutoFit/>
          </a:bodyPr>
          <a:lstStyle/>
          <a:p>
            <a:pPr algn="l">
              <a:lnSpc>
                <a:spcPts val="4759"/>
              </a:lnSpc>
            </a:pPr>
            <a:r>
              <a:rPr lang="en-US" sz="3399" dirty="0">
                <a:solidFill>
                  <a:srgbClr val="231F20"/>
                </a:solidFill>
                <a:latin typeface="Canva Sans Bold"/>
                <a:ea typeface="Canva Sans Bold"/>
                <a:cs typeface="Canva Sans Bold"/>
                <a:sym typeface="Canva Sans Bold"/>
              </a:rPr>
              <a:t>String Data Types:</a:t>
            </a:r>
          </a:p>
          <a:p>
            <a:pPr algn="l">
              <a:lnSpc>
                <a:spcPts val="4759"/>
              </a:lnSpc>
            </a:pPr>
            <a:r>
              <a:rPr lang="en-US" sz="3399" dirty="0">
                <a:solidFill>
                  <a:srgbClr val="231F20"/>
                </a:solidFill>
                <a:latin typeface="Canva Sans"/>
                <a:ea typeface="Canva Sans"/>
                <a:cs typeface="Canva Sans"/>
                <a:sym typeface="Canva Sans"/>
              </a:rPr>
              <a:t>•CHAR (CHARACTER): Fixed-length string. Spaces are added to fit the defined length if the stored string is shorter.</a:t>
            </a:r>
          </a:p>
          <a:p>
            <a:pPr algn="l">
              <a:lnSpc>
                <a:spcPts val="4759"/>
              </a:lnSpc>
            </a:pPr>
            <a:r>
              <a:rPr lang="en-US" sz="3399" dirty="0">
                <a:solidFill>
                  <a:srgbClr val="231F20"/>
                </a:solidFill>
                <a:latin typeface="Canva Sans"/>
                <a:ea typeface="Canva Sans"/>
                <a:cs typeface="Canva Sans"/>
                <a:sym typeface="Canva Sans"/>
              </a:rPr>
              <a:t>•VARCHAR (CHARACTER VARYING): Variable-length string. It stores strings up to a specified length.</a:t>
            </a:r>
          </a:p>
          <a:p>
            <a:pPr algn="l">
              <a:lnSpc>
                <a:spcPts val="4759"/>
              </a:lnSpc>
            </a:pPr>
            <a:endParaRPr lang="en-US" sz="3399" dirty="0">
              <a:solidFill>
                <a:srgbClr val="231F20"/>
              </a:solidFill>
              <a:latin typeface="Canva Sans"/>
              <a:ea typeface="Canva Sans"/>
              <a:cs typeface="Canva Sans"/>
              <a:sym typeface="Canva Sans"/>
            </a:endParaRPr>
          </a:p>
          <a:p>
            <a:pPr algn="l">
              <a:lnSpc>
                <a:spcPts val="4759"/>
              </a:lnSpc>
            </a:pPr>
            <a:r>
              <a:rPr lang="en-US" sz="3399" dirty="0">
                <a:solidFill>
                  <a:srgbClr val="231F20"/>
                </a:solidFill>
                <a:latin typeface="Canva Sans Bold"/>
                <a:ea typeface="Canva Sans Bold"/>
                <a:cs typeface="Canva Sans Bold"/>
                <a:sym typeface="Canva Sans Bold"/>
              </a:rPr>
              <a:t>Date and Time Data Types</a:t>
            </a:r>
          </a:p>
          <a:p>
            <a:pPr algn="l">
              <a:lnSpc>
                <a:spcPts val="4759"/>
              </a:lnSpc>
            </a:pPr>
            <a:r>
              <a:rPr lang="en-US" sz="3399" dirty="0">
                <a:solidFill>
                  <a:srgbClr val="231F20"/>
                </a:solidFill>
                <a:latin typeface="Canva Sans"/>
                <a:ea typeface="Canva Sans"/>
                <a:cs typeface="Canva Sans"/>
                <a:sym typeface="Canva Sans"/>
              </a:rPr>
              <a:t>•DATE: Stores a date (year, month, and day).</a:t>
            </a:r>
          </a:p>
          <a:p>
            <a:pPr algn="l">
              <a:lnSpc>
                <a:spcPts val="4759"/>
              </a:lnSpc>
            </a:pPr>
            <a:r>
              <a:rPr lang="en-US" sz="3399" dirty="0">
                <a:solidFill>
                  <a:srgbClr val="231F20"/>
                </a:solidFill>
                <a:latin typeface="Canva Sans"/>
                <a:ea typeface="Canva Sans"/>
                <a:cs typeface="Canva Sans"/>
                <a:sym typeface="Canva Sans"/>
              </a:rPr>
              <a:t>•TIME: Stores a time (hours, minutes, seconds, and fractions of a second).</a:t>
            </a:r>
          </a:p>
          <a:p>
            <a:pPr algn="l">
              <a:lnSpc>
                <a:spcPts val="4759"/>
              </a:lnSpc>
            </a:pPr>
            <a:r>
              <a:rPr lang="en-US" sz="3399" dirty="0">
                <a:solidFill>
                  <a:srgbClr val="231F20"/>
                </a:solidFill>
                <a:latin typeface="Canva Sans"/>
                <a:ea typeface="Canva Sans"/>
                <a:cs typeface="Canva Sans"/>
                <a:sym typeface="Canva Sans"/>
              </a:rPr>
              <a:t>•DATETIME: Combines DATE and TIME, stores both date and time.</a:t>
            </a:r>
          </a:p>
          <a:p>
            <a:pPr algn="l">
              <a:lnSpc>
                <a:spcPts val="4759"/>
              </a:lnSpc>
            </a:pPr>
            <a:r>
              <a:rPr lang="en-US" sz="3399" dirty="0">
                <a:solidFill>
                  <a:srgbClr val="231F20"/>
                </a:solidFill>
                <a:latin typeface="Canva Sans"/>
                <a:ea typeface="Canva Sans"/>
                <a:cs typeface="Canva Sans"/>
                <a:sym typeface="Canva Sans"/>
              </a:rPr>
              <a:t>•TIMESTAMP: Like DATETIME, but also includes </a:t>
            </a:r>
            <a:r>
              <a:rPr lang="en-US" sz="3399" dirty="0" err="1">
                <a:solidFill>
                  <a:srgbClr val="231F20"/>
                </a:solidFill>
                <a:latin typeface="Canva Sans"/>
                <a:ea typeface="Canva Sans"/>
                <a:cs typeface="Canva Sans"/>
                <a:sym typeface="Canva Sans"/>
              </a:rPr>
              <a:t>timezone</a:t>
            </a:r>
            <a:r>
              <a:rPr lang="en-US" sz="3399" dirty="0">
                <a:solidFill>
                  <a:srgbClr val="231F20"/>
                </a:solidFill>
                <a:latin typeface="Canva Sans"/>
                <a:ea typeface="Canva Sans"/>
                <a:cs typeface="Canva Sans"/>
                <a:sym typeface="Canva Sans"/>
              </a:rPr>
              <a:t> information in some databases.</a:t>
            </a:r>
          </a:p>
          <a:p>
            <a:pPr algn="l">
              <a:lnSpc>
                <a:spcPts val="4759"/>
              </a:lnSpc>
            </a:pPr>
            <a:endParaRPr lang="en-US" sz="3399" dirty="0">
              <a:solidFill>
                <a:srgbClr val="231F20"/>
              </a:solidFill>
              <a:latin typeface="Canva Sans"/>
              <a:ea typeface="Canva Sans"/>
              <a:cs typeface="Canva Sans"/>
              <a:sym typeface="Canva Sans"/>
            </a:endParaRPr>
          </a:p>
          <a:p>
            <a:pPr algn="l">
              <a:lnSpc>
                <a:spcPts val="4759"/>
              </a:lnSpc>
            </a:pPr>
            <a:endParaRPr lang="en-US" sz="3399" dirty="0">
              <a:solidFill>
                <a:srgbClr val="231F20"/>
              </a:solidFill>
              <a:latin typeface="Canva Sans"/>
              <a:ea typeface="Canva Sans"/>
              <a:cs typeface="Canva Sans"/>
              <a:sym typeface="Canva Sans"/>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3451022" y="-4729397"/>
            <a:ext cx="7616557" cy="7815497"/>
          </a:xfrm>
          <a:custGeom>
            <a:avLst/>
            <a:gdLst/>
            <a:ahLst/>
            <a:cxnLst/>
            <a:rect l="l" t="t" r="r" b="b"/>
            <a:pathLst>
              <a:path w="7616557" h="7815497">
                <a:moveTo>
                  <a:pt x="0" y="0"/>
                </a:moveTo>
                <a:lnTo>
                  <a:pt x="7616556" y="0"/>
                </a:lnTo>
                <a:lnTo>
                  <a:pt x="7616556" y="7815497"/>
                </a:lnTo>
                <a:lnTo>
                  <a:pt x="0" y="7815497"/>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4" name="Freeform 4"/>
          <p:cNvSpPr/>
          <p:nvPr/>
        </p:nvSpPr>
        <p:spPr>
          <a:xfrm>
            <a:off x="-2851369" y="-3442596"/>
            <a:ext cx="6709932" cy="6885191"/>
          </a:xfrm>
          <a:custGeom>
            <a:avLst/>
            <a:gdLst/>
            <a:ahLst/>
            <a:cxnLst/>
            <a:rect l="l" t="t" r="r" b="b"/>
            <a:pathLst>
              <a:path w="6709932" h="6885191">
                <a:moveTo>
                  <a:pt x="0" y="0"/>
                </a:moveTo>
                <a:lnTo>
                  <a:pt x="6709932" y="0"/>
                </a:lnTo>
                <a:lnTo>
                  <a:pt x="6709932" y="6885192"/>
                </a:lnTo>
                <a:lnTo>
                  <a:pt x="0" y="6885192"/>
                </a:lnTo>
                <a:lnTo>
                  <a:pt x="0" y="0"/>
                </a:lnTo>
                <a:close/>
              </a:path>
            </a:pathLst>
          </a:custGeom>
          <a:blipFill>
            <a:blip r:embed="rId3">
              <a:extLst>
                <a:ext uri="{96DAC541-7B7A-43D3-8B79-37D633B846F1}">
                  <asvg:svgBlip xmlns="" xmlns:asvg="http://schemas.microsoft.com/office/drawing/2016/SVG/main" r:embed="rId4"/>
                </a:ext>
              </a:extLst>
            </a:blip>
            <a:stretch>
              <a:fillRect/>
            </a:stretch>
          </a:blipFill>
        </p:spPr>
      </p:sp>
      <p:sp>
        <p:nvSpPr>
          <p:cNvPr id="5" name="TextBox 5"/>
          <p:cNvSpPr txBox="1"/>
          <p:nvPr/>
        </p:nvSpPr>
        <p:spPr>
          <a:xfrm>
            <a:off x="852731" y="634365"/>
            <a:ext cx="10591982" cy="71247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SQL DATA TYPES</a:t>
            </a:r>
          </a:p>
        </p:txBody>
      </p:sp>
      <p:sp>
        <p:nvSpPr>
          <p:cNvPr id="6" name="TextBox 6"/>
          <p:cNvSpPr txBox="1"/>
          <p:nvPr/>
        </p:nvSpPr>
        <p:spPr>
          <a:xfrm>
            <a:off x="852731" y="2119630"/>
            <a:ext cx="16406569" cy="5981065"/>
          </a:xfrm>
          <a:prstGeom prst="rect">
            <a:avLst/>
          </a:prstGeom>
        </p:spPr>
        <p:txBody>
          <a:bodyPr lIns="0" tIns="0" rIns="0" bIns="0" rtlCol="0" anchor="t">
            <a:spAutoFit/>
          </a:bodyPr>
          <a:lstStyle/>
          <a:p>
            <a:pPr algn="just">
              <a:lnSpc>
                <a:spcPts val="4759"/>
              </a:lnSpc>
            </a:pPr>
            <a:r>
              <a:rPr lang="en-US" sz="3399">
                <a:solidFill>
                  <a:srgbClr val="000000"/>
                </a:solidFill>
                <a:latin typeface="Canva Sans Bold"/>
                <a:ea typeface="Canva Sans Bold"/>
                <a:cs typeface="Canva Sans Bold"/>
                <a:sym typeface="Canva Sans Bold"/>
              </a:rPr>
              <a:t>Binary Data Types</a:t>
            </a:r>
          </a:p>
          <a:p>
            <a:pPr algn="just">
              <a:lnSpc>
                <a:spcPts val="4759"/>
              </a:lnSpc>
            </a:pPr>
            <a:r>
              <a:rPr lang="en-US" sz="3399">
                <a:solidFill>
                  <a:srgbClr val="000000"/>
                </a:solidFill>
                <a:latin typeface="Canva Sans"/>
                <a:ea typeface="Canva Sans"/>
                <a:cs typeface="Canva Sans"/>
                <a:sym typeface="Canva Sans"/>
              </a:rPr>
              <a:t>•BINARY: Stores binary data (byte sequences) with a fixed length.</a:t>
            </a:r>
          </a:p>
          <a:p>
            <a:pPr algn="just">
              <a:lnSpc>
                <a:spcPts val="4759"/>
              </a:lnSpc>
            </a:pPr>
            <a:r>
              <a:rPr lang="en-US" sz="3399">
                <a:solidFill>
                  <a:srgbClr val="000000"/>
                </a:solidFill>
                <a:latin typeface="Canva Sans"/>
                <a:ea typeface="Canva Sans"/>
                <a:cs typeface="Canva Sans"/>
                <a:sym typeface="Canva Sans"/>
              </a:rPr>
              <a:t>•VARBINARY: Stores binary data with a variable length.</a:t>
            </a:r>
          </a:p>
          <a:p>
            <a:pPr algn="just">
              <a:lnSpc>
                <a:spcPts val="4759"/>
              </a:lnSpc>
            </a:pPr>
            <a:r>
              <a:rPr lang="en-US" sz="3399">
                <a:solidFill>
                  <a:srgbClr val="000000"/>
                </a:solidFill>
                <a:latin typeface="Canva Sans"/>
                <a:ea typeface="Canva Sans"/>
                <a:cs typeface="Canva Sans"/>
                <a:sym typeface="Canva Sans"/>
              </a:rPr>
              <a:t>•BLOB (Binary Large Object): For storing very large binary data such as images or multimedia files.</a:t>
            </a:r>
          </a:p>
          <a:p>
            <a:pPr algn="just">
              <a:lnSpc>
                <a:spcPts val="4759"/>
              </a:lnSpc>
            </a:pPr>
            <a:endParaRPr lang="en-US" sz="3399">
              <a:solidFill>
                <a:srgbClr val="000000"/>
              </a:solidFill>
              <a:latin typeface="Canva Sans"/>
              <a:ea typeface="Canva Sans"/>
              <a:cs typeface="Canva Sans"/>
              <a:sym typeface="Canva Sans"/>
            </a:endParaRPr>
          </a:p>
          <a:p>
            <a:pPr algn="just">
              <a:lnSpc>
                <a:spcPts val="4759"/>
              </a:lnSpc>
            </a:pPr>
            <a:r>
              <a:rPr lang="en-US" sz="3399">
                <a:solidFill>
                  <a:srgbClr val="000000"/>
                </a:solidFill>
                <a:latin typeface="Canva Sans Bold"/>
                <a:ea typeface="Canva Sans Bold"/>
                <a:cs typeface="Canva Sans Bold"/>
                <a:sym typeface="Canva Sans Bold"/>
              </a:rPr>
              <a:t>Boolean Data Type</a:t>
            </a:r>
          </a:p>
          <a:p>
            <a:pPr algn="just">
              <a:lnSpc>
                <a:spcPts val="4759"/>
              </a:lnSpc>
            </a:pPr>
            <a:r>
              <a:rPr lang="en-US" sz="3399">
                <a:solidFill>
                  <a:srgbClr val="000000"/>
                </a:solidFill>
                <a:latin typeface="Canva Sans"/>
                <a:ea typeface="Canva Sans"/>
                <a:cs typeface="Canva Sans"/>
                <a:sym typeface="Canva Sans"/>
              </a:rPr>
              <a:t>•BOOLEAN (BOOL): Stores TRUE or FALSE values</a:t>
            </a:r>
          </a:p>
          <a:p>
            <a:pPr algn="just">
              <a:lnSpc>
                <a:spcPts val="4759"/>
              </a:lnSpc>
            </a:pPr>
            <a:endParaRPr lang="en-US" sz="3399">
              <a:solidFill>
                <a:srgbClr val="000000"/>
              </a:solidFill>
              <a:latin typeface="Canva Sans"/>
              <a:ea typeface="Canva Sans"/>
              <a:cs typeface="Canva Sans"/>
              <a:sym typeface="Canva Sans"/>
            </a:endParaRPr>
          </a:p>
          <a:p>
            <a:pPr algn="ctr">
              <a:lnSpc>
                <a:spcPts val="4759"/>
              </a:lnSpc>
            </a:pPr>
            <a:endParaRPr lang="en-US" sz="3399">
              <a:solidFill>
                <a:srgbClr val="000000"/>
              </a:solidFill>
              <a:latin typeface="Canva Sans"/>
              <a:ea typeface="Canva Sans"/>
              <a:cs typeface="Canva Sans"/>
              <a:sym typeface="Canva Sans"/>
            </a:endParaRPr>
          </a:p>
        </p:txBody>
      </p:sp>
      <p:sp>
        <p:nvSpPr>
          <p:cNvPr id="7" name="Freeform 7"/>
          <p:cNvSpPr/>
          <p:nvPr/>
        </p:nvSpPr>
        <p:spPr>
          <a:xfrm>
            <a:off x="16480632" y="8345664"/>
            <a:ext cx="1807368" cy="19413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5"/>
            <a:stretch>
              <a:fillRect/>
            </a:stretch>
          </a:blipFill>
        </p:spPr>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1908724" y="369570"/>
            <a:ext cx="12783417" cy="1251585"/>
          </a:xfrm>
          <a:prstGeom prst="rect">
            <a:avLst/>
          </a:prstGeom>
        </p:spPr>
        <p:txBody>
          <a:bodyPr lIns="0" tIns="0" rIns="0" bIns="0" rtlCol="0" anchor="t">
            <a:spAutoFit/>
          </a:bodyPr>
          <a:lstStyle/>
          <a:p>
            <a:pPr algn="ctr">
              <a:lnSpc>
                <a:spcPts val="5040"/>
              </a:lnSpc>
            </a:pPr>
            <a:r>
              <a:rPr lang="en-US" sz="3600">
                <a:solidFill>
                  <a:srgbClr val="000000"/>
                </a:solidFill>
                <a:latin typeface="Canva Sans Bold"/>
                <a:ea typeface="Canva Sans Bold"/>
                <a:cs typeface="Canva Sans Bold"/>
                <a:sym typeface="Canva Sans Bold"/>
              </a:rPr>
              <a:t>The Principles of SQL Syntax</a:t>
            </a:r>
          </a:p>
          <a:p>
            <a:pPr algn="ctr">
              <a:lnSpc>
                <a:spcPts val="5040"/>
              </a:lnSpc>
            </a:pPr>
            <a:endParaRPr lang="en-US" sz="3600">
              <a:solidFill>
                <a:srgbClr val="000000"/>
              </a:solidFill>
              <a:latin typeface="Canva Sans Bold"/>
              <a:ea typeface="Canva Sans Bold"/>
              <a:cs typeface="Canva Sans Bold"/>
              <a:sym typeface="Canva Sans Bold"/>
            </a:endParaRPr>
          </a:p>
        </p:txBody>
      </p:sp>
      <p:sp>
        <p:nvSpPr>
          <p:cNvPr id="4" name="TextBox 4"/>
          <p:cNvSpPr txBox="1"/>
          <p:nvPr/>
        </p:nvSpPr>
        <p:spPr>
          <a:xfrm>
            <a:off x="643182" y="1242695"/>
            <a:ext cx="16616118" cy="9097010"/>
          </a:xfrm>
          <a:prstGeom prst="rect">
            <a:avLst/>
          </a:prstGeom>
        </p:spPr>
        <p:txBody>
          <a:bodyPr lIns="0" tIns="0" rIns="0" bIns="0" rtlCol="0" anchor="t">
            <a:spAutoFit/>
          </a:bodyPr>
          <a:lstStyle/>
          <a:p>
            <a:pPr algn="just">
              <a:lnSpc>
                <a:spcPts val="3919"/>
              </a:lnSpc>
            </a:pPr>
            <a:r>
              <a:rPr lang="en-US" sz="2799" dirty="0">
                <a:solidFill>
                  <a:srgbClr val="000000"/>
                </a:solidFill>
                <a:latin typeface="Canva Sans Bold"/>
                <a:ea typeface="Canva Sans Bold"/>
                <a:cs typeface="Canva Sans Bold"/>
                <a:sym typeface="Canva Sans Bold"/>
              </a:rPr>
              <a:t>Clarity and Readability</a:t>
            </a:r>
          </a:p>
          <a:p>
            <a:pPr algn="just">
              <a:lnSpc>
                <a:spcPts val="3919"/>
              </a:lnSpc>
            </a:pPr>
            <a:r>
              <a:rPr lang="en-US" sz="2799" dirty="0">
                <a:solidFill>
                  <a:srgbClr val="000000"/>
                </a:solidFill>
                <a:latin typeface="Canva Sans"/>
                <a:ea typeface="Canva Sans"/>
                <a:cs typeface="Canva Sans"/>
                <a:sym typeface="Canva Sans"/>
              </a:rPr>
              <a:t>SQL syntax is designed to be somewhat intuitive and readable, almost like structured English. This design aims to make it easier to understand what a query or command does at a glance. </a:t>
            </a: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dirty="0">
                <a:solidFill>
                  <a:srgbClr val="000000"/>
                </a:solidFill>
                <a:latin typeface="Canva Sans"/>
                <a:ea typeface="Canva Sans"/>
                <a:cs typeface="Canva Sans"/>
                <a:sym typeface="Canva Sans"/>
              </a:rPr>
              <a:t>For example, </a:t>
            </a:r>
            <a:r>
              <a:rPr lang="en-US" sz="2799" dirty="0" smtClean="0">
                <a:solidFill>
                  <a:srgbClr val="000000"/>
                </a:solidFill>
                <a:latin typeface="Canva Sans"/>
                <a:ea typeface="Canva Sans"/>
                <a:cs typeface="Canva Sans"/>
                <a:sym typeface="Canva Sans"/>
              </a:rPr>
              <a:t>SELECT * FROM users WHERE age &gt; 18; is </a:t>
            </a:r>
            <a:r>
              <a:rPr lang="en-US" sz="2799" dirty="0">
                <a:solidFill>
                  <a:srgbClr val="000000"/>
                </a:solidFill>
                <a:latin typeface="Canva Sans"/>
                <a:ea typeface="Canva Sans"/>
                <a:cs typeface="Canva Sans"/>
                <a:sym typeface="Canva Sans"/>
              </a:rPr>
              <a:t>straightforward—it selects all records from the users table where the age is greater than 18</a:t>
            </a:r>
            <a:r>
              <a:rPr lang="en-US" sz="2799" dirty="0" smtClean="0">
                <a:solidFill>
                  <a:srgbClr val="000000"/>
                </a:solidFill>
                <a:latin typeface="Canva Sans"/>
                <a:ea typeface="Canva Sans"/>
                <a:cs typeface="Canva Sans"/>
                <a:sym typeface="Canva Sans"/>
              </a:rPr>
              <a:t>.</a:t>
            </a:r>
            <a:endParaRPr lang="en-US" sz="2799" dirty="0">
              <a:solidFill>
                <a:srgbClr val="000000"/>
              </a:solidFill>
              <a:latin typeface="Canva Sans"/>
              <a:ea typeface="Canva Sans"/>
              <a:cs typeface="Canva Sans"/>
              <a:sym typeface="Canva Sans"/>
            </a:endParaRP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dirty="0">
                <a:solidFill>
                  <a:srgbClr val="000000"/>
                </a:solidFill>
                <a:latin typeface="Canva Sans Bold"/>
                <a:ea typeface="Canva Sans Bold"/>
                <a:cs typeface="Canva Sans Bold"/>
                <a:sym typeface="Canva Sans Bold"/>
              </a:rPr>
              <a:t>SQL Keywords</a:t>
            </a:r>
          </a:p>
          <a:p>
            <a:pPr algn="just">
              <a:lnSpc>
                <a:spcPts val="3919"/>
              </a:lnSpc>
            </a:pPr>
            <a:r>
              <a:rPr lang="en-US" sz="2799" dirty="0">
                <a:solidFill>
                  <a:srgbClr val="000000"/>
                </a:solidFill>
                <a:latin typeface="Canva Sans"/>
                <a:ea typeface="Canva Sans"/>
                <a:cs typeface="Canva Sans"/>
                <a:sym typeface="Canva Sans"/>
              </a:rPr>
              <a:t>SQL statements are built using keywords that are predefined by the SQL standard and specific SQL dialects. These keywords are not case-sensitive, but it's a common practice to write them in uppercase to distinguish them from table and column names, improving readability. </a:t>
            </a: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919"/>
              </a:lnSpc>
            </a:pPr>
            <a:r>
              <a:rPr lang="en-US" sz="2799" dirty="0">
                <a:solidFill>
                  <a:srgbClr val="000000"/>
                </a:solidFill>
                <a:latin typeface="Canva Sans Bold"/>
                <a:ea typeface="Canva Sans Bold"/>
                <a:cs typeface="Canva Sans Bold"/>
                <a:sym typeface="Canva Sans Bold"/>
              </a:rPr>
              <a:t>Examples include: </a:t>
            </a:r>
            <a:r>
              <a:rPr lang="en-US" sz="2799" dirty="0">
                <a:solidFill>
                  <a:srgbClr val="000000"/>
                </a:solidFill>
                <a:latin typeface="Canva Sans"/>
                <a:ea typeface="Canva Sans"/>
                <a:cs typeface="Canva Sans"/>
                <a:sym typeface="Canva Sans"/>
              </a:rPr>
              <a:t>SELECT, INSERT, UPDATE, DELETE, FROM, WHERE, HAVING, JOIN, CREATE, ALTER, and DROP.</a:t>
            </a:r>
          </a:p>
          <a:p>
            <a:pPr algn="just">
              <a:lnSpc>
                <a:spcPts val="3359"/>
              </a:lnSpc>
            </a:pPr>
            <a:endParaRPr lang="en-US" sz="2799" dirty="0">
              <a:solidFill>
                <a:srgbClr val="000000"/>
              </a:solidFill>
              <a:latin typeface="Canva Sans"/>
              <a:ea typeface="Canva Sans"/>
              <a:cs typeface="Canva Sans"/>
              <a:sym typeface="Canva Sans"/>
            </a:endParaRPr>
          </a:p>
          <a:p>
            <a:pPr algn="just">
              <a:lnSpc>
                <a:spcPts val="3919"/>
              </a:lnSpc>
            </a:pPr>
            <a:endParaRPr lang="en-US" sz="2799" dirty="0">
              <a:solidFill>
                <a:srgbClr val="000000"/>
              </a:solidFill>
              <a:latin typeface="Canva Sans"/>
              <a:ea typeface="Canva Sans"/>
              <a:cs typeface="Canva Sans"/>
              <a:sym typeface="Canva Sans"/>
            </a:endParaRPr>
          </a:p>
          <a:p>
            <a:pPr algn="just">
              <a:lnSpc>
                <a:spcPts val="3359"/>
              </a:lnSpc>
            </a:pPr>
            <a:endParaRPr lang="en-US" sz="2799" dirty="0">
              <a:solidFill>
                <a:srgbClr val="000000"/>
              </a:solidFill>
              <a:latin typeface="Canva Sans"/>
              <a:ea typeface="Canva Sans"/>
              <a:cs typeface="Canva Sans"/>
              <a:sym typeface="Canva Sans"/>
            </a:endParaRPr>
          </a:p>
          <a:p>
            <a:pPr algn="just">
              <a:lnSpc>
                <a:spcPts val="3359"/>
              </a:lnSpc>
            </a:pPr>
            <a:endParaRPr lang="en-US" sz="2799" dirty="0">
              <a:solidFill>
                <a:srgbClr val="000000"/>
              </a:solidFill>
              <a:latin typeface="Canva Sans"/>
              <a:ea typeface="Canva Sans"/>
              <a:cs typeface="Canva Sans"/>
              <a:sym typeface="Canva Sans"/>
            </a:endParaRPr>
          </a:p>
          <a:p>
            <a:pPr algn="ctr">
              <a:lnSpc>
                <a:spcPts val="3359"/>
              </a:lnSpc>
            </a:pPr>
            <a:endParaRPr lang="en-US" sz="2799" dirty="0">
              <a:solidFill>
                <a:srgbClr val="000000"/>
              </a:solidFill>
              <a:latin typeface="Canva Sans"/>
              <a:ea typeface="Canva Sans"/>
              <a:cs typeface="Canva Sans"/>
              <a:sym typeface="Canva Sans"/>
            </a:endParaRPr>
          </a:p>
        </p:txBody>
      </p:sp>
      <p:sp>
        <p:nvSpPr>
          <p:cNvPr id="5" name="Freeform 5"/>
          <p:cNvSpPr/>
          <p:nvPr/>
        </p:nvSpPr>
        <p:spPr>
          <a:xfrm>
            <a:off x="16840200" y="8801099"/>
            <a:ext cx="1447800" cy="1500505"/>
          </a:xfrm>
          <a:custGeom>
            <a:avLst/>
            <a:gdLst/>
            <a:ahLst/>
            <a:cxnLst/>
            <a:rect l="l" t="t" r="r" b="b"/>
            <a:pathLst>
              <a:path w="1795294" h="1795294">
                <a:moveTo>
                  <a:pt x="0" y="0"/>
                </a:moveTo>
                <a:lnTo>
                  <a:pt x="1795295" y="0"/>
                </a:lnTo>
                <a:lnTo>
                  <a:pt x="1795295" y="1795295"/>
                </a:lnTo>
                <a:lnTo>
                  <a:pt x="0" y="1795295"/>
                </a:lnTo>
                <a:lnTo>
                  <a:pt x="0" y="0"/>
                </a:lnTo>
                <a:close/>
              </a:path>
            </a:pathLst>
          </a:custGeom>
          <a:blipFill>
            <a:blip r:embed="rId3"/>
            <a:stretch>
              <a:fillRect/>
            </a:stretch>
          </a:blipFill>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TextBox 3"/>
          <p:cNvSpPr txBox="1"/>
          <p:nvPr/>
        </p:nvSpPr>
        <p:spPr>
          <a:xfrm>
            <a:off x="2069428" y="325755"/>
            <a:ext cx="11357171" cy="1455420"/>
          </a:xfrm>
          <a:prstGeom prst="rect">
            <a:avLst/>
          </a:prstGeom>
        </p:spPr>
        <p:txBody>
          <a:bodyPr lIns="0" tIns="0" rIns="0" bIns="0" rtlCol="0" anchor="t">
            <a:spAutoFit/>
          </a:bodyPr>
          <a:lstStyle/>
          <a:p>
            <a:pPr algn="ctr">
              <a:lnSpc>
                <a:spcPts val="5880"/>
              </a:lnSpc>
            </a:pPr>
            <a:r>
              <a:rPr lang="en-US" sz="4200">
                <a:solidFill>
                  <a:srgbClr val="000000"/>
                </a:solidFill>
                <a:latin typeface="Canva Sans Bold"/>
                <a:ea typeface="Canva Sans Bold"/>
                <a:cs typeface="Canva Sans Bold"/>
                <a:sym typeface="Canva Sans Bold"/>
              </a:rPr>
              <a:t>The Principles of SQL Syntax</a:t>
            </a:r>
          </a:p>
          <a:p>
            <a:pPr algn="ctr">
              <a:lnSpc>
                <a:spcPts val="5880"/>
              </a:lnSpc>
            </a:pPr>
            <a:endParaRPr lang="en-US" sz="4200">
              <a:solidFill>
                <a:srgbClr val="000000"/>
              </a:solidFill>
              <a:latin typeface="Canva Sans Bold"/>
              <a:ea typeface="Canva Sans Bold"/>
              <a:cs typeface="Canva Sans Bold"/>
              <a:sym typeface="Canva Sans Bold"/>
            </a:endParaRPr>
          </a:p>
        </p:txBody>
      </p:sp>
      <p:sp>
        <p:nvSpPr>
          <p:cNvPr id="4" name="TextBox 4"/>
          <p:cNvSpPr txBox="1"/>
          <p:nvPr/>
        </p:nvSpPr>
        <p:spPr>
          <a:xfrm>
            <a:off x="643182" y="1714500"/>
            <a:ext cx="16801938" cy="6791325"/>
          </a:xfrm>
          <a:prstGeom prst="rect">
            <a:avLst/>
          </a:prstGeom>
        </p:spPr>
        <p:txBody>
          <a:bodyPr lIns="0" tIns="0" rIns="0" bIns="0" rtlCol="0" anchor="t">
            <a:spAutoFit/>
          </a:bodyPr>
          <a:lstStyle/>
          <a:p>
            <a:pPr algn="just">
              <a:lnSpc>
                <a:spcPts val="5040"/>
              </a:lnSpc>
            </a:pPr>
            <a:r>
              <a:rPr lang="en-US" sz="3600" dirty="0">
                <a:solidFill>
                  <a:srgbClr val="000000"/>
                </a:solidFill>
                <a:latin typeface="Canva Sans Bold"/>
                <a:ea typeface="Canva Sans Bold"/>
                <a:cs typeface="Canva Sans Bold"/>
                <a:sym typeface="Canva Sans Bold"/>
              </a:rPr>
              <a:t>Semicolons as Statement Terminators</a:t>
            </a:r>
          </a:p>
          <a:p>
            <a:pPr algn="just">
              <a:lnSpc>
                <a:spcPts val="5040"/>
              </a:lnSpc>
            </a:pPr>
            <a:r>
              <a:rPr lang="en-US" sz="3600" dirty="0">
                <a:solidFill>
                  <a:srgbClr val="000000"/>
                </a:solidFill>
                <a:latin typeface="Canva Sans"/>
                <a:ea typeface="Canva Sans"/>
                <a:cs typeface="Canva Sans"/>
                <a:sym typeface="Canva Sans"/>
              </a:rPr>
              <a:t>Semicolons (;) are used to mark the end of an SQL statement. In scripts with multiple statements or when working on certain SQL database systems, semicolons are necessary to differentiate between statements.</a:t>
            </a:r>
          </a:p>
          <a:p>
            <a:pPr algn="just">
              <a:lnSpc>
                <a:spcPts val="5040"/>
              </a:lnSpc>
            </a:pPr>
            <a:endParaRPr lang="en-US" sz="3600" dirty="0">
              <a:solidFill>
                <a:srgbClr val="000000"/>
              </a:solidFill>
              <a:latin typeface="Canva Sans"/>
              <a:ea typeface="Canva Sans"/>
              <a:cs typeface="Canva Sans"/>
              <a:sym typeface="Canva Sans"/>
            </a:endParaRPr>
          </a:p>
          <a:p>
            <a:pPr algn="just">
              <a:lnSpc>
                <a:spcPts val="5040"/>
              </a:lnSpc>
            </a:pPr>
            <a:endParaRPr lang="en-US" sz="3600" dirty="0">
              <a:solidFill>
                <a:srgbClr val="000000"/>
              </a:solidFill>
              <a:latin typeface="Canva Sans"/>
              <a:ea typeface="Canva Sans"/>
              <a:cs typeface="Canva Sans"/>
              <a:sym typeface="Canva Sans"/>
            </a:endParaRPr>
          </a:p>
          <a:p>
            <a:pPr algn="just">
              <a:lnSpc>
                <a:spcPts val="5040"/>
              </a:lnSpc>
            </a:pPr>
            <a:r>
              <a:rPr lang="en-US" sz="3600" dirty="0">
                <a:solidFill>
                  <a:srgbClr val="000000"/>
                </a:solidFill>
                <a:latin typeface="Canva Sans Bold"/>
                <a:ea typeface="Canva Sans Bold"/>
                <a:cs typeface="Canva Sans Bold"/>
                <a:sym typeface="Canva Sans Bold"/>
              </a:rPr>
              <a:t>Comments for Explanation</a:t>
            </a:r>
          </a:p>
          <a:p>
            <a:pPr algn="just">
              <a:lnSpc>
                <a:spcPts val="5040"/>
              </a:lnSpc>
            </a:pPr>
            <a:r>
              <a:rPr lang="en-US" sz="3600" dirty="0">
                <a:solidFill>
                  <a:srgbClr val="000000"/>
                </a:solidFill>
                <a:latin typeface="Canva Sans"/>
                <a:ea typeface="Canva Sans"/>
                <a:cs typeface="Canva Sans"/>
                <a:sym typeface="Canva Sans"/>
              </a:rPr>
              <a:t>SQL supports comments to allow explanations and annotations within the code. Single-line comments start with --, and multi-line comments are enclosed between /* and */. Comments are ignored by the SQL engine.</a:t>
            </a:r>
          </a:p>
          <a:p>
            <a:pPr algn="ctr">
              <a:lnSpc>
                <a:spcPts val="3359"/>
              </a:lnSpc>
            </a:pPr>
            <a:endParaRPr lang="en-US" sz="3600" dirty="0">
              <a:solidFill>
                <a:srgbClr val="000000"/>
              </a:solidFill>
              <a:latin typeface="Canva Sans"/>
              <a:ea typeface="Canva Sans"/>
              <a:cs typeface="Canva Sans"/>
              <a:sym typeface="Canva Sans"/>
            </a:endParaRPr>
          </a:p>
        </p:txBody>
      </p:sp>
      <p:sp>
        <p:nvSpPr>
          <p:cNvPr id="5" name="Freeform 5"/>
          <p:cNvSpPr/>
          <p:nvPr/>
        </p:nvSpPr>
        <p:spPr>
          <a:xfrm>
            <a:off x="16462226" y="8491706"/>
            <a:ext cx="1795294" cy="1795294"/>
          </a:xfrm>
          <a:custGeom>
            <a:avLst/>
            <a:gdLst/>
            <a:ahLst/>
            <a:cxnLst/>
            <a:rect l="l" t="t" r="r" b="b"/>
            <a:pathLst>
              <a:path w="1795294" h="1795294">
                <a:moveTo>
                  <a:pt x="0" y="0"/>
                </a:moveTo>
                <a:lnTo>
                  <a:pt x="1795295" y="0"/>
                </a:lnTo>
                <a:lnTo>
                  <a:pt x="1795295" y="1795295"/>
                </a:lnTo>
                <a:lnTo>
                  <a:pt x="0" y="1795295"/>
                </a:lnTo>
                <a:lnTo>
                  <a:pt x="0" y="0"/>
                </a:lnTo>
                <a:close/>
              </a:path>
            </a:pathLst>
          </a:custGeom>
          <a:blipFill>
            <a:blip r:embed="rId3"/>
            <a:stretch>
              <a:fillRect/>
            </a:stretch>
          </a:blipFill>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586167" y="6443602"/>
            <a:ext cx="16438719" cy="3330079"/>
          </a:xfrm>
          <a:custGeom>
            <a:avLst/>
            <a:gdLst/>
            <a:ahLst/>
            <a:cxnLst/>
            <a:rect l="l" t="t" r="r" b="b"/>
            <a:pathLst>
              <a:path w="16438719" h="3330079">
                <a:moveTo>
                  <a:pt x="0" y="0"/>
                </a:moveTo>
                <a:lnTo>
                  <a:pt x="16438719" y="0"/>
                </a:lnTo>
                <a:lnTo>
                  <a:pt x="16438719" y="3330079"/>
                </a:lnTo>
                <a:lnTo>
                  <a:pt x="0" y="3330079"/>
                </a:lnTo>
                <a:lnTo>
                  <a:pt x="0" y="0"/>
                </a:lnTo>
                <a:close/>
              </a:path>
            </a:pathLst>
          </a:custGeom>
          <a:blipFill>
            <a:blip r:embed="rId3"/>
            <a:stretch>
              <a:fillRect t="-946"/>
            </a:stretch>
          </a:blipFill>
        </p:spPr>
      </p:sp>
      <p:sp>
        <p:nvSpPr>
          <p:cNvPr id="4" name="Freeform 4"/>
          <p:cNvSpPr/>
          <p:nvPr/>
        </p:nvSpPr>
        <p:spPr>
          <a:xfrm>
            <a:off x="16764000" y="9029700"/>
            <a:ext cx="1578768" cy="1560336"/>
          </a:xfrm>
          <a:custGeom>
            <a:avLst/>
            <a:gdLst/>
            <a:ahLst/>
            <a:cxnLst/>
            <a:rect l="l" t="t" r="r" b="b"/>
            <a:pathLst>
              <a:path w="1817961" h="1817961">
                <a:moveTo>
                  <a:pt x="0" y="0"/>
                </a:moveTo>
                <a:lnTo>
                  <a:pt x="1817961" y="0"/>
                </a:lnTo>
                <a:lnTo>
                  <a:pt x="1817961" y="1817961"/>
                </a:lnTo>
                <a:lnTo>
                  <a:pt x="0" y="1817961"/>
                </a:lnTo>
                <a:lnTo>
                  <a:pt x="0" y="0"/>
                </a:lnTo>
                <a:close/>
              </a:path>
            </a:pathLst>
          </a:custGeom>
          <a:blipFill>
            <a:blip r:embed="rId4"/>
            <a:stretch>
              <a:fillRect/>
            </a:stretch>
          </a:blipFill>
        </p:spPr>
      </p:sp>
      <p:sp>
        <p:nvSpPr>
          <p:cNvPr id="5" name="TextBox 5"/>
          <p:cNvSpPr txBox="1"/>
          <p:nvPr/>
        </p:nvSpPr>
        <p:spPr>
          <a:xfrm>
            <a:off x="586167" y="216953"/>
            <a:ext cx="16673133" cy="5574665"/>
          </a:xfrm>
          <a:prstGeom prst="rect">
            <a:avLst/>
          </a:prstGeom>
        </p:spPr>
        <p:txBody>
          <a:bodyPr lIns="0" tIns="0" rIns="0" bIns="0" rtlCol="0" anchor="t">
            <a:spAutoFit/>
          </a:bodyPr>
          <a:lstStyle/>
          <a:p>
            <a:pPr algn="l">
              <a:lnSpc>
                <a:spcPts val="4479"/>
              </a:lnSpc>
            </a:pPr>
            <a:r>
              <a:rPr lang="en-US" sz="3199" dirty="0">
                <a:solidFill>
                  <a:srgbClr val="000000"/>
                </a:solidFill>
                <a:latin typeface="Canva Sans Bold"/>
                <a:ea typeface="Canva Sans Bold"/>
                <a:cs typeface="Canva Sans Bold"/>
                <a:sym typeface="Canva Sans Bold"/>
              </a:rPr>
              <a:t>--create employee table</a:t>
            </a:r>
          </a:p>
          <a:p>
            <a:pPr algn="l">
              <a:lnSpc>
                <a:spcPts val="3640"/>
              </a:lnSpc>
            </a:pPr>
            <a:r>
              <a:rPr lang="en-US" sz="2600" dirty="0">
                <a:solidFill>
                  <a:srgbClr val="000000"/>
                </a:solidFill>
                <a:latin typeface="Canva Sans"/>
                <a:ea typeface="Canva Sans"/>
                <a:cs typeface="Canva Sans"/>
                <a:sym typeface="Canva Sans"/>
              </a:rPr>
              <a:t>CREATE TABLE employee(</a:t>
            </a:r>
          </a:p>
          <a:p>
            <a:pPr algn="l">
              <a:lnSpc>
                <a:spcPts val="3640"/>
              </a:lnSpc>
            </a:pPr>
            <a:r>
              <a:rPr lang="en-US" sz="2600" dirty="0">
                <a:solidFill>
                  <a:srgbClr val="000000"/>
                </a:solidFill>
                <a:latin typeface="Canva Sans"/>
                <a:ea typeface="Canva Sans"/>
                <a:cs typeface="Canva Sans"/>
                <a:sym typeface="Canva Sans"/>
              </a:rPr>
              <a:t> </a:t>
            </a:r>
            <a:r>
              <a:rPr lang="en-US" sz="2600" dirty="0" err="1">
                <a:solidFill>
                  <a:srgbClr val="000000"/>
                </a:solidFill>
                <a:latin typeface="Canva Sans"/>
                <a:ea typeface="Canva Sans"/>
                <a:cs typeface="Canva Sans"/>
                <a:sym typeface="Canva Sans"/>
              </a:rPr>
              <a:t>emp_id</a:t>
            </a:r>
            <a:r>
              <a:rPr lang="en-US" sz="2600" dirty="0">
                <a:solidFill>
                  <a:srgbClr val="000000"/>
                </a:solidFill>
                <a:latin typeface="Canva Sans"/>
                <a:ea typeface="Canva Sans"/>
                <a:cs typeface="Canva Sans"/>
                <a:sym typeface="Canva Sans"/>
              </a:rPr>
              <a:t> INT PRIMARY KEY, </a:t>
            </a:r>
            <a:r>
              <a:rPr lang="en-US" sz="2600" dirty="0" err="1">
                <a:solidFill>
                  <a:srgbClr val="000000"/>
                </a:solidFill>
                <a:latin typeface="Canva Sans"/>
                <a:ea typeface="Canva Sans"/>
                <a:cs typeface="Canva Sans"/>
                <a:sym typeface="Canva Sans"/>
              </a:rPr>
              <a:t>first_name</a:t>
            </a:r>
            <a:r>
              <a:rPr lang="en-US" sz="2600" dirty="0">
                <a:solidFill>
                  <a:srgbClr val="000000"/>
                </a:solidFill>
                <a:latin typeface="Canva Sans"/>
                <a:ea typeface="Canva Sans"/>
                <a:cs typeface="Canva Sans"/>
                <a:sym typeface="Canva Sans"/>
              </a:rPr>
              <a:t> VARCHAR(30), </a:t>
            </a:r>
            <a:r>
              <a:rPr lang="en-US" sz="2600" dirty="0" err="1">
                <a:solidFill>
                  <a:srgbClr val="000000"/>
                </a:solidFill>
                <a:latin typeface="Canva Sans"/>
                <a:ea typeface="Canva Sans"/>
                <a:cs typeface="Canva Sans"/>
                <a:sym typeface="Canva Sans"/>
              </a:rPr>
              <a:t>last_name</a:t>
            </a:r>
            <a:r>
              <a:rPr lang="en-US" sz="2600" dirty="0">
                <a:solidFill>
                  <a:srgbClr val="000000"/>
                </a:solidFill>
                <a:latin typeface="Canva Sans"/>
                <a:ea typeface="Canva Sans"/>
                <a:cs typeface="Canva Sans"/>
                <a:sym typeface="Canva Sans"/>
              </a:rPr>
              <a:t> VARCHAR(30),</a:t>
            </a:r>
          </a:p>
          <a:p>
            <a:pPr algn="l">
              <a:lnSpc>
                <a:spcPts val="3640"/>
              </a:lnSpc>
            </a:pPr>
            <a:r>
              <a:rPr lang="en-US" sz="2600" dirty="0">
                <a:solidFill>
                  <a:srgbClr val="000000"/>
                </a:solidFill>
                <a:latin typeface="Canva Sans"/>
                <a:ea typeface="Canva Sans"/>
                <a:cs typeface="Canva Sans"/>
                <a:sym typeface="Canva Sans"/>
              </a:rPr>
              <a:t>    </a:t>
            </a:r>
            <a:r>
              <a:rPr lang="en-US" sz="2600" dirty="0" err="1">
                <a:solidFill>
                  <a:srgbClr val="000000"/>
                </a:solidFill>
                <a:latin typeface="Canva Sans"/>
                <a:ea typeface="Canva Sans"/>
                <a:cs typeface="Canva Sans"/>
                <a:sym typeface="Canva Sans"/>
              </a:rPr>
              <a:t>birth_date</a:t>
            </a:r>
            <a:r>
              <a:rPr lang="en-US" sz="2600" dirty="0">
                <a:solidFill>
                  <a:srgbClr val="000000"/>
                </a:solidFill>
                <a:latin typeface="Canva Sans"/>
                <a:ea typeface="Canva Sans"/>
                <a:cs typeface="Canva Sans"/>
                <a:sym typeface="Canva Sans"/>
              </a:rPr>
              <a:t> DATE, sex CHAR(7), salary </a:t>
            </a:r>
            <a:r>
              <a:rPr lang="en-US" sz="2600" dirty="0" err="1">
                <a:solidFill>
                  <a:srgbClr val="000000"/>
                </a:solidFill>
                <a:latin typeface="Canva Sans"/>
                <a:ea typeface="Canva Sans"/>
                <a:cs typeface="Canva Sans"/>
                <a:sym typeface="Canva Sans"/>
              </a:rPr>
              <a:t>Bigint</a:t>
            </a:r>
            <a:r>
              <a:rPr lang="en-US" sz="2600" dirty="0">
                <a:solidFill>
                  <a:srgbClr val="000000"/>
                </a:solidFill>
                <a:latin typeface="Canva Sans"/>
                <a:ea typeface="Canva Sans"/>
                <a:cs typeface="Canva Sans"/>
                <a:sym typeface="Canva Sans"/>
              </a:rPr>
              <a:t>,</a:t>
            </a:r>
          </a:p>
          <a:p>
            <a:pPr algn="l">
              <a:lnSpc>
                <a:spcPts val="3640"/>
              </a:lnSpc>
            </a:pPr>
            <a:r>
              <a:rPr lang="en-US" sz="2600" dirty="0">
                <a:solidFill>
                  <a:srgbClr val="000000"/>
                </a:solidFill>
                <a:latin typeface="Canva Sans"/>
                <a:ea typeface="Canva Sans"/>
                <a:cs typeface="Canva Sans"/>
                <a:sym typeface="Canva Sans"/>
              </a:rPr>
              <a:t>    </a:t>
            </a:r>
            <a:r>
              <a:rPr lang="en-US" sz="2600" dirty="0" err="1">
                <a:solidFill>
                  <a:srgbClr val="000000"/>
                </a:solidFill>
                <a:latin typeface="Canva Sans"/>
                <a:ea typeface="Canva Sans"/>
                <a:cs typeface="Canva Sans"/>
                <a:sym typeface="Canva Sans"/>
              </a:rPr>
              <a:t>super_id</a:t>
            </a:r>
            <a:r>
              <a:rPr lang="en-US" sz="2600" dirty="0">
                <a:solidFill>
                  <a:srgbClr val="000000"/>
                </a:solidFill>
                <a:latin typeface="Canva Sans"/>
                <a:ea typeface="Canva Sans"/>
                <a:cs typeface="Canva Sans"/>
                <a:sym typeface="Canva Sans"/>
              </a:rPr>
              <a:t> INT, </a:t>
            </a:r>
            <a:r>
              <a:rPr lang="en-US" sz="2600" dirty="0" err="1">
                <a:solidFill>
                  <a:srgbClr val="000000"/>
                </a:solidFill>
                <a:latin typeface="Canva Sans"/>
                <a:ea typeface="Canva Sans"/>
                <a:cs typeface="Canva Sans"/>
                <a:sym typeface="Canva Sans"/>
              </a:rPr>
              <a:t>branch_id</a:t>
            </a:r>
            <a:r>
              <a:rPr lang="en-US" sz="2600" dirty="0">
                <a:solidFill>
                  <a:srgbClr val="000000"/>
                </a:solidFill>
                <a:latin typeface="Canva Sans"/>
                <a:ea typeface="Canva Sans"/>
                <a:cs typeface="Canva Sans"/>
                <a:sym typeface="Canva Sans"/>
              </a:rPr>
              <a:t> INT</a:t>
            </a:r>
          </a:p>
          <a:p>
            <a:pPr algn="l">
              <a:lnSpc>
                <a:spcPts val="3640"/>
              </a:lnSpc>
            </a:pPr>
            <a:r>
              <a:rPr lang="en-US" sz="2600" dirty="0">
                <a:solidFill>
                  <a:srgbClr val="000000"/>
                </a:solidFill>
                <a:latin typeface="Canva Sans"/>
                <a:ea typeface="Canva Sans"/>
                <a:cs typeface="Canva Sans"/>
                <a:sym typeface="Canva Sans"/>
              </a:rPr>
              <a:t>);</a:t>
            </a:r>
          </a:p>
          <a:p>
            <a:pPr algn="l">
              <a:lnSpc>
                <a:spcPts val="3640"/>
              </a:lnSpc>
            </a:pPr>
            <a:endParaRPr lang="en-US" sz="2600" dirty="0">
              <a:solidFill>
                <a:srgbClr val="000000"/>
              </a:solidFill>
              <a:latin typeface="Canva Sans"/>
              <a:ea typeface="Canva Sans"/>
              <a:cs typeface="Canva Sans"/>
              <a:sym typeface="Canva Sans"/>
            </a:endParaRPr>
          </a:p>
          <a:p>
            <a:pPr algn="l">
              <a:lnSpc>
                <a:spcPts val="3640"/>
              </a:lnSpc>
            </a:pPr>
            <a:r>
              <a:rPr lang="en-US" sz="2600" dirty="0">
                <a:solidFill>
                  <a:srgbClr val="000000"/>
                </a:solidFill>
                <a:latin typeface="Canva Sans"/>
                <a:ea typeface="Canva Sans"/>
                <a:cs typeface="Canva Sans"/>
                <a:sym typeface="Canva Sans"/>
              </a:rPr>
              <a:t>-- Select * from employee</a:t>
            </a:r>
          </a:p>
          <a:p>
            <a:pPr algn="l">
              <a:lnSpc>
                <a:spcPts val="3640"/>
              </a:lnSpc>
            </a:pPr>
            <a:endParaRPr lang="en-US" sz="2600" dirty="0">
              <a:solidFill>
                <a:srgbClr val="000000"/>
              </a:solidFill>
              <a:latin typeface="Canva Sans"/>
              <a:ea typeface="Canva Sans"/>
              <a:cs typeface="Canva Sans"/>
              <a:sym typeface="Canva Sans"/>
            </a:endParaRPr>
          </a:p>
          <a:p>
            <a:pPr algn="l">
              <a:lnSpc>
                <a:spcPts val="3640"/>
              </a:lnSpc>
            </a:pPr>
            <a:r>
              <a:rPr lang="en-US" sz="2600" dirty="0">
                <a:solidFill>
                  <a:srgbClr val="000000"/>
                </a:solidFill>
                <a:latin typeface="Canva Sans"/>
                <a:ea typeface="Canva Sans"/>
                <a:cs typeface="Canva Sans"/>
                <a:sym typeface="Canva Sans"/>
              </a:rPr>
              <a:t>-- Inserting values</a:t>
            </a:r>
          </a:p>
          <a:p>
            <a:pPr algn="l">
              <a:lnSpc>
                <a:spcPts val="3640"/>
              </a:lnSpc>
            </a:pPr>
            <a:r>
              <a:rPr lang="en-US" sz="2600" dirty="0">
                <a:solidFill>
                  <a:srgbClr val="000000"/>
                </a:solidFill>
                <a:latin typeface="Canva Sans"/>
                <a:ea typeface="Canva Sans"/>
                <a:cs typeface="Canva Sans"/>
                <a:sym typeface="Canva Sans"/>
              </a:rPr>
              <a:t>INSERT INTO employee VALUES</a:t>
            </a:r>
          </a:p>
          <a:p>
            <a:pPr algn="l">
              <a:lnSpc>
                <a:spcPts val="3640"/>
              </a:lnSpc>
            </a:pPr>
            <a:r>
              <a:rPr lang="en-US" sz="2600" dirty="0">
                <a:solidFill>
                  <a:srgbClr val="000000"/>
                </a:solidFill>
                <a:latin typeface="Canva Sans"/>
                <a:ea typeface="Canva Sans"/>
                <a:cs typeface="Canva Sans"/>
                <a:sym typeface="Canva Sans"/>
              </a:rPr>
              <a:t>    (200, 'Alice', 'Johnson', '1985-08-12', 'F', 80000, 200, 1),</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flipH="1" flipV="1">
            <a:off x="0" y="0"/>
            <a:ext cx="18288000" cy="10287000"/>
          </a:xfrm>
          <a:custGeom>
            <a:avLst/>
            <a:gdLst/>
            <a:ahLst/>
            <a:cxnLst/>
            <a:rect l="l" t="t" r="r" b="b"/>
            <a:pathLst>
              <a:path w="18288000" h="10287000">
                <a:moveTo>
                  <a:pt x="18288000" y="10287000"/>
                </a:moveTo>
                <a:lnTo>
                  <a:pt x="0" y="10287000"/>
                </a:lnTo>
                <a:lnTo>
                  <a:pt x="0" y="0"/>
                </a:lnTo>
                <a:lnTo>
                  <a:pt x="18288000" y="0"/>
                </a:lnTo>
                <a:lnTo>
                  <a:pt x="18288000" y="10287000"/>
                </a:lnTo>
                <a:close/>
              </a:path>
            </a:pathLst>
          </a:custGeom>
          <a:blipFill>
            <a:blip r:embed="rId2"/>
            <a:stretch>
              <a:fillRect t="-38888" b="-38888"/>
            </a:stretch>
          </a:blipFill>
        </p:spPr>
      </p:sp>
      <p:sp>
        <p:nvSpPr>
          <p:cNvPr id="3" name="Freeform 3"/>
          <p:cNvSpPr/>
          <p:nvPr/>
        </p:nvSpPr>
        <p:spPr>
          <a:xfrm>
            <a:off x="16090584" y="8120064"/>
            <a:ext cx="2166936" cy="2166936"/>
          </a:xfrm>
          <a:custGeom>
            <a:avLst/>
            <a:gdLst/>
            <a:ahLst/>
            <a:cxnLst/>
            <a:rect l="l" t="t" r="r" b="b"/>
            <a:pathLst>
              <a:path w="2166936" h="2166936">
                <a:moveTo>
                  <a:pt x="0" y="0"/>
                </a:moveTo>
                <a:lnTo>
                  <a:pt x="2166936" y="0"/>
                </a:lnTo>
                <a:lnTo>
                  <a:pt x="2166936" y="2166936"/>
                </a:lnTo>
                <a:lnTo>
                  <a:pt x="0" y="2166936"/>
                </a:lnTo>
                <a:lnTo>
                  <a:pt x="0" y="0"/>
                </a:lnTo>
                <a:close/>
              </a:path>
            </a:pathLst>
          </a:custGeom>
          <a:blipFill>
            <a:blip r:embed="rId3"/>
            <a:stretch>
              <a:fillRect/>
            </a:stretch>
          </a:blipFill>
        </p:spPr>
      </p:sp>
      <p:sp>
        <p:nvSpPr>
          <p:cNvPr id="4" name="Freeform 4"/>
          <p:cNvSpPr/>
          <p:nvPr/>
        </p:nvSpPr>
        <p:spPr>
          <a:xfrm>
            <a:off x="586167" y="6160614"/>
            <a:ext cx="14357101" cy="3710102"/>
          </a:xfrm>
          <a:custGeom>
            <a:avLst/>
            <a:gdLst/>
            <a:ahLst/>
            <a:cxnLst/>
            <a:rect l="l" t="t" r="r" b="b"/>
            <a:pathLst>
              <a:path w="14357101" h="3710102">
                <a:moveTo>
                  <a:pt x="0" y="0"/>
                </a:moveTo>
                <a:lnTo>
                  <a:pt x="14357101" y="0"/>
                </a:lnTo>
                <a:lnTo>
                  <a:pt x="14357101" y="3710102"/>
                </a:lnTo>
                <a:lnTo>
                  <a:pt x="0" y="3710102"/>
                </a:lnTo>
                <a:lnTo>
                  <a:pt x="0" y="0"/>
                </a:lnTo>
                <a:close/>
              </a:path>
            </a:pathLst>
          </a:custGeom>
          <a:blipFill>
            <a:blip r:embed="rId4"/>
            <a:stretch>
              <a:fillRect/>
            </a:stretch>
          </a:blipFill>
        </p:spPr>
      </p:sp>
      <p:sp>
        <p:nvSpPr>
          <p:cNvPr id="5" name="TextBox 5"/>
          <p:cNvSpPr txBox="1"/>
          <p:nvPr/>
        </p:nvSpPr>
        <p:spPr>
          <a:xfrm>
            <a:off x="586167" y="425328"/>
            <a:ext cx="7083906" cy="5434330"/>
          </a:xfrm>
          <a:prstGeom prst="rect">
            <a:avLst/>
          </a:prstGeom>
        </p:spPr>
        <p:txBody>
          <a:bodyPr lIns="0" tIns="0" rIns="0" bIns="0" rtlCol="0" anchor="t">
            <a:spAutoFit/>
          </a:bodyPr>
          <a:lstStyle/>
          <a:p>
            <a:pPr algn="l">
              <a:lnSpc>
                <a:spcPts val="3919"/>
              </a:lnSpc>
            </a:pPr>
            <a:r>
              <a:rPr lang="en-US" sz="2799" dirty="0">
                <a:solidFill>
                  <a:srgbClr val="000000"/>
                </a:solidFill>
                <a:latin typeface="Canva Sans"/>
                <a:ea typeface="Canva Sans"/>
                <a:cs typeface="Canva Sans"/>
                <a:sym typeface="Canva Sans"/>
              </a:rPr>
              <a:t>--</a:t>
            </a:r>
            <a:r>
              <a:rPr lang="en-US" sz="2799" dirty="0">
                <a:solidFill>
                  <a:srgbClr val="000000"/>
                </a:solidFill>
                <a:latin typeface="Canva Sans Bold"/>
                <a:ea typeface="Canva Sans Bold"/>
                <a:cs typeface="Canva Sans Bold"/>
                <a:sym typeface="Canva Sans Bold"/>
              </a:rPr>
              <a:t> Creating branch table </a:t>
            </a:r>
          </a:p>
          <a:p>
            <a:pPr algn="l">
              <a:lnSpc>
                <a:spcPts val="3919"/>
              </a:lnSpc>
            </a:pPr>
            <a:r>
              <a:rPr lang="en-US" sz="2799" dirty="0">
                <a:solidFill>
                  <a:srgbClr val="000000"/>
                </a:solidFill>
                <a:latin typeface="Canva Sans"/>
                <a:ea typeface="Canva Sans"/>
                <a:cs typeface="Canva Sans"/>
                <a:sym typeface="Canva Sans"/>
              </a:rPr>
              <a:t>CREATE TABLE branch(</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branch_id</a:t>
            </a:r>
            <a:r>
              <a:rPr lang="en-US" sz="2799" dirty="0">
                <a:solidFill>
                  <a:srgbClr val="000000"/>
                </a:solidFill>
                <a:latin typeface="Canva Sans"/>
                <a:ea typeface="Canva Sans"/>
                <a:cs typeface="Canva Sans"/>
                <a:sym typeface="Canva Sans"/>
              </a:rPr>
              <a:t> INT PRIMARY KEY,</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branch_name</a:t>
            </a:r>
            <a:r>
              <a:rPr lang="en-US" sz="2799" dirty="0">
                <a:solidFill>
                  <a:srgbClr val="000000"/>
                </a:solidFill>
                <a:latin typeface="Canva Sans"/>
                <a:ea typeface="Canva Sans"/>
                <a:cs typeface="Canva Sans"/>
                <a:sym typeface="Canva Sans"/>
              </a:rPr>
              <a:t> VARCHAR (20),</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mgr_id</a:t>
            </a:r>
            <a:r>
              <a:rPr lang="en-US" sz="2799" dirty="0">
                <a:solidFill>
                  <a:srgbClr val="000000"/>
                </a:solidFill>
                <a:latin typeface="Canva Sans"/>
                <a:ea typeface="Canva Sans"/>
                <a:cs typeface="Canva Sans"/>
                <a:sym typeface="Canva Sans"/>
              </a:rPr>
              <a:t> INT,</a:t>
            </a:r>
          </a:p>
          <a:p>
            <a:pPr algn="l">
              <a:lnSpc>
                <a:spcPts val="3919"/>
              </a:lnSpc>
            </a:pPr>
            <a:r>
              <a:rPr lang="en-US" sz="2799" dirty="0">
                <a:solidFill>
                  <a:srgbClr val="000000"/>
                </a:solidFill>
                <a:latin typeface="Canva Sans"/>
                <a:ea typeface="Canva Sans"/>
                <a:cs typeface="Canva Sans"/>
                <a:sym typeface="Canva Sans"/>
              </a:rPr>
              <a:t>    </a:t>
            </a:r>
            <a:r>
              <a:rPr lang="en-US" sz="2799" dirty="0" err="1">
                <a:solidFill>
                  <a:srgbClr val="000000"/>
                </a:solidFill>
                <a:latin typeface="Canva Sans"/>
                <a:ea typeface="Canva Sans"/>
                <a:cs typeface="Canva Sans"/>
                <a:sym typeface="Canva Sans"/>
              </a:rPr>
              <a:t>mgr_start_date</a:t>
            </a:r>
            <a:r>
              <a:rPr lang="en-US" sz="2799" dirty="0">
                <a:solidFill>
                  <a:srgbClr val="000000"/>
                </a:solidFill>
                <a:latin typeface="Canva Sans"/>
                <a:ea typeface="Canva Sans"/>
                <a:cs typeface="Canva Sans"/>
                <a:sym typeface="Canva Sans"/>
              </a:rPr>
              <a:t> DATE</a:t>
            </a:r>
          </a:p>
          <a:p>
            <a:pPr algn="l">
              <a:lnSpc>
                <a:spcPts val="3919"/>
              </a:lnSpc>
            </a:pPr>
            <a:r>
              <a:rPr lang="en-US" sz="2799" dirty="0">
                <a:solidFill>
                  <a:srgbClr val="000000"/>
                </a:solidFill>
                <a:latin typeface="Canva Sans"/>
                <a:ea typeface="Canva Sans"/>
                <a:cs typeface="Canva Sans"/>
                <a:sym typeface="Canva Sans"/>
              </a:rPr>
              <a:t>);</a:t>
            </a:r>
          </a:p>
          <a:p>
            <a:pPr algn="l">
              <a:lnSpc>
                <a:spcPts val="3919"/>
              </a:lnSpc>
            </a:pPr>
            <a:endParaRPr lang="en-US" sz="2799" dirty="0">
              <a:solidFill>
                <a:srgbClr val="000000"/>
              </a:solidFill>
              <a:latin typeface="Canva Sans"/>
              <a:ea typeface="Canva Sans"/>
              <a:cs typeface="Canva Sans"/>
              <a:sym typeface="Canva Sans"/>
            </a:endParaRPr>
          </a:p>
          <a:p>
            <a:pPr algn="l">
              <a:lnSpc>
                <a:spcPts val="3919"/>
              </a:lnSpc>
            </a:pPr>
            <a:r>
              <a:rPr lang="en-US" sz="2799" dirty="0">
                <a:solidFill>
                  <a:srgbClr val="000000"/>
                </a:solidFill>
                <a:latin typeface="Canva Sans"/>
                <a:ea typeface="Canva Sans"/>
                <a:cs typeface="Canva Sans"/>
                <a:sym typeface="Canva Sans"/>
              </a:rPr>
              <a:t>-- Inserting data into table Branch</a:t>
            </a:r>
          </a:p>
          <a:p>
            <a:pPr algn="l">
              <a:lnSpc>
                <a:spcPts val="3919"/>
              </a:lnSpc>
            </a:pPr>
            <a:r>
              <a:rPr lang="en-US" sz="2799" dirty="0">
                <a:solidFill>
                  <a:srgbClr val="000000"/>
                </a:solidFill>
                <a:latin typeface="Canva Sans"/>
                <a:ea typeface="Canva Sans"/>
                <a:cs typeface="Canva Sans"/>
                <a:sym typeface="Canva Sans"/>
              </a:rPr>
              <a:t>INSERT INTO branch VALUES</a:t>
            </a:r>
          </a:p>
          <a:p>
            <a:pPr algn="l">
              <a:lnSpc>
                <a:spcPts val="3919"/>
              </a:lnSpc>
            </a:pPr>
            <a:r>
              <a:rPr lang="en-US" sz="2799" dirty="0">
                <a:solidFill>
                  <a:srgbClr val="000000"/>
                </a:solidFill>
                <a:latin typeface="Canva Sans"/>
                <a:ea typeface="Canva Sans"/>
                <a:cs typeface="Canva Sans"/>
                <a:sym typeface="Canva Sans"/>
              </a:rPr>
              <a:t>    (1, 'Corporate', 100, '2020-01-15'),</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546</TotalTime>
  <Words>1288</Words>
  <Application>Microsoft Office PowerPoint</Application>
  <PresentationFormat>Custom</PresentationFormat>
  <Paragraphs>146</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Calibri</vt:lpstr>
      <vt:lpstr>Canva Sans Bold</vt:lpstr>
      <vt:lpstr>Oswald Bold</vt:lpstr>
      <vt:lpstr>Arial</vt:lpstr>
      <vt:lpstr>Canva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Grey minimalist business project presentation </dc:title>
  <cp:lastModifiedBy>Microsoft account</cp:lastModifiedBy>
  <cp:revision>7</cp:revision>
  <dcterms:created xsi:type="dcterms:W3CDTF">2006-08-16T00:00:00Z</dcterms:created>
  <dcterms:modified xsi:type="dcterms:W3CDTF">2024-07-22T01:24:06Z</dcterms:modified>
  <dc:identifier>DAGKA376dD0</dc:identifier>
</cp:coreProperties>
</file>