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Oswald Bold" charset="1" panose="00000800000000000000"/>
      <p:regular r:id="rId22"/>
    </p:embeddedFont>
    <p:embeddedFont>
      <p:font typeface="Canva Sans Bold" charset="1" panose="020B0803030501040103"/>
      <p:regular r:id="rId23"/>
    </p:embeddedFont>
    <p:embeddedFont>
      <p:font typeface="Canva Sans" charset="1" panose="020B05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9.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3988108" y="1930345"/>
            <a:ext cx="9815307" cy="4116705"/>
          </a:xfrm>
          <a:prstGeom prst="rect">
            <a:avLst/>
          </a:prstGeom>
        </p:spPr>
        <p:txBody>
          <a:bodyPr anchor="t" rtlCol="false" tIns="0" lIns="0" bIns="0" rIns="0">
            <a:spAutoFit/>
          </a:bodyPr>
          <a:lstStyle/>
          <a:p>
            <a:pPr algn="ctr">
              <a:lnSpc>
                <a:spcPts val="16560"/>
              </a:lnSpc>
            </a:pPr>
            <a:r>
              <a:rPr lang="en-US" sz="12000" spc="1176">
                <a:solidFill>
                  <a:srgbClr val="231F20"/>
                </a:solidFill>
                <a:latin typeface="Oswald Bold"/>
                <a:ea typeface="Oswald Bold"/>
                <a:cs typeface="Oswald Bold"/>
                <a:sym typeface="Oswald Bold"/>
              </a:rPr>
              <a:t>DAHEL TECHIES</a:t>
            </a:r>
          </a:p>
        </p:txBody>
      </p:sp>
      <p:sp>
        <p:nvSpPr>
          <p:cNvPr name="Freeform 4" id="4"/>
          <p:cNvSpPr/>
          <p:nvPr/>
        </p:nvSpPr>
        <p:spPr>
          <a:xfrm flipH="false" flipV="false" rot="0">
            <a:off x="14693962" y="-228707"/>
            <a:ext cx="3594038" cy="3594038"/>
          </a:xfrm>
          <a:custGeom>
            <a:avLst/>
            <a:gdLst/>
            <a:ahLst/>
            <a:cxnLst/>
            <a:rect r="r" b="b" t="t" l="l"/>
            <a:pathLst>
              <a:path h="3594038" w="3594038">
                <a:moveTo>
                  <a:pt x="0" y="0"/>
                </a:moveTo>
                <a:lnTo>
                  <a:pt x="3594038" y="0"/>
                </a:lnTo>
                <a:lnTo>
                  <a:pt x="3594038" y="3594037"/>
                </a:lnTo>
                <a:lnTo>
                  <a:pt x="0" y="3594037"/>
                </a:lnTo>
                <a:lnTo>
                  <a:pt x="0" y="0"/>
                </a:lnTo>
                <a:close/>
              </a:path>
            </a:pathLst>
          </a:custGeom>
          <a:blipFill>
            <a:blip r:embed="rId3"/>
            <a:stretch>
              <a:fillRect l="0" t="0" r="0" b="0"/>
            </a:stretch>
          </a:blipFill>
        </p:spPr>
      </p:sp>
      <p:sp>
        <p:nvSpPr>
          <p:cNvPr name="Freeform 5" id="5"/>
          <p:cNvSpPr/>
          <p:nvPr/>
        </p:nvSpPr>
        <p:spPr>
          <a:xfrm flipH="false" flipV="false" rot="0">
            <a:off x="-11029" y="6990003"/>
            <a:ext cx="3103753" cy="3103753"/>
          </a:xfrm>
          <a:custGeom>
            <a:avLst/>
            <a:gdLst/>
            <a:ahLst/>
            <a:cxnLst/>
            <a:rect r="r" b="b" t="t" l="l"/>
            <a:pathLst>
              <a:path h="3103753" w="3103753">
                <a:moveTo>
                  <a:pt x="0" y="0"/>
                </a:moveTo>
                <a:lnTo>
                  <a:pt x="3103753" y="0"/>
                </a:lnTo>
                <a:lnTo>
                  <a:pt x="3103753" y="3103753"/>
                </a:lnTo>
                <a:lnTo>
                  <a:pt x="0" y="3103753"/>
                </a:lnTo>
                <a:lnTo>
                  <a:pt x="0" y="0"/>
                </a:lnTo>
                <a:close/>
              </a:path>
            </a:pathLst>
          </a:custGeom>
          <a:blipFill>
            <a:blip r:embed="rId4"/>
            <a:stretch>
              <a:fillRect l="0" t="0" r="0" b="0"/>
            </a:stretch>
          </a:blipFill>
        </p:spPr>
      </p:sp>
      <p:sp>
        <p:nvSpPr>
          <p:cNvPr name="TextBox 6" id="6"/>
          <p:cNvSpPr txBox="true"/>
          <p:nvPr/>
        </p:nvSpPr>
        <p:spPr>
          <a:xfrm rot="0">
            <a:off x="3756944" y="9008824"/>
            <a:ext cx="6130082" cy="887095"/>
          </a:xfrm>
          <a:prstGeom prst="rect">
            <a:avLst/>
          </a:prstGeom>
        </p:spPr>
        <p:txBody>
          <a:bodyPr anchor="t" rtlCol="false" tIns="0" lIns="0" bIns="0" rIns="0">
            <a:spAutoFit/>
          </a:bodyPr>
          <a:lstStyle/>
          <a:p>
            <a:pPr algn="ctr">
              <a:lnSpc>
                <a:spcPts val="7279"/>
              </a:lnSpc>
            </a:pPr>
            <a:r>
              <a:rPr lang="en-US" sz="5199">
                <a:solidFill>
                  <a:srgbClr val="231F20"/>
                </a:solidFill>
                <a:latin typeface="Canva Sans Bold"/>
                <a:ea typeface="Canva Sans Bold"/>
                <a:cs typeface="Canva Sans Bold"/>
                <a:sym typeface="Canva Sans Bold"/>
              </a:rPr>
              <a:t>By Modinat Ganiyu</a:t>
            </a:r>
          </a:p>
        </p:txBody>
      </p:sp>
      <p:sp>
        <p:nvSpPr>
          <p:cNvPr name="TextBox 7" id="7"/>
          <p:cNvSpPr txBox="true"/>
          <p:nvPr/>
        </p:nvSpPr>
        <p:spPr>
          <a:xfrm rot="0">
            <a:off x="3706938" y="7111682"/>
            <a:ext cx="2600920" cy="1774189"/>
          </a:xfrm>
          <a:prstGeom prst="rect">
            <a:avLst/>
          </a:prstGeom>
        </p:spPr>
        <p:txBody>
          <a:bodyPr anchor="t" rtlCol="false" tIns="0" lIns="0" bIns="0" rIns="0">
            <a:spAutoFit/>
          </a:bodyPr>
          <a:lstStyle/>
          <a:p>
            <a:pPr algn="ctr">
              <a:lnSpc>
                <a:spcPts val="14560"/>
              </a:lnSpc>
            </a:pPr>
            <a:r>
              <a:rPr lang="en-US" sz="10400">
                <a:solidFill>
                  <a:srgbClr val="231F20"/>
                </a:solidFill>
                <a:latin typeface="Canva Sans Bold"/>
                <a:ea typeface="Canva Sans Bold"/>
                <a:cs typeface="Canva Sans Bold"/>
                <a:sym typeface="Canva Sans Bold"/>
              </a:rPr>
              <a:t>SQL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2069428" y="325755"/>
            <a:ext cx="11357171" cy="1455420"/>
          </a:xfrm>
          <a:prstGeom prst="rect">
            <a:avLst/>
          </a:prstGeom>
        </p:spPr>
        <p:txBody>
          <a:bodyPr anchor="t" rtlCol="false" tIns="0" lIns="0" bIns="0" rIns="0">
            <a:spAutoFit/>
          </a:bodyPr>
          <a:lstStyle/>
          <a:p>
            <a:pPr algn="ctr">
              <a:lnSpc>
                <a:spcPts val="5880"/>
              </a:lnSpc>
            </a:pPr>
            <a:r>
              <a:rPr lang="en-US" sz="4200">
                <a:solidFill>
                  <a:srgbClr val="000000"/>
                </a:solidFill>
                <a:latin typeface="Canva Sans Bold"/>
                <a:ea typeface="Canva Sans Bold"/>
                <a:cs typeface="Canva Sans Bold"/>
                <a:sym typeface="Canva Sans Bold"/>
              </a:rPr>
              <a:t>JOIN in SQL</a:t>
            </a:r>
          </a:p>
          <a:p>
            <a:pPr algn="ctr">
              <a:lnSpc>
                <a:spcPts val="5880"/>
              </a:lnSpc>
            </a:pPr>
          </a:p>
        </p:txBody>
      </p:sp>
      <p:sp>
        <p:nvSpPr>
          <p:cNvPr name="TextBox 4" id="4"/>
          <p:cNvSpPr txBox="true"/>
          <p:nvPr/>
        </p:nvSpPr>
        <p:spPr>
          <a:xfrm rot="0">
            <a:off x="457362" y="971550"/>
            <a:ext cx="16801938" cy="9049385"/>
          </a:xfrm>
          <a:prstGeom prst="rect">
            <a:avLst/>
          </a:prstGeom>
        </p:spPr>
        <p:txBody>
          <a:bodyPr anchor="t" rtlCol="false" tIns="0" lIns="0" bIns="0" rIns="0">
            <a:spAutoFit/>
          </a:bodyPr>
          <a:lstStyle/>
          <a:p>
            <a:pPr algn="just">
              <a:lnSpc>
                <a:spcPts val="3919"/>
              </a:lnSpc>
            </a:pPr>
            <a:r>
              <a:rPr lang="en-US" sz="2799">
                <a:solidFill>
                  <a:srgbClr val="000000"/>
                </a:solidFill>
                <a:latin typeface="Canva Sans"/>
                <a:ea typeface="Canva Sans"/>
                <a:cs typeface="Canva Sans"/>
                <a:sym typeface="Canva Sans"/>
              </a:rPr>
              <a:t>In SQL, a JOIN operation is used to combine rows from two or more tables, based on a related column between them. It's a powerful feature for querying a relational database because it allows you to retrieve data that is spread across multiple tables.</a:t>
            </a:r>
          </a:p>
          <a:p>
            <a:pPr algn="just">
              <a:lnSpc>
                <a:spcPts val="5040"/>
              </a:lnSpc>
            </a:pPr>
            <a:r>
              <a:rPr lang="en-US" sz="3600">
                <a:solidFill>
                  <a:srgbClr val="000000"/>
                </a:solidFill>
                <a:latin typeface="Canva Sans Bold"/>
                <a:ea typeface="Canva Sans Bold"/>
                <a:cs typeface="Canva Sans Bold"/>
                <a:sym typeface="Canva Sans Bold"/>
              </a:rPr>
              <a:t>Types of JOINs</a:t>
            </a:r>
          </a:p>
          <a:p>
            <a:pPr algn="just">
              <a:lnSpc>
                <a:spcPts val="3919"/>
              </a:lnSpc>
            </a:pPr>
            <a:r>
              <a:rPr lang="en-US" sz="2799">
                <a:solidFill>
                  <a:srgbClr val="000000"/>
                </a:solidFill>
                <a:latin typeface="Canva Sans"/>
                <a:ea typeface="Canva Sans"/>
                <a:cs typeface="Canva Sans"/>
                <a:sym typeface="Canva Sans"/>
              </a:rPr>
              <a:t>•</a:t>
            </a:r>
            <a:r>
              <a:rPr lang="en-US" sz="2799">
                <a:solidFill>
                  <a:srgbClr val="000000"/>
                </a:solidFill>
                <a:latin typeface="Canva Sans Bold"/>
                <a:ea typeface="Canva Sans Bold"/>
                <a:cs typeface="Canva Sans Bold"/>
                <a:sym typeface="Canva Sans Bold"/>
              </a:rPr>
              <a:t>INNER JOIN</a:t>
            </a:r>
            <a:r>
              <a:rPr lang="en-US" sz="2799">
                <a:solidFill>
                  <a:srgbClr val="000000"/>
                </a:solidFill>
                <a:latin typeface="Canva Sans"/>
                <a:ea typeface="Canva Sans"/>
                <a:cs typeface="Canva Sans"/>
                <a:sym typeface="Canva Sans"/>
              </a:rPr>
              <a:t>: Returns records that have matching values in both tables.</a:t>
            </a:r>
          </a:p>
          <a:p>
            <a:pPr algn="just">
              <a:lnSpc>
                <a:spcPts val="5040"/>
              </a:lnSpc>
            </a:pPr>
          </a:p>
          <a:p>
            <a:pPr algn="just">
              <a:lnSpc>
                <a:spcPts val="3919"/>
              </a:lnSpc>
            </a:pPr>
            <a:r>
              <a:rPr lang="en-US" sz="2799">
                <a:solidFill>
                  <a:srgbClr val="000000"/>
                </a:solidFill>
                <a:latin typeface="Canva Sans"/>
                <a:ea typeface="Canva Sans"/>
                <a:cs typeface="Canva Sans"/>
                <a:sym typeface="Canva Sans"/>
              </a:rPr>
              <a:t>•</a:t>
            </a:r>
            <a:r>
              <a:rPr lang="en-US" sz="2799">
                <a:solidFill>
                  <a:srgbClr val="000000"/>
                </a:solidFill>
                <a:latin typeface="Canva Sans Bold"/>
                <a:ea typeface="Canva Sans Bold"/>
                <a:cs typeface="Canva Sans Bold"/>
                <a:sym typeface="Canva Sans Bold"/>
              </a:rPr>
              <a:t>LEFT JOIN (or LEFT OUTER JOIN): </a:t>
            </a:r>
            <a:r>
              <a:rPr lang="en-US" sz="2799">
                <a:solidFill>
                  <a:srgbClr val="000000"/>
                </a:solidFill>
                <a:latin typeface="Canva Sans"/>
                <a:ea typeface="Canva Sans"/>
                <a:cs typeface="Canva Sans"/>
                <a:sym typeface="Canva Sans"/>
              </a:rPr>
              <a:t>Returns all records from the left table, and the matched records from the right table. The result is NULL from the right side if there is no match.</a:t>
            </a:r>
          </a:p>
          <a:p>
            <a:pPr algn="just">
              <a:lnSpc>
                <a:spcPts val="5040"/>
              </a:lnSpc>
            </a:pPr>
          </a:p>
          <a:p>
            <a:pPr algn="just">
              <a:lnSpc>
                <a:spcPts val="3919"/>
              </a:lnSpc>
            </a:pPr>
            <a:r>
              <a:rPr lang="en-US" sz="2799">
                <a:solidFill>
                  <a:srgbClr val="000000"/>
                </a:solidFill>
                <a:latin typeface="Canva Sans"/>
                <a:ea typeface="Canva Sans"/>
                <a:cs typeface="Canva Sans"/>
                <a:sym typeface="Canva Sans"/>
              </a:rPr>
              <a:t>•</a:t>
            </a:r>
            <a:r>
              <a:rPr lang="en-US" sz="2799">
                <a:solidFill>
                  <a:srgbClr val="000000"/>
                </a:solidFill>
                <a:latin typeface="Canva Sans Bold"/>
                <a:ea typeface="Canva Sans Bold"/>
                <a:cs typeface="Canva Sans Bold"/>
                <a:sym typeface="Canva Sans Bold"/>
              </a:rPr>
              <a:t>RIGHT JOIN (or RIGHT OUTER JOIN): </a:t>
            </a:r>
            <a:r>
              <a:rPr lang="en-US" sz="2799">
                <a:solidFill>
                  <a:srgbClr val="000000"/>
                </a:solidFill>
                <a:latin typeface="Canva Sans"/>
                <a:ea typeface="Canva Sans"/>
                <a:cs typeface="Canva Sans"/>
                <a:sym typeface="Canva Sans"/>
              </a:rPr>
              <a:t>Returns all records from the right table, and the matched records from the left table. The result is NULL from the left side if there is no match.</a:t>
            </a:r>
          </a:p>
          <a:p>
            <a:pPr algn="just">
              <a:lnSpc>
                <a:spcPts val="5040"/>
              </a:lnSpc>
            </a:pPr>
          </a:p>
          <a:p>
            <a:pPr algn="just">
              <a:lnSpc>
                <a:spcPts val="3919"/>
              </a:lnSpc>
            </a:pPr>
            <a:r>
              <a:rPr lang="en-US" sz="2799">
                <a:solidFill>
                  <a:srgbClr val="000000"/>
                </a:solidFill>
                <a:latin typeface="Canva Sans Bold"/>
                <a:ea typeface="Canva Sans Bold"/>
                <a:cs typeface="Canva Sans Bold"/>
                <a:sym typeface="Canva Sans Bold"/>
              </a:rPr>
              <a:t>FULL JOIN (or FULL OUTER JOIN): </a:t>
            </a:r>
            <a:r>
              <a:rPr lang="en-US" sz="2799">
                <a:solidFill>
                  <a:srgbClr val="000000"/>
                </a:solidFill>
                <a:latin typeface="Canva Sans"/>
                <a:ea typeface="Canva Sans"/>
                <a:cs typeface="Canva Sans"/>
                <a:sym typeface="Canva Sans"/>
              </a:rPr>
              <a:t>Returns all records when there is a match in either left or right table. If there is no match, the result is NULL on the side that does not have a match. It combines the results of both LEFT JOIN and RIGHT JOIN.</a:t>
            </a:r>
          </a:p>
          <a:p>
            <a:pPr algn="just">
              <a:lnSpc>
                <a:spcPts val="5040"/>
              </a:lnSpc>
            </a:pPr>
          </a:p>
          <a:p>
            <a:pPr algn="ctr">
              <a:lnSpc>
                <a:spcPts val="3359"/>
              </a:lnSpc>
            </a:pPr>
          </a:p>
        </p:txBody>
      </p:sp>
      <p:sp>
        <p:nvSpPr>
          <p:cNvPr name="Freeform 5" id="5"/>
          <p:cNvSpPr/>
          <p:nvPr/>
        </p:nvSpPr>
        <p:spPr>
          <a:xfrm flipH="false" flipV="false" rot="0">
            <a:off x="16547473" y="8794741"/>
            <a:ext cx="1795294" cy="1795294"/>
          </a:xfrm>
          <a:custGeom>
            <a:avLst/>
            <a:gdLst/>
            <a:ahLst/>
            <a:cxnLst/>
            <a:rect r="r" b="b" t="t" l="l"/>
            <a:pathLst>
              <a:path h="1795294" w="1795294">
                <a:moveTo>
                  <a:pt x="0" y="0"/>
                </a:moveTo>
                <a:lnTo>
                  <a:pt x="1795295" y="0"/>
                </a:lnTo>
                <a:lnTo>
                  <a:pt x="1795295" y="1795295"/>
                </a:lnTo>
                <a:lnTo>
                  <a:pt x="0" y="1795295"/>
                </a:lnTo>
                <a:lnTo>
                  <a:pt x="0" y="0"/>
                </a:lnTo>
                <a:close/>
              </a:path>
            </a:pathLst>
          </a:custGeom>
          <a:blipFill>
            <a:blip r:embed="rId3"/>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6524807" y="8772075"/>
            <a:ext cx="1817961" cy="1817961"/>
          </a:xfrm>
          <a:custGeom>
            <a:avLst/>
            <a:gdLst/>
            <a:ahLst/>
            <a:cxnLst/>
            <a:rect r="r" b="b" t="t" l="l"/>
            <a:pathLst>
              <a:path h="1817961" w="1817961">
                <a:moveTo>
                  <a:pt x="0" y="0"/>
                </a:moveTo>
                <a:lnTo>
                  <a:pt x="1817961" y="0"/>
                </a:lnTo>
                <a:lnTo>
                  <a:pt x="1817961" y="1817961"/>
                </a:lnTo>
                <a:lnTo>
                  <a:pt x="0" y="1817961"/>
                </a:lnTo>
                <a:lnTo>
                  <a:pt x="0" y="0"/>
                </a:lnTo>
                <a:close/>
              </a:path>
            </a:pathLst>
          </a:custGeom>
          <a:blipFill>
            <a:blip r:embed="rId3"/>
            <a:stretch>
              <a:fillRect l="0" t="0" r="0" b="0"/>
            </a:stretch>
          </a:blipFill>
        </p:spPr>
      </p:sp>
      <p:sp>
        <p:nvSpPr>
          <p:cNvPr name="TextBox 4" id="4"/>
          <p:cNvSpPr txBox="true"/>
          <p:nvPr/>
        </p:nvSpPr>
        <p:spPr>
          <a:xfrm rot="0">
            <a:off x="586167" y="475009"/>
            <a:ext cx="16673133" cy="8271510"/>
          </a:xfrm>
          <a:prstGeom prst="rect">
            <a:avLst/>
          </a:prstGeom>
        </p:spPr>
        <p:txBody>
          <a:bodyPr anchor="t" rtlCol="false" tIns="0" lIns="0" bIns="0" rIns="0">
            <a:spAutoFit/>
          </a:bodyPr>
          <a:lstStyle/>
          <a:p>
            <a:pPr algn="l">
              <a:lnSpc>
                <a:spcPts val="5040"/>
              </a:lnSpc>
            </a:pPr>
            <a:r>
              <a:rPr lang="en-US" sz="3600">
                <a:solidFill>
                  <a:srgbClr val="000000"/>
                </a:solidFill>
                <a:latin typeface="Canva Sans Bold"/>
                <a:ea typeface="Canva Sans Bold"/>
                <a:cs typeface="Canva Sans Bold"/>
                <a:sym typeface="Canva Sans Bold"/>
              </a:rPr>
              <a:t>SYNTAX</a:t>
            </a:r>
          </a:p>
          <a:p>
            <a:pPr algn="l">
              <a:lnSpc>
                <a:spcPts val="5040"/>
              </a:lnSpc>
            </a:pPr>
            <a:r>
              <a:rPr lang="en-US" sz="3600">
                <a:solidFill>
                  <a:srgbClr val="000000"/>
                </a:solidFill>
                <a:latin typeface="Canva Sans"/>
                <a:ea typeface="Canva Sans"/>
                <a:cs typeface="Canva Sans"/>
                <a:sym typeface="Canva Sans"/>
              </a:rPr>
              <a:t>SELECT columns</a:t>
            </a:r>
          </a:p>
          <a:p>
            <a:pPr algn="l">
              <a:lnSpc>
                <a:spcPts val="5040"/>
              </a:lnSpc>
            </a:pPr>
            <a:r>
              <a:rPr lang="en-US" sz="3600">
                <a:solidFill>
                  <a:srgbClr val="000000"/>
                </a:solidFill>
                <a:latin typeface="Canva Sans"/>
                <a:ea typeface="Canva Sans"/>
                <a:cs typeface="Canva Sans"/>
                <a:sym typeface="Canva Sans"/>
              </a:rPr>
              <a:t>FROM table1</a:t>
            </a:r>
          </a:p>
          <a:p>
            <a:pPr algn="l">
              <a:lnSpc>
                <a:spcPts val="5040"/>
              </a:lnSpc>
            </a:pPr>
            <a:r>
              <a:rPr lang="en-US" sz="3600">
                <a:solidFill>
                  <a:srgbClr val="000000"/>
                </a:solidFill>
                <a:latin typeface="Canva Sans"/>
                <a:ea typeface="Canva Sans"/>
                <a:cs typeface="Canva Sans"/>
                <a:sym typeface="Canva Sans"/>
              </a:rPr>
              <a:t>JOIN table2</a:t>
            </a:r>
          </a:p>
          <a:p>
            <a:pPr algn="l">
              <a:lnSpc>
                <a:spcPts val="5040"/>
              </a:lnSpc>
            </a:pPr>
            <a:r>
              <a:rPr lang="en-US" sz="3600">
                <a:solidFill>
                  <a:srgbClr val="000000"/>
                </a:solidFill>
                <a:latin typeface="Canva Sans"/>
                <a:ea typeface="Canva Sans"/>
                <a:cs typeface="Canva Sans"/>
                <a:sym typeface="Canva Sans"/>
              </a:rPr>
              <a:t>ON table1.common_column = table2.common_column</a:t>
            </a:r>
          </a:p>
          <a:p>
            <a:pPr algn="l">
              <a:lnSpc>
                <a:spcPts val="5040"/>
              </a:lnSpc>
            </a:pPr>
          </a:p>
          <a:p>
            <a:pPr algn="l">
              <a:lnSpc>
                <a:spcPts val="5040"/>
              </a:lnSpc>
            </a:pPr>
            <a:r>
              <a:rPr lang="en-US" sz="3600">
                <a:solidFill>
                  <a:srgbClr val="000000"/>
                </a:solidFill>
                <a:latin typeface="Canva Sans Bold"/>
                <a:ea typeface="Canva Sans Bold"/>
                <a:cs typeface="Canva Sans Bold"/>
                <a:sym typeface="Canva Sans Bold"/>
              </a:rPr>
              <a:t>Get the maneger name (as an employee) of each branch:</a:t>
            </a:r>
          </a:p>
          <a:p>
            <a:pPr algn="l">
              <a:lnSpc>
                <a:spcPts val="5040"/>
              </a:lnSpc>
            </a:pPr>
            <a:r>
              <a:rPr lang="en-US" sz="3600">
                <a:solidFill>
                  <a:srgbClr val="000000"/>
                </a:solidFill>
                <a:latin typeface="Canva Sans"/>
                <a:ea typeface="Canva Sans"/>
                <a:cs typeface="Canva Sans"/>
                <a:sym typeface="Canva Sans"/>
              </a:rPr>
              <a:t> </a:t>
            </a:r>
          </a:p>
          <a:p>
            <a:pPr algn="l">
              <a:lnSpc>
                <a:spcPts val="5040"/>
              </a:lnSpc>
            </a:pPr>
            <a:r>
              <a:rPr lang="en-US" sz="3600">
                <a:solidFill>
                  <a:srgbClr val="000000"/>
                </a:solidFill>
                <a:latin typeface="Canva Sans"/>
                <a:ea typeface="Canva Sans"/>
                <a:cs typeface="Canva Sans"/>
                <a:sym typeface="Canva Sans"/>
              </a:rPr>
              <a:t>SELECT employee.emp_id, employee.first_name, branch.branch_name</a:t>
            </a:r>
          </a:p>
          <a:p>
            <a:pPr algn="l">
              <a:lnSpc>
                <a:spcPts val="5040"/>
              </a:lnSpc>
            </a:pPr>
            <a:r>
              <a:rPr lang="en-US" sz="3600">
                <a:solidFill>
                  <a:srgbClr val="000000"/>
                </a:solidFill>
                <a:latin typeface="Canva Sans"/>
                <a:ea typeface="Canva Sans"/>
                <a:cs typeface="Canva Sans"/>
                <a:sym typeface="Canva Sans"/>
              </a:rPr>
              <a:t>FROM employee</a:t>
            </a:r>
          </a:p>
          <a:p>
            <a:pPr algn="l">
              <a:lnSpc>
                <a:spcPts val="5040"/>
              </a:lnSpc>
            </a:pPr>
            <a:r>
              <a:rPr lang="en-US" sz="3600">
                <a:solidFill>
                  <a:srgbClr val="000000"/>
                </a:solidFill>
                <a:latin typeface="Canva Sans"/>
                <a:ea typeface="Canva Sans"/>
                <a:cs typeface="Canva Sans"/>
                <a:sym typeface="Canva Sans"/>
              </a:rPr>
              <a:t>JOIN branch                    (-- LEFT JOIN, RIGHT JOIN)</a:t>
            </a:r>
          </a:p>
          <a:p>
            <a:pPr algn="l">
              <a:lnSpc>
                <a:spcPts val="5040"/>
              </a:lnSpc>
            </a:pPr>
            <a:r>
              <a:rPr lang="en-US" sz="3600">
                <a:solidFill>
                  <a:srgbClr val="000000"/>
                </a:solidFill>
                <a:latin typeface="Canva Sans"/>
                <a:ea typeface="Canva Sans"/>
                <a:cs typeface="Canva Sans"/>
                <a:sym typeface="Canva Sans"/>
              </a:rPr>
              <a:t>ON employee.emp_id=branch.mgr_id;</a:t>
            </a:r>
          </a:p>
          <a:p>
            <a:pPr algn="l">
              <a:lnSpc>
                <a:spcPts val="504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6524807" y="8772075"/>
            <a:ext cx="1817961" cy="1817961"/>
          </a:xfrm>
          <a:custGeom>
            <a:avLst/>
            <a:gdLst/>
            <a:ahLst/>
            <a:cxnLst/>
            <a:rect r="r" b="b" t="t" l="l"/>
            <a:pathLst>
              <a:path h="1817961" w="1817961">
                <a:moveTo>
                  <a:pt x="0" y="0"/>
                </a:moveTo>
                <a:lnTo>
                  <a:pt x="1817961" y="0"/>
                </a:lnTo>
                <a:lnTo>
                  <a:pt x="1817961" y="1817961"/>
                </a:lnTo>
                <a:lnTo>
                  <a:pt x="0" y="1817961"/>
                </a:lnTo>
                <a:lnTo>
                  <a:pt x="0" y="0"/>
                </a:lnTo>
                <a:close/>
              </a:path>
            </a:pathLst>
          </a:custGeom>
          <a:blipFill>
            <a:blip r:embed="rId3"/>
            <a:stretch>
              <a:fillRect l="0" t="0" r="0" b="0"/>
            </a:stretch>
          </a:blipFill>
        </p:spPr>
      </p:sp>
      <p:sp>
        <p:nvSpPr>
          <p:cNvPr name="TextBox 4" id="4"/>
          <p:cNvSpPr txBox="true"/>
          <p:nvPr/>
        </p:nvSpPr>
        <p:spPr>
          <a:xfrm rot="0">
            <a:off x="1299718" y="2268412"/>
            <a:ext cx="14443286" cy="4374515"/>
          </a:xfrm>
          <a:prstGeom prst="rect">
            <a:avLst/>
          </a:prstGeom>
        </p:spPr>
        <p:txBody>
          <a:bodyPr anchor="t" rtlCol="false" tIns="0" lIns="0" bIns="0" rIns="0">
            <a:spAutoFit/>
          </a:bodyPr>
          <a:lstStyle/>
          <a:p>
            <a:pPr algn="l">
              <a:lnSpc>
                <a:spcPts val="4479"/>
              </a:lnSpc>
            </a:pPr>
            <a:r>
              <a:rPr lang="en-US" sz="3199">
                <a:solidFill>
                  <a:srgbClr val="000000"/>
                </a:solidFill>
                <a:latin typeface="Canva Sans Bold"/>
                <a:ea typeface="Canva Sans Bold"/>
                <a:cs typeface="Canva Sans Bold"/>
                <a:sym typeface="Canva Sans Bold"/>
              </a:rPr>
              <a:t>Get the branches names that each supplier works with:</a:t>
            </a:r>
          </a:p>
          <a:p>
            <a:pPr algn="l">
              <a:lnSpc>
                <a:spcPts val="4479"/>
              </a:lnSpc>
            </a:pPr>
          </a:p>
          <a:p>
            <a:pPr algn="l">
              <a:lnSpc>
                <a:spcPts val="4479"/>
              </a:lnSpc>
            </a:pPr>
            <a:r>
              <a:rPr lang="en-US" sz="3199">
                <a:solidFill>
                  <a:srgbClr val="000000"/>
                </a:solidFill>
                <a:latin typeface="Canva Sans"/>
                <a:ea typeface="Canva Sans"/>
                <a:cs typeface="Canva Sans"/>
                <a:sym typeface="Canva Sans"/>
              </a:rPr>
              <a:t>SELECT branch_supplier.branch_id, branch_supplier.supplier_name, branch.branch_name</a:t>
            </a:r>
          </a:p>
          <a:p>
            <a:pPr algn="l">
              <a:lnSpc>
                <a:spcPts val="4479"/>
              </a:lnSpc>
            </a:pPr>
            <a:r>
              <a:rPr lang="en-US" sz="3199">
                <a:solidFill>
                  <a:srgbClr val="000000"/>
                </a:solidFill>
                <a:latin typeface="Canva Sans"/>
                <a:ea typeface="Canva Sans"/>
                <a:cs typeface="Canva Sans"/>
                <a:sym typeface="Canva Sans"/>
              </a:rPr>
              <a:t>FROM branch_supplier</a:t>
            </a:r>
          </a:p>
          <a:p>
            <a:pPr algn="l">
              <a:lnSpc>
                <a:spcPts val="4479"/>
              </a:lnSpc>
            </a:pPr>
            <a:r>
              <a:rPr lang="en-US" sz="3199">
                <a:solidFill>
                  <a:srgbClr val="000000"/>
                </a:solidFill>
                <a:latin typeface="Canva Sans"/>
                <a:ea typeface="Canva Sans"/>
                <a:cs typeface="Canva Sans"/>
                <a:sym typeface="Canva Sans"/>
              </a:rPr>
              <a:t>JOIN branch</a:t>
            </a:r>
          </a:p>
          <a:p>
            <a:pPr algn="l">
              <a:lnSpc>
                <a:spcPts val="4479"/>
              </a:lnSpc>
            </a:pPr>
            <a:r>
              <a:rPr lang="en-US" sz="3199">
                <a:solidFill>
                  <a:srgbClr val="000000"/>
                </a:solidFill>
                <a:latin typeface="Canva Sans"/>
                <a:ea typeface="Canva Sans"/>
                <a:cs typeface="Canva Sans"/>
                <a:sym typeface="Canva Sans"/>
              </a:rPr>
              <a:t>ON branch_supplier.branch_id=branch.branch_id;</a:t>
            </a:r>
          </a:p>
          <a:p>
            <a:pPr algn="l">
              <a:lnSpc>
                <a:spcPts val="364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6524807" y="8772075"/>
            <a:ext cx="1817961" cy="1817961"/>
          </a:xfrm>
          <a:custGeom>
            <a:avLst/>
            <a:gdLst/>
            <a:ahLst/>
            <a:cxnLst/>
            <a:rect r="r" b="b" t="t" l="l"/>
            <a:pathLst>
              <a:path h="1817961" w="1817961">
                <a:moveTo>
                  <a:pt x="0" y="0"/>
                </a:moveTo>
                <a:lnTo>
                  <a:pt x="1817961" y="0"/>
                </a:lnTo>
                <a:lnTo>
                  <a:pt x="1817961" y="1817961"/>
                </a:lnTo>
                <a:lnTo>
                  <a:pt x="0" y="1817961"/>
                </a:lnTo>
                <a:lnTo>
                  <a:pt x="0" y="0"/>
                </a:lnTo>
                <a:close/>
              </a:path>
            </a:pathLst>
          </a:custGeom>
          <a:blipFill>
            <a:blip r:embed="rId3"/>
            <a:stretch>
              <a:fillRect l="0" t="0" r="0" b="0"/>
            </a:stretch>
          </a:blipFill>
        </p:spPr>
      </p:sp>
      <p:sp>
        <p:nvSpPr>
          <p:cNvPr name="TextBox 4" id="4"/>
          <p:cNvSpPr txBox="true"/>
          <p:nvPr/>
        </p:nvSpPr>
        <p:spPr>
          <a:xfrm rot="0">
            <a:off x="586167" y="1584592"/>
            <a:ext cx="16673133" cy="8870315"/>
          </a:xfrm>
          <a:prstGeom prst="rect">
            <a:avLst/>
          </a:prstGeom>
        </p:spPr>
        <p:txBody>
          <a:bodyPr anchor="t" rtlCol="false" tIns="0" lIns="0" bIns="0" rIns="0">
            <a:spAutoFit/>
          </a:bodyPr>
          <a:lstStyle/>
          <a:p>
            <a:pPr algn="l">
              <a:lnSpc>
                <a:spcPts val="4479"/>
              </a:lnSpc>
            </a:pPr>
            <a:r>
              <a:rPr lang="en-US" sz="3199">
                <a:solidFill>
                  <a:srgbClr val="000000"/>
                </a:solidFill>
                <a:latin typeface="Canva Sans"/>
                <a:ea typeface="Canva Sans"/>
                <a:cs typeface="Canva Sans"/>
                <a:sym typeface="Canva Sans"/>
              </a:rPr>
              <a:t>Nested queries, also known as subqueries, are SQL queries inside a larger query. They can be used in various parts of a SQL statement, including the SELECT, FROM, WHERE, and even the HAVING clause. Nested queries can return scalar (single) values, a single row, multiple rows, or even a table.</a:t>
            </a:r>
          </a:p>
          <a:p>
            <a:pPr algn="l">
              <a:lnSpc>
                <a:spcPts val="4479"/>
              </a:lnSpc>
            </a:pPr>
            <a:r>
              <a:rPr lang="en-US" sz="3199">
                <a:solidFill>
                  <a:srgbClr val="000000"/>
                </a:solidFill>
                <a:latin typeface="Canva Sans Bold"/>
                <a:ea typeface="Canva Sans Bold"/>
                <a:cs typeface="Canva Sans Bold"/>
                <a:sym typeface="Canva Sans Bold"/>
              </a:rPr>
              <a:t>Key Points:</a:t>
            </a:r>
          </a:p>
          <a:p>
            <a:pPr algn="l">
              <a:lnSpc>
                <a:spcPts val="4479"/>
              </a:lnSpc>
            </a:pPr>
            <a:r>
              <a:rPr lang="en-US" sz="3199">
                <a:solidFill>
                  <a:srgbClr val="000000"/>
                </a:solidFill>
                <a:latin typeface="Canva Sans"/>
                <a:ea typeface="Canva Sans"/>
                <a:cs typeface="Canva Sans"/>
                <a:sym typeface="Canva Sans"/>
              </a:rPr>
              <a:t>•Subqueries can significantly increase the power and flexibility of SQL queries, allowing for complex data retrieval in a single query.</a:t>
            </a:r>
          </a:p>
          <a:p>
            <a:pPr algn="l">
              <a:lnSpc>
                <a:spcPts val="4479"/>
              </a:lnSpc>
            </a:pPr>
          </a:p>
          <a:p>
            <a:pPr algn="l">
              <a:lnSpc>
                <a:spcPts val="4479"/>
              </a:lnSpc>
            </a:pPr>
            <a:r>
              <a:rPr lang="en-US" sz="3199">
                <a:solidFill>
                  <a:srgbClr val="000000"/>
                </a:solidFill>
                <a:latin typeface="Canva Sans"/>
                <a:ea typeface="Canva Sans"/>
                <a:cs typeface="Canva Sans"/>
                <a:sym typeface="Canva Sans"/>
              </a:rPr>
              <a:t>•The performance of subqueries can vary. Sometimes, an equivalent join might perform better, so it's worth comparing methods if performance is critical.</a:t>
            </a:r>
          </a:p>
          <a:p>
            <a:pPr algn="l">
              <a:lnSpc>
                <a:spcPts val="4479"/>
              </a:lnSpc>
            </a:pPr>
          </a:p>
          <a:p>
            <a:pPr algn="l">
              <a:lnSpc>
                <a:spcPts val="4479"/>
              </a:lnSpc>
            </a:pPr>
            <a:r>
              <a:rPr lang="en-US" sz="3199">
                <a:solidFill>
                  <a:srgbClr val="000000"/>
                </a:solidFill>
                <a:latin typeface="Canva Sans"/>
                <a:ea typeface="Canva Sans"/>
                <a:cs typeface="Canva Sans"/>
                <a:sym typeface="Canva Sans"/>
              </a:rPr>
              <a:t>Nested queries must be enclosed in parentheses.</a:t>
            </a:r>
          </a:p>
          <a:p>
            <a:pPr algn="l">
              <a:lnSpc>
                <a:spcPts val="4479"/>
              </a:lnSpc>
            </a:pPr>
          </a:p>
          <a:p>
            <a:pPr algn="l">
              <a:lnSpc>
                <a:spcPts val="4479"/>
              </a:lnSpc>
            </a:pPr>
            <a:r>
              <a:rPr lang="en-US" sz="3199">
                <a:solidFill>
                  <a:srgbClr val="000000"/>
                </a:solidFill>
                <a:latin typeface="Canva Sans"/>
                <a:ea typeface="Canva Sans"/>
                <a:cs typeface="Canva Sans"/>
                <a:sym typeface="Canva Sans"/>
              </a:rPr>
              <a:t>•A subquery can be used where you might use a table or a list of values.</a:t>
            </a:r>
          </a:p>
          <a:p>
            <a:pPr algn="l">
              <a:lnSpc>
                <a:spcPts val="4479"/>
              </a:lnSpc>
            </a:pPr>
          </a:p>
          <a:p>
            <a:pPr algn="l">
              <a:lnSpc>
                <a:spcPts val="3640"/>
              </a:lnSpc>
            </a:pPr>
          </a:p>
        </p:txBody>
      </p:sp>
      <p:sp>
        <p:nvSpPr>
          <p:cNvPr name="TextBox 5" id="5"/>
          <p:cNvSpPr txBox="true"/>
          <p:nvPr/>
        </p:nvSpPr>
        <p:spPr>
          <a:xfrm rot="0">
            <a:off x="5907823" y="217170"/>
            <a:ext cx="4510088" cy="811530"/>
          </a:xfrm>
          <a:prstGeom prst="rect">
            <a:avLst/>
          </a:prstGeom>
        </p:spPr>
        <p:txBody>
          <a:bodyPr anchor="t" rtlCol="false" tIns="0" lIns="0" bIns="0" rIns="0">
            <a:spAutoFit/>
          </a:bodyPr>
          <a:lstStyle/>
          <a:p>
            <a:pPr algn="ctr">
              <a:lnSpc>
                <a:spcPts val="6719"/>
              </a:lnSpc>
            </a:pPr>
            <a:r>
              <a:rPr lang="en-US" sz="4800">
                <a:solidFill>
                  <a:srgbClr val="000000"/>
                </a:solidFill>
                <a:latin typeface="Canva Sans Bold"/>
                <a:ea typeface="Canva Sans Bold"/>
                <a:cs typeface="Canva Sans Bold"/>
                <a:sym typeface="Canva Sans Bold"/>
              </a:rPr>
              <a:t>Nested queries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6175832" y="8423100"/>
            <a:ext cx="2166936" cy="2166936"/>
          </a:xfrm>
          <a:custGeom>
            <a:avLst/>
            <a:gdLst/>
            <a:ahLst/>
            <a:cxnLst/>
            <a:rect r="r" b="b" t="t" l="l"/>
            <a:pathLst>
              <a:path h="2166936" w="2166936">
                <a:moveTo>
                  <a:pt x="0" y="0"/>
                </a:moveTo>
                <a:lnTo>
                  <a:pt x="2166936" y="0"/>
                </a:lnTo>
                <a:lnTo>
                  <a:pt x="2166936" y="2166936"/>
                </a:lnTo>
                <a:lnTo>
                  <a:pt x="0" y="2166936"/>
                </a:lnTo>
                <a:lnTo>
                  <a:pt x="0" y="0"/>
                </a:lnTo>
                <a:close/>
              </a:path>
            </a:pathLst>
          </a:custGeom>
          <a:blipFill>
            <a:blip r:embed="rId3"/>
            <a:stretch>
              <a:fillRect l="0" t="0" r="0" b="0"/>
            </a:stretch>
          </a:blipFill>
        </p:spPr>
      </p:sp>
      <p:sp>
        <p:nvSpPr>
          <p:cNvPr name="TextBox 4" id="4"/>
          <p:cNvSpPr txBox="true"/>
          <p:nvPr/>
        </p:nvSpPr>
        <p:spPr>
          <a:xfrm rot="0">
            <a:off x="1659102" y="1228073"/>
            <a:ext cx="14516730" cy="7415530"/>
          </a:xfrm>
          <a:prstGeom prst="rect">
            <a:avLst/>
          </a:prstGeom>
        </p:spPr>
        <p:txBody>
          <a:bodyPr anchor="t" rtlCol="false" tIns="0" lIns="0" bIns="0" rIns="0">
            <a:spAutoFit/>
          </a:bodyPr>
          <a:lstStyle/>
          <a:p>
            <a:pPr algn="l">
              <a:lnSpc>
                <a:spcPts val="3919"/>
              </a:lnSpc>
            </a:pPr>
            <a:r>
              <a:rPr lang="en-US" sz="2799">
                <a:solidFill>
                  <a:srgbClr val="000000"/>
                </a:solidFill>
                <a:latin typeface="Canva Sans Bold"/>
                <a:ea typeface="Canva Sans Bold"/>
                <a:cs typeface="Canva Sans Bold"/>
                <a:sym typeface="Canva Sans Bold"/>
              </a:rPr>
              <a:t>-- Find names of all employees who have sold over 50,000</a:t>
            </a:r>
          </a:p>
          <a:p>
            <a:pPr algn="l">
              <a:lnSpc>
                <a:spcPts val="3919"/>
              </a:lnSpc>
            </a:pPr>
            <a:r>
              <a:rPr lang="en-US" sz="2799">
                <a:solidFill>
                  <a:srgbClr val="000000"/>
                </a:solidFill>
                <a:latin typeface="Canva Sans"/>
                <a:ea typeface="Canva Sans"/>
                <a:cs typeface="Canva Sans"/>
                <a:sym typeface="Canva Sans"/>
              </a:rPr>
              <a:t>SELECT employee.first_name, employee.last_name</a:t>
            </a:r>
          </a:p>
          <a:p>
            <a:pPr algn="l">
              <a:lnSpc>
                <a:spcPts val="3919"/>
              </a:lnSpc>
            </a:pPr>
            <a:r>
              <a:rPr lang="en-US" sz="2799">
                <a:solidFill>
                  <a:srgbClr val="000000"/>
                </a:solidFill>
                <a:latin typeface="Canva Sans"/>
                <a:ea typeface="Canva Sans"/>
                <a:cs typeface="Canva Sans"/>
                <a:sym typeface="Canva Sans"/>
              </a:rPr>
              <a:t>FROM employee</a:t>
            </a:r>
          </a:p>
          <a:p>
            <a:pPr algn="l">
              <a:lnSpc>
                <a:spcPts val="3919"/>
              </a:lnSpc>
            </a:pPr>
            <a:r>
              <a:rPr lang="en-US" sz="2799">
                <a:solidFill>
                  <a:srgbClr val="000000"/>
                </a:solidFill>
                <a:latin typeface="Canva Sans"/>
                <a:ea typeface="Canva Sans"/>
                <a:cs typeface="Canva Sans"/>
                <a:sym typeface="Canva Sans"/>
              </a:rPr>
              <a:t>WHERE employee.emp_id IN (SELECT works_with.emp_id</a:t>
            </a:r>
          </a:p>
          <a:p>
            <a:pPr algn="l">
              <a:lnSpc>
                <a:spcPts val="3919"/>
              </a:lnSpc>
            </a:pPr>
            <a:r>
              <a:rPr lang="en-US" sz="2799">
                <a:solidFill>
                  <a:srgbClr val="000000"/>
                </a:solidFill>
                <a:latin typeface="Canva Sans"/>
                <a:ea typeface="Canva Sans"/>
                <a:cs typeface="Canva Sans"/>
                <a:sym typeface="Canva Sans"/>
              </a:rPr>
              <a:t>                         FROM works_with</a:t>
            </a:r>
          </a:p>
          <a:p>
            <a:pPr algn="l">
              <a:lnSpc>
                <a:spcPts val="3919"/>
              </a:lnSpc>
            </a:pPr>
            <a:r>
              <a:rPr lang="en-US" sz="2799">
                <a:solidFill>
                  <a:srgbClr val="000000"/>
                </a:solidFill>
                <a:latin typeface="Canva Sans"/>
                <a:ea typeface="Canva Sans"/>
                <a:cs typeface="Canva Sans"/>
                <a:sym typeface="Canva Sans"/>
              </a:rPr>
              <a:t>                         WHERE works_with.total_sales &gt; 50000);</a:t>
            </a:r>
          </a:p>
          <a:p>
            <a:pPr algn="l">
              <a:lnSpc>
                <a:spcPts val="3919"/>
              </a:lnSpc>
            </a:pPr>
            <a:r>
              <a:rPr lang="en-US" sz="2799">
                <a:solidFill>
                  <a:srgbClr val="000000"/>
                </a:solidFill>
                <a:latin typeface="Canva Sans"/>
                <a:ea typeface="Canva Sans"/>
                <a:cs typeface="Canva Sans"/>
                <a:sym typeface="Canva Sans"/>
              </a:rPr>
              <a:t> </a:t>
            </a:r>
          </a:p>
          <a:p>
            <a:pPr algn="l">
              <a:lnSpc>
                <a:spcPts val="3919"/>
              </a:lnSpc>
            </a:pPr>
            <a:r>
              <a:rPr lang="en-US" sz="2799">
                <a:solidFill>
                  <a:srgbClr val="000000"/>
                </a:solidFill>
                <a:latin typeface="Canva Sans"/>
                <a:ea typeface="Canva Sans"/>
                <a:cs typeface="Canva Sans"/>
                <a:sym typeface="Canva Sans"/>
              </a:rPr>
              <a:t>-- </a:t>
            </a:r>
            <a:r>
              <a:rPr lang="en-US" sz="2799">
                <a:solidFill>
                  <a:srgbClr val="000000"/>
                </a:solidFill>
                <a:latin typeface="Canva Sans Bold"/>
                <a:ea typeface="Canva Sans Bold"/>
                <a:cs typeface="Canva Sans Bold"/>
                <a:sym typeface="Canva Sans Bold"/>
              </a:rPr>
              <a:t>Find all clients who are handles by the branch that Michael Scott manages -</a:t>
            </a:r>
            <a:r>
              <a:rPr lang="en-US" sz="2799">
                <a:solidFill>
                  <a:srgbClr val="000000"/>
                </a:solidFill>
                <a:latin typeface="Canva Sans"/>
                <a:ea typeface="Canva Sans"/>
                <a:cs typeface="Canva Sans"/>
                <a:sym typeface="Canva Sans"/>
              </a:rPr>
              <a:t> Assume you know Michael's ID</a:t>
            </a:r>
          </a:p>
          <a:p>
            <a:pPr algn="l">
              <a:lnSpc>
                <a:spcPts val="3919"/>
              </a:lnSpc>
            </a:pPr>
            <a:r>
              <a:rPr lang="en-US" sz="2799">
                <a:solidFill>
                  <a:srgbClr val="000000"/>
                </a:solidFill>
                <a:latin typeface="Canva Sans"/>
                <a:ea typeface="Canva Sans"/>
                <a:cs typeface="Canva Sans"/>
                <a:sym typeface="Canva Sans"/>
              </a:rPr>
              <a:t>SELECT client.client_id, client.client_name</a:t>
            </a:r>
          </a:p>
          <a:p>
            <a:pPr algn="l">
              <a:lnSpc>
                <a:spcPts val="3919"/>
              </a:lnSpc>
            </a:pPr>
            <a:r>
              <a:rPr lang="en-US" sz="2799">
                <a:solidFill>
                  <a:srgbClr val="000000"/>
                </a:solidFill>
                <a:latin typeface="Canva Sans"/>
                <a:ea typeface="Canva Sans"/>
                <a:cs typeface="Canva Sans"/>
                <a:sym typeface="Canva Sans"/>
              </a:rPr>
              <a:t>FROM client</a:t>
            </a:r>
          </a:p>
          <a:p>
            <a:pPr algn="l">
              <a:lnSpc>
                <a:spcPts val="3919"/>
              </a:lnSpc>
            </a:pPr>
            <a:r>
              <a:rPr lang="en-US" sz="2799">
                <a:solidFill>
                  <a:srgbClr val="000000"/>
                </a:solidFill>
                <a:latin typeface="Canva Sans"/>
                <a:ea typeface="Canva Sans"/>
                <a:cs typeface="Canva Sans"/>
                <a:sym typeface="Canva Sans"/>
              </a:rPr>
              <a:t>WHERE client.branch_id = (SELECT branch.branch_id</a:t>
            </a:r>
          </a:p>
          <a:p>
            <a:pPr algn="l">
              <a:lnSpc>
                <a:spcPts val="3919"/>
              </a:lnSpc>
            </a:pPr>
            <a:r>
              <a:rPr lang="en-US" sz="2799">
                <a:solidFill>
                  <a:srgbClr val="000000"/>
                </a:solidFill>
                <a:latin typeface="Canva Sans"/>
                <a:ea typeface="Canva Sans"/>
                <a:cs typeface="Canva Sans"/>
                <a:sym typeface="Canva Sans"/>
              </a:rPr>
              <a:t>                         FROM branch</a:t>
            </a:r>
          </a:p>
          <a:p>
            <a:pPr algn="l">
              <a:lnSpc>
                <a:spcPts val="3919"/>
              </a:lnSpc>
            </a:pPr>
            <a:r>
              <a:rPr lang="en-US" sz="2799">
                <a:solidFill>
                  <a:srgbClr val="000000"/>
                </a:solidFill>
                <a:latin typeface="Canva Sans"/>
                <a:ea typeface="Canva Sans"/>
                <a:cs typeface="Canva Sans"/>
                <a:sym typeface="Canva Sans"/>
              </a:rPr>
              <a:t>                         WHERE branch.mgr_id = 102);</a:t>
            </a:r>
          </a:p>
          <a:p>
            <a:pPr algn="l">
              <a:lnSpc>
                <a:spcPts val="391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6175832" y="8423100"/>
            <a:ext cx="2166936" cy="2166936"/>
          </a:xfrm>
          <a:custGeom>
            <a:avLst/>
            <a:gdLst/>
            <a:ahLst/>
            <a:cxnLst/>
            <a:rect r="r" b="b" t="t" l="l"/>
            <a:pathLst>
              <a:path h="2166936" w="2166936">
                <a:moveTo>
                  <a:pt x="0" y="0"/>
                </a:moveTo>
                <a:lnTo>
                  <a:pt x="2166936" y="0"/>
                </a:lnTo>
                <a:lnTo>
                  <a:pt x="2166936" y="2166936"/>
                </a:lnTo>
                <a:lnTo>
                  <a:pt x="0" y="2166936"/>
                </a:lnTo>
                <a:lnTo>
                  <a:pt x="0" y="0"/>
                </a:lnTo>
                <a:close/>
              </a:path>
            </a:pathLst>
          </a:custGeom>
          <a:blipFill>
            <a:blip r:embed="rId3"/>
            <a:stretch>
              <a:fillRect l="0" t="0" r="0" b="0"/>
            </a:stretch>
          </a:blipFill>
        </p:spPr>
      </p:sp>
      <p:sp>
        <p:nvSpPr>
          <p:cNvPr name="TextBox 4" id="4"/>
          <p:cNvSpPr txBox="true"/>
          <p:nvPr/>
        </p:nvSpPr>
        <p:spPr>
          <a:xfrm rot="0">
            <a:off x="1659102" y="1218548"/>
            <a:ext cx="14516730" cy="6584950"/>
          </a:xfrm>
          <a:prstGeom prst="rect">
            <a:avLst/>
          </a:prstGeom>
        </p:spPr>
        <p:txBody>
          <a:bodyPr anchor="t" rtlCol="false" tIns="0" lIns="0" bIns="0" rIns="0">
            <a:spAutoFit/>
          </a:bodyPr>
          <a:lstStyle/>
          <a:p>
            <a:pPr algn="l">
              <a:lnSpc>
                <a:spcPts val="5179"/>
              </a:lnSpc>
            </a:pPr>
            <a:r>
              <a:rPr lang="en-US" sz="3699">
                <a:solidFill>
                  <a:srgbClr val="000000"/>
                </a:solidFill>
                <a:latin typeface="Canva Sans Bold"/>
                <a:ea typeface="Canva Sans Bold"/>
                <a:cs typeface="Canva Sans Bold"/>
                <a:sym typeface="Canva Sans Bold"/>
              </a:rPr>
              <a:t>Get these queries</a:t>
            </a:r>
          </a:p>
          <a:p>
            <a:pPr algn="l">
              <a:lnSpc>
                <a:spcPts val="3919"/>
              </a:lnSpc>
            </a:pPr>
          </a:p>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List all products in the inventory</a:t>
            </a:r>
          </a:p>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Find the total number of products in the inventory</a:t>
            </a:r>
          </a:p>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Get the details of products that are out of stock</a:t>
            </a:r>
          </a:p>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Find the product with the highest stock quantity</a:t>
            </a:r>
          </a:p>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List products that need to be reordered (stock quantity below  10)</a:t>
            </a:r>
          </a:p>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Get the total value of all products in the inventory (assuming there's a price column)</a:t>
            </a:r>
          </a:p>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Find the average price of products in the inventory</a:t>
            </a:r>
          </a:p>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Count the number of different product categories in the inventory</a:t>
            </a:r>
          </a:p>
          <a:p>
            <a:pPr algn="l">
              <a:lnSpc>
                <a:spcPts val="3919"/>
              </a:lnSpc>
            </a:pPr>
          </a:p>
          <a:p>
            <a:pPr algn="l">
              <a:lnSpc>
                <a:spcPts val="3919"/>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6709901" y="8957169"/>
            <a:ext cx="1632867" cy="1632867"/>
          </a:xfrm>
          <a:custGeom>
            <a:avLst/>
            <a:gdLst/>
            <a:ahLst/>
            <a:cxnLst/>
            <a:rect r="r" b="b" t="t" l="l"/>
            <a:pathLst>
              <a:path h="1632867" w="1632867">
                <a:moveTo>
                  <a:pt x="0" y="0"/>
                </a:moveTo>
                <a:lnTo>
                  <a:pt x="1632867" y="0"/>
                </a:lnTo>
                <a:lnTo>
                  <a:pt x="1632867" y="1632867"/>
                </a:lnTo>
                <a:lnTo>
                  <a:pt x="0" y="1632867"/>
                </a:lnTo>
                <a:lnTo>
                  <a:pt x="0" y="0"/>
                </a:lnTo>
                <a:close/>
              </a:path>
            </a:pathLst>
          </a:custGeom>
          <a:blipFill>
            <a:blip r:embed="rId3"/>
            <a:stretch>
              <a:fillRect l="0" t="0" r="0" b="0"/>
            </a:stretch>
          </a:blipFill>
        </p:spPr>
      </p:sp>
      <p:sp>
        <p:nvSpPr>
          <p:cNvPr name="Freeform 4" id="4"/>
          <p:cNvSpPr/>
          <p:nvPr/>
        </p:nvSpPr>
        <p:spPr>
          <a:xfrm flipH="false" flipV="false" rot="0">
            <a:off x="4528746" y="1028700"/>
            <a:ext cx="7756436" cy="7716244"/>
          </a:xfrm>
          <a:custGeom>
            <a:avLst/>
            <a:gdLst/>
            <a:ahLst/>
            <a:cxnLst/>
            <a:rect r="r" b="b" t="t" l="l"/>
            <a:pathLst>
              <a:path h="7716244" w="7756436">
                <a:moveTo>
                  <a:pt x="0" y="0"/>
                </a:moveTo>
                <a:lnTo>
                  <a:pt x="7756436" y="0"/>
                </a:lnTo>
                <a:lnTo>
                  <a:pt x="7756436" y="7716244"/>
                </a:lnTo>
                <a:lnTo>
                  <a:pt x="0" y="7716244"/>
                </a:lnTo>
                <a:lnTo>
                  <a:pt x="0" y="0"/>
                </a:lnTo>
                <a:close/>
              </a:path>
            </a:pathLst>
          </a:custGeom>
          <a:blipFill>
            <a:blip r:embed="rId4"/>
            <a:stretch>
              <a:fillRect l="0" t="0" r="0" b="-8367"/>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4237710" y="396621"/>
            <a:ext cx="8160224" cy="814197"/>
          </a:xfrm>
          <a:prstGeom prst="rect">
            <a:avLst/>
          </a:prstGeom>
        </p:spPr>
        <p:txBody>
          <a:bodyPr anchor="t" rtlCol="false" tIns="0" lIns="0" bIns="0" rIns="0">
            <a:spAutoFit/>
          </a:bodyPr>
          <a:lstStyle/>
          <a:p>
            <a:pPr algn="ctr">
              <a:lnSpc>
                <a:spcPts val="6623"/>
              </a:lnSpc>
            </a:pPr>
            <a:r>
              <a:rPr lang="en-US" sz="4800" spc="470">
                <a:solidFill>
                  <a:srgbClr val="231F20"/>
                </a:solidFill>
                <a:latin typeface="Oswald Bold"/>
                <a:ea typeface="Oswald Bold"/>
                <a:cs typeface="Oswald Bold"/>
                <a:sym typeface="Oswald Bold"/>
              </a:rPr>
              <a:t>AGGREGATION</a:t>
            </a:r>
          </a:p>
        </p:txBody>
      </p:sp>
      <p:sp>
        <p:nvSpPr>
          <p:cNvPr name="TextBox 3" id="3"/>
          <p:cNvSpPr txBox="true"/>
          <p:nvPr/>
        </p:nvSpPr>
        <p:spPr>
          <a:xfrm rot="0">
            <a:off x="826888" y="1430869"/>
            <a:ext cx="17228850" cy="9125689"/>
          </a:xfrm>
          <a:prstGeom prst="rect">
            <a:avLst/>
          </a:prstGeom>
        </p:spPr>
        <p:txBody>
          <a:bodyPr anchor="t" rtlCol="false" tIns="0" lIns="0" bIns="0" rIns="0">
            <a:spAutoFit/>
          </a:bodyPr>
          <a:lstStyle/>
          <a:p>
            <a:pPr algn="ctr">
              <a:lnSpc>
                <a:spcPts val="5757"/>
              </a:lnSpc>
            </a:pPr>
            <a:r>
              <a:rPr lang="en-US" sz="4112">
                <a:solidFill>
                  <a:srgbClr val="231F20"/>
                </a:solidFill>
                <a:latin typeface="Canva Sans"/>
                <a:ea typeface="Canva Sans"/>
                <a:cs typeface="Canva Sans"/>
                <a:sym typeface="Canva Sans"/>
              </a:rPr>
              <a:t>Aggregation in SQL refers to the process of combining multiple values into a single value. This is done using aggregate functions. Here are some of the most commonly used aggregate functions:</a:t>
            </a:r>
          </a:p>
          <a:p>
            <a:pPr algn="ctr">
              <a:lnSpc>
                <a:spcPts val="5757"/>
              </a:lnSpc>
            </a:pPr>
          </a:p>
          <a:p>
            <a:pPr algn="l">
              <a:lnSpc>
                <a:spcPts val="5757"/>
              </a:lnSpc>
            </a:pPr>
            <a:r>
              <a:rPr lang="en-US" sz="4112">
                <a:solidFill>
                  <a:srgbClr val="231F20"/>
                </a:solidFill>
                <a:latin typeface="Canva Sans"/>
                <a:ea typeface="Canva Sans"/>
                <a:cs typeface="Canva Sans"/>
                <a:sym typeface="Canva Sans"/>
              </a:rPr>
              <a:t>•COUNT(): Counts the number of rows in a dataset.</a:t>
            </a:r>
          </a:p>
          <a:p>
            <a:pPr algn="l">
              <a:lnSpc>
                <a:spcPts val="5757"/>
              </a:lnSpc>
            </a:pPr>
            <a:r>
              <a:rPr lang="en-US" sz="4112">
                <a:solidFill>
                  <a:srgbClr val="231F20"/>
                </a:solidFill>
                <a:latin typeface="Canva Sans"/>
                <a:ea typeface="Canva Sans"/>
                <a:cs typeface="Canva Sans"/>
                <a:sym typeface="Canva Sans"/>
              </a:rPr>
              <a:t>•SUM(): Adds up the values in a numeric column.</a:t>
            </a:r>
          </a:p>
          <a:p>
            <a:pPr algn="l">
              <a:lnSpc>
                <a:spcPts val="5757"/>
              </a:lnSpc>
            </a:pPr>
            <a:r>
              <a:rPr lang="en-US" sz="4112">
                <a:solidFill>
                  <a:srgbClr val="231F20"/>
                </a:solidFill>
                <a:latin typeface="Canva Sans"/>
                <a:ea typeface="Canva Sans"/>
                <a:cs typeface="Canva Sans"/>
                <a:sym typeface="Canva Sans"/>
              </a:rPr>
              <a:t>•AVG(): Calculates the average of the values in a numeric column.</a:t>
            </a:r>
          </a:p>
          <a:p>
            <a:pPr algn="l">
              <a:lnSpc>
                <a:spcPts val="5757"/>
              </a:lnSpc>
            </a:pPr>
            <a:r>
              <a:rPr lang="en-US" sz="4112">
                <a:solidFill>
                  <a:srgbClr val="231F20"/>
                </a:solidFill>
                <a:latin typeface="Canva Sans"/>
                <a:ea typeface="Canva Sans"/>
                <a:cs typeface="Canva Sans"/>
                <a:sym typeface="Canva Sans"/>
              </a:rPr>
              <a:t>•MAX(): Finds the maximum value in a column.</a:t>
            </a:r>
          </a:p>
          <a:p>
            <a:pPr algn="l">
              <a:lnSpc>
                <a:spcPts val="5757"/>
              </a:lnSpc>
            </a:pPr>
            <a:r>
              <a:rPr lang="en-US" sz="4112">
                <a:solidFill>
                  <a:srgbClr val="231F20"/>
                </a:solidFill>
                <a:latin typeface="Canva Sans"/>
                <a:ea typeface="Canva Sans"/>
                <a:cs typeface="Canva Sans"/>
                <a:sym typeface="Canva Sans"/>
              </a:rPr>
              <a:t>•MIN(): Finds the minimum value in a column.</a:t>
            </a:r>
          </a:p>
          <a:p>
            <a:pPr algn="l">
              <a:lnSpc>
                <a:spcPts val="5757"/>
              </a:lnSpc>
            </a:pPr>
          </a:p>
          <a:p>
            <a:pPr algn="l">
              <a:lnSpc>
                <a:spcPts val="5757"/>
              </a:lnSpc>
            </a:pPr>
          </a:p>
          <a:p>
            <a:pPr algn="ctr">
              <a:lnSpc>
                <a:spcPts val="4660"/>
              </a:lnSpc>
            </a:pPr>
          </a:p>
          <a:p>
            <a:pPr algn="ctr">
              <a:lnSpc>
                <a:spcPts val="4660"/>
              </a:lnSpc>
            </a:pPr>
          </a:p>
        </p:txBody>
      </p:sp>
      <p:sp>
        <p:nvSpPr>
          <p:cNvPr name="Freeform 4" id="4"/>
          <p:cNvSpPr/>
          <p:nvPr/>
        </p:nvSpPr>
        <p:spPr>
          <a:xfrm flipH="false" flipV="false" rot="0">
            <a:off x="16175832" y="8423100"/>
            <a:ext cx="2166936" cy="2166936"/>
          </a:xfrm>
          <a:custGeom>
            <a:avLst/>
            <a:gdLst/>
            <a:ahLst/>
            <a:cxnLst/>
            <a:rect r="r" b="b" t="t" l="l"/>
            <a:pathLst>
              <a:path h="2166936" w="2166936">
                <a:moveTo>
                  <a:pt x="0" y="0"/>
                </a:moveTo>
                <a:lnTo>
                  <a:pt x="2166936" y="0"/>
                </a:lnTo>
                <a:lnTo>
                  <a:pt x="2166936" y="2166936"/>
                </a:lnTo>
                <a:lnTo>
                  <a:pt x="0" y="2166936"/>
                </a:lnTo>
                <a:lnTo>
                  <a:pt x="0" y="0"/>
                </a:lnTo>
                <a:close/>
              </a:path>
            </a:pathLst>
          </a:custGeom>
          <a:blipFill>
            <a:blip r:embed="rId2"/>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512190" y="962025"/>
            <a:ext cx="17114963" cy="7781290"/>
          </a:xfrm>
          <a:prstGeom prst="rect">
            <a:avLst/>
          </a:prstGeom>
        </p:spPr>
        <p:txBody>
          <a:bodyPr anchor="t" rtlCol="false" tIns="0" lIns="0" bIns="0" rIns="0">
            <a:spAutoFit/>
          </a:bodyPr>
          <a:lstStyle/>
          <a:p>
            <a:pPr algn="l">
              <a:lnSpc>
                <a:spcPts val="4759"/>
              </a:lnSpc>
            </a:pPr>
            <a:r>
              <a:rPr lang="en-US" sz="3399">
                <a:solidFill>
                  <a:srgbClr val="231F20"/>
                </a:solidFill>
                <a:latin typeface="Canva Sans Bold"/>
                <a:ea typeface="Canva Sans Bold"/>
                <a:cs typeface="Canva Sans Bold"/>
                <a:sym typeface="Canva Sans Bold"/>
              </a:rPr>
              <a:t>GROUP BY Clause</a:t>
            </a:r>
          </a:p>
          <a:p>
            <a:pPr algn="l">
              <a:lnSpc>
                <a:spcPts val="4759"/>
              </a:lnSpc>
            </a:pPr>
            <a:r>
              <a:rPr lang="en-US" sz="3399">
                <a:solidFill>
                  <a:srgbClr val="231F20"/>
                </a:solidFill>
                <a:latin typeface="Canva Sans"/>
                <a:ea typeface="Canva Sans"/>
                <a:cs typeface="Canva Sans"/>
                <a:sym typeface="Canva Sans"/>
              </a:rPr>
              <a:t>The GROUP BY clause is used in conjunction with aggregate functions to group the rows that have the same values in specified columns into summary rows. </a:t>
            </a:r>
          </a:p>
          <a:p>
            <a:pPr algn="l">
              <a:lnSpc>
                <a:spcPts val="4759"/>
              </a:lnSpc>
            </a:pPr>
            <a:r>
              <a:rPr lang="en-US" sz="3399">
                <a:solidFill>
                  <a:srgbClr val="231F20"/>
                </a:solidFill>
                <a:latin typeface="Canva Sans"/>
                <a:ea typeface="Canva Sans"/>
                <a:cs typeface="Canva Sans"/>
                <a:sym typeface="Canva Sans"/>
              </a:rPr>
              <a:t>It can be very useful for performing operations like counting the number of items in each category, finding the maximum value in each group, etc.</a:t>
            </a:r>
          </a:p>
          <a:p>
            <a:pPr algn="l">
              <a:lnSpc>
                <a:spcPts val="4759"/>
              </a:lnSpc>
            </a:pPr>
          </a:p>
          <a:p>
            <a:pPr algn="l">
              <a:lnSpc>
                <a:spcPts val="4759"/>
              </a:lnSpc>
            </a:pPr>
          </a:p>
          <a:p>
            <a:pPr algn="l">
              <a:lnSpc>
                <a:spcPts val="4759"/>
              </a:lnSpc>
            </a:pPr>
            <a:r>
              <a:rPr lang="en-US" sz="3399">
                <a:solidFill>
                  <a:srgbClr val="231F20"/>
                </a:solidFill>
                <a:latin typeface="Canva Sans Bold"/>
                <a:ea typeface="Canva Sans Bold"/>
                <a:cs typeface="Canva Sans Bold"/>
                <a:sym typeface="Canva Sans Bold"/>
              </a:rPr>
              <a:t>SYNTAX</a:t>
            </a:r>
          </a:p>
          <a:p>
            <a:pPr algn="l">
              <a:lnSpc>
                <a:spcPts val="4759"/>
              </a:lnSpc>
            </a:pPr>
            <a:r>
              <a:rPr lang="en-US" sz="3399">
                <a:solidFill>
                  <a:srgbClr val="231F20"/>
                </a:solidFill>
                <a:latin typeface="Canva Sans"/>
                <a:ea typeface="Canva Sans"/>
                <a:cs typeface="Canva Sans"/>
                <a:sym typeface="Canva Sans"/>
              </a:rPr>
              <a:t>SELECT column_name(s), AGGREGATE_FUNCTION(column_name)</a:t>
            </a:r>
          </a:p>
          <a:p>
            <a:pPr algn="l">
              <a:lnSpc>
                <a:spcPts val="4759"/>
              </a:lnSpc>
            </a:pPr>
            <a:r>
              <a:rPr lang="en-US" sz="3399">
                <a:solidFill>
                  <a:srgbClr val="231F20"/>
                </a:solidFill>
                <a:latin typeface="Canva Sans"/>
                <a:ea typeface="Canva Sans"/>
                <a:cs typeface="Canva Sans"/>
                <a:sym typeface="Canva Sans"/>
              </a:rPr>
              <a:t>FROM table_name</a:t>
            </a:r>
          </a:p>
          <a:p>
            <a:pPr algn="l">
              <a:lnSpc>
                <a:spcPts val="4759"/>
              </a:lnSpc>
            </a:pPr>
            <a:r>
              <a:rPr lang="en-US" sz="3399">
                <a:solidFill>
                  <a:srgbClr val="231F20"/>
                </a:solidFill>
                <a:latin typeface="Canva Sans"/>
                <a:ea typeface="Canva Sans"/>
                <a:cs typeface="Canva Sans"/>
                <a:sym typeface="Canva Sans"/>
              </a:rPr>
              <a:t>WHERE condition</a:t>
            </a:r>
          </a:p>
          <a:p>
            <a:pPr algn="l">
              <a:lnSpc>
                <a:spcPts val="4759"/>
              </a:lnSpc>
            </a:pPr>
            <a:r>
              <a:rPr lang="en-US" sz="3399">
                <a:solidFill>
                  <a:srgbClr val="231F20"/>
                </a:solidFill>
                <a:latin typeface="Canva Sans"/>
                <a:ea typeface="Canva Sans"/>
                <a:cs typeface="Canva Sans"/>
                <a:sym typeface="Canva Sans"/>
              </a:rPr>
              <a:t>GROUP BY column_name(s);</a:t>
            </a:r>
          </a:p>
          <a:p>
            <a:pPr algn="ctr">
              <a:lnSpc>
                <a:spcPts val="4759"/>
              </a:lnSpc>
            </a:pPr>
          </a:p>
        </p:txBody>
      </p:sp>
      <p:sp>
        <p:nvSpPr>
          <p:cNvPr name="Freeform 4" id="4"/>
          <p:cNvSpPr/>
          <p:nvPr/>
        </p:nvSpPr>
        <p:spPr>
          <a:xfrm flipH="false" flipV="false" rot="0">
            <a:off x="16175832" y="8423100"/>
            <a:ext cx="2166936" cy="2166936"/>
          </a:xfrm>
          <a:custGeom>
            <a:avLst/>
            <a:gdLst/>
            <a:ahLst/>
            <a:cxnLst/>
            <a:rect r="r" b="b" t="t" l="l"/>
            <a:pathLst>
              <a:path h="2166936" w="2166936">
                <a:moveTo>
                  <a:pt x="0" y="0"/>
                </a:moveTo>
                <a:lnTo>
                  <a:pt x="2166936" y="0"/>
                </a:lnTo>
                <a:lnTo>
                  <a:pt x="2166936" y="2166936"/>
                </a:lnTo>
                <a:lnTo>
                  <a:pt x="0" y="2166936"/>
                </a:lnTo>
                <a:lnTo>
                  <a:pt x="0" y="0"/>
                </a:lnTo>
                <a:close/>
              </a:path>
            </a:pathLst>
          </a:custGeom>
          <a:blipFill>
            <a:blip r:embed="rId3"/>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6175832" y="8423100"/>
            <a:ext cx="2166936" cy="2166936"/>
          </a:xfrm>
          <a:custGeom>
            <a:avLst/>
            <a:gdLst/>
            <a:ahLst/>
            <a:cxnLst/>
            <a:rect r="r" b="b" t="t" l="l"/>
            <a:pathLst>
              <a:path h="2166936" w="2166936">
                <a:moveTo>
                  <a:pt x="0" y="0"/>
                </a:moveTo>
                <a:lnTo>
                  <a:pt x="2166936" y="0"/>
                </a:lnTo>
                <a:lnTo>
                  <a:pt x="2166936" y="2166936"/>
                </a:lnTo>
                <a:lnTo>
                  <a:pt x="0" y="2166936"/>
                </a:lnTo>
                <a:lnTo>
                  <a:pt x="0" y="0"/>
                </a:lnTo>
                <a:close/>
              </a:path>
            </a:pathLst>
          </a:custGeom>
          <a:blipFill>
            <a:blip r:embed="rId3"/>
            <a:stretch>
              <a:fillRect l="0" t="0" r="0" b="0"/>
            </a:stretch>
          </a:blipFill>
        </p:spPr>
      </p:sp>
      <p:sp>
        <p:nvSpPr>
          <p:cNvPr name="TextBox 4" id="4"/>
          <p:cNvSpPr txBox="true"/>
          <p:nvPr/>
        </p:nvSpPr>
        <p:spPr>
          <a:xfrm rot="0">
            <a:off x="1028700" y="1562735"/>
            <a:ext cx="14965295" cy="5981065"/>
          </a:xfrm>
          <a:prstGeom prst="rect">
            <a:avLst/>
          </a:prstGeom>
        </p:spPr>
        <p:txBody>
          <a:bodyPr anchor="t" rtlCol="false" tIns="0" lIns="0" bIns="0" rIns="0">
            <a:spAutoFit/>
          </a:bodyPr>
          <a:lstStyle/>
          <a:p>
            <a:pPr algn="l">
              <a:lnSpc>
                <a:spcPts val="4759"/>
              </a:lnSpc>
            </a:pPr>
            <a:r>
              <a:rPr lang="en-US" sz="3399">
                <a:solidFill>
                  <a:srgbClr val="231F20"/>
                </a:solidFill>
                <a:latin typeface="Canva Sans Bold"/>
                <a:ea typeface="Canva Sans Bold"/>
                <a:cs typeface="Canva Sans Bold"/>
                <a:sym typeface="Canva Sans Bold"/>
              </a:rPr>
              <a:t>Get these queries:</a:t>
            </a:r>
          </a:p>
          <a:p>
            <a:pPr algn="l">
              <a:lnSpc>
                <a:spcPts val="4759"/>
              </a:lnSpc>
            </a:pPr>
          </a:p>
          <a:p>
            <a:pPr algn="l">
              <a:lnSpc>
                <a:spcPts val="4759"/>
              </a:lnSpc>
            </a:pPr>
            <a:r>
              <a:rPr lang="en-US" sz="3399">
                <a:solidFill>
                  <a:srgbClr val="231F20"/>
                </a:solidFill>
                <a:latin typeface="Canva Sans"/>
                <a:ea typeface="Canva Sans"/>
                <a:cs typeface="Canva Sans"/>
                <a:sym typeface="Canva Sans"/>
              </a:rPr>
              <a:t>-- Find the number of employees</a:t>
            </a:r>
          </a:p>
          <a:p>
            <a:pPr algn="l">
              <a:lnSpc>
                <a:spcPts val="4759"/>
              </a:lnSpc>
            </a:pPr>
            <a:r>
              <a:rPr lang="en-US" sz="3399">
                <a:solidFill>
                  <a:srgbClr val="231F20"/>
                </a:solidFill>
                <a:latin typeface="Canva Sans"/>
                <a:ea typeface="Canva Sans"/>
                <a:cs typeface="Canva Sans"/>
                <a:sym typeface="Canva Sans"/>
              </a:rPr>
              <a:t>-- Find the average of all employee's salaries</a:t>
            </a:r>
          </a:p>
          <a:p>
            <a:pPr algn="l">
              <a:lnSpc>
                <a:spcPts val="4759"/>
              </a:lnSpc>
            </a:pPr>
            <a:r>
              <a:rPr lang="en-US" sz="3399">
                <a:solidFill>
                  <a:srgbClr val="231F20"/>
                </a:solidFill>
                <a:latin typeface="Canva Sans"/>
                <a:ea typeface="Canva Sans"/>
                <a:cs typeface="Canva Sans"/>
                <a:sym typeface="Canva Sans"/>
              </a:rPr>
              <a:t>-- Find the sum of all employee's salaries</a:t>
            </a:r>
          </a:p>
          <a:p>
            <a:pPr algn="l">
              <a:lnSpc>
                <a:spcPts val="4759"/>
              </a:lnSpc>
            </a:pPr>
            <a:r>
              <a:rPr lang="en-US" sz="3399">
                <a:solidFill>
                  <a:srgbClr val="231F20"/>
                </a:solidFill>
                <a:latin typeface="Canva Sans"/>
                <a:ea typeface="Canva Sans"/>
                <a:cs typeface="Canva Sans"/>
                <a:sym typeface="Canva Sans"/>
              </a:rPr>
              <a:t>-- Find out how many males and females there are</a:t>
            </a:r>
          </a:p>
          <a:p>
            <a:pPr algn="l">
              <a:lnSpc>
                <a:spcPts val="4759"/>
              </a:lnSpc>
            </a:pPr>
            <a:r>
              <a:rPr lang="en-US" sz="3399">
                <a:solidFill>
                  <a:srgbClr val="231F20"/>
                </a:solidFill>
                <a:latin typeface="Canva Sans"/>
                <a:ea typeface="Canva Sans"/>
                <a:cs typeface="Canva Sans"/>
                <a:sym typeface="Canva Sans"/>
              </a:rPr>
              <a:t>-- Find the total sales of each salesman</a:t>
            </a:r>
          </a:p>
          <a:p>
            <a:pPr algn="l">
              <a:lnSpc>
                <a:spcPts val="4759"/>
              </a:lnSpc>
            </a:pPr>
            <a:r>
              <a:rPr lang="en-US" sz="3399">
                <a:solidFill>
                  <a:srgbClr val="231F20"/>
                </a:solidFill>
                <a:latin typeface="Canva Sans"/>
                <a:ea typeface="Canva Sans"/>
                <a:cs typeface="Canva Sans"/>
                <a:sym typeface="Canva Sans"/>
              </a:rPr>
              <a:t>-- Find the total amount of money spent by each client</a:t>
            </a:r>
          </a:p>
          <a:p>
            <a:pPr algn="l">
              <a:lnSpc>
                <a:spcPts val="4759"/>
              </a:lnSpc>
            </a:pPr>
          </a:p>
          <a:p>
            <a:pPr algn="l">
              <a:lnSpc>
                <a:spcPts val="475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852731" y="1861098"/>
            <a:ext cx="16406569" cy="778129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Bold"/>
                <a:ea typeface="Canva Sans Bold"/>
                <a:cs typeface="Canva Sans Bold"/>
                <a:sym typeface="Canva Sans Bold"/>
              </a:rPr>
              <a:t>-- Find the number of employees</a:t>
            </a:r>
          </a:p>
          <a:p>
            <a:pPr algn="just">
              <a:lnSpc>
                <a:spcPts val="4759"/>
              </a:lnSpc>
            </a:pPr>
            <a:r>
              <a:rPr lang="en-US" sz="3399">
                <a:solidFill>
                  <a:srgbClr val="000000"/>
                </a:solidFill>
                <a:latin typeface="Canva Sans Bold"/>
                <a:ea typeface="Canva Sans Bold"/>
                <a:cs typeface="Canva Sans Bold"/>
                <a:sym typeface="Canva Sans Bold"/>
              </a:rPr>
              <a:t>SELECT COUNT(super_id)</a:t>
            </a:r>
          </a:p>
          <a:p>
            <a:pPr algn="just">
              <a:lnSpc>
                <a:spcPts val="4759"/>
              </a:lnSpc>
            </a:pPr>
            <a:r>
              <a:rPr lang="en-US" sz="3399">
                <a:solidFill>
                  <a:srgbClr val="000000"/>
                </a:solidFill>
                <a:latin typeface="Canva Sans Bold"/>
                <a:ea typeface="Canva Sans Bold"/>
                <a:cs typeface="Canva Sans Bold"/>
                <a:sym typeface="Canva Sans Bold"/>
              </a:rPr>
              <a:t>FROM employee;</a:t>
            </a:r>
          </a:p>
          <a:p>
            <a:pPr algn="just">
              <a:lnSpc>
                <a:spcPts val="4759"/>
              </a:lnSpc>
            </a:pPr>
            <a:r>
              <a:rPr lang="en-US" sz="3399">
                <a:solidFill>
                  <a:srgbClr val="000000"/>
                </a:solidFill>
                <a:latin typeface="Canva Sans Bold"/>
                <a:ea typeface="Canva Sans Bold"/>
                <a:cs typeface="Canva Sans Bold"/>
                <a:sym typeface="Canva Sans Bold"/>
              </a:rPr>
              <a:t> </a:t>
            </a:r>
          </a:p>
          <a:p>
            <a:pPr algn="just">
              <a:lnSpc>
                <a:spcPts val="4759"/>
              </a:lnSpc>
            </a:pPr>
            <a:r>
              <a:rPr lang="en-US" sz="3399">
                <a:solidFill>
                  <a:srgbClr val="000000"/>
                </a:solidFill>
                <a:latin typeface="Canva Sans Bold"/>
                <a:ea typeface="Canva Sans Bold"/>
                <a:cs typeface="Canva Sans Bold"/>
                <a:sym typeface="Canva Sans Bold"/>
              </a:rPr>
              <a:t>-- Find the average of all employee's salaries</a:t>
            </a:r>
          </a:p>
          <a:p>
            <a:pPr algn="just">
              <a:lnSpc>
                <a:spcPts val="4759"/>
              </a:lnSpc>
            </a:pPr>
            <a:r>
              <a:rPr lang="en-US" sz="3399">
                <a:solidFill>
                  <a:srgbClr val="000000"/>
                </a:solidFill>
                <a:latin typeface="Canva Sans Bold"/>
                <a:ea typeface="Canva Sans Bold"/>
                <a:cs typeface="Canva Sans Bold"/>
                <a:sym typeface="Canva Sans Bold"/>
              </a:rPr>
              <a:t>SELECT AVG(salary)</a:t>
            </a:r>
          </a:p>
          <a:p>
            <a:pPr algn="just">
              <a:lnSpc>
                <a:spcPts val="4759"/>
              </a:lnSpc>
            </a:pPr>
            <a:r>
              <a:rPr lang="en-US" sz="3399">
                <a:solidFill>
                  <a:srgbClr val="000000"/>
                </a:solidFill>
                <a:latin typeface="Canva Sans Bold"/>
                <a:ea typeface="Canva Sans Bold"/>
                <a:cs typeface="Canva Sans Bold"/>
                <a:sym typeface="Canva Sans Bold"/>
              </a:rPr>
              <a:t>FROM employee;</a:t>
            </a:r>
          </a:p>
          <a:p>
            <a:pPr algn="just">
              <a:lnSpc>
                <a:spcPts val="4759"/>
              </a:lnSpc>
            </a:pPr>
            <a:r>
              <a:rPr lang="en-US" sz="3399">
                <a:solidFill>
                  <a:srgbClr val="000000"/>
                </a:solidFill>
                <a:latin typeface="Canva Sans Bold"/>
                <a:ea typeface="Canva Sans Bold"/>
                <a:cs typeface="Canva Sans Bold"/>
                <a:sym typeface="Canva Sans Bold"/>
              </a:rPr>
              <a:t> </a:t>
            </a:r>
          </a:p>
          <a:p>
            <a:pPr algn="just">
              <a:lnSpc>
                <a:spcPts val="4759"/>
              </a:lnSpc>
            </a:pPr>
            <a:r>
              <a:rPr lang="en-US" sz="3399">
                <a:solidFill>
                  <a:srgbClr val="000000"/>
                </a:solidFill>
                <a:latin typeface="Canva Sans Bold"/>
                <a:ea typeface="Canva Sans Bold"/>
                <a:cs typeface="Canva Sans Bold"/>
                <a:sym typeface="Canva Sans Bold"/>
              </a:rPr>
              <a:t>-- Find the sum of all employee's salaries</a:t>
            </a:r>
          </a:p>
          <a:p>
            <a:pPr algn="just">
              <a:lnSpc>
                <a:spcPts val="4759"/>
              </a:lnSpc>
            </a:pPr>
            <a:r>
              <a:rPr lang="en-US" sz="3399">
                <a:solidFill>
                  <a:srgbClr val="000000"/>
                </a:solidFill>
                <a:latin typeface="Canva Sans Bold"/>
                <a:ea typeface="Canva Sans Bold"/>
                <a:cs typeface="Canva Sans Bold"/>
                <a:sym typeface="Canva Sans Bold"/>
              </a:rPr>
              <a:t>SELECT SUM(salary)</a:t>
            </a:r>
          </a:p>
          <a:p>
            <a:pPr algn="just">
              <a:lnSpc>
                <a:spcPts val="4759"/>
              </a:lnSpc>
            </a:pPr>
            <a:r>
              <a:rPr lang="en-US" sz="3399">
                <a:solidFill>
                  <a:srgbClr val="000000"/>
                </a:solidFill>
                <a:latin typeface="Canva Sans Bold"/>
                <a:ea typeface="Canva Sans Bold"/>
                <a:cs typeface="Canva Sans Bold"/>
                <a:sym typeface="Canva Sans Bold"/>
              </a:rPr>
              <a:t>FROM employee;</a:t>
            </a:r>
          </a:p>
          <a:p>
            <a:pPr algn="just">
              <a:lnSpc>
                <a:spcPts val="4759"/>
              </a:lnSpc>
            </a:pPr>
          </a:p>
          <a:p>
            <a:pPr algn="ctr">
              <a:lnSpc>
                <a:spcPts val="4759"/>
              </a:lnSpc>
            </a:pPr>
          </a:p>
        </p:txBody>
      </p:sp>
      <p:sp>
        <p:nvSpPr>
          <p:cNvPr name="Freeform 6" id="6"/>
          <p:cNvSpPr/>
          <p:nvPr/>
        </p:nvSpPr>
        <p:spPr>
          <a:xfrm flipH="false" flipV="false" rot="0">
            <a:off x="16175832" y="8423100"/>
            <a:ext cx="2166936" cy="2166936"/>
          </a:xfrm>
          <a:custGeom>
            <a:avLst/>
            <a:gdLst/>
            <a:ahLst/>
            <a:cxnLst/>
            <a:rect r="r" b="b" t="t" l="l"/>
            <a:pathLst>
              <a:path h="2166936" w="2166936">
                <a:moveTo>
                  <a:pt x="0" y="0"/>
                </a:moveTo>
                <a:lnTo>
                  <a:pt x="2166936" y="0"/>
                </a:lnTo>
                <a:lnTo>
                  <a:pt x="2166936" y="2166936"/>
                </a:lnTo>
                <a:lnTo>
                  <a:pt x="0" y="2166936"/>
                </a:lnTo>
                <a:lnTo>
                  <a:pt x="0" y="0"/>
                </a:lnTo>
                <a:close/>
              </a:path>
            </a:pathLst>
          </a:custGeom>
          <a:blipFill>
            <a:blip r:embed="rId5"/>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643182" y="1242695"/>
            <a:ext cx="16616118" cy="9592310"/>
          </a:xfrm>
          <a:prstGeom prst="rect">
            <a:avLst/>
          </a:prstGeom>
        </p:spPr>
        <p:txBody>
          <a:bodyPr anchor="t" rtlCol="false" tIns="0" lIns="0" bIns="0" rIns="0">
            <a:spAutoFit/>
          </a:bodyPr>
          <a:lstStyle/>
          <a:p>
            <a:pPr algn="just">
              <a:lnSpc>
                <a:spcPts val="3919"/>
              </a:lnSpc>
            </a:pPr>
            <a:r>
              <a:rPr lang="en-US" sz="2799">
                <a:solidFill>
                  <a:srgbClr val="000000"/>
                </a:solidFill>
                <a:latin typeface="Canva Sans Bold"/>
                <a:ea typeface="Canva Sans Bold"/>
                <a:cs typeface="Canva Sans Bold"/>
                <a:sym typeface="Canva Sans Bold"/>
              </a:rPr>
              <a:t>-- Find out how many males and females there are</a:t>
            </a:r>
          </a:p>
          <a:p>
            <a:pPr algn="just">
              <a:lnSpc>
                <a:spcPts val="3919"/>
              </a:lnSpc>
            </a:pPr>
            <a:r>
              <a:rPr lang="en-US" sz="2799">
                <a:solidFill>
                  <a:srgbClr val="000000"/>
                </a:solidFill>
                <a:latin typeface="Canva Sans Bold"/>
                <a:ea typeface="Canva Sans Bold"/>
                <a:cs typeface="Canva Sans Bold"/>
                <a:sym typeface="Canva Sans Bold"/>
              </a:rPr>
              <a:t>SELECT COUNT(sex), sex</a:t>
            </a:r>
          </a:p>
          <a:p>
            <a:pPr algn="just">
              <a:lnSpc>
                <a:spcPts val="3919"/>
              </a:lnSpc>
            </a:pPr>
            <a:r>
              <a:rPr lang="en-US" sz="2799">
                <a:solidFill>
                  <a:srgbClr val="000000"/>
                </a:solidFill>
                <a:latin typeface="Canva Sans Bold"/>
                <a:ea typeface="Canva Sans Bold"/>
                <a:cs typeface="Canva Sans Bold"/>
                <a:sym typeface="Canva Sans Bold"/>
              </a:rPr>
              <a:t>FROM employee</a:t>
            </a:r>
          </a:p>
          <a:p>
            <a:pPr algn="just">
              <a:lnSpc>
                <a:spcPts val="3919"/>
              </a:lnSpc>
            </a:pPr>
            <a:r>
              <a:rPr lang="en-US" sz="2799">
                <a:solidFill>
                  <a:srgbClr val="000000"/>
                </a:solidFill>
                <a:latin typeface="Canva Sans Bold"/>
                <a:ea typeface="Canva Sans Bold"/>
                <a:cs typeface="Canva Sans Bold"/>
                <a:sym typeface="Canva Sans Bold"/>
              </a:rPr>
              <a:t>GROUP BY sex</a:t>
            </a:r>
          </a:p>
          <a:p>
            <a:pPr algn="just">
              <a:lnSpc>
                <a:spcPts val="3919"/>
              </a:lnSpc>
            </a:pPr>
            <a:r>
              <a:rPr lang="en-US" sz="2799">
                <a:solidFill>
                  <a:srgbClr val="000000"/>
                </a:solidFill>
                <a:latin typeface="Canva Sans Bold"/>
                <a:ea typeface="Canva Sans Bold"/>
                <a:cs typeface="Canva Sans Bold"/>
                <a:sym typeface="Canva Sans Bold"/>
              </a:rPr>
              <a:t> </a:t>
            </a:r>
          </a:p>
          <a:p>
            <a:pPr algn="just">
              <a:lnSpc>
                <a:spcPts val="3919"/>
              </a:lnSpc>
            </a:pPr>
            <a:r>
              <a:rPr lang="en-US" sz="2799">
                <a:solidFill>
                  <a:srgbClr val="000000"/>
                </a:solidFill>
                <a:latin typeface="Canva Sans Bold"/>
                <a:ea typeface="Canva Sans Bold"/>
                <a:cs typeface="Canva Sans Bold"/>
                <a:sym typeface="Canva Sans Bold"/>
              </a:rPr>
              <a:t>-- Find the total sales of each salesman</a:t>
            </a:r>
          </a:p>
          <a:p>
            <a:pPr algn="just">
              <a:lnSpc>
                <a:spcPts val="3919"/>
              </a:lnSpc>
            </a:pPr>
            <a:r>
              <a:rPr lang="en-US" sz="2799">
                <a:solidFill>
                  <a:srgbClr val="000000"/>
                </a:solidFill>
                <a:latin typeface="Canva Sans Bold"/>
                <a:ea typeface="Canva Sans Bold"/>
                <a:cs typeface="Canva Sans Bold"/>
                <a:sym typeface="Canva Sans Bold"/>
              </a:rPr>
              <a:t>SELECT SUM(total_sales), emp_id</a:t>
            </a:r>
          </a:p>
          <a:p>
            <a:pPr algn="just">
              <a:lnSpc>
                <a:spcPts val="3919"/>
              </a:lnSpc>
            </a:pPr>
            <a:r>
              <a:rPr lang="en-US" sz="2799">
                <a:solidFill>
                  <a:srgbClr val="000000"/>
                </a:solidFill>
                <a:latin typeface="Canva Sans Bold"/>
                <a:ea typeface="Canva Sans Bold"/>
                <a:cs typeface="Canva Sans Bold"/>
                <a:sym typeface="Canva Sans Bold"/>
              </a:rPr>
              <a:t>FROM works_with</a:t>
            </a:r>
          </a:p>
          <a:p>
            <a:pPr algn="just">
              <a:lnSpc>
                <a:spcPts val="3919"/>
              </a:lnSpc>
            </a:pPr>
            <a:r>
              <a:rPr lang="en-US" sz="2799">
                <a:solidFill>
                  <a:srgbClr val="000000"/>
                </a:solidFill>
                <a:latin typeface="Canva Sans Bold"/>
                <a:ea typeface="Canva Sans Bold"/>
                <a:cs typeface="Canva Sans Bold"/>
                <a:sym typeface="Canva Sans Bold"/>
              </a:rPr>
              <a:t>GROUP BY client_id;</a:t>
            </a:r>
          </a:p>
          <a:p>
            <a:pPr algn="just">
              <a:lnSpc>
                <a:spcPts val="3919"/>
              </a:lnSpc>
            </a:pPr>
            <a:r>
              <a:rPr lang="en-US" sz="2799">
                <a:solidFill>
                  <a:srgbClr val="000000"/>
                </a:solidFill>
                <a:latin typeface="Canva Sans Bold"/>
                <a:ea typeface="Canva Sans Bold"/>
                <a:cs typeface="Canva Sans Bold"/>
                <a:sym typeface="Canva Sans Bold"/>
              </a:rPr>
              <a:t> </a:t>
            </a:r>
          </a:p>
          <a:p>
            <a:pPr algn="just">
              <a:lnSpc>
                <a:spcPts val="3919"/>
              </a:lnSpc>
            </a:pPr>
            <a:r>
              <a:rPr lang="en-US" sz="2799">
                <a:solidFill>
                  <a:srgbClr val="000000"/>
                </a:solidFill>
                <a:latin typeface="Canva Sans Bold"/>
                <a:ea typeface="Canva Sans Bold"/>
                <a:cs typeface="Canva Sans Bold"/>
                <a:sym typeface="Canva Sans Bold"/>
              </a:rPr>
              <a:t>-- Find the total amount of money spent by each client</a:t>
            </a:r>
          </a:p>
          <a:p>
            <a:pPr algn="just">
              <a:lnSpc>
                <a:spcPts val="3919"/>
              </a:lnSpc>
            </a:pPr>
            <a:r>
              <a:rPr lang="en-US" sz="2799">
                <a:solidFill>
                  <a:srgbClr val="000000"/>
                </a:solidFill>
                <a:latin typeface="Canva Sans Bold"/>
                <a:ea typeface="Canva Sans Bold"/>
                <a:cs typeface="Canva Sans Bold"/>
                <a:sym typeface="Canva Sans Bold"/>
              </a:rPr>
              <a:t>SELECT SUM(total_sales), client_id</a:t>
            </a:r>
          </a:p>
          <a:p>
            <a:pPr algn="just">
              <a:lnSpc>
                <a:spcPts val="3919"/>
              </a:lnSpc>
            </a:pPr>
            <a:r>
              <a:rPr lang="en-US" sz="2799">
                <a:solidFill>
                  <a:srgbClr val="000000"/>
                </a:solidFill>
                <a:latin typeface="Canva Sans Bold"/>
                <a:ea typeface="Canva Sans Bold"/>
                <a:cs typeface="Canva Sans Bold"/>
                <a:sym typeface="Canva Sans Bold"/>
              </a:rPr>
              <a:t>FROM works_with</a:t>
            </a:r>
          </a:p>
          <a:p>
            <a:pPr algn="just">
              <a:lnSpc>
                <a:spcPts val="3919"/>
              </a:lnSpc>
            </a:pPr>
            <a:r>
              <a:rPr lang="en-US" sz="2799">
                <a:solidFill>
                  <a:srgbClr val="000000"/>
                </a:solidFill>
                <a:latin typeface="Canva Sans Bold"/>
                <a:ea typeface="Canva Sans Bold"/>
                <a:cs typeface="Canva Sans Bold"/>
                <a:sym typeface="Canva Sans Bold"/>
              </a:rPr>
              <a:t>GROUP BY client_id;</a:t>
            </a:r>
          </a:p>
          <a:p>
            <a:pPr algn="just">
              <a:lnSpc>
                <a:spcPts val="3919"/>
              </a:lnSpc>
            </a:pPr>
          </a:p>
          <a:p>
            <a:pPr algn="just">
              <a:lnSpc>
                <a:spcPts val="3359"/>
              </a:lnSpc>
            </a:pPr>
          </a:p>
          <a:p>
            <a:pPr algn="just">
              <a:lnSpc>
                <a:spcPts val="3919"/>
              </a:lnSpc>
            </a:pPr>
          </a:p>
          <a:p>
            <a:pPr algn="just">
              <a:lnSpc>
                <a:spcPts val="3359"/>
              </a:lnSpc>
            </a:pPr>
          </a:p>
          <a:p>
            <a:pPr algn="just">
              <a:lnSpc>
                <a:spcPts val="3359"/>
              </a:lnSpc>
            </a:pPr>
          </a:p>
          <a:p>
            <a:pPr algn="ctr">
              <a:lnSpc>
                <a:spcPts val="3359"/>
              </a:lnSpc>
            </a:pPr>
          </a:p>
        </p:txBody>
      </p:sp>
      <p:sp>
        <p:nvSpPr>
          <p:cNvPr name="Freeform 4" id="4"/>
          <p:cNvSpPr/>
          <p:nvPr/>
        </p:nvSpPr>
        <p:spPr>
          <a:xfrm flipH="false" flipV="false" rot="0">
            <a:off x="16547473" y="8794741"/>
            <a:ext cx="1795294" cy="1795294"/>
          </a:xfrm>
          <a:custGeom>
            <a:avLst/>
            <a:gdLst/>
            <a:ahLst/>
            <a:cxnLst/>
            <a:rect r="r" b="b" t="t" l="l"/>
            <a:pathLst>
              <a:path h="1795294" w="1795294">
                <a:moveTo>
                  <a:pt x="0" y="0"/>
                </a:moveTo>
                <a:lnTo>
                  <a:pt x="1795295" y="0"/>
                </a:lnTo>
                <a:lnTo>
                  <a:pt x="1795295" y="1795295"/>
                </a:lnTo>
                <a:lnTo>
                  <a:pt x="0" y="1795295"/>
                </a:lnTo>
                <a:lnTo>
                  <a:pt x="0" y="0"/>
                </a:lnTo>
                <a:close/>
              </a:path>
            </a:pathLst>
          </a:custGeom>
          <a:blipFill>
            <a:blip r:embed="rId3"/>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6547473" y="8794741"/>
            <a:ext cx="1795294" cy="1795294"/>
          </a:xfrm>
          <a:custGeom>
            <a:avLst/>
            <a:gdLst/>
            <a:ahLst/>
            <a:cxnLst/>
            <a:rect r="r" b="b" t="t" l="l"/>
            <a:pathLst>
              <a:path h="1795294" w="1795294">
                <a:moveTo>
                  <a:pt x="0" y="0"/>
                </a:moveTo>
                <a:lnTo>
                  <a:pt x="1795295" y="0"/>
                </a:lnTo>
                <a:lnTo>
                  <a:pt x="1795295" y="1795295"/>
                </a:lnTo>
                <a:lnTo>
                  <a:pt x="0" y="1795295"/>
                </a:lnTo>
                <a:lnTo>
                  <a:pt x="0" y="0"/>
                </a:lnTo>
                <a:close/>
              </a:path>
            </a:pathLst>
          </a:custGeom>
          <a:blipFill>
            <a:blip r:embed="rId3"/>
            <a:stretch>
              <a:fillRect l="0" t="0" r="0" b="0"/>
            </a:stretch>
          </a:blipFill>
        </p:spPr>
      </p:sp>
      <p:sp>
        <p:nvSpPr>
          <p:cNvPr name="Freeform 4" id="4"/>
          <p:cNvSpPr/>
          <p:nvPr/>
        </p:nvSpPr>
        <p:spPr>
          <a:xfrm flipH="false" flipV="false" rot="0">
            <a:off x="2760730" y="3343146"/>
            <a:ext cx="12381022" cy="6349242"/>
          </a:xfrm>
          <a:custGeom>
            <a:avLst/>
            <a:gdLst/>
            <a:ahLst/>
            <a:cxnLst/>
            <a:rect r="r" b="b" t="t" l="l"/>
            <a:pathLst>
              <a:path h="6349242" w="12381022">
                <a:moveTo>
                  <a:pt x="0" y="0"/>
                </a:moveTo>
                <a:lnTo>
                  <a:pt x="12381022" y="0"/>
                </a:lnTo>
                <a:lnTo>
                  <a:pt x="12381022" y="6349243"/>
                </a:lnTo>
                <a:lnTo>
                  <a:pt x="0" y="6349243"/>
                </a:lnTo>
                <a:lnTo>
                  <a:pt x="0" y="0"/>
                </a:lnTo>
                <a:close/>
              </a:path>
            </a:pathLst>
          </a:custGeom>
          <a:blipFill>
            <a:blip r:embed="rId4"/>
            <a:stretch>
              <a:fillRect l="0" t="0" r="0" b="0"/>
            </a:stretch>
          </a:blipFill>
        </p:spPr>
      </p:sp>
      <p:sp>
        <p:nvSpPr>
          <p:cNvPr name="TextBox 5" id="5"/>
          <p:cNvSpPr txBox="true"/>
          <p:nvPr/>
        </p:nvSpPr>
        <p:spPr>
          <a:xfrm rot="0">
            <a:off x="643182" y="1242695"/>
            <a:ext cx="16616118" cy="1896110"/>
          </a:xfrm>
          <a:prstGeom prst="rect">
            <a:avLst/>
          </a:prstGeom>
        </p:spPr>
        <p:txBody>
          <a:bodyPr anchor="t" rtlCol="false" tIns="0" lIns="0" bIns="0" rIns="0">
            <a:spAutoFit/>
          </a:bodyPr>
          <a:lstStyle/>
          <a:p>
            <a:pPr algn="just">
              <a:lnSpc>
                <a:spcPts val="3919"/>
              </a:lnSpc>
            </a:pPr>
            <a:r>
              <a:rPr lang="en-US" sz="2799">
                <a:solidFill>
                  <a:srgbClr val="000000"/>
                </a:solidFill>
                <a:latin typeface="Canva Sans Bold"/>
                <a:ea typeface="Canva Sans Bold"/>
                <a:cs typeface="Canva Sans Bold"/>
                <a:sym typeface="Canva Sans Bold"/>
              </a:rPr>
              <a:t>SQL Arithmetic Operators</a:t>
            </a:r>
          </a:p>
          <a:p>
            <a:pPr algn="just">
              <a:lnSpc>
                <a:spcPts val="3919"/>
              </a:lnSpc>
            </a:pPr>
            <a:r>
              <a:rPr lang="en-US" sz="2799">
                <a:solidFill>
                  <a:srgbClr val="000000"/>
                </a:solidFill>
                <a:latin typeface="Canva Sans Bold"/>
                <a:ea typeface="Canva Sans Bold"/>
                <a:cs typeface="Canva Sans Bold"/>
                <a:sym typeface="Canva Sans Bold"/>
              </a:rPr>
              <a:t>SQL Arithmetic Operators are used to perform mathematical operations on the numerical values. SQL provides the following operators to perform mathematical operations.</a:t>
            </a:r>
          </a:p>
          <a:p>
            <a:pPr algn="ctr">
              <a:lnSpc>
                <a:spcPts val="3359"/>
              </a:lnSpc>
            </a:pPr>
          </a:p>
        </p:txBody>
      </p:sp>
      <p:sp>
        <p:nvSpPr>
          <p:cNvPr name="TextBox 6" id="6"/>
          <p:cNvSpPr txBox="true"/>
          <p:nvPr/>
        </p:nvSpPr>
        <p:spPr>
          <a:xfrm rot="0">
            <a:off x="643182" y="415290"/>
            <a:ext cx="3276749" cy="613410"/>
          </a:xfrm>
          <a:prstGeom prst="rect">
            <a:avLst/>
          </a:prstGeom>
        </p:spPr>
        <p:txBody>
          <a:bodyPr anchor="t" rtlCol="false" tIns="0" lIns="0" bIns="0" rIns="0">
            <a:spAutoFit/>
          </a:bodyPr>
          <a:lstStyle/>
          <a:p>
            <a:pPr algn="ctr">
              <a:lnSpc>
                <a:spcPts val="5040"/>
              </a:lnSpc>
            </a:pPr>
            <a:r>
              <a:rPr lang="en-US" sz="3600">
                <a:solidFill>
                  <a:srgbClr val="000000"/>
                </a:solidFill>
                <a:latin typeface="Canva Sans Bold"/>
                <a:ea typeface="Canva Sans Bold"/>
                <a:cs typeface="Canva Sans Bold"/>
                <a:sym typeface="Canva Sans Bold"/>
              </a:rPr>
              <a:t>SQL Operators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6547473" y="8794741"/>
            <a:ext cx="1795294" cy="1795294"/>
          </a:xfrm>
          <a:custGeom>
            <a:avLst/>
            <a:gdLst/>
            <a:ahLst/>
            <a:cxnLst/>
            <a:rect r="r" b="b" t="t" l="l"/>
            <a:pathLst>
              <a:path h="1795294" w="1795294">
                <a:moveTo>
                  <a:pt x="0" y="0"/>
                </a:moveTo>
                <a:lnTo>
                  <a:pt x="1795295" y="0"/>
                </a:lnTo>
                <a:lnTo>
                  <a:pt x="1795295" y="1795295"/>
                </a:lnTo>
                <a:lnTo>
                  <a:pt x="0" y="1795295"/>
                </a:lnTo>
                <a:lnTo>
                  <a:pt x="0" y="0"/>
                </a:lnTo>
                <a:close/>
              </a:path>
            </a:pathLst>
          </a:custGeom>
          <a:blipFill>
            <a:blip r:embed="rId3"/>
            <a:stretch>
              <a:fillRect l="0" t="0" r="0" b="0"/>
            </a:stretch>
          </a:blipFill>
        </p:spPr>
      </p:sp>
      <p:sp>
        <p:nvSpPr>
          <p:cNvPr name="Freeform 4" id="4"/>
          <p:cNvSpPr/>
          <p:nvPr/>
        </p:nvSpPr>
        <p:spPr>
          <a:xfrm flipH="false" flipV="false" rot="0">
            <a:off x="3351658" y="3564510"/>
            <a:ext cx="9860269" cy="6290456"/>
          </a:xfrm>
          <a:custGeom>
            <a:avLst/>
            <a:gdLst/>
            <a:ahLst/>
            <a:cxnLst/>
            <a:rect r="r" b="b" t="t" l="l"/>
            <a:pathLst>
              <a:path h="6290456" w="9860269">
                <a:moveTo>
                  <a:pt x="0" y="0"/>
                </a:moveTo>
                <a:lnTo>
                  <a:pt x="9860269" y="0"/>
                </a:lnTo>
                <a:lnTo>
                  <a:pt x="9860269" y="6290456"/>
                </a:lnTo>
                <a:lnTo>
                  <a:pt x="0" y="6290456"/>
                </a:lnTo>
                <a:lnTo>
                  <a:pt x="0" y="0"/>
                </a:lnTo>
                <a:close/>
              </a:path>
            </a:pathLst>
          </a:custGeom>
          <a:blipFill>
            <a:blip r:embed="rId4"/>
            <a:stretch>
              <a:fillRect l="0" t="0" r="0" b="0"/>
            </a:stretch>
          </a:blipFill>
        </p:spPr>
      </p:sp>
      <p:sp>
        <p:nvSpPr>
          <p:cNvPr name="TextBox 5" id="5"/>
          <p:cNvSpPr txBox="true"/>
          <p:nvPr/>
        </p:nvSpPr>
        <p:spPr>
          <a:xfrm rot="0">
            <a:off x="643182" y="677800"/>
            <a:ext cx="16616118" cy="2886710"/>
          </a:xfrm>
          <a:prstGeom prst="rect">
            <a:avLst/>
          </a:prstGeom>
        </p:spPr>
        <p:txBody>
          <a:bodyPr anchor="t" rtlCol="false" tIns="0" lIns="0" bIns="0" rIns="0">
            <a:spAutoFit/>
          </a:bodyPr>
          <a:lstStyle/>
          <a:p>
            <a:pPr algn="just">
              <a:lnSpc>
                <a:spcPts val="3919"/>
              </a:lnSpc>
            </a:pPr>
            <a:r>
              <a:rPr lang="en-US" sz="2799">
                <a:solidFill>
                  <a:srgbClr val="000000"/>
                </a:solidFill>
                <a:latin typeface="Canva Sans Bold"/>
                <a:ea typeface="Canva Sans Bold"/>
                <a:cs typeface="Canva Sans Bold"/>
                <a:sym typeface="Canva Sans Bold"/>
              </a:rPr>
              <a:t>SQL Comparison Operators</a:t>
            </a:r>
          </a:p>
          <a:p>
            <a:pPr algn="just">
              <a:lnSpc>
                <a:spcPts val="3919"/>
              </a:lnSpc>
            </a:pPr>
            <a:r>
              <a:rPr lang="en-US" sz="2799">
                <a:solidFill>
                  <a:srgbClr val="000000"/>
                </a:solidFill>
                <a:latin typeface="Canva Sans"/>
                <a:ea typeface="Canva Sans"/>
                <a:cs typeface="Canva Sans"/>
                <a:sym typeface="Canva Sans"/>
              </a:rPr>
              <a:t>SQL Comparison Operators test whether two given expressions are the same or not. These operators are used in SQL conditional statements while comparing one expression with another and they return a Boolean value which can be either TRUE or FALSE. The result of an SQL comparison operation can be UNKNOWN when one or another operand has it's value as NULL.</a:t>
            </a:r>
          </a:p>
          <a:p>
            <a:pPr algn="ctr">
              <a:lnSpc>
                <a:spcPts val="335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6547473" y="8794741"/>
            <a:ext cx="1795294" cy="1795294"/>
          </a:xfrm>
          <a:custGeom>
            <a:avLst/>
            <a:gdLst/>
            <a:ahLst/>
            <a:cxnLst/>
            <a:rect r="r" b="b" t="t" l="l"/>
            <a:pathLst>
              <a:path h="1795294" w="1795294">
                <a:moveTo>
                  <a:pt x="0" y="0"/>
                </a:moveTo>
                <a:lnTo>
                  <a:pt x="1795295" y="0"/>
                </a:lnTo>
                <a:lnTo>
                  <a:pt x="1795295" y="1795295"/>
                </a:lnTo>
                <a:lnTo>
                  <a:pt x="0" y="1795295"/>
                </a:lnTo>
                <a:lnTo>
                  <a:pt x="0" y="0"/>
                </a:lnTo>
                <a:close/>
              </a:path>
            </a:pathLst>
          </a:custGeom>
          <a:blipFill>
            <a:blip r:embed="rId3"/>
            <a:stretch>
              <a:fillRect l="0" t="0" r="0" b="0"/>
            </a:stretch>
          </a:blipFill>
        </p:spPr>
      </p:sp>
      <p:sp>
        <p:nvSpPr>
          <p:cNvPr name="Freeform 4" id="4"/>
          <p:cNvSpPr/>
          <p:nvPr/>
        </p:nvSpPr>
        <p:spPr>
          <a:xfrm flipH="false" flipV="false" rot="0">
            <a:off x="2304679" y="3301629"/>
            <a:ext cx="12548852" cy="6775796"/>
          </a:xfrm>
          <a:custGeom>
            <a:avLst/>
            <a:gdLst/>
            <a:ahLst/>
            <a:cxnLst/>
            <a:rect r="r" b="b" t="t" l="l"/>
            <a:pathLst>
              <a:path h="6775796" w="12548852">
                <a:moveTo>
                  <a:pt x="0" y="0"/>
                </a:moveTo>
                <a:lnTo>
                  <a:pt x="12548853" y="0"/>
                </a:lnTo>
                <a:lnTo>
                  <a:pt x="12548853" y="6775797"/>
                </a:lnTo>
                <a:lnTo>
                  <a:pt x="0" y="6775797"/>
                </a:lnTo>
                <a:lnTo>
                  <a:pt x="0" y="0"/>
                </a:lnTo>
                <a:close/>
              </a:path>
            </a:pathLst>
          </a:custGeom>
          <a:blipFill>
            <a:blip r:embed="rId4"/>
            <a:stretch>
              <a:fillRect l="0" t="0" r="0" b="0"/>
            </a:stretch>
          </a:blipFill>
        </p:spPr>
      </p:sp>
      <p:sp>
        <p:nvSpPr>
          <p:cNvPr name="TextBox 5" id="5"/>
          <p:cNvSpPr txBox="true"/>
          <p:nvPr/>
        </p:nvSpPr>
        <p:spPr>
          <a:xfrm rot="0">
            <a:off x="643182" y="677800"/>
            <a:ext cx="16616118" cy="2886710"/>
          </a:xfrm>
          <a:prstGeom prst="rect">
            <a:avLst/>
          </a:prstGeom>
        </p:spPr>
        <p:txBody>
          <a:bodyPr anchor="t" rtlCol="false" tIns="0" lIns="0" bIns="0" rIns="0">
            <a:spAutoFit/>
          </a:bodyPr>
          <a:lstStyle/>
          <a:p>
            <a:pPr algn="just">
              <a:lnSpc>
                <a:spcPts val="3919"/>
              </a:lnSpc>
            </a:pPr>
            <a:r>
              <a:rPr lang="en-US" sz="2799">
                <a:solidFill>
                  <a:srgbClr val="000000"/>
                </a:solidFill>
                <a:latin typeface="Canva Sans Bold"/>
                <a:ea typeface="Canva Sans Bold"/>
                <a:cs typeface="Canva Sans Bold"/>
                <a:sym typeface="Canva Sans Bold"/>
              </a:rPr>
              <a:t>SQL Operator Precedence</a:t>
            </a:r>
          </a:p>
          <a:p>
            <a:pPr algn="just">
              <a:lnSpc>
                <a:spcPts val="3919"/>
              </a:lnSpc>
            </a:pPr>
            <a:r>
              <a:rPr lang="en-US" sz="2799">
                <a:solidFill>
                  <a:srgbClr val="000000"/>
                </a:solidFill>
                <a:latin typeface="Canva Sans"/>
                <a:ea typeface="Canva Sans"/>
                <a:cs typeface="Canva Sans"/>
                <a:sym typeface="Canva Sans"/>
              </a:rPr>
              <a:t>The operator precedence in SQL is the sequence in which the SQL evaluates the different operators in a given expression. The operators with higher precedence get evaluated first.</a:t>
            </a:r>
          </a:p>
          <a:p>
            <a:pPr algn="just">
              <a:lnSpc>
                <a:spcPts val="3919"/>
              </a:lnSpc>
            </a:pPr>
            <a:r>
              <a:rPr lang="en-US" sz="2799">
                <a:solidFill>
                  <a:srgbClr val="000000"/>
                </a:solidFill>
                <a:latin typeface="Canva Sans"/>
                <a:ea typeface="Canva Sans"/>
                <a:cs typeface="Canva Sans"/>
                <a:sym typeface="Canva Sans"/>
              </a:rPr>
              <a:t>Following table lists all SQL operators as per their precedence. The operators with the highest precedence are at the top and the operators with the lowest precedence are at the bottom.</a:t>
            </a:r>
          </a:p>
          <a:p>
            <a:pPr algn="ctr">
              <a:lnSpc>
                <a:spcPts val="33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DAGKA376dD0</dc:identifier>
  <dcterms:modified xsi:type="dcterms:W3CDTF">2011-08-01T06:04:30Z</dcterms:modified>
  <cp:revision>1</cp:revision>
  <dc:title>Grey minimalist business project presentation </dc:title>
</cp:coreProperties>
</file>