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8B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53" y="7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EEE24AC-5C73-4A28-A2F6-7EB82FA41101}" type="datetimeFigureOut">
              <a:rPr lang="en-ID" smtClean="0"/>
              <a:t>05/11/2023</a:t>
            </a:fld>
            <a:endParaRPr lang="en-ID"/>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8CAFB9F-BE5F-4232-A5B7-682220F1C300}" type="slidenum">
              <a:rPr lang="en-ID" smtClean="0"/>
              <a:t>‹#›</a:t>
            </a:fld>
            <a:endParaRPr lang="en-ID"/>
          </a:p>
        </p:txBody>
      </p:sp>
    </p:spTree>
    <p:extLst>
      <p:ext uri="{BB962C8B-B14F-4D97-AF65-F5344CB8AC3E}">
        <p14:creationId xmlns:p14="http://schemas.microsoft.com/office/powerpoint/2010/main" val="2839193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D8CAFB9F-BE5F-4232-A5B7-682220F1C300}" type="slidenum">
              <a:rPr lang="en-ID" smtClean="0"/>
              <a:t>3</a:t>
            </a:fld>
            <a:endParaRPr lang="en-ID"/>
          </a:p>
        </p:txBody>
      </p:sp>
    </p:spTree>
    <p:extLst>
      <p:ext uri="{BB962C8B-B14F-4D97-AF65-F5344CB8AC3E}">
        <p14:creationId xmlns:p14="http://schemas.microsoft.com/office/powerpoint/2010/main" val="316774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939" y="652653"/>
            <a:ext cx="8263255" cy="635000"/>
          </a:xfrm>
          <a:prstGeom prst="rect">
            <a:avLst/>
          </a:prstGeom>
        </p:spPr>
        <p:txBody>
          <a:bodyPr wrap="square" lIns="0" tIns="0" rIns="0" bIns="0">
            <a:spAutoFit/>
          </a:bodyPr>
          <a:lstStyle>
            <a:lvl1pPr>
              <a:defRPr sz="4000" b="1" i="0">
                <a:solidFill>
                  <a:srgbClr val="005392"/>
                </a:solidFill>
                <a:latin typeface="Courier New"/>
                <a:cs typeface="Courier New"/>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rgbClr val="006FC0"/>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005392"/>
                </a:solidFill>
                <a:latin typeface="Courier New"/>
                <a:cs typeface="Courier New"/>
              </a:defRPr>
            </a:lvl1pPr>
          </a:lstStyle>
          <a:p>
            <a:endParaRPr/>
          </a:p>
        </p:txBody>
      </p:sp>
      <p:sp>
        <p:nvSpPr>
          <p:cNvPr id="3" name="Holder 3"/>
          <p:cNvSpPr>
            <a:spLocks noGrp="1"/>
          </p:cNvSpPr>
          <p:nvPr>
            <p:ph type="body" idx="1"/>
          </p:nvPr>
        </p:nvSpPr>
        <p:spPr/>
        <p:txBody>
          <a:bodyPr lIns="0" tIns="0" rIns="0" bIns="0"/>
          <a:lstStyle>
            <a:lvl1pPr>
              <a:defRPr sz="2800" b="0" i="0">
                <a:solidFill>
                  <a:srgbClr val="006FC0"/>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005392"/>
                </a:solidFill>
                <a:latin typeface="Courier New"/>
                <a:cs typeface="Courier New"/>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68641" y="6395860"/>
            <a:ext cx="2351127" cy="341048"/>
          </a:xfrm>
          <a:prstGeom prst="rect">
            <a:avLst/>
          </a:prstGeom>
        </p:spPr>
      </p:pic>
      <p:pic>
        <p:nvPicPr>
          <p:cNvPr id="17" name="bg object 17"/>
          <p:cNvPicPr/>
          <p:nvPr/>
        </p:nvPicPr>
        <p:blipFill>
          <a:blip r:embed="rId3" cstate="print"/>
          <a:stretch>
            <a:fillRect/>
          </a:stretch>
        </p:blipFill>
        <p:spPr>
          <a:xfrm>
            <a:off x="8511288" y="6376814"/>
            <a:ext cx="3296115" cy="377875"/>
          </a:xfrm>
          <a:prstGeom prst="rect">
            <a:avLst/>
          </a:prstGeom>
        </p:spPr>
      </p:pic>
      <p:pic>
        <p:nvPicPr>
          <p:cNvPr id="18" name="bg object 18"/>
          <p:cNvPicPr/>
          <p:nvPr/>
        </p:nvPicPr>
        <p:blipFill>
          <a:blip r:embed="rId4" cstate="print"/>
          <a:stretch>
            <a:fillRect/>
          </a:stretch>
        </p:blipFill>
        <p:spPr>
          <a:xfrm>
            <a:off x="1066800" y="861060"/>
            <a:ext cx="10058400" cy="5699760"/>
          </a:xfrm>
          <a:prstGeom prst="rect">
            <a:avLst/>
          </a:prstGeom>
        </p:spPr>
      </p:pic>
      <p:sp>
        <p:nvSpPr>
          <p:cNvPr id="2" name="Holder 2"/>
          <p:cNvSpPr>
            <a:spLocks noGrp="1"/>
          </p:cNvSpPr>
          <p:nvPr>
            <p:ph type="title"/>
          </p:nvPr>
        </p:nvSpPr>
        <p:spPr/>
        <p:txBody>
          <a:bodyPr lIns="0" tIns="0" rIns="0" bIns="0"/>
          <a:lstStyle>
            <a:lvl1pPr>
              <a:defRPr sz="4000" b="1" i="0">
                <a:solidFill>
                  <a:srgbClr val="005392"/>
                </a:solidFill>
                <a:latin typeface="Courier New"/>
                <a:cs typeface="Courier Ne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368641" y="6395860"/>
            <a:ext cx="2351127" cy="341048"/>
          </a:xfrm>
          <a:prstGeom prst="rect">
            <a:avLst/>
          </a:prstGeom>
        </p:spPr>
      </p:pic>
      <p:pic>
        <p:nvPicPr>
          <p:cNvPr id="17" name="bg object 17"/>
          <p:cNvPicPr/>
          <p:nvPr/>
        </p:nvPicPr>
        <p:blipFill>
          <a:blip r:embed="rId8" cstate="print"/>
          <a:stretch>
            <a:fillRect/>
          </a:stretch>
        </p:blipFill>
        <p:spPr>
          <a:xfrm>
            <a:off x="8511288" y="6376814"/>
            <a:ext cx="3296115" cy="377875"/>
          </a:xfrm>
          <a:prstGeom prst="rect">
            <a:avLst/>
          </a:prstGeom>
        </p:spPr>
      </p:pic>
      <p:pic>
        <p:nvPicPr>
          <p:cNvPr id="18" name="bg object 18"/>
          <p:cNvPicPr/>
          <p:nvPr/>
        </p:nvPicPr>
        <p:blipFill>
          <a:blip r:embed="rId9" cstate="print"/>
          <a:stretch>
            <a:fillRect/>
          </a:stretch>
        </p:blipFill>
        <p:spPr>
          <a:xfrm>
            <a:off x="1066800" y="861060"/>
            <a:ext cx="10058400" cy="5699760"/>
          </a:xfrm>
          <a:prstGeom prst="rect">
            <a:avLst/>
          </a:prstGeom>
        </p:spPr>
      </p:pic>
      <p:sp>
        <p:nvSpPr>
          <p:cNvPr id="19" name="bg object 19"/>
          <p:cNvSpPr/>
          <p:nvPr/>
        </p:nvSpPr>
        <p:spPr>
          <a:xfrm>
            <a:off x="838200" y="1363980"/>
            <a:ext cx="10515600" cy="635"/>
          </a:xfrm>
          <a:custGeom>
            <a:avLst/>
            <a:gdLst/>
            <a:ahLst/>
            <a:cxnLst/>
            <a:rect l="l" t="t" r="r" b="b"/>
            <a:pathLst>
              <a:path w="10515600" h="634">
                <a:moveTo>
                  <a:pt x="0" y="0"/>
                </a:moveTo>
                <a:lnTo>
                  <a:pt x="10515600" y="381"/>
                </a:lnTo>
              </a:path>
            </a:pathLst>
          </a:custGeom>
          <a:ln w="6350">
            <a:solidFill>
              <a:srgbClr val="4471C4"/>
            </a:solidFill>
          </a:ln>
        </p:spPr>
        <p:txBody>
          <a:bodyPr wrap="square" lIns="0" tIns="0" rIns="0" bIns="0" rtlCol="0"/>
          <a:lstStyle/>
          <a:p>
            <a:endParaRPr/>
          </a:p>
        </p:txBody>
      </p:sp>
      <p:sp>
        <p:nvSpPr>
          <p:cNvPr id="20" name="bg object 20"/>
          <p:cNvSpPr/>
          <p:nvPr/>
        </p:nvSpPr>
        <p:spPr>
          <a:xfrm>
            <a:off x="1747647" y="6256248"/>
            <a:ext cx="189230" cy="386715"/>
          </a:xfrm>
          <a:custGeom>
            <a:avLst/>
            <a:gdLst/>
            <a:ahLst/>
            <a:cxnLst/>
            <a:rect l="l" t="t" r="r" b="b"/>
            <a:pathLst>
              <a:path w="189230" h="386715">
                <a:moveTo>
                  <a:pt x="188887" y="0"/>
                </a:moveTo>
                <a:lnTo>
                  <a:pt x="8890" y="0"/>
                </a:lnTo>
                <a:lnTo>
                  <a:pt x="8890" y="8636"/>
                </a:lnTo>
                <a:lnTo>
                  <a:pt x="0" y="8636"/>
                </a:lnTo>
                <a:lnTo>
                  <a:pt x="0" y="368642"/>
                </a:lnTo>
                <a:lnTo>
                  <a:pt x="8890" y="368642"/>
                </a:lnTo>
                <a:lnTo>
                  <a:pt x="8890" y="386638"/>
                </a:lnTo>
                <a:lnTo>
                  <a:pt x="188887" y="386638"/>
                </a:lnTo>
                <a:lnTo>
                  <a:pt x="188887" y="359994"/>
                </a:lnTo>
                <a:lnTo>
                  <a:pt x="188887" y="26644"/>
                </a:lnTo>
                <a:lnTo>
                  <a:pt x="188887" y="0"/>
                </a:lnTo>
                <a:close/>
              </a:path>
            </a:pathLst>
          </a:custGeom>
          <a:solidFill>
            <a:srgbClr val="FFFFFF">
              <a:alpha val="50195"/>
            </a:srgbClr>
          </a:solidFill>
        </p:spPr>
        <p:txBody>
          <a:bodyPr wrap="square" lIns="0" tIns="0" rIns="0" bIns="0" rtlCol="0"/>
          <a:lstStyle/>
          <a:p>
            <a:endParaRPr/>
          </a:p>
        </p:txBody>
      </p:sp>
      <p:sp>
        <p:nvSpPr>
          <p:cNvPr id="2" name="Holder 2"/>
          <p:cNvSpPr>
            <a:spLocks noGrp="1"/>
          </p:cNvSpPr>
          <p:nvPr>
            <p:ph type="title"/>
          </p:nvPr>
        </p:nvSpPr>
        <p:spPr>
          <a:xfrm>
            <a:off x="617016" y="154686"/>
            <a:ext cx="9783648" cy="1196720"/>
          </a:xfrm>
          <a:prstGeom prst="rect">
            <a:avLst/>
          </a:prstGeom>
        </p:spPr>
        <p:txBody>
          <a:bodyPr wrap="square" lIns="0" tIns="0" rIns="0" bIns="0">
            <a:spAutoFit/>
          </a:bodyPr>
          <a:lstStyle>
            <a:lvl1pPr>
              <a:defRPr sz="4000" b="1" i="0">
                <a:solidFill>
                  <a:srgbClr val="005392"/>
                </a:solidFill>
                <a:latin typeface="Courier New"/>
                <a:cs typeface="Courier New"/>
              </a:defRPr>
            </a:lvl1pPr>
          </a:lstStyle>
          <a:p>
            <a:endParaRPr/>
          </a:p>
        </p:txBody>
      </p:sp>
      <p:sp>
        <p:nvSpPr>
          <p:cNvPr id="3" name="Holder 3"/>
          <p:cNvSpPr>
            <a:spLocks noGrp="1"/>
          </p:cNvSpPr>
          <p:nvPr>
            <p:ph type="body" idx="1"/>
          </p:nvPr>
        </p:nvSpPr>
        <p:spPr>
          <a:xfrm>
            <a:off x="4623561" y="1793493"/>
            <a:ext cx="6614795" cy="3395345"/>
          </a:xfrm>
          <a:prstGeom prst="rect">
            <a:avLst/>
          </a:prstGeom>
        </p:spPr>
        <p:txBody>
          <a:bodyPr wrap="square" lIns="0" tIns="0" rIns="0" bIns="0">
            <a:spAutoFit/>
          </a:bodyPr>
          <a:lstStyle>
            <a:lvl1pPr>
              <a:defRPr sz="2800" b="0" i="0">
                <a:solidFill>
                  <a:srgbClr val="006FC0"/>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68641" y="861060"/>
            <a:ext cx="11438890" cy="5894070"/>
            <a:chOff x="368641" y="861060"/>
            <a:chExt cx="11438890" cy="5894070"/>
          </a:xfrm>
        </p:grpSpPr>
        <p:pic>
          <p:nvPicPr>
            <p:cNvPr id="3" name="object 3"/>
            <p:cNvPicPr/>
            <p:nvPr/>
          </p:nvPicPr>
          <p:blipFill>
            <a:blip r:embed="rId2" cstate="print"/>
            <a:stretch>
              <a:fillRect/>
            </a:stretch>
          </p:blipFill>
          <p:spPr>
            <a:xfrm>
              <a:off x="368641" y="6395860"/>
              <a:ext cx="2351127" cy="341048"/>
            </a:xfrm>
            <a:prstGeom prst="rect">
              <a:avLst/>
            </a:prstGeom>
          </p:spPr>
        </p:pic>
        <p:pic>
          <p:nvPicPr>
            <p:cNvPr id="4" name="object 4"/>
            <p:cNvPicPr/>
            <p:nvPr/>
          </p:nvPicPr>
          <p:blipFill>
            <a:blip r:embed="rId3" cstate="print"/>
            <a:stretch>
              <a:fillRect/>
            </a:stretch>
          </p:blipFill>
          <p:spPr>
            <a:xfrm>
              <a:off x="8511288" y="6376814"/>
              <a:ext cx="3296115" cy="377875"/>
            </a:xfrm>
            <a:prstGeom prst="rect">
              <a:avLst/>
            </a:prstGeom>
          </p:spPr>
        </p:pic>
        <p:pic>
          <p:nvPicPr>
            <p:cNvPr id="5" name="object 5"/>
            <p:cNvPicPr/>
            <p:nvPr/>
          </p:nvPicPr>
          <p:blipFill>
            <a:blip r:embed="rId4" cstate="print"/>
            <a:stretch>
              <a:fillRect/>
            </a:stretch>
          </p:blipFill>
          <p:spPr>
            <a:xfrm>
              <a:off x="1066800" y="861060"/>
              <a:ext cx="10058400" cy="5699760"/>
            </a:xfrm>
            <a:prstGeom prst="rect">
              <a:avLst/>
            </a:prstGeom>
          </p:spPr>
        </p:pic>
      </p:grpSp>
      <p:sp>
        <p:nvSpPr>
          <p:cNvPr id="6" name="object 6"/>
          <p:cNvSpPr/>
          <p:nvPr/>
        </p:nvSpPr>
        <p:spPr>
          <a:xfrm>
            <a:off x="838200" y="1363980"/>
            <a:ext cx="10515600" cy="635"/>
          </a:xfrm>
          <a:custGeom>
            <a:avLst/>
            <a:gdLst/>
            <a:ahLst/>
            <a:cxnLst/>
            <a:rect l="l" t="t" r="r" b="b"/>
            <a:pathLst>
              <a:path w="10515600" h="634">
                <a:moveTo>
                  <a:pt x="0" y="0"/>
                </a:moveTo>
                <a:lnTo>
                  <a:pt x="10515600" y="381"/>
                </a:lnTo>
              </a:path>
            </a:pathLst>
          </a:custGeom>
          <a:ln w="6350">
            <a:solidFill>
              <a:srgbClr val="4471C4"/>
            </a:solidFill>
          </a:ln>
        </p:spPr>
        <p:txBody>
          <a:bodyPr wrap="square" lIns="0" tIns="0" rIns="0" bIns="0" rtlCol="0"/>
          <a:lstStyle/>
          <a:p>
            <a:endParaRPr/>
          </a:p>
        </p:txBody>
      </p:sp>
      <p:sp>
        <p:nvSpPr>
          <p:cNvPr id="8" name="object 8"/>
          <p:cNvSpPr txBox="1">
            <a:spLocks noGrp="1"/>
          </p:cNvSpPr>
          <p:nvPr>
            <p:ph type="title"/>
          </p:nvPr>
        </p:nvSpPr>
        <p:spPr>
          <a:xfrm>
            <a:off x="6251828" y="2230373"/>
            <a:ext cx="4292600" cy="635000"/>
          </a:xfrm>
          <a:prstGeom prst="rect">
            <a:avLst/>
          </a:prstGeom>
        </p:spPr>
        <p:txBody>
          <a:bodyPr vert="horz" wrap="square" lIns="0" tIns="12065" rIns="0" bIns="0" rtlCol="0">
            <a:spAutoFit/>
          </a:bodyPr>
          <a:lstStyle/>
          <a:p>
            <a:pPr marL="12700">
              <a:lnSpc>
                <a:spcPct val="100000"/>
              </a:lnSpc>
              <a:spcBef>
                <a:spcPts val="95"/>
              </a:spcBef>
            </a:pPr>
            <a:r>
              <a:rPr dirty="0">
                <a:solidFill>
                  <a:srgbClr val="0D649B"/>
                </a:solidFill>
              </a:rPr>
              <a:t>STACK</a:t>
            </a:r>
            <a:r>
              <a:rPr spc="-120" dirty="0">
                <a:solidFill>
                  <a:srgbClr val="0D649B"/>
                </a:solidFill>
              </a:rPr>
              <a:t> </a:t>
            </a:r>
            <a:r>
              <a:rPr spc="-10" dirty="0">
                <a:solidFill>
                  <a:srgbClr val="0D649B"/>
                </a:solidFill>
              </a:rPr>
              <a:t>OVERFLOW</a:t>
            </a:r>
          </a:p>
        </p:txBody>
      </p:sp>
      <p:pic>
        <p:nvPicPr>
          <p:cNvPr id="9" name="object 9"/>
          <p:cNvPicPr/>
          <p:nvPr/>
        </p:nvPicPr>
        <p:blipFill>
          <a:blip r:embed="rId5" cstate="print"/>
          <a:stretch>
            <a:fillRect/>
          </a:stretch>
        </p:blipFill>
        <p:spPr>
          <a:xfrm>
            <a:off x="1031747" y="1825751"/>
            <a:ext cx="4794504" cy="4351020"/>
          </a:xfrm>
          <a:prstGeom prst="rect">
            <a:avLst/>
          </a:prstGeom>
        </p:spPr>
      </p:pic>
      <p:sp>
        <p:nvSpPr>
          <p:cNvPr id="10" name="object 10"/>
          <p:cNvSpPr txBox="1"/>
          <p:nvPr/>
        </p:nvSpPr>
        <p:spPr>
          <a:xfrm>
            <a:off x="6251828" y="2778709"/>
            <a:ext cx="4902200" cy="3162917"/>
          </a:xfrm>
          <a:prstGeom prst="rect">
            <a:avLst/>
          </a:prstGeom>
        </p:spPr>
        <p:txBody>
          <a:bodyPr vert="horz" wrap="square" lIns="0" tIns="81280" rIns="0" bIns="0" rtlCol="0">
            <a:spAutoFit/>
          </a:bodyPr>
          <a:lstStyle/>
          <a:p>
            <a:pPr marL="12700" marR="5080">
              <a:lnSpc>
                <a:spcPts val="4320"/>
              </a:lnSpc>
              <a:spcBef>
                <a:spcPts val="640"/>
              </a:spcBef>
            </a:pPr>
            <a:r>
              <a:rPr sz="4000" b="1" dirty="0">
                <a:solidFill>
                  <a:srgbClr val="0D649B"/>
                </a:solidFill>
                <a:latin typeface="Courier New"/>
                <a:cs typeface="Courier New"/>
              </a:rPr>
              <a:t>DEVELOPER</a:t>
            </a:r>
            <a:r>
              <a:rPr sz="4000" b="1" spc="-220" dirty="0">
                <a:solidFill>
                  <a:srgbClr val="0D649B"/>
                </a:solidFill>
                <a:latin typeface="Courier New"/>
                <a:cs typeface="Courier New"/>
              </a:rPr>
              <a:t> </a:t>
            </a:r>
            <a:r>
              <a:rPr sz="4000" b="1" spc="-10" dirty="0">
                <a:solidFill>
                  <a:srgbClr val="0D649B"/>
                </a:solidFill>
                <a:latin typeface="Courier New"/>
                <a:cs typeface="Courier New"/>
              </a:rPr>
              <a:t>SURVEY </a:t>
            </a:r>
            <a:r>
              <a:rPr sz="4000" b="1" spc="-20" dirty="0">
                <a:solidFill>
                  <a:srgbClr val="0D649B"/>
                </a:solidFill>
                <a:latin typeface="Courier New"/>
                <a:cs typeface="Courier New"/>
              </a:rPr>
              <a:t>2019</a:t>
            </a:r>
            <a:endParaRPr sz="4000" dirty="0">
              <a:latin typeface="Courier New"/>
              <a:cs typeface="Courier New"/>
            </a:endParaRPr>
          </a:p>
          <a:p>
            <a:pPr marL="12700" marR="1306830">
              <a:lnSpc>
                <a:spcPct val="120000"/>
              </a:lnSpc>
              <a:spcBef>
                <a:spcPts val="130"/>
              </a:spcBef>
            </a:pPr>
            <a:r>
              <a:rPr lang="en-US" sz="2800" spc="-20" dirty="0">
                <a:solidFill>
                  <a:srgbClr val="006FC0"/>
                </a:solidFill>
                <a:latin typeface="Calibri"/>
                <a:cs typeface="Calibri"/>
              </a:rPr>
              <a:t>Muhammad Daffa Hilmy</a:t>
            </a:r>
            <a:r>
              <a:rPr sz="2800" spc="-20" dirty="0">
                <a:solidFill>
                  <a:srgbClr val="006FC0"/>
                </a:solidFill>
                <a:latin typeface="Calibri"/>
                <a:cs typeface="Calibri"/>
              </a:rPr>
              <a:t> </a:t>
            </a:r>
            <a:endParaRPr lang="en-US" sz="2800" spc="-20" dirty="0">
              <a:solidFill>
                <a:srgbClr val="006FC0"/>
              </a:solidFill>
              <a:latin typeface="Calibri"/>
              <a:cs typeface="Calibri"/>
            </a:endParaRPr>
          </a:p>
          <a:p>
            <a:pPr marL="12700" marR="1306830">
              <a:lnSpc>
                <a:spcPct val="120000"/>
              </a:lnSpc>
              <a:spcBef>
                <a:spcPts val="130"/>
              </a:spcBef>
            </a:pPr>
            <a:r>
              <a:rPr lang="en-ID" sz="2800" spc="-20" dirty="0">
                <a:solidFill>
                  <a:srgbClr val="006FC0"/>
                </a:solidFill>
                <a:latin typeface="Calibri"/>
                <a:cs typeface="Calibri"/>
              </a:rPr>
              <a:t>5 November 2023</a:t>
            </a:r>
            <a:endParaRPr sz="2800" dirty="0">
              <a:latin typeface="Calibri"/>
              <a:cs typeface="Calibri"/>
            </a:endParaRPr>
          </a:p>
          <a:p>
            <a:pPr>
              <a:lnSpc>
                <a:spcPct val="100000"/>
              </a:lnSpc>
              <a:spcBef>
                <a:spcPts val="1415"/>
              </a:spcBef>
            </a:pPr>
            <a:endParaRPr sz="2800" dirty="0">
              <a:latin typeface="Calibri"/>
              <a:cs typeface="Calibri"/>
            </a:endParaRPr>
          </a:p>
          <a:p>
            <a:pPr marL="12700">
              <a:lnSpc>
                <a:spcPct val="100000"/>
              </a:lnSpc>
            </a:pPr>
            <a:endParaRPr sz="2000" dirty="0">
              <a:latin typeface="Calibri"/>
              <a:cs typeface="Calibri"/>
            </a:endParaRPr>
          </a:p>
        </p:txBody>
      </p:sp>
      <p:sp>
        <p:nvSpPr>
          <p:cNvPr id="11" name="object 11"/>
          <p:cNvSpPr/>
          <p:nvPr/>
        </p:nvSpPr>
        <p:spPr>
          <a:xfrm>
            <a:off x="2903093" y="856233"/>
            <a:ext cx="186055" cy="360045"/>
          </a:xfrm>
          <a:custGeom>
            <a:avLst/>
            <a:gdLst/>
            <a:ahLst/>
            <a:cxnLst/>
            <a:rect l="l" t="t" r="r" b="b"/>
            <a:pathLst>
              <a:path w="186055" h="360044">
                <a:moveTo>
                  <a:pt x="185458" y="50"/>
                </a:moveTo>
                <a:lnTo>
                  <a:pt x="184785" y="50"/>
                </a:lnTo>
                <a:lnTo>
                  <a:pt x="0" y="0"/>
                </a:lnTo>
                <a:lnTo>
                  <a:pt x="0" y="360045"/>
                </a:lnTo>
                <a:lnTo>
                  <a:pt x="5461" y="360045"/>
                </a:lnTo>
                <a:lnTo>
                  <a:pt x="184785" y="360045"/>
                </a:lnTo>
                <a:lnTo>
                  <a:pt x="185458" y="360045"/>
                </a:lnTo>
                <a:lnTo>
                  <a:pt x="185458" y="50"/>
                </a:lnTo>
                <a:close/>
              </a:path>
            </a:pathLst>
          </a:custGeom>
          <a:solidFill>
            <a:srgbClr val="FFFFFF">
              <a:alpha val="50195"/>
            </a:srgbClr>
          </a:solidFill>
        </p:spPr>
        <p:txBody>
          <a:bodyPr wrap="square" lIns="0" tIns="0" rIns="0" bIns="0" rtlCol="0"/>
          <a:lstStyle/>
          <a:p>
            <a:endParaRPr/>
          </a:p>
        </p:txBody>
      </p:sp>
      <p:sp>
        <p:nvSpPr>
          <p:cNvPr id="12" name="object 12"/>
          <p:cNvSpPr/>
          <p:nvPr/>
        </p:nvSpPr>
        <p:spPr>
          <a:xfrm>
            <a:off x="3530600" y="770940"/>
            <a:ext cx="289560" cy="457200"/>
          </a:xfrm>
          <a:custGeom>
            <a:avLst/>
            <a:gdLst/>
            <a:ahLst/>
            <a:cxnLst/>
            <a:rect l="l" t="t" r="r" b="b"/>
            <a:pathLst>
              <a:path w="289560" h="457200">
                <a:moveTo>
                  <a:pt x="289471" y="0"/>
                </a:moveTo>
                <a:lnTo>
                  <a:pt x="109474" y="0"/>
                </a:lnTo>
                <a:lnTo>
                  <a:pt x="109474" y="97155"/>
                </a:lnTo>
                <a:lnTo>
                  <a:pt x="0" y="97155"/>
                </a:lnTo>
                <a:lnTo>
                  <a:pt x="0" y="457149"/>
                </a:lnTo>
                <a:lnTo>
                  <a:pt x="179997" y="457149"/>
                </a:lnTo>
                <a:lnTo>
                  <a:pt x="179997" y="359994"/>
                </a:lnTo>
                <a:lnTo>
                  <a:pt x="289471" y="359994"/>
                </a:lnTo>
                <a:lnTo>
                  <a:pt x="289471" y="0"/>
                </a:lnTo>
                <a:close/>
              </a:path>
            </a:pathLst>
          </a:custGeom>
          <a:solidFill>
            <a:srgbClr val="FFFFFF">
              <a:alpha val="50195"/>
            </a:srgbClr>
          </a:solidFill>
        </p:spPr>
        <p:txBody>
          <a:bodyPr wrap="square" lIns="0" tIns="0" rIns="0" bIns="0" rtlCol="0"/>
          <a:lstStyle/>
          <a:p>
            <a:endParaRPr/>
          </a:p>
        </p:txBody>
      </p:sp>
      <p:sp>
        <p:nvSpPr>
          <p:cNvPr id="15" name="object 15"/>
          <p:cNvSpPr/>
          <p:nvPr/>
        </p:nvSpPr>
        <p:spPr>
          <a:xfrm>
            <a:off x="1897253" y="831773"/>
            <a:ext cx="281305" cy="372745"/>
          </a:xfrm>
          <a:custGeom>
            <a:avLst/>
            <a:gdLst/>
            <a:ahLst/>
            <a:cxnLst/>
            <a:rect l="l" t="t" r="r" b="b"/>
            <a:pathLst>
              <a:path w="281305" h="372744">
                <a:moveTo>
                  <a:pt x="281178" y="12268"/>
                </a:moveTo>
                <a:lnTo>
                  <a:pt x="240449" y="12268"/>
                </a:lnTo>
                <a:lnTo>
                  <a:pt x="179997" y="12192"/>
                </a:lnTo>
                <a:lnTo>
                  <a:pt x="179997" y="0"/>
                </a:lnTo>
                <a:lnTo>
                  <a:pt x="0" y="0"/>
                </a:lnTo>
                <a:lnTo>
                  <a:pt x="0" y="359994"/>
                </a:lnTo>
                <a:lnTo>
                  <a:pt x="60452" y="359994"/>
                </a:lnTo>
                <a:lnTo>
                  <a:pt x="60452" y="372186"/>
                </a:lnTo>
                <a:lnTo>
                  <a:pt x="96520" y="372186"/>
                </a:lnTo>
                <a:lnTo>
                  <a:pt x="240449" y="372186"/>
                </a:lnTo>
                <a:lnTo>
                  <a:pt x="281178" y="372186"/>
                </a:lnTo>
                <a:lnTo>
                  <a:pt x="281178" y="12268"/>
                </a:lnTo>
                <a:close/>
              </a:path>
            </a:pathLst>
          </a:custGeom>
          <a:solidFill>
            <a:srgbClr val="FFFFFF">
              <a:alpha val="50195"/>
            </a:srgbClr>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1280" rIns="0" bIns="0" rtlCol="0">
            <a:spAutoFit/>
          </a:bodyPr>
          <a:lstStyle/>
          <a:p>
            <a:pPr marL="312420" marR="5080">
              <a:lnSpc>
                <a:spcPts val="4320"/>
              </a:lnSpc>
              <a:spcBef>
                <a:spcPts val="640"/>
              </a:spcBef>
            </a:pPr>
            <a:r>
              <a:rPr dirty="0"/>
              <a:t>DATABASE</a:t>
            </a:r>
            <a:r>
              <a:rPr spc="-135" dirty="0"/>
              <a:t> </a:t>
            </a:r>
            <a:r>
              <a:rPr dirty="0"/>
              <a:t>TRENDS</a:t>
            </a:r>
            <a:r>
              <a:rPr spc="-170" dirty="0"/>
              <a:t> </a:t>
            </a:r>
            <a:r>
              <a:rPr dirty="0"/>
              <a:t>-</a:t>
            </a:r>
            <a:r>
              <a:rPr spc="-135" dirty="0"/>
              <a:t> </a:t>
            </a:r>
            <a:r>
              <a:rPr dirty="0"/>
              <a:t>FINDINGS</a:t>
            </a:r>
            <a:r>
              <a:rPr spc="-140" dirty="0"/>
              <a:t> </a:t>
            </a:r>
            <a:r>
              <a:rPr spc="-50" dirty="0"/>
              <a:t>&amp; </a:t>
            </a:r>
            <a:r>
              <a:rPr spc="-10" dirty="0"/>
              <a:t>IMPLICATIONS</a:t>
            </a:r>
          </a:p>
        </p:txBody>
      </p:sp>
      <p:sp>
        <p:nvSpPr>
          <p:cNvPr id="3" name="object 3"/>
          <p:cNvSpPr txBox="1"/>
          <p:nvPr/>
        </p:nvSpPr>
        <p:spPr>
          <a:xfrm>
            <a:off x="580900" y="1957942"/>
            <a:ext cx="5359273" cy="3790781"/>
          </a:xfrm>
          <a:prstGeom prst="rect">
            <a:avLst/>
          </a:prstGeom>
        </p:spPr>
        <p:txBody>
          <a:bodyPr vert="horz" wrap="square" lIns="0" tIns="96520" rIns="0" bIns="0" rtlCol="0">
            <a:spAutoFit/>
          </a:bodyPr>
          <a:lstStyle/>
          <a:p>
            <a:pPr marL="240665" indent="-227965">
              <a:lnSpc>
                <a:spcPct val="100000"/>
              </a:lnSpc>
              <a:spcBef>
                <a:spcPts val="760"/>
              </a:spcBef>
              <a:buFont typeface="Arial MT"/>
              <a:buChar char="•"/>
              <a:tabLst>
                <a:tab pos="240665" algn="l"/>
              </a:tabLst>
            </a:pPr>
            <a:r>
              <a:rPr lang="en-US" sz="2200" dirty="0">
                <a:solidFill>
                  <a:srgbClr val="006FC0"/>
                </a:solidFill>
                <a:latin typeface="Calibri"/>
                <a:cs typeface="Calibri"/>
              </a:rPr>
              <a:t>SQL database programs were the most popular  in 2019, with MySQL in lead and followed by  Microsoft SQL Server.</a:t>
            </a:r>
          </a:p>
          <a:p>
            <a:pPr marL="240665" indent="-227965">
              <a:lnSpc>
                <a:spcPct val="100000"/>
              </a:lnSpc>
              <a:spcBef>
                <a:spcPts val="760"/>
              </a:spcBef>
              <a:buFont typeface="Arial MT"/>
              <a:buChar char="•"/>
              <a:tabLst>
                <a:tab pos="240665" algn="l"/>
              </a:tabLst>
            </a:pPr>
            <a:r>
              <a:rPr lang="en-US" sz="2200" dirty="0">
                <a:solidFill>
                  <a:srgbClr val="006FC0"/>
                </a:solidFill>
                <a:latin typeface="Calibri"/>
                <a:cs typeface="Calibri"/>
              </a:rPr>
              <a:t>But, for next year PostgreSQL has gained a lot  of popularity as compared to all SQL  databases.</a:t>
            </a:r>
          </a:p>
          <a:p>
            <a:pPr marL="240665" indent="-227965">
              <a:lnSpc>
                <a:spcPct val="100000"/>
              </a:lnSpc>
              <a:spcBef>
                <a:spcPts val="760"/>
              </a:spcBef>
              <a:buFont typeface="Arial MT"/>
              <a:buChar char="•"/>
              <a:tabLst>
                <a:tab pos="240665" algn="l"/>
              </a:tabLst>
            </a:pPr>
            <a:r>
              <a:rPr lang="en-US" sz="2200" dirty="0">
                <a:solidFill>
                  <a:srgbClr val="006FC0"/>
                </a:solidFill>
                <a:latin typeface="Calibri"/>
                <a:cs typeface="Calibri"/>
              </a:rPr>
              <a:t>There is a tremendous interest in MongoDB  and Redis among developers.</a:t>
            </a:r>
          </a:p>
          <a:p>
            <a:pPr marL="240665" indent="-227965">
              <a:lnSpc>
                <a:spcPct val="100000"/>
              </a:lnSpc>
              <a:spcBef>
                <a:spcPts val="760"/>
              </a:spcBef>
              <a:buFont typeface="Arial MT"/>
              <a:buChar char="•"/>
              <a:tabLst>
                <a:tab pos="240665" algn="l"/>
              </a:tabLst>
            </a:pPr>
            <a:r>
              <a:rPr lang="en-US" sz="2200" dirty="0">
                <a:solidFill>
                  <a:srgbClr val="006FC0"/>
                </a:solidFill>
                <a:latin typeface="Calibri"/>
                <a:cs typeface="Calibri"/>
              </a:rPr>
              <a:t>Elasticsearch has also gained a lot of interest in developers to learn.</a:t>
            </a:r>
          </a:p>
        </p:txBody>
      </p:sp>
      <p:sp>
        <p:nvSpPr>
          <p:cNvPr id="4" name="object 4"/>
          <p:cNvSpPr txBox="1"/>
          <p:nvPr/>
        </p:nvSpPr>
        <p:spPr>
          <a:xfrm>
            <a:off x="914400" y="1428614"/>
            <a:ext cx="7134859" cy="452120"/>
          </a:xfrm>
          <a:prstGeom prst="rect">
            <a:avLst/>
          </a:prstGeom>
        </p:spPr>
        <p:txBody>
          <a:bodyPr vert="horz" wrap="square" lIns="0" tIns="12065" rIns="0" bIns="0" rtlCol="0">
            <a:spAutoFit/>
          </a:bodyPr>
          <a:lstStyle/>
          <a:p>
            <a:pPr marL="12700">
              <a:lnSpc>
                <a:spcPct val="100000"/>
              </a:lnSpc>
              <a:spcBef>
                <a:spcPts val="95"/>
              </a:spcBef>
              <a:tabLst>
                <a:tab pos="5371465" algn="l"/>
              </a:tabLst>
            </a:pPr>
            <a:r>
              <a:rPr sz="2800" spc="-10" dirty="0">
                <a:solidFill>
                  <a:srgbClr val="006FC0"/>
                </a:solidFill>
                <a:latin typeface="Calibri"/>
                <a:cs typeface="Calibri"/>
              </a:rPr>
              <a:t>Findings</a:t>
            </a:r>
            <a:r>
              <a:rPr sz="2800" dirty="0">
                <a:solidFill>
                  <a:srgbClr val="006FC0"/>
                </a:solidFill>
                <a:latin typeface="Calibri"/>
                <a:cs typeface="Calibri"/>
              </a:rPr>
              <a:t>	</a:t>
            </a:r>
            <a:r>
              <a:rPr sz="2800" spc="-10" dirty="0">
                <a:solidFill>
                  <a:srgbClr val="006FC0"/>
                </a:solidFill>
                <a:latin typeface="Calibri"/>
                <a:cs typeface="Calibri"/>
              </a:rPr>
              <a:t>Implications</a:t>
            </a:r>
            <a:endParaRPr sz="2800">
              <a:latin typeface="Calibri"/>
              <a:cs typeface="Calibri"/>
            </a:endParaRPr>
          </a:p>
        </p:txBody>
      </p:sp>
      <p:sp>
        <p:nvSpPr>
          <p:cNvPr id="5" name="object 5"/>
          <p:cNvSpPr txBox="1"/>
          <p:nvPr/>
        </p:nvSpPr>
        <p:spPr>
          <a:xfrm>
            <a:off x="6251829" y="1881539"/>
            <a:ext cx="5711572" cy="4528291"/>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lang="en-US" sz="2200" dirty="0">
                <a:solidFill>
                  <a:srgbClr val="006FC0"/>
                </a:solidFill>
                <a:latin typeface="Calibri"/>
                <a:cs typeface="Calibri"/>
              </a:rPr>
              <a:t>Due to PostgreSQL ability to smoothly tackle  voluminous databases and complex queries it has  gained interest among developers.</a:t>
            </a:r>
          </a:p>
          <a:p>
            <a:pPr marL="240029" marR="5080" indent="-227329">
              <a:lnSpc>
                <a:spcPts val="3020"/>
              </a:lnSpc>
              <a:spcBef>
                <a:spcPts val="480"/>
              </a:spcBef>
              <a:buFont typeface="Arial MT"/>
              <a:buChar char="•"/>
              <a:tabLst>
                <a:tab pos="241300" algn="l"/>
              </a:tabLst>
            </a:pPr>
            <a:r>
              <a:rPr lang="en-US" sz="2200" dirty="0">
                <a:solidFill>
                  <a:srgbClr val="006FC0"/>
                </a:solidFill>
                <a:latin typeface="Calibri"/>
                <a:cs typeface="Calibri"/>
              </a:rPr>
              <a:t>With increased usage of social media, NoSQL  database is also gaining popularity as data  cannot always be stored in a table to query.</a:t>
            </a:r>
          </a:p>
          <a:p>
            <a:pPr marL="240029" marR="5080" indent="-227329">
              <a:lnSpc>
                <a:spcPts val="3020"/>
              </a:lnSpc>
              <a:spcBef>
                <a:spcPts val="480"/>
              </a:spcBef>
              <a:buFont typeface="Arial MT"/>
              <a:buChar char="•"/>
              <a:tabLst>
                <a:tab pos="241300" algn="l"/>
              </a:tabLst>
            </a:pPr>
            <a:r>
              <a:rPr lang="en-US" sz="2200" dirty="0">
                <a:solidFill>
                  <a:srgbClr val="006FC0"/>
                </a:solidFill>
                <a:latin typeface="Calibri"/>
                <a:cs typeface="Calibri"/>
              </a:rPr>
              <a:t>Current developers need to learn NoSQL  database with relational database to keep up with  the trend.</a:t>
            </a:r>
          </a:p>
          <a:p>
            <a:pPr marL="240029" marR="5080" indent="-227329">
              <a:lnSpc>
                <a:spcPts val="3020"/>
              </a:lnSpc>
              <a:spcBef>
                <a:spcPts val="480"/>
              </a:spcBef>
              <a:buFont typeface="Arial MT"/>
              <a:buChar char="•"/>
              <a:tabLst>
                <a:tab pos="241300" algn="l"/>
              </a:tabLst>
            </a:pPr>
            <a:r>
              <a:rPr lang="en-US" sz="2200" dirty="0">
                <a:solidFill>
                  <a:srgbClr val="006FC0"/>
                </a:solidFill>
                <a:latin typeface="Calibri"/>
                <a:cs typeface="Calibri"/>
              </a:rPr>
              <a:t>Aspiring developers need to focus both on relational database as well as non-relational.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0031" rIns="0" bIns="0" rtlCol="0">
            <a:spAutoFit/>
          </a:bodyPr>
          <a:lstStyle/>
          <a:p>
            <a:pPr marL="312420">
              <a:lnSpc>
                <a:spcPct val="100000"/>
              </a:lnSpc>
              <a:spcBef>
                <a:spcPts val="95"/>
              </a:spcBef>
            </a:pPr>
            <a:r>
              <a:rPr spc="-10" dirty="0"/>
              <a:t>DASHBOARD</a:t>
            </a:r>
          </a:p>
        </p:txBody>
      </p:sp>
      <p:sp>
        <p:nvSpPr>
          <p:cNvPr id="3" name="object 3"/>
          <p:cNvSpPr txBox="1"/>
          <p:nvPr/>
        </p:nvSpPr>
        <p:spPr>
          <a:xfrm>
            <a:off x="4876800" y="2667000"/>
            <a:ext cx="5969762" cy="1874358"/>
          </a:xfrm>
          <a:prstGeom prst="rect">
            <a:avLst/>
          </a:prstGeom>
        </p:spPr>
        <p:txBody>
          <a:bodyPr vert="horz" wrap="square" lIns="0" tIns="45719" rIns="0" bIns="0" rtlCol="0">
            <a:spAutoFit/>
          </a:bodyPr>
          <a:lstStyle/>
          <a:p>
            <a:pPr marL="12700" marR="5080">
              <a:lnSpc>
                <a:spcPct val="90000"/>
              </a:lnSpc>
              <a:spcBef>
                <a:spcPts val="359"/>
              </a:spcBef>
            </a:pPr>
            <a:r>
              <a:rPr lang="en-ID" sz="2200" u="sng" spc="-10" dirty="0">
                <a:solidFill>
                  <a:srgbClr val="0462C1"/>
                </a:solidFill>
                <a:uFill>
                  <a:solidFill>
                    <a:srgbClr val="0462C1"/>
                  </a:solidFill>
                </a:uFill>
                <a:latin typeface="Calibri"/>
                <a:cs typeface="Calibri"/>
              </a:rPr>
              <a:t>https://jp-tok.dataplatform.cloud.ibm.com/dashboards/695fbbf8-96ee-452a-9833-a2b20b8b0a98/view/5425a535058d6fd16fcdb5e4079079047c3e775bb2bb870587d07b490e337497f33d1a91c87c485bda47536aa5ef1a58c8</a:t>
            </a:r>
            <a:endParaRPr sz="2200" dirty="0">
              <a:latin typeface="Calibri"/>
              <a:cs typeface="Calibri"/>
            </a:endParaRPr>
          </a:p>
        </p:txBody>
      </p:sp>
      <p:pic>
        <p:nvPicPr>
          <p:cNvPr id="4" name="object 4"/>
          <p:cNvPicPr/>
          <p:nvPr/>
        </p:nvPicPr>
        <p:blipFill>
          <a:blip r:embed="rId2" cstate="print"/>
          <a:stretch>
            <a:fillRect/>
          </a:stretch>
        </p:blipFill>
        <p:spPr>
          <a:xfrm>
            <a:off x="1077467" y="1901951"/>
            <a:ext cx="3054096" cy="30540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296924"/>
            <a:ext cx="10515600" cy="635"/>
          </a:xfrm>
          <a:custGeom>
            <a:avLst/>
            <a:gdLst/>
            <a:ahLst/>
            <a:cxnLst/>
            <a:rect l="l" t="t" r="r" b="b"/>
            <a:pathLst>
              <a:path w="10515600" h="634">
                <a:moveTo>
                  <a:pt x="0" y="0"/>
                </a:moveTo>
                <a:lnTo>
                  <a:pt x="10515600" y="380"/>
                </a:lnTo>
              </a:path>
            </a:pathLst>
          </a:custGeom>
          <a:ln w="6350">
            <a:solidFill>
              <a:srgbClr val="4471C4"/>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510031" rIns="0" bIns="0" rtlCol="0">
            <a:spAutoFit/>
          </a:bodyPr>
          <a:lstStyle/>
          <a:p>
            <a:pPr marL="312420">
              <a:lnSpc>
                <a:spcPct val="100000"/>
              </a:lnSpc>
              <a:spcBef>
                <a:spcPts val="95"/>
              </a:spcBef>
            </a:pPr>
            <a:r>
              <a:rPr dirty="0"/>
              <a:t>CURRENT</a:t>
            </a:r>
            <a:r>
              <a:rPr spc="-204" dirty="0"/>
              <a:t> </a:t>
            </a:r>
            <a:r>
              <a:rPr dirty="0"/>
              <a:t>TECHNOLOGY</a:t>
            </a:r>
            <a:r>
              <a:rPr spc="-204" dirty="0"/>
              <a:t> </a:t>
            </a:r>
            <a:r>
              <a:rPr spc="-10" dirty="0"/>
              <a:t>USAGE</a:t>
            </a:r>
          </a:p>
        </p:txBody>
      </p:sp>
      <p:pic>
        <p:nvPicPr>
          <p:cNvPr id="4" name="object 4"/>
          <p:cNvPicPr/>
          <p:nvPr/>
        </p:nvPicPr>
        <p:blipFill>
          <a:blip r:embed="rId2" cstate="print"/>
          <a:stretch>
            <a:fillRect/>
          </a:stretch>
        </p:blipFill>
        <p:spPr>
          <a:xfrm>
            <a:off x="2048255" y="1690116"/>
            <a:ext cx="8095488" cy="466801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296924"/>
            <a:ext cx="10515600" cy="635"/>
          </a:xfrm>
          <a:custGeom>
            <a:avLst/>
            <a:gdLst/>
            <a:ahLst/>
            <a:cxnLst/>
            <a:rect l="l" t="t" r="r" b="b"/>
            <a:pathLst>
              <a:path w="10515600" h="634">
                <a:moveTo>
                  <a:pt x="0" y="0"/>
                </a:moveTo>
                <a:lnTo>
                  <a:pt x="10515600" y="380"/>
                </a:lnTo>
              </a:path>
            </a:pathLst>
          </a:custGeom>
          <a:ln w="6350">
            <a:solidFill>
              <a:srgbClr val="4471C4"/>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510031" rIns="0" bIns="0" rtlCol="0">
            <a:spAutoFit/>
          </a:bodyPr>
          <a:lstStyle/>
          <a:p>
            <a:pPr marL="312420">
              <a:lnSpc>
                <a:spcPct val="100000"/>
              </a:lnSpc>
              <a:spcBef>
                <a:spcPts val="95"/>
              </a:spcBef>
            </a:pPr>
            <a:r>
              <a:rPr dirty="0"/>
              <a:t>FUTURE</a:t>
            </a:r>
            <a:r>
              <a:rPr spc="-190" dirty="0"/>
              <a:t> </a:t>
            </a:r>
            <a:r>
              <a:rPr dirty="0"/>
              <a:t>TECHNOLOGY</a:t>
            </a:r>
            <a:r>
              <a:rPr spc="-185" dirty="0"/>
              <a:t> </a:t>
            </a:r>
            <a:r>
              <a:rPr spc="-10" dirty="0"/>
              <a:t>TREND</a:t>
            </a:r>
          </a:p>
        </p:txBody>
      </p:sp>
      <p:pic>
        <p:nvPicPr>
          <p:cNvPr id="4" name="object 4"/>
          <p:cNvPicPr/>
          <p:nvPr/>
        </p:nvPicPr>
        <p:blipFill>
          <a:blip r:embed="rId2" cstate="print"/>
          <a:stretch>
            <a:fillRect/>
          </a:stretch>
        </p:blipFill>
        <p:spPr>
          <a:xfrm>
            <a:off x="1894332" y="1623060"/>
            <a:ext cx="8403335" cy="47548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296924"/>
            <a:ext cx="10515600" cy="635"/>
          </a:xfrm>
          <a:custGeom>
            <a:avLst/>
            <a:gdLst/>
            <a:ahLst/>
            <a:cxnLst/>
            <a:rect l="l" t="t" r="r" b="b"/>
            <a:pathLst>
              <a:path w="10515600" h="634">
                <a:moveTo>
                  <a:pt x="0" y="0"/>
                </a:moveTo>
                <a:lnTo>
                  <a:pt x="10515600" y="380"/>
                </a:lnTo>
              </a:path>
            </a:pathLst>
          </a:custGeom>
          <a:ln w="6350">
            <a:solidFill>
              <a:srgbClr val="4471C4"/>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510031" rIns="0" bIns="0" rtlCol="0">
            <a:spAutoFit/>
          </a:bodyPr>
          <a:lstStyle/>
          <a:p>
            <a:pPr marL="312420">
              <a:lnSpc>
                <a:spcPct val="100000"/>
              </a:lnSpc>
              <a:spcBef>
                <a:spcPts val="95"/>
              </a:spcBef>
            </a:pPr>
            <a:r>
              <a:rPr spc="-10" dirty="0"/>
              <a:t>DEMOGRAPHICS</a:t>
            </a:r>
          </a:p>
        </p:txBody>
      </p:sp>
      <p:pic>
        <p:nvPicPr>
          <p:cNvPr id="4" name="object 4"/>
          <p:cNvPicPr/>
          <p:nvPr/>
        </p:nvPicPr>
        <p:blipFill>
          <a:blip r:embed="rId2" cstate="print"/>
          <a:stretch>
            <a:fillRect/>
          </a:stretch>
        </p:blipFill>
        <p:spPr>
          <a:xfrm>
            <a:off x="1915667" y="1690116"/>
            <a:ext cx="8360664" cy="47015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363980"/>
            <a:ext cx="10515600" cy="635"/>
          </a:xfrm>
          <a:custGeom>
            <a:avLst/>
            <a:gdLst/>
            <a:ahLst/>
            <a:cxnLst/>
            <a:rect l="l" t="t" r="r" b="b"/>
            <a:pathLst>
              <a:path w="10515600" h="634">
                <a:moveTo>
                  <a:pt x="0" y="0"/>
                </a:moveTo>
                <a:lnTo>
                  <a:pt x="10515600" y="381"/>
                </a:lnTo>
              </a:path>
            </a:pathLst>
          </a:custGeom>
          <a:ln w="6350">
            <a:solidFill>
              <a:srgbClr val="4471C4"/>
            </a:solidFill>
          </a:ln>
        </p:spPr>
        <p:txBody>
          <a:bodyPr wrap="square" lIns="0" tIns="0" rIns="0" bIns="0" rtlCol="0"/>
          <a:lstStyle/>
          <a:p>
            <a:endParaRPr/>
          </a:p>
        </p:txBody>
      </p:sp>
      <p:sp>
        <p:nvSpPr>
          <p:cNvPr id="3" name="object 3"/>
          <p:cNvSpPr/>
          <p:nvPr/>
        </p:nvSpPr>
        <p:spPr>
          <a:xfrm>
            <a:off x="1747647" y="6256248"/>
            <a:ext cx="189230" cy="386715"/>
          </a:xfrm>
          <a:custGeom>
            <a:avLst/>
            <a:gdLst/>
            <a:ahLst/>
            <a:cxnLst/>
            <a:rect l="l" t="t" r="r" b="b"/>
            <a:pathLst>
              <a:path w="189230" h="386715">
                <a:moveTo>
                  <a:pt x="188887" y="0"/>
                </a:moveTo>
                <a:lnTo>
                  <a:pt x="8890" y="0"/>
                </a:lnTo>
                <a:lnTo>
                  <a:pt x="8890" y="8636"/>
                </a:lnTo>
                <a:lnTo>
                  <a:pt x="0" y="8636"/>
                </a:lnTo>
                <a:lnTo>
                  <a:pt x="0" y="368642"/>
                </a:lnTo>
                <a:lnTo>
                  <a:pt x="8890" y="368642"/>
                </a:lnTo>
                <a:lnTo>
                  <a:pt x="8890" y="386638"/>
                </a:lnTo>
                <a:lnTo>
                  <a:pt x="188887" y="386638"/>
                </a:lnTo>
                <a:lnTo>
                  <a:pt x="188887" y="359994"/>
                </a:lnTo>
                <a:lnTo>
                  <a:pt x="188887" y="26644"/>
                </a:lnTo>
                <a:lnTo>
                  <a:pt x="188887" y="0"/>
                </a:lnTo>
                <a:close/>
              </a:path>
            </a:pathLst>
          </a:custGeom>
          <a:solidFill>
            <a:srgbClr val="FFFFFF">
              <a:alpha val="50195"/>
            </a:srgbClr>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510031" rIns="0" bIns="0" rtlCol="0">
            <a:spAutoFit/>
          </a:bodyPr>
          <a:lstStyle/>
          <a:p>
            <a:pPr marL="312420">
              <a:lnSpc>
                <a:spcPct val="100000"/>
              </a:lnSpc>
              <a:spcBef>
                <a:spcPts val="95"/>
              </a:spcBef>
            </a:pPr>
            <a:r>
              <a:rPr spc="-10" dirty="0"/>
              <a:t>DISCUSSION</a:t>
            </a:r>
          </a:p>
        </p:txBody>
      </p:sp>
      <p:pic>
        <p:nvPicPr>
          <p:cNvPr id="5" name="object 5"/>
          <p:cNvPicPr/>
          <p:nvPr/>
        </p:nvPicPr>
        <p:blipFill>
          <a:blip r:embed="rId2" cstate="print"/>
          <a:stretch>
            <a:fillRect/>
          </a:stretch>
        </p:blipFill>
        <p:spPr>
          <a:xfrm>
            <a:off x="3332568" y="1385210"/>
            <a:ext cx="4352544" cy="43510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0031" rIns="0" bIns="0" rtlCol="0">
            <a:spAutoFit/>
          </a:bodyPr>
          <a:lstStyle/>
          <a:p>
            <a:pPr marL="312420">
              <a:lnSpc>
                <a:spcPct val="100000"/>
              </a:lnSpc>
              <a:spcBef>
                <a:spcPts val="95"/>
              </a:spcBef>
            </a:pPr>
            <a:r>
              <a:rPr dirty="0"/>
              <a:t>OVERALL</a:t>
            </a:r>
            <a:r>
              <a:rPr spc="-125" dirty="0"/>
              <a:t> </a:t>
            </a:r>
            <a:r>
              <a:rPr dirty="0"/>
              <a:t>FINDINGS</a:t>
            </a:r>
            <a:r>
              <a:rPr spc="-125" dirty="0"/>
              <a:t> </a:t>
            </a:r>
            <a:r>
              <a:rPr dirty="0"/>
              <a:t>&amp;</a:t>
            </a:r>
            <a:r>
              <a:rPr spc="-120" dirty="0"/>
              <a:t> </a:t>
            </a:r>
            <a:r>
              <a:rPr spc="-10" dirty="0"/>
              <a:t>IMPLICATIONS</a:t>
            </a:r>
          </a:p>
        </p:txBody>
      </p:sp>
      <p:sp>
        <p:nvSpPr>
          <p:cNvPr id="3" name="object 3"/>
          <p:cNvSpPr txBox="1"/>
          <p:nvPr/>
        </p:nvSpPr>
        <p:spPr>
          <a:xfrm>
            <a:off x="221025" y="1872627"/>
            <a:ext cx="5874975" cy="4514697"/>
          </a:xfrm>
          <a:prstGeom prst="rect">
            <a:avLst/>
          </a:prstGeom>
        </p:spPr>
        <p:txBody>
          <a:bodyPr vert="horz" wrap="square" lIns="0" tIns="60960" rIns="0" bIns="0" rtlCol="0">
            <a:spAutoFit/>
          </a:bodyPr>
          <a:lstStyle/>
          <a:p>
            <a:pPr marL="240029" marR="311785" indent="-227965">
              <a:lnSpc>
                <a:spcPts val="3020"/>
              </a:lnSpc>
              <a:spcBef>
                <a:spcPts val="480"/>
              </a:spcBef>
              <a:buFont typeface="Arial MT"/>
              <a:buChar char="•"/>
              <a:tabLst>
                <a:tab pos="241300" algn="l"/>
              </a:tabLst>
            </a:pPr>
            <a:r>
              <a:rPr lang="en-US" spc="-10" dirty="0">
                <a:solidFill>
                  <a:srgbClr val="006FC0"/>
                </a:solidFill>
                <a:latin typeface="Calibri"/>
                <a:cs typeface="Calibri"/>
              </a:rPr>
              <a:t>JavaScript and HTML/CSS remain popular and will continue to be so, with growing interest in Typescript.</a:t>
            </a:r>
          </a:p>
          <a:p>
            <a:pPr marL="240029" marR="311785" indent="-227965">
              <a:lnSpc>
                <a:spcPts val="3020"/>
              </a:lnSpc>
              <a:spcBef>
                <a:spcPts val="480"/>
              </a:spcBef>
              <a:buFont typeface="Arial MT"/>
              <a:buChar char="•"/>
              <a:tabLst>
                <a:tab pos="241300" algn="l"/>
              </a:tabLst>
            </a:pPr>
            <a:r>
              <a:rPr lang="en-US" spc="-10" dirty="0">
                <a:solidFill>
                  <a:srgbClr val="006FC0"/>
                </a:solidFill>
                <a:latin typeface="Calibri"/>
                <a:cs typeface="Calibri"/>
              </a:rPr>
              <a:t>SQL and Python were most used in 2019 and remain the top choices for developers in the upcoming year.</a:t>
            </a:r>
          </a:p>
          <a:p>
            <a:pPr marL="240029" marR="311785" indent="-227965">
              <a:lnSpc>
                <a:spcPts val="3020"/>
              </a:lnSpc>
              <a:spcBef>
                <a:spcPts val="480"/>
              </a:spcBef>
              <a:buFont typeface="Arial MT"/>
              <a:buChar char="•"/>
              <a:tabLst>
                <a:tab pos="241300" algn="l"/>
              </a:tabLst>
            </a:pPr>
            <a:r>
              <a:rPr lang="en-US" spc="-10" dirty="0">
                <a:solidFill>
                  <a:srgbClr val="006FC0"/>
                </a:solidFill>
                <a:latin typeface="Calibri"/>
                <a:cs typeface="Calibri"/>
              </a:rPr>
              <a:t>MySQL led in 2019, but developers are increasingly interested in PostgreSQL, while NoSQL databases are gaining traction.</a:t>
            </a:r>
          </a:p>
          <a:p>
            <a:pPr marL="240029" marR="311785" indent="-227965">
              <a:lnSpc>
                <a:spcPts val="3020"/>
              </a:lnSpc>
              <a:spcBef>
                <a:spcPts val="480"/>
              </a:spcBef>
              <a:buFont typeface="Arial MT"/>
              <a:buChar char="•"/>
              <a:tabLst>
                <a:tab pos="241300" algn="l"/>
              </a:tabLst>
            </a:pPr>
            <a:r>
              <a:rPr lang="en-US" spc="-10" dirty="0">
                <a:solidFill>
                  <a:srgbClr val="006FC0"/>
                </a:solidFill>
                <a:latin typeface="Calibri"/>
                <a:cs typeface="Calibri"/>
              </a:rPr>
              <a:t>Linux remains the primary platform and is expected to maintain its dominance into the next year.</a:t>
            </a:r>
          </a:p>
          <a:p>
            <a:pPr marL="240029" marR="311785" indent="-227965">
              <a:lnSpc>
                <a:spcPts val="3020"/>
              </a:lnSpc>
              <a:spcBef>
                <a:spcPts val="480"/>
              </a:spcBef>
              <a:buFont typeface="Arial MT"/>
              <a:buChar char="•"/>
              <a:tabLst>
                <a:tab pos="241300" algn="l"/>
              </a:tabLst>
            </a:pPr>
            <a:r>
              <a:rPr lang="en-US" spc="-10" dirty="0">
                <a:solidFill>
                  <a:srgbClr val="006FC0"/>
                </a:solidFill>
                <a:latin typeface="Calibri"/>
                <a:cs typeface="Calibri"/>
              </a:rPr>
              <a:t>Pronounced age and gender discrimination is evident within the IT industry.</a:t>
            </a:r>
          </a:p>
        </p:txBody>
      </p:sp>
      <p:sp>
        <p:nvSpPr>
          <p:cNvPr id="4" name="object 4"/>
          <p:cNvSpPr txBox="1"/>
          <p:nvPr/>
        </p:nvSpPr>
        <p:spPr>
          <a:xfrm>
            <a:off x="914400" y="1443608"/>
            <a:ext cx="7134859" cy="452120"/>
          </a:xfrm>
          <a:prstGeom prst="rect">
            <a:avLst/>
          </a:prstGeom>
        </p:spPr>
        <p:txBody>
          <a:bodyPr vert="horz" wrap="square" lIns="0" tIns="12065" rIns="0" bIns="0" rtlCol="0">
            <a:spAutoFit/>
          </a:bodyPr>
          <a:lstStyle/>
          <a:p>
            <a:pPr marL="12700">
              <a:lnSpc>
                <a:spcPct val="100000"/>
              </a:lnSpc>
              <a:spcBef>
                <a:spcPts val="95"/>
              </a:spcBef>
              <a:tabLst>
                <a:tab pos="5371465" algn="l"/>
              </a:tabLst>
            </a:pPr>
            <a:r>
              <a:rPr sz="2800" spc="-10" dirty="0">
                <a:solidFill>
                  <a:srgbClr val="006FC0"/>
                </a:solidFill>
                <a:latin typeface="Calibri"/>
                <a:cs typeface="Calibri"/>
              </a:rPr>
              <a:t>Findings</a:t>
            </a:r>
            <a:r>
              <a:rPr sz="2800" dirty="0">
                <a:solidFill>
                  <a:srgbClr val="006FC0"/>
                </a:solidFill>
                <a:latin typeface="Calibri"/>
                <a:cs typeface="Calibri"/>
              </a:rPr>
              <a:t>	</a:t>
            </a:r>
            <a:r>
              <a:rPr sz="2800" spc="-10" dirty="0">
                <a:solidFill>
                  <a:srgbClr val="006FC0"/>
                </a:solidFill>
                <a:latin typeface="Calibri"/>
                <a:cs typeface="Calibri"/>
              </a:rPr>
              <a:t>Implications</a:t>
            </a:r>
            <a:endParaRPr sz="2800" dirty="0">
              <a:latin typeface="Calibri"/>
              <a:cs typeface="Calibri"/>
            </a:endParaRPr>
          </a:p>
        </p:txBody>
      </p:sp>
      <p:sp>
        <p:nvSpPr>
          <p:cNvPr id="5" name="object 5"/>
          <p:cNvSpPr txBox="1"/>
          <p:nvPr/>
        </p:nvSpPr>
        <p:spPr>
          <a:xfrm>
            <a:off x="5878403" y="1987930"/>
            <a:ext cx="6092572" cy="4065857"/>
          </a:xfrm>
          <a:prstGeom prst="rect">
            <a:avLst/>
          </a:prstGeom>
        </p:spPr>
        <p:txBody>
          <a:bodyPr vert="horz" wrap="square" lIns="0" tIns="60960" rIns="0" bIns="0" rtlCol="0">
            <a:spAutoFit/>
          </a:bodyPr>
          <a:lstStyle/>
          <a:p>
            <a:pPr marL="240029" marR="429895" indent="-227329">
              <a:lnSpc>
                <a:spcPts val="3020"/>
              </a:lnSpc>
              <a:spcBef>
                <a:spcPts val="480"/>
              </a:spcBef>
              <a:buFont typeface="Arial MT"/>
              <a:buChar char="•"/>
              <a:tabLst>
                <a:tab pos="241300" algn="l"/>
              </a:tabLst>
            </a:pPr>
            <a:r>
              <a:rPr lang="en-US" spc="-10" dirty="0">
                <a:solidFill>
                  <a:srgbClr val="006FC0"/>
                </a:solidFill>
                <a:latin typeface="Calibri"/>
                <a:cs typeface="Calibri"/>
              </a:rPr>
              <a:t>Prospective web developers have bright career prospects due to the popularity and high job demand for web development languages.</a:t>
            </a:r>
          </a:p>
          <a:p>
            <a:pPr marL="240029" marR="429895" indent="-227329">
              <a:lnSpc>
                <a:spcPts val="3020"/>
              </a:lnSpc>
              <a:spcBef>
                <a:spcPts val="480"/>
              </a:spcBef>
              <a:buFont typeface="Arial MT"/>
              <a:buChar char="•"/>
              <a:tabLst>
                <a:tab pos="241300" algn="l"/>
              </a:tabLst>
            </a:pPr>
            <a:r>
              <a:rPr lang="en-US" spc="-10" dirty="0">
                <a:solidFill>
                  <a:srgbClr val="006FC0"/>
                </a:solidFill>
                <a:latin typeface="Calibri"/>
                <a:cs typeface="Calibri"/>
              </a:rPr>
              <a:t>Data professionals need competence in both SQL and NoSQL databases, along with Python expertise to stay competitive.</a:t>
            </a:r>
          </a:p>
          <a:p>
            <a:pPr marL="240029" marR="429895" indent="-227329">
              <a:lnSpc>
                <a:spcPts val="3020"/>
              </a:lnSpc>
              <a:spcBef>
                <a:spcPts val="480"/>
              </a:spcBef>
              <a:buFont typeface="Arial MT"/>
              <a:buChar char="•"/>
              <a:tabLst>
                <a:tab pos="241300" algn="l"/>
              </a:tabLst>
            </a:pPr>
            <a:r>
              <a:rPr lang="en-US" spc="-10" dirty="0">
                <a:solidFill>
                  <a:srgbClr val="006FC0"/>
                </a:solidFill>
                <a:latin typeface="Calibri"/>
                <a:cs typeface="Calibri"/>
              </a:rPr>
              <a:t>Data experts should be adept at handling various platforms, with Linux being the most prevalent.</a:t>
            </a:r>
          </a:p>
          <a:p>
            <a:pPr marL="240029" marR="429895" indent="-227329">
              <a:lnSpc>
                <a:spcPts val="3020"/>
              </a:lnSpc>
              <a:spcBef>
                <a:spcPts val="480"/>
              </a:spcBef>
              <a:buFont typeface="Arial MT"/>
              <a:buChar char="•"/>
              <a:tabLst>
                <a:tab pos="241300" algn="l"/>
              </a:tabLst>
            </a:pPr>
            <a:r>
              <a:rPr lang="en-US" spc="-10" dirty="0">
                <a:solidFill>
                  <a:srgbClr val="006FC0"/>
                </a:solidFill>
                <a:latin typeface="Calibri"/>
                <a:cs typeface="Calibri"/>
              </a:rPr>
              <a:t>Industry leaders and HR professionals can contribute to eliminating gender discrimination in the workplace.</a:t>
            </a:r>
            <a:endParaRPr dirty="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0031" rIns="0" bIns="0" rtlCol="0">
            <a:spAutoFit/>
          </a:bodyPr>
          <a:lstStyle/>
          <a:p>
            <a:pPr marL="312420">
              <a:lnSpc>
                <a:spcPct val="100000"/>
              </a:lnSpc>
              <a:spcBef>
                <a:spcPts val="95"/>
              </a:spcBef>
            </a:pPr>
            <a:r>
              <a:rPr spc="-10" dirty="0"/>
              <a:t>CONCLUSION</a:t>
            </a:r>
          </a:p>
        </p:txBody>
      </p:sp>
      <p:sp>
        <p:nvSpPr>
          <p:cNvPr id="3" name="object 3"/>
          <p:cNvSpPr txBox="1">
            <a:spLocks noGrp="1"/>
          </p:cNvSpPr>
          <p:nvPr>
            <p:ph type="body" idx="1"/>
          </p:nvPr>
        </p:nvSpPr>
        <p:spPr>
          <a:xfrm>
            <a:off x="4180331" y="1524000"/>
            <a:ext cx="7568439" cy="4848892"/>
          </a:xfrm>
          <a:prstGeom prst="rect">
            <a:avLst/>
          </a:prstGeom>
        </p:spPr>
        <p:txBody>
          <a:bodyPr vert="horz" wrap="square" lIns="0" tIns="60960" rIns="0" bIns="0" rtlCol="0">
            <a:spAutoFit/>
          </a:bodyPr>
          <a:lstStyle/>
          <a:p>
            <a:pPr marL="240029" marR="532765" indent="-227329">
              <a:lnSpc>
                <a:spcPts val="3020"/>
              </a:lnSpc>
              <a:spcBef>
                <a:spcPts val="480"/>
              </a:spcBef>
              <a:buFont typeface="Arial MT"/>
              <a:buChar char="•"/>
              <a:tabLst>
                <a:tab pos="241300" algn="l"/>
              </a:tabLst>
            </a:pPr>
            <a:r>
              <a:rPr lang="en-US" sz="2200" spc="-10" dirty="0"/>
              <a:t>The aim of this report has been successful in identifying emerging technology trends for both 2019 and the upcoming year.</a:t>
            </a:r>
          </a:p>
          <a:p>
            <a:pPr marL="240029" marR="532765" indent="-227329">
              <a:lnSpc>
                <a:spcPts val="3020"/>
              </a:lnSpc>
              <a:spcBef>
                <a:spcPts val="480"/>
              </a:spcBef>
              <a:buFont typeface="Arial MT"/>
              <a:buChar char="•"/>
              <a:tabLst>
                <a:tab pos="241300" algn="l"/>
              </a:tabLst>
            </a:pPr>
            <a:r>
              <a:rPr lang="en-US" sz="2200" spc="-10" dirty="0"/>
              <a:t>This report offers valuable insights to businesses for staying updated with emerging trends, helps learners determine which technologies to prioritize, and guides educators in developing relevant content according to current trends.</a:t>
            </a:r>
          </a:p>
          <a:p>
            <a:pPr marL="240029" marR="532765" indent="-227329">
              <a:lnSpc>
                <a:spcPts val="3020"/>
              </a:lnSpc>
              <a:spcBef>
                <a:spcPts val="480"/>
              </a:spcBef>
              <a:buFont typeface="Arial MT"/>
              <a:buChar char="•"/>
              <a:tabLst>
                <a:tab pos="241300" algn="l"/>
              </a:tabLst>
            </a:pPr>
            <a:r>
              <a:rPr lang="en-US" sz="2200" spc="-10" dirty="0"/>
              <a:t>Businesses can adapt their workforce by recognizing skills no longer in demand and facilitating employee upskilling in emerging areas.</a:t>
            </a:r>
          </a:p>
          <a:p>
            <a:pPr marL="240029" marR="532765" indent="-227329">
              <a:lnSpc>
                <a:spcPts val="3020"/>
              </a:lnSpc>
              <a:spcBef>
                <a:spcPts val="480"/>
              </a:spcBef>
              <a:buFont typeface="Arial MT"/>
              <a:buChar char="•"/>
              <a:tabLst>
                <a:tab pos="241300" algn="l"/>
              </a:tabLst>
            </a:pPr>
            <a:r>
              <a:rPr lang="en-US" sz="2200" spc="-10" dirty="0"/>
              <a:t>Businesses and industries should actively work towards diminishing gender disparities.</a:t>
            </a:r>
            <a:endParaRPr sz="2200" spc="-10" dirty="0"/>
          </a:p>
        </p:txBody>
      </p:sp>
      <p:pic>
        <p:nvPicPr>
          <p:cNvPr id="4" name="object 4"/>
          <p:cNvPicPr/>
          <p:nvPr/>
        </p:nvPicPr>
        <p:blipFill>
          <a:blip r:embed="rId2" cstate="print"/>
          <a:stretch>
            <a:fillRect/>
          </a:stretch>
        </p:blipFill>
        <p:spPr>
          <a:xfrm>
            <a:off x="838200" y="2057400"/>
            <a:ext cx="3054095" cy="305409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363980"/>
            <a:ext cx="10515600" cy="635"/>
          </a:xfrm>
          <a:custGeom>
            <a:avLst/>
            <a:gdLst/>
            <a:ahLst/>
            <a:cxnLst/>
            <a:rect l="l" t="t" r="r" b="b"/>
            <a:pathLst>
              <a:path w="10515600" h="634">
                <a:moveTo>
                  <a:pt x="0" y="0"/>
                </a:moveTo>
                <a:lnTo>
                  <a:pt x="10515600" y="381"/>
                </a:lnTo>
              </a:path>
            </a:pathLst>
          </a:custGeom>
          <a:ln w="6350">
            <a:solidFill>
              <a:srgbClr val="4471C4"/>
            </a:solidFill>
          </a:ln>
        </p:spPr>
        <p:txBody>
          <a:bodyPr wrap="square" lIns="0" tIns="0" rIns="0" bIns="0" rtlCol="0"/>
          <a:lstStyle/>
          <a:p>
            <a:endParaRPr/>
          </a:p>
        </p:txBody>
      </p:sp>
      <p:sp>
        <p:nvSpPr>
          <p:cNvPr id="3" name="object 3"/>
          <p:cNvSpPr/>
          <p:nvPr/>
        </p:nvSpPr>
        <p:spPr>
          <a:xfrm>
            <a:off x="1747647" y="6256248"/>
            <a:ext cx="189230" cy="386715"/>
          </a:xfrm>
          <a:custGeom>
            <a:avLst/>
            <a:gdLst/>
            <a:ahLst/>
            <a:cxnLst/>
            <a:rect l="l" t="t" r="r" b="b"/>
            <a:pathLst>
              <a:path w="189230" h="386715">
                <a:moveTo>
                  <a:pt x="188887" y="0"/>
                </a:moveTo>
                <a:lnTo>
                  <a:pt x="8890" y="0"/>
                </a:lnTo>
                <a:lnTo>
                  <a:pt x="8890" y="8636"/>
                </a:lnTo>
                <a:lnTo>
                  <a:pt x="0" y="8636"/>
                </a:lnTo>
                <a:lnTo>
                  <a:pt x="0" y="368642"/>
                </a:lnTo>
                <a:lnTo>
                  <a:pt x="8890" y="368642"/>
                </a:lnTo>
                <a:lnTo>
                  <a:pt x="8890" y="386638"/>
                </a:lnTo>
                <a:lnTo>
                  <a:pt x="188887" y="386638"/>
                </a:lnTo>
                <a:lnTo>
                  <a:pt x="188887" y="359994"/>
                </a:lnTo>
                <a:lnTo>
                  <a:pt x="188887" y="26644"/>
                </a:lnTo>
                <a:lnTo>
                  <a:pt x="188887" y="0"/>
                </a:lnTo>
                <a:close/>
              </a:path>
            </a:pathLst>
          </a:custGeom>
          <a:solidFill>
            <a:srgbClr val="FFFFFF">
              <a:alpha val="50195"/>
            </a:srgbClr>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510031" rIns="0" bIns="0" rtlCol="0">
            <a:spAutoFit/>
          </a:bodyPr>
          <a:lstStyle/>
          <a:p>
            <a:pPr marL="312420">
              <a:lnSpc>
                <a:spcPct val="100000"/>
              </a:lnSpc>
              <a:spcBef>
                <a:spcPts val="95"/>
              </a:spcBef>
            </a:pPr>
            <a:r>
              <a:rPr spc="-10" dirty="0"/>
              <a:t>APPENDIX</a:t>
            </a:r>
          </a:p>
        </p:txBody>
      </p:sp>
      <p:pic>
        <p:nvPicPr>
          <p:cNvPr id="5" name="object 5"/>
          <p:cNvPicPr/>
          <p:nvPr/>
        </p:nvPicPr>
        <p:blipFill>
          <a:blip r:embed="rId2" cstate="print"/>
          <a:stretch>
            <a:fillRect/>
          </a:stretch>
        </p:blipFill>
        <p:spPr>
          <a:xfrm>
            <a:off x="4498848" y="1831848"/>
            <a:ext cx="3194304" cy="319430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363980"/>
            <a:ext cx="10515600" cy="635"/>
          </a:xfrm>
          <a:custGeom>
            <a:avLst/>
            <a:gdLst/>
            <a:ahLst/>
            <a:cxnLst/>
            <a:rect l="l" t="t" r="r" b="b"/>
            <a:pathLst>
              <a:path w="10515600" h="634">
                <a:moveTo>
                  <a:pt x="0" y="0"/>
                </a:moveTo>
                <a:lnTo>
                  <a:pt x="10515600" y="381"/>
                </a:lnTo>
              </a:path>
            </a:pathLst>
          </a:custGeom>
          <a:ln w="6350">
            <a:solidFill>
              <a:srgbClr val="4471C4"/>
            </a:solidFill>
          </a:ln>
        </p:spPr>
        <p:txBody>
          <a:bodyPr wrap="square" lIns="0" tIns="0" rIns="0" bIns="0" rtlCol="0"/>
          <a:lstStyle/>
          <a:p>
            <a:endParaRPr/>
          </a:p>
        </p:txBody>
      </p:sp>
      <p:sp>
        <p:nvSpPr>
          <p:cNvPr id="3" name="object 3"/>
          <p:cNvSpPr/>
          <p:nvPr/>
        </p:nvSpPr>
        <p:spPr>
          <a:xfrm>
            <a:off x="1747647" y="6256248"/>
            <a:ext cx="189230" cy="386715"/>
          </a:xfrm>
          <a:custGeom>
            <a:avLst/>
            <a:gdLst/>
            <a:ahLst/>
            <a:cxnLst/>
            <a:rect l="l" t="t" r="r" b="b"/>
            <a:pathLst>
              <a:path w="189230" h="386715">
                <a:moveTo>
                  <a:pt x="188887" y="0"/>
                </a:moveTo>
                <a:lnTo>
                  <a:pt x="8890" y="0"/>
                </a:lnTo>
                <a:lnTo>
                  <a:pt x="8890" y="8636"/>
                </a:lnTo>
                <a:lnTo>
                  <a:pt x="0" y="8636"/>
                </a:lnTo>
                <a:lnTo>
                  <a:pt x="0" y="368642"/>
                </a:lnTo>
                <a:lnTo>
                  <a:pt x="8890" y="368642"/>
                </a:lnTo>
                <a:lnTo>
                  <a:pt x="8890" y="386638"/>
                </a:lnTo>
                <a:lnTo>
                  <a:pt x="188887" y="386638"/>
                </a:lnTo>
                <a:lnTo>
                  <a:pt x="188887" y="359994"/>
                </a:lnTo>
                <a:lnTo>
                  <a:pt x="188887" y="26644"/>
                </a:lnTo>
                <a:lnTo>
                  <a:pt x="188887" y="0"/>
                </a:lnTo>
                <a:close/>
              </a:path>
            </a:pathLst>
          </a:custGeom>
          <a:solidFill>
            <a:srgbClr val="FFFFFF">
              <a:alpha val="50195"/>
            </a:srgbClr>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528065" rIns="0" bIns="0" rtlCol="0">
            <a:spAutoFit/>
          </a:bodyPr>
          <a:lstStyle/>
          <a:p>
            <a:pPr marL="317500">
              <a:lnSpc>
                <a:spcPct val="100000"/>
              </a:lnSpc>
              <a:spcBef>
                <a:spcPts val="95"/>
              </a:spcBef>
            </a:pPr>
            <a:r>
              <a:rPr dirty="0"/>
              <a:t>JOB</a:t>
            </a:r>
            <a:r>
              <a:rPr spc="-75" dirty="0"/>
              <a:t> </a:t>
            </a:r>
            <a:r>
              <a:rPr spc="-10" dirty="0"/>
              <a:t>POSTINGS</a:t>
            </a:r>
          </a:p>
        </p:txBody>
      </p:sp>
      <p:pic>
        <p:nvPicPr>
          <p:cNvPr id="5" name="object 5"/>
          <p:cNvPicPr/>
          <p:nvPr/>
        </p:nvPicPr>
        <p:blipFill>
          <a:blip r:embed="rId2" cstate="print"/>
          <a:stretch>
            <a:fillRect/>
          </a:stretch>
        </p:blipFill>
        <p:spPr>
          <a:xfrm>
            <a:off x="2156460" y="1708404"/>
            <a:ext cx="7879080" cy="45857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50847" y="2025395"/>
            <a:ext cx="3194304" cy="3194304"/>
          </a:xfrm>
          <a:prstGeom prst="rect">
            <a:avLst/>
          </a:prstGeom>
        </p:spPr>
      </p:pic>
      <p:sp>
        <p:nvSpPr>
          <p:cNvPr id="3" name="object 3"/>
          <p:cNvSpPr txBox="1">
            <a:spLocks noGrp="1"/>
          </p:cNvSpPr>
          <p:nvPr>
            <p:ph type="title"/>
          </p:nvPr>
        </p:nvSpPr>
        <p:spPr>
          <a:prstGeom prst="rect">
            <a:avLst/>
          </a:prstGeom>
        </p:spPr>
        <p:txBody>
          <a:bodyPr vert="horz" wrap="square" lIns="0" tIns="408812" rIns="0" bIns="0" rtlCol="0">
            <a:spAutoFit/>
          </a:bodyPr>
          <a:lstStyle/>
          <a:p>
            <a:pPr marL="255904">
              <a:lnSpc>
                <a:spcPct val="100000"/>
              </a:lnSpc>
              <a:spcBef>
                <a:spcPts val="95"/>
              </a:spcBef>
            </a:pPr>
            <a:r>
              <a:rPr spc="-10" dirty="0"/>
              <a:t>OUTLINE</a:t>
            </a:r>
          </a:p>
        </p:txBody>
      </p:sp>
      <p:sp>
        <p:nvSpPr>
          <p:cNvPr id="4" name="object 4"/>
          <p:cNvSpPr txBox="1"/>
          <p:nvPr/>
        </p:nvSpPr>
        <p:spPr>
          <a:xfrm>
            <a:off x="6251828" y="1715160"/>
            <a:ext cx="2864485" cy="3958590"/>
          </a:xfrm>
          <a:prstGeom prst="rect">
            <a:avLst/>
          </a:prstGeom>
        </p:spPr>
        <p:txBody>
          <a:bodyPr vert="horz" wrap="square" lIns="0" tIns="105410" rIns="0" bIns="0" rtlCol="0">
            <a:spAutoFit/>
          </a:bodyPr>
          <a:lstStyle/>
          <a:p>
            <a:pPr marL="240665" indent="-227965">
              <a:lnSpc>
                <a:spcPct val="100000"/>
              </a:lnSpc>
              <a:spcBef>
                <a:spcPts val="830"/>
              </a:spcBef>
              <a:buFont typeface="Arial MT"/>
              <a:buChar char="•"/>
              <a:tabLst>
                <a:tab pos="240665" algn="l"/>
              </a:tabLst>
            </a:pPr>
            <a:r>
              <a:rPr sz="2200" spc="-10" dirty="0">
                <a:solidFill>
                  <a:srgbClr val="006FC0"/>
                </a:solidFill>
                <a:latin typeface="Calibri"/>
                <a:cs typeface="Calibri"/>
              </a:rPr>
              <a:t>Executive</a:t>
            </a:r>
            <a:r>
              <a:rPr sz="2200" spc="-95" dirty="0">
                <a:solidFill>
                  <a:srgbClr val="006FC0"/>
                </a:solidFill>
                <a:latin typeface="Calibri"/>
                <a:cs typeface="Calibri"/>
              </a:rPr>
              <a:t> </a:t>
            </a:r>
            <a:r>
              <a:rPr sz="2200" spc="-10" dirty="0">
                <a:solidFill>
                  <a:srgbClr val="328BCD"/>
                </a:solidFill>
                <a:latin typeface="Calibri"/>
                <a:cs typeface="Calibri"/>
              </a:rPr>
              <a:t>Summary</a:t>
            </a:r>
            <a:endParaRPr sz="2200" dirty="0">
              <a:solidFill>
                <a:srgbClr val="328BCD"/>
              </a:solidFill>
              <a:latin typeface="Calibri"/>
              <a:cs typeface="Calibri"/>
            </a:endParaRPr>
          </a:p>
          <a:p>
            <a:pPr marL="240665" indent="-227965">
              <a:lnSpc>
                <a:spcPct val="100000"/>
              </a:lnSpc>
              <a:spcBef>
                <a:spcPts val="735"/>
              </a:spcBef>
              <a:buFont typeface="Arial MT"/>
              <a:buChar char="•"/>
              <a:tabLst>
                <a:tab pos="240665" algn="l"/>
              </a:tabLst>
            </a:pPr>
            <a:r>
              <a:rPr sz="2200" spc="-10" dirty="0">
                <a:solidFill>
                  <a:srgbClr val="006FC0"/>
                </a:solidFill>
                <a:latin typeface="Calibri"/>
                <a:cs typeface="Calibri"/>
              </a:rPr>
              <a:t>Introduction</a:t>
            </a:r>
            <a:endParaRPr sz="2200" dirty="0">
              <a:latin typeface="Calibri"/>
              <a:cs typeface="Calibri"/>
            </a:endParaRPr>
          </a:p>
          <a:p>
            <a:pPr marL="240665" indent="-227965">
              <a:lnSpc>
                <a:spcPct val="100000"/>
              </a:lnSpc>
              <a:spcBef>
                <a:spcPts val="735"/>
              </a:spcBef>
              <a:buFont typeface="Arial MT"/>
              <a:buChar char="•"/>
              <a:tabLst>
                <a:tab pos="240665" algn="l"/>
              </a:tabLst>
            </a:pPr>
            <a:r>
              <a:rPr sz="2200" spc="-10" dirty="0">
                <a:solidFill>
                  <a:srgbClr val="006FC0"/>
                </a:solidFill>
                <a:latin typeface="Calibri"/>
                <a:cs typeface="Calibri"/>
              </a:rPr>
              <a:t>Methodology</a:t>
            </a:r>
            <a:endParaRPr sz="2200" dirty="0">
              <a:latin typeface="Calibri"/>
              <a:cs typeface="Calibri"/>
            </a:endParaRPr>
          </a:p>
          <a:p>
            <a:pPr marL="240665" indent="-227965">
              <a:lnSpc>
                <a:spcPct val="100000"/>
              </a:lnSpc>
              <a:spcBef>
                <a:spcPts val="740"/>
              </a:spcBef>
              <a:buFont typeface="Arial MT"/>
              <a:buChar char="•"/>
              <a:tabLst>
                <a:tab pos="240665" algn="l"/>
              </a:tabLst>
            </a:pPr>
            <a:r>
              <a:rPr sz="2200" spc="-10" dirty="0">
                <a:solidFill>
                  <a:srgbClr val="006FC0"/>
                </a:solidFill>
                <a:latin typeface="Calibri"/>
                <a:cs typeface="Calibri"/>
              </a:rPr>
              <a:t>Results</a:t>
            </a:r>
            <a:endParaRPr sz="2200" dirty="0">
              <a:latin typeface="Calibri"/>
              <a:cs typeface="Calibri"/>
            </a:endParaRPr>
          </a:p>
          <a:p>
            <a:pPr marL="697865" lvl="1" indent="-227965">
              <a:lnSpc>
                <a:spcPct val="100000"/>
              </a:lnSpc>
              <a:spcBef>
                <a:spcPts val="305"/>
              </a:spcBef>
              <a:buFont typeface="Arial MT"/>
              <a:buChar char="•"/>
              <a:tabLst>
                <a:tab pos="697865" algn="l"/>
              </a:tabLst>
            </a:pPr>
            <a:r>
              <a:rPr sz="1800" spc="-10" dirty="0">
                <a:solidFill>
                  <a:srgbClr val="006FC0"/>
                </a:solidFill>
                <a:latin typeface="Calibri"/>
                <a:cs typeface="Calibri"/>
              </a:rPr>
              <a:t>Visualization</a:t>
            </a:r>
            <a:r>
              <a:rPr sz="1800" spc="-15" dirty="0">
                <a:solidFill>
                  <a:srgbClr val="006FC0"/>
                </a:solidFill>
                <a:latin typeface="Calibri"/>
                <a:cs typeface="Calibri"/>
              </a:rPr>
              <a:t> </a:t>
            </a:r>
            <a:r>
              <a:rPr sz="1800" dirty="0">
                <a:solidFill>
                  <a:srgbClr val="006FC0"/>
                </a:solidFill>
                <a:latin typeface="Calibri"/>
                <a:cs typeface="Calibri"/>
              </a:rPr>
              <a:t>– </a:t>
            </a:r>
            <a:r>
              <a:rPr sz="1800" spc="-10" dirty="0">
                <a:solidFill>
                  <a:srgbClr val="006FC0"/>
                </a:solidFill>
                <a:latin typeface="Calibri"/>
                <a:cs typeface="Calibri"/>
              </a:rPr>
              <a:t>Charts</a:t>
            </a:r>
            <a:endParaRPr sz="1800" dirty="0">
              <a:latin typeface="Calibri"/>
              <a:cs typeface="Calibri"/>
            </a:endParaRPr>
          </a:p>
          <a:p>
            <a:pPr marL="697865" lvl="1" indent="-227965">
              <a:lnSpc>
                <a:spcPct val="100000"/>
              </a:lnSpc>
              <a:spcBef>
                <a:spcPts val="290"/>
              </a:spcBef>
              <a:buFont typeface="Arial MT"/>
              <a:buChar char="•"/>
              <a:tabLst>
                <a:tab pos="697865" algn="l"/>
              </a:tabLst>
            </a:pPr>
            <a:r>
              <a:rPr sz="1800" spc="-10" dirty="0">
                <a:solidFill>
                  <a:srgbClr val="006FC0"/>
                </a:solidFill>
                <a:latin typeface="Calibri"/>
                <a:cs typeface="Calibri"/>
              </a:rPr>
              <a:t>Dashboard</a:t>
            </a:r>
            <a:endParaRPr sz="1800" dirty="0">
              <a:latin typeface="Calibri"/>
              <a:cs typeface="Calibri"/>
            </a:endParaRPr>
          </a:p>
          <a:p>
            <a:pPr marL="240665" indent="-227965">
              <a:lnSpc>
                <a:spcPct val="100000"/>
              </a:lnSpc>
              <a:spcBef>
                <a:spcPts val="705"/>
              </a:spcBef>
              <a:buFont typeface="Arial MT"/>
              <a:buChar char="•"/>
              <a:tabLst>
                <a:tab pos="240665" algn="l"/>
              </a:tabLst>
            </a:pPr>
            <a:r>
              <a:rPr sz="2200" spc="-10" dirty="0">
                <a:solidFill>
                  <a:srgbClr val="006FC0"/>
                </a:solidFill>
                <a:latin typeface="Calibri"/>
                <a:cs typeface="Calibri"/>
              </a:rPr>
              <a:t>Discussion</a:t>
            </a:r>
            <a:endParaRPr sz="2200" dirty="0">
              <a:latin typeface="Calibri"/>
              <a:cs typeface="Calibri"/>
            </a:endParaRPr>
          </a:p>
          <a:p>
            <a:pPr marL="697865" lvl="1" indent="-227965">
              <a:lnSpc>
                <a:spcPct val="100000"/>
              </a:lnSpc>
              <a:spcBef>
                <a:spcPts val="315"/>
              </a:spcBef>
              <a:buFont typeface="Arial MT"/>
              <a:buChar char="•"/>
              <a:tabLst>
                <a:tab pos="697865" algn="l"/>
              </a:tabLst>
            </a:pPr>
            <a:r>
              <a:rPr sz="1800" dirty="0">
                <a:solidFill>
                  <a:srgbClr val="006FC0"/>
                </a:solidFill>
                <a:latin typeface="Calibri"/>
                <a:cs typeface="Calibri"/>
              </a:rPr>
              <a:t>Findings</a:t>
            </a:r>
            <a:r>
              <a:rPr sz="1800" spc="-45" dirty="0">
                <a:solidFill>
                  <a:srgbClr val="006FC0"/>
                </a:solidFill>
                <a:latin typeface="Calibri"/>
                <a:cs typeface="Calibri"/>
              </a:rPr>
              <a:t> </a:t>
            </a:r>
            <a:r>
              <a:rPr sz="1800" dirty="0">
                <a:solidFill>
                  <a:srgbClr val="006FC0"/>
                </a:solidFill>
                <a:latin typeface="Calibri"/>
                <a:cs typeface="Calibri"/>
              </a:rPr>
              <a:t>&amp;</a:t>
            </a:r>
            <a:r>
              <a:rPr sz="1800" spc="-55" dirty="0">
                <a:solidFill>
                  <a:srgbClr val="006FC0"/>
                </a:solidFill>
                <a:latin typeface="Calibri"/>
                <a:cs typeface="Calibri"/>
              </a:rPr>
              <a:t> </a:t>
            </a:r>
            <a:r>
              <a:rPr sz="1800" spc="-10" dirty="0">
                <a:solidFill>
                  <a:srgbClr val="006FC0"/>
                </a:solidFill>
                <a:latin typeface="Calibri"/>
                <a:cs typeface="Calibri"/>
              </a:rPr>
              <a:t>Implications</a:t>
            </a:r>
            <a:endParaRPr sz="1800" dirty="0">
              <a:latin typeface="Calibri"/>
              <a:cs typeface="Calibri"/>
            </a:endParaRPr>
          </a:p>
          <a:p>
            <a:pPr marL="240665" indent="-227965">
              <a:lnSpc>
                <a:spcPct val="100000"/>
              </a:lnSpc>
              <a:spcBef>
                <a:spcPts val="705"/>
              </a:spcBef>
              <a:buFont typeface="Arial MT"/>
              <a:buChar char="•"/>
              <a:tabLst>
                <a:tab pos="240665" algn="l"/>
              </a:tabLst>
            </a:pPr>
            <a:r>
              <a:rPr sz="2200" spc="-10" dirty="0">
                <a:solidFill>
                  <a:srgbClr val="006FC0"/>
                </a:solidFill>
                <a:latin typeface="Calibri"/>
                <a:cs typeface="Calibri"/>
              </a:rPr>
              <a:t>Conclusion</a:t>
            </a:r>
            <a:endParaRPr sz="2200" dirty="0">
              <a:latin typeface="Calibri"/>
              <a:cs typeface="Calibri"/>
            </a:endParaRPr>
          </a:p>
          <a:p>
            <a:pPr marL="240665" indent="-227965">
              <a:lnSpc>
                <a:spcPct val="100000"/>
              </a:lnSpc>
              <a:spcBef>
                <a:spcPts val="745"/>
              </a:spcBef>
              <a:buFont typeface="Arial MT"/>
              <a:buChar char="•"/>
              <a:tabLst>
                <a:tab pos="240665" algn="l"/>
              </a:tabLst>
            </a:pPr>
            <a:r>
              <a:rPr sz="2200" spc="-10" dirty="0">
                <a:solidFill>
                  <a:srgbClr val="006FC0"/>
                </a:solidFill>
                <a:latin typeface="Calibri"/>
                <a:cs typeface="Calibri"/>
              </a:rPr>
              <a:t>Appendix</a:t>
            </a:r>
            <a:endParaRPr sz="22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363980"/>
            <a:ext cx="10515600" cy="635"/>
          </a:xfrm>
          <a:custGeom>
            <a:avLst/>
            <a:gdLst/>
            <a:ahLst/>
            <a:cxnLst/>
            <a:rect l="l" t="t" r="r" b="b"/>
            <a:pathLst>
              <a:path w="10515600" h="634">
                <a:moveTo>
                  <a:pt x="0" y="0"/>
                </a:moveTo>
                <a:lnTo>
                  <a:pt x="10515600" y="381"/>
                </a:lnTo>
              </a:path>
            </a:pathLst>
          </a:custGeom>
          <a:ln w="6350">
            <a:solidFill>
              <a:srgbClr val="4471C4"/>
            </a:solidFill>
          </a:ln>
        </p:spPr>
        <p:txBody>
          <a:bodyPr wrap="square" lIns="0" tIns="0" rIns="0" bIns="0" rtlCol="0"/>
          <a:lstStyle/>
          <a:p>
            <a:endParaRPr/>
          </a:p>
        </p:txBody>
      </p:sp>
      <p:grpSp>
        <p:nvGrpSpPr>
          <p:cNvPr id="3" name="object 3"/>
          <p:cNvGrpSpPr/>
          <p:nvPr/>
        </p:nvGrpSpPr>
        <p:grpSpPr>
          <a:xfrm>
            <a:off x="1747647" y="1708404"/>
            <a:ext cx="8531860" cy="4934585"/>
            <a:chOff x="1747647" y="1708404"/>
            <a:chExt cx="8531860" cy="4934585"/>
          </a:xfrm>
        </p:grpSpPr>
        <p:sp>
          <p:nvSpPr>
            <p:cNvPr id="4" name="object 4"/>
            <p:cNvSpPr/>
            <p:nvPr/>
          </p:nvSpPr>
          <p:spPr>
            <a:xfrm>
              <a:off x="1747647" y="6256248"/>
              <a:ext cx="189230" cy="386715"/>
            </a:xfrm>
            <a:custGeom>
              <a:avLst/>
              <a:gdLst/>
              <a:ahLst/>
              <a:cxnLst/>
              <a:rect l="l" t="t" r="r" b="b"/>
              <a:pathLst>
                <a:path w="189230" h="386715">
                  <a:moveTo>
                    <a:pt x="188887" y="0"/>
                  </a:moveTo>
                  <a:lnTo>
                    <a:pt x="8890" y="0"/>
                  </a:lnTo>
                  <a:lnTo>
                    <a:pt x="8890" y="8636"/>
                  </a:lnTo>
                  <a:lnTo>
                    <a:pt x="0" y="8636"/>
                  </a:lnTo>
                  <a:lnTo>
                    <a:pt x="0" y="368642"/>
                  </a:lnTo>
                  <a:lnTo>
                    <a:pt x="8890" y="368642"/>
                  </a:lnTo>
                  <a:lnTo>
                    <a:pt x="8890" y="386638"/>
                  </a:lnTo>
                  <a:lnTo>
                    <a:pt x="188887" y="386638"/>
                  </a:lnTo>
                  <a:lnTo>
                    <a:pt x="188887" y="359994"/>
                  </a:lnTo>
                  <a:lnTo>
                    <a:pt x="188887" y="26644"/>
                  </a:lnTo>
                  <a:lnTo>
                    <a:pt x="188887" y="0"/>
                  </a:lnTo>
                  <a:close/>
                </a:path>
              </a:pathLst>
            </a:custGeom>
            <a:solidFill>
              <a:srgbClr val="FFFFFF">
                <a:alpha val="50195"/>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1912620" y="1708404"/>
              <a:ext cx="8366759" cy="4634484"/>
            </a:xfrm>
            <a:prstGeom prst="rect">
              <a:avLst/>
            </a:prstGeom>
          </p:spPr>
        </p:pic>
      </p:grpSp>
      <p:sp>
        <p:nvSpPr>
          <p:cNvPr id="6" name="object 6"/>
          <p:cNvSpPr txBox="1">
            <a:spLocks noGrp="1"/>
          </p:cNvSpPr>
          <p:nvPr>
            <p:ph type="title"/>
          </p:nvPr>
        </p:nvSpPr>
        <p:spPr>
          <a:prstGeom prst="rect">
            <a:avLst/>
          </a:prstGeom>
        </p:spPr>
        <p:txBody>
          <a:bodyPr vert="horz" wrap="square" lIns="0" tIns="528065" rIns="0" bIns="0" rtlCol="0">
            <a:spAutoFit/>
          </a:bodyPr>
          <a:lstStyle/>
          <a:p>
            <a:pPr marL="12700">
              <a:lnSpc>
                <a:spcPct val="100000"/>
              </a:lnSpc>
              <a:spcBef>
                <a:spcPts val="95"/>
              </a:spcBef>
            </a:pPr>
            <a:r>
              <a:rPr dirty="0"/>
              <a:t>POPULAR</a:t>
            </a:r>
            <a:r>
              <a:rPr spc="-170" dirty="0"/>
              <a:t> </a:t>
            </a:r>
            <a:r>
              <a:rPr spc="-10" dirty="0"/>
              <a:t>LANGUAGES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49960" rIns="0" bIns="0" rtlCol="0">
            <a:spAutoFit/>
          </a:bodyPr>
          <a:lstStyle/>
          <a:p>
            <a:pPr marL="208279">
              <a:lnSpc>
                <a:spcPct val="100000"/>
              </a:lnSpc>
              <a:spcBef>
                <a:spcPts val="95"/>
              </a:spcBef>
            </a:pPr>
            <a:r>
              <a:rPr dirty="0"/>
              <a:t>EXECUTIVE</a:t>
            </a:r>
            <a:r>
              <a:rPr spc="-220" dirty="0"/>
              <a:t> </a:t>
            </a:r>
            <a:r>
              <a:rPr spc="-10" dirty="0"/>
              <a:t>SUMMARY</a:t>
            </a:r>
          </a:p>
        </p:txBody>
      </p:sp>
      <p:pic>
        <p:nvPicPr>
          <p:cNvPr id="4" name="object 4"/>
          <p:cNvPicPr/>
          <p:nvPr/>
        </p:nvPicPr>
        <p:blipFill>
          <a:blip r:embed="rId3" cstate="print"/>
          <a:stretch>
            <a:fillRect/>
          </a:stretch>
        </p:blipFill>
        <p:spPr>
          <a:xfrm>
            <a:off x="457200" y="2133600"/>
            <a:ext cx="3194304" cy="3194304"/>
          </a:xfrm>
          <a:prstGeom prst="rect">
            <a:avLst/>
          </a:prstGeom>
        </p:spPr>
      </p:pic>
      <p:sp>
        <p:nvSpPr>
          <p:cNvPr id="6" name="TextBox 5">
            <a:extLst>
              <a:ext uri="{FF2B5EF4-FFF2-40B4-BE49-F238E27FC236}">
                <a16:creationId xmlns:a16="http://schemas.microsoft.com/office/drawing/2014/main" id="{7410C960-16DA-CF2D-5F10-73E4AB2C4072}"/>
              </a:ext>
            </a:extLst>
          </p:cNvPr>
          <p:cNvSpPr txBox="1"/>
          <p:nvPr/>
        </p:nvSpPr>
        <p:spPr>
          <a:xfrm>
            <a:off x="4130541" y="1499259"/>
            <a:ext cx="8053603" cy="4801314"/>
          </a:xfrm>
          <a:prstGeom prst="rect">
            <a:avLst/>
          </a:prstGeom>
          <a:noFill/>
        </p:spPr>
        <p:txBody>
          <a:bodyPr wrap="square">
            <a:spAutoFit/>
          </a:bodyPr>
          <a:lstStyle/>
          <a:p>
            <a:r>
              <a:rPr lang="en-US" dirty="0">
                <a:solidFill>
                  <a:srgbClr val="328BCD"/>
                </a:solidFill>
              </a:rPr>
              <a:t>This presentation summarizes key findings from the 2019 Stack Overflow Developer Survey, focusing on a subset of survey data covering data technologies and demographic information. The goal was to identify present and future data technology trends among people of different age groups worldwide.</a:t>
            </a:r>
          </a:p>
          <a:p>
            <a:endParaRPr lang="en-US" dirty="0">
              <a:solidFill>
                <a:srgbClr val="328BCD"/>
              </a:solidFill>
            </a:endParaRPr>
          </a:p>
          <a:p>
            <a:r>
              <a:rPr lang="en-US" dirty="0">
                <a:solidFill>
                  <a:srgbClr val="328BCD"/>
                </a:solidFill>
              </a:rPr>
              <a:t>Existing technology trends were characterized by JavaScript as the leading programming language, MySQL as the primary database system, Linux as the preferred operating platform, and jQuery as a popular web framework. Future technology interests included learning JavaScript, PostgreSQL, Linux, and React.js.</a:t>
            </a:r>
          </a:p>
          <a:p>
            <a:endParaRPr lang="en-US" dirty="0">
              <a:solidFill>
                <a:srgbClr val="328BCD"/>
              </a:solidFill>
            </a:endParaRPr>
          </a:p>
          <a:p>
            <a:r>
              <a:rPr lang="en-US" dirty="0">
                <a:solidFill>
                  <a:srgbClr val="328BCD"/>
                </a:solidFill>
              </a:rPr>
              <a:t>Survey respondents were predominantly male, with bachelor's or master's degrees, aged between 21 and 43, and primarily located in the United States. The analysis highlighted a strong developer interest in JavaScript and web development languages and a notable increase in enthusiasm for NoSQL databases, particularly MongoDB and Redis.</a:t>
            </a:r>
            <a:endParaRPr lang="en-ID" dirty="0">
              <a:solidFill>
                <a:srgbClr val="328BC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0031" rIns="0" bIns="0" rtlCol="0">
            <a:spAutoFit/>
          </a:bodyPr>
          <a:lstStyle/>
          <a:p>
            <a:pPr marL="244475">
              <a:lnSpc>
                <a:spcPct val="100000"/>
              </a:lnSpc>
              <a:spcBef>
                <a:spcPts val="95"/>
              </a:spcBef>
            </a:pPr>
            <a:r>
              <a:rPr spc="-10" dirty="0"/>
              <a:t>INTRODUCTION</a:t>
            </a:r>
          </a:p>
        </p:txBody>
      </p:sp>
      <p:pic>
        <p:nvPicPr>
          <p:cNvPr id="3" name="object 3"/>
          <p:cNvPicPr/>
          <p:nvPr/>
        </p:nvPicPr>
        <p:blipFill>
          <a:blip r:embed="rId2" cstate="print"/>
          <a:stretch>
            <a:fillRect/>
          </a:stretch>
        </p:blipFill>
        <p:spPr>
          <a:xfrm>
            <a:off x="457200" y="2209800"/>
            <a:ext cx="3055619" cy="3054095"/>
          </a:xfrm>
          <a:prstGeom prst="rect">
            <a:avLst/>
          </a:prstGeom>
        </p:spPr>
      </p:pic>
      <p:sp>
        <p:nvSpPr>
          <p:cNvPr id="4" name="object 4"/>
          <p:cNvSpPr txBox="1"/>
          <p:nvPr/>
        </p:nvSpPr>
        <p:spPr>
          <a:xfrm>
            <a:off x="3393744" y="1447800"/>
            <a:ext cx="8367765" cy="5077031"/>
          </a:xfrm>
          <a:prstGeom prst="rect">
            <a:avLst/>
          </a:prstGeom>
        </p:spPr>
        <p:txBody>
          <a:bodyPr vert="horz" wrap="square" lIns="0" tIns="49530" rIns="0" bIns="0" rtlCol="0">
            <a:spAutoFit/>
          </a:bodyPr>
          <a:lstStyle/>
          <a:p>
            <a:pPr marL="241300" marR="5080" indent="-228600">
              <a:lnSpc>
                <a:spcPts val="2380"/>
              </a:lnSpc>
              <a:spcBef>
                <a:spcPts val="390"/>
              </a:spcBef>
              <a:buFont typeface="Arial MT"/>
              <a:buChar char="•"/>
              <a:tabLst>
                <a:tab pos="241300" algn="l"/>
              </a:tabLst>
            </a:pPr>
            <a:r>
              <a:rPr lang="en-US" sz="2200" dirty="0">
                <a:solidFill>
                  <a:srgbClr val="006FC0"/>
                </a:solidFill>
                <a:latin typeface="Calibri"/>
                <a:cs typeface="Calibri"/>
              </a:rPr>
              <a:t>This report is centered around the process of gathering data from diverse sources and discerning the prevalent technology trends for this year's report on emerging skills. Its intended audience comprises a wide spectrum, including current and future developers, leaders in the IT industry, students pursuing computer science, HR professionals, and educators.</a:t>
            </a:r>
          </a:p>
          <a:p>
            <a:pPr marL="241300" marR="5080" indent="-228600">
              <a:lnSpc>
                <a:spcPts val="2380"/>
              </a:lnSpc>
              <a:spcBef>
                <a:spcPts val="390"/>
              </a:spcBef>
              <a:buFont typeface="Arial MT"/>
              <a:buChar char="•"/>
              <a:tabLst>
                <a:tab pos="241300" algn="l"/>
              </a:tabLst>
            </a:pPr>
            <a:endParaRPr lang="en-US" sz="2200" dirty="0">
              <a:solidFill>
                <a:srgbClr val="006FC0"/>
              </a:solidFill>
              <a:latin typeface="Calibri"/>
              <a:cs typeface="Calibri"/>
            </a:endParaRPr>
          </a:p>
          <a:p>
            <a:pPr marL="241300" marR="5080" indent="-228600">
              <a:lnSpc>
                <a:spcPts val="2380"/>
              </a:lnSpc>
              <a:spcBef>
                <a:spcPts val="390"/>
              </a:spcBef>
              <a:buFont typeface="Arial MT"/>
              <a:buChar char="•"/>
              <a:tabLst>
                <a:tab pos="241300" algn="l"/>
              </a:tabLst>
            </a:pPr>
            <a:r>
              <a:rPr lang="en-US" sz="2200" dirty="0">
                <a:solidFill>
                  <a:srgbClr val="006FC0"/>
                </a:solidFill>
                <a:latin typeface="Calibri"/>
                <a:cs typeface="Calibri"/>
              </a:rPr>
              <a:t>The report provides valuable insights in three key areas. Firstly, it aids in identifying the existing technology trends within the market, giving readers an up-to-date understanding of the technology landscape. Secondly, it offers foresight into the technologies that are likely to gain prominence in the future, helping readers anticipate the shifts in technology usage. Lastly, the report facilitates HR professionals in targeting potential employees by leveraging the demographic information and profiles presented in the report, aiding in strategic recruitment and talent acquisition efforts.</a:t>
            </a:r>
            <a:endParaRPr sz="22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21588" rIns="0" bIns="0" rtlCol="0">
            <a:spAutoFit/>
          </a:bodyPr>
          <a:lstStyle/>
          <a:p>
            <a:pPr marL="255904">
              <a:lnSpc>
                <a:spcPct val="100000"/>
              </a:lnSpc>
              <a:spcBef>
                <a:spcPts val="95"/>
              </a:spcBef>
            </a:pPr>
            <a:r>
              <a:rPr spc="-10" dirty="0"/>
              <a:t>METHODOLOGY</a:t>
            </a:r>
          </a:p>
        </p:txBody>
      </p:sp>
      <p:sp>
        <p:nvSpPr>
          <p:cNvPr id="3" name="object 3"/>
          <p:cNvSpPr txBox="1"/>
          <p:nvPr/>
        </p:nvSpPr>
        <p:spPr>
          <a:xfrm>
            <a:off x="2514601" y="1359262"/>
            <a:ext cx="9372600" cy="5176417"/>
          </a:xfrm>
          <a:prstGeom prst="rect">
            <a:avLst/>
          </a:prstGeom>
        </p:spPr>
        <p:txBody>
          <a:bodyPr vert="horz" wrap="square" lIns="0" tIns="59055" rIns="0" bIns="0" rtlCol="0">
            <a:spAutoFit/>
          </a:bodyPr>
          <a:lstStyle/>
          <a:p>
            <a:pPr marL="240665" indent="-227965">
              <a:lnSpc>
                <a:spcPct val="100000"/>
              </a:lnSpc>
              <a:spcBef>
                <a:spcPts val="465"/>
              </a:spcBef>
              <a:buFont typeface="Arial MT"/>
              <a:buChar char="•"/>
              <a:tabLst>
                <a:tab pos="240665" algn="l"/>
              </a:tabLst>
            </a:pPr>
            <a:r>
              <a:rPr lang="en-US" sz="2000" dirty="0">
                <a:solidFill>
                  <a:srgbClr val="006FC0"/>
                </a:solidFill>
                <a:latin typeface="Calibri"/>
                <a:cs typeface="Calibri"/>
              </a:rPr>
              <a:t>Data Collection: The data utilized in this report originates from three distinct sources, comprising a subset of the Stack Overflow Developer Survey 2019, job postings obtained through the Jobs API, and annual average salaries for programming languages collected via </a:t>
            </a:r>
            <a:r>
              <a:rPr lang="en-US" sz="2000" dirty="0" err="1">
                <a:solidFill>
                  <a:srgbClr val="006FC0"/>
                </a:solidFill>
                <a:latin typeface="Calibri"/>
                <a:cs typeface="Calibri"/>
              </a:rPr>
              <a:t>webscraping</a:t>
            </a:r>
            <a:r>
              <a:rPr lang="en-US" sz="2000" dirty="0">
                <a:solidFill>
                  <a:srgbClr val="006FC0"/>
                </a:solidFill>
                <a:latin typeface="Calibri"/>
                <a:cs typeface="Calibri"/>
              </a:rPr>
              <a:t>.</a:t>
            </a:r>
          </a:p>
          <a:p>
            <a:pPr marL="240665" indent="-227965">
              <a:lnSpc>
                <a:spcPct val="100000"/>
              </a:lnSpc>
              <a:spcBef>
                <a:spcPts val="465"/>
              </a:spcBef>
              <a:buFont typeface="Arial MT"/>
              <a:buChar char="•"/>
              <a:tabLst>
                <a:tab pos="240665" algn="l"/>
              </a:tabLst>
            </a:pPr>
            <a:r>
              <a:rPr lang="en-US" sz="2000" dirty="0">
                <a:solidFill>
                  <a:srgbClr val="006FC0"/>
                </a:solidFill>
                <a:latin typeface="Calibri"/>
                <a:cs typeface="Calibri"/>
              </a:rPr>
              <a:t>Data Wrangling: To ensure data quality and consistency, the subset data from these sources underwent a data wrangling process. This involved the removal of missing values, deduplication, and the normalization of data, rendering it more suitable for analysis.</a:t>
            </a:r>
          </a:p>
          <a:p>
            <a:pPr marL="240665" indent="-227965">
              <a:lnSpc>
                <a:spcPct val="100000"/>
              </a:lnSpc>
              <a:spcBef>
                <a:spcPts val="465"/>
              </a:spcBef>
              <a:buFont typeface="Arial MT"/>
              <a:buChar char="•"/>
              <a:tabLst>
                <a:tab pos="240665" algn="l"/>
              </a:tabLst>
            </a:pPr>
            <a:r>
              <a:rPr lang="en-US" sz="2000" dirty="0">
                <a:solidFill>
                  <a:srgbClr val="006FC0"/>
                </a:solidFill>
                <a:latin typeface="Calibri"/>
                <a:cs typeface="Calibri"/>
              </a:rPr>
              <a:t>Exploratory Data Analysis: Following the data cleaning stage, exploratory data analysis was conducted to delve into the dataset's characteristics. This entailed the identification of outliers, an examination of data distributions, and the exploration of correlations between various columns.</a:t>
            </a:r>
          </a:p>
          <a:p>
            <a:pPr marL="240665" indent="-227965">
              <a:lnSpc>
                <a:spcPct val="100000"/>
              </a:lnSpc>
              <a:spcBef>
                <a:spcPts val="465"/>
              </a:spcBef>
              <a:buFont typeface="Arial MT"/>
              <a:buChar char="•"/>
              <a:tabLst>
                <a:tab pos="240665" algn="l"/>
              </a:tabLst>
            </a:pPr>
            <a:r>
              <a:rPr lang="en-US" sz="2000" dirty="0">
                <a:solidFill>
                  <a:srgbClr val="006FC0"/>
                </a:solidFill>
                <a:latin typeface="Calibri"/>
                <a:cs typeface="Calibri"/>
              </a:rPr>
              <a:t>Data Visualization: The presentation of the subset data from the survey was made more accessible and informative through the creation of a dashboard using IBM Cognos. This visualization tool was used to convey insights and trends effectively, facilitating a clearer understanding of the data's implications.</a:t>
            </a:r>
            <a:endParaRPr sz="2000" dirty="0">
              <a:latin typeface="Calibri"/>
              <a:cs typeface="Calibri"/>
            </a:endParaRPr>
          </a:p>
        </p:txBody>
      </p:sp>
      <p:pic>
        <p:nvPicPr>
          <p:cNvPr id="4" name="object 4"/>
          <p:cNvPicPr/>
          <p:nvPr/>
        </p:nvPicPr>
        <p:blipFill>
          <a:blip r:embed="rId2" cstate="print"/>
          <a:stretch>
            <a:fillRect/>
          </a:stretch>
        </p:blipFill>
        <p:spPr>
          <a:xfrm>
            <a:off x="152400" y="2514600"/>
            <a:ext cx="2514600" cy="2590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363980"/>
            <a:ext cx="10515600" cy="635"/>
          </a:xfrm>
          <a:custGeom>
            <a:avLst/>
            <a:gdLst/>
            <a:ahLst/>
            <a:cxnLst/>
            <a:rect l="l" t="t" r="r" b="b"/>
            <a:pathLst>
              <a:path w="10515600" h="634">
                <a:moveTo>
                  <a:pt x="0" y="0"/>
                </a:moveTo>
                <a:lnTo>
                  <a:pt x="10515600" y="381"/>
                </a:lnTo>
              </a:path>
            </a:pathLst>
          </a:custGeom>
          <a:ln w="6350">
            <a:solidFill>
              <a:srgbClr val="4471C4"/>
            </a:solidFill>
          </a:ln>
        </p:spPr>
        <p:txBody>
          <a:bodyPr wrap="square" lIns="0" tIns="0" rIns="0" bIns="0" rtlCol="0"/>
          <a:lstStyle/>
          <a:p>
            <a:endParaRPr/>
          </a:p>
        </p:txBody>
      </p:sp>
      <p:sp>
        <p:nvSpPr>
          <p:cNvPr id="3" name="object 3"/>
          <p:cNvSpPr/>
          <p:nvPr/>
        </p:nvSpPr>
        <p:spPr>
          <a:xfrm>
            <a:off x="1747647" y="6256248"/>
            <a:ext cx="189230" cy="386715"/>
          </a:xfrm>
          <a:custGeom>
            <a:avLst/>
            <a:gdLst/>
            <a:ahLst/>
            <a:cxnLst/>
            <a:rect l="l" t="t" r="r" b="b"/>
            <a:pathLst>
              <a:path w="189230" h="386715">
                <a:moveTo>
                  <a:pt x="188887" y="0"/>
                </a:moveTo>
                <a:lnTo>
                  <a:pt x="8890" y="0"/>
                </a:lnTo>
                <a:lnTo>
                  <a:pt x="8890" y="8636"/>
                </a:lnTo>
                <a:lnTo>
                  <a:pt x="0" y="8636"/>
                </a:lnTo>
                <a:lnTo>
                  <a:pt x="0" y="368642"/>
                </a:lnTo>
                <a:lnTo>
                  <a:pt x="8890" y="368642"/>
                </a:lnTo>
                <a:lnTo>
                  <a:pt x="8890" y="386638"/>
                </a:lnTo>
                <a:lnTo>
                  <a:pt x="188887" y="386638"/>
                </a:lnTo>
                <a:lnTo>
                  <a:pt x="188887" y="359994"/>
                </a:lnTo>
                <a:lnTo>
                  <a:pt x="188887" y="26644"/>
                </a:lnTo>
                <a:lnTo>
                  <a:pt x="188887" y="0"/>
                </a:lnTo>
                <a:close/>
              </a:path>
            </a:pathLst>
          </a:custGeom>
          <a:solidFill>
            <a:srgbClr val="FFFFFF">
              <a:alpha val="50195"/>
            </a:srgbClr>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510031" rIns="0" bIns="0" rtlCol="0">
            <a:spAutoFit/>
          </a:bodyPr>
          <a:lstStyle/>
          <a:p>
            <a:pPr marL="312420">
              <a:lnSpc>
                <a:spcPct val="100000"/>
              </a:lnSpc>
              <a:spcBef>
                <a:spcPts val="95"/>
              </a:spcBef>
            </a:pPr>
            <a:r>
              <a:rPr spc="-10" dirty="0"/>
              <a:t>RESULTS</a:t>
            </a:r>
          </a:p>
        </p:txBody>
      </p:sp>
      <p:pic>
        <p:nvPicPr>
          <p:cNvPr id="5" name="object 5"/>
          <p:cNvPicPr/>
          <p:nvPr/>
        </p:nvPicPr>
        <p:blipFill>
          <a:blip r:embed="rId2" cstate="print"/>
          <a:stretch>
            <a:fillRect/>
          </a:stretch>
        </p:blipFill>
        <p:spPr>
          <a:xfrm>
            <a:off x="3920490" y="1407041"/>
            <a:ext cx="4351020" cy="43510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dirty="0"/>
              <a:t>PROGRAMMING</a:t>
            </a:r>
            <a:r>
              <a:rPr spc="-225" dirty="0"/>
              <a:t> </a:t>
            </a:r>
            <a:r>
              <a:rPr dirty="0"/>
              <a:t>LANGUAGE</a:t>
            </a:r>
            <a:r>
              <a:rPr spc="-225" dirty="0"/>
              <a:t> </a:t>
            </a:r>
            <a:r>
              <a:rPr spc="-10" dirty="0"/>
              <a:t>TRENDS</a:t>
            </a:r>
          </a:p>
        </p:txBody>
      </p:sp>
      <p:sp>
        <p:nvSpPr>
          <p:cNvPr id="3" name="object 3"/>
          <p:cNvSpPr txBox="1"/>
          <p:nvPr/>
        </p:nvSpPr>
        <p:spPr>
          <a:xfrm>
            <a:off x="892555" y="1793493"/>
            <a:ext cx="6757670" cy="452120"/>
          </a:xfrm>
          <a:prstGeom prst="rect">
            <a:avLst/>
          </a:prstGeom>
        </p:spPr>
        <p:txBody>
          <a:bodyPr vert="horz" wrap="square" lIns="0" tIns="12065" rIns="0" bIns="0" rtlCol="0">
            <a:spAutoFit/>
          </a:bodyPr>
          <a:lstStyle/>
          <a:p>
            <a:pPr marL="12700">
              <a:lnSpc>
                <a:spcPct val="100000"/>
              </a:lnSpc>
              <a:spcBef>
                <a:spcPts val="95"/>
              </a:spcBef>
              <a:tabLst>
                <a:tab pos="5371465" algn="l"/>
              </a:tabLst>
            </a:pPr>
            <a:r>
              <a:rPr sz="2800" dirty="0">
                <a:solidFill>
                  <a:srgbClr val="006FC0"/>
                </a:solidFill>
                <a:latin typeface="Calibri"/>
                <a:cs typeface="Calibri"/>
              </a:rPr>
              <a:t>Current</a:t>
            </a:r>
            <a:r>
              <a:rPr sz="2800" spc="-160" dirty="0">
                <a:solidFill>
                  <a:srgbClr val="006FC0"/>
                </a:solidFill>
                <a:latin typeface="Calibri"/>
                <a:cs typeface="Calibri"/>
              </a:rPr>
              <a:t> </a:t>
            </a:r>
            <a:r>
              <a:rPr sz="2800" spc="-20" dirty="0">
                <a:solidFill>
                  <a:srgbClr val="006FC0"/>
                </a:solidFill>
                <a:latin typeface="Calibri"/>
                <a:cs typeface="Calibri"/>
              </a:rPr>
              <a:t>Year</a:t>
            </a:r>
            <a:r>
              <a:rPr sz="2800" dirty="0">
                <a:solidFill>
                  <a:srgbClr val="006FC0"/>
                </a:solidFill>
                <a:latin typeface="Calibri"/>
                <a:cs typeface="Calibri"/>
              </a:rPr>
              <a:t>	Next</a:t>
            </a:r>
            <a:r>
              <a:rPr sz="2800" spc="-105" dirty="0">
                <a:solidFill>
                  <a:srgbClr val="006FC0"/>
                </a:solidFill>
                <a:latin typeface="Calibri"/>
                <a:cs typeface="Calibri"/>
              </a:rPr>
              <a:t> </a:t>
            </a:r>
            <a:r>
              <a:rPr sz="2800" spc="-30" dirty="0">
                <a:solidFill>
                  <a:srgbClr val="006FC0"/>
                </a:solidFill>
                <a:latin typeface="Calibri"/>
                <a:cs typeface="Calibri"/>
              </a:rPr>
              <a:t>Year</a:t>
            </a:r>
            <a:endParaRPr sz="2800">
              <a:latin typeface="Calibri"/>
              <a:cs typeface="Calibri"/>
            </a:endParaRPr>
          </a:p>
        </p:txBody>
      </p:sp>
      <p:pic>
        <p:nvPicPr>
          <p:cNvPr id="4" name="object 4"/>
          <p:cNvPicPr/>
          <p:nvPr/>
        </p:nvPicPr>
        <p:blipFill>
          <a:blip r:embed="rId2" cstate="print"/>
          <a:stretch>
            <a:fillRect/>
          </a:stretch>
        </p:blipFill>
        <p:spPr>
          <a:xfrm>
            <a:off x="0" y="2327148"/>
            <a:ext cx="6015227" cy="3671316"/>
          </a:xfrm>
          <a:prstGeom prst="rect">
            <a:avLst/>
          </a:prstGeom>
        </p:spPr>
      </p:pic>
      <p:pic>
        <p:nvPicPr>
          <p:cNvPr id="5" name="object 5"/>
          <p:cNvPicPr/>
          <p:nvPr/>
        </p:nvPicPr>
        <p:blipFill>
          <a:blip r:embed="rId3" cstate="print"/>
          <a:stretch>
            <a:fillRect/>
          </a:stretch>
        </p:blipFill>
        <p:spPr>
          <a:xfrm>
            <a:off x="6172200" y="2327148"/>
            <a:ext cx="6019800" cy="36713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514600"/>
            <a:ext cx="5334000" cy="3360535"/>
          </a:xfrm>
          <a:prstGeom prst="rect">
            <a:avLst/>
          </a:prstGeom>
        </p:spPr>
        <p:txBody>
          <a:bodyPr vert="horz" wrap="square" lIns="0" tIns="60960" rIns="0" bIns="0" rtlCol="0">
            <a:spAutoFit/>
          </a:bodyPr>
          <a:lstStyle/>
          <a:p>
            <a:pPr marL="240029" marR="5080" indent="-227965">
              <a:lnSpc>
                <a:spcPts val="3020"/>
              </a:lnSpc>
              <a:spcBef>
                <a:spcPts val="480"/>
              </a:spcBef>
              <a:buFont typeface="Arial MT"/>
              <a:buChar char="•"/>
              <a:tabLst>
                <a:tab pos="241300" algn="l"/>
              </a:tabLst>
            </a:pPr>
            <a:r>
              <a:rPr lang="en-US" spc="-10" dirty="0">
                <a:solidFill>
                  <a:srgbClr val="006FC0"/>
                </a:solidFill>
                <a:latin typeface="Calibri"/>
                <a:cs typeface="Calibri"/>
              </a:rPr>
              <a:t>JavaScript and HTML/CSS are the popular  languages among developers and will  remain in future as well.</a:t>
            </a:r>
          </a:p>
          <a:p>
            <a:pPr marL="240029" marR="5080" indent="-227965">
              <a:lnSpc>
                <a:spcPts val="3020"/>
              </a:lnSpc>
              <a:spcBef>
                <a:spcPts val="480"/>
              </a:spcBef>
              <a:buFont typeface="Arial MT"/>
              <a:buChar char="•"/>
              <a:tabLst>
                <a:tab pos="241300" algn="l"/>
              </a:tabLst>
            </a:pPr>
            <a:r>
              <a:rPr lang="en-US" spc="-10" dirty="0">
                <a:solidFill>
                  <a:srgbClr val="006FC0"/>
                </a:solidFill>
                <a:latin typeface="Calibri"/>
                <a:cs typeface="Calibri"/>
              </a:rPr>
              <a:t>There is an increased interest in developers to learn python and TypeScript next year.</a:t>
            </a:r>
          </a:p>
          <a:p>
            <a:pPr marL="240029" marR="5080" indent="-227965">
              <a:lnSpc>
                <a:spcPts val="3020"/>
              </a:lnSpc>
              <a:spcBef>
                <a:spcPts val="480"/>
              </a:spcBef>
              <a:buFont typeface="Arial MT"/>
              <a:buChar char="•"/>
              <a:tabLst>
                <a:tab pos="241300" algn="l"/>
              </a:tabLst>
            </a:pPr>
            <a:r>
              <a:rPr lang="en-US" spc="-10" dirty="0">
                <a:solidFill>
                  <a:srgbClr val="006FC0"/>
                </a:solidFill>
                <a:latin typeface="Calibri"/>
                <a:cs typeface="Calibri"/>
              </a:rPr>
              <a:t>SQL is an important language among  developers and will likely remain next year  as well.</a:t>
            </a:r>
          </a:p>
          <a:p>
            <a:pPr marL="240029" marR="5080" indent="-227965">
              <a:lnSpc>
                <a:spcPts val="3020"/>
              </a:lnSpc>
              <a:spcBef>
                <a:spcPts val="480"/>
              </a:spcBef>
              <a:buFont typeface="Arial MT"/>
              <a:buChar char="•"/>
              <a:tabLst>
                <a:tab pos="241300" algn="l"/>
              </a:tabLst>
            </a:pPr>
            <a:r>
              <a:rPr lang="en-US" spc="-10" dirty="0">
                <a:solidFill>
                  <a:srgbClr val="006FC0"/>
                </a:solidFill>
                <a:latin typeface="Calibri"/>
                <a:cs typeface="Calibri"/>
              </a:rPr>
              <a:t>Bash/Shell/PowerShell has seen a decrease in interest for next year.</a:t>
            </a:r>
          </a:p>
        </p:txBody>
      </p:sp>
      <p:sp>
        <p:nvSpPr>
          <p:cNvPr id="3" name="object 3"/>
          <p:cNvSpPr txBox="1"/>
          <p:nvPr/>
        </p:nvSpPr>
        <p:spPr>
          <a:xfrm>
            <a:off x="892555" y="570356"/>
            <a:ext cx="8561070" cy="1675130"/>
          </a:xfrm>
          <a:prstGeom prst="rect">
            <a:avLst/>
          </a:prstGeom>
        </p:spPr>
        <p:txBody>
          <a:bodyPr vert="horz" wrap="square" lIns="0" tIns="60960" rIns="0" bIns="0" rtlCol="0">
            <a:spAutoFit/>
          </a:bodyPr>
          <a:lstStyle/>
          <a:p>
            <a:pPr marL="36830" marR="5080">
              <a:lnSpc>
                <a:spcPts val="3020"/>
              </a:lnSpc>
              <a:spcBef>
                <a:spcPts val="480"/>
              </a:spcBef>
            </a:pPr>
            <a:r>
              <a:rPr sz="2800" b="1" dirty="0">
                <a:solidFill>
                  <a:srgbClr val="005392"/>
                </a:solidFill>
                <a:latin typeface="Courier New"/>
                <a:cs typeface="Courier New"/>
              </a:rPr>
              <a:t>PROGRAMMING</a:t>
            </a:r>
            <a:r>
              <a:rPr sz="2800" b="1" spc="-25" dirty="0">
                <a:solidFill>
                  <a:srgbClr val="005392"/>
                </a:solidFill>
                <a:latin typeface="Courier New"/>
                <a:cs typeface="Courier New"/>
              </a:rPr>
              <a:t> </a:t>
            </a:r>
            <a:r>
              <a:rPr sz="2800" b="1" dirty="0">
                <a:solidFill>
                  <a:srgbClr val="005392"/>
                </a:solidFill>
                <a:latin typeface="Courier New"/>
                <a:cs typeface="Courier New"/>
              </a:rPr>
              <a:t>LANGUAGE</a:t>
            </a:r>
            <a:r>
              <a:rPr sz="2800" b="1" spc="-25" dirty="0">
                <a:solidFill>
                  <a:srgbClr val="005392"/>
                </a:solidFill>
                <a:latin typeface="Courier New"/>
                <a:cs typeface="Courier New"/>
              </a:rPr>
              <a:t> </a:t>
            </a:r>
            <a:r>
              <a:rPr sz="2800" b="1" dirty="0">
                <a:solidFill>
                  <a:srgbClr val="005392"/>
                </a:solidFill>
                <a:latin typeface="Courier New"/>
                <a:cs typeface="Courier New"/>
              </a:rPr>
              <a:t>TRENDS</a:t>
            </a:r>
            <a:r>
              <a:rPr sz="2800" b="1" spc="-35" dirty="0">
                <a:solidFill>
                  <a:srgbClr val="005392"/>
                </a:solidFill>
                <a:latin typeface="Courier New"/>
                <a:cs typeface="Courier New"/>
              </a:rPr>
              <a:t> </a:t>
            </a:r>
            <a:r>
              <a:rPr sz="2800" b="1" dirty="0">
                <a:solidFill>
                  <a:srgbClr val="005392"/>
                </a:solidFill>
                <a:latin typeface="Courier New"/>
                <a:cs typeface="Courier New"/>
              </a:rPr>
              <a:t>-</a:t>
            </a:r>
            <a:r>
              <a:rPr sz="2800" b="1" spc="-20" dirty="0">
                <a:solidFill>
                  <a:srgbClr val="005392"/>
                </a:solidFill>
                <a:latin typeface="Courier New"/>
                <a:cs typeface="Courier New"/>
              </a:rPr>
              <a:t> </a:t>
            </a:r>
            <a:r>
              <a:rPr sz="2800" b="1" dirty="0">
                <a:solidFill>
                  <a:srgbClr val="005392"/>
                </a:solidFill>
                <a:latin typeface="Courier New"/>
                <a:cs typeface="Courier New"/>
              </a:rPr>
              <a:t>FINDINGS</a:t>
            </a:r>
            <a:r>
              <a:rPr sz="2800" b="1" spc="-25" dirty="0">
                <a:solidFill>
                  <a:srgbClr val="005392"/>
                </a:solidFill>
                <a:latin typeface="Courier New"/>
                <a:cs typeface="Courier New"/>
              </a:rPr>
              <a:t> </a:t>
            </a:r>
            <a:r>
              <a:rPr sz="2800" b="1" spc="-50" dirty="0">
                <a:solidFill>
                  <a:srgbClr val="005392"/>
                </a:solidFill>
                <a:latin typeface="Courier New"/>
                <a:cs typeface="Courier New"/>
              </a:rPr>
              <a:t>&amp; </a:t>
            </a:r>
            <a:r>
              <a:rPr sz="2800" b="1" spc="-10" dirty="0">
                <a:solidFill>
                  <a:srgbClr val="005392"/>
                </a:solidFill>
                <a:latin typeface="Courier New"/>
                <a:cs typeface="Courier New"/>
              </a:rPr>
              <a:t>IMPLICATIONS</a:t>
            </a:r>
            <a:endParaRPr sz="2800" dirty="0">
              <a:latin typeface="Courier New"/>
              <a:cs typeface="Courier New"/>
            </a:endParaRPr>
          </a:p>
          <a:p>
            <a:pPr>
              <a:lnSpc>
                <a:spcPct val="100000"/>
              </a:lnSpc>
              <a:spcBef>
                <a:spcPts val="35"/>
              </a:spcBef>
            </a:pPr>
            <a:endParaRPr sz="2800" dirty="0">
              <a:latin typeface="Courier New"/>
              <a:cs typeface="Courier New"/>
            </a:endParaRPr>
          </a:p>
          <a:p>
            <a:pPr marL="12700">
              <a:lnSpc>
                <a:spcPct val="100000"/>
              </a:lnSpc>
              <a:tabLst>
                <a:tab pos="5371465" algn="l"/>
              </a:tabLst>
            </a:pPr>
            <a:r>
              <a:rPr sz="2800" spc="-10" dirty="0">
                <a:solidFill>
                  <a:srgbClr val="006FC0"/>
                </a:solidFill>
                <a:latin typeface="Calibri"/>
                <a:cs typeface="Calibri"/>
              </a:rPr>
              <a:t>Findings</a:t>
            </a:r>
            <a:r>
              <a:rPr sz="2800" dirty="0">
                <a:solidFill>
                  <a:srgbClr val="006FC0"/>
                </a:solidFill>
                <a:latin typeface="Calibri"/>
                <a:cs typeface="Calibri"/>
              </a:rPr>
              <a:t>	</a:t>
            </a:r>
            <a:r>
              <a:rPr sz="2800" spc="-10" dirty="0">
                <a:solidFill>
                  <a:srgbClr val="006FC0"/>
                </a:solidFill>
                <a:latin typeface="Calibri"/>
                <a:cs typeface="Calibri"/>
              </a:rPr>
              <a:t>Implications</a:t>
            </a:r>
            <a:endParaRPr sz="2800" dirty="0">
              <a:latin typeface="Calibri"/>
              <a:cs typeface="Calibri"/>
            </a:endParaRPr>
          </a:p>
        </p:txBody>
      </p:sp>
      <p:sp>
        <p:nvSpPr>
          <p:cNvPr id="4" name="object 4"/>
          <p:cNvSpPr txBox="1"/>
          <p:nvPr/>
        </p:nvSpPr>
        <p:spPr>
          <a:xfrm>
            <a:off x="6248400" y="2514600"/>
            <a:ext cx="4557395" cy="4129977"/>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lang="en-US" dirty="0">
                <a:solidFill>
                  <a:srgbClr val="006FC0"/>
                </a:solidFill>
                <a:latin typeface="Calibri"/>
                <a:cs typeface="Calibri"/>
              </a:rPr>
              <a:t>Web development jobs will continue to  remain in high demand in the future as  there is an increased interest in  TypeScript as well along with JavaScript and HTML/CSS</a:t>
            </a:r>
          </a:p>
          <a:p>
            <a:pPr marL="240029" marR="5080" indent="-227329">
              <a:lnSpc>
                <a:spcPts val="3020"/>
              </a:lnSpc>
              <a:spcBef>
                <a:spcPts val="480"/>
              </a:spcBef>
              <a:buFont typeface="Arial MT"/>
              <a:buChar char="•"/>
              <a:tabLst>
                <a:tab pos="241300" algn="l"/>
              </a:tabLst>
            </a:pPr>
            <a:r>
              <a:rPr lang="en-US" dirty="0">
                <a:solidFill>
                  <a:srgbClr val="006FC0"/>
                </a:solidFill>
                <a:latin typeface="Calibri"/>
                <a:cs typeface="Calibri"/>
              </a:rPr>
              <a:t>SQL will remain the preferred language for big data storage and querying.</a:t>
            </a:r>
          </a:p>
          <a:p>
            <a:pPr marL="240029" marR="5080" indent="-227329">
              <a:lnSpc>
                <a:spcPts val="3020"/>
              </a:lnSpc>
              <a:spcBef>
                <a:spcPts val="480"/>
              </a:spcBef>
              <a:buFont typeface="Arial MT"/>
              <a:buChar char="•"/>
              <a:tabLst>
                <a:tab pos="241300" algn="l"/>
              </a:tabLst>
            </a:pPr>
            <a:r>
              <a:rPr lang="en-US" dirty="0">
                <a:solidFill>
                  <a:srgbClr val="006FC0"/>
                </a:solidFill>
                <a:latin typeface="Calibri"/>
                <a:cs typeface="Calibri"/>
              </a:rPr>
              <a:t>Python is useful in AI and machine  learning, and an increased interest will  help create more job opportunities.</a:t>
            </a:r>
          </a:p>
          <a:p>
            <a:pPr marL="240029" marR="5080" indent="-227329">
              <a:lnSpc>
                <a:spcPts val="3020"/>
              </a:lnSpc>
              <a:spcBef>
                <a:spcPts val="480"/>
              </a:spcBef>
              <a:buFont typeface="Arial MT"/>
              <a:buChar char="•"/>
              <a:tabLst>
                <a:tab pos="241300" algn="l"/>
              </a:tabLst>
            </a:pPr>
            <a:endParaRPr lang="en-US" dirty="0">
              <a:solidFill>
                <a:srgbClr val="006FC0"/>
              </a:solidFill>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73785" rIns="0" bIns="0" rtlCol="0">
            <a:spAutoFit/>
          </a:bodyPr>
          <a:lstStyle/>
          <a:p>
            <a:pPr marL="336550">
              <a:lnSpc>
                <a:spcPct val="100000"/>
              </a:lnSpc>
              <a:spcBef>
                <a:spcPts val="95"/>
              </a:spcBef>
            </a:pPr>
            <a:r>
              <a:rPr dirty="0"/>
              <a:t>DATABASE</a:t>
            </a:r>
            <a:r>
              <a:rPr spc="-190" dirty="0"/>
              <a:t> </a:t>
            </a:r>
            <a:r>
              <a:rPr spc="-10" dirty="0"/>
              <a:t>TRENDS</a:t>
            </a:r>
          </a:p>
        </p:txBody>
      </p:sp>
      <p:sp>
        <p:nvSpPr>
          <p:cNvPr id="3" name="object 3"/>
          <p:cNvSpPr txBox="1"/>
          <p:nvPr/>
        </p:nvSpPr>
        <p:spPr>
          <a:xfrm>
            <a:off x="892555" y="1793493"/>
            <a:ext cx="1822450"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6FC0"/>
                </a:solidFill>
                <a:latin typeface="Calibri"/>
                <a:cs typeface="Calibri"/>
              </a:rPr>
              <a:t>Current</a:t>
            </a:r>
            <a:r>
              <a:rPr sz="2800" spc="-160" dirty="0">
                <a:solidFill>
                  <a:srgbClr val="006FC0"/>
                </a:solidFill>
                <a:latin typeface="Calibri"/>
                <a:cs typeface="Calibri"/>
              </a:rPr>
              <a:t> </a:t>
            </a:r>
            <a:r>
              <a:rPr sz="2800" spc="-20" dirty="0">
                <a:solidFill>
                  <a:srgbClr val="006FC0"/>
                </a:solidFill>
                <a:latin typeface="Calibri"/>
                <a:cs typeface="Calibri"/>
              </a:rPr>
              <a:t>Year</a:t>
            </a:r>
            <a:endParaRPr sz="2800">
              <a:latin typeface="Calibri"/>
              <a:cs typeface="Calibri"/>
            </a:endParaRPr>
          </a:p>
        </p:txBody>
      </p:sp>
      <p:sp>
        <p:nvSpPr>
          <p:cNvPr id="4" name="object 4"/>
          <p:cNvSpPr txBox="1"/>
          <p:nvPr/>
        </p:nvSpPr>
        <p:spPr>
          <a:xfrm>
            <a:off x="6251828" y="1793493"/>
            <a:ext cx="1398270"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6FC0"/>
                </a:solidFill>
                <a:latin typeface="Calibri"/>
                <a:cs typeface="Calibri"/>
              </a:rPr>
              <a:t>Next</a:t>
            </a:r>
            <a:r>
              <a:rPr sz="2800" spc="-105" dirty="0">
                <a:solidFill>
                  <a:srgbClr val="006FC0"/>
                </a:solidFill>
                <a:latin typeface="Calibri"/>
                <a:cs typeface="Calibri"/>
              </a:rPr>
              <a:t> </a:t>
            </a:r>
            <a:r>
              <a:rPr sz="2800" spc="-30" dirty="0">
                <a:solidFill>
                  <a:srgbClr val="006FC0"/>
                </a:solidFill>
                <a:latin typeface="Calibri"/>
                <a:cs typeface="Calibri"/>
              </a:rPr>
              <a:t>Year</a:t>
            </a:r>
            <a:endParaRPr sz="2800">
              <a:latin typeface="Calibri"/>
              <a:cs typeface="Calibri"/>
            </a:endParaRPr>
          </a:p>
        </p:txBody>
      </p:sp>
      <p:pic>
        <p:nvPicPr>
          <p:cNvPr id="5" name="object 5"/>
          <p:cNvPicPr/>
          <p:nvPr/>
        </p:nvPicPr>
        <p:blipFill>
          <a:blip r:embed="rId2" cstate="print"/>
          <a:stretch>
            <a:fillRect/>
          </a:stretch>
        </p:blipFill>
        <p:spPr>
          <a:xfrm>
            <a:off x="0" y="2327148"/>
            <a:ext cx="6013703" cy="3671316"/>
          </a:xfrm>
          <a:prstGeom prst="rect">
            <a:avLst/>
          </a:prstGeom>
        </p:spPr>
      </p:pic>
      <p:pic>
        <p:nvPicPr>
          <p:cNvPr id="6" name="object 6"/>
          <p:cNvPicPr/>
          <p:nvPr/>
        </p:nvPicPr>
        <p:blipFill>
          <a:blip r:embed="rId3" cstate="print"/>
          <a:stretch>
            <a:fillRect/>
          </a:stretch>
        </p:blipFill>
        <p:spPr>
          <a:xfrm>
            <a:off x="6178296" y="2327148"/>
            <a:ext cx="6013704" cy="36713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TotalTime>
  <Words>1106</Words>
  <Application>Microsoft Office PowerPoint</Application>
  <PresentationFormat>Widescreen</PresentationFormat>
  <Paragraphs>82</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 MT</vt:lpstr>
      <vt:lpstr>Calibri</vt:lpstr>
      <vt:lpstr>Courier New</vt:lpstr>
      <vt:lpstr>Office Theme</vt:lpstr>
      <vt:lpstr>STACK OVERFLOW</vt:lpstr>
      <vt:lpstr>OUTLINE</vt:lpstr>
      <vt:lpstr>EXECUTIVE SUMMARY</vt:lpstr>
      <vt:lpstr>INTRODUCTION</vt:lpstr>
      <vt:lpstr>METHODOLOGY</vt:lpstr>
      <vt:lpstr>RESULTS</vt:lpstr>
      <vt:lpstr>PROGRAMMING LANGUAGE TRENDS</vt:lpstr>
      <vt:lpstr>PowerPoint Presentation</vt:lpstr>
      <vt:lpstr>DATABASE TRENDS</vt:lpstr>
      <vt:lpstr>DATABASE TRENDS - FINDINGS &amp; IMPLICATIONS</vt:lpstr>
      <vt:lpstr>DASHBOARD</vt:lpstr>
      <vt:lpstr>CURRENT TECHNOLOGY USAGE</vt:lpstr>
      <vt:lpstr>FUTURE TECHNOLOGY TREND</vt:lpstr>
      <vt:lpstr>DEMOGRAPHICS</vt:lpstr>
      <vt:lpstr>DISCUSSION</vt:lpstr>
      <vt:lpstr>OVERALL FINDINGS &amp; IMPLICATIONS</vt:lpstr>
      <vt:lpstr>CONCLUSION</vt:lpstr>
      <vt:lpstr>APPENDIX</vt:lpstr>
      <vt:lpstr>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Daffa Hilmy</cp:lastModifiedBy>
  <cp:revision>9</cp:revision>
  <dcterms:created xsi:type="dcterms:W3CDTF">2023-11-05T10:08:31Z</dcterms:created>
  <dcterms:modified xsi:type="dcterms:W3CDTF">2023-11-05T12:42:38Z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2022-10-19T00:00:00Z</vt:filetime>
  </property>
  <property fmtid="{D5CDD505-2E9C-101B-9397-08002B2CF9AE}" pid="3" name="Creator">
    <vt:lpwstr>Microsoft® PowerPoint® LTSC</vt:lpwstr>
  </property>
  <property fmtid="{D5CDD505-2E9C-101B-9397-08002B2CF9AE}" pid="4" name="LastSaved">
    <vt:filetime>2023-11-05T00:00:00Z</vt:filetime>
  </property>
  <property fmtid="{D5CDD505-2E9C-101B-9397-08002B2CF9AE}" pid="5" name="Producer">
    <vt:lpwstr>Microsoft® PowerPoint® LTSC</vt:lpwstr>
  </property>
</Properties>
</file>