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6"/>
  </p:notesMasterIdLst>
  <p:sldIdLst>
    <p:sldId id="256" r:id="rId2"/>
    <p:sldId id="266" r:id="rId3"/>
    <p:sldId id="257" r:id="rId4"/>
    <p:sldId id="348" r:id="rId5"/>
    <p:sldId id="357" r:id="rId6"/>
    <p:sldId id="358" r:id="rId7"/>
    <p:sldId id="359" r:id="rId8"/>
    <p:sldId id="360" r:id="rId9"/>
    <p:sldId id="362" r:id="rId10"/>
    <p:sldId id="363" r:id="rId11"/>
    <p:sldId id="364" r:id="rId12"/>
    <p:sldId id="365" r:id="rId13"/>
    <p:sldId id="366" r:id="rId14"/>
    <p:sldId id="368"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
      <p:font typeface="Montserrat" panose="00000500000000000000" pitchFamily="2" charset="0"/>
      <p:regular r:id="rId21"/>
      <p:bold r:id="rId22"/>
      <p:italic r:id="rId23"/>
      <p:boldItalic r:id="rId24"/>
    </p:embeddedFont>
    <p:embeddedFont>
      <p:font typeface="Vidaloka"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F0BF39-219D-4CD4-B00C-2BE1CEB34CBB}">
  <a:tblStyle styleId="{06F0BF39-219D-4CD4-B00C-2BE1CEB34CB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44" autoAdjust="0"/>
    <p:restoredTop sz="89901" autoAdjust="0"/>
  </p:normalViewPr>
  <p:slideViewPr>
    <p:cSldViewPr snapToGrid="0">
      <p:cViewPr varScale="1">
        <p:scale>
          <a:sx n="99" d="100"/>
          <a:sy n="99" d="100"/>
        </p:scale>
        <p:origin x="706"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ar-YE" dirty="0"/>
          </a:p>
        </p:txBody>
      </p:sp>
    </p:spTree>
    <p:extLst>
      <p:ext uri="{BB962C8B-B14F-4D97-AF65-F5344CB8AC3E}">
        <p14:creationId xmlns:p14="http://schemas.microsoft.com/office/powerpoint/2010/main" val="389825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ar-YE" dirty="0"/>
          </a:p>
        </p:txBody>
      </p:sp>
    </p:spTree>
    <p:extLst>
      <p:ext uri="{BB962C8B-B14F-4D97-AF65-F5344CB8AC3E}">
        <p14:creationId xmlns:p14="http://schemas.microsoft.com/office/powerpoint/2010/main" val="1097617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ar-YE" dirty="0"/>
          </a:p>
        </p:txBody>
      </p:sp>
    </p:spTree>
    <p:extLst>
      <p:ext uri="{BB962C8B-B14F-4D97-AF65-F5344CB8AC3E}">
        <p14:creationId xmlns:p14="http://schemas.microsoft.com/office/powerpoint/2010/main" val="2509346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ar-YE" dirty="0"/>
          </a:p>
        </p:txBody>
      </p:sp>
    </p:spTree>
    <p:extLst>
      <p:ext uri="{BB962C8B-B14F-4D97-AF65-F5344CB8AC3E}">
        <p14:creationId xmlns:p14="http://schemas.microsoft.com/office/powerpoint/2010/main" val="143874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ar-YE" dirty="0"/>
          </a:p>
        </p:txBody>
      </p:sp>
    </p:spTree>
    <p:extLst>
      <p:ext uri="{BB962C8B-B14F-4D97-AF65-F5344CB8AC3E}">
        <p14:creationId xmlns:p14="http://schemas.microsoft.com/office/powerpoint/2010/main" val="1297483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ar-Y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543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ar-YE" dirty="0"/>
          </a:p>
        </p:txBody>
      </p:sp>
    </p:spTree>
    <p:extLst>
      <p:ext uri="{BB962C8B-B14F-4D97-AF65-F5344CB8AC3E}">
        <p14:creationId xmlns:p14="http://schemas.microsoft.com/office/powerpoint/2010/main" val="527391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ar-YE" dirty="0"/>
          </a:p>
        </p:txBody>
      </p:sp>
    </p:spTree>
    <p:extLst>
      <p:ext uri="{BB962C8B-B14F-4D97-AF65-F5344CB8AC3E}">
        <p14:creationId xmlns:p14="http://schemas.microsoft.com/office/powerpoint/2010/main" val="2468855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ar-YE" dirty="0"/>
          </a:p>
        </p:txBody>
      </p:sp>
    </p:spTree>
    <p:extLst>
      <p:ext uri="{BB962C8B-B14F-4D97-AF65-F5344CB8AC3E}">
        <p14:creationId xmlns:p14="http://schemas.microsoft.com/office/powerpoint/2010/main" val="538102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ar-YE" dirty="0"/>
          </a:p>
        </p:txBody>
      </p:sp>
    </p:spTree>
    <p:extLst>
      <p:ext uri="{BB962C8B-B14F-4D97-AF65-F5344CB8AC3E}">
        <p14:creationId xmlns:p14="http://schemas.microsoft.com/office/powerpoint/2010/main" val="617857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ar-YE" dirty="0"/>
          </a:p>
        </p:txBody>
      </p:sp>
    </p:spTree>
    <p:extLst>
      <p:ext uri="{BB962C8B-B14F-4D97-AF65-F5344CB8AC3E}">
        <p14:creationId xmlns:p14="http://schemas.microsoft.com/office/powerpoint/2010/main" val="3838120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96" r:id="rId5"/>
    <p:sldLayoutId id="2147483697" r:id="rId6"/>
    <p:sldLayoutId id="2147483698" r:id="rId7"/>
    <p:sldLayoutId id="214748369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webp"/><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webp"/><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webp"/><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webp"/><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webp"/><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webp"/><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p>
            <a:pPr lvl="0"/>
            <a:r>
              <a:rPr lang="en-US" dirty="0"/>
              <a:t>DBSCAN</a:t>
            </a:r>
            <a:endParaRPr dirty="0"/>
          </a:p>
        </p:txBody>
      </p:sp>
      <p:sp>
        <p:nvSpPr>
          <p:cNvPr id="483" name="Google Shape;483;p59"/>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&amp; Clustering</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9" name="Google Shape;489;p60"/>
          <p:cNvSpPr txBox="1">
            <a:spLocks noGrp="1"/>
          </p:cNvSpPr>
          <p:nvPr>
            <p:ph type="body" idx="1"/>
          </p:nvPr>
        </p:nvSpPr>
        <p:spPr>
          <a:xfrm>
            <a:off x="713250" y="690363"/>
            <a:ext cx="7717500" cy="8749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400" dirty="0">
                <a:solidFill>
                  <a:schemeClr val="dk1"/>
                </a:solidFill>
                <a:latin typeface="Vidaloka"/>
              </a:rPr>
              <a:t>Then, we randomly select a Core Point and assign it as the first point in our first cluster. Other points that are close to this point are also assigned to the same cluster (i.e., within the circle of the selected point).</a:t>
            </a:r>
          </a:p>
        </p:txBody>
      </p:sp>
      <p:pic>
        <p:nvPicPr>
          <p:cNvPr id="7" name="Picture 6">
            <a:extLst>
              <a:ext uri="{FF2B5EF4-FFF2-40B4-BE49-F238E27FC236}">
                <a16:creationId xmlns:a16="http://schemas.microsoft.com/office/drawing/2014/main" id="{2322D1FF-EB00-CF36-C0AC-90A648F8B6FC}"/>
              </a:ext>
            </a:extLst>
          </p:cNvPr>
          <p:cNvPicPr>
            <a:picLocks noChangeAspect="1"/>
          </p:cNvPicPr>
          <p:nvPr/>
        </p:nvPicPr>
        <p:blipFill>
          <a:blip r:embed="rId3"/>
          <a:srcRect/>
          <a:stretch/>
        </p:blipFill>
        <p:spPr>
          <a:xfrm>
            <a:off x="2730904" y="1584151"/>
            <a:ext cx="3682190" cy="2912843"/>
          </a:xfrm>
          <a:prstGeom prst="rect">
            <a:avLst/>
          </a:prstGeom>
        </p:spPr>
      </p:pic>
    </p:spTree>
    <p:extLst>
      <p:ext uri="{BB962C8B-B14F-4D97-AF65-F5344CB8AC3E}">
        <p14:creationId xmlns:p14="http://schemas.microsoft.com/office/powerpoint/2010/main" val="792710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9" name="Google Shape;489;p60"/>
          <p:cNvSpPr txBox="1">
            <a:spLocks noGrp="1"/>
          </p:cNvSpPr>
          <p:nvPr>
            <p:ph type="body" idx="1"/>
          </p:nvPr>
        </p:nvSpPr>
        <p:spPr>
          <a:xfrm>
            <a:off x="713250" y="690363"/>
            <a:ext cx="7717500" cy="8749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400" dirty="0">
                <a:solidFill>
                  <a:schemeClr val="dk1"/>
                </a:solidFill>
                <a:latin typeface="Vidaloka"/>
              </a:rPr>
              <a:t>Then, we extend it to the other points that are close.</a:t>
            </a:r>
          </a:p>
        </p:txBody>
      </p:sp>
      <p:pic>
        <p:nvPicPr>
          <p:cNvPr id="7" name="Picture 6">
            <a:extLst>
              <a:ext uri="{FF2B5EF4-FFF2-40B4-BE49-F238E27FC236}">
                <a16:creationId xmlns:a16="http://schemas.microsoft.com/office/drawing/2014/main" id="{2322D1FF-EB00-CF36-C0AC-90A648F8B6FC}"/>
              </a:ext>
            </a:extLst>
          </p:cNvPr>
          <p:cNvPicPr>
            <a:picLocks noChangeAspect="1"/>
          </p:cNvPicPr>
          <p:nvPr/>
        </p:nvPicPr>
        <p:blipFill>
          <a:blip r:embed="rId3"/>
          <a:srcRect/>
          <a:stretch/>
        </p:blipFill>
        <p:spPr>
          <a:xfrm>
            <a:off x="2730904" y="1584151"/>
            <a:ext cx="3682189" cy="2912843"/>
          </a:xfrm>
          <a:prstGeom prst="rect">
            <a:avLst/>
          </a:prstGeom>
        </p:spPr>
      </p:pic>
    </p:spTree>
    <p:extLst>
      <p:ext uri="{BB962C8B-B14F-4D97-AF65-F5344CB8AC3E}">
        <p14:creationId xmlns:p14="http://schemas.microsoft.com/office/powerpoint/2010/main" val="1044205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9" name="Google Shape;489;p60"/>
          <p:cNvSpPr txBox="1">
            <a:spLocks noGrp="1"/>
          </p:cNvSpPr>
          <p:nvPr>
            <p:ph type="body" idx="1"/>
          </p:nvPr>
        </p:nvSpPr>
        <p:spPr>
          <a:xfrm>
            <a:off x="713248" y="595588"/>
            <a:ext cx="7717500" cy="8749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400" dirty="0">
                <a:solidFill>
                  <a:schemeClr val="dk1"/>
                </a:solidFill>
                <a:latin typeface="Vidaloka"/>
              </a:rPr>
              <a:t>We stop when we cannot assign more core points to the first cluster. Some core points could not be appointed even though they were close to the first cluster. We draw the circles of these points and see if the first cluster is close to the core points. If there is an overlap, we put them in the first cluster.</a:t>
            </a:r>
          </a:p>
        </p:txBody>
      </p:sp>
      <p:pic>
        <p:nvPicPr>
          <p:cNvPr id="7" name="Picture 6">
            <a:extLst>
              <a:ext uri="{FF2B5EF4-FFF2-40B4-BE49-F238E27FC236}">
                <a16:creationId xmlns:a16="http://schemas.microsoft.com/office/drawing/2014/main" id="{2322D1FF-EB00-CF36-C0AC-90A648F8B6FC}"/>
              </a:ext>
            </a:extLst>
          </p:cNvPr>
          <p:cNvPicPr>
            <a:picLocks noChangeAspect="1"/>
          </p:cNvPicPr>
          <p:nvPr/>
        </p:nvPicPr>
        <p:blipFill>
          <a:blip r:embed="rId3"/>
          <a:srcRect/>
          <a:stretch/>
        </p:blipFill>
        <p:spPr>
          <a:xfrm>
            <a:off x="2730904" y="1584151"/>
            <a:ext cx="3682189" cy="2912842"/>
          </a:xfrm>
          <a:prstGeom prst="rect">
            <a:avLst/>
          </a:prstGeom>
        </p:spPr>
      </p:pic>
    </p:spTree>
    <p:extLst>
      <p:ext uri="{BB962C8B-B14F-4D97-AF65-F5344CB8AC3E}">
        <p14:creationId xmlns:p14="http://schemas.microsoft.com/office/powerpoint/2010/main" val="3510998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9" name="Google Shape;489;p60"/>
          <p:cNvSpPr txBox="1">
            <a:spLocks noGrp="1"/>
          </p:cNvSpPr>
          <p:nvPr>
            <p:ph type="body" idx="1"/>
          </p:nvPr>
        </p:nvSpPr>
        <p:spPr>
          <a:xfrm>
            <a:off x="713248" y="595588"/>
            <a:ext cx="7717500" cy="8749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400" dirty="0">
                <a:solidFill>
                  <a:schemeClr val="dk1"/>
                </a:solidFill>
                <a:latin typeface="Vidaloka"/>
              </a:rPr>
              <a:t>Now, we still have core points that are not assigned. We randomly select another point from them and start over.</a:t>
            </a:r>
          </a:p>
        </p:txBody>
      </p:sp>
      <p:pic>
        <p:nvPicPr>
          <p:cNvPr id="7" name="Picture 6">
            <a:extLst>
              <a:ext uri="{FF2B5EF4-FFF2-40B4-BE49-F238E27FC236}">
                <a16:creationId xmlns:a16="http://schemas.microsoft.com/office/drawing/2014/main" id="{2322D1FF-EB00-CF36-C0AC-90A648F8B6FC}"/>
              </a:ext>
            </a:extLst>
          </p:cNvPr>
          <p:cNvPicPr>
            <a:picLocks noChangeAspect="1"/>
          </p:cNvPicPr>
          <p:nvPr/>
        </p:nvPicPr>
        <p:blipFill>
          <a:blip r:embed="rId3"/>
          <a:srcRect/>
          <a:stretch/>
        </p:blipFill>
        <p:spPr>
          <a:xfrm>
            <a:off x="2730904" y="1584151"/>
            <a:ext cx="3682188" cy="2912842"/>
          </a:xfrm>
          <a:prstGeom prst="rect">
            <a:avLst/>
          </a:prstGeom>
        </p:spPr>
      </p:pic>
    </p:spTree>
    <p:extLst>
      <p:ext uri="{BB962C8B-B14F-4D97-AF65-F5344CB8AC3E}">
        <p14:creationId xmlns:p14="http://schemas.microsoft.com/office/powerpoint/2010/main" val="252779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pic>
        <p:nvPicPr>
          <p:cNvPr id="5" name="Picture 4">
            <a:extLst>
              <a:ext uri="{FF2B5EF4-FFF2-40B4-BE49-F238E27FC236}">
                <a16:creationId xmlns:a16="http://schemas.microsoft.com/office/drawing/2014/main" id="{B2E3D8C1-3ABC-F352-B909-D90C3BD01D6D}"/>
              </a:ext>
            </a:extLst>
          </p:cNvPr>
          <p:cNvPicPr>
            <a:picLocks noChangeAspect="1"/>
          </p:cNvPicPr>
          <p:nvPr/>
        </p:nvPicPr>
        <p:blipFill>
          <a:blip r:embed="rId3"/>
          <a:stretch>
            <a:fillRect/>
          </a:stretch>
        </p:blipFill>
        <p:spPr>
          <a:xfrm>
            <a:off x="2648757" y="648507"/>
            <a:ext cx="3846486" cy="3846486"/>
          </a:xfrm>
          <a:prstGeom prst="rect">
            <a:avLst/>
          </a:prstGeom>
        </p:spPr>
      </p:pic>
    </p:spTree>
    <p:extLst>
      <p:ext uri="{BB962C8B-B14F-4D97-AF65-F5344CB8AC3E}">
        <p14:creationId xmlns:p14="http://schemas.microsoft.com/office/powerpoint/2010/main" val="3480422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704602" y="2366272"/>
            <a:ext cx="3734797"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1565405" y="481129"/>
            <a:ext cx="601319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Clustering in Data Mining?</a:t>
            </a:r>
            <a:endParaRPr dirty="0"/>
          </a:p>
        </p:txBody>
      </p:sp>
      <p:sp>
        <p:nvSpPr>
          <p:cNvPr id="489" name="Google Shape;489;p60"/>
          <p:cNvSpPr txBox="1">
            <a:spLocks noGrp="1"/>
          </p:cNvSpPr>
          <p:nvPr>
            <p:ph type="body" idx="1"/>
          </p:nvPr>
        </p:nvSpPr>
        <p:spPr>
          <a:xfrm>
            <a:off x="713250" y="1124316"/>
            <a:ext cx="7717500" cy="8749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400" dirty="0">
                <a:solidFill>
                  <a:schemeClr val="dk1"/>
                </a:solidFill>
                <a:latin typeface="Vidaloka"/>
              </a:rPr>
              <a:t>Clustering in data mining is a technique used to group similar data objects or observations into sets known as clusters. The primary goal of clustering is to identify natural groupings within a dataset based on the inherent similarities between the data points. </a:t>
            </a:r>
          </a:p>
        </p:txBody>
      </p:sp>
      <p:sp>
        <p:nvSpPr>
          <p:cNvPr id="2" name="Google Shape;488;p60">
            <a:extLst>
              <a:ext uri="{FF2B5EF4-FFF2-40B4-BE49-F238E27FC236}">
                <a16:creationId xmlns:a16="http://schemas.microsoft.com/office/drawing/2014/main" id="{B0CAA27F-2205-159C-9EBC-618F6B092B43}"/>
              </a:ext>
            </a:extLst>
          </p:cNvPr>
          <p:cNvSpPr txBox="1">
            <a:spLocks/>
          </p:cNvSpPr>
          <p:nvPr/>
        </p:nvSpPr>
        <p:spPr>
          <a:xfrm>
            <a:off x="2138841" y="2097774"/>
            <a:ext cx="486631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r>
              <a:rPr lang="en-US" dirty="0"/>
              <a:t>What is DBSCAN algorithm?</a:t>
            </a:r>
          </a:p>
        </p:txBody>
      </p:sp>
      <p:sp>
        <p:nvSpPr>
          <p:cNvPr id="3" name="Google Shape;489;p60">
            <a:extLst>
              <a:ext uri="{FF2B5EF4-FFF2-40B4-BE49-F238E27FC236}">
                <a16:creationId xmlns:a16="http://schemas.microsoft.com/office/drawing/2014/main" id="{166C4780-B5FD-34DC-1A71-6CE38922A8EE}"/>
              </a:ext>
            </a:extLst>
          </p:cNvPr>
          <p:cNvSpPr txBox="1">
            <a:spLocks/>
          </p:cNvSpPr>
          <p:nvPr/>
        </p:nvSpPr>
        <p:spPr>
          <a:xfrm>
            <a:off x="690001" y="2829134"/>
            <a:ext cx="7717500" cy="10454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gn="ctr">
              <a:buSzPts val="1100"/>
              <a:buFont typeface="Arial"/>
              <a:buNone/>
            </a:pPr>
            <a:r>
              <a:rPr lang="en-US" sz="1400" dirty="0">
                <a:solidFill>
                  <a:schemeClr val="dk1"/>
                </a:solidFill>
                <a:latin typeface="Vidaloka"/>
              </a:rPr>
              <a:t>DBSCAN is particularly effective at discovering clusters of arbitrary shapes in spatial datasets and can identify outliers as noise. The algorithm defines clusters based on the density of data points, rather than assuming a specific number of clusters or relying on the geometry of the clusters. This makes it robust in situations where clusters have varying shapes and densities.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451637" y="2366272"/>
            <a:ext cx="4240727"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it Works?</a:t>
            </a:r>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spTree>
    <p:extLst>
      <p:ext uri="{BB962C8B-B14F-4D97-AF65-F5344CB8AC3E}">
        <p14:creationId xmlns:p14="http://schemas.microsoft.com/office/powerpoint/2010/main" val="780687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9" name="Google Shape;489;p60"/>
          <p:cNvSpPr txBox="1">
            <a:spLocks noGrp="1"/>
          </p:cNvSpPr>
          <p:nvPr>
            <p:ph type="body" idx="1"/>
          </p:nvPr>
        </p:nvSpPr>
        <p:spPr>
          <a:xfrm>
            <a:off x="713250" y="690363"/>
            <a:ext cx="7717500" cy="8749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400" dirty="0">
                <a:solidFill>
                  <a:schemeClr val="dk1"/>
                </a:solidFill>
                <a:latin typeface="Vidaloka"/>
              </a:rPr>
              <a:t>Let’s say we have a dataset of points like the following:</a:t>
            </a:r>
          </a:p>
        </p:txBody>
      </p:sp>
      <p:pic>
        <p:nvPicPr>
          <p:cNvPr id="7" name="Picture 6">
            <a:extLst>
              <a:ext uri="{FF2B5EF4-FFF2-40B4-BE49-F238E27FC236}">
                <a16:creationId xmlns:a16="http://schemas.microsoft.com/office/drawing/2014/main" id="{2322D1FF-EB00-CF36-C0AC-90A648F8B6FC}"/>
              </a:ext>
            </a:extLst>
          </p:cNvPr>
          <p:cNvPicPr>
            <a:picLocks noChangeAspect="1"/>
          </p:cNvPicPr>
          <p:nvPr/>
        </p:nvPicPr>
        <p:blipFill>
          <a:blip r:embed="rId3"/>
          <a:stretch>
            <a:fillRect/>
          </a:stretch>
        </p:blipFill>
        <p:spPr>
          <a:xfrm>
            <a:off x="2731242" y="1379353"/>
            <a:ext cx="3896341" cy="2950490"/>
          </a:xfrm>
          <a:prstGeom prst="rect">
            <a:avLst/>
          </a:prstGeom>
        </p:spPr>
      </p:pic>
    </p:spTree>
    <p:extLst>
      <p:ext uri="{BB962C8B-B14F-4D97-AF65-F5344CB8AC3E}">
        <p14:creationId xmlns:p14="http://schemas.microsoft.com/office/powerpoint/2010/main" val="2337008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9" name="Google Shape;489;p60"/>
          <p:cNvSpPr txBox="1">
            <a:spLocks noGrp="1"/>
          </p:cNvSpPr>
          <p:nvPr>
            <p:ph type="body" idx="1"/>
          </p:nvPr>
        </p:nvSpPr>
        <p:spPr>
          <a:xfrm>
            <a:off x="713250" y="690363"/>
            <a:ext cx="7717500" cy="8749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400" dirty="0">
                <a:solidFill>
                  <a:schemeClr val="dk1"/>
                </a:solidFill>
                <a:latin typeface="Vidaloka"/>
              </a:rPr>
              <a:t>Our goal is to cluster these points into groups that are densely packed together. Firstly, we count the number of points close to each point. For example, if we start with the green point, we draw a circle around it.</a:t>
            </a:r>
          </a:p>
        </p:txBody>
      </p:sp>
      <p:pic>
        <p:nvPicPr>
          <p:cNvPr id="7" name="Picture 6">
            <a:extLst>
              <a:ext uri="{FF2B5EF4-FFF2-40B4-BE49-F238E27FC236}">
                <a16:creationId xmlns:a16="http://schemas.microsoft.com/office/drawing/2014/main" id="{2322D1FF-EB00-CF36-C0AC-90A648F8B6FC}"/>
              </a:ext>
            </a:extLst>
          </p:cNvPr>
          <p:cNvPicPr>
            <a:picLocks noChangeAspect="1"/>
          </p:cNvPicPr>
          <p:nvPr/>
        </p:nvPicPr>
        <p:blipFill>
          <a:blip r:embed="rId3"/>
          <a:srcRect/>
          <a:stretch/>
        </p:blipFill>
        <p:spPr>
          <a:xfrm>
            <a:off x="2623829" y="1584151"/>
            <a:ext cx="3896341" cy="2912844"/>
          </a:xfrm>
          <a:prstGeom prst="rect">
            <a:avLst/>
          </a:prstGeom>
        </p:spPr>
      </p:pic>
    </p:spTree>
    <p:extLst>
      <p:ext uri="{BB962C8B-B14F-4D97-AF65-F5344CB8AC3E}">
        <p14:creationId xmlns:p14="http://schemas.microsoft.com/office/powerpoint/2010/main" val="280168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9" name="Google Shape;489;p60"/>
          <p:cNvSpPr txBox="1">
            <a:spLocks noGrp="1"/>
          </p:cNvSpPr>
          <p:nvPr>
            <p:ph type="body" idx="1"/>
          </p:nvPr>
        </p:nvSpPr>
        <p:spPr>
          <a:xfrm>
            <a:off x="528426" y="1367101"/>
            <a:ext cx="3719266" cy="24092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400" dirty="0">
                <a:solidFill>
                  <a:schemeClr val="dk1"/>
                </a:solidFill>
                <a:latin typeface="Vidaloka"/>
              </a:rPr>
              <a:t>The radius ε (epsilon) of the circle is the first parameter that we have to determine when using DBSCAN.</a:t>
            </a:r>
          </a:p>
          <a:p>
            <a:pPr marL="0" lvl="0" indent="0" algn="ctr" rtl="0">
              <a:spcBef>
                <a:spcPts val="0"/>
              </a:spcBef>
              <a:spcAft>
                <a:spcPts val="0"/>
              </a:spcAft>
              <a:buClr>
                <a:schemeClr val="dk1"/>
              </a:buClr>
              <a:buSzPts val="1100"/>
              <a:buFont typeface="Arial"/>
              <a:buNone/>
            </a:pPr>
            <a:endParaRPr lang="en-US" sz="1400" dirty="0">
              <a:solidFill>
                <a:schemeClr val="dk1"/>
              </a:solidFill>
              <a:latin typeface="Vidaloka"/>
            </a:endParaRPr>
          </a:p>
          <a:p>
            <a:pPr marL="0" lvl="0" indent="0" algn="ctr" rtl="0">
              <a:spcBef>
                <a:spcPts val="0"/>
              </a:spcBef>
              <a:spcAft>
                <a:spcPts val="0"/>
              </a:spcAft>
              <a:buClr>
                <a:schemeClr val="dk1"/>
              </a:buClr>
              <a:buSzPts val="1100"/>
              <a:buFont typeface="Arial"/>
              <a:buNone/>
            </a:pPr>
            <a:r>
              <a:rPr lang="en-US" sz="1400" dirty="0">
                <a:solidFill>
                  <a:schemeClr val="dk1"/>
                </a:solidFill>
                <a:latin typeface="Vidaloka"/>
              </a:rPr>
              <a:t>After drawing the circle, we count the overlaps. For example, for our yellow point, there are 5 close points.</a:t>
            </a:r>
          </a:p>
          <a:p>
            <a:pPr marL="0" lvl="0" indent="0" algn="ctr" rtl="0">
              <a:spcBef>
                <a:spcPts val="0"/>
              </a:spcBef>
              <a:spcAft>
                <a:spcPts val="0"/>
              </a:spcAft>
              <a:buClr>
                <a:schemeClr val="dk1"/>
              </a:buClr>
              <a:buSzPts val="1100"/>
              <a:buFont typeface="Arial"/>
              <a:buNone/>
            </a:pPr>
            <a:endParaRPr lang="en-US" sz="1400" dirty="0">
              <a:solidFill>
                <a:schemeClr val="dk1"/>
              </a:solidFill>
              <a:latin typeface="Vidaloka"/>
            </a:endParaRPr>
          </a:p>
          <a:p>
            <a:pPr marL="0" lvl="0" indent="0" algn="ctr" rtl="0">
              <a:spcBef>
                <a:spcPts val="0"/>
              </a:spcBef>
              <a:spcAft>
                <a:spcPts val="0"/>
              </a:spcAft>
              <a:buClr>
                <a:schemeClr val="dk1"/>
              </a:buClr>
              <a:buSzPts val="1100"/>
              <a:buFont typeface="Arial"/>
              <a:buNone/>
            </a:pPr>
            <a:r>
              <a:rPr lang="en-US" sz="1400" dirty="0">
                <a:solidFill>
                  <a:schemeClr val="dk1"/>
                </a:solidFill>
                <a:latin typeface="Vidaloka"/>
              </a:rPr>
              <a:t>Likewise, we count the number of close points for all remaining points.</a:t>
            </a:r>
          </a:p>
        </p:txBody>
      </p:sp>
      <p:pic>
        <p:nvPicPr>
          <p:cNvPr id="7" name="Picture 6">
            <a:extLst>
              <a:ext uri="{FF2B5EF4-FFF2-40B4-BE49-F238E27FC236}">
                <a16:creationId xmlns:a16="http://schemas.microsoft.com/office/drawing/2014/main" id="{2322D1FF-EB00-CF36-C0AC-90A648F8B6FC}"/>
              </a:ext>
            </a:extLst>
          </p:cNvPr>
          <p:cNvPicPr>
            <a:picLocks noChangeAspect="1"/>
          </p:cNvPicPr>
          <p:nvPr/>
        </p:nvPicPr>
        <p:blipFill>
          <a:blip r:embed="rId3"/>
          <a:srcRect/>
          <a:stretch/>
        </p:blipFill>
        <p:spPr>
          <a:xfrm>
            <a:off x="4572000" y="1115328"/>
            <a:ext cx="3896340" cy="2912844"/>
          </a:xfrm>
          <a:prstGeom prst="rect">
            <a:avLst/>
          </a:prstGeom>
        </p:spPr>
      </p:pic>
    </p:spTree>
    <p:extLst>
      <p:ext uri="{BB962C8B-B14F-4D97-AF65-F5344CB8AC3E}">
        <p14:creationId xmlns:p14="http://schemas.microsoft.com/office/powerpoint/2010/main" val="687066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9" name="Google Shape;489;p60"/>
          <p:cNvSpPr txBox="1">
            <a:spLocks noGrp="1"/>
          </p:cNvSpPr>
          <p:nvPr>
            <p:ph type="body" idx="1"/>
          </p:nvPr>
        </p:nvSpPr>
        <p:spPr>
          <a:xfrm>
            <a:off x="520677" y="1720968"/>
            <a:ext cx="3719266" cy="17015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400" dirty="0">
                <a:solidFill>
                  <a:schemeClr val="dk1"/>
                </a:solidFill>
                <a:latin typeface="Vidaloka"/>
              </a:rPr>
              <a:t>Next, we will determine another parameter, the minimum number of points m. Each point is considered Core Point if they are close to at least m other points. For example, if we take m as 3, then, purple points are considered as Core Points but the yellow one is not because it doesn’t have any close points around it.</a:t>
            </a:r>
          </a:p>
        </p:txBody>
      </p:sp>
      <p:pic>
        <p:nvPicPr>
          <p:cNvPr id="7" name="Picture 6">
            <a:extLst>
              <a:ext uri="{FF2B5EF4-FFF2-40B4-BE49-F238E27FC236}">
                <a16:creationId xmlns:a16="http://schemas.microsoft.com/office/drawing/2014/main" id="{2322D1FF-EB00-CF36-C0AC-90A648F8B6FC}"/>
              </a:ext>
            </a:extLst>
          </p:cNvPr>
          <p:cNvPicPr>
            <a:picLocks noChangeAspect="1"/>
          </p:cNvPicPr>
          <p:nvPr/>
        </p:nvPicPr>
        <p:blipFill>
          <a:blip r:embed="rId3"/>
          <a:srcRect/>
          <a:stretch/>
        </p:blipFill>
        <p:spPr>
          <a:xfrm>
            <a:off x="4572000" y="1164738"/>
            <a:ext cx="3896340" cy="2814023"/>
          </a:xfrm>
          <a:prstGeom prst="rect">
            <a:avLst/>
          </a:prstGeom>
        </p:spPr>
      </p:pic>
    </p:spTree>
    <p:extLst>
      <p:ext uri="{BB962C8B-B14F-4D97-AF65-F5344CB8AC3E}">
        <p14:creationId xmlns:p14="http://schemas.microsoft.com/office/powerpoint/2010/main" val="4286486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9" name="Google Shape;489;p60"/>
          <p:cNvSpPr txBox="1">
            <a:spLocks noGrp="1"/>
          </p:cNvSpPr>
          <p:nvPr>
            <p:ph type="body" idx="1"/>
          </p:nvPr>
        </p:nvSpPr>
        <p:spPr>
          <a:xfrm>
            <a:off x="713250" y="690363"/>
            <a:ext cx="7717500" cy="8749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400" dirty="0">
                <a:solidFill>
                  <a:schemeClr val="dk1"/>
                </a:solidFill>
                <a:latin typeface="Vidaloka"/>
              </a:rPr>
              <a:t>We do that for all points </a:t>
            </a:r>
          </a:p>
        </p:txBody>
      </p:sp>
      <p:pic>
        <p:nvPicPr>
          <p:cNvPr id="7" name="Picture 6">
            <a:extLst>
              <a:ext uri="{FF2B5EF4-FFF2-40B4-BE49-F238E27FC236}">
                <a16:creationId xmlns:a16="http://schemas.microsoft.com/office/drawing/2014/main" id="{2322D1FF-EB00-CF36-C0AC-90A648F8B6FC}"/>
              </a:ext>
            </a:extLst>
          </p:cNvPr>
          <p:cNvPicPr>
            <a:picLocks noChangeAspect="1"/>
          </p:cNvPicPr>
          <p:nvPr/>
        </p:nvPicPr>
        <p:blipFill>
          <a:blip r:embed="rId3"/>
          <a:srcRect/>
          <a:stretch/>
        </p:blipFill>
        <p:spPr>
          <a:xfrm>
            <a:off x="2730904" y="1584151"/>
            <a:ext cx="3682190" cy="2912844"/>
          </a:xfrm>
          <a:prstGeom prst="rect">
            <a:avLst/>
          </a:prstGeom>
        </p:spPr>
      </p:pic>
    </p:spTree>
    <p:extLst>
      <p:ext uri="{BB962C8B-B14F-4D97-AF65-F5344CB8AC3E}">
        <p14:creationId xmlns:p14="http://schemas.microsoft.com/office/powerpoint/2010/main" val="201144421"/>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1425</TotalTime>
  <Words>469</Words>
  <Application>Microsoft Office PowerPoint</Application>
  <PresentationFormat>On-screen Show (16:9)</PresentationFormat>
  <Paragraphs>23</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Lato</vt:lpstr>
      <vt:lpstr>Vidaloka</vt:lpstr>
      <vt:lpstr>Montserrat</vt:lpstr>
      <vt:lpstr>Arial</vt:lpstr>
      <vt:lpstr>Minimalist Business Slides XL by Slidesgo</vt:lpstr>
      <vt:lpstr>DBSCAN</vt:lpstr>
      <vt:lpstr>Introduction</vt:lpstr>
      <vt:lpstr>What is Clustering in Data Mining?</vt:lpstr>
      <vt:lpstr>How it 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Algorithm</dc:title>
  <cp:lastModifiedBy>MC</cp:lastModifiedBy>
  <cp:revision>5</cp:revision>
  <dcterms:modified xsi:type="dcterms:W3CDTF">2024-02-14T00:33:25Z</dcterms:modified>
</cp:coreProperties>
</file>