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66" r:id="rId3"/>
    <p:sldId id="257" r:id="rId4"/>
    <p:sldId id="358" r:id="rId5"/>
    <p:sldId id="357" r:id="rId6"/>
    <p:sldId id="348" r:id="rId7"/>
    <p:sldId id="356" r:id="rId8"/>
    <p:sldId id="359" r:id="rId9"/>
    <p:sldId id="360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F0BF39-219D-4CD4-B00C-2BE1CEB34CBB}">
  <a:tblStyle styleId="{06F0BF39-219D-4CD4-B00C-2BE1CEB34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9901" autoAdjust="0"/>
  </p:normalViewPr>
  <p:slideViewPr>
    <p:cSldViewPr snapToGrid="0">
      <p:cViewPr varScale="1">
        <p:scale>
          <a:sx n="99" d="100"/>
          <a:sy n="99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0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12205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54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15671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68009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24340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ebp"/><Relationship Id="rId4" Type="http://schemas.openxmlformats.org/officeDocument/2006/relationships/image" Target="../media/image4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1534332"/>
            <a:ext cx="7064100" cy="111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Naïve Bayes 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2648679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&amp; Classification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04602" y="2366272"/>
            <a:ext cx="373479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301934" y="713599"/>
            <a:ext cx="6540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Classification in Data Mining?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356786"/>
            <a:ext cx="7717500" cy="2554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Vidaloka"/>
              </a:rPr>
              <a:t>Classification in data mining is a supervised learning technique used to categorize or classify items into predefined classes or groups. The goal is to learn a mapping function from a set of labeled training data, where each data point is associated with a class label, to make predictions or classifications for new, unseen data.</a:t>
            </a:r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B0CAA27F-2205-159C-9EBC-618F6B092B43}"/>
              </a:ext>
            </a:extLst>
          </p:cNvPr>
          <p:cNvSpPr txBox="1">
            <a:spLocks/>
          </p:cNvSpPr>
          <p:nvPr/>
        </p:nvSpPr>
        <p:spPr>
          <a:xfrm>
            <a:off x="1875370" y="2440564"/>
            <a:ext cx="53932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is Naïve Bayes algorithm?</a:t>
            </a:r>
          </a:p>
        </p:txBody>
      </p:sp>
      <p:sp>
        <p:nvSpPr>
          <p:cNvPr id="3" name="Google Shape;489;p60">
            <a:extLst>
              <a:ext uri="{FF2B5EF4-FFF2-40B4-BE49-F238E27FC236}">
                <a16:creationId xmlns:a16="http://schemas.microsoft.com/office/drawing/2014/main" id="{166C4780-B5FD-34DC-1A71-6CE38922A8EE}"/>
              </a:ext>
            </a:extLst>
          </p:cNvPr>
          <p:cNvSpPr txBox="1">
            <a:spLocks/>
          </p:cNvSpPr>
          <p:nvPr/>
        </p:nvSpPr>
        <p:spPr>
          <a:xfrm>
            <a:off x="713250" y="3013265"/>
            <a:ext cx="7717500" cy="99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Vidaloka"/>
              </a:rPr>
              <a:t>a probabilistic machine learning algorithm that is commonly used for classification tasks. It is based on Bayes' theorem, which is a mathematical formula that calculates the probability of a hypothesis given the observed evidence. The "naïve" aspect of the algorithm comes from the assumption that features used to describe instances are conditionally independent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380802" y="2366272"/>
            <a:ext cx="638239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Naïve Bayes algorithm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0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71473" y="1514896"/>
            <a:ext cx="8314588" cy="3150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</a:rPr>
              <a:t>Bayes' Theorem is a fundamental concept in probability theory that describes the probability of an event based on prior knowledge of conditions related to the event.</a:t>
            </a:r>
            <a:br>
              <a:rPr lang="en-US" sz="1800" b="1" dirty="0">
                <a:latin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</a:rPr>
              <a:t>​</a:t>
            </a:r>
            <a:br>
              <a:rPr lang="en-US" sz="1800" b="1" dirty="0">
                <a:latin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5" name="Google Shape;572;p69">
            <a:extLst>
              <a:ext uri="{FF2B5EF4-FFF2-40B4-BE49-F238E27FC236}">
                <a16:creationId xmlns:a16="http://schemas.microsoft.com/office/drawing/2014/main" id="{9D0FA4A8-46FE-92C7-A949-A441EC3DA5FD}"/>
              </a:ext>
            </a:extLst>
          </p:cNvPr>
          <p:cNvSpPr txBox="1">
            <a:spLocks/>
          </p:cNvSpPr>
          <p:nvPr/>
        </p:nvSpPr>
        <p:spPr>
          <a:xfrm>
            <a:off x="2366156" y="537470"/>
            <a:ext cx="4411689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4"/>
              </a:buClr>
              <a:buSzPts val="3600"/>
            </a:pPr>
            <a:r>
              <a:rPr lang="en-US" sz="5000" dirty="0"/>
              <a:t>Bayes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DEBA8-9899-101D-4BF0-35EDBB47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077" y="2571750"/>
            <a:ext cx="3543380" cy="21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9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451637" y="2366272"/>
            <a:ext cx="4240727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Works?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725DB-C614-6389-3B9B-F832813C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250" y="654252"/>
            <a:ext cx="4711500" cy="477124"/>
          </a:xfrm>
        </p:spPr>
        <p:txBody>
          <a:bodyPr/>
          <a:lstStyle/>
          <a:p>
            <a:r>
              <a:rPr lang="en-US" sz="2000" dirty="0"/>
              <a:t>The dataset is represented as below.</a:t>
            </a:r>
            <a:br>
              <a:rPr lang="en-US" sz="2000" dirty="0"/>
            </a:br>
            <a:br>
              <a:rPr lang="en-US" sz="2000" dirty="0"/>
            </a:br>
            <a:endParaRPr lang="ar-YE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3C204-6EA5-1A46-B4D3-185C590A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85" y="1385724"/>
            <a:ext cx="5234230" cy="29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725DB-C614-6389-3B9B-F832813C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65" y="360031"/>
            <a:ext cx="7315199" cy="1128053"/>
          </a:xfrm>
        </p:spPr>
        <p:txBody>
          <a:bodyPr/>
          <a:lstStyle/>
          <a:p>
            <a:pPr algn="ctr"/>
            <a:r>
              <a:rPr lang="en-US" sz="2000" dirty="0"/>
              <a:t>The posterior probability P(</a:t>
            </a:r>
            <a:r>
              <a:rPr lang="en-US" sz="2000" dirty="0" err="1"/>
              <a:t>y|X</a:t>
            </a:r>
            <a:r>
              <a:rPr lang="en-US" sz="2000" dirty="0"/>
              <a:t>) can be calculated by first, creating a Frequency Table for each attribute against the target. Then, molding the frequency tables to Likelihood Tables </a:t>
            </a:r>
            <a:endParaRPr lang="ar-YE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E835D-F127-5F9A-A45B-794BB2A3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70" y="3306984"/>
            <a:ext cx="3900472" cy="181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7F50C9-8557-2258-067D-181D3369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06" y="1488085"/>
            <a:ext cx="3900472" cy="181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1F933-51CD-60CB-CD83-4D297B5CC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34" y="1488086"/>
            <a:ext cx="3900472" cy="18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3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725DB-C614-6389-3B9B-F832813C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8" y="406279"/>
            <a:ext cx="8090115" cy="477124"/>
          </a:xfrm>
        </p:spPr>
        <p:txBody>
          <a:bodyPr/>
          <a:lstStyle/>
          <a:p>
            <a:pPr algn="ctr"/>
            <a:r>
              <a:rPr lang="en-US" sz="2000" dirty="0"/>
              <a:t>and finally, use the Naïve Bayesian equation to calculate the posterior probability for each class.</a:t>
            </a:r>
            <a:endParaRPr lang="ar-YE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6FA5B-A3E2-1A6B-585C-6AB8C70B4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131376"/>
            <a:ext cx="7200900" cy="12065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C34DAA-6DA0-55D0-D8D6-2FA0FF616B23}"/>
              </a:ext>
            </a:extLst>
          </p:cNvPr>
          <p:cNvSpPr txBox="1">
            <a:spLocks/>
          </p:cNvSpPr>
          <p:nvPr/>
        </p:nvSpPr>
        <p:spPr>
          <a:xfrm>
            <a:off x="197283" y="2585849"/>
            <a:ext cx="8503726" cy="4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P(</a:t>
            </a:r>
            <a:r>
              <a:rPr lang="en-US" sz="1800" dirty="0" err="1"/>
              <a:t>Yes|x</a:t>
            </a:r>
            <a:r>
              <a:rPr lang="en-US" sz="1800" dirty="0"/>
              <a:t>) = P(</a:t>
            </a:r>
            <a:r>
              <a:rPr lang="en-US" sz="1800" dirty="0" err="1"/>
              <a:t>Red|Yes</a:t>
            </a:r>
            <a:r>
              <a:rPr lang="en-US" sz="1800" dirty="0"/>
              <a:t>) * P(</a:t>
            </a:r>
            <a:r>
              <a:rPr lang="en-US" sz="1800" dirty="0" err="1"/>
              <a:t>SUV|Yes</a:t>
            </a:r>
            <a:r>
              <a:rPr lang="en-US" sz="1800" dirty="0"/>
              <a:t>) * P(</a:t>
            </a:r>
            <a:r>
              <a:rPr lang="en-US" sz="1800" dirty="0" err="1"/>
              <a:t>Domestic|Yes</a:t>
            </a:r>
            <a:r>
              <a:rPr lang="en-US" sz="1800" dirty="0"/>
              <a:t>) * P(Yes)= 3/5 * 1/5 * 1/2  = 0.072</a:t>
            </a:r>
            <a:endParaRPr lang="ar-YE" sz="18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1FF02E5-3078-1FC6-17FB-ECFD0ECEE608}"/>
              </a:ext>
            </a:extLst>
          </p:cNvPr>
          <p:cNvSpPr txBox="1">
            <a:spLocks/>
          </p:cNvSpPr>
          <p:nvPr/>
        </p:nvSpPr>
        <p:spPr>
          <a:xfrm>
            <a:off x="79756" y="3226446"/>
            <a:ext cx="8738780" cy="4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P(</a:t>
            </a:r>
            <a:r>
              <a:rPr lang="en-US" sz="1800" dirty="0" err="1"/>
              <a:t>No|x</a:t>
            </a:r>
            <a:r>
              <a:rPr lang="en-US" sz="1800" dirty="0"/>
              <a:t>) = P(</a:t>
            </a:r>
            <a:r>
              <a:rPr lang="en-US" sz="1800" dirty="0" err="1"/>
              <a:t>Red|No</a:t>
            </a:r>
            <a:r>
              <a:rPr lang="en-US" sz="1800" dirty="0"/>
              <a:t>) * P(</a:t>
            </a:r>
            <a:r>
              <a:rPr lang="en-US" sz="1800" dirty="0" err="1"/>
              <a:t>SUV|No</a:t>
            </a:r>
            <a:r>
              <a:rPr lang="en-US" sz="1800" dirty="0"/>
              <a:t>) * P(</a:t>
            </a:r>
            <a:r>
              <a:rPr lang="en-US" sz="1800" dirty="0" err="1"/>
              <a:t>Domestic|No</a:t>
            </a:r>
            <a:r>
              <a:rPr lang="en-US" sz="1800" dirty="0"/>
              <a:t>) * P(No)= 2/5 * 3/5 * 3/5 * 1/2 = 0.024</a:t>
            </a:r>
            <a:endParaRPr lang="ar-YE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4CECF79-ED0C-D78C-41CA-AEB490FB343C}"/>
              </a:ext>
            </a:extLst>
          </p:cNvPr>
          <p:cNvSpPr txBox="1">
            <a:spLocks/>
          </p:cNvSpPr>
          <p:nvPr/>
        </p:nvSpPr>
        <p:spPr>
          <a:xfrm>
            <a:off x="2126983" y="3843791"/>
            <a:ext cx="4890034" cy="4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P(</a:t>
            </a:r>
            <a:r>
              <a:rPr lang="en-US" sz="1800" dirty="0" err="1"/>
              <a:t>Yes|x</a:t>
            </a:r>
            <a:r>
              <a:rPr lang="en-US" sz="1800" dirty="0"/>
              <a:t>) &gt; P(</a:t>
            </a:r>
            <a:r>
              <a:rPr lang="en-US" sz="1800" dirty="0" err="1"/>
              <a:t>No|x</a:t>
            </a:r>
            <a:r>
              <a:rPr lang="en-US" sz="1800" dirty="0"/>
              <a:t>) So the result of stolen is “Yes”</a:t>
            </a:r>
            <a:endParaRPr lang="ar-YE" sz="1800" dirty="0"/>
          </a:p>
        </p:txBody>
      </p:sp>
    </p:spTree>
    <p:extLst>
      <p:ext uri="{BB962C8B-B14F-4D97-AF65-F5344CB8AC3E}">
        <p14:creationId xmlns:p14="http://schemas.microsoft.com/office/powerpoint/2010/main" val="157679539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344</Words>
  <Application>Microsoft Office PowerPoint</Application>
  <PresentationFormat>On-screen Show 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Vidaloka</vt:lpstr>
      <vt:lpstr>Montserrat</vt:lpstr>
      <vt:lpstr>Times New Roman</vt:lpstr>
      <vt:lpstr>Arial</vt:lpstr>
      <vt:lpstr>Minimalist Business Slides XL by Slidesgo</vt:lpstr>
      <vt:lpstr>Naïve Bayes </vt:lpstr>
      <vt:lpstr>Introduction</vt:lpstr>
      <vt:lpstr>What is Classification in Data Mining?</vt:lpstr>
      <vt:lpstr>Naïve Bayes algorithm</vt:lpstr>
      <vt:lpstr>Bayes' Theorem is a fundamental concept in probability theory that describes the probability of an event based on prior knowledge of conditions related to the event.   ​ </vt:lpstr>
      <vt:lpstr>How it Works?</vt:lpstr>
      <vt:lpstr>The dataset is represented as below.  </vt:lpstr>
      <vt:lpstr>The posterior probability P(y|X) can be calculated by first, creating a Frequency Table for each attribute against the target. Then, molding the frequency tables to Likelihood Tables </vt:lpstr>
      <vt:lpstr>and finally, use the Naïve Bayesian equation to calculate the posterior probability for each class.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Algorithm</dc:title>
  <cp:lastModifiedBy>MC</cp:lastModifiedBy>
  <cp:revision>6</cp:revision>
  <dcterms:modified xsi:type="dcterms:W3CDTF">2024-02-14T03:54:01Z</dcterms:modified>
</cp:coreProperties>
</file>