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17"/>
  </p:notesMasterIdLst>
  <p:sldIdLst>
    <p:sldId id="256" r:id="rId2"/>
    <p:sldId id="258" r:id="rId3"/>
    <p:sldId id="266" r:id="rId4"/>
    <p:sldId id="257" r:id="rId5"/>
    <p:sldId id="352" r:id="rId6"/>
    <p:sldId id="353" r:id="rId7"/>
    <p:sldId id="354" r:id="rId8"/>
    <p:sldId id="348" r:id="rId9"/>
    <p:sldId id="355" r:id="rId10"/>
    <p:sldId id="356" r:id="rId11"/>
    <p:sldId id="358" r:id="rId12"/>
    <p:sldId id="359" r:id="rId13"/>
    <p:sldId id="360" r:id="rId14"/>
    <p:sldId id="361" r:id="rId15"/>
    <p:sldId id="362"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Montserrat" panose="00000500000000000000" pitchFamily="2" charset="0"/>
      <p:regular r:id="rId22"/>
      <p:bold r:id="rId23"/>
      <p:italic r:id="rId24"/>
      <p:boldItalic r:id="rId25"/>
    </p:embeddedFont>
    <p:embeddedFont>
      <p:font typeface="Nunito Sans" pitchFamily="2" charset="0"/>
      <p:regular r:id="rId26"/>
      <p:bold r:id="rId27"/>
      <p:italic r:id="rId28"/>
      <p:boldItalic r:id="rId29"/>
    </p:embeddedFont>
    <p:embeddedFont>
      <p:font typeface="Vidaloka"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F0BF39-219D-4CD4-B00C-2BE1CEB34CBB}">
  <a:tblStyle styleId="{06F0BF39-219D-4CD4-B00C-2BE1CEB34CB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44" autoAdjust="0"/>
    <p:restoredTop sz="89901" autoAdjust="0"/>
  </p:normalViewPr>
  <p:slideViewPr>
    <p:cSldViewPr snapToGrid="0">
      <p:cViewPr varScale="1">
        <p:scale>
          <a:sx n="99" d="100"/>
          <a:sy n="99" d="100"/>
        </p:scale>
        <p:origin x="70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ar-YE" dirty="0"/>
          </a:p>
        </p:txBody>
      </p:sp>
    </p:spTree>
    <p:extLst>
      <p:ext uri="{BB962C8B-B14F-4D97-AF65-F5344CB8AC3E}">
        <p14:creationId xmlns:p14="http://schemas.microsoft.com/office/powerpoint/2010/main" val="1156714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ar-YE" dirty="0"/>
          </a:p>
        </p:txBody>
      </p:sp>
    </p:spTree>
    <p:extLst>
      <p:ext uri="{BB962C8B-B14F-4D97-AF65-F5344CB8AC3E}">
        <p14:creationId xmlns:p14="http://schemas.microsoft.com/office/powerpoint/2010/main" val="505070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ar-YE" dirty="0"/>
          </a:p>
        </p:txBody>
      </p:sp>
    </p:spTree>
    <p:extLst>
      <p:ext uri="{BB962C8B-B14F-4D97-AF65-F5344CB8AC3E}">
        <p14:creationId xmlns:p14="http://schemas.microsoft.com/office/powerpoint/2010/main" val="807436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ar-YE" dirty="0"/>
          </a:p>
        </p:txBody>
      </p:sp>
    </p:spTree>
    <p:extLst>
      <p:ext uri="{BB962C8B-B14F-4D97-AF65-F5344CB8AC3E}">
        <p14:creationId xmlns:p14="http://schemas.microsoft.com/office/powerpoint/2010/main" val="1155836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ar-YE" dirty="0"/>
          </a:p>
        </p:txBody>
      </p:sp>
    </p:spTree>
    <p:extLst>
      <p:ext uri="{BB962C8B-B14F-4D97-AF65-F5344CB8AC3E}">
        <p14:creationId xmlns:p14="http://schemas.microsoft.com/office/powerpoint/2010/main" val="922076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ar-YE" dirty="0"/>
          </a:p>
        </p:txBody>
      </p:sp>
    </p:spTree>
    <p:extLst>
      <p:ext uri="{BB962C8B-B14F-4D97-AF65-F5344CB8AC3E}">
        <p14:creationId xmlns:p14="http://schemas.microsoft.com/office/powerpoint/2010/main" val="3325658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ar-Y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ar-YE" dirty="0"/>
          </a:p>
        </p:txBody>
      </p:sp>
    </p:spTree>
    <p:extLst>
      <p:ext uri="{BB962C8B-B14F-4D97-AF65-F5344CB8AC3E}">
        <p14:creationId xmlns:p14="http://schemas.microsoft.com/office/powerpoint/2010/main" val="3491004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ar-YE" dirty="0"/>
          </a:p>
        </p:txBody>
      </p:sp>
    </p:spTree>
    <p:extLst>
      <p:ext uri="{BB962C8B-B14F-4D97-AF65-F5344CB8AC3E}">
        <p14:creationId xmlns:p14="http://schemas.microsoft.com/office/powerpoint/2010/main" val="3521270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ar-YE" dirty="0"/>
          </a:p>
        </p:txBody>
      </p:sp>
    </p:spTree>
    <p:extLst>
      <p:ext uri="{BB962C8B-B14F-4D97-AF65-F5344CB8AC3E}">
        <p14:creationId xmlns:p14="http://schemas.microsoft.com/office/powerpoint/2010/main" val="4267205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7543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ar-YE" dirty="0"/>
          </a:p>
        </p:txBody>
      </p:sp>
    </p:spTree>
    <p:extLst>
      <p:ext uri="{BB962C8B-B14F-4D97-AF65-F5344CB8AC3E}">
        <p14:creationId xmlns:p14="http://schemas.microsoft.com/office/powerpoint/2010/main" val="4291397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59" r:id="rId5"/>
    <p:sldLayoutId id="2147483696" r:id="rId6"/>
    <p:sldLayoutId id="2147483697" r:id="rId7"/>
    <p:sldLayoutId id="2147483698" r:id="rId8"/>
    <p:sldLayoutId id="214748369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sv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3.sv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5.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FP-Growth</a:t>
            </a:r>
            <a:endParaRPr dirty="0"/>
          </a:p>
        </p:txBody>
      </p:sp>
      <p:sp>
        <p:nvSpPr>
          <p:cNvPr id="483" name="Google Shape;483;p59"/>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&amp; Association Rules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958645"/>
            <a:ext cx="547021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How It Works?</a:t>
            </a:r>
            <a:endParaRPr dirty="0"/>
          </a:p>
        </p:txBody>
      </p:sp>
      <p:sp>
        <p:nvSpPr>
          <p:cNvPr id="489" name="Google Shape;489;p60"/>
          <p:cNvSpPr txBox="1">
            <a:spLocks noGrp="1"/>
          </p:cNvSpPr>
          <p:nvPr>
            <p:ph type="body" idx="1"/>
          </p:nvPr>
        </p:nvSpPr>
        <p:spPr>
          <a:xfrm>
            <a:off x="713225" y="1604764"/>
            <a:ext cx="7717500" cy="25542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dirty="0">
                <a:solidFill>
                  <a:schemeClr val="dk1"/>
                </a:solidFill>
                <a:latin typeface="Vidaloka"/>
                <a:sym typeface="Vidaloka"/>
              </a:rPr>
              <a:t>Consider the following data:</a:t>
            </a:r>
          </a:p>
          <a:p>
            <a:pPr marL="0" lvl="0" indent="0" algn="l" rtl="0">
              <a:spcBef>
                <a:spcPts val="0"/>
              </a:spcBef>
              <a:spcAft>
                <a:spcPts val="0"/>
              </a:spcAft>
              <a:buClr>
                <a:schemeClr val="dk1"/>
              </a:buClr>
              <a:buSzPts val="1100"/>
              <a:buFont typeface="Arial"/>
              <a:buNone/>
            </a:pPr>
            <a:endParaRPr lang="en-US" dirty="0"/>
          </a:p>
        </p:txBody>
      </p:sp>
      <p:pic>
        <p:nvPicPr>
          <p:cNvPr id="3" name="Graphic 2">
            <a:extLst>
              <a:ext uri="{FF2B5EF4-FFF2-40B4-BE49-F238E27FC236}">
                <a16:creationId xmlns:a16="http://schemas.microsoft.com/office/drawing/2014/main" id="{35447AD6-394D-3720-9271-8CB49F27963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55114" y="2039351"/>
            <a:ext cx="3067050" cy="2305050"/>
          </a:xfrm>
          <a:prstGeom prst="rect">
            <a:avLst/>
          </a:prstGeom>
        </p:spPr>
      </p:pic>
    </p:spTree>
    <p:extLst>
      <p:ext uri="{BB962C8B-B14F-4D97-AF65-F5344CB8AC3E}">
        <p14:creationId xmlns:p14="http://schemas.microsoft.com/office/powerpoint/2010/main" val="2175215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9" name="Google Shape;489;p60"/>
          <p:cNvSpPr txBox="1">
            <a:spLocks noGrp="1"/>
          </p:cNvSpPr>
          <p:nvPr>
            <p:ph type="body" idx="1"/>
          </p:nvPr>
        </p:nvSpPr>
        <p:spPr>
          <a:xfrm>
            <a:off x="85544" y="287046"/>
            <a:ext cx="7717500" cy="2554281"/>
          </a:xfrm>
          <a:prstGeom prst="rect">
            <a:avLst/>
          </a:prstGeom>
        </p:spPr>
        <p:txBody>
          <a:bodyPr spcFirstLastPara="1" wrap="square" lIns="91425" tIns="91425" rIns="91425" bIns="91425" anchor="t" anchorCtr="0">
            <a:noAutofit/>
          </a:bodyPr>
          <a:lstStyle/>
          <a:p>
            <a:pPr marL="0" indent="0">
              <a:buSzPts val="1100"/>
              <a:buNone/>
            </a:pPr>
            <a:r>
              <a:rPr lang="en-US" sz="1400" dirty="0">
                <a:solidFill>
                  <a:schemeClr val="dk1"/>
                </a:solidFill>
                <a:latin typeface="Vidaloka"/>
              </a:rPr>
              <a:t>The above-given data is a hypothetical dataset of transactions with each letter representing an item. The frequency of each individual item is computed:</a:t>
            </a:r>
          </a:p>
          <a:p>
            <a:pPr marL="285750" indent="-285750">
              <a:buSzPts val="1100"/>
            </a:pPr>
            <a:r>
              <a:rPr lang="en-US" sz="1400" dirty="0">
                <a:solidFill>
                  <a:schemeClr val="dk1"/>
                </a:solidFill>
                <a:latin typeface="Vidaloka"/>
              </a:rPr>
              <a:t>If the frequency of items is less than the specified minimum support, we simply delete them from the database.</a:t>
            </a:r>
          </a:p>
          <a:p>
            <a:pPr marL="285750" indent="-285750">
              <a:buSzPts val="1100"/>
            </a:pPr>
            <a:r>
              <a:rPr lang="en-US" sz="1400" dirty="0">
                <a:solidFill>
                  <a:schemeClr val="dk1"/>
                </a:solidFill>
                <a:latin typeface="Vidaloka"/>
              </a:rPr>
              <a:t>The set of frequent items is sorted in the descending order of support.</a:t>
            </a:r>
          </a:p>
        </p:txBody>
      </p:sp>
      <p:pic>
        <p:nvPicPr>
          <p:cNvPr id="3" name="Graphic 2">
            <a:extLst>
              <a:ext uri="{FF2B5EF4-FFF2-40B4-BE49-F238E27FC236}">
                <a16:creationId xmlns:a16="http://schemas.microsoft.com/office/drawing/2014/main" id="{35447AD6-394D-3720-9271-8CB49F27963C}"/>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3469888" y="1642818"/>
            <a:ext cx="1441720" cy="3159717"/>
          </a:xfrm>
          <a:prstGeom prst="rect">
            <a:avLst/>
          </a:prstGeom>
        </p:spPr>
      </p:pic>
      <p:sp>
        <p:nvSpPr>
          <p:cNvPr id="4" name="TextBox 3">
            <a:extLst>
              <a:ext uri="{FF2B5EF4-FFF2-40B4-BE49-F238E27FC236}">
                <a16:creationId xmlns:a16="http://schemas.microsoft.com/office/drawing/2014/main" id="{4AF7AB7F-518E-D6E0-8BB8-32679604FFE1}"/>
              </a:ext>
            </a:extLst>
          </p:cNvPr>
          <p:cNvSpPr txBox="1"/>
          <p:nvPr/>
        </p:nvSpPr>
        <p:spPr>
          <a:xfrm>
            <a:off x="-513230" y="2571750"/>
            <a:ext cx="4761854" cy="738664"/>
          </a:xfrm>
          <a:prstGeom prst="rect">
            <a:avLst/>
          </a:prstGeom>
          <a:noFill/>
        </p:spPr>
        <p:txBody>
          <a:bodyPr wrap="square">
            <a:spAutoFit/>
          </a:bodyPr>
          <a:lstStyle/>
          <a:p>
            <a:pPr algn="ctr"/>
            <a:r>
              <a:rPr lang="en-US" b="0" i="0" dirty="0">
                <a:solidFill>
                  <a:srgbClr val="000000"/>
                </a:solidFill>
                <a:effectLst/>
                <a:latin typeface="Nunito Sans" panose="020F0502020204030204" pitchFamily="2" charset="0"/>
              </a:rPr>
              <a:t>MIN SUPPORT=3</a:t>
            </a:r>
          </a:p>
          <a:p>
            <a:br>
              <a:rPr lang="en-US" dirty="0"/>
            </a:br>
            <a:endParaRPr lang="ar-YE" dirty="0"/>
          </a:p>
        </p:txBody>
      </p:sp>
      <p:sp>
        <p:nvSpPr>
          <p:cNvPr id="6" name="TextBox 5">
            <a:extLst>
              <a:ext uri="{FF2B5EF4-FFF2-40B4-BE49-F238E27FC236}">
                <a16:creationId xmlns:a16="http://schemas.microsoft.com/office/drawing/2014/main" id="{F86D537A-D154-9ED7-3270-50BC8659F801}"/>
              </a:ext>
            </a:extLst>
          </p:cNvPr>
          <p:cNvSpPr txBox="1"/>
          <p:nvPr/>
        </p:nvSpPr>
        <p:spPr>
          <a:xfrm>
            <a:off x="5412783" y="2571750"/>
            <a:ext cx="4982704" cy="523220"/>
          </a:xfrm>
          <a:prstGeom prst="rect">
            <a:avLst/>
          </a:prstGeom>
          <a:noFill/>
        </p:spPr>
        <p:txBody>
          <a:bodyPr wrap="square">
            <a:spAutoFit/>
          </a:bodyPr>
          <a:lstStyle/>
          <a:p>
            <a:r>
              <a:rPr lang="en-US" dirty="0"/>
              <a:t>Ordered Itemset={K:5,E:4,M:3,O:3,Y;3}</a:t>
            </a:r>
            <a:br>
              <a:rPr lang="en-US" dirty="0"/>
            </a:br>
            <a:endParaRPr lang="ar-YE" dirty="0"/>
          </a:p>
        </p:txBody>
      </p:sp>
    </p:spTree>
    <p:extLst>
      <p:ext uri="{BB962C8B-B14F-4D97-AF65-F5344CB8AC3E}">
        <p14:creationId xmlns:p14="http://schemas.microsoft.com/office/powerpoint/2010/main" val="2093120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9" name="Google Shape;489;p60"/>
          <p:cNvSpPr txBox="1">
            <a:spLocks noGrp="1"/>
          </p:cNvSpPr>
          <p:nvPr>
            <p:ph type="body" idx="1"/>
          </p:nvPr>
        </p:nvSpPr>
        <p:spPr>
          <a:xfrm>
            <a:off x="85544" y="488524"/>
            <a:ext cx="7717500" cy="2554281"/>
          </a:xfrm>
          <a:prstGeom prst="rect">
            <a:avLst/>
          </a:prstGeom>
        </p:spPr>
        <p:txBody>
          <a:bodyPr spcFirstLastPara="1" wrap="square" lIns="91425" tIns="91425" rIns="91425" bIns="91425" anchor="t" anchorCtr="0">
            <a:noAutofit/>
          </a:bodyPr>
          <a:lstStyle/>
          <a:p>
            <a:pPr marL="0" indent="0">
              <a:buSzPts val="1100"/>
              <a:buNone/>
            </a:pPr>
            <a:r>
              <a:rPr lang="en-US" sz="1400" dirty="0">
                <a:solidFill>
                  <a:schemeClr val="dk1"/>
                </a:solidFill>
                <a:latin typeface="Vidaloka"/>
              </a:rPr>
              <a:t>Now, for each transaction, the respective Ordered-Item set is built. It is done by iterating the Frequent Pattern set and checking if the current item is contained in the transaction in question. If the current item is contained, the item is inserted in the Ordered-Item set for the current transaction. The following table is built for all the transactions: </a:t>
            </a:r>
          </a:p>
        </p:txBody>
      </p:sp>
      <p:pic>
        <p:nvPicPr>
          <p:cNvPr id="3" name="Graphic 2">
            <a:extLst>
              <a:ext uri="{FF2B5EF4-FFF2-40B4-BE49-F238E27FC236}">
                <a16:creationId xmlns:a16="http://schemas.microsoft.com/office/drawing/2014/main" id="{35447AD6-394D-3720-9271-8CB49F27963C}"/>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907547" y="1526585"/>
            <a:ext cx="4834215" cy="2921430"/>
          </a:xfrm>
          <a:prstGeom prst="rect">
            <a:avLst/>
          </a:prstGeom>
        </p:spPr>
      </p:pic>
    </p:spTree>
    <p:extLst>
      <p:ext uri="{BB962C8B-B14F-4D97-AF65-F5344CB8AC3E}">
        <p14:creationId xmlns:p14="http://schemas.microsoft.com/office/powerpoint/2010/main" val="3393001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9" name="Google Shape;489;p60"/>
          <p:cNvSpPr txBox="1">
            <a:spLocks noGrp="1"/>
          </p:cNvSpPr>
          <p:nvPr>
            <p:ph type="body" idx="1"/>
          </p:nvPr>
        </p:nvSpPr>
        <p:spPr>
          <a:xfrm>
            <a:off x="124290" y="439763"/>
            <a:ext cx="7717500" cy="2554281"/>
          </a:xfrm>
          <a:prstGeom prst="rect">
            <a:avLst/>
          </a:prstGeom>
        </p:spPr>
        <p:txBody>
          <a:bodyPr spcFirstLastPara="1" wrap="square" lIns="91425" tIns="91425" rIns="91425" bIns="91425" anchor="t" anchorCtr="0">
            <a:noAutofit/>
          </a:bodyPr>
          <a:lstStyle/>
          <a:p>
            <a:pPr marL="0" indent="0">
              <a:buSzPts val="1100"/>
              <a:buNone/>
            </a:pPr>
            <a:r>
              <a:rPr lang="en-US" sz="1400" dirty="0">
                <a:solidFill>
                  <a:schemeClr val="dk1"/>
                </a:solidFill>
                <a:latin typeface="Vidaloka"/>
              </a:rPr>
              <a:t>Now, all the Ordered-Item sets are inserted into a </a:t>
            </a:r>
            <a:r>
              <a:rPr lang="en-US" sz="1400" dirty="0" err="1">
                <a:solidFill>
                  <a:schemeClr val="dk1"/>
                </a:solidFill>
                <a:latin typeface="Vidaloka"/>
              </a:rPr>
              <a:t>Trie</a:t>
            </a:r>
            <a:r>
              <a:rPr lang="en-US" sz="1400" dirty="0">
                <a:solidFill>
                  <a:schemeClr val="dk1"/>
                </a:solidFill>
                <a:latin typeface="Vidaloka"/>
              </a:rPr>
              <a:t> Data Structure. </a:t>
            </a:r>
          </a:p>
          <a:p>
            <a:pPr marL="0" indent="0">
              <a:buSzPts val="1100"/>
              <a:buNone/>
            </a:pPr>
            <a:endParaRPr lang="en-US" sz="1400" dirty="0">
              <a:solidFill>
                <a:schemeClr val="dk1"/>
              </a:solidFill>
              <a:latin typeface="Vidaloka"/>
            </a:endParaRPr>
          </a:p>
        </p:txBody>
      </p:sp>
      <p:pic>
        <p:nvPicPr>
          <p:cNvPr id="3" name="Graphic 2">
            <a:extLst>
              <a:ext uri="{FF2B5EF4-FFF2-40B4-BE49-F238E27FC236}">
                <a16:creationId xmlns:a16="http://schemas.microsoft.com/office/drawing/2014/main" id="{35447AD6-394D-3720-9271-8CB49F27963C}"/>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897977" y="820439"/>
            <a:ext cx="3348046" cy="3673100"/>
          </a:xfrm>
          <a:prstGeom prst="rect">
            <a:avLst/>
          </a:prstGeom>
        </p:spPr>
      </p:pic>
    </p:spTree>
    <p:extLst>
      <p:ext uri="{BB962C8B-B14F-4D97-AF65-F5344CB8AC3E}">
        <p14:creationId xmlns:p14="http://schemas.microsoft.com/office/powerpoint/2010/main" val="31640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9" name="Google Shape;489;p60"/>
          <p:cNvSpPr txBox="1">
            <a:spLocks noGrp="1"/>
          </p:cNvSpPr>
          <p:nvPr>
            <p:ph type="body" idx="1"/>
          </p:nvPr>
        </p:nvSpPr>
        <p:spPr>
          <a:xfrm>
            <a:off x="54548" y="695486"/>
            <a:ext cx="7717500" cy="2554281"/>
          </a:xfrm>
          <a:prstGeom prst="rect">
            <a:avLst/>
          </a:prstGeom>
        </p:spPr>
        <p:txBody>
          <a:bodyPr spcFirstLastPara="1" wrap="square" lIns="91425" tIns="91425" rIns="91425" bIns="91425" anchor="t" anchorCtr="0">
            <a:noAutofit/>
          </a:bodyPr>
          <a:lstStyle/>
          <a:p>
            <a:pPr marL="0" indent="0">
              <a:buSzPts val="1100"/>
              <a:buNone/>
            </a:pPr>
            <a:r>
              <a:rPr lang="en-US" sz="1400" dirty="0">
                <a:solidFill>
                  <a:schemeClr val="dk1"/>
                </a:solidFill>
                <a:latin typeface="Vidaloka"/>
              </a:rPr>
              <a:t>Now, for each item, the Conditional Pattern Base is computed which is path labels of all the paths which lead to any node of the given item in the frequent-pattern tree.</a:t>
            </a:r>
          </a:p>
          <a:p>
            <a:pPr marL="0" indent="0">
              <a:buSzPts val="1100"/>
              <a:buNone/>
            </a:pPr>
            <a:endParaRPr lang="en-US" sz="1400" dirty="0">
              <a:solidFill>
                <a:schemeClr val="dk1"/>
              </a:solidFill>
              <a:latin typeface="Vidaloka"/>
            </a:endParaRPr>
          </a:p>
          <a:p>
            <a:pPr marL="0" indent="0">
              <a:buSzPts val="1100"/>
              <a:buNone/>
            </a:pPr>
            <a:r>
              <a:rPr lang="en-US" sz="1400" dirty="0">
                <a:solidFill>
                  <a:schemeClr val="dk1"/>
                </a:solidFill>
                <a:latin typeface="Vidaloka"/>
              </a:rPr>
              <a:t>Now for each item, the Conditional Frequent Pattern Tree is built. It is done by taking the set of elements that is common in all the paths in the Conditional Pattern Base of that item and calculating its support count by summing the support counts of all the paths in the Conditional Pattern Base. </a:t>
            </a:r>
          </a:p>
          <a:p>
            <a:pPr marL="0" indent="0">
              <a:buSzPts val="1100"/>
              <a:buNone/>
            </a:pPr>
            <a:endParaRPr lang="en-US" sz="1400" dirty="0">
              <a:solidFill>
                <a:schemeClr val="dk1"/>
              </a:solidFill>
              <a:latin typeface="Vidaloka"/>
            </a:endParaRPr>
          </a:p>
        </p:txBody>
      </p:sp>
      <p:pic>
        <p:nvPicPr>
          <p:cNvPr id="3" name="Graphic 2">
            <a:extLst>
              <a:ext uri="{FF2B5EF4-FFF2-40B4-BE49-F238E27FC236}">
                <a16:creationId xmlns:a16="http://schemas.microsoft.com/office/drawing/2014/main" id="{35447AD6-394D-3720-9271-8CB49F27963C}"/>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053101" y="2463264"/>
            <a:ext cx="4715227" cy="2149117"/>
          </a:xfrm>
          <a:prstGeom prst="rect">
            <a:avLst/>
          </a:prstGeom>
        </p:spPr>
      </p:pic>
    </p:spTree>
    <p:extLst>
      <p:ext uri="{BB962C8B-B14F-4D97-AF65-F5344CB8AC3E}">
        <p14:creationId xmlns:p14="http://schemas.microsoft.com/office/powerpoint/2010/main" val="3539666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9" name="Google Shape;489;p60"/>
          <p:cNvSpPr txBox="1">
            <a:spLocks noGrp="1"/>
          </p:cNvSpPr>
          <p:nvPr>
            <p:ph type="body" idx="1"/>
          </p:nvPr>
        </p:nvSpPr>
        <p:spPr>
          <a:xfrm>
            <a:off x="349016" y="1072594"/>
            <a:ext cx="7717500" cy="2554281"/>
          </a:xfrm>
          <a:prstGeom prst="rect">
            <a:avLst/>
          </a:prstGeom>
        </p:spPr>
        <p:txBody>
          <a:bodyPr spcFirstLastPara="1" wrap="square" lIns="91425" tIns="91425" rIns="91425" bIns="91425" anchor="t" anchorCtr="0">
            <a:noAutofit/>
          </a:bodyPr>
          <a:lstStyle/>
          <a:p>
            <a:pPr marL="0" indent="0">
              <a:buSzPts val="1100"/>
              <a:buNone/>
            </a:pPr>
            <a:r>
              <a:rPr lang="en-US" sz="1400" dirty="0">
                <a:solidFill>
                  <a:schemeClr val="dk1"/>
                </a:solidFill>
                <a:latin typeface="Vidaloka"/>
              </a:rPr>
              <a:t>From the Conditional Frequent Pattern tree, the Frequent Pattern rules are generated by pairing the items of the Conditional Frequent Pattern Tree set to the corresponding to the item as given in the below table. </a:t>
            </a:r>
          </a:p>
        </p:txBody>
      </p:sp>
      <p:pic>
        <p:nvPicPr>
          <p:cNvPr id="3" name="Graphic 2">
            <a:extLst>
              <a:ext uri="{FF2B5EF4-FFF2-40B4-BE49-F238E27FC236}">
                <a16:creationId xmlns:a16="http://schemas.microsoft.com/office/drawing/2014/main" id="{35447AD6-394D-3720-9271-8CB49F27963C}"/>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3363595" y="1921789"/>
            <a:ext cx="2047743" cy="2149117"/>
          </a:xfrm>
          <a:prstGeom prst="rect">
            <a:avLst/>
          </a:prstGeom>
        </p:spPr>
      </p:pic>
    </p:spTree>
    <p:extLst>
      <p:ext uri="{BB962C8B-B14F-4D97-AF65-F5344CB8AC3E}">
        <p14:creationId xmlns:p14="http://schemas.microsoft.com/office/powerpoint/2010/main" val="2457435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495" name="Google Shape;495;p61"/>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496" name="Google Shape;496;p61"/>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Company</a:t>
            </a:r>
            <a:endParaRPr/>
          </a:p>
        </p:txBody>
      </p:sp>
      <p:sp>
        <p:nvSpPr>
          <p:cNvPr id="497" name="Google Shape;497;p61"/>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describe the topic of the section here</a:t>
            </a:r>
            <a:endParaRPr/>
          </a:p>
        </p:txBody>
      </p:sp>
      <p:sp>
        <p:nvSpPr>
          <p:cNvPr id="498" name="Google Shape;498;p61"/>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describe the topic of the section here</a:t>
            </a:r>
            <a:endParaRPr/>
          </a:p>
        </p:txBody>
      </p:sp>
      <p:sp>
        <p:nvSpPr>
          <p:cNvPr id="499" name="Google Shape;499;p61"/>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a:t>
            </a:r>
            <a:endParaRPr/>
          </a:p>
        </p:txBody>
      </p:sp>
      <p:sp>
        <p:nvSpPr>
          <p:cNvPr id="500" name="Google Shape;500;p61"/>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describe the topic of the section here</a:t>
            </a:r>
            <a:endParaRPr/>
          </a:p>
        </p:txBody>
      </p:sp>
      <p:sp>
        <p:nvSpPr>
          <p:cNvPr id="501" name="Google Shape;501;p61"/>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Analysis</a:t>
            </a:r>
            <a:endParaRPr/>
          </a:p>
        </p:txBody>
      </p:sp>
      <p:sp>
        <p:nvSpPr>
          <p:cNvPr id="502" name="Google Shape;502;p61"/>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describe the topic of the section here</a:t>
            </a:r>
            <a:endParaRPr/>
          </a:p>
        </p:txBody>
      </p:sp>
      <p:sp>
        <p:nvSpPr>
          <p:cNvPr id="503" name="Google Shape;503;p61"/>
          <p:cNvSpPr txBox="1">
            <a:spLocks noGrp="1"/>
          </p:cNvSpPr>
          <p:nvPr>
            <p:ph type="title" idx="9"/>
          </p:nvPr>
        </p:nvSpPr>
        <p:spPr>
          <a:xfrm>
            <a:off x="2378650"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04" name="Google Shape;504;p61"/>
          <p:cNvSpPr txBox="1">
            <a:spLocks noGrp="1"/>
          </p:cNvSpPr>
          <p:nvPr>
            <p:ph type="title" idx="13"/>
          </p:nvPr>
        </p:nvSpPr>
        <p:spPr>
          <a:xfrm>
            <a:off x="5724450"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05" name="Google Shape;505;p61"/>
          <p:cNvSpPr txBox="1">
            <a:spLocks noGrp="1"/>
          </p:cNvSpPr>
          <p:nvPr>
            <p:ph type="title" idx="14"/>
          </p:nvPr>
        </p:nvSpPr>
        <p:spPr>
          <a:xfrm>
            <a:off x="2378700" y="308273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06" name="Google Shape;506;p61"/>
          <p:cNvSpPr txBox="1">
            <a:spLocks noGrp="1"/>
          </p:cNvSpPr>
          <p:nvPr>
            <p:ph type="title" idx="15"/>
          </p:nvPr>
        </p:nvSpPr>
        <p:spPr>
          <a:xfrm>
            <a:off x="5724450" y="308273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046950" y="2366272"/>
            <a:ext cx="5050101"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Association Rules</a:t>
            </a:r>
            <a:endParaRPr dirty="0"/>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958645"/>
            <a:ext cx="547021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Association Rules?</a:t>
            </a:r>
            <a:endParaRPr dirty="0"/>
          </a:p>
        </p:txBody>
      </p:sp>
      <p:sp>
        <p:nvSpPr>
          <p:cNvPr id="489" name="Google Shape;489;p60"/>
          <p:cNvSpPr txBox="1">
            <a:spLocks noGrp="1"/>
          </p:cNvSpPr>
          <p:nvPr>
            <p:ph type="body" idx="1"/>
          </p:nvPr>
        </p:nvSpPr>
        <p:spPr>
          <a:xfrm>
            <a:off x="713225" y="1604764"/>
            <a:ext cx="7717500" cy="25542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dk1"/>
                </a:solidFill>
              </a:rPr>
              <a:t>Association rule is a rule-based machine learning method, used to deploy </a:t>
            </a:r>
            <a:r>
              <a:rPr lang="en-US" b="1" dirty="0">
                <a:solidFill>
                  <a:schemeClr val="dk1"/>
                </a:solidFill>
              </a:rPr>
              <a:t>pattern recognition</a:t>
            </a:r>
            <a:r>
              <a:rPr lang="en-US" dirty="0">
                <a:solidFill>
                  <a:schemeClr val="dk1"/>
                </a:solidFill>
              </a:rPr>
              <a:t> in order to identify relationships between different, yet related items.</a:t>
            </a: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Say for example that coffee and sugar are frequently purchased together. With that information, you may increase sales by:</a:t>
            </a:r>
          </a:p>
          <a:p>
            <a:pPr marL="171450" indent="-171450">
              <a:lnSpc>
                <a:spcPct val="150000"/>
              </a:lnSpc>
              <a:buSzPts val="1100"/>
            </a:pPr>
            <a:r>
              <a:rPr lang="en-US" dirty="0">
                <a:solidFill>
                  <a:schemeClr val="dk1"/>
                </a:solidFill>
              </a:rPr>
              <a:t>Placing coffee and sugar next to each other so that a customer who buys one product does not walk to buy the other one.</a:t>
            </a:r>
          </a:p>
          <a:p>
            <a:pPr marL="171450" indent="-171450">
              <a:lnSpc>
                <a:spcPct val="150000"/>
              </a:lnSpc>
              <a:buSzPts val="1100"/>
            </a:pPr>
            <a:r>
              <a:rPr lang="en-US" dirty="0">
                <a:solidFill>
                  <a:schemeClr val="dk1"/>
                </a:solidFill>
              </a:rPr>
              <a:t>Advertising to those who buys either coffee or milk in order to increase that person’s propensity to buy the paired other product.</a:t>
            </a:r>
          </a:p>
          <a:p>
            <a:pPr marL="171450" indent="-171450">
              <a:lnSpc>
                <a:spcPct val="150000"/>
              </a:lnSpc>
              <a:buSzPts val="1100"/>
            </a:pPr>
            <a:r>
              <a:rPr lang="en-US" dirty="0">
                <a:solidFill>
                  <a:schemeClr val="dk1"/>
                </a:solidFill>
              </a:rPr>
              <a:t>Offering discounts on both milk and </a:t>
            </a:r>
            <a:r>
              <a:rPr lang="en-US" dirty="0" err="1">
                <a:solidFill>
                  <a:schemeClr val="dk1"/>
                </a:solidFill>
              </a:rPr>
              <a:t>and</a:t>
            </a:r>
            <a:r>
              <a:rPr lang="en-US" dirty="0">
                <a:solidFill>
                  <a:schemeClr val="dk1"/>
                </a:solidFill>
              </a:rPr>
              <a:t> coffee if the customer buys both of them in one purchase.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658981" y="315468"/>
            <a:ext cx="547021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Example</a:t>
            </a:r>
            <a:endParaRPr dirty="0"/>
          </a:p>
        </p:txBody>
      </p:sp>
      <p:sp>
        <p:nvSpPr>
          <p:cNvPr id="489" name="Google Shape;489;p60"/>
          <p:cNvSpPr txBox="1">
            <a:spLocks noGrp="1"/>
          </p:cNvSpPr>
          <p:nvPr>
            <p:ph type="body" idx="1"/>
          </p:nvPr>
        </p:nvSpPr>
        <p:spPr>
          <a:xfrm>
            <a:off x="658980" y="888168"/>
            <a:ext cx="8012321" cy="3939864"/>
          </a:xfrm>
          <a:prstGeom prst="rect">
            <a:avLst/>
          </a:prstGeom>
        </p:spPr>
        <p:txBody>
          <a:bodyPr spcFirstLastPara="1" wrap="square" lIns="91425" tIns="91425" rIns="91425" bIns="91425" anchor="t" anchorCtr="0">
            <a:noAutofit/>
          </a:bodyPr>
          <a:lstStyle/>
          <a:p>
            <a:pPr marL="0" lvl="0" indent="0" algn="l" rtl="0">
              <a:spcBef>
                <a:spcPts val="0"/>
              </a:spcBef>
              <a:spcAft>
                <a:spcPts val="115"/>
              </a:spcAft>
              <a:buClr>
                <a:schemeClr val="dk1"/>
              </a:buClr>
              <a:buSzPts val="1100"/>
              <a:buFont typeface="Arial"/>
              <a:buNone/>
            </a:pPr>
            <a:r>
              <a:rPr lang="en-US" dirty="0">
                <a:solidFill>
                  <a:schemeClr val="dk1"/>
                </a:solidFill>
              </a:rPr>
              <a:t>First of all, it is important to note that an association rule has two parts: </a:t>
            </a:r>
            <a:r>
              <a:rPr lang="en-US" b="1" dirty="0">
                <a:solidFill>
                  <a:schemeClr val="dk1"/>
                </a:solidFill>
              </a:rPr>
              <a:t>an antecedent (if) </a:t>
            </a:r>
            <a:r>
              <a:rPr lang="en-US" dirty="0">
                <a:solidFill>
                  <a:schemeClr val="dk1"/>
                </a:solidFill>
              </a:rPr>
              <a:t>and</a:t>
            </a:r>
            <a:r>
              <a:rPr lang="en-US" b="1" dirty="0">
                <a:solidFill>
                  <a:schemeClr val="dk1"/>
                </a:solidFill>
              </a:rPr>
              <a:t> a consequent (then)</a:t>
            </a:r>
            <a:r>
              <a:rPr lang="en-US" dirty="0">
                <a:solidFill>
                  <a:schemeClr val="dk1"/>
                </a:solidFill>
              </a:rPr>
              <a:t>. </a:t>
            </a:r>
          </a:p>
          <a:p>
            <a:pPr marL="0" lvl="0" indent="0" algn="l" rtl="0">
              <a:spcBef>
                <a:spcPts val="0"/>
              </a:spcBef>
              <a:spcAft>
                <a:spcPts val="115"/>
              </a:spcAft>
              <a:buClr>
                <a:schemeClr val="dk1"/>
              </a:buClr>
              <a:buSzPts val="1100"/>
              <a:buFont typeface="Arial"/>
              <a:buNone/>
            </a:pPr>
            <a:endParaRPr lang="en-US" dirty="0">
              <a:solidFill>
                <a:schemeClr val="dk1"/>
              </a:solidFill>
            </a:endParaRPr>
          </a:p>
          <a:p>
            <a:pPr marL="0" lvl="0" indent="0" algn="l" rtl="0">
              <a:spcBef>
                <a:spcPts val="0"/>
              </a:spcBef>
              <a:spcAft>
                <a:spcPts val="115"/>
              </a:spcAft>
              <a:buClr>
                <a:schemeClr val="dk1"/>
              </a:buClr>
              <a:buSzPts val="1100"/>
              <a:buFont typeface="Arial"/>
              <a:buNone/>
            </a:pPr>
            <a:r>
              <a:rPr lang="en-US" dirty="0">
                <a:solidFill>
                  <a:schemeClr val="dk1"/>
                </a:solidFill>
              </a:rPr>
              <a:t>An </a:t>
            </a:r>
            <a:r>
              <a:rPr lang="en-US" b="1" dirty="0">
                <a:solidFill>
                  <a:schemeClr val="dk1"/>
                </a:solidFill>
              </a:rPr>
              <a:t>antecedent</a:t>
            </a:r>
            <a:r>
              <a:rPr lang="en-US" dirty="0">
                <a:solidFill>
                  <a:schemeClr val="dk1"/>
                </a:solidFill>
              </a:rPr>
              <a:t> is an item found within the data. </a:t>
            </a:r>
          </a:p>
          <a:p>
            <a:pPr marL="0" lvl="0" indent="0" algn="l" rtl="0">
              <a:spcBef>
                <a:spcPts val="0"/>
              </a:spcBef>
              <a:spcAft>
                <a:spcPts val="115"/>
              </a:spcAft>
              <a:buClr>
                <a:schemeClr val="dk1"/>
              </a:buClr>
              <a:buSzPts val="1100"/>
              <a:buFont typeface="Arial"/>
              <a:buNone/>
            </a:pPr>
            <a:r>
              <a:rPr lang="en-US" dirty="0">
                <a:solidFill>
                  <a:schemeClr val="dk1"/>
                </a:solidFill>
              </a:rPr>
              <a:t>A </a:t>
            </a:r>
            <a:r>
              <a:rPr lang="en-US" b="1" dirty="0">
                <a:solidFill>
                  <a:schemeClr val="dk1"/>
                </a:solidFill>
              </a:rPr>
              <a:t>consequent</a:t>
            </a:r>
            <a:r>
              <a:rPr lang="en-US" dirty="0">
                <a:solidFill>
                  <a:schemeClr val="dk1"/>
                </a:solidFill>
              </a:rPr>
              <a:t> is an item found in combination with the antecedent. </a:t>
            </a:r>
          </a:p>
          <a:p>
            <a:pPr marL="0" lvl="0" indent="0" algn="l" rtl="0">
              <a:spcBef>
                <a:spcPts val="0"/>
              </a:spcBef>
              <a:spcAft>
                <a:spcPts val="115"/>
              </a:spcAft>
              <a:buClr>
                <a:schemeClr val="dk1"/>
              </a:buClr>
              <a:buSzPts val="1100"/>
              <a:buFont typeface="Arial"/>
              <a:buNone/>
            </a:pPr>
            <a:endParaRPr lang="en-US" dirty="0">
              <a:solidFill>
                <a:schemeClr val="dk1"/>
              </a:solidFill>
            </a:endParaRPr>
          </a:p>
          <a:p>
            <a:pPr marL="0" lvl="0" indent="0" algn="l" rtl="0">
              <a:spcBef>
                <a:spcPts val="0"/>
              </a:spcBef>
              <a:spcAft>
                <a:spcPts val="115"/>
              </a:spcAft>
              <a:buClr>
                <a:schemeClr val="dk1"/>
              </a:buClr>
              <a:buSzPts val="1100"/>
              <a:buFont typeface="Arial"/>
              <a:buNone/>
            </a:pPr>
            <a:r>
              <a:rPr lang="en-US" dirty="0">
                <a:solidFill>
                  <a:schemeClr val="dk1"/>
                </a:solidFill>
              </a:rPr>
              <a:t>By applying the association rule to our previous use case we can have the following expression with the example of coffee and milk.</a:t>
            </a:r>
          </a:p>
          <a:p>
            <a:pPr marL="0" lvl="0" indent="0" algn="l" rtl="0">
              <a:spcBef>
                <a:spcPts val="0"/>
              </a:spcBef>
              <a:spcAft>
                <a:spcPts val="115"/>
              </a:spcAft>
              <a:buClr>
                <a:schemeClr val="dk1"/>
              </a:buClr>
              <a:buSzPts val="1100"/>
              <a:buFont typeface="Arial"/>
              <a:buNone/>
            </a:pPr>
            <a:endParaRPr lang="en-US" dirty="0">
              <a:solidFill>
                <a:schemeClr val="dk1"/>
              </a:solidFill>
            </a:endParaRPr>
          </a:p>
          <a:p>
            <a:pPr marL="171450" indent="-171450">
              <a:spcAft>
                <a:spcPts val="115"/>
              </a:spcAft>
              <a:buSzPts val="1100"/>
            </a:pPr>
            <a:r>
              <a:rPr lang="en-US" b="1" dirty="0">
                <a:solidFill>
                  <a:schemeClr val="dk1"/>
                </a:solidFill>
              </a:rPr>
              <a:t>“If items coffee are purchased, then possibility of buying sugar is ___” which can be represented by:</a:t>
            </a:r>
          </a:p>
          <a:p>
            <a:pPr marL="171450" indent="-171450">
              <a:spcAft>
                <a:spcPts val="115"/>
              </a:spcAft>
              <a:buSzPts val="1100"/>
            </a:pPr>
            <a:r>
              <a:rPr lang="en-US" b="1" dirty="0">
                <a:solidFill>
                  <a:schemeClr val="dk1"/>
                </a:solidFill>
              </a:rPr>
              <a:t>{coffee} → {sugar}</a:t>
            </a:r>
          </a:p>
          <a:p>
            <a:pPr marL="171450" indent="-171450">
              <a:spcAft>
                <a:spcPts val="115"/>
              </a:spcAft>
              <a:buSzPts val="1100"/>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The three main ways of measuring association are: </a:t>
            </a:r>
            <a:r>
              <a:rPr lang="en-US" b="1" dirty="0">
                <a:solidFill>
                  <a:schemeClr val="dk1"/>
                </a:solidFill>
              </a:rPr>
              <a:t>Support</a:t>
            </a:r>
            <a:r>
              <a:rPr lang="en-US" dirty="0">
                <a:solidFill>
                  <a:schemeClr val="dk1"/>
                </a:solidFill>
              </a:rPr>
              <a:t>, </a:t>
            </a:r>
            <a:r>
              <a:rPr lang="en-US" b="1" dirty="0">
                <a:solidFill>
                  <a:schemeClr val="dk1"/>
                </a:solidFill>
              </a:rPr>
              <a:t>Confidence</a:t>
            </a:r>
            <a:r>
              <a:rPr lang="en-US" dirty="0">
                <a:solidFill>
                  <a:schemeClr val="dk1"/>
                </a:solidFill>
              </a:rPr>
              <a:t> and </a:t>
            </a:r>
            <a:r>
              <a:rPr lang="en-US" b="1" dirty="0">
                <a:solidFill>
                  <a:schemeClr val="dk1"/>
                </a:solidFill>
              </a:rPr>
              <a:t>Lift</a:t>
            </a:r>
            <a:r>
              <a:rPr lang="en-US" dirty="0">
                <a:solidFill>
                  <a:schemeClr val="dk1"/>
                </a:solidFill>
              </a:rPr>
              <a:t>. Let’s highlight these concepts with our coffee and sugar analogy. Image the following scenario in which:</a:t>
            </a:r>
          </a:p>
          <a:p>
            <a:pPr marL="0" indent="0">
              <a:lnSpc>
                <a:spcPct val="150000"/>
              </a:lnSpc>
              <a:buSzPts val="1100"/>
              <a:buNone/>
            </a:pPr>
            <a:endParaRPr lang="en-US" dirty="0">
              <a:solidFill>
                <a:schemeClr val="dk1"/>
              </a:solidFill>
            </a:endParaRPr>
          </a:p>
          <a:p>
            <a:pPr marL="171450" indent="-171450">
              <a:lnSpc>
                <a:spcPct val="150000"/>
              </a:lnSpc>
              <a:buSzPts val="1100"/>
            </a:pPr>
            <a:r>
              <a:rPr lang="en-US" dirty="0">
                <a:solidFill>
                  <a:schemeClr val="dk1"/>
                </a:solidFill>
              </a:rPr>
              <a:t>The total number of transaction in the store is 3000</a:t>
            </a:r>
          </a:p>
          <a:p>
            <a:pPr marL="171450" indent="-171450">
              <a:lnSpc>
                <a:spcPct val="150000"/>
              </a:lnSpc>
              <a:buSzPts val="1100"/>
            </a:pPr>
            <a:r>
              <a:rPr lang="en-US" dirty="0">
                <a:solidFill>
                  <a:schemeClr val="dk1"/>
                </a:solidFill>
              </a:rPr>
              <a:t>The number of purchase for Coffee (C) is 800 transactions</a:t>
            </a:r>
          </a:p>
          <a:p>
            <a:pPr marL="171450" indent="-171450">
              <a:lnSpc>
                <a:spcPct val="150000"/>
              </a:lnSpc>
              <a:buSzPts val="1100"/>
            </a:pPr>
            <a:r>
              <a:rPr lang="en-US" dirty="0">
                <a:solidFill>
                  <a:schemeClr val="dk1"/>
                </a:solidFill>
              </a:rPr>
              <a:t>The number of purchase for Sugar (S) is 500 transactions</a:t>
            </a:r>
          </a:p>
          <a:p>
            <a:pPr marL="171450" indent="-171450">
              <a:lnSpc>
                <a:spcPct val="150000"/>
              </a:lnSpc>
              <a:buSzPts val="1100"/>
            </a:pPr>
            <a:r>
              <a:rPr lang="en-US" dirty="0">
                <a:solidFill>
                  <a:schemeClr val="dk1"/>
                </a:solidFill>
              </a:rPr>
              <a:t>The number of Both Coffee and Sugar (C → S) purchased together is 400 transactions</a:t>
            </a:r>
          </a:p>
          <a:p>
            <a:pPr marL="0" indent="0">
              <a:spcAft>
                <a:spcPts val="115"/>
              </a:spcAft>
              <a:buSzPts val="1100"/>
              <a:buNone/>
            </a:pPr>
            <a:endParaRPr lang="en-US" dirty="0"/>
          </a:p>
        </p:txBody>
      </p:sp>
    </p:spTree>
    <p:extLst>
      <p:ext uri="{BB962C8B-B14F-4D97-AF65-F5344CB8AC3E}">
        <p14:creationId xmlns:p14="http://schemas.microsoft.com/office/powerpoint/2010/main" val="2264996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58563"/>
            <a:ext cx="547021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 Support</a:t>
            </a:r>
            <a:endParaRPr dirty="0"/>
          </a:p>
        </p:txBody>
      </p:sp>
      <mc:AlternateContent xmlns:mc="http://schemas.openxmlformats.org/markup-compatibility/2006">
        <mc:Choice xmlns:a14="http://schemas.microsoft.com/office/drawing/2010/main" Requires="a14">
          <p:sp>
            <p:nvSpPr>
              <p:cNvPr id="489" name="Google Shape;489;p60"/>
              <p:cNvSpPr txBox="1">
                <a:spLocks noGrp="1"/>
              </p:cNvSpPr>
              <p:nvPr>
                <p:ph type="body" idx="1"/>
              </p:nvPr>
            </p:nvSpPr>
            <p:spPr>
              <a:xfrm>
                <a:off x="713225" y="1108818"/>
                <a:ext cx="7717500" cy="1462932"/>
              </a:xfrm>
              <a:prstGeom prst="rect">
                <a:avLst/>
              </a:prstGeom>
            </p:spPr>
            <p:txBody>
              <a:bodyPr spcFirstLastPara="1" wrap="square" lIns="91425" tIns="91425" rIns="91425" bIns="91425" anchor="t" anchorCtr="0">
                <a:noAutofit/>
              </a:bodyPr>
              <a:lstStyle/>
              <a:p>
                <a:pPr marL="0" indent="0">
                  <a:buSzPts val="1100"/>
                  <a:buNone/>
                </a:pPr>
                <a:r>
                  <a:rPr lang="en-US" dirty="0">
                    <a:solidFill>
                      <a:schemeClr val="dk1"/>
                    </a:solidFill>
                  </a:rPr>
                  <a:t>This is the relative frequency of an item in the given dataset (all the transactions). It </a:t>
                </a:r>
                <a:r>
                  <a:rPr lang="en-US" b="1" dirty="0">
                    <a:solidFill>
                      <a:schemeClr val="dk1"/>
                    </a:solidFill>
                  </a:rPr>
                  <a:t>represents the popularity of the items</a:t>
                </a:r>
                <a:r>
                  <a:rPr lang="en-US" dirty="0">
                    <a:solidFill>
                      <a:schemeClr val="dk1"/>
                    </a:solidFill>
                  </a:rPr>
                  <a:t>, also defined by its proportion of the total items sold.</a:t>
                </a:r>
              </a:p>
              <a:p>
                <a:pPr marL="0" indent="0">
                  <a:buSzPts val="1100"/>
                  <a:buNone/>
                </a:pPr>
                <a:endParaRPr lang="en-US" dirty="0">
                  <a:solidFill>
                    <a:schemeClr val="dk1"/>
                  </a:solidFill>
                </a:endParaRPr>
              </a:p>
              <a:p>
                <a:pPr marL="0" indent="0">
                  <a:lnSpc>
                    <a:spcPct val="150000"/>
                  </a:lnSpc>
                  <a:buSzPts val="1100"/>
                  <a:buNone/>
                </a:pPr>
                <a:r>
                  <a:rPr lang="en-US" dirty="0">
                    <a:solidFill>
                      <a:schemeClr val="dk1"/>
                    </a:solidFill>
                  </a:rPr>
                  <a:t>Based on our case, we can calculate </a:t>
                </a:r>
                <a:r>
                  <a:rPr lang="en-US" dirty="0"/>
                  <a:t>the</a:t>
                </a:r>
                <a:r>
                  <a:rPr lang="en-US" dirty="0">
                    <a:solidFill>
                      <a:schemeClr val="dk1"/>
                    </a:solidFill>
                  </a:rPr>
                  <a:t> support for Coffee as:</a:t>
                </a:r>
              </a:p>
              <a:p>
                <a:pPr marL="0" indent="0" algn="ctr">
                  <a:lnSpc>
                    <a:spcPct val="150000"/>
                  </a:lnSpc>
                  <a:buSzPts val="1100"/>
                  <a:buNone/>
                </a:pPr>
                <a14:m>
                  <m:oMath xmlns:m="http://schemas.openxmlformats.org/officeDocument/2006/math">
                    <m:r>
                      <m:rPr>
                        <m:nor/>
                      </m:rPr>
                      <a:rPr lang="en-US" b="1"/>
                      <m:t>Support</m:t>
                    </m:r>
                    <m:r>
                      <m:rPr>
                        <m:nor/>
                      </m:rPr>
                      <a:rPr lang="en-US" b="1"/>
                      <m:t>(</m:t>
                    </m:r>
                    <m:r>
                      <m:rPr>
                        <m:nor/>
                      </m:rPr>
                      <a:rPr lang="en-US" b="1"/>
                      <m:t>Coffee</m:t>
                    </m:r>
                    <m:r>
                      <m:rPr>
                        <m:nor/>
                      </m:rPr>
                      <a:rPr lang="en-US" b="1"/>
                      <m:t>)</m:t>
                    </m:r>
                    <m:r>
                      <a:rPr lang="pt-BR" b="1"/>
                      <m:t>=</m:t>
                    </m:r>
                    <m:f>
                      <m:fPr>
                        <m:ctrlPr>
                          <a:rPr lang="pt-BR" b="1"/>
                        </m:ctrlPr>
                      </m:fPr>
                      <m:num>
                        <m:r>
                          <m:rPr>
                            <m:nor/>
                          </m:rPr>
                          <a:rPr lang="en-US" b="1"/>
                          <m:t>(</m:t>
                        </m:r>
                        <m:r>
                          <m:rPr>
                            <m:nor/>
                          </m:rPr>
                          <a:rPr lang="en-US" b="1"/>
                          <m:t>transactions</m:t>
                        </m:r>
                        <m:r>
                          <m:rPr>
                            <m:nor/>
                          </m:rPr>
                          <a:rPr lang="en-US" b="1"/>
                          <m:t> </m:t>
                        </m:r>
                        <m:r>
                          <m:rPr>
                            <m:nor/>
                          </m:rPr>
                          <a:rPr lang="en-US" b="1"/>
                          <m:t>containing</m:t>
                        </m:r>
                        <m:r>
                          <m:rPr>
                            <m:nor/>
                          </m:rPr>
                          <a:rPr lang="en-US" b="1"/>
                          <m:t> </m:t>
                        </m:r>
                        <m:r>
                          <m:rPr>
                            <m:nor/>
                          </m:rPr>
                          <a:rPr lang="en-US" b="1"/>
                          <m:t>coffee</m:t>
                        </m:r>
                        <m:r>
                          <m:rPr>
                            <m:nor/>
                          </m:rPr>
                          <a:rPr lang="en-US" b="1"/>
                          <m:t>)</m:t>
                        </m:r>
                      </m:num>
                      <m:den>
                        <m:r>
                          <m:rPr>
                            <m:nor/>
                          </m:rPr>
                          <a:rPr lang="en-US" b="1"/>
                          <m:t>(</m:t>
                        </m:r>
                        <m:r>
                          <m:rPr>
                            <m:nor/>
                          </m:rPr>
                          <a:rPr lang="en-US" b="1"/>
                          <m:t>total</m:t>
                        </m:r>
                        <m:r>
                          <m:rPr>
                            <m:nor/>
                          </m:rPr>
                          <a:rPr lang="en-US" b="1"/>
                          <m:t> </m:t>
                        </m:r>
                        <m:r>
                          <m:rPr>
                            <m:nor/>
                          </m:rPr>
                          <a:rPr lang="en-US" b="1"/>
                          <m:t>number</m:t>
                        </m:r>
                        <m:r>
                          <m:rPr>
                            <m:nor/>
                          </m:rPr>
                          <a:rPr lang="en-US" b="1"/>
                          <m:t> </m:t>
                        </m:r>
                        <m:r>
                          <m:rPr>
                            <m:nor/>
                          </m:rPr>
                          <a:rPr lang="en-US" b="1"/>
                          <m:t>of</m:t>
                        </m:r>
                        <m:r>
                          <m:rPr>
                            <m:nor/>
                          </m:rPr>
                          <a:rPr lang="en-US" b="1"/>
                          <m:t> </m:t>
                        </m:r>
                        <m:r>
                          <m:rPr>
                            <m:nor/>
                          </m:rPr>
                          <a:rPr lang="en-US" b="1"/>
                          <m:t>transactions</m:t>
                        </m:r>
                        <m:r>
                          <m:rPr>
                            <m:nor/>
                          </m:rPr>
                          <a:rPr lang="en-US" b="1"/>
                          <m:t>)</m:t>
                        </m:r>
                      </m:den>
                    </m:f>
                    <m:r>
                      <a:rPr lang="en-US" b="1"/>
                      <m:t> =</m:t>
                    </m:r>
                  </m:oMath>
                </a14:m>
                <a:r>
                  <a:rPr lang="pt-BR" b="1" dirty="0"/>
                  <a:t>  </a:t>
                </a:r>
                <a14:m>
                  <m:oMath xmlns:m="http://schemas.openxmlformats.org/officeDocument/2006/math">
                    <m:f>
                      <m:fPr>
                        <m:ctrlPr>
                          <a:rPr lang="pt-BR" b="1"/>
                        </m:ctrlPr>
                      </m:fPr>
                      <m:num>
                        <m:r>
                          <m:rPr>
                            <m:nor/>
                          </m:rPr>
                          <a:rPr lang="en-US" b="1"/>
                          <m:t>800</m:t>
                        </m:r>
                      </m:num>
                      <m:den>
                        <m:r>
                          <m:rPr>
                            <m:nor/>
                          </m:rPr>
                          <a:rPr lang="en-US" b="1"/>
                          <m:t>3000</m:t>
                        </m:r>
                      </m:den>
                    </m:f>
                  </m:oMath>
                </a14:m>
                <a:r>
                  <a:rPr lang="en-US" b="1" dirty="0"/>
                  <a:t>  = 0.26</a:t>
                </a:r>
              </a:p>
              <a:p>
                <a:pPr marL="0" indent="0">
                  <a:buSzPts val="1100"/>
                  <a:buNone/>
                </a:pPr>
                <a:endParaRPr lang="en-US" dirty="0"/>
              </a:p>
            </p:txBody>
          </p:sp>
        </mc:Choice>
        <mc:Fallback>
          <p:sp>
            <p:nvSpPr>
              <p:cNvPr id="489" name="Google Shape;489;p60"/>
              <p:cNvSpPr txBox="1">
                <a:spLocks noGrp="1" noRot="1" noChangeAspect="1" noMove="1" noResize="1" noEditPoints="1" noAdjustHandles="1" noChangeArrowheads="1" noChangeShapeType="1" noTextEdit="1"/>
              </p:cNvSpPr>
              <p:nvPr>
                <p:ph type="body" idx="1"/>
              </p:nvPr>
            </p:nvSpPr>
            <p:spPr>
              <a:xfrm>
                <a:off x="713225" y="1108818"/>
                <a:ext cx="7717500" cy="1462932"/>
              </a:xfrm>
              <a:prstGeom prst="rect">
                <a:avLst/>
              </a:prstGeom>
              <a:blipFill>
                <a:blip r:embed="rId3"/>
                <a:stretch>
                  <a:fillRect/>
                </a:stretch>
              </a:blipFill>
            </p:spPr>
            <p:txBody>
              <a:bodyPr/>
              <a:lstStyle/>
              <a:p>
                <a:r>
                  <a:rPr lang="ar-YE">
                    <a:noFill/>
                  </a:rPr>
                  <a:t> </a:t>
                </a:r>
              </a:p>
            </p:txBody>
          </p:sp>
        </mc:Fallback>
      </mc:AlternateContent>
      <p:sp>
        <p:nvSpPr>
          <p:cNvPr id="2" name="Google Shape;488;p60">
            <a:extLst>
              <a:ext uri="{FF2B5EF4-FFF2-40B4-BE49-F238E27FC236}">
                <a16:creationId xmlns:a16="http://schemas.microsoft.com/office/drawing/2014/main" id="{57E2FB8E-02ED-4102-7956-7BAFF7684554}"/>
              </a:ext>
            </a:extLst>
          </p:cNvPr>
          <p:cNvSpPr txBox="1">
            <a:spLocks/>
          </p:cNvSpPr>
          <p:nvPr/>
        </p:nvSpPr>
        <p:spPr>
          <a:xfrm>
            <a:off x="718394" y="2377773"/>
            <a:ext cx="547021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r>
              <a:rPr lang="en-US" dirty="0"/>
              <a:t>2) Confidence</a:t>
            </a:r>
          </a:p>
        </p:txBody>
      </p:sp>
      <mc:AlternateContent xmlns:mc="http://schemas.openxmlformats.org/markup-compatibility/2006">
        <mc:Choice xmlns:a14="http://schemas.microsoft.com/office/drawing/2010/main" Requires="a14">
          <p:sp>
            <p:nvSpPr>
              <p:cNvPr id="3" name="Google Shape;489;p60">
                <a:extLst>
                  <a:ext uri="{FF2B5EF4-FFF2-40B4-BE49-F238E27FC236}">
                    <a16:creationId xmlns:a16="http://schemas.microsoft.com/office/drawing/2014/main" id="{42336201-7074-25AC-239A-977E952329C9}"/>
                  </a:ext>
                </a:extLst>
              </p:cNvPr>
              <p:cNvSpPr txBox="1">
                <a:spLocks/>
              </p:cNvSpPr>
              <p:nvPr/>
            </p:nvSpPr>
            <p:spPr>
              <a:xfrm>
                <a:off x="718394" y="3028028"/>
                <a:ext cx="7717500" cy="14629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Font typeface="Lato"/>
                  <a:buNone/>
                </a:pPr>
                <a:r>
                  <a:rPr lang="en-US" dirty="0">
                    <a:solidFill>
                      <a:schemeClr val="dk1"/>
                    </a:solidFill>
                  </a:rPr>
                  <a:t>This corresponds to the probability of seeing the consequent item within data, given that the data also contains the antecedent item. In other words, it tells </a:t>
                </a:r>
                <a:r>
                  <a:rPr lang="en-US" b="1" dirty="0">
                    <a:solidFill>
                      <a:schemeClr val="dk1"/>
                    </a:solidFill>
                  </a:rPr>
                  <a:t>how likely it is for one item to be purchased given that another one is purchased.</a:t>
                </a:r>
              </a:p>
              <a:p>
                <a:pPr marL="0" indent="0">
                  <a:buSzPts val="1100"/>
                  <a:buFont typeface="Lato"/>
                  <a:buNone/>
                </a:pPr>
                <a:endParaRPr lang="en-US" dirty="0">
                  <a:solidFill>
                    <a:schemeClr val="dk1"/>
                  </a:solidFill>
                </a:endParaRPr>
              </a:p>
              <a:p>
                <a:pPr marL="0" indent="0" algn="ctr">
                  <a:buSzPts val="1100"/>
                  <a:buNone/>
                </a:pPr>
                <a14:m>
                  <m:oMath xmlns:m="http://schemas.openxmlformats.org/officeDocument/2006/math">
                    <m:r>
                      <m:rPr>
                        <m:nor/>
                      </m:rPr>
                      <a:rPr lang="en-US" b="1">
                        <a:solidFill>
                          <a:schemeClr val="dk1"/>
                        </a:solidFill>
                      </a:rPr>
                      <m:t>Confidence</m:t>
                    </m:r>
                    <m:r>
                      <m:rPr>
                        <m:nor/>
                      </m:rPr>
                      <a:rPr lang="en-US" b="1">
                        <a:solidFill>
                          <a:schemeClr val="dk1"/>
                        </a:solidFill>
                      </a:rPr>
                      <m:t>(</m:t>
                    </m:r>
                    <m:r>
                      <m:rPr>
                        <m:nor/>
                      </m:rPr>
                      <a:rPr lang="en-US" b="1">
                        <a:solidFill>
                          <a:schemeClr val="dk1"/>
                        </a:solidFill>
                      </a:rPr>
                      <m:t>Coffee</m:t>
                    </m:r>
                    <m:r>
                      <m:rPr>
                        <m:nor/>
                      </m:rPr>
                      <a:rPr lang="en-US" b="1">
                        <a:solidFill>
                          <a:schemeClr val="dk1"/>
                        </a:solidFill>
                      </a:rPr>
                      <m:t>→</m:t>
                    </m:r>
                    <m:r>
                      <m:rPr>
                        <m:nor/>
                      </m:rPr>
                      <a:rPr lang="en-US" b="1">
                        <a:solidFill>
                          <a:schemeClr val="dk1"/>
                        </a:solidFill>
                      </a:rPr>
                      <m:t>Sugar</m:t>
                    </m:r>
                    <m:r>
                      <m:rPr>
                        <m:nor/>
                      </m:rPr>
                      <a:rPr lang="en-US" b="1">
                        <a:solidFill>
                          <a:schemeClr val="dk1"/>
                        </a:solidFill>
                      </a:rPr>
                      <m:t>)</m:t>
                    </m:r>
                    <m:r>
                      <a:rPr lang="pt-BR" b="1">
                        <a:solidFill>
                          <a:schemeClr val="dk1"/>
                        </a:solidFill>
                      </a:rPr>
                      <m:t>=</m:t>
                    </m:r>
                    <m:f>
                      <m:fPr>
                        <m:ctrlPr>
                          <a:rPr lang="pt-BR" b="1">
                            <a:solidFill>
                              <a:schemeClr val="dk1"/>
                            </a:solidFill>
                          </a:rPr>
                        </m:ctrlPr>
                      </m:fPr>
                      <m:num>
                        <m:r>
                          <m:rPr>
                            <m:nor/>
                          </m:rPr>
                          <a:rPr lang="en-US" b="1">
                            <a:solidFill>
                              <a:schemeClr val="dk1"/>
                            </a:solidFill>
                          </a:rPr>
                          <m:t>Support</m:t>
                        </m:r>
                        <m:r>
                          <m:rPr>
                            <m:nor/>
                          </m:rPr>
                          <a:rPr lang="en-US" b="1">
                            <a:solidFill>
                              <a:schemeClr val="dk1"/>
                            </a:solidFill>
                          </a:rPr>
                          <m:t>(</m:t>
                        </m:r>
                        <m:r>
                          <m:rPr>
                            <m:nor/>
                          </m:rPr>
                          <a:rPr lang="en-US" b="1">
                            <a:solidFill>
                              <a:schemeClr val="dk1"/>
                            </a:solidFill>
                          </a:rPr>
                          <m:t>Cofee</m:t>
                        </m:r>
                        <m:r>
                          <m:rPr>
                            <m:nor/>
                          </m:rPr>
                          <a:rPr lang="en-US" b="1">
                            <a:solidFill>
                              <a:schemeClr val="dk1"/>
                            </a:solidFill>
                          </a:rPr>
                          <m:t>→</m:t>
                        </m:r>
                        <m:r>
                          <m:rPr>
                            <m:nor/>
                          </m:rPr>
                          <a:rPr lang="en-US" b="1">
                            <a:solidFill>
                              <a:schemeClr val="dk1"/>
                            </a:solidFill>
                          </a:rPr>
                          <m:t>Sug</m:t>
                        </m:r>
                        <m:r>
                          <m:rPr>
                            <m:nor/>
                          </m:rPr>
                          <a:rPr lang="en-US" b="1">
                            <a:solidFill>
                              <a:schemeClr val="dk1"/>
                            </a:solidFill>
                          </a:rPr>
                          <m:t>ar</m:t>
                        </m:r>
                        <m:r>
                          <m:rPr>
                            <m:nor/>
                          </m:rPr>
                          <a:rPr lang="en-US" b="1">
                            <a:solidFill>
                              <a:schemeClr val="dk1"/>
                            </a:solidFill>
                          </a:rPr>
                          <m:t>)</m:t>
                        </m:r>
                      </m:num>
                      <m:den>
                        <m:r>
                          <m:rPr>
                            <m:nor/>
                          </m:rPr>
                          <a:rPr lang="en-US" b="1">
                            <a:solidFill>
                              <a:schemeClr val="dk1"/>
                            </a:solidFill>
                          </a:rPr>
                          <m:t>Support</m:t>
                        </m:r>
                        <m:r>
                          <m:rPr>
                            <m:nor/>
                          </m:rPr>
                          <a:rPr lang="en-US" b="1">
                            <a:solidFill>
                              <a:schemeClr val="dk1"/>
                            </a:solidFill>
                          </a:rPr>
                          <m:t>(</m:t>
                        </m:r>
                        <m:r>
                          <m:rPr>
                            <m:nor/>
                          </m:rPr>
                          <a:rPr lang="en-US" b="1">
                            <a:solidFill>
                              <a:schemeClr val="dk1"/>
                            </a:solidFill>
                          </a:rPr>
                          <m:t>Coffee</m:t>
                        </m:r>
                        <m:r>
                          <m:rPr>
                            <m:nor/>
                          </m:rPr>
                          <a:rPr lang="en-US" b="1">
                            <a:solidFill>
                              <a:schemeClr val="dk1"/>
                            </a:solidFill>
                          </a:rPr>
                          <m:t>)</m:t>
                        </m:r>
                      </m:den>
                    </m:f>
                    <m:r>
                      <a:rPr lang="en-US" b="1">
                        <a:solidFill>
                          <a:schemeClr val="dk1"/>
                        </a:solidFill>
                      </a:rPr>
                      <m:t> =</m:t>
                    </m:r>
                  </m:oMath>
                </a14:m>
                <a:r>
                  <a:rPr lang="pt-BR" b="1" dirty="0">
                    <a:solidFill>
                      <a:schemeClr val="dk1"/>
                    </a:solidFill>
                  </a:rPr>
                  <a:t>  </a:t>
                </a:r>
                <a14:m>
                  <m:oMath xmlns:m="http://schemas.openxmlformats.org/officeDocument/2006/math">
                    <m:f>
                      <m:fPr>
                        <m:ctrlPr>
                          <a:rPr lang="pt-BR" b="1">
                            <a:solidFill>
                              <a:schemeClr val="dk1"/>
                            </a:solidFill>
                          </a:rPr>
                        </m:ctrlPr>
                      </m:fPr>
                      <m:num>
                        <m:r>
                          <m:rPr>
                            <m:nor/>
                          </m:rPr>
                          <a:rPr lang="ar-YE" b="1">
                            <a:solidFill>
                              <a:schemeClr val="dk1"/>
                            </a:solidFill>
                          </a:rPr>
                          <m:t>400</m:t>
                        </m:r>
                        <m:r>
                          <m:rPr>
                            <m:nor/>
                          </m:rPr>
                          <a:rPr lang="ar-YE" b="1">
                            <a:solidFill>
                              <a:schemeClr val="dk1"/>
                            </a:solidFill>
                          </a:rPr>
                          <m:t>/</m:t>
                        </m:r>
                        <m:r>
                          <m:rPr>
                            <m:nor/>
                          </m:rPr>
                          <a:rPr lang="ar-YE" b="1">
                            <a:solidFill>
                              <a:schemeClr val="dk1"/>
                            </a:solidFill>
                          </a:rPr>
                          <m:t>3000</m:t>
                        </m:r>
                      </m:num>
                      <m:den>
                        <m:r>
                          <m:rPr>
                            <m:nor/>
                          </m:rPr>
                          <a:rPr lang="ar-YE" b="1">
                            <a:solidFill>
                              <a:schemeClr val="dk1"/>
                            </a:solidFill>
                          </a:rPr>
                          <m:t>800</m:t>
                        </m:r>
                        <m:r>
                          <m:rPr>
                            <m:nor/>
                          </m:rPr>
                          <a:rPr lang="ar-YE" b="1">
                            <a:solidFill>
                              <a:schemeClr val="dk1"/>
                            </a:solidFill>
                          </a:rPr>
                          <m:t>/</m:t>
                        </m:r>
                        <m:r>
                          <m:rPr>
                            <m:nor/>
                          </m:rPr>
                          <a:rPr lang="ar-YE" b="1">
                            <a:solidFill>
                              <a:schemeClr val="dk1"/>
                            </a:solidFill>
                          </a:rPr>
                          <m:t>3000</m:t>
                        </m:r>
                      </m:den>
                    </m:f>
                  </m:oMath>
                </a14:m>
                <a:r>
                  <a:rPr lang="en-US" b="1" dirty="0">
                    <a:solidFill>
                      <a:schemeClr val="dk1"/>
                    </a:solidFill>
                  </a:rPr>
                  <a:t>  = 0.5 = 50%</a:t>
                </a:r>
              </a:p>
              <a:p>
                <a:pPr marL="0" indent="0" algn="ctr">
                  <a:buSzPts val="1100"/>
                  <a:buNone/>
                </a:pPr>
                <a:endParaRPr lang="en-US" dirty="0">
                  <a:solidFill>
                    <a:schemeClr val="dk1"/>
                  </a:solidFill>
                </a:endParaRPr>
              </a:p>
              <a:p>
                <a:pPr marL="0" indent="0">
                  <a:buSzPts val="1100"/>
                  <a:buNone/>
                </a:pPr>
                <a:r>
                  <a:rPr lang="en-US" dirty="0">
                    <a:solidFill>
                      <a:schemeClr val="dk1"/>
                    </a:solidFill>
                  </a:rPr>
                  <a:t>This score means that there is a 50% chance that Sugar will be bought if Coffee is purchased.</a:t>
                </a:r>
              </a:p>
              <a:p>
                <a:pPr marL="0" indent="0">
                  <a:buSzPts val="1100"/>
                  <a:buFont typeface="Lato"/>
                  <a:buNone/>
                </a:pPr>
                <a:endParaRPr lang="en-US" dirty="0"/>
              </a:p>
            </p:txBody>
          </p:sp>
        </mc:Choice>
        <mc:Fallback>
          <p:sp>
            <p:nvSpPr>
              <p:cNvPr id="3" name="Google Shape;489;p60">
                <a:extLst>
                  <a:ext uri="{FF2B5EF4-FFF2-40B4-BE49-F238E27FC236}">
                    <a16:creationId xmlns:a16="http://schemas.microsoft.com/office/drawing/2014/main" id="{42336201-7074-25AC-239A-977E952329C9}"/>
                  </a:ext>
                </a:extLst>
              </p:cNvPr>
              <p:cNvSpPr txBox="1">
                <a:spLocks noRot="1" noChangeAspect="1" noMove="1" noResize="1" noEditPoints="1" noAdjustHandles="1" noChangeArrowheads="1" noChangeShapeType="1" noTextEdit="1"/>
              </p:cNvSpPr>
              <p:nvPr/>
            </p:nvSpPr>
            <p:spPr>
              <a:xfrm>
                <a:off x="718394" y="3028028"/>
                <a:ext cx="7717500" cy="1462932"/>
              </a:xfrm>
              <a:prstGeom prst="rect">
                <a:avLst/>
              </a:prstGeom>
              <a:blipFill>
                <a:blip r:embed="rId4"/>
                <a:stretch>
                  <a:fillRect b="-3333"/>
                </a:stretch>
              </a:blipFill>
              <a:ln>
                <a:noFill/>
              </a:ln>
            </p:spPr>
            <p:txBody>
              <a:bodyPr/>
              <a:lstStyle/>
              <a:p>
                <a:r>
                  <a:rPr lang="ar-YE">
                    <a:noFill/>
                  </a:rPr>
                  <a:t> </a:t>
                </a:r>
              </a:p>
            </p:txBody>
          </p:sp>
        </mc:Fallback>
      </mc:AlternateContent>
    </p:spTree>
    <p:extLst>
      <p:ext uri="{BB962C8B-B14F-4D97-AF65-F5344CB8AC3E}">
        <p14:creationId xmlns:p14="http://schemas.microsoft.com/office/powerpoint/2010/main" val="1841672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658981" y="602185"/>
            <a:ext cx="547021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 Lift</a:t>
            </a:r>
            <a:endParaRPr dirty="0"/>
          </a:p>
        </p:txBody>
      </p:sp>
      <mc:AlternateContent xmlns:mc="http://schemas.openxmlformats.org/markup-compatibility/2006">
        <mc:Choice xmlns:a14="http://schemas.microsoft.com/office/drawing/2010/main" Requires="a14">
          <p:sp>
            <p:nvSpPr>
              <p:cNvPr id="489" name="Google Shape;489;p60"/>
              <p:cNvSpPr txBox="1">
                <a:spLocks noGrp="1"/>
              </p:cNvSpPr>
              <p:nvPr>
                <p:ph type="body" idx="1"/>
              </p:nvPr>
            </p:nvSpPr>
            <p:spPr>
              <a:xfrm>
                <a:off x="658980" y="1205881"/>
                <a:ext cx="8012321" cy="3939864"/>
              </a:xfrm>
              <a:prstGeom prst="rect">
                <a:avLst/>
              </a:prstGeom>
            </p:spPr>
            <p:txBody>
              <a:bodyPr spcFirstLastPara="1" wrap="square" lIns="91425" tIns="91425" rIns="91425" bIns="91425" anchor="t" anchorCtr="0">
                <a:noAutofit/>
              </a:bodyPr>
              <a:lstStyle/>
              <a:p>
                <a:pPr marL="0" lvl="0" indent="0" algn="l" rtl="0">
                  <a:spcBef>
                    <a:spcPts val="0"/>
                  </a:spcBef>
                  <a:spcAft>
                    <a:spcPts val="115"/>
                  </a:spcAft>
                  <a:buClr>
                    <a:schemeClr val="dk1"/>
                  </a:buClr>
                  <a:buSzPts val="1100"/>
                  <a:buFont typeface="Arial"/>
                  <a:buNone/>
                </a:pPr>
                <a:r>
                  <a:rPr lang="en-US" dirty="0">
                    <a:solidFill>
                      <a:schemeClr val="dk1"/>
                    </a:solidFill>
                  </a:rPr>
                  <a:t>This measures how much more often the antecedent and consequent occur together rather than them occurring independently.</a:t>
                </a:r>
              </a:p>
              <a:p>
                <a:pPr marL="0" lvl="0" indent="0" algn="l" rtl="0">
                  <a:spcBef>
                    <a:spcPts val="0"/>
                  </a:spcBef>
                  <a:spcAft>
                    <a:spcPts val="115"/>
                  </a:spcAft>
                  <a:buClr>
                    <a:schemeClr val="dk1"/>
                  </a:buClr>
                  <a:buSzPts val="1100"/>
                  <a:buFont typeface="Arial"/>
                  <a:buNone/>
                </a:pPr>
                <a:endParaRPr lang="en-US" dirty="0">
                  <a:solidFill>
                    <a:schemeClr val="dk1"/>
                  </a:solidFill>
                </a:endParaRPr>
              </a:p>
              <a:p>
                <a:pPr marL="171450" indent="-171450">
                  <a:lnSpc>
                    <a:spcPct val="150000"/>
                  </a:lnSpc>
                  <a:buSzPts val="1100"/>
                </a:pPr>
                <a:r>
                  <a:rPr lang="en-US" dirty="0">
                    <a:solidFill>
                      <a:schemeClr val="dk1"/>
                    </a:solidFill>
                  </a:rPr>
                  <a:t>If </a:t>
                </a:r>
                <a:r>
                  <a:rPr lang="en-US" b="1" dirty="0">
                    <a:solidFill>
                      <a:schemeClr val="dk1"/>
                    </a:solidFill>
                  </a:rPr>
                  <a:t>Lift score &lt; 1</a:t>
                </a:r>
                <a:r>
                  <a:rPr lang="en-US" dirty="0">
                    <a:solidFill>
                      <a:schemeClr val="dk1"/>
                    </a:solidFill>
                  </a:rPr>
                  <a:t>, it means that </a:t>
                </a:r>
                <a:r>
                  <a:rPr lang="en-US" b="1" dirty="0">
                    <a:solidFill>
                      <a:schemeClr val="dk1"/>
                    </a:solidFill>
                  </a:rPr>
                  <a:t>if C is purchased, it is unlikely that S will be purchased</a:t>
                </a:r>
                <a:r>
                  <a:rPr lang="en-US" dirty="0">
                    <a:solidFill>
                      <a:schemeClr val="dk1"/>
                    </a:solidFill>
                  </a:rPr>
                  <a:t>.</a:t>
                </a:r>
              </a:p>
              <a:p>
                <a:pPr marL="171450" indent="-171450">
                  <a:lnSpc>
                    <a:spcPct val="150000"/>
                  </a:lnSpc>
                  <a:buSzPts val="1100"/>
                </a:pPr>
                <a:r>
                  <a:rPr lang="en-US" dirty="0">
                    <a:solidFill>
                      <a:schemeClr val="dk1"/>
                    </a:solidFill>
                  </a:rPr>
                  <a:t>If </a:t>
                </a:r>
                <a:r>
                  <a:rPr lang="en-US" b="1" dirty="0">
                    <a:solidFill>
                      <a:schemeClr val="dk1"/>
                    </a:solidFill>
                  </a:rPr>
                  <a:t>Lift score &gt; 1</a:t>
                </a:r>
                <a:r>
                  <a:rPr lang="en-US" dirty="0">
                    <a:solidFill>
                      <a:schemeClr val="dk1"/>
                    </a:solidFill>
                  </a:rPr>
                  <a:t>, it means that C is </a:t>
                </a:r>
                <a:r>
                  <a:rPr lang="en-US" b="1" dirty="0">
                    <a:solidFill>
                      <a:schemeClr val="dk1"/>
                    </a:solidFill>
                  </a:rPr>
                  <a:t>highly associated with S</a:t>
                </a:r>
                <a:r>
                  <a:rPr lang="en-US" dirty="0">
                    <a:solidFill>
                      <a:schemeClr val="dk1"/>
                    </a:solidFill>
                  </a:rPr>
                  <a:t>. In other words, </a:t>
                </a:r>
                <a:r>
                  <a:rPr lang="en-US" b="1" dirty="0">
                    <a:solidFill>
                      <a:schemeClr val="dk1"/>
                    </a:solidFill>
                  </a:rPr>
                  <a:t>if C is purchased, it is likely that S will be purchased.</a:t>
                </a:r>
              </a:p>
              <a:p>
                <a:pPr marL="171450" indent="-171450">
                  <a:lnSpc>
                    <a:spcPct val="150000"/>
                  </a:lnSpc>
                  <a:buSzPts val="1100"/>
                </a:pPr>
                <a:r>
                  <a:rPr lang="en-US" dirty="0">
                    <a:solidFill>
                      <a:schemeClr val="dk1"/>
                    </a:solidFill>
                  </a:rPr>
                  <a:t>If </a:t>
                </a:r>
                <a:r>
                  <a:rPr lang="en-US" b="1" dirty="0">
                    <a:solidFill>
                      <a:schemeClr val="dk1"/>
                    </a:solidFill>
                  </a:rPr>
                  <a:t>Lift score = 1</a:t>
                </a:r>
                <a:r>
                  <a:rPr lang="en-US" dirty="0">
                    <a:solidFill>
                      <a:schemeClr val="dk1"/>
                    </a:solidFill>
                  </a:rPr>
                  <a:t>, it means that </a:t>
                </a:r>
                <a:r>
                  <a:rPr lang="en-US" b="1" dirty="0">
                    <a:solidFill>
                      <a:schemeClr val="dk1"/>
                    </a:solidFill>
                  </a:rPr>
                  <a:t>there is no association between C and S.</a:t>
                </a:r>
              </a:p>
              <a:p>
                <a:pPr marL="0" lvl="0" indent="0" algn="l" rtl="0">
                  <a:spcBef>
                    <a:spcPts val="0"/>
                  </a:spcBef>
                  <a:spcAft>
                    <a:spcPts val="115"/>
                  </a:spcAft>
                  <a:buClr>
                    <a:schemeClr val="dk1"/>
                  </a:buClr>
                  <a:buSzPts val="1100"/>
                  <a:buFont typeface="Arial"/>
                  <a:buNone/>
                </a:pPr>
                <a:endParaRPr lang="en-US" dirty="0">
                  <a:solidFill>
                    <a:schemeClr val="dk1"/>
                  </a:solidFill>
                </a:endParaRPr>
              </a:p>
              <a:p>
                <a:pPr marL="0" lvl="0" indent="0" algn="ctr">
                  <a:lnSpc>
                    <a:spcPct val="150000"/>
                  </a:lnSpc>
                  <a:buClr>
                    <a:srgbClr val="000000"/>
                  </a:buClr>
                  <a:buSzPts val="1100"/>
                  <a:buNone/>
                  <a:defRPr/>
                </a:pPr>
                <a14:m>
                  <m:oMath xmlns:m="http://schemas.openxmlformats.org/officeDocument/2006/math">
                    <m:r>
                      <m:rPr>
                        <m:nor/>
                      </m:rPr>
                      <a:rPr lang="en-US" b="1">
                        <a:solidFill>
                          <a:schemeClr val="dk1"/>
                        </a:solidFill>
                      </a:rPr>
                      <m:t>Lift</m:t>
                    </m:r>
                    <m:r>
                      <m:rPr>
                        <m:nor/>
                      </m:rPr>
                      <a:rPr lang="en-US" b="1">
                        <a:solidFill>
                          <a:schemeClr val="dk1"/>
                        </a:solidFill>
                      </a:rPr>
                      <m:t>(</m:t>
                    </m:r>
                    <m:r>
                      <m:rPr>
                        <m:nor/>
                      </m:rPr>
                      <a:rPr lang="en-US" b="1">
                        <a:solidFill>
                          <a:schemeClr val="dk1"/>
                        </a:solidFill>
                      </a:rPr>
                      <m:t>Coffee</m:t>
                    </m:r>
                    <m:r>
                      <m:rPr>
                        <m:nor/>
                      </m:rPr>
                      <a:rPr lang="en-US" b="1">
                        <a:solidFill>
                          <a:schemeClr val="dk1"/>
                        </a:solidFill>
                      </a:rPr>
                      <m:t>→</m:t>
                    </m:r>
                    <m:r>
                      <m:rPr>
                        <m:nor/>
                      </m:rPr>
                      <a:rPr lang="en-US" b="1">
                        <a:solidFill>
                          <a:schemeClr val="dk1"/>
                        </a:solidFill>
                      </a:rPr>
                      <m:t>Sugar</m:t>
                    </m:r>
                    <m:r>
                      <m:rPr>
                        <m:nor/>
                      </m:rPr>
                      <a:rPr lang="en-US" b="1">
                        <a:solidFill>
                          <a:schemeClr val="dk1"/>
                        </a:solidFill>
                      </a:rPr>
                      <m:t>)</m:t>
                    </m:r>
                    <m:r>
                      <a:rPr lang="pt-BR" b="1">
                        <a:solidFill>
                          <a:schemeClr val="dk1"/>
                        </a:solidFill>
                      </a:rPr>
                      <m:t>=</m:t>
                    </m:r>
                    <m:f>
                      <m:fPr>
                        <m:ctrlPr>
                          <a:rPr lang="pt-BR" b="1">
                            <a:solidFill>
                              <a:schemeClr val="dk1"/>
                            </a:solidFill>
                          </a:rPr>
                        </m:ctrlPr>
                      </m:fPr>
                      <m:num>
                        <m:r>
                          <m:rPr>
                            <m:nor/>
                          </m:rPr>
                          <a:rPr lang="en-US" b="1">
                            <a:solidFill>
                              <a:schemeClr val="dk1"/>
                            </a:solidFill>
                          </a:rPr>
                          <m:t>Confidence</m:t>
                        </m:r>
                        <m:r>
                          <m:rPr>
                            <m:nor/>
                          </m:rPr>
                          <a:rPr lang="en-US" b="1">
                            <a:solidFill>
                              <a:schemeClr val="dk1"/>
                            </a:solidFill>
                          </a:rPr>
                          <m:t>(</m:t>
                        </m:r>
                        <m:r>
                          <m:rPr>
                            <m:nor/>
                          </m:rPr>
                          <a:rPr lang="en-US" b="1">
                            <a:solidFill>
                              <a:schemeClr val="dk1"/>
                            </a:solidFill>
                          </a:rPr>
                          <m:t>Coffee</m:t>
                        </m:r>
                        <m:r>
                          <m:rPr>
                            <m:nor/>
                          </m:rPr>
                          <a:rPr lang="en-US" b="1">
                            <a:solidFill>
                              <a:schemeClr val="dk1"/>
                            </a:solidFill>
                          </a:rPr>
                          <m:t>→</m:t>
                        </m:r>
                        <m:r>
                          <m:rPr>
                            <m:nor/>
                          </m:rPr>
                          <a:rPr lang="en-US" b="1">
                            <a:solidFill>
                              <a:schemeClr val="dk1"/>
                            </a:solidFill>
                          </a:rPr>
                          <m:t>Sugar</m:t>
                        </m:r>
                        <m:r>
                          <m:rPr>
                            <m:nor/>
                          </m:rPr>
                          <a:rPr lang="en-US" b="1">
                            <a:solidFill>
                              <a:schemeClr val="dk1"/>
                            </a:solidFill>
                          </a:rPr>
                          <m:t>)</m:t>
                        </m:r>
                      </m:num>
                      <m:den>
                        <m:r>
                          <m:rPr>
                            <m:nor/>
                          </m:rPr>
                          <a:rPr lang="en-US" b="1">
                            <a:solidFill>
                              <a:schemeClr val="dk1"/>
                            </a:solidFill>
                          </a:rPr>
                          <m:t>Support</m:t>
                        </m:r>
                        <m:r>
                          <m:rPr>
                            <m:nor/>
                          </m:rPr>
                          <a:rPr lang="en-US" b="1">
                            <a:solidFill>
                              <a:schemeClr val="dk1"/>
                            </a:solidFill>
                          </a:rPr>
                          <m:t>(</m:t>
                        </m:r>
                        <m:r>
                          <m:rPr>
                            <m:nor/>
                          </m:rPr>
                          <a:rPr lang="en-US" b="1">
                            <a:solidFill>
                              <a:schemeClr val="dk1"/>
                            </a:solidFill>
                          </a:rPr>
                          <m:t>Coffee</m:t>
                        </m:r>
                        <m:r>
                          <m:rPr>
                            <m:nor/>
                          </m:rPr>
                          <a:rPr lang="en-US" b="1">
                            <a:solidFill>
                              <a:schemeClr val="dk1"/>
                            </a:solidFill>
                          </a:rPr>
                          <m:t>)</m:t>
                        </m:r>
                      </m:den>
                    </m:f>
                    <m:r>
                      <a:rPr lang="en-US" b="1">
                        <a:solidFill>
                          <a:schemeClr val="dk1"/>
                        </a:solidFill>
                      </a:rPr>
                      <m:t> =</m:t>
                    </m:r>
                  </m:oMath>
                </a14:m>
                <a:r>
                  <a:rPr lang="pt-BR" b="1" dirty="0">
                    <a:solidFill>
                      <a:schemeClr val="dk1"/>
                    </a:solidFill>
                  </a:rPr>
                  <a:t>  </a:t>
                </a:r>
                <a14:m>
                  <m:oMath xmlns:m="http://schemas.openxmlformats.org/officeDocument/2006/math">
                    <m:f>
                      <m:fPr>
                        <m:ctrlPr>
                          <a:rPr lang="pt-BR" b="1">
                            <a:solidFill>
                              <a:schemeClr val="dk1"/>
                            </a:solidFill>
                          </a:rPr>
                        </m:ctrlPr>
                      </m:fPr>
                      <m:num>
                        <m:r>
                          <m:rPr>
                            <m:nor/>
                          </m:rPr>
                          <a:rPr lang="ar-YE" b="1">
                            <a:solidFill>
                              <a:schemeClr val="dk1"/>
                            </a:solidFill>
                          </a:rPr>
                          <m:t>0.5</m:t>
                        </m:r>
                      </m:num>
                      <m:den>
                        <m:r>
                          <m:rPr>
                            <m:nor/>
                          </m:rPr>
                          <a:rPr lang="ar-YE" b="1">
                            <a:solidFill>
                              <a:schemeClr val="dk1"/>
                            </a:solidFill>
                          </a:rPr>
                          <m:t>0.26</m:t>
                        </m:r>
                      </m:den>
                    </m:f>
                  </m:oMath>
                </a14:m>
                <a:r>
                  <a:rPr lang="en-US" b="1" dirty="0">
                    <a:solidFill>
                      <a:schemeClr val="dk1"/>
                    </a:solidFill>
                  </a:rPr>
                  <a:t>  = 1.92</a:t>
                </a:r>
              </a:p>
              <a:p>
                <a:pPr marL="0" lvl="0" indent="0" algn="ctr">
                  <a:lnSpc>
                    <a:spcPct val="150000"/>
                  </a:lnSpc>
                  <a:buClr>
                    <a:srgbClr val="000000"/>
                  </a:buClr>
                  <a:buSzPts val="1100"/>
                  <a:buNone/>
                  <a:defRPr/>
                </a:pPr>
                <a:endParaRPr lang="en-US" dirty="0">
                  <a:solidFill>
                    <a:schemeClr val="dk1"/>
                  </a:solidFill>
                </a:endParaRPr>
              </a:p>
              <a:p>
                <a:pPr marL="0" indent="0">
                  <a:lnSpc>
                    <a:spcPct val="150000"/>
                  </a:lnSpc>
                  <a:buClr>
                    <a:srgbClr val="000000"/>
                  </a:buClr>
                  <a:buSzPts val="1100"/>
                  <a:buNone/>
                  <a:defRPr/>
                </a:pPr>
                <a:r>
                  <a:rPr lang="en-US" dirty="0">
                    <a:solidFill>
                      <a:schemeClr val="dk1"/>
                    </a:solidFill>
                  </a:rPr>
                  <a:t>From the result, we can see that the lift score &gt; 1, which means that if Coffee is purchased, it is likely that Sugar will also be purchased.</a:t>
                </a:r>
              </a:p>
              <a:p>
                <a:pPr marL="0" lvl="0" indent="0" algn="ctr">
                  <a:lnSpc>
                    <a:spcPct val="150000"/>
                  </a:lnSpc>
                  <a:buClr>
                    <a:srgbClr val="000000"/>
                  </a:buClr>
                  <a:buSzPts val="1100"/>
                  <a:buNone/>
                  <a:defRPr/>
                </a:pPr>
                <a:endParaRPr lang="en-US" dirty="0">
                  <a:solidFill>
                    <a:schemeClr val="dk1"/>
                  </a:solidFill>
                </a:endParaRPr>
              </a:p>
            </p:txBody>
          </p:sp>
        </mc:Choice>
        <mc:Fallback>
          <p:sp>
            <p:nvSpPr>
              <p:cNvPr id="489" name="Google Shape;489;p60"/>
              <p:cNvSpPr txBox="1">
                <a:spLocks noGrp="1" noRot="1" noChangeAspect="1" noMove="1" noResize="1" noEditPoints="1" noAdjustHandles="1" noChangeArrowheads="1" noChangeShapeType="1" noTextEdit="1"/>
              </p:cNvSpPr>
              <p:nvPr>
                <p:ph type="body" idx="1"/>
              </p:nvPr>
            </p:nvSpPr>
            <p:spPr>
              <a:xfrm>
                <a:off x="658980" y="1205881"/>
                <a:ext cx="8012321" cy="3939864"/>
              </a:xfrm>
              <a:prstGeom prst="rect">
                <a:avLst/>
              </a:prstGeom>
              <a:blipFill>
                <a:blip r:embed="rId3"/>
                <a:stretch>
                  <a:fillRect/>
                </a:stretch>
              </a:blipFill>
            </p:spPr>
            <p:txBody>
              <a:bodyPr/>
              <a:lstStyle/>
              <a:p>
                <a:r>
                  <a:rPr lang="ar-YE">
                    <a:noFill/>
                  </a:rPr>
                  <a:t> </a:t>
                </a:r>
              </a:p>
            </p:txBody>
          </p:sp>
        </mc:Fallback>
      </mc:AlternateContent>
    </p:spTree>
    <p:extLst>
      <p:ext uri="{BB962C8B-B14F-4D97-AF65-F5344CB8AC3E}">
        <p14:creationId xmlns:p14="http://schemas.microsoft.com/office/powerpoint/2010/main" val="3773536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956295" y="2366272"/>
            <a:ext cx="323141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FP-Growth</a:t>
            </a:r>
            <a:endParaRPr dirty="0"/>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spTree>
    <p:extLst>
      <p:ext uri="{BB962C8B-B14F-4D97-AF65-F5344CB8AC3E}">
        <p14:creationId xmlns:p14="http://schemas.microsoft.com/office/powerpoint/2010/main" val="780687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958645"/>
            <a:ext cx="547021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FP-Growth algorithm?</a:t>
            </a:r>
            <a:endParaRPr dirty="0"/>
          </a:p>
        </p:txBody>
      </p:sp>
      <p:sp>
        <p:nvSpPr>
          <p:cNvPr id="489" name="Google Shape;489;p60"/>
          <p:cNvSpPr txBox="1">
            <a:spLocks noGrp="1"/>
          </p:cNvSpPr>
          <p:nvPr>
            <p:ph type="body" idx="1"/>
          </p:nvPr>
        </p:nvSpPr>
        <p:spPr>
          <a:xfrm>
            <a:off x="713225" y="1604764"/>
            <a:ext cx="7717500" cy="25542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The two primary </a:t>
            </a:r>
            <a:r>
              <a:rPr lang="en-US" b="1" dirty="0"/>
              <a:t>drawbacks of the </a:t>
            </a:r>
            <a:r>
              <a:rPr lang="en-US" b="1" dirty="0" err="1"/>
              <a:t>Apriori</a:t>
            </a:r>
            <a:r>
              <a:rPr lang="en-US" b="1" dirty="0"/>
              <a:t> Algorithm </a:t>
            </a:r>
            <a:r>
              <a:rPr lang="en-US" dirty="0"/>
              <a:t>are: </a:t>
            </a:r>
          </a:p>
          <a:p>
            <a:pPr marL="0" lvl="0" indent="0" algn="l" rtl="0">
              <a:spcBef>
                <a:spcPts val="0"/>
              </a:spcBef>
              <a:spcAft>
                <a:spcPts val="0"/>
              </a:spcAft>
              <a:buClr>
                <a:schemeClr val="dk1"/>
              </a:buClr>
              <a:buSzPts val="1100"/>
              <a:buFont typeface="Arial"/>
              <a:buNone/>
            </a:pPr>
            <a:endParaRPr lang="en-US" dirty="0"/>
          </a:p>
          <a:p>
            <a:pPr marL="171450" indent="-171450">
              <a:lnSpc>
                <a:spcPct val="150000"/>
              </a:lnSpc>
              <a:buSzPts val="1100"/>
            </a:pPr>
            <a:r>
              <a:rPr lang="en-US" b="1" dirty="0">
                <a:solidFill>
                  <a:schemeClr val="dk1"/>
                </a:solidFill>
              </a:rPr>
              <a:t>At each step,</a:t>
            </a:r>
            <a:r>
              <a:rPr lang="en-US" dirty="0">
                <a:solidFill>
                  <a:schemeClr val="dk1"/>
                </a:solidFill>
              </a:rPr>
              <a:t> candidate sets have to be built.</a:t>
            </a:r>
          </a:p>
          <a:p>
            <a:pPr marL="171450" indent="-171450">
              <a:lnSpc>
                <a:spcPct val="150000"/>
              </a:lnSpc>
              <a:buSzPts val="1100"/>
            </a:pPr>
            <a:r>
              <a:rPr lang="en-US" dirty="0">
                <a:solidFill>
                  <a:schemeClr val="dk1"/>
                </a:solidFill>
              </a:rPr>
              <a:t>To build the candidate sets, the algorithm has to </a:t>
            </a:r>
            <a:r>
              <a:rPr lang="en-US" b="1" dirty="0">
                <a:solidFill>
                  <a:schemeClr val="dk1"/>
                </a:solidFill>
              </a:rPr>
              <a:t>repeatedly scan the database</a:t>
            </a:r>
            <a:r>
              <a:rPr lang="en-US" dirty="0">
                <a:solidFill>
                  <a:schemeClr val="dk1"/>
                </a:solidFill>
              </a:rPr>
              <a:t>.</a:t>
            </a:r>
          </a:p>
          <a:p>
            <a:pPr marL="0" indent="0">
              <a:lnSpc>
                <a:spcPct val="150000"/>
              </a:lnSpc>
              <a:buSzPts val="1100"/>
              <a:buNone/>
            </a:pPr>
            <a:endParaRPr lang="en-US" dirty="0">
              <a:solidFill>
                <a:schemeClr val="dk1"/>
              </a:solidFill>
            </a:endParaRPr>
          </a:p>
          <a:p>
            <a:pPr marL="0" indent="0">
              <a:buSzPts val="1100"/>
              <a:buNone/>
            </a:pPr>
            <a:r>
              <a:rPr lang="en-US" dirty="0">
                <a:solidFill>
                  <a:schemeClr val="dk1"/>
                </a:solidFill>
              </a:rPr>
              <a:t>These two properties inevitably </a:t>
            </a:r>
            <a:r>
              <a:rPr lang="en-US" b="1" dirty="0">
                <a:solidFill>
                  <a:schemeClr val="dk1"/>
                </a:solidFill>
              </a:rPr>
              <a:t>make the algorithm slower</a:t>
            </a:r>
            <a:r>
              <a:rPr lang="en-US" dirty="0">
                <a:solidFill>
                  <a:schemeClr val="dk1"/>
                </a:solidFill>
              </a:rPr>
              <a:t>. To overcome these redundant steps, a new association-rule mining algorithm was developed named </a:t>
            </a:r>
            <a:r>
              <a:rPr lang="en-US" b="1" dirty="0">
                <a:solidFill>
                  <a:schemeClr val="dk1"/>
                </a:solidFill>
              </a:rPr>
              <a:t>Frequent Pattern Growth </a:t>
            </a:r>
            <a:r>
              <a:rPr lang="en-US" dirty="0">
                <a:solidFill>
                  <a:schemeClr val="dk1"/>
                </a:solidFill>
              </a:rPr>
              <a:t>Algorithm. It overcomes the disadvantages of the </a:t>
            </a:r>
            <a:r>
              <a:rPr lang="en-US" dirty="0" err="1">
                <a:solidFill>
                  <a:schemeClr val="dk1"/>
                </a:solidFill>
              </a:rPr>
              <a:t>Apriori</a:t>
            </a:r>
            <a:r>
              <a:rPr lang="en-US" dirty="0">
                <a:solidFill>
                  <a:schemeClr val="dk1"/>
                </a:solidFill>
              </a:rPr>
              <a:t> algorithm by </a:t>
            </a:r>
            <a:r>
              <a:rPr lang="en-US" b="1" dirty="0">
                <a:solidFill>
                  <a:schemeClr val="dk1"/>
                </a:solidFill>
              </a:rPr>
              <a:t>storing all the transactions in a </a:t>
            </a:r>
            <a:r>
              <a:rPr lang="en-US" b="1" dirty="0" err="1">
                <a:solidFill>
                  <a:schemeClr val="dk1"/>
                </a:solidFill>
              </a:rPr>
              <a:t>Trie</a:t>
            </a:r>
            <a:r>
              <a:rPr lang="en-US" b="1" dirty="0">
                <a:solidFill>
                  <a:schemeClr val="dk1"/>
                </a:solidFill>
              </a:rPr>
              <a:t> Data Structure.</a:t>
            </a:r>
          </a:p>
        </p:txBody>
      </p:sp>
    </p:spTree>
    <p:extLst>
      <p:ext uri="{BB962C8B-B14F-4D97-AF65-F5344CB8AC3E}">
        <p14:creationId xmlns:p14="http://schemas.microsoft.com/office/powerpoint/2010/main" val="4255977451"/>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1042</Words>
  <Application>Microsoft Office PowerPoint</Application>
  <PresentationFormat>On-screen Show (16:9)</PresentationFormat>
  <Paragraphs>85</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Vidaloka</vt:lpstr>
      <vt:lpstr>Montserrat</vt:lpstr>
      <vt:lpstr>Nunito Sans</vt:lpstr>
      <vt:lpstr>Arial</vt:lpstr>
      <vt:lpstr>Lato</vt:lpstr>
      <vt:lpstr>Minimalist Business Slides XL by Slidesgo</vt:lpstr>
      <vt:lpstr>FP-Growth</vt:lpstr>
      <vt:lpstr>Table of contents</vt:lpstr>
      <vt:lpstr>Association Rules</vt:lpstr>
      <vt:lpstr>What is Association Rules?</vt:lpstr>
      <vt:lpstr>Example</vt:lpstr>
      <vt:lpstr>1) Support</vt:lpstr>
      <vt:lpstr>3) Lift</vt:lpstr>
      <vt:lpstr>FP-Growth</vt:lpstr>
      <vt:lpstr>Why FP-Growth algorithm?</vt:lpstr>
      <vt:lpstr>How It Works?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Algorithm</dc:title>
  <cp:lastModifiedBy>MC</cp:lastModifiedBy>
  <cp:revision>2</cp:revision>
  <dcterms:modified xsi:type="dcterms:W3CDTF">2024-02-12T19:18:17Z</dcterms:modified>
</cp:coreProperties>
</file>