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4163" y="1906543"/>
            <a:ext cx="2743200" cy="137795"/>
          </a:xfrm>
          <a:custGeom>
            <a:avLst/>
            <a:gdLst/>
            <a:ahLst/>
            <a:cxnLst/>
            <a:rect l="l" t="t" r="r" b="b"/>
            <a:pathLst>
              <a:path w="2743200" h="137794">
                <a:moveTo>
                  <a:pt x="0" y="0"/>
                </a:moveTo>
                <a:lnTo>
                  <a:pt x="2743199" y="0"/>
                </a:lnTo>
                <a:lnTo>
                  <a:pt x="2743199" y="137410"/>
                </a:lnTo>
                <a:lnTo>
                  <a:pt x="0" y="137410"/>
                </a:lnTo>
                <a:lnTo>
                  <a:pt x="0" y="0"/>
                </a:lnTo>
                <a:close/>
              </a:path>
            </a:pathLst>
          </a:custGeom>
          <a:solidFill>
            <a:srgbClr val="AB1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26392" y="1906543"/>
            <a:ext cx="1600200" cy="137795"/>
          </a:xfrm>
          <a:custGeom>
            <a:avLst/>
            <a:gdLst/>
            <a:ahLst/>
            <a:cxnLst/>
            <a:rect l="l" t="t" r="r" b="b"/>
            <a:pathLst>
              <a:path w="1600200" h="137794">
                <a:moveTo>
                  <a:pt x="0" y="0"/>
                </a:moveTo>
                <a:lnTo>
                  <a:pt x="1600198" y="0"/>
                </a:lnTo>
                <a:lnTo>
                  <a:pt x="1600198" y="137410"/>
                </a:lnTo>
                <a:lnTo>
                  <a:pt x="0" y="13741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26862" y="1906543"/>
            <a:ext cx="4234180" cy="137795"/>
          </a:xfrm>
          <a:custGeom>
            <a:avLst/>
            <a:gdLst/>
            <a:ahLst/>
            <a:cxnLst/>
            <a:rect l="l" t="t" r="r" b="b"/>
            <a:pathLst>
              <a:path w="4234180" h="137794">
                <a:moveTo>
                  <a:pt x="0" y="0"/>
                </a:moveTo>
                <a:lnTo>
                  <a:pt x="4233671" y="0"/>
                </a:lnTo>
                <a:lnTo>
                  <a:pt x="4233671" y="137410"/>
                </a:lnTo>
                <a:lnTo>
                  <a:pt x="0" y="137410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4163" y="6227063"/>
            <a:ext cx="8574405" cy="173990"/>
          </a:xfrm>
          <a:custGeom>
            <a:avLst/>
            <a:gdLst/>
            <a:ahLst/>
            <a:cxnLst/>
            <a:rect l="l" t="t" r="r" b="b"/>
            <a:pathLst>
              <a:path w="8574405" h="173989">
                <a:moveTo>
                  <a:pt x="0" y="0"/>
                </a:moveTo>
                <a:lnTo>
                  <a:pt x="8574085" y="0"/>
                </a:lnTo>
                <a:lnTo>
                  <a:pt x="8574085" y="173736"/>
                </a:lnTo>
                <a:lnTo>
                  <a:pt x="0" y="173736"/>
                </a:lnTo>
                <a:lnTo>
                  <a:pt x="0" y="0"/>
                </a:lnTo>
                <a:close/>
              </a:path>
            </a:pathLst>
          </a:custGeom>
          <a:solidFill>
            <a:srgbClr val="32323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4163" y="1598222"/>
            <a:ext cx="1600200" cy="117475"/>
          </a:xfrm>
          <a:custGeom>
            <a:avLst/>
            <a:gdLst/>
            <a:ahLst/>
            <a:cxnLst/>
            <a:rect l="l" t="t" r="r" b="b"/>
            <a:pathLst>
              <a:path w="1600200" h="117475">
                <a:moveTo>
                  <a:pt x="0" y="117035"/>
                </a:moveTo>
                <a:lnTo>
                  <a:pt x="1600199" y="117035"/>
                </a:lnTo>
                <a:lnTo>
                  <a:pt x="1600199" y="0"/>
                </a:lnTo>
                <a:lnTo>
                  <a:pt x="0" y="0"/>
                </a:lnTo>
                <a:lnTo>
                  <a:pt x="0" y="117035"/>
                </a:lnTo>
                <a:close/>
              </a:path>
            </a:pathLst>
          </a:custGeom>
          <a:solidFill>
            <a:srgbClr val="AB1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85174" y="1598222"/>
            <a:ext cx="2743200" cy="117475"/>
          </a:xfrm>
          <a:custGeom>
            <a:avLst/>
            <a:gdLst/>
            <a:ahLst/>
            <a:cxnLst/>
            <a:rect l="l" t="t" r="r" b="b"/>
            <a:pathLst>
              <a:path w="2743200" h="117475">
                <a:moveTo>
                  <a:pt x="0" y="117035"/>
                </a:moveTo>
                <a:lnTo>
                  <a:pt x="2743198" y="117035"/>
                </a:lnTo>
                <a:lnTo>
                  <a:pt x="2743198" y="0"/>
                </a:lnTo>
                <a:lnTo>
                  <a:pt x="0" y="0"/>
                </a:lnTo>
                <a:lnTo>
                  <a:pt x="0" y="117035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26862" y="1598222"/>
            <a:ext cx="4234180" cy="117475"/>
          </a:xfrm>
          <a:custGeom>
            <a:avLst/>
            <a:gdLst/>
            <a:ahLst/>
            <a:cxnLst/>
            <a:rect l="l" t="t" r="r" b="b"/>
            <a:pathLst>
              <a:path w="4234180" h="117475">
                <a:moveTo>
                  <a:pt x="0" y="117035"/>
                </a:moveTo>
                <a:lnTo>
                  <a:pt x="4233671" y="117035"/>
                </a:lnTo>
                <a:lnTo>
                  <a:pt x="4233671" y="0"/>
                </a:lnTo>
                <a:lnTo>
                  <a:pt x="0" y="0"/>
                </a:lnTo>
                <a:lnTo>
                  <a:pt x="0" y="117035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891" y="455773"/>
            <a:ext cx="8578216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9267" y="2110014"/>
            <a:ext cx="5465465" cy="342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163" y="444728"/>
            <a:ext cx="8576945" cy="1468755"/>
          </a:xfrm>
          <a:prstGeom prst="rect">
            <a:avLst/>
          </a:prstGeom>
          <a:solidFill>
            <a:srgbClr val="323232">
              <a:alpha val="85099"/>
            </a:srgbClr>
          </a:solidFill>
        </p:spPr>
        <p:txBody>
          <a:bodyPr vert="horz" wrap="square" lIns="0" tIns="98425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775"/>
              </a:spcBef>
              <a:tabLst>
                <a:tab pos="5407025" algn="l"/>
              </a:tabLst>
            </a:pPr>
            <a:r>
              <a:rPr sz="5400" dirty="0">
                <a:solidFill>
                  <a:srgbClr val="FFFFFF"/>
                </a:solidFill>
                <a:latin typeface="Corbel"/>
                <a:cs typeface="Corbel"/>
              </a:rPr>
              <a:t>BD</a:t>
            </a:r>
            <a:r>
              <a:rPr sz="5400" spc="-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Corbel"/>
                <a:cs typeface="Corbel"/>
              </a:rPr>
              <a:t>Orientadas	</a:t>
            </a:r>
            <a:r>
              <a:rPr sz="5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54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400" spc="-415" dirty="0">
                <a:solidFill>
                  <a:srgbClr val="FFFFFF"/>
                </a:solidFill>
                <a:latin typeface="Corbel"/>
                <a:cs typeface="Corbel"/>
              </a:rPr>
              <a:t>Objetos</a:t>
            </a:r>
            <a:r>
              <a:rPr sz="5400" spc="-622" baseline="33950" dirty="0">
                <a:solidFill>
                  <a:srgbClr val="FFFFFF"/>
                </a:solidFill>
                <a:latin typeface="Wingdings"/>
                <a:cs typeface="Wingdings"/>
              </a:rPr>
              <a:t></a:t>
            </a:r>
            <a:endParaRPr sz="5400" baseline="33950">
              <a:latin typeface="Wingdings"/>
              <a:cs typeface="Wingdings"/>
            </a:endParaRPr>
          </a:p>
          <a:p>
            <a:pPr marL="1145540">
              <a:lnSpc>
                <a:spcPct val="100000"/>
              </a:lnSpc>
              <a:spcBef>
                <a:spcPts val="320"/>
              </a:spcBef>
            </a:pPr>
            <a:r>
              <a:rPr sz="3100" dirty="0">
                <a:solidFill>
                  <a:srgbClr val="FFFFFF"/>
                </a:solidFill>
                <a:latin typeface="Corbel"/>
                <a:cs typeface="Corbel"/>
              </a:rPr>
              <a:t>Gestión </a:t>
            </a:r>
            <a:r>
              <a:rPr sz="3100" spc="5" dirty="0">
                <a:solidFill>
                  <a:srgbClr val="FFFFFF"/>
                </a:solidFill>
                <a:latin typeface="Corbel"/>
                <a:cs typeface="Corbel"/>
              </a:rPr>
              <a:t>y </a:t>
            </a:r>
            <a:r>
              <a:rPr sz="3100" dirty="0">
                <a:solidFill>
                  <a:srgbClr val="FFFFFF"/>
                </a:solidFill>
                <a:latin typeface="Corbel"/>
                <a:cs typeface="Corbel"/>
              </a:rPr>
              <a:t>Modelación de</a:t>
            </a:r>
            <a:r>
              <a:rPr sz="31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100" dirty="0">
                <a:solidFill>
                  <a:srgbClr val="FFFFFF"/>
                </a:solidFill>
                <a:latin typeface="Corbel"/>
                <a:cs typeface="Corbel"/>
              </a:rPr>
              <a:t>Datos</a:t>
            </a:r>
            <a:endParaRPr sz="3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OODBMS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607" y="2095500"/>
            <a:ext cx="7374255" cy="416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500" spc="-108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Encapsulamiento:</a:t>
            </a:r>
            <a:endParaRPr sz="2800">
              <a:latin typeface="Calibri"/>
              <a:cs typeface="Calibri"/>
            </a:endParaRPr>
          </a:p>
          <a:p>
            <a:pPr marL="927100" marR="664845" indent="-457200">
              <a:lnSpc>
                <a:spcPts val="2500"/>
              </a:lnSpc>
              <a:spcBef>
                <a:spcPts val="54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Las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operaciones son visibles,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los datos y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los  métodos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están</a:t>
            </a:r>
            <a:r>
              <a:rPr sz="26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ocultos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350"/>
              </a:lnSpc>
              <a:spcBef>
                <a:spcPts val="1360"/>
              </a:spcBef>
              <a:tabLst>
                <a:tab pos="466090" algn="l"/>
              </a:tabLst>
            </a:pPr>
            <a:r>
              <a:rPr sz="2500" spc="-108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Clase:</a:t>
            </a:r>
            <a:endParaRPr sz="2800">
              <a:latin typeface="Calibri"/>
              <a:cs typeface="Calibri"/>
            </a:endParaRPr>
          </a:p>
          <a:p>
            <a:pPr marL="927100" marR="412750" indent="-457200">
              <a:lnSpc>
                <a:spcPts val="2500"/>
              </a:lnSpc>
              <a:spcBef>
                <a:spcPts val="59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Conjunto de objetos con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la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misma estructura  interna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los mismos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métodos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Los objetos son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las instancias de la</a:t>
            </a:r>
            <a:r>
              <a:rPr sz="26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clase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350"/>
              </a:lnSpc>
              <a:spcBef>
                <a:spcPts val="1340"/>
              </a:spcBef>
              <a:tabLst>
                <a:tab pos="466090" algn="l"/>
              </a:tabLst>
            </a:pPr>
            <a:r>
              <a:rPr sz="2500" spc="-108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Jerarquía de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Clases:</a:t>
            </a:r>
            <a:endParaRPr sz="2800">
              <a:latin typeface="Calibri"/>
              <a:cs typeface="Calibri"/>
            </a:endParaRPr>
          </a:p>
          <a:p>
            <a:pPr marL="927100" marR="5080" indent="-457200">
              <a:lnSpc>
                <a:spcPts val="2500"/>
              </a:lnSpc>
              <a:spcBef>
                <a:spcPts val="59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Una subclase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hereda los atributos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métodos de 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su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 superclase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OODBMS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607" y="2095500"/>
            <a:ext cx="7049770" cy="421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300" spc="-9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spc="-90" dirty="0">
                <a:solidFill>
                  <a:srgbClr val="262626"/>
                </a:solidFill>
                <a:latin typeface="Calibri"/>
                <a:cs typeface="Calibri"/>
              </a:rPr>
              <a:t>Sobre-­‐escritura,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sobrecarga, enlace</a:t>
            </a:r>
            <a:r>
              <a:rPr sz="2600" spc="9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dinámico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927100" marR="5080" indent="-457200">
              <a:lnSpc>
                <a:spcPts val="2500"/>
              </a:lnSpc>
              <a:spcBef>
                <a:spcPts val="298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90" dirty="0">
                <a:solidFill>
                  <a:srgbClr val="262626"/>
                </a:solidFill>
                <a:latin typeface="Calibri"/>
                <a:cs typeface="Calibri"/>
              </a:rPr>
              <a:t>Sobre-­‐escritura: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la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operación cambia según el  </a:t>
            </a:r>
            <a:r>
              <a:rPr sz="2600" spc="-10" dirty="0">
                <a:solidFill>
                  <a:srgbClr val="262626"/>
                </a:solidFill>
                <a:latin typeface="Calibri"/>
                <a:cs typeface="Calibri"/>
              </a:rPr>
              <a:t>tipo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de objeto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al que se aplica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927100" marR="224154" indent="-457200">
              <a:lnSpc>
                <a:spcPts val="2500"/>
              </a:lnSpc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Sobrecarga: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la clase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modiﬁca el método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con  una lista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de parámetros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diferente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927100" marR="715010" indent="-457200">
              <a:lnSpc>
                <a:spcPts val="2500"/>
              </a:lnSpc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Enlace dinámico: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los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nombres de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las 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operaciones no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se enlazan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en </a:t>
            </a:r>
            <a:r>
              <a:rPr sz="2600" spc="-10" dirty="0">
                <a:solidFill>
                  <a:srgbClr val="262626"/>
                </a:solidFill>
                <a:latin typeface="Calibri"/>
                <a:cs typeface="Calibri"/>
              </a:rPr>
              <a:t>tiempo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de  compilación. Se resuelven en </a:t>
            </a:r>
            <a:r>
              <a:rPr sz="2600" spc="-10" dirty="0">
                <a:solidFill>
                  <a:srgbClr val="262626"/>
                </a:solidFill>
                <a:latin typeface="Calibri"/>
                <a:cs typeface="Calibri"/>
              </a:rPr>
              <a:t>tiempo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de  ejecución.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OODBMS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607" y="2166620"/>
            <a:ext cx="6969125" cy="326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500" spc="-108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Completitud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computacional</a:t>
            </a:r>
            <a:r>
              <a:rPr sz="3000" spc="-5" dirty="0">
                <a:solidFill>
                  <a:srgbClr val="262626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927100" marR="49530" indent="-457200">
              <a:lnSpc>
                <a:spcPct val="100699"/>
              </a:lnSpc>
              <a:tabLst>
                <a:tab pos="926465" algn="l"/>
              </a:tabLst>
            </a:pPr>
            <a:r>
              <a:rPr sz="2150" spc="-93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SQL no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completo.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 o Pascal sí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son: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pueden  expresar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cualquier función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computable  (equivalentes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 una Máquina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</a:t>
            </a:r>
            <a:r>
              <a:rPr sz="24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Turing)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927100" marR="5080" indent="-457200">
              <a:lnSpc>
                <a:spcPts val="2800"/>
              </a:lnSpc>
              <a:tabLst>
                <a:tab pos="926465" algn="l"/>
              </a:tabLst>
            </a:pPr>
            <a:r>
              <a:rPr sz="2150" spc="-93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SQL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relacionalmente completo: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tiene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 poder  expresivo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del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algebra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relacional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dirty="0"/>
              <a:t>Modelo </a:t>
            </a:r>
            <a:r>
              <a:rPr spc="-5" dirty="0"/>
              <a:t>de </a:t>
            </a:r>
            <a:r>
              <a:rPr dirty="0"/>
              <a:t>Datos</a:t>
            </a:r>
            <a:r>
              <a:rPr spc="-175" dirty="0"/>
              <a:t> </a:t>
            </a:r>
            <a:r>
              <a:rPr spc="-5" dirty="0"/>
              <a:t>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242" y="2166620"/>
            <a:ext cx="6553834" cy="323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Primitivas básicas: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Objeto y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literal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 objeto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tiene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OID, el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literal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no lo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tiene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 objetos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literales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tienen</a:t>
            </a:r>
            <a:r>
              <a:rPr sz="24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tipos</a:t>
            </a:r>
            <a:endParaRPr sz="2400">
              <a:latin typeface="Calibri"/>
              <a:cs typeface="Calibri"/>
            </a:endParaRPr>
          </a:p>
          <a:p>
            <a:pPr marL="457200" marR="5080" indent="-444500">
              <a:lnSpc>
                <a:spcPct val="100699"/>
              </a:lnSpc>
              <a:spcBef>
                <a:spcPts val="20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 objetos de un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tipo tienen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un rango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común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  estados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comportamiento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común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Un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objeto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 una instancia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su</a:t>
            </a:r>
            <a:r>
              <a:rPr sz="24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tipo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dirty="0"/>
              <a:t>Modelo </a:t>
            </a:r>
            <a:r>
              <a:rPr spc="-5" dirty="0"/>
              <a:t>de </a:t>
            </a:r>
            <a:r>
              <a:rPr dirty="0"/>
              <a:t>Datos</a:t>
            </a:r>
            <a:r>
              <a:rPr spc="-175" dirty="0"/>
              <a:t> </a:t>
            </a:r>
            <a:r>
              <a:rPr spc="-5" dirty="0"/>
              <a:t>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242" y="2166620"/>
            <a:ext cx="6871970" cy="272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5080" indent="-444500">
              <a:lnSpc>
                <a:spcPts val="2800"/>
              </a:lnSpc>
              <a:spcBef>
                <a:spcPts val="26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estado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del objeto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está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deﬁnido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por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 valores de  un conjunto de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propiedades</a:t>
            </a:r>
            <a:endParaRPr sz="2400">
              <a:latin typeface="Calibri"/>
              <a:cs typeface="Calibri"/>
            </a:endParaRPr>
          </a:p>
          <a:p>
            <a:pPr marL="457200" marR="804545" indent="-444500">
              <a:lnSpc>
                <a:spcPct val="100699"/>
              </a:lnSpc>
              <a:spcBef>
                <a:spcPts val="192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estado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 un objeto incluye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sus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atributos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y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relaciones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otros objetos</a:t>
            </a:r>
            <a:endParaRPr sz="2400">
              <a:latin typeface="Calibri"/>
              <a:cs typeface="Calibri"/>
            </a:endParaRPr>
          </a:p>
          <a:p>
            <a:pPr marL="457200" marR="69215" indent="-444500">
              <a:lnSpc>
                <a:spcPct val="100699"/>
              </a:lnSpc>
              <a:spcBef>
                <a:spcPts val="20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El comportamiento de un objeto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está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deﬁnidos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por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un conjunto de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operaciones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Object Deﬁnition Language</a:t>
            </a:r>
            <a:r>
              <a:rPr spc="-10" dirty="0"/>
              <a:t> </a:t>
            </a:r>
            <a:r>
              <a:rPr spc="-35" dirty="0"/>
              <a:t>(ODL)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6247" y="2166620"/>
            <a:ext cx="5113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500" spc="-108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Un </a:t>
            </a:r>
            <a:r>
              <a:rPr sz="2800" spc="-10" dirty="0">
                <a:latin typeface="Calibri"/>
                <a:cs typeface="Calibri"/>
              </a:rPr>
              <a:t>tipo </a:t>
            </a:r>
            <a:r>
              <a:rPr sz="2800" dirty="0">
                <a:latin typeface="Calibri"/>
                <a:cs typeface="Calibri"/>
              </a:rPr>
              <a:t>se </a:t>
            </a:r>
            <a:r>
              <a:rPr sz="2800" spc="-5" dirty="0">
                <a:latin typeface="Calibri"/>
                <a:cs typeface="Calibri"/>
              </a:rPr>
              <a:t>deﬁne </a:t>
            </a:r>
            <a:r>
              <a:rPr sz="2800" dirty="0">
                <a:latin typeface="Calibri"/>
                <a:cs typeface="Calibri"/>
              </a:rPr>
              <a:t>por su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interfaz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9250" y="2912530"/>
            <a:ext cx="4425950" cy="3095625"/>
          </a:xfrm>
          <a:prstGeom prst="rect">
            <a:avLst/>
          </a:prstGeom>
          <a:ln w="36719">
            <a:solidFill>
              <a:srgbClr val="3CB1B2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R="967740" algn="ctr">
              <a:lnSpc>
                <a:spcPct val="100000"/>
              </a:lnSpc>
              <a:spcBef>
                <a:spcPts val="140"/>
              </a:spcBef>
            </a:pPr>
            <a:r>
              <a:rPr sz="3200" spc="-5" dirty="0">
                <a:latin typeface="Calibri"/>
                <a:cs typeface="Calibri"/>
              </a:rPr>
              <a:t>interface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&lt;nombre&gt;{</a:t>
            </a:r>
            <a:endParaRPr sz="3200">
              <a:latin typeface="Calibri"/>
              <a:cs typeface="Calibri"/>
            </a:endParaRPr>
          </a:p>
          <a:p>
            <a:pPr marR="1053465" algn="ctr">
              <a:lnSpc>
                <a:spcPct val="100000"/>
              </a:lnSpc>
              <a:spcBef>
                <a:spcPts val="1160"/>
              </a:spcBef>
            </a:pPr>
            <a:r>
              <a:rPr sz="3200" spc="-5" dirty="0">
                <a:latin typeface="Calibri"/>
                <a:cs typeface="Calibri"/>
              </a:rPr>
              <a:t>&lt;lista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atributos&gt;,</a:t>
            </a:r>
            <a:endParaRPr sz="3200">
              <a:latin typeface="Calibri"/>
              <a:cs typeface="Calibri"/>
            </a:endParaRPr>
          </a:p>
          <a:p>
            <a:pPr marR="1090930" algn="ctr">
              <a:lnSpc>
                <a:spcPct val="100000"/>
              </a:lnSpc>
              <a:spcBef>
                <a:spcPts val="1260"/>
              </a:spcBef>
            </a:pPr>
            <a:r>
              <a:rPr sz="3200" spc="-5" dirty="0">
                <a:latin typeface="Calibri"/>
                <a:cs typeface="Calibri"/>
              </a:rPr>
              <a:t>&lt;lista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métodos&gt;,</a:t>
            </a:r>
            <a:endParaRPr sz="3200">
              <a:latin typeface="Calibri"/>
              <a:cs typeface="Calibri"/>
            </a:endParaRPr>
          </a:p>
          <a:p>
            <a:pPr marR="970915" algn="ctr">
              <a:lnSpc>
                <a:spcPct val="100000"/>
              </a:lnSpc>
              <a:spcBef>
                <a:spcPts val="1260"/>
              </a:spcBef>
            </a:pPr>
            <a:r>
              <a:rPr sz="3200" spc="-5" dirty="0">
                <a:latin typeface="Calibri"/>
                <a:cs typeface="Calibri"/>
              </a:rPr>
              <a:t>&lt;lista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relaciones&gt;</a:t>
            </a:r>
            <a:endParaRPr sz="32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260"/>
              </a:spcBef>
            </a:pPr>
            <a:r>
              <a:rPr sz="320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ODL </a:t>
            </a:r>
            <a:r>
              <a:rPr spc="-935" dirty="0"/>
              <a:t>-­‐</a:t>
            </a:r>
            <a:r>
              <a:rPr dirty="0"/>
              <a:t> </a:t>
            </a:r>
            <a:r>
              <a:rPr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463" y="2072022"/>
            <a:ext cx="8373745" cy="43859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85750" marR="5424170" indent="-207010">
              <a:lnSpc>
                <a:spcPct val="95500"/>
              </a:lnSpc>
              <a:spcBef>
                <a:spcPts val="229"/>
              </a:spcBef>
            </a:pPr>
            <a:r>
              <a:rPr sz="2400" spc="-5" dirty="0">
                <a:latin typeface="Calibri"/>
                <a:cs typeface="Calibri"/>
              </a:rPr>
              <a:t>interface Banco </a:t>
            </a:r>
            <a:r>
              <a:rPr sz="2400" dirty="0">
                <a:latin typeface="Calibri"/>
                <a:cs typeface="Calibri"/>
              </a:rPr>
              <a:t>{ 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str </a:t>
            </a:r>
            <a:r>
              <a:rPr sz="2400" spc="-5" dirty="0">
                <a:latin typeface="Calibri"/>
                <a:cs typeface="Calibri"/>
              </a:rPr>
              <a:t>Nombre; 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str Nit;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660"/>
              </a:lnSpc>
            </a:pPr>
            <a:r>
              <a:rPr sz="2400" dirty="0">
                <a:latin typeface="Calibri"/>
                <a:cs typeface="Calibri"/>
              </a:rPr>
              <a:t>key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Nit;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0"/>
              </a:lnSpc>
            </a:pPr>
            <a:r>
              <a:rPr sz="2400" spc="-5" dirty="0">
                <a:latin typeface="Calibri"/>
                <a:cs typeface="Calibri"/>
              </a:rPr>
              <a:t>relationship Set&lt;Sucursal&gt; Sucursales inverse Sucursal::Bdueño;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219075" marR="5345430" indent="-207010">
              <a:lnSpc>
                <a:spcPct val="99500"/>
              </a:lnSpc>
            </a:pPr>
            <a:r>
              <a:rPr sz="2400" spc="-5" dirty="0">
                <a:latin typeface="Calibri"/>
                <a:cs typeface="Calibri"/>
              </a:rPr>
              <a:t>interface Sucursal </a:t>
            </a:r>
            <a:r>
              <a:rPr sz="2400" dirty="0">
                <a:latin typeface="Calibri"/>
                <a:cs typeface="Calibri"/>
              </a:rPr>
              <a:t>{ 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str </a:t>
            </a:r>
            <a:r>
              <a:rPr sz="2400" spc="-5" dirty="0">
                <a:latin typeface="Calibri"/>
                <a:cs typeface="Calibri"/>
              </a:rPr>
              <a:t>Codigo; 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str </a:t>
            </a:r>
            <a:r>
              <a:rPr sz="2400" spc="-5" dirty="0">
                <a:latin typeface="Calibri"/>
                <a:cs typeface="Calibri"/>
              </a:rPr>
              <a:t>Dirección;  key Codigo;</a:t>
            </a:r>
            <a:endParaRPr sz="2400">
              <a:latin typeface="Calibri"/>
              <a:cs typeface="Calibri"/>
            </a:endParaRPr>
          </a:p>
          <a:p>
            <a:pPr marL="219075" marR="1444625">
              <a:lnSpc>
                <a:spcPct val="100699"/>
              </a:lnSpc>
              <a:tabLst>
                <a:tab pos="6669405" algn="l"/>
              </a:tabLst>
            </a:pPr>
            <a:r>
              <a:rPr sz="2400" spc="-5" dirty="0">
                <a:latin typeface="Calibri"/>
                <a:cs typeface="Calibri"/>
              </a:rPr>
              <a:t>relationship Banco BDueño inverse Banco::Sucursales;  relationship Set&lt;Cuenta&gt; </a:t>
            </a:r>
            <a:r>
              <a:rPr sz="2400" dirty="0">
                <a:latin typeface="Calibri"/>
                <a:cs typeface="Calibri"/>
              </a:rPr>
              <a:t>Ctas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inverse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Cuenta::Suc;	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ODL </a:t>
            </a:r>
            <a:r>
              <a:rPr spc="-935" dirty="0"/>
              <a:t>-­‐</a:t>
            </a:r>
            <a:r>
              <a:rPr dirty="0"/>
              <a:t> </a:t>
            </a:r>
            <a:r>
              <a:rPr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612" y="1789438"/>
            <a:ext cx="7641590" cy="48710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54000" marR="4522470" indent="-207010">
              <a:lnSpc>
                <a:spcPct val="94900"/>
              </a:lnSpc>
              <a:spcBef>
                <a:spcPts val="245"/>
              </a:spcBef>
            </a:pPr>
            <a:r>
              <a:rPr sz="2400" spc="-5" dirty="0">
                <a:latin typeface="Calibri"/>
                <a:cs typeface="Calibri"/>
              </a:rPr>
              <a:t>interface Cuenta{ 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long Numero, 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double Saldo,  key (Numero);</a:t>
            </a:r>
            <a:endParaRPr sz="2400">
              <a:latin typeface="Calibri"/>
              <a:cs typeface="Calibri"/>
            </a:endParaRPr>
          </a:p>
          <a:p>
            <a:pPr marL="254000" marR="930275" indent="-635">
              <a:lnSpc>
                <a:spcPct val="95500"/>
              </a:lnSpc>
              <a:spcBef>
                <a:spcPts val="50"/>
              </a:spcBef>
            </a:pPr>
            <a:r>
              <a:rPr sz="2400" spc="-5" dirty="0">
                <a:latin typeface="Calibri"/>
                <a:cs typeface="Calibri"/>
              </a:rPr>
              <a:t>relationship Sucursal </a:t>
            </a:r>
            <a:r>
              <a:rPr sz="2400" dirty="0">
                <a:latin typeface="Calibri"/>
                <a:cs typeface="Calibri"/>
              </a:rPr>
              <a:t>Suc </a:t>
            </a:r>
            <a:r>
              <a:rPr sz="2400" spc="-5" dirty="0">
                <a:latin typeface="Calibri"/>
                <a:cs typeface="Calibri"/>
              </a:rPr>
              <a:t>inverse Sucursal::Ctas;  relationship </a:t>
            </a:r>
            <a:r>
              <a:rPr sz="2400" dirty="0">
                <a:latin typeface="Calibri"/>
                <a:cs typeface="Calibri"/>
              </a:rPr>
              <a:t>Cliente </a:t>
            </a:r>
            <a:r>
              <a:rPr sz="2400" spc="-5" dirty="0">
                <a:latin typeface="Calibri"/>
                <a:cs typeface="Calibri"/>
              </a:rPr>
              <a:t>Dueño inverse Cliente::Cuentas;  </a:t>
            </a:r>
            <a:r>
              <a:rPr sz="2400" dirty="0">
                <a:latin typeface="Calibri"/>
                <a:cs typeface="Calibri"/>
              </a:rPr>
              <a:t>void </a:t>
            </a:r>
            <a:r>
              <a:rPr sz="2400" spc="-5" dirty="0">
                <a:latin typeface="Calibri"/>
                <a:cs typeface="Calibri"/>
              </a:rPr>
              <a:t>Consigna (in double Valor);</a:t>
            </a:r>
            <a:endParaRPr sz="2400">
              <a:latin typeface="Calibri"/>
              <a:cs typeface="Calibri"/>
            </a:endParaRPr>
          </a:p>
          <a:p>
            <a:pPr marL="254000">
              <a:lnSpc>
                <a:spcPts val="2800"/>
              </a:lnSpc>
            </a:pPr>
            <a:r>
              <a:rPr sz="2400" spc="-5" dirty="0">
                <a:latin typeface="Calibri"/>
                <a:cs typeface="Calibri"/>
              </a:rPr>
              <a:t>Void </a:t>
            </a:r>
            <a:r>
              <a:rPr sz="2400" spc="-10" dirty="0">
                <a:latin typeface="Calibri"/>
                <a:cs typeface="Calibri"/>
              </a:rPr>
              <a:t>Retira </a:t>
            </a:r>
            <a:r>
              <a:rPr sz="2400" spc="-5" dirty="0">
                <a:latin typeface="Calibri"/>
                <a:cs typeface="Calibri"/>
              </a:rPr>
              <a:t>(in double Valor);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19075" marR="4641215" indent="-207010">
              <a:lnSpc>
                <a:spcPct val="99500"/>
              </a:lnSpc>
              <a:spcBef>
                <a:spcPts val="1605"/>
              </a:spcBef>
            </a:pPr>
            <a:r>
              <a:rPr sz="2400" spc="-5" dirty="0">
                <a:latin typeface="Calibri"/>
                <a:cs typeface="Calibri"/>
              </a:rPr>
              <a:t>interface Cliente{ 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str cc; 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str </a:t>
            </a:r>
            <a:r>
              <a:rPr sz="2400" spc="-5" dirty="0">
                <a:latin typeface="Calibri"/>
                <a:cs typeface="Calibri"/>
              </a:rPr>
              <a:t>direccion;  key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(cc);</a:t>
            </a:r>
            <a:endParaRPr sz="2400">
              <a:latin typeface="Calibri"/>
              <a:cs typeface="Calibri"/>
            </a:endParaRPr>
          </a:p>
          <a:p>
            <a:pPr marL="219075">
              <a:lnSpc>
                <a:spcPct val="100000"/>
              </a:lnSpc>
              <a:spcBef>
                <a:spcPts val="20"/>
              </a:spcBef>
              <a:tabLst>
                <a:tab pos="7532370" algn="l"/>
              </a:tabLst>
            </a:pP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ati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nship Set</a:t>
            </a:r>
            <a:r>
              <a:rPr sz="2400" spc="-5" dirty="0">
                <a:latin typeface="Calibri"/>
                <a:cs typeface="Calibri"/>
              </a:rPr>
              <a:t>&lt;</a:t>
            </a:r>
            <a:r>
              <a:rPr sz="2400" dirty="0">
                <a:latin typeface="Calibri"/>
                <a:cs typeface="Calibri"/>
              </a:rPr>
              <a:t>Cuent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&gt; Cuentas</a:t>
            </a:r>
            <a:r>
              <a:rPr sz="2400" spc="-5" dirty="0">
                <a:latin typeface="Calibri"/>
                <a:cs typeface="Calibri"/>
              </a:rPr>
              <a:t> inver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Cuenta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ueño;	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Object Deﬁnition Language</a:t>
            </a:r>
            <a:r>
              <a:rPr spc="-10" dirty="0"/>
              <a:t> </a:t>
            </a:r>
            <a:r>
              <a:rPr spc="-35" dirty="0"/>
              <a:t>(ODL)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545"/>
              </a:spcBef>
              <a:tabLst>
                <a:tab pos="487045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Llaves:</a:t>
            </a:r>
            <a:endParaRPr sz="2150">
              <a:latin typeface="Times New Roman"/>
              <a:cs typeface="Times New Roman"/>
            </a:endParaRPr>
          </a:p>
          <a:p>
            <a:pPr marL="2063114">
              <a:lnSpc>
                <a:spcPct val="100000"/>
              </a:lnSpc>
              <a:spcBef>
                <a:spcPts val="520"/>
              </a:spcBef>
            </a:pPr>
            <a:r>
              <a:rPr sz="2800" dirty="0"/>
              <a:t>key </a:t>
            </a:r>
            <a:r>
              <a:rPr sz="2800" spc="-5" dirty="0"/>
              <a:t>(Lista de</a:t>
            </a:r>
            <a:r>
              <a:rPr sz="2800" spc="-25" dirty="0"/>
              <a:t> </a:t>
            </a:r>
            <a:r>
              <a:rPr sz="2800" spc="-5" dirty="0"/>
              <a:t>atributos);</a:t>
            </a:r>
            <a:endParaRPr sz="2800"/>
          </a:p>
          <a:p>
            <a:pPr marL="20955"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3030"/>
              </a:spcBef>
              <a:tabLst>
                <a:tab pos="487045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Cardinalidad:</a:t>
            </a:r>
            <a:endParaRPr sz="2150">
              <a:latin typeface="Times New Roman"/>
              <a:cs typeface="Times New Roman"/>
            </a:endParaRPr>
          </a:p>
          <a:p>
            <a:pPr marL="1663064" marR="60325" indent="270510">
              <a:lnSpc>
                <a:spcPct val="166700"/>
              </a:lnSpc>
              <a:spcBef>
                <a:spcPts val="100"/>
              </a:spcBef>
            </a:pPr>
            <a:r>
              <a:rPr spc="-5" dirty="0"/>
              <a:t>relationship </a:t>
            </a:r>
            <a:r>
              <a:rPr dirty="0"/>
              <a:t>X Y </a:t>
            </a:r>
            <a:r>
              <a:rPr spc="-5" dirty="0"/>
              <a:t>inverse </a:t>
            </a:r>
            <a:r>
              <a:rPr dirty="0"/>
              <a:t>Z;  </a:t>
            </a:r>
            <a:r>
              <a:rPr spc="-5" dirty="0"/>
              <a:t>relationship set(X) </a:t>
            </a:r>
            <a:r>
              <a:rPr dirty="0"/>
              <a:t>Y </a:t>
            </a:r>
            <a:r>
              <a:rPr spc="-5" dirty="0"/>
              <a:t>inverse</a:t>
            </a:r>
            <a:r>
              <a:rPr spc="-45" dirty="0"/>
              <a:t> </a:t>
            </a:r>
            <a:r>
              <a:rPr spc="-5" dirty="0"/>
              <a:t>Z;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Object Deﬁnition Language</a:t>
            </a:r>
            <a:r>
              <a:rPr spc="-10" dirty="0"/>
              <a:t> </a:t>
            </a:r>
            <a:r>
              <a:rPr spc="-35" dirty="0"/>
              <a:t>(ODL)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242" y="2166620"/>
            <a:ext cx="604710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5080" indent="-444500">
              <a:lnSpc>
                <a:spcPts val="2800"/>
              </a:lnSpc>
              <a:spcBef>
                <a:spcPts val="26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b="1" spc="-5" dirty="0">
                <a:latin typeface="Calibri"/>
                <a:cs typeface="Calibri"/>
              </a:rPr>
              <a:t>Subclase</a:t>
            </a:r>
            <a:r>
              <a:rPr sz="2400" spc="-5" dirty="0">
                <a:latin typeface="Calibri"/>
                <a:cs typeface="Calibri"/>
              </a:rPr>
              <a:t>: hereda </a:t>
            </a:r>
            <a:r>
              <a:rPr sz="2400" dirty="0">
                <a:latin typeface="Calibri"/>
                <a:cs typeface="Calibri"/>
              </a:rPr>
              <a:t>todas las </a:t>
            </a:r>
            <a:r>
              <a:rPr sz="2400" spc="-5" dirty="0">
                <a:latin typeface="Calibri"/>
                <a:cs typeface="Calibri"/>
              </a:rPr>
              <a:t>propiedades </a:t>
            </a:r>
            <a:r>
              <a:rPr sz="2400" dirty="0">
                <a:latin typeface="Calibri"/>
                <a:cs typeface="Calibri"/>
              </a:rPr>
              <a:t>de la  </a:t>
            </a:r>
            <a:r>
              <a:rPr sz="2400" spc="-5" dirty="0">
                <a:latin typeface="Calibri"/>
                <a:cs typeface="Calibri"/>
              </a:rPr>
              <a:t>superclase (métodos, atributos,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relaciones)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9213" y="3437467"/>
            <a:ext cx="5200650" cy="3048000"/>
          </a:xfrm>
          <a:prstGeom prst="rect">
            <a:avLst/>
          </a:prstGeom>
          <a:ln w="36719">
            <a:solidFill>
              <a:srgbClr val="3CB1B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latin typeface="Calibri"/>
                <a:cs typeface="Calibri"/>
              </a:rPr>
              <a:t>interface </a:t>
            </a:r>
            <a:r>
              <a:rPr sz="2800" dirty="0">
                <a:latin typeface="Calibri"/>
                <a:cs typeface="Calibri"/>
              </a:rPr>
              <a:t>Cuenta {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...}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339725" marR="226060" indent="-321945">
              <a:lnSpc>
                <a:spcPts val="3200"/>
              </a:lnSpc>
            </a:pPr>
            <a:r>
              <a:rPr sz="2800" spc="-5" dirty="0">
                <a:latin typeface="Calibri"/>
                <a:cs typeface="Calibri"/>
              </a:rPr>
              <a:t>interface CuentaCredito </a:t>
            </a:r>
            <a:r>
              <a:rPr sz="2800" dirty="0">
                <a:latin typeface="Calibri"/>
                <a:cs typeface="Calibri"/>
              </a:rPr>
              <a:t>: Cuenta  { </a:t>
            </a:r>
            <a:r>
              <a:rPr sz="2800" spc="-25" dirty="0">
                <a:latin typeface="Calibri"/>
                <a:cs typeface="Calibri"/>
              </a:rPr>
              <a:t>attr </a:t>
            </a:r>
            <a:r>
              <a:rPr sz="2800" spc="-5" dirty="0">
                <a:latin typeface="Calibri"/>
                <a:cs typeface="Calibri"/>
              </a:rPr>
              <a:t>double CupoSobregiro;</a:t>
            </a:r>
            <a:r>
              <a:rPr sz="2800" dirty="0">
                <a:latin typeface="Calibri"/>
                <a:cs typeface="Calibri"/>
              </a:rPr>
              <a:t> 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339725" marR="400685" indent="-321945">
              <a:lnSpc>
                <a:spcPts val="3200"/>
              </a:lnSpc>
            </a:pPr>
            <a:r>
              <a:rPr sz="2800" spc="-5" dirty="0">
                <a:latin typeface="Calibri"/>
                <a:cs typeface="Calibri"/>
              </a:rPr>
              <a:t>interface CuentaDebito: </a:t>
            </a:r>
            <a:r>
              <a:rPr sz="2800" dirty="0">
                <a:latin typeface="Calibri"/>
                <a:cs typeface="Calibri"/>
              </a:rPr>
              <a:t>Cuenta  { </a:t>
            </a:r>
            <a:r>
              <a:rPr sz="2800" spc="-25" dirty="0">
                <a:latin typeface="Calibri"/>
                <a:cs typeface="Calibri"/>
              </a:rPr>
              <a:t>attr </a:t>
            </a:r>
            <a:r>
              <a:rPr sz="2800" dirty="0">
                <a:latin typeface="Calibri"/>
                <a:cs typeface="Calibri"/>
              </a:rPr>
              <a:t>int </a:t>
            </a:r>
            <a:r>
              <a:rPr sz="2800" spc="-5" dirty="0">
                <a:latin typeface="Calibri"/>
                <a:cs typeface="Calibri"/>
              </a:rPr>
              <a:t>TasaInteres;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Contenido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242" y="2105659"/>
            <a:ext cx="4308475" cy="333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¿Porqué surgen los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OODBMS?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Características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</a:t>
            </a:r>
            <a:r>
              <a:rPr sz="24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OODBMS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Modelo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ODL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OQL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Ejercicio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Object </a:t>
            </a:r>
            <a:r>
              <a:rPr dirty="0"/>
              <a:t>Query </a:t>
            </a:r>
            <a:r>
              <a:rPr spc="-5" dirty="0"/>
              <a:t>Language</a:t>
            </a:r>
            <a:r>
              <a:rPr spc="-170" dirty="0"/>
              <a:t> </a:t>
            </a:r>
            <a:r>
              <a:rPr spc="-35" dirty="0"/>
              <a:t>(OQL)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842" y="1920240"/>
            <a:ext cx="5846445" cy="3636645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0"/>
              </a:spcBef>
              <a:tabLst>
                <a:tab pos="335915" algn="l"/>
              </a:tabLst>
            </a:pPr>
            <a:r>
              <a:rPr sz="1250" spc="-465" dirty="0">
                <a:solidFill>
                  <a:srgbClr val="A6A6A6"/>
                </a:solidFill>
                <a:latin typeface="Wingdings"/>
                <a:cs typeface="Wingdings"/>
              </a:rPr>
              <a:t></a:t>
            </a:r>
            <a:r>
              <a:rPr sz="1250" spc="-46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Soporta el modelo de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datos de</a:t>
            </a:r>
            <a:r>
              <a:rPr sz="28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ODMG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  <a:tabLst>
                <a:tab pos="335915" algn="l"/>
              </a:tabLst>
            </a:pPr>
            <a:r>
              <a:rPr sz="1250" spc="-465" dirty="0">
                <a:solidFill>
                  <a:srgbClr val="A6A6A6"/>
                </a:solidFill>
                <a:latin typeface="Wingdings"/>
                <a:cs typeface="Wingdings"/>
              </a:rPr>
              <a:t></a:t>
            </a:r>
            <a:r>
              <a:rPr sz="1250" spc="-46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Similar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215" dirty="0">
                <a:solidFill>
                  <a:srgbClr val="262626"/>
                </a:solidFill>
                <a:latin typeface="Calibri"/>
                <a:cs typeface="Calibri"/>
              </a:rPr>
              <a:t>SQL-­‐92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  <a:tabLst>
                <a:tab pos="335915" algn="l"/>
              </a:tabLst>
            </a:pPr>
            <a:r>
              <a:rPr sz="1250" spc="-465" dirty="0">
                <a:solidFill>
                  <a:srgbClr val="A6A6A6"/>
                </a:solidFill>
                <a:latin typeface="Wingdings"/>
                <a:cs typeface="Wingdings"/>
              </a:rPr>
              <a:t></a:t>
            </a:r>
            <a:r>
              <a:rPr sz="1250" spc="-46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Ejemplo:</a:t>
            </a:r>
            <a:endParaRPr sz="2800">
              <a:latin typeface="Calibri"/>
              <a:cs typeface="Calibri"/>
            </a:endParaRPr>
          </a:p>
          <a:p>
            <a:pPr marL="1026794" marR="1781810">
              <a:lnSpc>
                <a:spcPts val="3300"/>
              </a:lnSpc>
              <a:spcBef>
                <a:spcPts val="2530"/>
              </a:spcBef>
            </a:pPr>
            <a:r>
              <a:rPr sz="2800" dirty="0">
                <a:latin typeface="Calibri"/>
                <a:cs typeface="Calibri"/>
              </a:rPr>
              <a:t>Select </a:t>
            </a:r>
            <a:r>
              <a:rPr sz="2800" spc="-5" dirty="0">
                <a:latin typeface="Calibri"/>
                <a:cs typeface="Calibri"/>
              </a:rPr>
              <a:t>numero,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saldo  </a:t>
            </a:r>
            <a:r>
              <a:rPr sz="2800" spc="-5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Cuenta</a:t>
            </a:r>
            <a:endParaRPr sz="2800">
              <a:latin typeface="Calibri"/>
              <a:cs typeface="Calibri"/>
            </a:endParaRPr>
          </a:p>
          <a:p>
            <a:pPr marL="1026794">
              <a:lnSpc>
                <a:spcPts val="3300"/>
              </a:lnSpc>
            </a:pPr>
            <a:r>
              <a:rPr sz="2800" spc="-5" dirty="0">
                <a:latin typeface="Calibri"/>
                <a:cs typeface="Calibri"/>
              </a:rPr>
              <a:t>Where </a:t>
            </a:r>
            <a:r>
              <a:rPr sz="2800" dirty="0">
                <a:latin typeface="Calibri"/>
                <a:cs typeface="Calibri"/>
              </a:rPr>
              <a:t>saldo &gt;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10.000.000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Problemas de </a:t>
            </a:r>
            <a:r>
              <a:rPr dirty="0"/>
              <a:t>los</a:t>
            </a:r>
            <a:r>
              <a:rPr spc="-175" dirty="0"/>
              <a:t> </a:t>
            </a:r>
            <a:r>
              <a:rPr spc="-5" dirty="0"/>
              <a:t>OODBMS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2512" y="2166620"/>
            <a:ext cx="6812915" cy="1976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2900" marR="337820" indent="-330200">
              <a:lnSpc>
                <a:spcPct val="99700"/>
              </a:lnSpc>
              <a:spcBef>
                <a:spcPts val="110"/>
              </a:spcBef>
              <a:tabLst>
                <a:tab pos="335915" algn="l"/>
              </a:tabLst>
            </a:pPr>
            <a:r>
              <a:rPr sz="1250" spc="-465" dirty="0">
                <a:solidFill>
                  <a:srgbClr val="A6A6A6"/>
                </a:solidFill>
                <a:latin typeface="Wingdings"/>
                <a:cs typeface="Wingdings"/>
              </a:rPr>
              <a:t></a:t>
            </a:r>
            <a:r>
              <a:rPr sz="1250" spc="-46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El fuerte enlace entre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el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diseño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de la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aplicación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y de la base de datos diﬁculta</a:t>
            </a:r>
            <a:r>
              <a:rPr sz="28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la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evolución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de la base de</a:t>
            </a:r>
            <a:r>
              <a:rPr sz="28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datos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  <a:tabLst>
                <a:tab pos="335915" algn="l"/>
              </a:tabLst>
            </a:pPr>
            <a:r>
              <a:rPr sz="1250" spc="-465" dirty="0">
                <a:solidFill>
                  <a:srgbClr val="A6A6A6"/>
                </a:solidFill>
                <a:latin typeface="Wingdings"/>
                <a:cs typeface="Wingdings"/>
              </a:rPr>
              <a:t></a:t>
            </a:r>
            <a:r>
              <a:rPr sz="1250" spc="-46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Los OODBMS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no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siguen un modelo</a:t>
            </a:r>
            <a:r>
              <a:rPr sz="280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estándar.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30" dirty="0"/>
              <a:t>¿Porqué </a:t>
            </a:r>
            <a:r>
              <a:rPr spc="-5" dirty="0"/>
              <a:t>surgen los</a:t>
            </a:r>
            <a:r>
              <a:rPr spc="-145" dirty="0"/>
              <a:t> </a:t>
            </a:r>
            <a:r>
              <a:rPr dirty="0"/>
              <a:t>OODBMS?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607" y="2090420"/>
            <a:ext cx="7022465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62626"/>
                </a:solidFill>
                <a:latin typeface="Calibri"/>
                <a:cs typeface="Calibri"/>
              </a:rPr>
              <a:t>Problemas </a:t>
            </a:r>
            <a:r>
              <a:rPr sz="30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3000" spc="-5" dirty="0">
                <a:solidFill>
                  <a:srgbClr val="262626"/>
                </a:solidFill>
                <a:latin typeface="Calibri"/>
                <a:cs typeface="Calibri"/>
              </a:rPr>
              <a:t>los</a:t>
            </a:r>
            <a:r>
              <a:rPr sz="30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Calibri"/>
                <a:cs typeface="Calibri"/>
              </a:rPr>
              <a:t>RDBMS:</a:t>
            </a:r>
            <a:endParaRPr sz="3000">
              <a:latin typeface="Calibri"/>
              <a:cs typeface="Calibri"/>
            </a:endParaRPr>
          </a:p>
          <a:p>
            <a:pPr marL="457200" marR="5080" indent="-444500">
              <a:lnSpc>
                <a:spcPct val="79900"/>
              </a:lnSpc>
              <a:spcBef>
                <a:spcPts val="2495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Conjunto de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tipos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datos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restringido </a:t>
            </a:r>
            <a:r>
              <a:rPr sz="2400" spc="-135" dirty="0">
                <a:solidFill>
                  <a:srgbClr val="262626"/>
                </a:solidFill>
                <a:latin typeface="Calibri"/>
                <a:cs typeface="Calibri"/>
              </a:rPr>
              <a:t>(built-­‐in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types 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170" dirty="0">
                <a:solidFill>
                  <a:srgbClr val="262626"/>
                </a:solidFill>
                <a:latin typeface="Calibri"/>
                <a:cs typeface="Calibri"/>
              </a:rPr>
              <a:t>SQL-­‐92)</a:t>
            </a:r>
            <a:endParaRPr sz="2400">
              <a:latin typeface="Calibri"/>
              <a:cs typeface="Calibri"/>
            </a:endParaRPr>
          </a:p>
          <a:p>
            <a:pPr marL="457200" marR="507365" indent="-444500">
              <a:lnSpc>
                <a:spcPct val="79900"/>
              </a:lnSpc>
              <a:spcBef>
                <a:spcPts val="200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Algunas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aplicaciones requieren de 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tipos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datos 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complejos: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7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800" spc="-7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Coordenadas</a:t>
            </a:r>
            <a:r>
              <a:rPr sz="20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geográﬁcas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926465" algn="l"/>
              </a:tabLst>
            </a:pPr>
            <a:r>
              <a:rPr sz="1800" spc="-7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800" spc="-7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Textos</a:t>
            </a:r>
            <a:r>
              <a:rPr sz="2000" spc="-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(grandes)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7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800" spc="-7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Señales</a:t>
            </a:r>
            <a:r>
              <a:rPr sz="2000" spc="-10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62626"/>
                </a:solidFill>
                <a:latin typeface="Calibri"/>
                <a:cs typeface="Calibri"/>
              </a:rPr>
              <a:t>digitales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7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1800" spc="-7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62626"/>
                </a:solidFill>
                <a:latin typeface="Calibri"/>
                <a:cs typeface="Calibri"/>
              </a:rPr>
              <a:t>Imágenes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466090" algn="l"/>
              </a:tabLst>
            </a:pPr>
            <a:r>
              <a:rPr sz="2150" spc="-9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No hay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relaciones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anidadas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30" dirty="0"/>
              <a:t>¿Porqué </a:t>
            </a:r>
            <a:r>
              <a:rPr spc="-5" dirty="0"/>
              <a:t>surgen los</a:t>
            </a:r>
            <a:r>
              <a:rPr spc="-145" dirty="0"/>
              <a:t> </a:t>
            </a:r>
            <a:r>
              <a:rPr dirty="0"/>
              <a:t>OODBMS?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607" y="2166620"/>
            <a:ext cx="7131050" cy="347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262626"/>
                </a:solidFill>
                <a:latin typeface="Calibri"/>
                <a:cs typeface="Calibri"/>
              </a:rPr>
              <a:t>Problemas </a:t>
            </a:r>
            <a:r>
              <a:rPr sz="32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3200" spc="-5" dirty="0">
                <a:solidFill>
                  <a:srgbClr val="262626"/>
                </a:solidFill>
                <a:latin typeface="Calibri"/>
                <a:cs typeface="Calibri"/>
              </a:rPr>
              <a:t>los</a:t>
            </a:r>
            <a:r>
              <a:rPr sz="32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62626"/>
                </a:solidFill>
                <a:latin typeface="Calibri"/>
                <a:cs typeface="Calibri"/>
              </a:rPr>
              <a:t>RDBMS: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  <a:tabLst>
                <a:tab pos="466090" algn="l"/>
              </a:tabLst>
            </a:pPr>
            <a:r>
              <a:rPr sz="2500" spc="-108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Diﬁcil manejo de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subtipos</a:t>
            </a:r>
            <a:endParaRPr sz="2800">
              <a:latin typeface="Calibri"/>
              <a:cs typeface="Calibri"/>
            </a:endParaRPr>
          </a:p>
          <a:p>
            <a:pPr marL="457200" marR="5080" indent="-444500">
              <a:lnSpc>
                <a:spcPts val="3300"/>
              </a:lnSpc>
              <a:spcBef>
                <a:spcPts val="2200"/>
              </a:spcBef>
              <a:tabLst>
                <a:tab pos="466090" algn="l"/>
              </a:tabLst>
            </a:pPr>
            <a:r>
              <a:rPr sz="2500" spc="-108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No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compatible con los modelos objeto usados 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en la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desarrollo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35" dirty="0">
                <a:solidFill>
                  <a:srgbClr val="262626"/>
                </a:solidFill>
                <a:latin typeface="Calibri"/>
                <a:cs typeface="Calibri"/>
              </a:rPr>
              <a:t>soXware</a:t>
            </a:r>
            <a:endParaRPr sz="2800">
              <a:latin typeface="Calibri"/>
              <a:cs typeface="Calibri"/>
            </a:endParaRPr>
          </a:p>
          <a:p>
            <a:pPr marL="457200" marR="306070" indent="-444500">
              <a:lnSpc>
                <a:spcPts val="3300"/>
              </a:lnSpc>
              <a:spcBef>
                <a:spcPts val="2100"/>
              </a:spcBef>
              <a:tabLst>
                <a:tab pos="466090" algn="l"/>
              </a:tabLst>
            </a:pPr>
            <a:r>
              <a:rPr sz="2500" spc="-108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No hay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interfaces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oculten los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datos y su 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comportamiento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6893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905"/>
              </a:spcBef>
            </a:pPr>
            <a:r>
              <a:rPr sz="3800" dirty="0"/>
              <a:t>OODBMS: BDMS </a:t>
            </a:r>
            <a:r>
              <a:rPr sz="3800" spc="-5" dirty="0"/>
              <a:t>orientados </a:t>
            </a:r>
            <a:r>
              <a:rPr sz="3800" dirty="0"/>
              <a:t>a</a:t>
            </a:r>
            <a:r>
              <a:rPr sz="3800" spc="-20" dirty="0"/>
              <a:t> </a:t>
            </a:r>
            <a:r>
              <a:rPr sz="3800" spc="-5" dirty="0"/>
              <a:t>objetos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382607" y="2098039"/>
            <a:ext cx="7353300" cy="415797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57200" marR="9525" indent="-444500">
              <a:lnSpc>
                <a:spcPct val="78700"/>
              </a:lnSpc>
              <a:spcBef>
                <a:spcPts val="790"/>
              </a:spcBef>
              <a:tabLst>
                <a:tab pos="466090" algn="l"/>
              </a:tabLst>
            </a:pPr>
            <a:r>
              <a:rPr sz="2400" spc="-10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400" spc="-10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Lleva </a:t>
            </a:r>
            <a:r>
              <a:rPr sz="2700" dirty="0">
                <a:solidFill>
                  <a:srgbClr val="262626"/>
                </a:solidFill>
                <a:latin typeface="Calibri"/>
                <a:cs typeface="Calibri"/>
              </a:rPr>
              <a:t>las 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técnicas de los </a:t>
            </a:r>
            <a:r>
              <a:rPr sz="2700" dirty="0">
                <a:solidFill>
                  <a:srgbClr val="262626"/>
                </a:solidFill>
                <a:latin typeface="Calibri"/>
                <a:cs typeface="Calibri"/>
              </a:rPr>
              <a:t>lenguajes 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de  programación orientados </a:t>
            </a:r>
            <a:r>
              <a:rPr sz="2700" dirty="0">
                <a:solidFill>
                  <a:srgbClr val="262626"/>
                </a:solidFill>
                <a:latin typeface="Calibri"/>
                <a:cs typeface="Calibri"/>
              </a:rPr>
              <a:t>a 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objetos </a:t>
            </a:r>
            <a:r>
              <a:rPr sz="2700" dirty="0">
                <a:solidFill>
                  <a:srgbClr val="262626"/>
                </a:solidFill>
                <a:latin typeface="Calibri"/>
                <a:cs typeface="Calibri"/>
              </a:rPr>
              <a:t>a las bases de  datos</a:t>
            </a:r>
            <a:endParaRPr sz="2700">
              <a:latin typeface="Calibri"/>
              <a:cs typeface="Calibri"/>
            </a:endParaRPr>
          </a:p>
          <a:p>
            <a:pPr marL="457200" marR="138430" indent="-444500">
              <a:lnSpc>
                <a:spcPts val="2600"/>
              </a:lnSpc>
              <a:spcBef>
                <a:spcPts val="1980"/>
              </a:spcBef>
              <a:tabLst>
                <a:tab pos="466090" algn="l"/>
              </a:tabLst>
            </a:pPr>
            <a:r>
              <a:rPr sz="2400" spc="-10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400" spc="-1035" dirty="0">
                <a:solidFill>
                  <a:srgbClr val="A6A6A6"/>
                </a:solidFill>
                <a:latin typeface="Times New Roman"/>
                <a:cs typeface="Times New Roman"/>
              </a:rPr>
              <a:t>		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Integración entre los </a:t>
            </a:r>
            <a:r>
              <a:rPr sz="2700" dirty="0">
                <a:solidFill>
                  <a:srgbClr val="262626"/>
                </a:solidFill>
                <a:latin typeface="Calibri"/>
                <a:cs typeface="Calibri"/>
              </a:rPr>
              <a:t>lenguajes 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de programación  (OO) </a:t>
            </a:r>
            <a:r>
              <a:rPr sz="2700" dirty="0">
                <a:solidFill>
                  <a:srgbClr val="262626"/>
                </a:solidFill>
                <a:latin typeface="Calibri"/>
                <a:cs typeface="Calibri"/>
              </a:rPr>
              <a:t>y el 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DBMS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466090" algn="l"/>
              </a:tabLst>
            </a:pPr>
            <a:r>
              <a:rPr sz="2400" spc="-10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400" spc="-1035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Deﬁnición:</a:t>
            </a:r>
            <a:endParaRPr sz="2700">
              <a:latin typeface="Calibri"/>
              <a:cs typeface="Calibri"/>
            </a:endParaRPr>
          </a:p>
          <a:p>
            <a:pPr marL="457200" marR="5080" indent="-57150">
              <a:lnSpc>
                <a:spcPts val="2600"/>
              </a:lnSpc>
              <a:spcBef>
                <a:spcPts val="1980"/>
              </a:spcBef>
            </a:pP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“</a:t>
            </a:r>
            <a:r>
              <a:rPr sz="2700" spc="-5" dirty="0">
                <a:solidFill>
                  <a:srgbClr val="730000"/>
                </a:solidFill>
                <a:latin typeface="Calibri"/>
                <a:cs typeface="Calibri"/>
              </a:rPr>
              <a:t>Un Sistema </a:t>
            </a:r>
            <a:r>
              <a:rPr sz="2700" dirty="0">
                <a:solidFill>
                  <a:srgbClr val="730000"/>
                </a:solidFill>
                <a:latin typeface="Calibri"/>
                <a:cs typeface="Calibri"/>
              </a:rPr>
              <a:t>que </a:t>
            </a:r>
            <a:r>
              <a:rPr sz="2700" spc="-5" dirty="0">
                <a:solidFill>
                  <a:srgbClr val="730000"/>
                </a:solidFill>
                <a:latin typeface="Calibri"/>
                <a:cs typeface="Calibri"/>
              </a:rPr>
              <a:t>integra </a:t>
            </a:r>
            <a:r>
              <a:rPr sz="2700" dirty="0">
                <a:solidFill>
                  <a:srgbClr val="730000"/>
                </a:solidFill>
                <a:latin typeface="Calibri"/>
                <a:cs typeface="Calibri"/>
              </a:rPr>
              <a:t>las </a:t>
            </a:r>
            <a:r>
              <a:rPr sz="2700" spc="-5" dirty="0">
                <a:solidFill>
                  <a:srgbClr val="730000"/>
                </a:solidFill>
                <a:latin typeface="Calibri"/>
                <a:cs typeface="Calibri"/>
              </a:rPr>
              <a:t>capacidades de </a:t>
            </a:r>
            <a:r>
              <a:rPr sz="2700" dirty="0">
                <a:solidFill>
                  <a:srgbClr val="730000"/>
                </a:solidFill>
                <a:latin typeface="Calibri"/>
                <a:cs typeface="Calibri"/>
              </a:rPr>
              <a:t>una  base de datos con las </a:t>
            </a:r>
            <a:r>
              <a:rPr sz="2700" spc="-5" dirty="0">
                <a:solidFill>
                  <a:srgbClr val="730000"/>
                </a:solidFill>
                <a:latin typeface="Calibri"/>
                <a:cs typeface="Calibri"/>
              </a:rPr>
              <a:t>capacidades de un</a:t>
            </a:r>
            <a:r>
              <a:rPr sz="2700" spc="-50" dirty="0">
                <a:solidFill>
                  <a:srgbClr val="73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730000"/>
                </a:solidFill>
                <a:latin typeface="Calibri"/>
                <a:cs typeface="Calibri"/>
              </a:rPr>
              <a:t>lenguaje  de </a:t>
            </a:r>
            <a:r>
              <a:rPr sz="2700" spc="-5" dirty="0">
                <a:solidFill>
                  <a:srgbClr val="730000"/>
                </a:solidFill>
                <a:latin typeface="Calibri"/>
                <a:cs typeface="Calibri"/>
              </a:rPr>
              <a:t>programación orientado </a:t>
            </a:r>
            <a:r>
              <a:rPr sz="2700" dirty="0">
                <a:solidFill>
                  <a:srgbClr val="730000"/>
                </a:solidFill>
                <a:latin typeface="Calibri"/>
                <a:cs typeface="Calibri"/>
              </a:rPr>
              <a:t>a </a:t>
            </a:r>
            <a:r>
              <a:rPr sz="2700" spc="-5" dirty="0">
                <a:solidFill>
                  <a:srgbClr val="730000"/>
                </a:solidFill>
                <a:latin typeface="Calibri"/>
                <a:cs typeface="Calibri"/>
              </a:rPr>
              <a:t>objetos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” (ODMG </a:t>
            </a:r>
            <a:r>
              <a:rPr sz="2700" dirty="0">
                <a:solidFill>
                  <a:srgbClr val="262626"/>
                </a:solidFill>
                <a:latin typeface="Calibri"/>
                <a:cs typeface="Calibri"/>
              </a:rPr>
              <a:t>–  Object 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Database Management</a:t>
            </a:r>
            <a:r>
              <a:rPr sz="27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262626"/>
                </a:solidFill>
                <a:latin typeface="Calibri"/>
                <a:cs typeface="Calibri"/>
              </a:rPr>
              <a:t>Group)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6893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905"/>
              </a:spcBef>
            </a:pPr>
            <a:r>
              <a:rPr sz="3800" dirty="0"/>
              <a:t>OODBMS: DBMS </a:t>
            </a:r>
            <a:r>
              <a:rPr sz="3800" spc="-5" dirty="0"/>
              <a:t>orientados </a:t>
            </a:r>
            <a:r>
              <a:rPr sz="3800" dirty="0"/>
              <a:t>a</a:t>
            </a:r>
            <a:r>
              <a:rPr sz="3800" spc="-20" dirty="0"/>
              <a:t> </a:t>
            </a:r>
            <a:r>
              <a:rPr sz="3800" spc="-5" dirty="0"/>
              <a:t>objetos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382607" y="2085340"/>
            <a:ext cx="6480810" cy="30988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50" spc="-1235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850" spc="34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62626"/>
                </a:solidFill>
                <a:latin typeface="Calibri"/>
                <a:cs typeface="Calibri"/>
              </a:rPr>
              <a:t>Debe </a:t>
            </a:r>
            <a:r>
              <a:rPr sz="3200" dirty="0">
                <a:solidFill>
                  <a:srgbClr val="262626"/>
                </a:solidFill>
                <a:latin typeface="Calibri"/>
                <a:cs typeface="Calibri"/>
              </a:rPr>
              <a:t>ser un </a:t>
            </a:r>
            <a:r>
              <a:rPr sz="3200" spc="-5" dirty="0">
                <a:solidFill>
                  <a:srgbClr val="262626"/>
                </a:solidFill>
                <a:latin typeface="Calibri"/>
                <a:cs typeface="Calibri"/>
              </a:rPr>
              <a:t>DBMS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[Atkinson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et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al.,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1989]</a:t>
            </a:r>
            <a:r>
              <a:rPr sz="3200" spc="-5" dirty="0">
                <a:solidFill>
                  <a:srgbClr val="262626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926465" algn="l"/>
              </a:tabLst>
            </a:pPr>
            <a:r>
              <a:rPr sz="2500" spc="-108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Persistencia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926465" algn="l"/>
              </a:tabLst>
            </a:pPr>
            <a:r>
              <a:rPr sz="2500" spc="-108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Almacenamiento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secundario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926465" algn="l"/>
              </a:tabLst>
            </a:pPr>
            <a:r>
              <a:rPr sz="2500" spc="-108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Concurrencia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926465" algn="l"/>
              </a:tabLst>
            </a:pPr>
            <a:r>
              <a:rPr sz="2500" spc="-108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Recuperación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926465" algn="l"/>
              </a:tabLst>
            </a:pPr>
            <a:r>
              <a:rPr sz="2500" spc="-108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Lenguaje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para consultas</a:t>
            </a:r>
            <a:r>
              <a:rPr sz="28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215" dirty="0">
                <a:solidFill>
                  <a:srgbClr val="262626"/>
                </a:solidFill>
                <a:latin typeface="Calibri"/>
                <a:cs typeface="Calibri"/>
              </a:rPr>
              <a:t>ad-­‐hoc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6893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905"/>
              </a:spcBef>
            </a:pPr>
            <a:r>
              <a:rPr sz="3800" dirty="0"/>
              <a:t>OODBMS: DBMS </a:t>
            </a:r>
            <a:r>
              <a:rPr sz="3800" spc="-5" dirty="0"/>
              <a:t>orientados </a:t>
            </a:r>
            <a:r>
              <a:rPr sz="3800" dirty="0"/>
              <a:t>a</a:t>
            </a:r>
            <a:r>
              <a:rPr sz="3800" spc="-20" dirty="0"/>
              <a:t> </a:t>
            </a:r>
            <a:r>
              <a:rPr sz="3800" spc="-5" dirty="0"/>
              <a:t>objetos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382607" y="2128520"/>
            <a:ext cx="6982459" cy="391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700" spc="-118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700" spc="-118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solidFill>
                  <a:srgbClr val="262626"/>
                </a:solidFill>
                <a:latin typeface="Calibri"/>
                <a:cs typeface="Calibri"/>
              </a:rPr>
              <a:t>Debe ser un sistema orientado </a:t>
            </a:r>
            <a:r>
              <a:rPr sz="3000" dirty="0">
                <a:solidFill>
                  <a:srgbClr val="262626"/>
                </a:solidFill>
                <a:latin typeface="Calibri"/>
                <a:cs typeface="Calibri"/>
              </a:rPr>
              <a:t>a</a:t>
            </a:r>
            <a:r>
              <a:rPr sz="30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Calibri"/>
                <a:cs typeface="Calibri"/>
              </a:rPr>
              <a:t>objetos</a:t>
            </a:r>
            <a:endParaRPr sz="3000">
              <a:latin typeface="Calibri"/>
              <a:cs typeface="Calibri"/>
            </a:endParaRPr>
          </a:p>
          <a:p>
            <a:pPr marL="457200">
              <a:lnSpc>
                <a:spcPts val="3400"/>
              </a:lnSpc>
            </a:pP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[Atkinson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et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al.,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1989]</a:t>
            </a:r>
            <a:r>
              <a:rPr sz="3000" spc="-5" dirty="0">
                <a:solidFill>
                  <a:srgbClr val="262626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Objetos</a:t>
            </a:r>
            <a:r>
              <a:rPr sz="26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complejos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Identidad de objetos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Encapsulamiento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Clases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Herencia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90" dirty="0">
                <a:solidFill>
                  <a:srgbClr val="262626"/>
                </a:solidFill>
                <a:latin typeface="Calibri"/>
                <a:cs typeface="Calibri"/>
              </a:rPr>
              <a:t>Sobre-­‐escritura,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sobrecarga, enlace</a:t>
            </a:r>
            <a:r>
              <a:rPr sz="2600" spc="9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dinámico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  <a:tabLst>
                <a:tab pos="926465" algn="l"/>
              </a:tabLst>
            </a:pPr>
            <a:r>
              <a:rPr sz="2300" spc="-990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Completitud</a:t>
            </a:r>
            <a:r>
              <a:rPr sz="26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Computacional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OODBMS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142" y="2100578"/>
            <a:ext cx="7313930" cy="439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300" spc="-99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300" spc="-99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262626"/>
                </a:solidFill>
                <a:latin typeface="Calibri"/>
                <a:cs typeface="Calibri"/>
              </a:rPr>
              <a:t>Objetos</a:t>
            </a:r>
            <a:r>
              <a:rPr sz="26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complejos:</a:t>
            </a:r>
            <a:endParaRPr sz="2600">
              <a:latin typeface="Calibri"/>
              <a:cs typeface="Calibri"/>
            </a:endParaRPr>
          </a:p>
          <a:p>
            <a:pPr marL="926465" marR="1370965" indent="-457200">
              <a:lnSpc>
                <a:spcPct val="79900"/>
              </a:lnSpc>
              <a:spcBef>
                <a:spcPts val="535"/>
              </a:spcBef>
              <a:tabLst>
                <a:tab pos="926465" algn="l"/>
              </a:tabLst>
            </a:pPr>
            <a:r>
              <a:rPr sz="2150" spc="-93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Las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propiedades de un objeto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pueden  representar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con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objetos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tabLst>
                <a:tab pos="926465" algn="l"/>
              </a:tabLst>
            </a:pPr>
            <a:r>
              <a:rPr sz="2150" spc="-93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Se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crean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aplicando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constructores de</a:t>
            </a:r>
            <a:r>
              <a:rPr sz="24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objetos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"/>
              </a:spcBef>
            </a:pPr>
            <a:r>
              <a:rPr sz="1950" spc="-84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1950" spc="51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Conjuntos: colecciones de objetos del mundo</a:t>
            </a:r>
            <a:r>
              <a:rPr sz="2200" spc="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real</a:t>
            </a:r>
            <a:endParaRPr sz="2200">
              <a:latin typeface="Calibri"/>
              <a:cs typeface="Calibri"/>
            </a:endParaRPr>
          </a:p>
          <a:p>
            <a:pPr marL="1269365" marR="728345" indent="-342900">
              <a:lnSpc>
                <a:spcPct val="79500"/>
              </a:lnSpc>
              <a:spcBef>
                <a:spcPts val="600"/>
              </a:spcBef>
            </a:pPr>
            <a:r>
              <a:rPr sz="1950" spc="-84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1950" spc="50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Tuplas: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son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la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forma natural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de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representar los  atributos de un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objeto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"/>
              </a:spcBef>
            </a:pPr>
            <a:r>
              <a:rPr sz="1950" spc="-84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1950" spc="50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62626"/>
                </a:solidFill>
                <a:latin typeface="Calibri"/>
                <a:cs typeface="Calibri"/>
              </a:rPr>
              <a:t>Listas y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arreglos: capturan</a:t>
            </a:r>
            <a:r>
              <a:rPr sz="22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orden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"/>
              </a:spcBef>
            </a:pPr>
            <a:r>
              <a:rPr sz="1950" spc="-84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1950" spc="53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262626"/>
                </a:solidFill>
                <a:latin typeface="Calibri"/>
                <a:cs typeface="Calibri"/>
              </a:rPr>
              <a:t>Multi-­‐conjuntos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(bags): aceptan elementos</a:t>
            </a:r>
            <a:r>
              <a:rPr sz="2200" spc="1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62626"/>
                </a:solidFill>
                <a:latin typeface="Calibri"/>
                <a:cs typeface="Calibri"/>
              </a:rPr>
              <a:t>repetidos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926465" marR="539115" indent="-457200">
              <a:lnSpc>
                <a:spcPct val="799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2150" spc="-93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150" spc="-93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Los constructores son ortogonales (se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aplican a  cualquier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objeto) </a:t>
            </a:r>
            <a:r>
              <a:rPr sz="2400" dirty="0">
                <a:solidFill>
                  <a:srgbClr val="262626"/>
                </a:solidFill>
                <a:latin typeface="Calibri"/>
                <a:cs typeface="Calibri"/>
              </a:rPr>
              <a:t>Ej. </a:t>
            </a:r>
            <a:r>
              <a:rPr sz="2400" spc="-5" dirty="0">
                <a:solidFill>
                  <a:srgbClr val="262626"/>
                </a:solidFill>
                <a:latin typeface="Calibri"/>
                <a:cs typeface="Calibri"/>
              </a:rPr>
              <a:t>lista(tuplas(arreglo(...)..))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455773"/>
            <a:ext cx="8576945" cy="1143000"/>
          </a:xfrm>
          <a:prstGeom prst="rect">
            <a:avLst/>
          </a:prstGeom>
          <a:solidFill>
            <a:srgbClr val="323232">
              <a:alpha val="70199"/>
            </a:srgbClr>
          </a:solidFill>
        </p:spPr>
        <p:txBody>
          <a:bodyPr vert="horz" wrap="square" lIns="0" tIns="3384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65"/>
              </a:spcBef>
            </a:pPr>
            <a:r>
              <a:rPr spc="-5" dirty="0"/>
              <a:t>OODBMS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607" y="2084977"/>
            <a:ext cx="7213600" cy="33534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466090" algn="l"/>
              </a:tabLst>
            </a:pPr>
            <a:r>
              <a:rPr sz="2700" spc="-1180" dirty="0">
                <a:solidFill>
                  <a:srgbClr val="A6A6A6"/>
                </a:solidFill>
                <a:latin typeface="Wingdings"/>
                <a:cs typeface="Wingdings"/>
              </a:rPr>
              <a:t></a:t>
            </a:r>
            <a:r>
              <a:rPr sz="2700" spc="-1180" dirty="0">
                <a:solidFill>
                  <a:srgbClr val="A6A6A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solidFill>
                  <a:srgbClr val="262626"/>
                </a:solidFill>
                <a:latin typeface="Calibri"/>
                <a:cs typeface="Calibri"/>
              </a:rPr>
              <a:t>Identidad de Objetos:</a:t>
            </a:r>
            <a:endParaRPr sz="3000">
              <a:latin typeface="Calibri"/>
              <a:cs typeface="Calibri"/>
            </a:endParaRPr>
          </a:p>
          <a:p>
            <a:pPr marL="927100" marR="1652270" indent="-457200">
              <a:lnSpc>
                <a:spcPts val="3300"/>
              </a:lnSpc>
              <a:spcBef>
                <a:spcPts val="760"/>
              </a:spcBef>
              <a:tabLst>
                <a:tab pos="926465" algn="l"/>
              </a:tabLst>
            </a:pPr>
            <a:r>
              <a:rPr sz="2500" spc="-108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Cada instancia en la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BD 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tiene</a:t>
            </a:r>
            <a:r>
              <a:rPr sz="2800" spc="-9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un  identiﬁcador único</a:t>
            </a:r>
            <a:r>
              <a:rPr sz="280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OID</a:t>
            </a:r>
            <a:endParaRPr sz="2800">
              <a:latin typeface="Calibri"/>
              <a:cs typeface="Calibri"/>
            </a:endParaRPr>
          </a:p>
          <a:p>
            <a:pPr marL="927100" marR="5080" indent="-457200">
              <a:lnSpc>
                <a:spcPts val="3300"/>
              </a:lnSpc>
              <a:spcBef>
                <a:spcPts val="700"/>
              </a:spcBef>
              <a:tabLst>
                <a:tab pos="926465" algn="l"/>
              </a:tabLst>
            </a:pPr>
            <a:r>
              <a:rPr sz="2500" spc="-108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El objeto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existe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independientemente de los  valores de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sus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propiedades</a:t>
            </a:r>
            <a:endParaRPr sz="2800">
              <a:latin typeface="Calibri"/>
              <a:cs typeface="Calibri"/>
            </a:endParaRPr>
          </a:p>
          <a:p>
            <a:pPr marL="927100" marR="479425" indent="-457200">
              <a:lnSpc>
                <a:spcPct val="101200"/>
              </a:lnSpc>
              <a:spcBef>
                <a:spcPts val="500"/>
              </a:spcBef>
              <a:tabLst>
                <a:tab pos="926465" algn="l"/>
              </a:tabLst>
            </a:pPr>
            <a:r>
              <a:rPr sz="2500" spc="-1085" dirty="0">
                <a:solidFill>
                  <a:srgbClr val="404040"/>
                </a:solidFill>
                <a:latin typeface="Wingdings"/>
                <a:cs typeface="Wingdings"/>
              </a:rPr>
              <a:t></a:t>
            </a:r>
            <a:r>
              <a:rPr sz="2500" spc="-1085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Dos objetos diferentes pueden tener los  mismos valores en </a:t>
            </a:r>
            <a:r>
              <a:rPr sz="2800" dirty="0">
                <a:solidFill>
                  <a:srgbClr val="262626"/>
                </a:solidFill>
                <a:latin typeface="Calibri"/>
                <a:cs typeface="Calibri"/>
              </a:rPr>
              <a:t>sus </a:t>
            </a:r>
            <a:r>
              <a:rPr sz="2800" spc="-5" dirty="0">
                <a:solidFill>
                  <a:srgbClr val="262626"/>
                </a:solidFill>
                <a:latin typeface="Calibri"/>
                <a:cs typeface="Calibri"/>
              </a:rPr>
              <a:t>propiedades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Office PowerPoint</Application>
  <PresentationFormat>Presentación en pantalla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Calibri</vt:lpstr>
      <vt:lpstr>Corbel</vt:lpstr>
      <vt:lpstr>Times New Roman</vt:lpstr>
      <vt:lpstr>Wingdings</vt:lpstr>
      <vt:lpstr>Office Theme</vt:lpstr>
      <vt:lpstr>Presentación de PowerPoint</vt:lpstr>
      <vt:lpstr>Contenido</vt:lpstr>
      <vt:lpstr>¿Porqué surgen los OODBMS?</vt:lpstr>
      <vt:lpstr>¿Porqué surgen los OODBMS?</vt:lpstr>
      <vt:lpstr>OODBMS: BDMS orientados a objetos</vt:lpstr>
      <vt:lpstr>OODBMS: DBMS orientados a objetos</vt:lpstr>
      <vt:lpstr>OODBMS: DBMS orientados a objetos</vt:lpstr>
      <vt:lpstr>OODBMS</vt:lpstr>
      <vt:lpstr>OODBMS</vt:lpstr>
      <vt:lpstr>OODBMS</vt:lpstr>
      <vt:lpstr>OODBMS</vt:lpstr>
      <vt:lpstr>OODBMS</vt:lpstr>
      <vt:lpstr>Modelo de Datos OO</vt:lpstr>
      <vt:lpstr>Modelo de Datos OO</vt:lpstr>
      <vt:lpstr>Object Deﬁnition Language (ODL)</vt:lpstr>
      <vt:lpstr>ODL -­‐ Ejemplo</vt:lpstr>
      <vt:lpstr>ODL -­‐ Ejemplo</vt:lpstr>
      <vt:lpstr>Object Deﬁnition Language (ODL)</vt:lpstr>
      <vt:lpstr>Object Deﬁnition Language (ODL)</vt:lpstr>
      <vt:lpstr>Ejercicio</vt:lpstr>
      <vt:lpstr>Object Query Language (OQL)</vt:lpstr>
      <vt:lpstr>Problemas de los OODBMS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aldo</cp:lastModifiedBy>
  <cp:revision>1</cp:revision>
  <dcterms:created xsi:type="dcterms:W3CDTF">2018-05-11T18:39:16Z</dcterms:created>
  <dcterms:modified xsi:type="dcterms:W3CDTF">2018-05-11T18:44:02Z</dcterms:modified>
</cp:coreProperties>
</file>