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9144000" cy="6858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4163" y="1598613"/>
            <a:ext cx="1600200" cy="116205"/>
          </a:xfrm>
          <a:custGeom>
            <a:avLst/>
            <a:gdLst/>
            <a:ahLst/>
            <a:cxnLst/>
            <a:rect l="l" t="t" r="r" b="b"/>
            <a:pathLst>
              <a:path w="1600200" h="116205">
                <a:moveTo>
                  <a:pt x="0" y="115886"/>
                </a:moveTo>
                <a:lnTo>
                  <a:pt x="1600199" y="115886"/>
                </a:lnTo>
                <a:lnTo>
                  <a:pt x="1600199" y="0"/>
                </a:lnTo>
                <a:lnTo>
                  <a:pt x="0" y="0"/>
                </a:lnTo>
                <a:lnTo>
                  <a:pt x="0" y="115886"/>
                </a:lnTo>
                <a:close/>
              </a:path>
            </a:pathLst>
          </a:custGeom>
          <a:solidFill>
            <a:srgbClr val="AB1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84362" y="1598613"/>
            <a:ext cx="2743200" cy="116205"/>
          </a:xfrm>
          <a:custGeom>
            <a:avLst/>
            <a:gdLst/>
            <a:ahLst/>
            <a:cxnLst/>
            <a:rect l="l" t="t" r="r" b="b"/>
            <a:pathLst>
              <a:path w="2743200" h="116205">
                <a:moveTo>
                  <a:pt x="0" y="115886"/>
                </a:moveTo>
                <a:lnTo>
                  <a:pt x="2743200" y="115886"/>
                </a:lnTo>
                <a:lnTo>
                  <a:pt x="2743200" y="0"/>
                </a:lnTo>
                <a:lnTo>
                  <a:pt x="0" y="0"/>
                </a:lnTo>
                <a:lnTo>
                  <a:pt x="0" y="115886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25973" y="1598613"/>
            <a:ext cx="4234180" cy="116205"/>
          </a:xfrm>
          <a:custGeom>
            <a:avLst/>
            <a:gdLst/>
            <a:ahLst/>
            <a:cxnLst/>
            <a:rect l="l" t="t" r="r" b="b"/>
            <a:pathLst>
              <a:path w="4234180" h="116205">
                <a:moveTo>
                  <a:pt x="0" y="115886"/>
                </a:moveTo>
                <a:lnTo>
                  <a:pt x="4233862" y="115886"/>
                </a:lnTo>
                <a:lnTo>
                  <a:pt x="4233862" y="0"/>
                </a:lnTo>
                <a:lnTo>
                  <a:pt x="0" y="0"/>
                </a:lnTo>
                <a:lnTo>
                  <a:pt x="0" y="115886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161" y="455613"/>
            <a:ext cx="8575676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9838" y="1895692"/>
            <a:ext cx="8344323" cy="4772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163" y="444501"/>
            <a:ext cx="8574405" cy="1468755"/>
          </a:xfrm>
          <a:custGeom>
            <a:avLst/>
            <a:gdLst/>
            <a:ahLst/>
            <a:cxnLst/>
            <a:rect l="l" t="t" r="r" b="b"/>
            <a:pathLst>
              <a:path w="8574405" h="1468755">
                <a:moveTo>
                  <a:pt x="0" y="0"/>
                </a:moveTo>
                <a:lnTo>
                  <a:pt x="8574085" y="0"/>
                </a:lnTo>
                <a:lnTo>
                  <a:pt x="8574085" y="1468437"/>
                </a:lnTo>
                <a:lnTo>
                  <a:pt x="0" y="1468437"/>
                </a:lnTo>
                <a:lnTo>
                  <a:pt x="0" y="0"/>
                </a:lnTo>
                <a:close/>
              </a:path>
            </a:pathLst>
          </a:custGeom>
          <a:solidFill>
            <a:srgbClr val="323232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163" y="1906588"/>
            <a:ext cx="2743200" cy="138430"/>
          </a:xfrm>
          <a:custGeom>
            <a:avLst/>
            <a:gdLst/>
            <a:ahLst/>
            <a:cxnLst/>
            <a:rect l="l" t="t" r="r" b="b"/>
            <a:pathLst>
              <a:path w="2743200" h="138430">
                <a:moveTo>
                  <a:pt x="0" y="0"/>
                </a:moveTo>
                <a:lnTo>
                  <a:pt x="2743199" y="0"/>
                </a:lnTo>
                <a:lnTo>
                  <a:pt x="2743199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AB1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25775" y="1906588"/>
            <a:ext cx="1600200" cy="138430"/>
          </a:xfrm>
          <a:custGeom>
            <a:avLst/>
            <a:gdLst/>
            <a:ahLst/>
            <a:cxnLst/>
            <a:rect l="l" t="t" r="r" b="b"/>
            <a:pathLst>
              <a:path w="1600200" h="138430">
                <a:moveTo>
                  <a:pt x="0" y="0"/>
                </a:moveTo>
                <a:lnTo>
                  <a:pt x="1600198" y="0"/>
                </a:lnTo>
                <a:lnTo>
                  <a:pt x="1600198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5973" y="1906588"/>
            <a:ext cx="4234180" cy="138430"/>
          </a:xfrm>
          <a:custGeom>
            <a:avLst/>
            <a:gdLst/>
            <a:ahLst/>
            <a:cxnLst/>
            <a:rect l="l" t="t" r="r" b="b"/>
            <a:pathLst>
              <a:path w="4234180" h="138430">
                <a:moveTo>
                  <a:pt x="0" y="0"/>
                </a:moveTo>
                <a:lnTo>
                  <a:pt x="4233862" y="0"/>
                </a:lnTo>
                <a:lnTo>
                  <a:pt x="4233862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22627" y="477521"/>
            <a:ext cx="412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Wingdings"/>
                <a:cs typeface="Wingdings"/>
              </a:rPr>
              <a:t></a:t>
            </a:r>
            <a:endParaRPr sz="3600">
              <a:latin typeface="Wingdings"/>
              <a:cs typeface="Wingding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163" y="6227762"/>
            <a:ext cx="8574405" cy="173355"/>
          </a:xfrm>
          <a:custGeom>
            <a:avLst/>
            <a:gdLst/>
            <a:ahLst/>
            <a:cxnLst/>
            <a:rect l="l" t="t" r="r" b="b"/>
            <a:pathLst>
              <a:path w="8574405" h="173354">
                <a:moveTo>
                  <a:pt x="0" y="0"/>
                </a:moveTo>
                <a:lnTo>
                  <a:pt x="8574085" y="0"/>
                </a:lnTo>
                <a:lnTo>
                  <a:pt x="8574085" y="173036"/>
                </a:lnTo>
                <a:lnTo>
                  <a:pt x="0" y="173036"/>
                </a:lnTo>
                <a:lnTo>
                  <a:pt x="0" y="0"/>
                </a:lnTo>
                <a:close/>
              </a:path>
            </a:pathLst>
          </a:custGeom>
          <a:solidFill>
            <a:srgbClr val="32323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2780" y="791601"/>
            <a:ext cx="4575175" cy="109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</a:t>
            </a:r>
          </a:p>
          <a:p>
            <a:pPr marL="54610">
              <a:lnSpc>
                <a:spcPct val="100000"/>
              </a:lnSpc>
              <a:spcBef>
                <a:spcPts val="30"/>
              </a:spcBef>
            </a:pPr>
            <a:r>
              <a:rPr sz="2800" spc="-5" dirty="0">
                <a:latin typeface="Calibri"/>
                <a:cs typeface="Calibri"/>
              </a:rPr>
              <a:t>Gestión 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5" dirty="0">
                <a:latin typeface="Calibri"/>
                <a:cs typeface="Calibri"/>
              </a:rPr>
              <a:t>Modelación de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Datos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5" dirty="0"/>
              <a:t> Declare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872" y="1869438"/>
            <a:ext cx="7047230" cy="3848100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0"/>
              </a:spcBef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Alias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para los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argumento</a:t>
            </a:r>
            <a:endParaRPr sz="2800">
              <a:latin typeface="Calibri"/>
              <a:cs typeface="Calibri"/>
            </a:endParaRPr>
          </a:p>
          <a:p>
            <a:pPr marL="2331720">
              <a:lnSpc>
                <a:spcPct val="100000"/>
              </a:lnSpc>
              <a:spcBef>
                <a:spcPts val="1940"/>
              </a:spcBef>
            </a:pP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name ALIAS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FOR $i;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  <a:p>
            <a:pPr marL="1635125" marR="5080" indent="-1263650">
              <a:lnSpc>
                <a:spcPct val="101200"/>
              </a:lnSpc>
              <a:spcBef>
                <a:spcPts val="2000"/>
              </a:spcBef>
            </a:pP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variable_name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[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CONSTANT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]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data_type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[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NOT 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NULL ] [ {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DEFAULT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| := } value</a:t>
            </a:r>
            <a:r>
              <a:rPr sz="2800" spc="-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];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5" dirty="0"/>
              <a:t> Declare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6819" y="1720009"/>
            <a:ext cx="6619240" cy="51536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50495" marR="1262380">
              <a:lnSpc>
                <a:spcPts val="2500"/>
              </a:lnSpc>
              <a:spcBef>
                <a:spcPts val="5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OR REPLACE FUNCTION</a:t>
            </a:r>
            <a:r>
              <a:rPr sz="2400" spc="-6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incSalario  (INTEGER, INTEGER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50495" marR="3631565">
              <a:lnSpc>
                <a:spcPts val="25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RETURNS INTEGER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AS</a:t>
            </a:r>
            <a:r>
              <a:rPr sz="2400" spc="-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DECLARE</a:t>
            </a:r>
            <a:endParaRPr sz="2400">
              <a:latin typeface="Calibri"/>
              <a:cs typeface="Calibri"/>
            </a:endParaRPr>
          </a:p>
          <a:p>
            <a:pPr marL="356870" marR="2808605">
              <a:lnSpc>
                <a:spcPts val="2400"/>
              </a:lnSpc>
              <a:spcBef>
                <a:spcPts val="8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-- Alias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para los argumentos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ccEmp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ALIAS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$1;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ts val="241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incremento ALIAS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$2;</a:t>
            </a:r>
            <a:endParaRPr sz="2400">
              <a:latin typeface="Calibri"/>
              <a:cs typeface="Calibri"/>
            </a:endParaRPr>
          </a:p>
          <a:p>
            <a:pPr marL="356870" marR="3656965">
              <a:lnSpc>
                <a:spcPts val="2500"/>
              </a:lnSpc>
              <a:spcBef>
                <a:spcPts val="209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--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Variables  newSalario</a:t>
            </a:r>
            <a:r>
              <a:rPr sz="2400" spc="-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INTEGER;</a:t>
            </a:r>
            <a:endParaRPr sz="2400">
              <a:latin typeface="Calibri"/>
              <a:cs typeface="Calibri"/>
            </a:endParaRPr>
          </a:p>
          <a:p>
            <a:pPr marL="81280">
              <a:lnSpc>
                <a:spcPts val="229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BEGIN</a:t>
            </a:r>
            <a:endParaRPr sz="2400">
              <a:latin typeface="Calibri"/>
              <a:cs typeface="Calibri"/>
            </a:endParaRPr>
          </a:p>
          <a:p>
            <a:pPr marL="770255" marR="5080" indent="-414020">
              <a:lnSpc>
                <a:spcPts val="2500"/>
              </a:lnSpc>
              <a:spcBef>
                <a:spcPts val="209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UPDATE empleado SET salario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salario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+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(salario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*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incremento/100) WHERE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cc =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ccEmp;</a:t>
            </a:r>
            <a:endParaRPr sz="2400">
              <a:latin typeface="Calibri"/>
              <a:cs typeface="Calibri"/>
            </a:endParaRPr>
          </a:p>
          <a:p>
            <a:pPr marL="770255" marR="209550" indent="-414020">
              <a:lnSpc>
                <a:spcPts val="2500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SELECT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INTO newSalario salario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 WHERE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cc =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ccEmp;</a:t>
            </a:r>
            <a:endParaRPr sz="2400">
              <a:latin typeface="Calibri"/>
              <a:cs typeface="Calibri"/>
            </a:endParaRPr>
          </a:p>
          <a:p>
            <a:pPr marL="12700" marR="3285490" indent="344170">
              <a:lnSpc>
                <a:spcPts val="2500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RETURN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newSalario;  END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LANGUAGE</a:t>
            </a:r>
            <a:r>
              <a:rPr sz="2400" spc="-8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872" y="2115818"/>
            <a:ext cx="4714875" cy="385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Asignación (:=)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SELECT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 INTO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  <a:spcBef>
                <a:spcPts val="40"/>
              </a:spcBef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IF –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THEN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– ELSE – END</a:t>
            </a:r>
            <a:r>
              <a:rPr sz="2800" spc="-5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LOOP – END</a:t>
            </a:r>
            <a:r>
              <a:rPr sz="2800" spc="-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WHILE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– LOOP – END</a:t>
            </a:r>
            <a:r>
              <a:rPr sz="2800" spc="-6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  <a:spcBef>
                <a:spcPts val="40"/>
              </a:spcBef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FOR – IN – LOOP – END</a:t>
            </a:r>
            <a:r>
              <a:rPr sz="2800" spc="-1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RAISE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  <a:spcBef>
                <a:spcPts val="40"/>
              </a:spcBef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Llamado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Funciones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RETURN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6819" y="1940138"/>
            <a:ext cx="7185025" cy="45186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50495" marR="1473200">
              <a:lnSpc>
                <a:spcPts val="2500"/>
              </a:lnSpc>
              <a:spcBef>
                <a:spcPts val="5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OR REPLACE FUNCTION</a:t>
            </a:r>
            <a:r>
              <a:rPr sz="2400" spc="-7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agregarDpto  (VARCHAR(30)) RETURNS INTEGER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AS '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DECLARE</a:t>
            </a:r>
            <a:endParaRPr sz="2400">
              <a:latin typeface="Calibri"/>
              <a:cs typeface="Calibri"/>
            </a:endParaRPr>
          </a:p>
          <a:p>
            <a:pPr marL="356870" marR="4034790">
              <a:lnSpc>
                <a:spcPts val="25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nombre ALIAS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$1;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codigo</a:t>
            </a:r>
            <a:r>
              <a:rPr sz="24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INTEGER;</a:t>
            </a:r>
            <a:endParaRPr sz="2400">
              <a:latin typeface="Calibri"/>
              <a:cs typeface="Calibri"/>
            </a:endParaRPr>
          </a:p>
          <a:p>
            <a:pPr marL="81280">
              <a:lnSpc>
                <a:spcPts val="224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BEGIN</a:t>
            </a:r>
            <a:endParaRPr sz="2400">
              <a:latin typeface="Calibri"/>
              <a:cs typeface="Calibri"/>
            </a:endParaRPr>
          </a:p>
          <a:p>
            <a:pPr marL="426084">
              <a:lnSpc>
                <a:spcPts val="255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--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Calcula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nuevo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codigo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(ultimo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+</a:t>
            </a:r>
            <a:r>
              <a:rPr sz="2400" spc="-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1)</a:t>
            </a:r>
            <a:endParaRPr sz="2400">
              <a:latin typeface="Calibri"/>
              <a:cs typeface="Calibri"/>
            </a:endParaRPr>
          </a:p>
          <a:p>
            <a:pPr marL="977265" marR="1541780" indent="-551815">
              <a:lnSpc>
                <a:spcPts val="2500"/>
              </a:lnSpc>
              <a:spcBef>
                <a:spcPts val="209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SELECT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INTO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codigo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MAX(codDpto)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FROM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departamento;</a:t>
            </a:r>
            <a:endParaRPr sz="2400">
              <a:latin typeface="Calibri"/>
              <a:cs typeface="Calibri"/>
            </a:endParaRPr>
          </a:p>
          <a:p>
            <a:pPr marL="426084">
              <a:lnSpc>
                <a:spcPts val="2290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codigo := codigo +</a:t>
            </a:r>
            <a:r>
              <a:rPr sz="2400" spc="-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1;</a:t>
            </a:r>
            <a:endParaRPr sz="2400">
              <a:latin typeface="Calibri"/>
              <a:cs typeface="Calibri"/>
            </a:endParaRPr>
          </a:p>
          <a:p>
            <a:pPr marL="426084">
              <a:lnSpc>
                <a:spcPts val="25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-- Inserta el nuevo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departamento</a:t>
            </a:r>
            <a:endParaRPr sz="2400">
              <a:latin typeface="Calibri"/>
              <a:cs typeface="Calibri"/>
            </a:endParaRPr>
          </a:p>
          <a:p>
            <a:pPr marL="426084" marR="5080">
              <a:lnSpc>
                <a:spcPts val="2500"/>
              </a:lnSpc>
              <a:spcBef>
                <a:spcPts val="209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INSERT INTO departamento VALUES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(codigo,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nombre);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RETURN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codigo;</a:t>
            </a:r>
            <a:endParaRPr sz="2400">
              <a:latin typeface="Calibri"/>
              <a:cs typeface="Calibri"/>
            </a:endParaRPr>
          </a:p>
          <a:p>
            <a:pPr marR="3838575" algn="ctr">
              <a:lnSpc>
                <a:spcPts val="248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LANGUAGE</a:t>
            </a:r>
            <a:r>
              <a:rPr sz="2400" spc="-7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6819" y="1872407"/>
            <a:ext cx="7185025" cy="45186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50495" marR="1124585">
              <a:lnSpc>
                <a:spcPts val="2500"/>
              </a:lnSpc>
              <a:spcBef>
                <a:spcPts val="5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OR REPLACE FUNCTION</a:t>
            </a:r>
            <a:r>
              <a:rPr sz="2400" spc="-5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agregarDptoAlt  (VARCHAR(30)) RETURNS INTEGER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AS '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DECLARE</a:t>
            </a:r>
            <a:endParaRPr sz="2400">
              <a:latin typeface="Calibri"/>
              <a:cs typeface="Calibri"/>
            </a:endParaRPr>
          </a:p>
          <a:p>
            <a:pPr marL="356870" marR="4034790">
              <a:lnSpc>
                <a:spcPts val="25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nombre ALIAS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$1;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codigo</a:t>
            </a:r>
            <a:r>
              <a:rPr sz="24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INTEGER;</a:t>
            </a:r>
            <a:endParaRPr sz="2400">
              <a:latin typeface="Calibri"/>
              <a:cs typeface="Calibri"/>
            </a:endParaRPr>
          </a:p>
          <a:p>
            <a:pPr marL="81280">
              <a:lnSpc>
                <a:spcPts val="224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BEGIN</a:t>
            </a:r>
            <a:endParaRPr sz="2400">
              <a:latin typeface="Calibri"/>
              <a:cs typeface="Calibri"/>
            </a:endParaRPr>
          </a:p>
          <a:p>
            <a:pPr marL="426084">
              <a:lnSpc>
                <a:spcPts val="255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--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Calcula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nuevo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codigo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(ultimo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+</a:t>
            </a:r>
            <a:r>
              <a:rPr sz="2400" spc="-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1)</a:t>
            </a:r>
            <a:endParaRPr sz="2400">
              <a:latin typeface="Calibri"/>
              <a:cs typeface="Calibri"/>
            </a:endParaRPr>
          </a:p>
          <a:p>
            <a:pPr marL="632460" marR="367030" indent="-207010">
              <a:lnSpc>
                <a:spcPts val="2500"/>
              </a:lnSpc>
              <a:spcBef>
                <a:spcPts val="209"/>
              </a:spcBef>
              <a:tabLst>
                <a:tab pos="3025775" algn="l"/>
                <a:tab pos="4906010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SELECT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INTO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codigo	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codDpto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departamento 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ORDER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codDpto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DESC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;	</a:t>
            </a:r>
            <a:r>
              <a:rPr sz="2400" b="1" spc="-5" dirty="0">
                <a:solidFill>
                  <a:srgbClr val="730000"/>
                </a:solidFill>
                <a:latin typeface="Calibri"/>
                <a:cs typeface="Calibri"/>
              </a:rPr>
              <a:t>-- usa la </a:t>
            </a:r>
            <a:r>
              <a:rPr sz="2400" b="1" dirty="0">
                <a:solidFill>
                  <a:srgbClr val="730000"/>
                </a:solidFill>
                <a:latin typeface="Calibri"/>
                <a:cs typeface="Calibri"/>
              </a:rPr>
              <a:t>1a.</a:t>
            </a:r>
            <a:r>
              <a:rPr sz="2400" b="1" spc="-65" dirty="0">
                <a:solidFill>
                  <a:srgbClr val="73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730000"/>
                </a:solidFill>
                <a:latin typeface="Calibri"/>
                <a:cs typeface="Calibri"/>
              </a:rPr>
              <a:t>ﬁla</a:t>
            </a:r>
            <a:endParaRPr sz="2400">
              <a:latin typeface="Calibri"/>
              <a:cs typeface="Calibri"/>
            </a:endParaRPr>
          </a:p>
          <a:p>
            <a:pPr marL="426084">
              <a:lnSpc>
                <a:spcPts val="2290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codigo := codigo +</a:t>
            </a:r>
            <a:r>
              <a:rPr sz="2400" spc="-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1;</a:t>
            </a:r>
            <a:endParaRPr sz="2400">
              <a:latin typeface="Calibri"/>
              <a:cs typeface="Calibri"/>
            </a:endParaRPr>
          </a:p>
          <a:p>
            <a:pPr marL="426084">
              <a:lnSpc>
                <a:spcPts val="25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-- Inserta el nuevo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departamento</a:t>
            </a:r>
            <a:endParaRPr sz="2400">
              <a:latin typeface="Calibri"/>
              <a:cs typeface="Calibri"/>
            </a:endParaRPr>
          </a:p>
          <a:p>
            <a:pPr marL="426084" marR="5080">
              <a:lnSpc>
                <a:spcPts val="2500"/>
              </a:lnSpc>
              <a:spcBef>
                <a:spcPts val="209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INSERT INTO departamento VALUES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(codigo,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nombre);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RETURN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codigo;</a:t>
            </a:r>
            <a:endParaRPr sz="2400">
              <a:latin typeface="Calibri"/>
              <a:cs typeface="Calibri"/>
            </a:endParaRPr>
          </a:p>
          <a:p>
            <a:pPr marR="3838575" algn="ctr">
              <a:lnSpc>
                <a:spcPts val="248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LANGUAGE</a:t>
            </a:r>
            <a:r>
              <a:rPr sz="2400" spc="-7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66620"/>
            <a:ext cx="3634104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533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IF –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THEN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– ELSE – END</a:t>
            </a:r>
            <a:r>
              <a:rPr sz="2400" spc="-9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IF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5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IF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condition</a:t>
            </a:r>
            <a:r>
              <a:rPr sz="2400" i="1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THEN</a:t>
            </a:r>
            <a:endParaRPr sz="2400">
              <a:latin typeface="Calibri"/>
              <a:cs typeface="Calibri"/>
            </a:endParaRPr>
          </a:p>
          <a:p>
            <a:pPr marR="107314" algn="ctr">
              <a:lnSpc>
                <a:spcPct val="100000"/>
              </a:lnSpc>
              <a:spcBef>
                <a:spcPts val="20"/>
              </a:spcBef>
              <a:tabLst>
                <a:tab pos="1579245" algn="l"/>
              </a:tabLst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S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tatement;	[…]</a:t>
            </a:r>
            <a:endParaRPr sz="2400">
              <a:latin typeface="Calibri"/>
              <a:cs typeface="Calibri"/>
            </a:endParaRPr>
          </a:p>
          <a:p>
            <a:pPr marL="494665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[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R="85090" algn="ctr">
              <a:lnSpc>
                <a:spcPts val="2840"/>
              </a:lnSpc>
              <a:spcBef>
                <a:spcPts val="20"/>
              </a:spcBef>
            </a:pP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Statement; […]</a:t>
            </a:r>
            <a:r>
              <a:rPr sz="2400" i="1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  <a:p>
            <a:pPr marL="494665">
              <a:lnSpc>
                <a:spcPts val="2840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END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IF;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9541" y="2166620"/>
            <a:ext cx="7098665" cy="18516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hayNombre(varchar(25))  RETURNS VARCHAR(10)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AS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BEGIN</a:t>
            </a:r>
            <a:endParaRPr sz="2400">
              <a:latin typeface="Calibri"/>
              <a:cs typeface="Calibri"/>
            </a:endParaRPr>
          </a:p>
          <a:p>
            <a:pPr marL="288290" marR="603885">
              <a:lnSpc>
                <a:spcPct val="100699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PERFORM * FROM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where nombre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$1;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IF NOT FOUND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THEN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8667" y="3995420"/>
            <a:ext cx="267144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5" dirty="0">
                <a:solidFill>
                  <a:srgbClr val="730000"/>
                </a:solidFill>
                <a:latin typeface="Calibri"/>
                <a:cs typeface="Calibri"/>
              </a:rPr>
              <a:t>-- no </a:t>
            </a:r>
            <a:r>
              <a:rPr sz="2400" dirty="0">
                <a:solidFill>
                  <a:srgbClr val="730000"/>
                </a:solidFill>
                <a:latin typeface="Calibri"/>
                <a:cs typeface="Calibri"/>
              </a:rPr>
              <a:t>es comilla</a:t>
            </a:r>
            <a:r>
              <a:rPr sz="2400" spc="-90" dirty="0">
                <a:solidFill>
                  <a:srgbClr val="73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30000"/>
                </a:solidFill>
                <a:latin typeface="Calibri"/>
                <a:cs typeface="Calibri"/>
              </a:rPr>
              <a:t>doble</a:t>
            </a:r>
            <a:endParaRPr sz="2400">
              <a:latin typeface="Calibri"/>
              <a:cs typeface="Calibri"/>
            </a:endParaRPr>
          </a:p>
          <a:p>
            <a:pPr marL="13970">
              <a:lnSpc>
                <a:spcPts val="2840"/>
              </a:lnSpc>
            </a:pPr>
            <a:r>
              <a:rPr sz="2400" spc="-5" dirty="0">
                <a:solidFill>
                  <a:srgbClr val="800000"/>
                </a:solidFill>
                <a:latin typeface="Calibri"/>
                <a:cs typeface="Calibri"/>
              </a:rPr>
              <a:t>-- son dos</a:t>
            </a:r>
            <a:r>
              <a:rPr sz="2400" spc="-2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00000"/>
                </a:solidFill>
                <a:latin typeface="Calibri"/>
                <a:cs typeface="Calibri"/>
              </a:rPr>
              <a:t>sencillas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9541" y="3995420"/>
            <a:ext cx="3640454" cy="1483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19075" marR="5080" indent="344170">
              <a:lnSpc>
                <a:spcPct val="99000"/>
              </a:lnSpc>
              <a:spcBef>
                <a:spcPts val="125"/>
              </a:spcBef>
              <a:tabLst>
                <a:tab pos="1722120" algn="l"/>
              </a:tabLst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RETURN	''No</a:t>
            </a:r>
            <a:r>
              <a:rPr sz="2400" spc="-6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Encontro'';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ELSE RETURN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''Encontro'';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END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IF;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END;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LANGUAGE</a:t>
            </a:r>
            <a:r>
              <a:rPr sz="2400" spc="-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9541" y="5824220"/>
            <a:ext cx="728218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56565" marR="5080" indent="-444500">
              <a:lnSpc>
                <a:spcPts val="2800"/>
              </a:lnSpc>
              <a:spcBef>
                <a:spcPts val="259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PERFORM: si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 va a usar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el resultado de un SELECT,  cambiar el SELECT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por</a:t>
            </a:r>
            <a:r>
              <a:rPr sz="24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PERFORM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66620"/>
            <a:ext cx="6884670" cy="418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LOOP – END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5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[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&lt;&lt;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label&gt;&gt;</a:t>
            </a:r>
            <a:r>
              <a:rPr sz="2400" i="1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  <a:p>
            <a:pPr marL="49466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 marL="908050">
              <a:lnSpc>
                <a:spcPct val="100000"/>
              </a:lnSpc>
              <a:spcBef>
                <a:spcPts val="20"/>
              </a:spcBef>
              <a:tabLst>
                <a:tab pos="2397760" algn="l"/>
              </a:tabLst>
            </a:pP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statement;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[...]</a:t>
            </a:r>
            <a:endParaRPr sz="2400">
              <a:latin typeface="Calibri"/>
              <a:cs typeface="Calibri"/>
            </a:endParaRPr>
          </a:p>
          <a:p>
            <a:pPr marL="908050">
              <a:lnSpc>
                <a:spcPts val="284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EXIT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[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label </a:t>
            </a: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] [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WHEN condition</a:t>
            </a: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];</a:t>
            </a:r>
            <a:endParaRPr sz="2400">
              <a:latin typeface="Calibri"/>
              <a:cs typeface="Calibri"/>
            </a:endParaRPr>
          </a:p>
          <a:p>
            <a:pPr marL="494665">
              <a:lnSpc>
                <a:spcPts val="284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LOOP;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5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699"/>
              </a:lnSpc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&lt;&lt;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label&gt;&gt;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permite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especiﬁcar a que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LOOP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reﬁere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un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EXIT,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cuando hay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loops</a:t>
            </a:r>
            <a:r>
              <a:rPr sz="2400" spc="-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anidados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3781" y="2166620"/>
            <a:ext cx="5666740" cy="4048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37465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OR REPLACE FUNCTION</a:t>
            </a:r>
            <a:r>
              <a:rPr sz="2400" spc="-6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loopExample  (INTEGER)</a:t>
            </a:r>
            <a:endParaRPr sz="2400">
              <a:latin typeface="Calibri"/>
              <a:cs typeface="Calibri"/>
            </a:endParaRPr>
          </a:p>
          <a:p>
            <a:pPr marL="50165" marR="3218180">
              <a:lnSpc>
                <a:spcPts val="29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RETURNS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VOID AS</a:t>
            </a:r>
            <a:r>
              <a:rPr sz="2400" spc="-6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BEGIN</a:t>
            </a:r>
            <a:endParaRPr sz="2400">
              <a:latin typeface="Calibri"/>
              <a:cs typeface="Calibri"/>
            </a:endParaRPr>
          </a:p>
          <a:p>
            <a:pPr marL="532765" marR="3960495">
              <a:lnSpc>
                <a:spcPts val="2900"/>
              </a:lnSpc>
            </a:pP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&lt;&lt;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cicl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&gt;&gt;  LOOP</a:t>
            </a:r>
            <a:endParaRPr sz="2400">
              <a:latin typeface="Calibri"/>
              <a:cs typeface="Calibri"/>
            </a:endParaRPr>
          </a:p>
          <a:p>
            <a:pPr marL="876935">
              <a:lnSpc>
                <a:spcPts val="27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RAISE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NOTICE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''Contando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'';</a:t>
            </a:r>
            <a:endParaRPr sz="2400">
              <a:latin typeface="Calibri"/>
              <a:cs typeface="Calibri"/>
            </a:endParaRPr>
          </a:p>
          <a:p>
            <a:pPr marL="877569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$1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:=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$1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-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1;</a:t>
            </a:r>
            <a:endParaRPr sz="2400">
              <a:latin typeface="Calibri"/>
              <a:cs typeface="Calibri"/>
            </a:endParaRPr>
          </a:p>
          <a:p>
            <a:pPr marL="532765" marR="1842770" indent="344170">
              <a:lnSpc>
                <a:spcPct val="100699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EXIT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ciclo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WHEN $1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&lt;</a:t>
            </a:r>
            <a:r>
              <a:rPr sz="2400" spc="-7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0;  END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LOOP;</a:t>
            </a:r>
            <a:endParaRPr sz="2400">
              <a:latin typeface="Calibri"/>
              <a:cs typeface="Calibri"/>
            </a:endParaRPr>
          </a:p>
          <a:p>
            <a:pPr marL="1193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END;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LANGUAGE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66620"/>
            <a:ext cx="3299460" cy="247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WHILE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– END</a:t>
            </a:r>
            <a:r>
              <a:rPr sz="2400" spc="-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5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[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&lt;&lt;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label&gt;&gt;</a:t>
            </a:r>
            <a:r>
              <a:rPr sz="2400" i="1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  <a:p>
            <a:pPr marL="49466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WHILE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condition</a:t>
            </a:r>
            <a:r>
              <a:rPr sz="2400" i="1" spc="-6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 marL="494665" marR="474980" indent="413384">
              <a:lnSpc>
                <a:spcPct val="100699"/>
              </a:lnSpc>
              <a:tabLst>
                <a:tab pos="2397760" algn="l"/>
              </a:tabLst>
            </a:pP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stat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e</a:t>
            </a: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m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e</a:t>
            </a: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nt;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[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...]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</a:t>
            </a:r>
            <a:r>
              <a:rPr sz="24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LOOP;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PLs </a:t>
            </a:r>
            <a:r>
              <a:rPr dirty="0"/>
              <a:t>– </a:t>
            </a:r>
            <a:r>
              <a:rPr spc="-5" dirty="0"/>
              <a:t>Procedural 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66620"/>
            <a:ext cx="6409690" cy="327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PL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permiten crear funciones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en la base de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datos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PostgreSQL soporta, además de C,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4</a:t>
            </a:r>
            <a:r>
              <a:rPr sz="2400" spc="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lenguajes: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PL/pgSQL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PL/Tcl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PL/Perl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PL/Python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Los usuarios pueden agregar otros</a:t>
            </a:r>
            <a:r>
              <a:rPr sz="24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lenguajes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7679" y="2166620"/>
            <a:ext cx="7078345" cy="29438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whileExample (INTEGER)  RETURNS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VOID AS '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BEGIN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WHILE $1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&gt; 0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 marL="839469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RAISE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NOTICE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''Contando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'';</a:t>
            </a:r>
            <a:endParaRPr sz="2400">
              <a:latin typeface="Calibri"/>
              <a:cs typeface="Calibri"/>
            </a:endParaRPr>
          </a:p>
          <a:p>
            <a:pPr marL="426084" marR="4773930" indent="413384">
              <a:lnSpc>
                <a:spcPts val="2800"/>
              </a:lnSpc>
              <a:spcBef>
                <a:spcPts val="18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$1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:=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$1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-</a:t>
            </a:r>
            <a:r>
              <a:rPr sz="2400" spc="-8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1;  END</a:t>
            </a:r>
            <a:r>
              <a:rPr sz="2400" spc="-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LOOP;</a:t>
            </a:r>
            <a:endParaRPr sz="2400">
              <a:latin typeface="Calibri"/>
              <a:cs typeface="Calibri"/>
            </a:endParaRPr>
          </a:p>
          <a:p>
            <a:pPr marL="81280">
              <a:lnSpc>
                <a:spcPts val="282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END;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LANGUAGE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66620"/>
            <a:ext cx="5634990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 – END</a:t>
            </a:r>
            <a:r>
              <a:rPr sz="24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5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[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&lt;&lt;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label&gt;&gt;</a:t>
            </a:r>
            <a:r>
              <a:rPr sz="2400" i="1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  <a:p>
            <a:pPr marL="457200" marR="5080" indent="37465">
              <a:lnSpc>
                <a:spcPct val="100699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identiﬁer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[REVERSE]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expression1 </a:t>
            </a: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.. 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expression2</a:t>
            </a:r>
            <a:r>
              <a:rPr sz="2400" i="1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 marL="494665" marR="2809875" indent="413384">
              <a:lnSpc>
                <a:spcPts val="2800"/>
              </a:lnSpc>
              <a:spcBef>
                <a:spcPts val="180"/>
              </a:spcBef>
              <a:tabLst>
                <a:tab pos="2397760" algn="l"/>
              </a:tabLst>
            </a:pP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stat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e</a:t>
            </a: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m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e</a:t>
            </a: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nt;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[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...]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</a:t>
            </a:r>
            <a:r>
              <a:rPr sz="24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LOOP;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7679" y="2166620"/>
            <a:ext cx="6769100" cy="29438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forExample (INTEGER)  RETURNS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VOID AS '</a:t>
            </a:r>
            <a:endParaRPr sz="2400">
              <a:latin typeface="Calibri"/>
              <a:cs typeface="Calibri"/>
            </a:endParaRPr>
          </a:p>
          <a:p>
            <a:pPr marL="12700" marR="4194810">
              <a:lnSpc>
                <a:spcPts val="2900"/>
              </a:lnSpc>
              <a:spcBef>
                <a:spcPts val="20"/>
              </a:spcBef>
              <a:tabLst>
                <a:tab pos="1268095" algn="l"/>
              </a:tabLst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DECLARE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</a:t>
            </a:r>
            <a:r>
              <a:rPr sz="2400" spc="-6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INTEGER;  BEGIN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ts val="2800"/>
              </a:lnSpc>
              <a:tabLst>
                <a:tab pos="1929130" algn="l"/>
              </a:tabLst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 i IN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0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..	$1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  <a:p>
            <a:pPr marL="356870" marR="2508250" indent="481965">
              <a:lnSpc>
                <a:spcPts val="2800"/>
              </a:lnSpc>
              <a:spcBef>
                <a:spcPts val="18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RAISE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NOTICE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''Contando</a:t>
            </a:r>
            <a:r>
              <a:rPr sz="2400" spc="-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'';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LOOP;</a:t>
            </a:r>
            <a:endParaRPr sz="2400">
              <a:latin typeface="Calibri"/>
              <a:cs typeface="Calibri"/>
            </a:endParaRPr>
          </a:p>
          <a:p>
            <a:pPr marL="81280">
              <a:lnSpc>
                <a:spcPts val="282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END;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LANGUAGE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66620"/>
            <a:ext cx="6174105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97910" algn="ctr">
              <a:lnSpc>
                <a:spcPct val="100000"/>
              </a:lnSpc>
              <a:spcBef>
                <a:spcPts val="100"/>
              </a:spcBef>
              <a:tabLst>
                <a:tab pos="4533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 – END</a:t>
            </a:r>
            <a:r>
              <a:rPr sz="2400" spc="-1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5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[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&lt;&lt;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label&gt;&gt;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  <a:p>
            <a:pPr marL="494665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 [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recordVariable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|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%rowTypeVariable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] IN</a:t>
            </a:r>
            <a:endParaRPr sz="240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selectStatement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 marL="494665" marR="3348990" indent="413384">
              <a:lnSpc>
                <a:spcPts val="2800"/>
              </a:lnSpc>
              <a:spcBef>
                <a:spcPts val="180"/>
              </a:spcBef>
              <a:tabLst>
                <a:tab pos="2397760" algn="l"/>
              </a:tabLst>
            </a:pP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stat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e</a:t>
            </a: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m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e</a:t>
            </a: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nt;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[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...]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</a:t>
            </a:r>
            <a:r>
              <a:rPr sz="24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LOOP;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6340" y="2126403"/>
            <a:ext cx="6955790" cy="42011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5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NombreApellidoROW ()  RETURNS TEXT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AS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</a:t>
            </a:r>
            <a:endParaRPr sz="2400">
              <a:latin typeface="Calibri"/>
              <a:cs typeface="Calibri"/>
            </a:endParaRPr>
          </a:p>
          <a:p>
            <a:pPr marL="150495" marR="901065" indent="-138430">
              <a:lnSpc>
                <a:spcPts val="25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-- Retorna nombres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apellidos de los empleados  DECLARE</a:t>
            </a:r>
            <a:endParaRPr sz="2400">
              <a:latin typeface="Calibri"/>
              <a:cs typeface="Calibri"/>
            </a:endParaRPr>
          </a:p>
          <a:p>
            <a:pPr marL="288290" marR="2738755">
              <a:lnSpc>
                <a:spcPts val="2400"/>
              </a:lnSpc>
              <a:spcBef>
                <a:spcPts val="8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rowData empleado%ROWTYPE;  textOutput TEXT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:= ''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'';</a:t>
            </a:r>
            <a:endParaRPr sz="2400">
              <a:latin typeface="Calibri"/>
              <a:cs typeface="Calibri"/>
            </a:endParaRPr>
          </a:p>
          <a:p>
            <a:pPr marL="150495">
              <a:lnSpc>
                <a:spcPts val="241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BEGIN</a:t>
            </a:r>
            <a:endParaRPr sz="2400">
              <a:latin typeface="Calibri"/>
              <a:cs typeface="Calibri"/>
            </a:endParaRPr>
          </a:p>
          <a:p>
            <a:pPr marL="563880" marR="370205" indent="-207010">
              <a:lnSpc>
                <a:spcPts val="2500"/>
              </a:lnSpc>
              <a:spcBef>
                <a:spcPts val="21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rowData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IN SELECT * FROM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LOOP  textOutput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:=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textOutput || rowData.nombre</a:t>
            </a:r>
            <a:r>
              <a:rPr sz="240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||</a:t>
            </a:r>
            <a:endParaRPr sz="2400">
              <a:latin typeface="Calibri"/>
              <a:cs typeface="Calibri"/>
            </a:endParaRPr>
          </a:p>
          <a:p>
            <a:pPr marL="2079625">
              <a:lnSpc>
                <a:spcPts val="229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rowData.apellidos||E''\n'';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ts val="25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LOOP;</a:t>
            </a:r>
            <a:endParaRPr sz="2400">
              <a:latin typeface="Calibri"/>
              <a:cs typeface="Calibri"/>
            </a:endParaRPr>
          </a:p>
          <a:p>
            <a:pPr marL="12700" marR="3540125" indent="344170">
              <a:lnSpc>
                <a:spcPts val="2500"/>
              </a:lnSpc>
              <a:spcBef>
                <a:spcPts val="21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RETURN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textOutput;  END;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LANGUAGE</a:t>
            </a:r>
            <a:r>
              <a:rPr sz="2400" spc="-7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6339" y="2126403"/>
            <a:ext cx="6821805" cy="45186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33020">
              <a:lnSpc>
                <a:spcPts val="2500"/>
              </a:lnSpc>
              <a:spcBef>
                <a:spcPts val="5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NombreApellidoREC ()  RETURNS TEXT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AS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</a:t>
            </a:r>
            <a:endParaRPr sz="2400">
              <a:latin typeface="Calibri"/>
              <a:cs typeface="Calibri"/>
            </a:endParaRPr>
          </a:p>
          <a:p>
            <a:pPr marL="150495" marR="767715" indent="-138430">
              <a:lnSpc>
                <a:spcPts val="25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-- Retorna nombres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apellidos de los empleados  DECLARE</a:t>
            </a:r>
            <a:endParaRPr sz="2400">
              <a:latin typeface="Calibri"/>
              <a:cs typeface="Calibri"/>
            </a:endParaRPr>
          </a:p>
          <a:p>
            <a:pPr marL="288290" marR="3687445">
              <a:lnSpc>
                <a:spcPts val="2400"/>
              </a:lnSpc>
              <a:spcBef>
                <a:spcPts val="8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nApellidos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RECORD;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textOutput TEXT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:= ''</a:t>
            </a:r>
            <a:r>
              <a:rPr sz="2400" spc="-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'';</a:t>
            </a:r>
            <a:endParaRPr sz="2400">
              <a:latin typeface="Calibri"/>
              <a:cs typeface="Calibri"/>
            </a:endParaRPr>
          </a:p>
          <a:p>
            <a:pPr marL="150495">
              <a:lnSpc>
                <a:spcPts val="241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BEGIN</a:t>
            </a:r>
            <a:endParaRPr sz="2400">
              <a:latin typeface="Calibri"/>
              <a:cs typeface="Calibri"/>
            </a:endParaRPr>
          </a:p>
          <a:p>
            <a:pPr marL="457200" marR="153035" indent="-100330">
              <a:lnSpc>
                <a:spcPts val="2500"/>
              </a:lnSpc>
              <a:spcBef>
                <a:spcPts val="21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nApellidos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IN SELECT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nombre, apellidos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FROM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 marL="2079625" marR="5080" indent="-1516380">
              <a:lnSpc>
                <a:spcPts val="25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textOutput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:=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textOutput || nApellidos.nombre ||  nApellidos.apellidos||E''\n'';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ts val="229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LOOP;</a:t>
            </a:r>
            <a:endParaRPr sz="2400">
              <a:latin typeface="Calibri"/>
              <a:cs typeface="Calibri"/>
            </a:endParaRPr>
          </a:p>
          <a:p>
            <a:pPr marL="12700" marR="3406775" indent="344170">
              <a:lnSpc>
                <a:spcPts val="2500"/>
              </a:lnSpc>
              <a:spcBef>
                <a:spcPts val="21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RETURN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textOutput;  END;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LANGUAGE</a:t>
            </a:r>
            <a:r>
              <a:rPr sz="2400" spc="-7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66620"/>
            <a:ext cx="6691630" cy="352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RAISE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level ''message string'' [, identiﬁer [...]</a:t>
            </a:r>
            <a:r>
              <a:rPr sz="2400" i="1" spc="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];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Levels:</a:t>
            </a:r>
            <a:endParaRPr sz="2400">
              <a:latin typeface="Calibri"/>
              <a:cs typeface="Calibri"/>
            </a:endParaRPr>
          </a:p>
          <a:p>
            <a:pPr marL="927100" marR="5080" indent="-457200">
              <a:lnSpc>
                <a:spcPts val="2600"/>
              </a:lnSpc>
              <a:spcBef>
                <a:spcPts val="14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DEBUG: envia el mensaje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al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log,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y al cliente si la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BD 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esta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en modo</a:t>
            </a:r>
            <a:r>
              <a:rPr sz="22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depuración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600"/>
              </a:lnSpc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NOTICE: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envia el mensaje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al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log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y al</a:t>
            </a:r>
            <a:r>
              <a:rPr sz="22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cliente</a:t>
            </a:r>
            <a:endParaRPr sz="2200">
              <a:latin typeface="Calibri"/>
              <a:cs typeface="Calibri"/>
            </a:endParaRPr>
          </a:p>
          <a:p>
            <a:pPr marL="927100" marR="232410" indent="-457200">
              <a:lnSpc>
                <a:spcPts val="26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EXCEPTION: envia el mensaje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al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log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y al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cliente,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y 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aborta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la</a:t>
            </a:r>
            <a:r>
              <a:rPr sz="22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ejecución</a:t>
            </a:r>
            <a:endParaRPr sz="2200">
              <a:latin typeface="Calibri"/>
              <a:cs typeface="Calibri"/>
            </a:endParaRPr>
          </a:p>
          <a:p>
            <a:pPr marL="457200" marR="43180" indent="-444500">
              <a:lnSpc>
                <a:spcPts val="2900"/>
              </a:lnSpc>
              <a:spcBef>
                <a:spcPts val="6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Identiﬁer: nombre de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las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variables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que va 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incluir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en el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mensaje (debe marcarse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con %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 el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texto)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66620"/>
            <a:ext cx="567182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SELECT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function_identiﬁer(arguments);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variable_identiﬁer</a:t>
            </a:r>
            <a:r>
              <a:rPr sz="2400" i="1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:=</a:t>
            </a:r>
            <a:endParaRPr sz="2400">
              <a:latin typeface="Calibri"/>
              <a:cs typeface="Calibri"/>
            </a:endParaRPr>
          </a:p>
          <a:p>
            <a:pPr marL="1045844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function_identiﬁer(arguments);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PERFORM</a:t>
            </a:r>
            <a:r>
              <a:rPr sz="2400" spc="-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function_identiﬁer(arguments);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104775" rIns="0" bIns="0" rtlCol="0">
            <a:spAutoFit/>
          </a:bodyPr>
          <a:lstStyle/>
          <a:p>
            <a:pPr marL="90805" marR="1487170">
              <a:lnSpc>
                <a:spcPts val="4500"/>
              </a:lnSpc>
              <a:spcBef>
                <a:spcPts val="825"/>
              </a:spcBef>
            </a:pPr>
            <a:r>
              <a:rPr sz="3800" spc="-5" dirty="0"/>
              <a:t>PL/pgSQL </a:t>
            </a:r>
            <a:r>
              <a:rPr sz="3800" dirty="0"/>
              <a:t>– </a:t>
            </a:r>
            <a:r>
              <a:rPr sz="3800" spc="-5" dirty="0"/>
              <a:t>Argumentos </a:t>
            </a:r>
            <a:r>
              <a:rPr sz="3800" dirty="0"/>
              <a:t>y </a:t>
            </a:r>
            <a:r>
              <a:rPr sz="3800" spc="-5" dirty="0"/>
              <a:t>Valor</a:t>
            </a:r>
            <a:r>
              <a:rPr sz="3800" spc="-440" dirty="0"/>
              <a:t> </a:t>
            </a:r>
            <a:r>
              <a:rPr sz="3800" spc="-5" dirty="0"/>
              <a:t>de  </a:t>
            </a:r>
            <a:r>
              <a:rPr sz="3800" spc="-15" dirty="0"/>
              <a:t>Retorno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060872" y="2115818"/>
            <a:ext cx="7446009" cy="30937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57200" marR="260350" indent="-444500">
              <a:lnSpc>
                <a:spcPts val="3300"/>
              </a:lnSpc>
              <a:spcBef>
                <a:spcPts val="260"/>
              </a:spcBef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Pueden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ser de cualquiera de los </a:t>
            </a:r>
            <a:r>
              <a:rPr sz="2800" spc="-10" dirty="0">
                <a:solidFill>
                  <a:srgbClr val="262626"/>
                </a:solidFill>
                <a:latin typeface="Calibri"/>
                <a:cs typeface="Calibri"/>
              </a:rPr>
              <a:t>tipos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datos 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soportados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por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el servidor.</a:t>
            </a:r>
            <a:endParaRPr sz="2800">
              <a:latin typeface="Calibri"/>
              <a:cs typeface="Calibri"/>
            </a:endParaRPr>
          </a:p>
          <a:p>
            <a:pPr marL="457200" marR="5080" indent="-444500">
              <a:lnSpc>
                <a:spcPct val="99700"/>
              </a:lnSpc>
              <a:spcBef>
                <a:spcPts val="1950"/>
              </a:spcBef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También pueden ser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ﬁlas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una tabla o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registro 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(una ﬁla con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columnas resultantes de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una 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consulta)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Puede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tener un número variable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de</a:t>
            </a:r>
            <a:r>
              <a:rPr sz="280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argumentos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15" dirty="0"/>
              <a:t>Retornar </a:t>
            </a:r>
            <a:r>
              <a:rPr dirty="0"/>
              <a:t>un </a:t>
            </a:r>
            <a:r>
              <a:rPr spc="-5" dirty="0"/>
              <a:t>registro</a:t>
            </a:r>
            <a:r>
              <a:rPr dirty="0"/>
              <a:t> </a:t>
            </a:r>
            <a:r>
              <a:rPr sz="3600" dirty="0"/>
              <a:t>(1)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27985" y="2047847"/>
            <a:ext cx="6391275" cy="4404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nombreEmp1</a:t>
            </a:r>
            <a:r>
              <a:rPr sz="2400" spc="-5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(INT)  RETURNS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RECORD AS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$$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DECLARE</a:t>
            </a:r>
            <a:endParaRPr sz="2400">
              <a:latin typeface="Calibri"/>
              <a:cs typeface="Calibri"/>
            </a:endParaRPr>
          </a:p>
          <a:p>
            <a:pPr marL="356870" marR="3406775">
              <a:lnSpc>
                <a:spcPct val="100699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retRecord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RECORD ;  cedula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ALIAS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</a:t>
            </a:r>
            <a:r>
              <a:rPr sz="2400" spc="-7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$1;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BEGIN</a:t>
            </a:r>
            <a:endParaRPr sz="2400">
              <a:latin typeface="Calibri"/>
              <a:cs typeface="Calibri"/>
            </a:endParaRPr>
          </a:p>
          <a:p>
            <a:pPr marL="469265" marR="301625">
              <a:lnSpc>
                <a:spcPts val="2900"/>
              </a:lnSpc>
              <a:spcBef>
                <a:spcPts val="4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SELECT nombre, apellidos, nombreDpto INTO  retRecord</a:t>
            </a:r>
            <a:endParaRPr sz="2400">
              <a:latin typeface="Calibri"/>
              <a:cs typeface="Calibri"/>
            </a:endParaRPr>
          </a:p>
          <a:p>
            <a:pPr marL="469265" marR="75565">
              <a:lnSpc>
                <a:spcPts val="2900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NATURAL JOIN departamento  WHERE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cc =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cedula;</a:t>
            </a:r>
            <a:endParaRPr sz="2400">
              <a:latin typeface="Calibri"/>
              <a:cs typeface="Calibri"/>
            </a:endParaRPr>
          </a:p>
          <a:p>
            <a:pPr marL="12700" marR="3019425" indent="457200">
              <a:lnSpc>
                <a:spcPts val="2800"/>
              </a:lnSpc>
              <a:spcBef>
                <a:spcPts val="8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RETURN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retRecord;  END; $$ language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66620"/>
            <a:ext cx="6731000" cy="3337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57200" marR="80645" indent="-444500">
              <a:lnSpc>
                <a:spcPts val="2800"/>
              </a:lnSpc>
              <a:spcBef>
                <a:spcPts val="26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PL/pgSQL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soportado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por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PostgreSQL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y por la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mayoría denotores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de bases de datos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relacionales</a:t>
            </a:r>
            <a:endParaRPr sz="2400">
              <a:latin typeface="Calibri"/>
              <a:cs typeface="Calibri"/>
            </a:endParaRPr>
          </a:p>
          <a:p>
            <a:pPr marL="457200" marR="335915" indent="-444500">
              <a:lnSpc>
                <a:spcPct val="100699"/>
              </a:lnSpc>
              <a:spcBef>
                <a:spcPts val="192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Las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funciones agrupan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secuencias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 sentencias  SQL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sentencias de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programación</a:t>
            </a:r>
            <a:endParaRPr sz="2400">
              <a:latin typeface="Calibri"/>
              <a:cs typeface="Calibri"/>
            </a:endParaRPr>
          </a:p>
          <a:p>
            <a:pPr marL="457200" marR="5080" indent="-444500">
              <a:lnSpc>
                <a:spcPct val="100699"/>
              </a:lnSpc>
              <a:spcBef>
                <a:spcPts val="200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Reduce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carga de comunicación entre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el cliente y  la base de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datos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Mejora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el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performance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los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programas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  <a:tabLst>
                <a:tab pos="4730750" algn="l"/>
              </a:tabLst>
            </a:pPr>
            <a:r>
              <a:rPr spc="-15" dirty="0"/>
              <a:t>Retornar</a:t>
            </a:r>
            <a:r>
              <a:rPr spc="10" dirty="0"/>
              <a:t> </a:t>
            </a:r>
            <a:r>
              <a:rPr dirty="0"/>
              <a:t>un</a:t>
            </a:r>
            <a:r>
              <a:rPr spc="10" dirty="0"/>
              <a:t> </a:t>
            </a:r>
            <a:r>
              <a:rPr spc="-5" dirty="0"/>
              <a:t>registro	</a:t>
            </a:r>
            <a:r>
              <a:rPr sz="3600" dirty="0"/>
              <a:t>(1)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27985" y="1929074"/>
            <a:ext cx="6946265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=#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SELECT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nombreEmp1 (</a:t>
            </a:r>
            <a:r>
              <a:rPr sz="2400" spc="-5" dirty="0">
                <a:solidFill>
                  <a:srgbClr val="323232"/>
                </a:solidFill>
                <a:latin typeface="Calibri"/>
                <a:cs typeface="Calibri"/>
              </a:rPr>
              <a:t>2837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nombreemp</a:t>
            </a:r>
            <a:endParaRPr sz="2000">
              <a:latin typeface="Calibri"/>
              <a:cs typeface="Calibri"/>
            </a:endParaRPr>
          </a:p>
          <a:p>
            <a:pPr marL="812165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------------------------</a:t>
            </a:r>
            <a:endParaRPr sz="2000">
              <a:latin typeface="Calibri"/>
              <a:cs typeface="Calibri"/>
            </a:endParaRPr>
          </a:p>
          <a:p>
            <a:pPr marL="812165" marR="3630295" indent="5715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(Maria,Sanchez,Ventas)  (1</a:t>
            </a:r>
            <a:r>
              <a:rPr sz="20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row)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tabLst>
                <a:tab pos="454025" algn="l"/>
              </a:tabLst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=#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SELECT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apellidos,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dpto FROM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nombreEmp1 (103)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AS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(nombre varchar, apellidos varchar,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dpto</a:t>
            </a:r>
            <a:r>
              <a:rPr sz="2400" spc="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varchar);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86995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apellidos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|</a:t>
            </a:r>
            <a:r>
              <a:rPr sz="2000" spc="44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dpto</a:t>
            </a:r>
            <a:endParaRPr sz="2000">
              <a:latin typeface="Calibri"/>
              <a:cs typeface="Calibri"/>
            </a:endParaRPr>
          </a:p>
          <a:p>
            <a:pPr marL="812165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--------------+-----------</a:t>
            </a:r>
            <a:endParaRPr sz="2000">
              <a:latin typeface="Calibri"/>
              <a:cs typeface="Calibri"/>
            </a:endParaRPr>
          </a:p>
          <a:p>
            <a:pPr marL="812165" marR="4171950" indent="57150">
              <a:lnSpc>
                <a:spcPct val="100000"/>
              </a:lnSpc>
              <a:tabLst>
                <a:tab pos="1881505" algn="l"/>
              </a:tabLst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Sanchez	|</a:t>
            </a:r>
            <a:r>
              <a:rPr sz="2000" spc="-10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Ventas 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(1</a:t>
            </a:r>
            <a:r>
              <a:rPr sz="20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row)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15" dirty="0"/>
              <a:t>Retornar </a:t>
            </a:r>
            <a:r>
              <a:rPr dirty="0"/>
              <a:t>un </a:t>
            </a:r>
            <a:r>
              <a:rPr spc="-5" dirty="0"/>
              <a:t>registro</a:t>
            </a:r>
            <a:r>
              <a:rPr dirty="0"/>
              <a:t> </a:t>
            </a:r>
            <a:r>
              <a:rPr sz="3600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27985" y="1865120"/>
            <a:ext cx="683768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CREATE TYPE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nombres AS (nombreEmp varchar(30), apellidosEmp  varchar(30), nombreDpto varchar(20)</a:t>
            </a:r>
            <a:r>
              <a:rPr sz="20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nombreEmp2</a:t>
            </a:r>
            <a:r>
              <a:rPr sz="20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(INT)</a:t>
            </a:r>
            <a:endParaRPr sz="2000">
              <a:latin typeface="Calibri"/>
              <a:cs typeface="Calibri"/>
            </a:endParaRPr>
          </a:p>
          <a:p>
            <a:pPr marL="12700" marR="423799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RETURNS nombres AS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$$ 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DECLARE</a:t>
            </a:r>
            <a:endParaRPr sz="2000">
              <a:latin typeface="Calibri"/>
              <a:cs typeface="Calibri"/>
            </a:endParaRPr>
          </a:p>
          <a:p>
            <a:pPr marL="299720" marR="4346575" indent="-111760" algn="ctr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retRecord nombres; 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cedula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ALIAS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FOR</a:t>
            </a:r>
            <a:r>
              <a:rPr sz="2000" spc="-7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$1;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BEGIN</a:t>
            </a:r>
            <a:endParaRPr sz="2000">
              <a:latin typeface="Calibri"/>
              <a:cs typeface="Calibri"/>
            </a:endParaRPr>
          </a:p>
          <a:p>
            <a:pPr marL="469265" marR="59817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SELECT nombre, apellidos, nombreDpto INTO retRecord 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empleado NATURAL JOIN</a:t>
            </a:r>
            <a:r>
              <a:rPr sz="20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departamento</a:t>
            </a:r>
            <a:endParaRPr sz="2000">
              <a:latin typeface="Calibri"/>
              <a:cs typeface="Calibri"/>
            </a:endParaRPr>
          </a:p>
          <a:p>
            <a:pPr marL="469265" marR="432689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WHERE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cc =</a:t>
            </a:r>
            <a:r>
              <a:rPr sz="2000" spc="-5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cedula; 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RETURN</a:t>
            </a:r>
            <a:r>
              <a:rPr sz="2000" spc="-5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retRecord;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END; $$ language</a:t>
            </a:r>
            <a:r>
              <a:rPr sz="20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  <a:tabLst>
                <a:tab pos="4730750" algn="l"/>
              </a:tabLst>
            </a:pPr>
            <a:r>
              <a:rPr spc="-15" dirty="0"/>
              <a:t>Retornar</a:t>
            </a:r>
            <a:r>
              <a:rPr spc="10" dirty="0"/>
              <a:t> </a:t>
            </a:r>
            <a:r>
              <a:rPr dirty="0"/>
              <a:t>un</a:t>
            </a:r>
            <a:r>
              <a:rPr spc="10" dirty="0"/>
              <a:t> </a:t>
            </a:r>
            <a:r>
              <a:rPr spc="-5" dirty="0"/>
              <a:t>registro	</a:t>
            </a:r>
            <a:r>
              <a:rPr sz="3600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4734" y="2043533"/>
            <a:ext cx="8111490" cy="386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  <a:tabLst>
                <a:tab pos="454025" algn="l"/>
              </a:tabLst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=#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SELECT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nombreEmp2 (</a:t>
            </a:r>
            <a:r>
              <a:rPr sz="2400" spc="-5" dirty="0">
                <a:solidFill>
                  <a:srgbClr val="323232"/>
                </a:solidFill>
                <a:latin typeface="Calibri"/>
                <a:cs typeface="Calibri"/>
              </a:rPr>
              <a:t>5837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869950">
              <a:lnSpc>
                <a:spcPts val="236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nombreemp2</a:t>
            </a:r>
            <a:endParaRPr sz="2000">
              <a:latin typeface="Calibri"/>
              <a:cs typeface="Calibri"/>
            </a:endParaRPr>
          </a:p>
          <a:p>
            <a:pPr marL="812165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------------------------</a:t>
            </a:r>
            <a:endParaRPr sz="2000">
              <a:latin typeface="Calibri"/>
              <a:cs typeface="Calibri"/>
            </a:endParaRPr>
          </a:p>
          <a:p>
            <a:pPr marL="812165" marR="5111115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(Jose,Perez,Finanzas)  (1</a:t>
            </a:r>
            <a:r>
              <a:rPr sz="20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row)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4025" algn="l"/>
              </a:tabLst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=#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SELECT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nombredpto, apellidosemp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FROM</a:t>
            </a:r>
            <a:r>
              <a:rPr sz="240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nombreEmp2(103);</a:t>
            </a:r>
            <a:endParaRPr sz="2400">
              <a:latin typeface="Calibri"/>
              <a:cs typeface="Calibri"/>
            </a:endParaRPr>
          </a:p>
          <a:p>
            <a:pPr marL="812165">
              <a:lnSpc>
                <a:spcPct val="100000"/>
              </a:lnSpc>
              <a:spcBef>
                <a:spcPts val="2420"/>
              </a:spcBef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Nombredpto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|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 apellidosemp</a:t>
            </a:r>
            <a:endParaRPr sz="2000">
              <a:latin typeface="Calibri"/>
              <a:cs typeface="Calibri"/>
            </a:endParaRPr>
          </a:p>
          <a:p>
            <a:pPr marL="812165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------------------+-------------------</a:t>
            </a:r>
            <a:endParaRPr sz="2000">
              <a:latin typeface="Calibri"/>
              <a:cs typeface="Calibri"/>
            </a:endParaRPr>
          </a:p>
          <a:p>
            <a:pPr marL="812165" marR="5141595" indent="57150">
              <a:lnSpc>
                <a:spcPct val="100000"/>
              </a:lnSpc>
              <a:tabLst>
                <a:tab pos="2214245" algn="l"/>
              </a:tabLst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Finanzas	|</a:t>
            </a:r>
            <a:r>
              <a:rPr sz="2000" spc="-8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Perez  (1</a:t>
            </a:r>
            <a:r>
              <a:rPr sz="20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row)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15" dirty="0"/>
              <a:t>Retornar </a:t>
            </a:r>
            <a:r>
              <a:rPr dirty="0"/>
              <a:t>un </a:t>
            </a:r>
            <a:r>
              <a:rPr spc="-5" dirty="0"/>
              <a:t>registro</a:t>
            </a:r>
            <a:r>
              <a:rPr dirty="0"/>
              <a:t> </a:t>
            </a:r>
            <a:r>
              <a:rPr sz="3600" dirty="0"/>
              <a:t>(3)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27985" y="1865120"/>
            <a:ext cx="5132705" cy="431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CREATE OR REPLACE FUNCTION empCC</a:t>
            </a:r>
            <a:r>
              <a:rPr sz="1800" spc="-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(INT)</a:t>
            </a:r>
            <a:endParaRPr sz="1800">
              <a:latin typeface="Calibri"/>
              <a:cs typeface="Calibri"/>
            </a:endParaRPr>
          </a:p>
          <a:p>
            <a:pPr marL="12700" marR="2684780">
              <a:lnSpc>
                <a:spcPts val="2200"/>
              </a:lnSpc>
              <a:spcBef>
                <a:spcPts val="10"/>
              </a:spcBef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RETURNS empleado AS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$$ 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DECLARE</a:t>
            </a:r>
            <a:endParaRPr sz="1800">
              <a:latin typeface="Calibri"/>
              <a:cs typeface="Calibri"/>
            </a:endParaRPr>
          </a:p>
          <a:p>
            <a:pPr marL="426084">
              <a:lnSpc>
                <a:spcPts val="2020"/>
              </a:lnSpc>
            </a:pP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cedula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ALIAS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 $1;</a:t>
            </a:r>
            <a:endParaRPr sz="1800">
              <a:latin typeface="Calibri"/>
              <a:cs typeface="Calibri"/>
            </a:endParaRPr>
          </a:p>
          <a:p>
            <a:pPr marL="12700" marR="2141220" indent="413384">
              <a:lnSpc>
                <a:spcPts val="2100"/>
              </a:lnSpc>
              <a:spcBef>
                <a:spcPts val="160"/>
              </a:spcBef>
            </a:pP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emp</a:t>
            </a:r>
            <a:r>
              <a:rPr sz="1800" spc="-4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empleado%ROWTYPE;  BEGIN</a:t>
            </a:r>
            <a:endParaRPr sz="1800">
              <a:latin typeface="Calibri"/>
              <a:cs typeface="Calibri"/>
            </a:endParaRPr>
          </a:p>
          <a:p>
            <a:pPr marL="469265" marR="1231265">
              <a:lnSpc>
                <a:spcPts val="2200"/>
              </a:lnSpc>
              <a:spcBef>
                <a:spcPts val="20"/>
              </a:spcBef>
            </a:pP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SELECT *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INTO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emp FROM</a:t>
            </a:r>
            <a:r>
              <a:rPr sz="1800" spc="-6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empleado  WHERE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cc =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 cedula;</a:t>
            </a:r>
            <a:endParaRPr sz="1800">
              <a:latin typeface="Calibri"/>
              <a:cs typeface="Calibri"/>
            </a:endParaRPr>
          </a:p>
          <a:p>
            <a:pPr marL="469265">
              <a:lnSpc>
                <a:spcPts val="2020"/>
              </a:lnSpc>
            </a:pP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RETURN</a:t>
            </a:r>
            <a:r>
              <a:rPr sz="18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emp;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END; $$ language</a:t>
            </a:r>
            <a:r>
              <a:rPr sz="20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=#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SELECT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empCC(</a:t>
            </a:r>
            <a:r>
              <a:rPr sz="2000" spc="-5" dirty="0">
                <a:solidFill>
                  <a:srgbClr val="323232"/>
                </a:solidFill>
                <a:latin typeface="Calibri"/>
                <a:cs typeface="Calibri"/>
              </a:rPr>
              <a:t>5837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=#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SELECT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apellidos, salario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FROM</a:t>
            </a:r>
            <a:r>
              <a:rPr sz="20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empCC(</a:t>
            </a:r>
            <a:r>
              <a:rPr sz="2000" spc="-5" dirty="0">
                <a:solidFill>
                  <a:srgbClr val="323232"/>
                </a:solidFill>
                <a:latin typeface="Calibri"/>
                <a:cs typeface="Calibri"/>
              </a:rPr>
              <a:t>5837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15" dirty="0"/>
              <a:t>Retornar </a:t>
            </a:r>
            <a:r>
              <a:rPr dirty="0"/>
              <a:t>un </a:t>
            </a:r>
            <a:r>
              <a:rPr spc="-5" dirty="0"/>
              <a:t>conjunto de registros</a:t>
            </a:r>
            <a:r>
              <a:rPr spc="15" dirty="0"/>
              <a:t> </a:t>
            </a:r>
            <a:r>
              <a:rPr sz="3600" dirty="0"/>
              <a:t>(1)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27985" y="1865120"/>
            <a:ext cx="712978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564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nombreEmp3</a:t>
            </a:r>
            <a:r>
              <a:rPr sz="2000" spc="-7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() 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RETURNS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SETOF RECORD AS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 $$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DECLARE</a:t>
            </a:r>
            <a:endParaRPr sz="2000">
              <a:latin typeface="Calibri"/>
              <a:cs typeface="Calibri"/>
            </a:endParaRPr>
          </a:p>
          <a:p>
            <a:pPr marL="12700" marR="4751705" indent="28702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retRecord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RECORD</a:t>
            </a:r>
            <a:r>
              <a:rPr sz="2000" spc="-7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; 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BEGIN</a:t>
            </a:r>
            <a:endParaRPr sz="2000">
              <a:latin typeface="Calibri"/>
              <a:cs typeface="Calibri"/>
            </a:endParaRPr>
          </a:p>
          <a:p>
            <a:pPr marL="469265" marR="5080">
              <a:lnSpc>
                <a:spcPct val="100000"/>
              </a:lnSpc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retRecord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IN SELECT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nombre, apellidos, nombreDpto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FROM 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empleado NATURAL JOIN departamento</a:t>
            </a:r>
            <a:r>
              <a:rPr sz="20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000">
              <a:latin typeface="Calibri"/>
              <a:cs typeface="Calibri"/>
            </a:endParaRPr>
          </a:p>
          <a:p>
            <a:pPr marL="469265" marR="3702685" indent="344170">
              <a:lnSpc>
                <a:spcPct val="100000"/>
              </a:lnSpc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RETURN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NEXT</a:t>
            </a:r>
            <a:r>
              <a:rPr sz="2000" spc="-6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retRecord;  END LOOP;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END; $$ language</a:t>
            </a:r>
            <a:r>
              <a:rPr sz="20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878205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=#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SELECT * FROM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nombreEmp3()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(nombreEmp varchar,  apellidosEmp varchar,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dpto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varchar);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no permite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: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SELECT * FROM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nombreEmp3();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 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15" dirty="0"/>
              <a:t>Retornar </a:t>
            </a:r>
            <a:r>
              <a:rPr dirty="0"/>
              <a:t>un </a:t>
            </a:r>
            <a:r>
              <a:rPr spc="-5" dirty="0"/>
              <a:t>conjunto de registros</a:t>
            </a:r>
            <a:r>
              <a:rPr spc="15" dirty="0"/>
              <a:t> </a:t>
            </a:r>
            <a:r>
              <a:rPr sz="3600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27985" y="1865120"/>
            <a:ext cx="712978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71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CREATE TYPE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nombres AS (nombreEmp varchar(30), apellidosEmp  varchar(30), nombreDpto varchar(20)</a:t>
            </a:r>
            <a:r>
              <a:rPr sz="20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nombreEmp4</a:t>
            </a:r>
            <a:r>
              <a:rPr sz="20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()</a:t>
            </a:r>
            <a:endParaRPr sz="2000">
              <a:latin typeface="Calibri"/>
              <a:cs typeface="Calibri"/>
            </a:endParaRPr>
          </a:p>
          <a:p>
            <a:pPr marL="12700" marR="382397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RETURNS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SETOF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nombres AS</a:t>
            </a:r>
            <a:r>
              <a:rPr sz="2000" spc="-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$$ 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DECLARE</a:t>
            </a:r>
            <a:endParaRPr sz="2000">
              <a:latin typeface="Calibri"/>
              <a:cs typeface="Calibri"/>
            </a:endParaRPr>
          </a:p>
          <a:p>
            <a:pPr marL="12700" marR="4751070" indent="28702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retRecord</a:t>
            </a:r>
            <a:r>
              <a:rPr sz="2000" spc="-5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nombres;  BEGIN</a:t>
            </a:r>
            <a:endParaRPr sz="2000">
              <a:latin typeface="Calibri"/>
              <a:cs typeface="Calibri"/>
            </a:endParaRPr>
          </a:p>
          <a:p>
            <a:pPr marL="469265" marR="5080">
              <a:lnSpc>
                <a:spcPct val="100000"/>
              </a:lnSpc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retRecord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IN SELECT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nombre, apellidos, nombreDpto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FROM 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empleado NATURAL JOIN departamento</a:t>
            </a:r>
            <a:r>
              <a:rPr sz="20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000">
              <a:latin typeface="Calibri"/>
              <a:cs typeface="Calibri"/>
            </a:endParaRPr>
          </a:p>
          <a:p>
            <a:pPr marL="469265" marR="3702685" indent="344170">
              <a:lnSpc>
                <a:spcPct val="100000"/>
              </a:lnSpc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RETURN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NEXT</a:t>
            </a:r>
            <a:r>
              <a:rPr sz="2000" spc="-6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retRecord;  END LOOP;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END; $$ language</a:t>
            </a:r>
            <a:r>
              <a:rPr sz="20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15" dirty="0"/>
              <a:t>Retornar </a:t>
            </a:r>
            <a:r>
              <a:rPr dirty="0"/>
              <a:t>un </a:t>
            </a:r>
            <a:r>
              <a:rPr spc="-5" dirty="0"/>
              <a:t>conjunto de registros</a:t>
            </a:r>
            <a:r>
              <a:rPr spc="15" dirty="0"/>
              <a:t> </a:t>
            </a:r>
            <a:r>
              <a:rPr sz="3600" dirty="0"/>
              <a:t>(3)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27985" y="1865120"/>
            <a:ext cx="521271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empSalario2</a:t>
            </a:r>
            <a:r>
              <a:rPr sz="2000" spc="-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(INT)</a:t>
            </a:r>
            <a:endParaRPr sz="2000">
              <a:latin typeface="Calibri"/>
              <a:cs typeface="Calibri"/>
            </a:endParaRPr>
          </a:p>
          <a:p>
            <a:pPr marL="12700" marR="178816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RETURNS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SETOF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empleado AS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$$ 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DECLARE</a:t>
            </a:r>
            <a:endParaRPr sz="2000">
              <a:latin typeface="Calibri"/>
              <a:cs typeface="Calibri"/>
            </a:endParaRPr>
          </a:p>
          <a:p>
            <a:pPr marL="12700" marR="2088514" indent="459105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salarioEmp ALIAS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$1;  BEGIN</a:t>
            </a:r>
            <a:endParaRPr sz="2000">
              <a:latin typeface="Calibri"/>
              <a:cs typeface="Calibri"/>
            </a:endParaRPr>
          </a:p>
          <a:p>
            <a:pPr marL="469265" marR="401320">
              <a:lnSpc>
                <a:spcPct val="100000"/>
              </a:lnSpc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RETURN QUERY SELECT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*FROM</a:t>
            </a:r>
            <a:r>
              <a:rPr sz="2000" spc="-5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empleado  WHERE salario &gt;= salarioEmp;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END; $$ language</a:t>
            </a:r>
            <a:r>
              <a:rPr sz="20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15" dirty="0"/>
              <a:t>Retornar </a:t>
            </a:r>
            <a:r>
              <a:rPr dirty="0"/>
              <a:t>una </a:t>
            </a:r>
            <a:r>
              <a:rPr spc="-5" dirty="0"/>
              <a:t>tabla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3318" y="2166620"/>
            <a:ext cx="768159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nombreEmp5</a:t>
            </a:r>
            <a:r>
              <a:rPr sz="20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(INT)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RETURNS TABLE (nombreEmp VARCHAR(30), apellidosEmp VARCHAR (30), 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dpto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VARCHAR (20))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$$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DECLARE</a:t>
            </a:r>
            <a:endParaRPr sz="2000">
              <a:latin typeface="Calibri"/>
              <a:cs typeface="Calibri"/>
            </a:endParaRPr>
          </a:p>
          <a:p>
            <a:pPr marL="12700" marR="4614545" indent="401955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salarioEmp ALIAS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$1;  BEGIN</a:t>
            </a:r>
            <a:endParaRPr sz="2000">
              <a:latin typeface="Calibri"/>
              <a:cs typeface="Calibri"/>
            </a:endParaRPr>
          </a:p>
          <a:p>
            <a:pPr marL="469900" marR="276225">
              <a:lnSpc>
                <a:spcPct val="100000"/>
              </a:lnSpc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nombreEmp, apellidosEmp,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dpto IN SELECT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nombre, apellidos,  nombreDpto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empleado NATURAL JOIN departamento  WHERE salario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&gt;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salarioEmp</a:t>
            </a:r>
            <a:r>
              <a:rPr sz="20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000">
              <a:latin typeface="Calibri"/>
              <a:cs typeface="Calibri"/>
            </a:endParaRPr>
          </a:p>
          <a:p>
            <a:pPr marL="469900" marR="5339080" indent="344170">
              <a:lnSpc>
                <a:spcPct val="100000"/>
              </a:lnSpc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RETURN</a:t>
            </a:r>
            <a:r>
              <a:rPr sz="2000" spc="-8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NEXT;  END</a:t>
            </a:r>
            <a:r>
              <a:rPr sz="20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LOOP;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END; $$ language</a:t>
            </a:r>
            <a:r>
              <a:rPr sz="20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15" dirty="0"/>
              <a:t>Resultados </a:t>
            </a:r>
            <a:r>
              <a:rPr spc="-5" dirty="0"/>
              <a:t>en </a:t>
            </a:r>
            <a:r>
              <a:rPr dirty="0"/>
              <a:t>una </a:t>
            </a:r>
            <a:r>
              <a:rPr spc="-5" dirty="0"/>
              <a:t>tabla</a:t>
            </a:r>
            <a:r>
              <a:rPr spc="15" dirty="0"/>
              <a:t> </a:t>
            </a:r>
            <a:r>
              <a:rPr sz="3600" spc="-5" dirty="0"/>
              <a:t>temporal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63518" y="1933899"/>
            <a:ext cx="7004684" cy="4681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nombreEmp6</a:t>
            </a:r>
            <a:r>
              <a:rPr sz="18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(INT)</a:t>
            </a:r>
            <a:endParaRPr sz="1800">
              <a:latin typeface="Calibri"/>
              <a:cs typeface="Calibri"/>
            </a:endParaRPr>
          </a:p>
          <a:p>
            <a:pPr marL="12700" marR="5092700">
              <a:lnSpc>
                <a:spcPts val="2200"/>
              </a:lnSpc>
              <a:spcBef>
                <a:spcPts val="10"/>
              </a:spcBef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RETURNS void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AS</a:t>
            </a:r>
            <a:r>
              <a:rPr sz="1800" spc="-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$$  DECLARE</a:t>
            </a:r>
            <a:endParaRPr sz="1800">
              <a:latin typeface="Calibri"/>
              <a:cs typeface="Calibri"/>
            </a:endParaRPr>
          </a:p>
          <a:p>
            <a:pPr marL="374015">
              <a:lnSpc>
                <a:spcPts val="2020"/>
              </a:lnSpc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salarioEmp ALIAS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$1;</a:t>
            </a:r>
            <a:endParaRPr sz="1800">
              <a:latin typeface="Calibri"/>
              <a:cs typeface="Calibri"/>
            </a:endParaRPr>
          </a:p>
          <a:p>
            <a:pPr marL="374015" marR="3986529">
              <a:lnSpc>
                <a:spcPct val="99500"/>
              </a:lnSpc>
              <a:spcBef>
                <a:spcPts val="50"/>
              </a:spcBef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nombreEmp VARCHAR(30);  apellidosEmp VARCHAR(30); 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dpto</a:t>
            </a:r>
            <a:r>
              <a:rPr sz="18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VARCHAR(20);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BEGIN</a:t>
            </a:r>
            <a:endParaRPr sz="1800">
              <a:latin typeface="Calibri"/>
              <a:cs typeface="Calibri"/>
            </a:endParaRPr>
          </a:p>
          <a:p>
            <a:pPr marL="426084">
              <a:lnSpc>
                <a:spcPts val="2130"/>
              </a:lnSpc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DROP TABLE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EXISTS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tempEmp;</a:t>
            </a:r>
            <a:endParaRPr sz="1800">
              <a:latin typeface="Calibri"/>
              <a:cs typeface="Calibri"/>
            </a:endParaRPr>
          </a:p>
          <a:p>
            <a:pPr marL="1252855" marR="1163955" indent="-827405">
              <a:lnSpc>
                <a:spcPts val="2200"/>
              </a:lnSpc>
              <a:spcBef>
                <a:spcPts val="80"/>
              </a:spcBef>
            </a:pP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CREATE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TABLE tempEmp (nombreEmp VARCHAR(30),  apellidosEmp VARCHAR(30),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dpto</a:t>
            </a:r>
            <a:r>
              <a:rPr sz="1800" spc="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VARCHAR(20));</a:t>
            </a:r>
            <a:endParaRPr sz="1800">
              <a:latin typeface="Calibri"/>
              <a:cs typeface="Calibri"/>
            </a:endParaRPr>
          </a:p>
          <a:p>
            <a:pPr marL="469265">
              <a:lnSpc>
                <a:spcPts val="2020"/>
              </a:lnSpc>
            </a:pP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nombreEmp, apellidosEmp,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dpto IN SELECT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nombre,</a:t>
            </a:r>
            <a:r>
              <a:rPr sz="1800" spc="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apellidos,</a:t>
            </a:r>
            <a:endParaRPr sz="1800">
              <a:latin typeface="Calibri"/>
              <a:cs typeface="Calibri"/>
            </a:endParaRPr>
          </a:p>
          <a:p>
            <a:pPr marL="469265" marR="902335">
              <a:lnSpc>
                <a:spcPts val="2100"/>
              </a:lnSpc>
              <a:spcBef>
                <a:spcPts val="160"/>
              </a:spcBef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nombreDpto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FROM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empleado NATURAL JOIN departamento  WHERE salario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&gt;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salarioEmp LOOP</a:t>
            </a:r>
            <a:endParaRPr sz="1800">
              <a:latin typeface="Calibri"/>
              <a:cs typeface="Calibri"/>
            </a:endParaRPr>
          </a:p>
          <a:p>
            <a:pPr marL="469265" marR="5080" indent="309880">
              <a:lnSpc>
                <a:spcPts val="2200"/>
              </a:lnSpc>
              <a:spcBef>
                <a:spcPts val="20"/>
              </a:spcBef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INSERT INTO tempEmp VALUES (nombreEmp, apellidosEmp, dpto);  END LOOP;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20"/>
              </a:lnSpc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END; $$ language</a:t>
            </a:r>
            <a:r>
              <a:rPr sz="18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15" dirty="0"/>
              <a:t>Resultados </a:t>
            </a:r>
            <a:r>
              <a:rPr spc="-5" dirty="0"/>
              <a:t>en </a:t>
            </a:r>
            <a:r>
              <a:rPr dirty="0"/>
              <a:t>una </a:t>
            </a:r>
            <a:r>
              <a:rPr spc="-5" dirty="0"/>
              <a:t>tabla</a:t>
            </a:r>
            <a:r>
              <a:rPr spc="10" dirty="0"/>
              <a:t> </a:t>
            </a:r>
            <a:r>
              <a:rPr spc="-5" dirty="0"/>
              <a:t>temporal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518" y="2103534"/>
            <a:ext cx="334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=#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SELECT</a:t>
            </a:r>
            <a:r>
              <a:rPr sz="1800" spc="-4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nombreEmp6(1000000);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8440" y="2103534"/>
            <a:ext cx="2261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/*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Ejecutar la función</a:t>
            </a:r>
            <a:r>
              <a:rPr sz="1800" spc="-1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*/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518" y="2649634"/>
            <a:ext cx="7466965" cy="249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nombreemp6</a:t>
            </a:r>
            <a:endParaRPr sz="1800">
              <a:latin typeface="Calibri"/>
              <a:cs typeface="Calibri"/>
            </a:endParaRPr>
          </a:p>
          <a:p>
            <a:pPr marL="812800">
              <a:lnSpc>
                <a:spcPts val="2130"/>
              </a:lnSpc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-------------------</a:t>
            </a:r>
            <a:endParaRPr sz="18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(1</a:t>
            </a:r>
            <a:r>
              <a:rPr sz="18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row)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812800" marR="5080" indent="-800100">
              <a:lnSpc>
                <a:spcPct val="199100"/>
              </a:lnSpc>
              <a:spcBef>
                <a:spcPts val="5"/>
              </a:spcBef>
              <a:tabLst>
                <a:tab pos="3434715" algn="l"/>
                <a:tab pos="3733800" algn="l"/>
              </a:tabLst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=# 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SELECT  *</a:t>
            </a:r>
            <a:r>
              <a:rPr sz="18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FROM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tempEmp;	/* los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datos quedan en la tabla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temporal</a:t>
            </a:r>
            <a:r>
              <a:rPr sz="1800" spc="-8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*/  nombreemp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|</a:t>
            </a:r>
            <a:r>
              <a:rPr sz="1800" spc="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apellidosemp</a:t>
            </a:r>
            <a:r>
              <a:rPr sz="18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|	dpto</a:t>
            </a:r>
            <a:endParaRPr sz="18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-----------------+-------------------+-------------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5491" y="5113434"/>
            <a:ext cx="74930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|</a:t>
            </a:r>
            <a:r>
              <a:rPr sz="1800" spc="-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Perez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|</a:t>
            </a:r>
            <a:r>
              <a:rPr sz="1800" spc="-6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Lopez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4462" y="5113434"/>
            <a:ext cx="97980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|</a:t>
            </a:r>
            <a:r>
              <a:rPr sz="1800" spc="-8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Finanzas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|</a:t>
            </a:r>
            <a:r>
              <a:rPr sz="1800" spc="-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Ventas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3619" y="5113434"/>
            <a:ext cx="784860" cy="8458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4135" marR="289560">
              <a:lnSpc>
                <a:spcPct val="101899"/>
              </a:lnSpc>
              <a:spcBef>
                <a:spcPts val="55"/>
              </a:spcBef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Jose  J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uan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(2</a:t>
            </a:r>
            <a:r>
              <a:rPr sz="1800" spc="-8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Calibri"/>
                <a:cs typeface="Calibri"/>
              </a:rPr>
              <a:t>rows)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</a:t>
            </a:r>
          </a:p>
        </p:txBody>
      </p:sp>
      <p:sp>
        <p:nvSpPr>
          <p:cNvPr id="3" name="object 3"/>
          <p:cNvSpPr/>
          <p:nvPr/>
        </p:nvSpPr>
        <p:spPr>
          <a:xfrm>
            <a:off x="1544112" y="2032002"/>
            <a:ext cx="6635115" cy="3234690"/>
          </a:xfrm>
          <a:custGeom>
            <a:avLst/>
            <a:gdLst/>
            <a:ahLst/>
            <a:cxnLst/>
            <a:rect l="l" t="t" r="r" b="b"/>
            <a:pathLst>
              <a:path w="6635115" h="3234690">
                <a:moveTo>
                  <a:pt x="0" y="0"/>
                </a:moveTo>
                <a:lnTo>
                  <a:pt x="6634687" y="0"/>
                </a:lnTo>
                <a:lnTo>
                  <a:pt x="6634687" y="3234266"/>
                </a:lnTo>
                <a:lnTo>
                  <a:pt x="0" y="323426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80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60683" y="2065022"/>
            <a:ext cx="6332855" cy="29438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8770" marR="5080" indent="-306705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cuadrado</a:t>
            </a:r>
            <a:r>
              <a:rPr sz="2400" spc="-4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(integer)  RETURNS integer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AS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DECLARE</a:t>
            </a:r>
            <a:endParaRPr sz="2400">
              <a:latin typeface="Calibri"/>
              <a:cs typeface="Calibri"/>
            </a:endParaRPr>
          </a:p>
          <a:p>
            <a:pPr marL="12700" marR="4543425" indent="137795">
              <a:lnSpc>
                <a:spcPct val="100699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cuad</a:t>
            </a:r>
            <a:r>
              <a:rPr sz="2400" spc="-7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integer;  BEGIN</a:t>
            </a:r>
            <a:endParaRPr sz="2400">
              <a:latin typeface="Calibri"/>
              <a:cs typeface="Calibri"/>
            </a:endParaRPr>
          </a:p>
          <a:p>
            <a:pPr marL="150495" marR="4300220" indent="-635">
              <a:lnSpc>
                <a:spcPts val="2800"/>
              </a:lnSpc>
              <a:spcBef>
                <a:spcPts val="18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cuad =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$1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*</a:t>
            </a:r>
            <a:r>
              <a:rPr sz="2400" spc="-1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$1;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RETURN</a:t>
            </a:r>
            <a:r>
              <a:rPr sz="2400" spc="-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cuad;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  <a:tabLst>
                <a:tab pos="763905" algn="l"/>
              </a:tabLst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END;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LANGUAGE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4112" y="5537205"/>
            <a:ext cx="6635115" cy="1219200"/>
          </a:xfrm>
          <a:prstGeom prst="rect">
            <a:avLst/>
          </a:prstGeom>
          <a:ln w="9524">
            <a:solidFill>
              <a:srgbClr val="880F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67030">
              <a:lnSpc>
                <a:spcPts val="2840"/>
              </a:lnSpc>
              <a:spcBef>
                <a:spcPts val="36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SELECT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cuadrado(2);</a:t>
            </a:r>
            <a:endParaRPr sz="2400">
              <a:latin typeface="Calibri"/>
              <a:cs typeface="Calibri"/>
            </a:endParaRPr>
          </a:p>
          <a:p>
            <a:pPr marL="367030" marR="1137920">
              <a:lnSpc>
                <a:spcPts val="2900"/>
              </a:lnSpc>
              <a:spcBef>
                <a:spcPts val="4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SELECT cuadrado(precio)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 FROM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producto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WHERE cuadrado(precio)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&gt;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3000;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70" dirty="0"/>
              <a:t> </a:t>
            </a:r>
            <a:r>
              <a:rPr spc="-5" dirty="0"/>
              <a:t>Cursores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776220"/>
            <a:ext cx="6708140" cy="2537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57200" marR="334645" indent="-444500">
              <a:lnSpc>
                <a:spcPct val="100699"/>
              </a:lnSpc>
              <a:spcBef>
                <a:spcPts val="8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Ejecutar una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consulta recuperando un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grupo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ﬁlas cada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vez</a:t>
            </a:r>
            <a:endParaRPr sz="2400">
              <a:latin typeface="Calibri"/>
              <a:cs typeface="Calibri"/>
            </a:endParaRPr>
          </a:p>
          <a:p>
            <a:pPr marL="927100" marR="5080" indent="-457200">
              <a:lnSpc>
                <a:spcPts val="2600"/>
              </a:lnSpc>
              <a:spcBef>
                <a:spcPts val="74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Una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forma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eﬁciente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de manejar grandes conjuntos 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de ﬁlas como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resultado de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una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 consulta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Declarar el cursor, abrirlo, usarlo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y</a:t>
            </a:r>
            <a:r>
              <a:rPr sz="2400" spc="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cerrarlo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036" y="168526"/>
            <a:ext cx="8242934" cy="660145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8796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( )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RETURNS void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AS '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DECLARE</a:t>
            </a:r>
            <a:endParaRPr sz="2400">
              <a:latin typeface="Calibri"/>
              <a:cs typeface="Calibri"/>
            </a:endParaRPr>
          </a:p>
          <a:p>
            <a:pPr marL="288290" marR="5080">
              <a:lnSpc>
                <a:spcPts val="2900"/>
              </a:lnSpc>
              <a:spcBef>
                <a:spcPts val="2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cursE CURSOR IS SELECT * FROM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ORDER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BY apellidos;  rEmp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empleado%ROWTYPE;</a:t>
            </a:r>
            <a:endParaRPr sz="2400">
              <a:latin typeface="Calibri"/>
              <a:cs typeface="Calibri"/>
            </a:endParaRPr>
          </a:p>
          <a:p>
            <a:pPr marL="12700" marR="6166485" indent="275590">
              <a:lnSpc>
                <a:spcPts val="29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cont</a:t>
            </a:r>
            <a:r>
              <a:rPr sz="2400" spc="-5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INTEGER;</a:t>
            </a:r>
            <a:endParaRPr sz="2400">
              <a:latin typeface="Calibri"/>
              <a:cs typeface="Calibri"/>
            </a:endParaRPr>
          </a:p>
          <a:p>
            <a:pPr marL="12700" marR="6166485">
              <a:lnSpc>
                <a:spcPts val="29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BEGIN</a:t>
            </a:r>
            <a:endParaRPr sz="2400">
              <a:latin typeface="Calibri"/>
              <a:cs typeface="Calibri"/>
            </a:endParaRPr>
          </a:p>
          <a:p>
            <a:pPr marL="288290">
              <a:lnSpc>
                <a:spcPts val="27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cont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1;</a:t>
            </a:r>
            <a:endParaRPr sz="2400">
              <a:latin typeface="Calibri"/>
              <a:cs typeface="Calibri"/>
            </a:endParaRPr>
          </a:p>
          <a:p>
            <a:pPr marL="288290" marR="6427470">
              <a:lnSpc>
                <a:spcPct val="100699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OPEN</a:t>
            </a:r>
            <a:r>
              <a:rPr sz="2400" spc="-6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cursE;  LOOP</a:t>
            </a:r>
            <a:endParaRPr sz="2400">
              <a:latin typeface="Calibri"/>
              <a:cs typeface="Calibri"/>
            </a:endParaRPr>
          </a:p>
          <a:p>
            <a:pPr marL="632460" marR="4505325">
              <a:lnSpc>
                <a:spcPct val="100699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FETCH cursE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INTO rEmp;  EXIT WHEN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NOT</a:t>
            </a:r>
            <a:r>
              <a:rPr sz="2400" spc="-4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FOUND;</a:t>
            </a:r>
            <a:endParaRPr sz="2400">
              <a:latin typeface="Calibri"/>
              <a:cs typeface="Calibri"/>
            </a:endParaRPr>
          </a:p>
          <a:p>
            <a:pPr marL="457200" marR="571500" indent="175260">
              <a:lnSpc>
                <a:spcPts val="29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RAISE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NOTICE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''Empleado: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% - %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%'', cont, rEmp.nombre,  rEmp.apellidos;</a:t>
            </a:r>
            <a:endParaRPr sz="2400">
              <a:latin typeface="Calibri"/>
              <a:cs typeface="Calibri"/>
            </a:endParaRPr>
          </a:p>
          <a:p>
            <a:pPr marL="356870" marR="5751830" indent="206375">
              <a:lnSpc>
                <a:spcPts val="29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cont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cont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+</a:t>
            </a:r>
            <a:r>
              <a:rPr sz="2400" spc="-6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1;  END</a:t>
            </a:r>
            <a:r>
              <a:rPr sz="24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LOOP;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ts val="27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CLOSE cursE;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RETURN;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64540" algn="l"/>
              </a:tabLst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END;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LANGUAGE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70" dirty="0"/>
              <a:t> </a:t>
            </a:r>
            <a:r>
              <a:rPr spc="-5" dirty="0"/>
              <a:t>Cursores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66620"/>
            <a:ext cx="6772275" cy="350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Declarar el cursor: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085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DECLARE</a:t>
            </a:r>
            <a:endParaRPr sz="2400">
              <a:latin typeface="Calibri"/>
              <a:cs typeface="Calibri"/>
            </a:endParaRPr>
          </a:p>
          <a:p>
            <a:pPr marL="67627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curs1 refcursor;</a:t>
            </a:r>
            <a:endParaRPr sz="2400">
              <a:latin typeface="Calibri"/>
              <a:cs typeface="Calibri"/>
            </a:endParaRPr>
          </a:p>
          <a:p>
            <a:pPr marL="67627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curs2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CURSOR FOR SELECT *</a:t>
            </a:r>
            <a:r>
              <a:rPr sz="24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Departamento;</a:t>
            </a:r>
            <a:endParaRPr sz="2400">
              <a:latin typeface="Calibri"/>
              <a:cs typeface="Calibri"/>
            </a:endParaRPr>
          </a:p>
          <a:p>
            <a:pPr marL="927100" marR="5080" indent="-250825">
              <a:lnSpc>
                <a:spcPct val="100699"/>
              </a:lnSpc>
              <a:spcBef>
                <a:spcPts val="50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curs3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CURSOR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(cedula integer)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IS SELECT * FROM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WHERE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cc =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cedula;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70" dirty="0"/>
              <a:t> </a:t>
            </a:r>
            <a:r>
              <a:rPr spc="-5" dirty="0"/>
              <a:t>Cursores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00580"/>
            <a:ext cx="6915784" cy="4203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2356485" indent="-457200">
              <a:lnSpc>
                <a:spcPct val="118100"/>
              </a:lnSpc>
              <a:spcBef>
                <a:spcPts val="95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Declarar el cursor:  unbound_cursorvar</a:t>
            </a:r>
            <a:r>
              <a:rPr sz="2400" spc="-4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REFCURSOR;</a:t>
            </a:r>
            <a:endParaRPr sz="2400">
              <a:latin typeface="Calibri"/>
              <a:cs typeface="Calibri"/>
            </a:endParaRPr>
          </a:p>
          <a:p>
            <a:pPr marL="927100" marR="1101090" indent="-457200">
              <a:lnSpc>
                <a:spcPct val="100699"/>
              </a:lnSpc>
              <a:spcBef>
                <a:spcPts val="60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bound_cursorvar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[ [ NO ] SCROLL ]</a:t>
            </a:r>
            <a:r>
              <a:rPr sz="2400" spc="-5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CURSOR  [ (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arguments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) ] FOR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query;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927100" marR="5080" indent="-457200">
              <a:lnSpc>
                <a:spcPts val="2800"/>
              </a:lnSpc>
              <a:tabLst>
                <a:tab pos="926465" algn="l"/>
              </a:tabLst>
            </a:pPr>
            <a:r>
              <a:rPr sz="2150" spc="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REFCURSOR: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declara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una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variable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que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puede ser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usada con cualquier</a:t>
            </a:r>
            <a:r>
              <a:rPr sz="2400" spc="-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consulta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  <a:tabLst>
                <a:tab pos="926465" algn="l"/>
              </a:tabLst>
            </a:pPr>
            <a:r>
              <a:rPr sz="2150" spc="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SCROLL: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permite desplazarse hacia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atrás</a:t>
            </a:r>
            <a:endParaRPr sz="2400">
              <a:latin typeface="Calibri"/>
              <a:cs typeface="Calibri"/>
            </a:endParaRPr>
          </a:p>
          <a:p>
            <a:pPr marL="927100" marR="1319530" indent="-457200">
              <a:lnSpc>
                <a:spcPct val="100699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2150" spc="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arguments: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es una lista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(nombre 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tipo)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separados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por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coma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70" dirty="0"/>
              <a:t> </a:t>
            </a:r>
            <a:r>
              <a:rPr spc="-5" dirty="0"/>
              <a:t>Cursores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00580"/>
            <a:ext cx="6808470" cy="33909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Abrir el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cursor:</a:t>
            </a:r>
            <a:endParaRPr sz="2400">
              <a:latin typeface="Calibri"/>
              <a:cs typeface="Calibri"/>
            </a:endParaRPr>
          </a:p>
          <a:p>
            <a:pPr marL="927100" marR="5080" indent="-457200">
              <a:lnSpc>
                <a:spcPct val="100699"/>
              </a:lnSpc>
              <a:spcBef>
                <a:spcPts val="5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OPEN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curs1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 SELECT * FROM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WHERE  codDpto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$1;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OPEN curs3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(19378939);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927100" marR="423545" indent="-457200">
              <a:lnSpc>
                <a:spcPts val="28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OPEN unbound_cursorvar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[ [ NO ] SCROLL ] FOR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query;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OPEN bound_cursorvar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[ (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argument_values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)</a:t>
            </a:r>
            <a:r>
              <a:rPr sz="24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];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70" dirty="0"/>
              <a:t> </a:t>
            </a:r>
            <a:r>
              <a:rPr spc="-5" dirty="0"/>
              <a:t>Cursores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66620"/>
            <a:ext cx="6913880" cy="452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Usar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el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cursor: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466090" algn="l"/>
              </a:tabLst>
            </a:pPr>
            <a:r>
              <a:rPr sz="19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FETCH: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Recupera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la siguiente ﬁla y la asigna a</a:t>
            </a:r>
            <a:r>
              <a:rPr sz="2400" spc="-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323232"/>
                </a:solidFill>
                <a:latin typeface="Calibri"/>
                <a:cs typeface="Calibri"/>
              </a:rPr>
              <a:t>target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927100" marR="883919" indent="-457200">
              <a:lnSpc>
                <a:spcPct val="100699"/>
              </a:lnSpc>
              <a:spcBef>
                <a:spcPts val="6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FETCH [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direction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{ FROM | IN } ]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cursor</a:t>
            </a:r>
            <a:r>
              <a:rPr sz="2400" spc="-6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INTO  target;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469900">
              <a:lnSpc>
                <a:spcPts val="2620"/>
              </a:lnSpc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direction: NEXT,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PRIOR, FIRST, LAST,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 ABSOLUTE</a:t>
            </a:r>
            <a:endParaRPr sz="2200">
              <a:latin typeface="Calibri"/>
              <a:cs typeface="Calibri"/>
            </a:endParaRPr>
          </a:p>
          <a:p>
            <a:pPr marL="927100" marR="1290955">
              <a:lnSpc>
                <a:spcPts val="2700"/>
              </a:lnSpc>
              <a:spcBef>
                <a:spcPts val="20"/>
              </a:spcBef>
            </a:pP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count,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RELATIVE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count, FORWARD count,  BACKWARD count. (por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defecto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NEXT)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FETCH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curs1 INTO rowvar;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FETCH RELATIVE -2 FROM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curs4 INTO</a:t>
            </a:r>
            <a:r>
              <a:rPr sz="2200" spc="-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x;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70" dirty="0"/>
              <a:t> </a:t>
            </a:r>
            <a:r>
              <a:rPr spc="-5" dirty="0"/>
              <a:t>Cursores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66620"/>
            <a:ext cx="5685790" cy="360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Usar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el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cursor: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466090" algn="l"/>
              </a:tabLst>
            </a:pPr>
            <a:r>
              <a:rPr sz="19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MOVE: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Mueve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el cursor sin recuperar</a:t>
            </a:r>
            <a:r>
              <a:rPr sz="2400" spc="-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ﬁlas.</a:t>
            </a:r>
            <a:endParaRPr sz="2400">
              <a:latin typeface="Calibri"/>
              <a:cs typeface="Calibri"/>
            </a:endParaRPr>
          </a:p>
          <a:p>
            <a:pPr marL="469900" marR="272415">
              <a:lnSpc>
                <a:spcPts val="8800"/>
              </a:lnSpc>
              <a:spcBef>
                <a:spcPts val="68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MOVE [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direction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{ FROM | IN } ]</a:t>
            </a:r>
            <a:r>
              <a:rPr sz="2400" spc="-7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cursor;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MOVE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curs1;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220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MOVE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FORWARD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2 FROM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curs4;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70" dirty="0"/>
              <a:t> </a:t>
            </a:r>
            <a:r>
              <a:rPr spc="-5" dirty="0"/>
              <a:t>Cursores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66620"/>
            <a:ext cx="6590665" cy="431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Usar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el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cursor:</a:t>
            </a:r>
            <a:endParaRPr sz="2400">
              <a:latin typeface="Calibri"/>
              <a:cs typeface="Calibri"/>
            </a:endParaRPr>
          </a:p>
          <a:p>
            <a:pPr marL="457200" marR="172720" indent="-444500">
              <a:lnSpc>
                <a:spcPct val="100699"/>
              </a:lnSpc>
              <a:spcBef>
                <a:spcPts val="1900"/>
              </a:spcBef>
              <a:tabLst>
                <a:tab pos="466090" algn="l"/>
              </a:tabLst>
            </a:pPr>
            <a:r>
              <a:rPr sz="19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UPDATE/DELETE: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actualizar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borrar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la ﬁla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que  está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posicionado el</a:t>
            </a:r>
            <a:r>
              <a:rPr sz="24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cursor.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UPDATE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table SET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... WHERE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CURRENT OF</a:t>
            </a:r>
            <a:r>
              <a:rPr sz="2400" spc="-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cursor;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DELETE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FROM table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WHERE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CURRENT OF</a:t>
            </a:r>
            <a:r>
              <a:rPr sz="2400" spc="-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cursor;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927100" marR="415290" indent="-457200">
              <a:lnSpc>
                <a:spcPct val="100699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UPDATE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SET Salario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Salario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*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1.15  WHERE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CURRENT OF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curs1;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DELETE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WHERE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CURRENT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curs3;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70" dirty="0"/>
              <a:t> </a:t>
            </a:r>
            <a:r>
              <a:rPr spc="-5" dirty="0"/>
              <a:t>Cursores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66620"/>
            <a:ext cx="4798695" cy="373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Usar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el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cursor: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466090" algn="l"/>
              </a:tabLst>
            </a:pPr>
            <a:r>
              <a:rPr sz="1950" spc="2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Iterar en los resultados d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el</a:t>
            </a:r>
            <a:r>
              <a:rPr sz="24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cursor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985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[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&lt;&lt;label&gt;&gt;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  <a:p>
            <a:pPr marL="927100" marR="5080" indent="-457200">
              <a:lnSpc>
                <a:spcPct val="100699"/>
              </a:lnSpc>
              <a:spcBef>
                <a:spcPts val="5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recordvar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bound_cursorvar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[ (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argument_values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) ]</a:t>
            </a:r>
            <a:r>
              <a:rPr sz="2400" spc="-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 marL="469900" marR="1956435" indent="413384">
              <a:lnSpc>
                <a:spcPct val="1215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statements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END LOOP [ label</a:t>
            </a:r>
            <a:r>
              <a:rPr sz="2400" spc="-9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];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70" dirty="0"/>
              <a:t> </a:t>
            </a:r>
            <a:r>
              <a:rPr spc="-5" dirty="0"/>
              <a:t>Cursores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66620"/>
            <a:ext cx="219583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Cerrar el</a:t>
            </a:r>
            <a:r>
              <a:rPr sz="2400" spc="-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cursor:</a:t>
            </a:r>
            <a:endParaRPr sz="2400">
              <a:latin typeface="Calibri"/>
              <a:cs typeface="Calibri"/>
            </a:endParaRPr>
          </a:p>
          <a:p>
            <a:pPr marL="469900" marR="5080">
              <a:lnSpc>
                <a:spcPts val="7000"/>
              </a:lnSpc>
              <a:spcBef>
                <a:spcPts val="8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CLOSE</a:t>
            </a:r>
            <a:r>
              <a:rPr sz="2400" spc="-7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cursor;  CLOSE</a:t>
            </a:r>
            <a:r>
              <a:rPr sz="2400" spc="-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curs1;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 </a:t>
            </a:r>
            <a:r>
              <a:rPr spc="-5" dirty="0"/>
              <a:t>Crear</a:t>
            </a:r>
            <a:r>
              <a:rPr spc="-170" dirty="0"/>
              <a:t> </a:t>
            </a:r>
            <a:r>
              <a:rPr spc="-5" dirty="0"/>
              <a:t>función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872" y="2115818"/>
            <a:ext cx="5987415" cy="428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CREATE OR REPLACE FUNCTION</a:t>
            </a:r>
            <a:r>
              <a:rPr sz="2800" spc="-9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262626"/>
                </a:solidFill>
                <a:latin typeface="Calibri"/>
                <a:cs typeface="Calibri"/>
              </a:rPr>
              <a:t>identiﬁer</a:t>
            </a:r>
            <a:endParaRPr sz="2800">
              <a:latin typeface="Calibri"/>
              <a:cs typeface="Calibri"/>
            </a:endParaRPr>
          </a:p>
          <a:p>
            <a:pPr marL="457200">
              <a:lnSpc>
                <a:spcPts val="3329"/>
              </a:lnSpc>
            </a:pPr>
            <a:r>
              <a:rPr sz="2800" i="1" spc="-5" dirty="0">
                <a:solidFill>
                  <a:srgbClr val="262626"/>
                </a:solidFill>
                <a:latin typeface="Calibri"/>
                <a:cs typeface="Calibri"/>
              </a:rPr>
              <a:t>(arguments)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RETURNS </a:t>
            </a:r>
            <a:r>
              <a:rPr sz="2800" i="1" dirty="0">
                <a:solidFill>
                  <a:srgbClr val="262626"/>
                </a:solidFill>
                <a:latin typeface="Calibri"/>
                <a:cs typeface="Calibri"/>
              </a:rPr>
              <a:t>type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AS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262626"/>
                </a:solidFill>
                <a:latin typeface="Calibri"/>
                <a:cs typeface="Calibri"/>
              </a:rPr>
              <a:t>'</a:t>
            </a:r>
            <a:endParaRPr sz="2800">
              <a:latin typeface="Calibri"/>
              <a:cs typeface="Calibri"/>
            </a:endParaRPr>
          </a:p>
          <a:p>
            <a:pPr marL="173355">
              <a:lnSpc>
                <a:spcPts val="3329"/>
              </a:lnSpc>
              <a:spcBef>
                <a:spcPts val="40"/>
              </a:spcBef>
            </a:pP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DECLARE</a:t>
            </a:r>
            <a:endParaRPr sz="2800">
              <a:latin typeface="Calibri"/>
              <a:cs typeface="Calibri"/>
            </a:endParaRPr>
          </a:p>
          <a:p>
            <a:pPr marL="334010">
              <a:lnSpc>
                <a:spcPts val="3329"/>
              </a:lnSpc>
            </a:pPr>
            <a:r>
              <a:rPr sz="2800" i="1" spc="-5" dirty="0">
                <a:solidFill>
                  <a:srgbClr val="262626"/>
                </a:solidFill>
                <a:latin typeface="Calibri"/>
                <a:cs typeface="Calibri"/>
              </a:rPr>
              <a:t>declaration;</a:t>
            </a:r>
            <a:endParaRPr sz="2800">
              <a:latin typeface="Calibri"/>
              <a:cs typeface="Calibri"/>
            </a:endParaRPr>
          </a:p>
          <a:p>
            <a:pPr marL="173355" marR="4836795" indent="160655">
              <a:lnSpc>
                <a:spcPct val="101200"/>
              </a:lnSpc>
            </a:pP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[ . . .</a:t>
            </a:r>
            <a:r>
              <a:rPr sz="2800" spc="-1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] 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BEGIN</a:t>
            </a:r>
            <a:endParaRPr sz="2800">
              <a:latin typeface="Calibri"/>
              <a:cs typeface="Calibri"/>
            </a:endParaRPr>
          </a:p>
          <a:p>
            <a:pPr marL="334010">
              <a:lnSpc>
                <a:spcPts val="3300"/>
              </a:lnSpc>
            </a:pPr>
            <a:r>
              <a:rPr sz="2800" i="1" spc="-5" dirty="0">
                <a:solidFill>
                  <a:srgbClr val="262626"/>
                </a:solidFill>
                <a:latin typeface="Calibri"/>
                <a:cs typeface="Calibri"/>
              </a:rPr>
              <a:t>statement;</a:t>
            </a:r>
            <a:endParaRPr sz="2800">
              <a:latin typeface="Calibri"/>
              <a:cs typeface="Calibri"/>
            </a:endParaRPr>
          </a:p>
          <a:p>
            <a:pPr marL="173355" marR="4836795" indent="160655">
              <a:lnSpc>
                <a:spcPts val="3300"/>
              </a:lnSpc>
              <a:spcBef>
                <a:spcPts val="200"/>
              </a:spcBef>
            </a:pP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[ . . .</a:t>
            </a:r>
            <a:r>
              <a:rPr sz="2800" spc="-1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] 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END;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00"/>
              </a:lnSpc>
            </a:pP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' LANGUAGE</a:t>
            </a:r>
            <a:r>
              <a:rPr sz="28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70" dirty="0"/>
              <a:t> </a:t>
            </a:r>
            <a:r>
              <a:rPr spc="-5" dirty="0"/>
              <a:t>Cursores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36345" marR="1042035" indent="-444500">
              <a:lnSpc>
                <a:spcPts val="2800"/>
              </a:lnSpc>
              <a:spcBef>
                <a:spcPts val="260"/>
              </a:spcBef>
            </a:pPr>
            <a:r>
              <a:rPr dirty="0"/>
              <a:t>CREATE OR REPLACE FUNCTION </a:t>
            </a:r>
            <a:r>
              <a:rPr spc="-5" dirty="0"/>
              <a:t>empleados</a:t>
            </a:r>
            <a:r>
              <a:rPr spc="-45" dirty="0"/>
              <a:t> </a:t>
            </a:r>
            <a:r>
              <a:rPr spc="-5" dirty="0"/>
              <a:t>(integer)  RETURNS void </a:t>
            </a:r>
            <a:r>
              <a:rPr dirty="0"/>
              <a:t>AS</a:t>
            </a:r>
            <a:r>
              <a:rPr spc="5" dirty="0"/>
              <a:t> </a:t>
            </a:r>
            <a:r>
              <a:rPr dirty="0"/>
              <a:t>'</a:t>
            </a:r>
          </a:p>
          <a:p>
            <a:pPr marL="791845">
              <a:lnSpc>
                <a:spcPts val="2820"/>
              </a:lnSpc>
            </a:pPr>
            <a:r>
              <a:rPr spc="-5" dirty="0"/>
              <a:t>DECLARE</a:t>
            </a:r>
          </a:p>
          <a:p>
            <a:pPr marL="998219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vDpto ALIAS </a:t>
            </a:r>
            <a:r>
              <a:rPr dirty="0"/>
              <a:t>FOR </a:t>
            </a:r>
            <a:r>
              <a:rPr spc="-5" dirty="0"/>
              <a:t>$1;</a:t>
            </a:r>
          </a:p>
          <a:p>
            <a:pPr marL="998219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rEmp</a:t>
            </a:r>
            <a:r>
              <a:rPr spc="-10" dirty="0"/>
              <a:t> </a:t>
            </a:r>
            <a:r>
              <a:rPr spc="-5" dirty="0"/>
              <a:t>empleado%ROWTYPE;</a:t>
            </a:r>
          </a:p>
          <a:p>
            <a:pPr marL="1236345" marR="5080" indent="-238125">
              <a:lnSpc>
                <a:spcPts val="2800"/>
              </a:lnSpc>
              <a:spcBef>
                <a:spcPts val="180"/>
              </a:spcBef>
            </a:pPr>
            <a:r>
              <a:rPr spc="-5" dirty="0"/>
              <a:t>curs3 </a:t>
            </a:r>
            <a:r>
              <a:rPr dirty="0"/>
              <a:t>CURSOR </a:t>
            </a:r>
            <a:r>
              <a:rPr spc="-5" dirty="0"/>
              <a:t>(aDpto integer) </a:t>
            </a:r>
            <a:r>
              <a:rPr dirty="0"/>
              <a:t>IS SELECT * FROM </a:t>
            </a:r>
            <a:r>
              <a:rPr spc="-5" dirty="0"/>
              <a:t>Empleado  WHERE codDpto </a:t>
            </a:r>
            <a:r>
              <a:rPr dirty="0"/>
              <a:t>=</a:t>
            </a:r>
            <a:r>
              <a:rPr spc="-5" dirty="0"/>
              <a:t> aDpto;</a:t>
            </a:r>
          </a:p>
          <a:p>
            <a:pPr marL="791845">
              <a:lnSpc>
                <a:spcPts val="2820"/>
              </a:lnSpc>
            </a:pPr>
            <a:r>
              <a:rPr spc="-5" dirty="0"/>
              <a:t>BEGIN</a:t>
            </a:r>
          </a:p>
          <a:p>
            <a:pPr marL="998219">
              <a:lnSpc>
                <a:spcPct val="100000"/>
              </a:lnSpc>
              <a:spcBef>
                <a:spcPts val="20"/>
              </a:spcBef>
            </a:pPr>
            <a:r>
              <a:rPr dirty="0"/>
              <a:t>FOR </a:t>
            </a:r>
            <a:r>
              <a:rPr spc="-5" dirty="0"/>
              <a:t>rEmp </a:t>
            </a:r>
            <a:r>
              <a:rPr dirty="0"/>
              <a:t>IN </a:t>
            </a:r>
            <a:r>
              <a:rPr spc="-5" dirty="0"/>
              <a:t>curs3 </a:t>
            </a:r>
            <a:r>
              <a:rPr dirty="0"/>
              <a:t>( </a:t>
            </a:r>
            <a:r>
              <a:rPr spc="-5" dirty="0"/>
              <a:t>vDpto </a:t>
            </a:r>
            <a:r>
              <a:rPr dirty="0"/>
              <a:t>)</a:t>
            </a:r>
            <a:r>
              <a:rPr spc="-20" dirty="0"/>
              <a:t> </a:t>
            </a:r>
            <a:r>
              <a:rPr spc="-5" dirty="0"/>
              <a:t>LOOP</a:t>
            </a:r>
          </a:p>
          <a:p>
            <a:pPr marL="1236345" marR="1107440" indent="106680">
              <a:lnSpc>
                <a:spcPct val="100699"/>
              </a:lnSpc>
            </a:pPr>
            <a:r>
              <a:rPr spc="-5" dirty="0"/>
              <a:t>RAISE </a:t>
            </a:r>
            <a:r>
              <a:rPr dirty="0"/>
              <a:t>NOTICE </a:t>
            </a:r>
            <a:r>
              <a:rPr spc="-5" dirty="0"/>
              <a:t>''Empleado: </a:t>
            </a:r>
            <a:r>
              <a:rPr dirty="0"/>
              <a:t>% </a:t>
            </a:r>
            <a:r>
              <a:rPr spc="-5" dirty="0"/>
              <a:t>%'', rEmp.nombre,  rEmp.apellidos;END</a:t>
            </a:r>
            <a:r>
              <a:rPr spc="-10" dirty="0"/>
              <a:t> </a:t>
            </a:r>
            <a:r>
              <a:rPr spc="-5" dirty="0"/>
              <a:t>LOOP;</a:t>
            </a:r>
          </a:p>
          <a:p>
            <a:pPr marL="998219">
              <a:lnSpc>
                <a:spcPts val="2800"/>
              </a:lnSpc>
            </a:pPr>
            <a:r>
              <a:rPr spc="-5" dirty="0"/>
              <a:t>RETURN;</a:t>
            </a:r>
          </a:p>
          <a:p>
            <a:pPr marL="791845">
              <a:lnSpc>
                <a:spcPct val="100000"/>
              </a:lnSpc>
              <a:spcBef>
                <a:spcPts val="20"/>
              </a:spcBef>
              <a:tabLst>
                <a:tab pos="1544320" algn="l"/>
              </a:tabLst>
            </a:pPr>
            <a:r>
              <a:rPr spc="-5" dirty="0"/>
              <a:t>END;	</a:t>
            </a:r>
            <a:r>
              <a:rPr dirty="0"/>
              <a:t>' </a:t>
            </a:r>
            <a:r>
              <a:rPr spc="-5" dirty="0"/>
              <a:t>LANGUAGE</a:t>
            </a:r>
            <a:r>
              <a:rPr spc="-10" dirty="0"/>
              <a:t> </a:t>
            </a:r>
            <a:r>
              <a:rPr spc="-5" dirty="0"/>
              <a:t>'plpgsql';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70" dirty="0"/>
              <a:t> </a:t>
            </a:r>
            <a:r>
              <a:rPr spc="-5" dirty="0"/>
              <a:t>Cursores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36345" marR="1042035" indent="-444500">
              <a:lnSpc>
                <a:spcPts val="2800"/>
              </a:lnSpc>
              <a:spcBef>
                <a:spcPts val="260"/>
              </a:spcBef>
            </a:pPr>
            <a:r>
              <a:rPr dirty="0"/>
              <a:t>CREATE OR REPLACE FUNCTION </a:t>
            </a:r>
            <a:r>
              <a:rPr spc="-5" dirty="0"/>
              <a:t>empleados</a:t>
            </a:r>
            <a:r>
              <a:rPr spc="-45" dirty="0"/>
              <a:t> </a:t>
            </a:r>
            <a:r>
              <a:rPr spc="-5" dirty="0"/>
              <a:t>(integer)  RETURNS void </a:t>
            </a:r>
            <a:r>
              <a:rPr dirty="0"/>
              <a:t>AS</a:t>
            </a:r>
            <a:r>
              <a:rPr spc="5" dirty="0"/>
              <a:t> </a:t>
            </a:r>
            <a:r>
              <a:rPr dirty="0">
                <a:solidFill>
                  <a:srgbClr val="FF2929"/>
                </a:solidFill>
              </a:rPr>
              <a:t>$$</a:t>
            </a:r>
          </a:p>
          <a:p>
            <a:pPr marL="791845">
              <a:lnSpc>
                <a:spcPts val="2820"/>
              </a:lnSpc>
            </a:pPr>
            <a:r>
              <a:rPr spc="-5" dirty="0"/>
              <a:t>DECLARE</a:t>
            </a:r>
          </a:p>
          <a:p>
            <a:pPr marL="998219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vDpto ALIAS </a:t>
            </a:r>
            <a:r>
              <a:rPr dirty="0"/>
              <a:t>FOR </a:t>
            </a:r>
            <a:r>
              <a:rPr spc="-5" dirty="0"/>
              <a:t>$1;</a:t>
            </a:r>
          </a:p>
          <a:p>
            <a:pPr marL="998219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rEmp</a:t>
            </a:r>
            <a:r>
              <a:rPr spc="-10" dirty="0"/>
              <a:t> </a:t>
            </a:r>
            <a:r>
              <a:rPr spc="-5" dirty="0"/>
              <a:t>empleado%ROWTYPE;</a:t>
            </a:r>
          </a:p>
          <a:p>
            <a:pPr marL="1236345" marR="5080" indent="-238125">
              <a:lnSpc>
                <a:spcPts val="2800"/>
              </a:lnSpc>
              <a:spcBef>
                <a:spcPts val="180"/>
              </a:spcBef>
            </a:pPr>
            <a:r>
              <a:rPr spc="-5" dirty="0"/>
              <a:t>curs3 </a:t>
            </a:r>
            <a:r>
              <a:rPr dirty="0"/>
              <a:t>CURSOR </a:t>
            </a:r>
            <a:r>
              <a:rPr spc="-5" dirty="0"/>
              <a:t>(aDpto integer) </a:t>
            </a:r>
            <a:r>
              <a:rPr dirty="0"/>
              <a:t>IS SELECT * FROM </a:t>
            </a:r>
            <a:r>
              <a:rPr spc="-5" dirty="0"/>
              <a:t>Empleado  WHERE codDpto </a:t>
            </a:r>
            <a:r>
              <a:rPr dirty="0"/>
              <a:t>=</a:t>
            </a:r>
            <a:r>
              <a:rPr spc="-5" dirty="0"/>
              <a:t> aDpto;</a:t>
            </a:r>
          </a:p>
          <a:p>
            <a:pPr marL="791845">
              <a:lnSpc>
                <a:spcPts val="2820"/>
              </a:lnSpc>
            </a:pPr>
            <a:r>
              <a:rPr spc="-5" dirty="0"/>
              <a:t>BEGIN</a:t>
            </a:r>
          </a:p>
          <a:p>
            <a:pPr marL="998219">
              <a:lnSpc>
                <a:spcPct val="100000"/>
              </a:lnSpc>
              <a:spcBef>
                <a:spcPts val="20"/>
              </a:spcBef>
            </a:pPr>
            <a:r>
              <a:rPr dirty="0"/>
              <a:t>FOR </a:t>
            </a:r>
            <a:r>
              <a:rPr spc="-5" dirty="0"/>
              <a:t>rEmp </a:t>
            </a:r>
            <a:r>
              <a:rPr dirty="0"/>
              <a:t>IN </a:t>
            </a:r>
            <a:r>
              <a:rPr spc="-5" dirty="0"/>
              <a:t>curs3 </a:t>
            </a:r>
            <a:r>
              <a:rPr dirty="0"/>
              <a:t>( </a:t>
            </a:r>
            <a:r>
              <a:rPr spc="-5" dirty="0"/>
              <a:t>vDpto </a:t>
            </a:r>
            <a:r>
              <a:rPr dirty="0"/>
              <a:t>)</a:t>
            </a:r>
            <a:r>
              <a:rPr spc="-20" dirty="0"/>
              <a:t> </a:t>
            </a:r>
            <a:r>
              <a:rPr spc="-5" dirty="0"/>
              <a:t>LOOP</a:t>
            </a:r>
          </a:p>
          <a:p>
            <a:pPr marL="1236345" marR="1107440" indent="106680">
              <a:lnSpc>
                <a:spcPct val="100699"/>
              </a:lnSpc>
            </a:pPr>
            <a:r>
              <a:rPr spc="-5" dirty="0"/>
              <a:t>RAISE </a:t>
            </a:r>
            <a:r>
              <a:rPr dirty="0"/>
              <a:t>NOTICE </a:t>
            </a:r>
            <a:r>
              <a:rPr spc="-5" dirty="0"/>
              <a:t>''Empleado: </a:t>
            </a:r>
            <a:r>
              <a:rPr dirty="0"/>
              <a:t>% </a:t>
            </a:r>
            <a:r>
              <a:rPr spc="-5" dirty="0"/>
              <a:t>%'', rEmp.nombre,  rEmp.apellidos;END</a:t>
            </a:r>
            <a:r>
              <a:rPr spc="-10" dirty="0"/>
              <a:t> </a:t>
            </a:r>
            <a:r>
              <a:rPr spc="-5" dirty="0"/>
              <a:t>LOOP;</a:t>
            </a:r>
          </a:p>
          <a:p>
            <a:pPr marL="998219">
              <a:lnSpc>
                <a:spcPts val="2800"/>
              </a:lnSpc>
            </a:pPr>
            <a:r>
              <a:rPr spc="-5" dirty="0"/>
              <a:t>RETURN;</a:t>
            </a:r>
          </a:p>
          <a:p>
            <a:pPr marL="791845">
              <a:lnSpc>
                <a:spcPct val="100000"/>
              </a:lnSpc>
              <a:spcBef>
                <a:spcPts val="20"/>
              </a:spcBef>
              <a:tabLst>
                <a:tab pos="1544320" algn="l"/>
              </a:tabLst>
            </a:pPr>
            <a:r>
              <a:rPr spc="-5" dirty="0"/>
              <a:t>END;	</a:t>
            </a:r>
            <a:r>
              <a:rPr spc="-5" dirty="0">
                <a:solidFill>
                  <a:srgbClr val="FF2929"/>
                </a:solidFill>
              </a:rPr>
              <a:t>$$ </a:t>
            </a:r>
            <a:r>
              <a:rPr spc="-5" dirty="0"/>
              <a:t>LANGUAGE</a:t>
            </a:r>
            <a:r>
              <a:rPr dirty="0"/>
              <a:t> 'plpgsql';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689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5"/>
              </a:spcBef>
            </a:pPr>
            <a:r>
              <a:rPr sz="3800" spc="-5" dirty="0"/>
              <a:t>PL/pgSQL </a:t>
            </a:r>
            <a:r>
              <a:rPr sz="3800" dirty="0"/>
              <a:t>– Cursor for </a:t>
            </a:r>
            <a:r>
              <a:rPr sz="3800" spc="-5" dirty="0"/>
              <a:t>update</a:t>
            </a:r>
            <a:r>
              <a:rPr sz="3800" spc="-160" dirty="0"/>
              <a:t> </a:t>
            </a:r>
            <a:r>
              <a:rPr sz="3800" spc="-30" dirty="0"/>
              <a:t>(UPDATE)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327205" y="1803669"/>
            <a:ext cx="8350884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updEmpleado (varchar(20)) RETURNS void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$$  DECLARE</a:t>
            </a:r>
            <a:endParaRPr sz="20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rEmp</a:t>
            </a:r>
            <a:r>
              <a:rPr sz="20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RECORD;</a:t>
            </a:r>
            <a:endParaRPr sz="2000">
              <a:latin typeface="Calibri"/>
              <a:cs typeface="Calibri"/>
            </a:endParaRPr>
          </a:p>
          <a:p>
            <a:pPr marL="356870" marR="2654935" indent="-172720">
              <a:lnSpc>
                <a:spcPct val="100000"/>
              </a:lnSpc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cursEmp CURSOR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(nDpto varchar(20))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IS SELECT *  FROM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empleado NATURAL JOIN departamento  WHERE nombredpto=nDpto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BY salario DESC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UPDATE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empleado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" marR="6407150" indent="229235">
              <a:lnSpc>
                <a:spcPct val="100000"/>
              </a:lnSpc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cont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integer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=</a:t>
            </a:r>
            <a:r>
              <a:rPr sz="2000" spc="-7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0;  BEGIN</a:t>
            </a:r>
            <a:endParaRPr sz="2000">
              <a:latin typeface="Calibri"/>
              <a:cs typeface="Calibri"/>
            </a:endParaRPr>
          </a:p>
          <a:p>
            <a:pPr marL="471805" marR="4796790" indent="-287655">
              <a:lnSpc>
                <a:spcPct val="100000"/>
              </a:lnSpc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rEmp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IN cursEmp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($1)</a:t>
            </a:r>
            <a:r>
              <a:rPr sz="2000" spc="-10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LOOP 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IF cont = 2</a:t>
            </a:r>
            <a:r>
              <a:rPr sz="2000" spc="-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THEN</a:t>
            </a:r>
            <a:endParaRPr sz="2000">
              <a:latin typeface="Calibri"/>
              <a:cs typeface="Calibri"/>
            </a:endParaRPr>
          </a:p>
          <a:p>
            <a:pPr marL="643890" marR="266128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UPDATE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empleado SET salario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salario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+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500000 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WHERE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CURRENT OF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cursEmp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84785" marR="4934585" indent="28702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ELSE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cont = cont +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1;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END</a:t>
            </a:r>
            <a:r>
              <a:rPr sz="2000" spc="-1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IF; 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END</a:t>
            </a:r>
            <a:r>
              <a:rPr sz="20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LOOP;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END; $$ LANGUAGE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 'plpgsql';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689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5"/>
              </a:spcBef>
            </a:pPr>
            <a:r>
              <a:rPr sz="3800" spc="-5" dirty="0"/>
              <a:t>PL/pgSQL </a:t>
            </a:r>
            <a:r>
              <a:rPr sz="3800" dirty="0"/>
              <a:t>– Cursor for </a:t>
            </a:r>
            <a:r>
              <a:rPr sz="3800" spc="-5" dirty="0"/>
              <a:t>update</a:t>
            </a:r>
            <a:r>
              <a:rPr sz="3800" spc="-175" dirty="0"/>
              <a:t> </a:t>
            </a:r>
            <a:r>
              <a:rPr sz="3800" dirty="0"/>
              <a:t>(DELETE)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327205" y="1803669"/>
            <a:ext cx="826897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delEmpleado (varchar(20)) RETURNS void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$$  DECLARE</a:t>
            </a:r>
            <a:endParaRPr sz="20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remp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RECORD;</a:t>
            </a:r>
            <a:endParaRPr sz="2000">
              <a:latin typeface="Calibri"/>
              <a:cs typeface="Calibri"/>
            </a:endParaRPr>
          </a:p>
          <a:p>
            <a:pPr marL="356870" marR="2405380" indent="-172720">
              <a:lnSpc>
                <a:spcPct val="100000"/>
              </a:lnSpc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cursEmp CURSOR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(nDpto varchar(20))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IS SELECT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salario 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empleado NATURAL JOIN departamento  WHERE nombredpto=nDpto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BY salario DESC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UPDATE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empleado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" marR="6325235" indent="229235">
              <a:lnSpc>
                <a:spcPct val="100000"/>
              </a:lnSpc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cont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integer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=</a:t>
            </a:r>
            <a:r>
              <a:rPr sz="2000" spc="-7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0;  BEGIN</a:t>
            </a:r>
            <a:endParaRPr sz="20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remp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IN cursEmp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($1)</a:t>
            </a:r>
            <a:r>
              <a:rPr sz="2000" spc="-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LOOP</a:t>
            </a:r>
            <a:endParaRPr sz="2000">
              <a:latin typeface="Calibri"/>
              <a:cs typeface="Calibri"/>
            </a:endParaRPr>
          </a:p>
          <a:p>
            <a:pPr marL="471805">
              <a:lnSpc>
                <a:spcPct val="100000"/>
              </a:lnSpc>
            </a:pP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IF cont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&gt;=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2 AND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remp.salario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&gt;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1000000</a:t>
            </a:r>
            <a:r>
              <a:rPr sz="20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THEN</a:t>
            </a:r>
            <a:endParaRPr sz="2000">
              <a:latin typeface="Calibri"/>
              <a:cs typeface="Calibri"/>
            </a:endParaRPr>
          </a:p>
          <a:p>
            <a:pPr marL="471805" marR="1838325" indent="172085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DELETE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empleado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WHERE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CURRENT OF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cursEmp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;  ELSE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cont = cont +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1;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END</a:t>
            </a:r>
            <a:r>
              <a:rPr sz="2000" spc="-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IF;</a:t>
            </a:r>
            <a:endParaRPr sz="20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END</a:t>
            </a:r>
            <a:r>
              <a:rPr sz="20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LOOP;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END; $$ LANGUAGE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 'plpgsql';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5" dirty="0"/>
              <a:t> Excepciones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02" y="1760228"/>
            <a:ext cx="8077834" cy="4988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OR REPLACE FUNCTION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ccEmpleado (INTEGER, INTEGER)  RETURNS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VOID AS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$$</a:t>
            </a:r>
            <a:endParaRPr sz="2400">
              <a:latin typeface="Calibri"/>
              <a:cs typeface="Calibri"/>
            </a:endParaRPr>
          </a:p>
          <a:p>
            <a:pPr marL="219075" marR="7069455" indent="-207010">
              <a:lnSpc>
                <a:spcPts val="29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BEGIN  B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EGIN</a:t>
            </a:r>
            <a:endParaRPr sz="2400">
              <a:latin typeface="Calibri"/>
              <a:cs typeface="Calibri"/>
            </a:endParaRPr>
          </a:p>
          <a:p>
            <a:pPr marL="494665" marR="3747135">
              <a:lnSpc>
                <a:spcPts val="2900"/>
              </a:lnSpc>
              <a:tabLst>
                <a:tab pos="1557020" algn="l"/>
                <a:tab pos="3465829" algn="l"/>
              </a:tabLst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UPDATE</a:t>
            </a:r>
            <a:r>
              <a:rPr sz="24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 SET	cc =</a:t>
            </a:r>
            <a:r>
              <a:rPr sz="2400" spc="-9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$2  WHERE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cc =</a:t>
            </a:r>
            <a:r>
              <a:rPr sz="24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$1;</a:t>
            </a:r>
            <a:endParaRPr sz="2400">
              <a:latin typeface="Calibri"/>
              <a:cs typeface="Calibri"/>
            </a:endParaRPr>
          </a:p>
          <a:p>
            <a:pPr marL="494665">
              <a:lnSpc>
                <a:spcPts val="27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EXCEPTION WHEN unique_violation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THEN</a:t>
            </a:r>
            <a:endParaRPr sz="2400">
              <a:latin typeface="Calibri"/>
              <a:cs typeface="Calibri"/>
            </a:endParaRPr>
          </a:p>
          <a:p>
            <a:pPr marL="563880" marR="1108075">
              <a:lnSpc>
                <a:spcPct val="100699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---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códigos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 error en el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apéndice A del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manual  RAISE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NOTICE 'La cédula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ya existe. No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actualizó.';</a:t>
            </a:r>
            <a:endParaRPr sz="2400">
              <a:latin typeface="Calibri"/>
              <a:cs typeface="Calibri"/>
            </a:endParaRPr>
          </a:p>
          <a:p>
            <a:pPr marL="12700" marR="6954520" indent="20637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END;</a:t>
            </a:r>
            <a:endParaRPr sz="2400">
              <a:latin typeface="Calibri"/>
              <a:cs typeface="Calibri"/>
            </a:endParaRPr>
          </a:p>
          <a:p>
            <a:pPr marL="12700" marR="695452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RETUR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END; $$ LANGUAGE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select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ccEmpleado(5737,5837);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295" dirty="0"/>
              <a:t> </a:t>
            </a:r>
            <a:r>
              <a:rPr spc="-35" dirty="0"/>
              <a:t>Triggers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166620"/>
            <a:ext cx="6887845" cy="4328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57200" marR="444500" indent="-444500">
              <a:lnSpc>
                <a:spcPts val="2800"/>
              </a:lnSpc>
              <a:spcBef>
                <a:spcPts val="26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Un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trigger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especiﬁca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que la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BD debe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ejecutar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un  procedimiento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cuando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cierta operación ocurre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operación puede ser sobre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tablas 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sobre</a:t>
            </a:r>
            <a:r>
              <a:rPr sz="24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vistas</a:t>
            </a:r>
            <a:endParaRPr sz="2400">
              <a:latin typeface="Calibri"/>
              <a:cs typeface="Calibri"/>
            </a:endParaRPr>
          </a:p>
          <a:p>
            <a:pPr marL="457200" marR="5080" indent="-444500">
              <a:lnSpc>
                <a:spcPct val="100699"/>
              </a:lnSpc>
              <a:spcBef>
                <a:spcPts val="200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Los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trigger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pueden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ejecutar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BEFORE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o </a:t>
            </a: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AFTER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una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operación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INSERT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,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UPDATE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DELETE</a:t>
            </a:r>
            <a:endParaRPr sz="2400">
              <a:latin typeface="Calibri"/>
              <a:cs typeface="Calibri"/>
            </a:endParaRPr>
          </a:p>
          <a:p>
            <a:pPr marL="457200" marR="220979" indent="-444500">
              <a:lnSpc>
                <a:spcPct val="99000"/>
              </a:lnSpc>
              <a:spcBef>
                <a:spcPts val="2045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En vistas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los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triggers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 ejecutan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INSTEAD </a:t>
            </a:r>
            <a:r>
              <a:rPr sz="2400" i="1" dirty="0">
                <a:solidFill>
                  <a:srgbClr val="262626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la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operación.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Estos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triggers hacen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las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modiﬁcaciones  sobre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las tablas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 reales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466090" algn="l"/>
              </a:tabLst>
            </a:pPr>
            <a:r>
              <a:rPr sz="2150" spc="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150" spc="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 crea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primero el procedimiento, luego el</a:t>
            </a:r>
            <a:r>
              <a:rPr sz="240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62626"/>
                </a:solidFill>
                <a:latin typeface="Calibri"/>
                <a:cs typeface="Calibri"/>
              </a:rPr>
              <a:t>trigger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295" dirty="0"/>
              <a:t> </a:t>
            </a:r>
            <a:r>
              <a:rPr spc="-35" dirty="0"/>
              <a:t>Triggers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02" y="1760228"/>
            <a:ext cx="8076565" cy="431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ALTER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TABLE empleado ADD fechaCreacion</a:t>
            </a:r>
            <a:r>
              <a:rPr sz="24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TIMESTAMP;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2280920">
              <a:lnSpc>
                <a:spcPct val="100699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OR REPLACE FUNCTION</a:t>
            </a:r>
            <a:r>
              <a:rPr sz="2400" spc="-6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insEmpleado()  RETURNS TRIGGER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AS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$$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BEGIN</a:t>
            </a:r>
            <a:endParaRPr sz="2400">
              <a:latin typeface="Calibri"/>
              <a:cs typeface="Calibri"/>
            </a:endParaRPr>
          </a:p>
          <a:p>
            <a:pPr marL="12700" marR="2395855" indent="344170">
              <a:lnSpc>
                <a:spcPts val="2800"/>
              </a:lnSpc>
              <a:spcBef>
                <a:spcPts val="18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NEW.fechaCreacion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:=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current_timestamp;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RETURN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NEW;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END; $$ LANGUAGE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TRIGGER insEmpleado BEFORE INSERT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OR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UPDATE</a:t>
            </a:r>
            <a:r>
              <a:rPr sz="2400" spc="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 EACH ROW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EXECUTE PROCEDURE insEmpleado</a:t>
            </a:r>
            <a:r>
              <a:rPr sz="2400" spc="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295" dirty="0"/>
              <a:t> </a:t>
            </a:r>
            <a:r>
              <a:rPr spc="-35" dirty="0"/>
              <a:t>Triggers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094576"/>
            <a:ext cx="6458585" cy="33413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R="732155" algn="ctr">
              <a:lnSpc>
                <a:spcPct val="100000"/>
              </a:lnSpc>
              <a:spcBef>
                <a:spcPts val="665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Variables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especiales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disponibles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en un</a:t>
            </a:r>
            <a:r>
              <a:rPr sz="24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trigger: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NEW (en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 INSERT/UPDATE)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OLD (en</a:t>
            </a:r>
            <a:r>
              <a:rPr sz="22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UPDATE/DELETE)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TG_WHEN (BEFORE,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AFTER,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INSTEAD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 OF)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TG_LEVEL (ROW,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 STATEMENT)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TG_OP (INSERT, UPDATE, DELETE, or</a:t>
            </a:r>
            <a:r>
              <a:rPr sz="2200" spc="7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TRUNCATE)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  <a:tabLst>
                <a:tab pos="9899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TG_NARGS (número de</a:t>
            </a:r>
            <a:r>
              <a:rPr sz="22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argumentos)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TG_ARGV[] (arreglo de</a:t>
            </a:r>
            <a:r>
              <a:rPr sz="22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argumentos)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295" dirty="0"/>
              <a:t> </a:t>
            </a:r>
            <a:r>
              <a:rPr spc="-35" dirty="0"/>
              <a:t>Triggers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914" y="2094576"/>
            <a:ext cx="6878955" cy="33667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Que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debe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retornar:</a:t>
            </a:r>
            <a:endParaRPr sz="2400">
              <a:latin typeface="Calibri"/>
              <a:cs typeface="Calibri"/>
            </a:endParaRPr>
          </a:p>
          <a:p>
            <a:pPr marL="927100" marR="5080" indent="-457200">
              <a:lnSpc>
                <a:spcPct val="101000"/>
              </a:lnSpc>
              <a:spcBef>
                <a:spcPts val="495"/>
              </a:spcBef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Un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trigger BEFORE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y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de nivel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ROW que se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dispara en  INSERT/UPDATE/DELETE retorna NULL para abortar 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la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operación,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NEW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para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que se ejecute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(OLD en el 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caso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de</a:t>
            </a:r>
            <a:r>
              <a:rPr sz="22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DELETE)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/>
              <a:cs typeface="Times New Roman"/>
            </a:endParaRPr>
          </a:p>
          <a:p>
            <a:pPr marL="927100" marR="547370" indent="-457200">
              <a:lnSpc>
                <a:spcPct val="100400"/>
              </a:lnSpc>
              <a:tabLst>
                <a:tab pos="926465" algn="l"/>
              </a:tabLst>
            </a:pPr>
            <a:r>
              <a:rPr sz="1950" spc="25" dirty="0">
                <a:solidFill>
                  <a:srgbClr val="404040"/>
                </a:solidFill>
                <a:latin typeface="Wingdings"/>
                <a:cs typeface="Wingdings"/>
              </a:rPr>
              <a:t></a:t>
            </a:r>
            <a:r>
              <a:rPr sz="1950" spc="2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Los valores de retorno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de un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trigger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AFTER o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de  triggers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nivel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STATEMENT se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ignoran. Para  abortar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la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operación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se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debe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usar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RAISE</a:t>
            </a:r>
            <a:r>
              <a:rPr sz="22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295" dirty="0"/>
              <a:t> </a:t>
            </a:r>
            <a:r>
              <a:rPr spc="-35" dirty="0"/>
              <a:t>Triggers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7006" y="2166620"/>
            <a:ext cx="7569834" cy="345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TRIGGER name</a:t>
            </a:r>
            <a:endParaRPr sz="2400">
              <a:latin typeface="Calibri"/>
              <a:cs typeface="Calibri"/>
            </a:endParaRPr>
          </a:p>
          <a:p>
            <a:pPr marL="12700" marR="1264920">
              <a:lnSpc>
                <a:spcPts val="2900"/>
              </a:lnSpc>
              <a:spcBef>
                <a:spcPts val="4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{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BEFORE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| AFTER |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INSTEAD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OF } { event [ OR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...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] }  ON table [ FOR [ EACH ] { ROW | STATEMENT }</a:t>
            </a:r>
            <a:r>
              <a:rPr sz="2400" spc="-8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00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[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WHEN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(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condition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) 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EXECUTE PROCEDURE function_name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(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arguments</a:t>
            </a:r>
            <a:r>
              <a:rPr sz="24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699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event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puede ser: INSERT, UPDATE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[ OF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column_name [, ...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]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],  DELETE, TRUNCATE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 </a:t>
            </a:r>
            <a:r>
              <a:rPr spc="-5" dirty="0"/>
              <a:t>Crear</a:t>
            </a:r>
            <a:r>
              <a:rPr spc="-170" dirty="0"/>
              <a:t> </a:t>
            </a:r>
            <a:r>
              <a:rPr spc="-5" dirty="0"/>
              <a:t>función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872" y="2115818"/>
            <a:ext cx="7165340" cy="309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7200" marR="5080" indent="-444500">
              <a:lnSpc>
                <a:spcPct val="99700"/>
              </a:lnSpc>
              <a:spcBef>
                <a:spcPts val="110"/>
              </a:spcBef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No se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puede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usar REPLACE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para cambiar el  nombre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o </a:t>
            </a:r>
            <a:r>
              <a:rPr sz="2800" spc="-10" dirty="0">
                <a:solidFill>
                  <a:srgbClr val="262626"/>
                </a:solidFill>
                <a:latin typeface="Calibri"/>
                <a:cs typeface="Calibri"/>
              </a:rPr>
              <a:t>tipo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de los argumentos,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ni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el </a:t>
            </a:r>
            <a:r>
              <a:rPr sz="2800" spc="-10" dirty="0">
                <a:solidFill>
                  <a:srgbClr val="262626"/>
                </a:solidFill>
                <a:latin typeface="Calibri"/>
                <a:cs typeface="Calibri"/>
              </a:rPr>
              <a:t>tipo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de  retorno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Permite sobrecarga del nombre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de la función</a:t>
            </a:r>
            <a:endParaRPr sz="2800">
              <a:latin typeface="Calibri"/>
              <a:cs typeface="Calibri"/>
            </a:endParaRPr>
          </a:p>
          <a:p>
            <a:pPr marL="457200" marR="264160" indent="-444500">
              <a:lnSpc>
                <a:spcPct val="101200"/>
              </a:lnSpc>
              <a:spcBef>
                <a:spcPts val="2000"/>
              </a:spcBef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Los argumentos </a:t>
            </a:r>
            <a:r>
              <a:rPr sz="2800" spc="-10" dirty="0">
                <a:solidFill>
                  <a:srgbClr val="262626"/>
                </a:solidFill>
                <a:latin typeface="Calibri"/>
                <a:cs typeface="Calibri"/>
              </a:rPr>
              <a:t>tienen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un modo (IN,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OUT, 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INOUT),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un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nombre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y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un </a:t>
            </a:r>
            <a:r>
              <a:rPr sz="2800" spc="-10" dirty="0">
                <a:solidFill>
                  <a:srgbClr val="262626"/>
                </a:solidFill>
                <a:latin typeface="Calibri"/>
                <a:cs typeface="Calibri"/>
              </a:rPr>
              <a:t>tipo.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IN por</a:t>
            </a:r>
            <a:r>
              <a:rPr sz="28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defecto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295" dirty="0"/>
              <a:t> </a:t>
            </a:r>
            <a:r>
              <a:rPr spc="-35" dirty="0"/>
              <a:t>Triggers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02" y="1760228"/>
            <a:ext cx="8076565" cy="431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ALTER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TABLE empleado ADD fechaCreacion</a:t>
            </a:r>
            <a:r>
              <a:rPr sz="24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TIMESTAMP;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2280920">
              <a:lnSpc>
                <a:spcPct val="100699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OR REPLACE FUNCTION</a:t>
            </a:r>
            <a:r>
              <a:rPr sz="2400" spc="-6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insEmpleado()  RETURNS TRIGGER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AS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$$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BEGIN</a:t>
            </a:r>
            <a:endParaRPr sz="2400">
              <a:latin typeface="Calibri"/>
              <a:cs typeface="Calibri"/>
            </a:endParaRPr>
          </a:p>
          <a:p>
            <a:pPr marL="12700" marR="2395855" indent="344170">
              <a:lnSpc>
                <a:spcPts val="2800"/>
              </a:lnSpc>
              <a:spcBef>
                <a:spcPts val="18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NEW.fechaCreacion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:=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current_timestamp;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RETURN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NEW;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END; $$ LANGUAGE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TRIGGER insEmpleado BEFORE INSERT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OR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UPDATE</a:t>
            </a:r>
            <a:r>
              <a:rPr sz="2400" spc="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 EACH ROW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EXECUTE PROCEDURE insEmpleado</a:t>
            </a:r>
            <a:r>
              <a:rPr sz="2400" spc="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295" dirty="0"/>
              <a:t> </a:t>
            </a:r>
            <a:r>
              <a:rPr spc="-35" dirty="0"/>
              <a:t>Triggers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02" y="1579890"/>
            <a:ext cx="7812405" cy="513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3095">
              <a:lnSpc>
                <a:spcPct val="149300"/>
              </a:lnSpc>
              <a:spcBef>
                <a:spcPts val="1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ALTER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TABLE departamento ADD numEmpledos INTEGER;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OR REPLACE FUNCTION</a:t>
            </a:r>
            <a:r>
              <a:rPr sz="24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insEmpleado()</a:t>
            </a:r>
            <a:endParaRPr sz="2400">
              <a:latin typeface="Calibri"/>
              <a:cs typeface="Calibri"/>
            </a:endParaRPr>
          </a:p>
          <a:p>
            <a:pPr marL="12700" marR="4709160">
              <a:lnSpc>
                <a:spcPts val="2800"/>
              </a:lnSpc>
              <a:spcBef>
                <a:spcPts val="18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RETURNS TRIGGER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AS</a:t>
            </a:r>
            <a:r>
              <a:rPr sz="2400" spc="-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$$  BEGIN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ts val="2820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IF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TG_WHEN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'BEFORE' THEN</a:t>
            </a:r>
            <a:endParaRPr sz="2400">
              <a:latin typeface="Calibri"/>
              <a:cs typeface="Calibri"/>
            </a:endParaRPr>
          </a:p>
          <a:p>
            <a:pPr marL="701675" marR="1786889" indent="-635">
              <a:lnSpc>
                <a:spcPct val="100699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NEW.fechaCreacion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:=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current_timestamp;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RETURN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NEW;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ts val="2840"/>
              </a:lnSpc>
              <a:spcBef>
                <a:spcPts val="2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ELSIF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TG_WHEN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= 'AFTER'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THEN</a:t>
            </a:r>
            <a:endParaRPr sz="2400">
              <a:latin typeface="Calibri"/>
              <a:cs typeface="Calibri"/>
            </a:endParaRPr>
          </a:p>
          <a:p>
            <a:pPr marL="1045844" marR="5080" indent="-344805">
              <a:lnSpc>
                <a:spcPts val="2900"/>
              </a:lnSpc>
              <a:spcBef>
                <a:spcPts val="40"/>
              </a:spcBef>
              <a:tabLst>
                <a:tab pos="3620770" algn="l"/>
                <a:tab pos="4218940" algn="l"/>
              </a:tabLst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UPDATE</a:t>
            </a:r>
            <a:r>
              <a:rPr sz="24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departamento</a:t>
            </a:r>
            <a:r>
              <a:rPr sz="24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SET	numEmpleados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=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numEmpleados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 +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1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WHERE codDpto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NEW.codDpto;</a:t>
            </a:r>
            <a:endParaRPr sz="2400">
              <a:latin typeface="Calibri"/>
              <a:cs typeface="Calibri"/>
            </a:endParaRPr>
          </a:p>
          <a:p>
            <a:pPr marL="356870" marR="5351780" indent="275590">
              <a:lnSpc>
                <a:spcPts val="2900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RETURN</a:t>
            </a:r>
            <a:r>
              <a:rPr sz="2400" spc="-10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NULL;  END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IF;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00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END; $$ LANGUAGE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'plpgsql';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295" dirty="0"/>
              <a:t> </a:t>
            </a:r>
            <a:r>
              <a:rPr spc="-35" dirty="0"/>
              <a:t>Triggers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02" y="2179328"/>
            <a:ext cx="8076565" cy="206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TRIGGER insEmpleadoB BEFORE INSERT</a:t>
            </a:r>
            <a:r>
              <a:rPr sz="24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 EACH ROW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EXECUTE PROCEDURE insEmpleado</a:t>
            </a:r>
            <a:r>
              <a:rPr sz="2400" spc="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CREATE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TRIGGER insEmpleadoA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AFTER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INSERT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 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FOR EACH ROW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EXECUTE PROCEDURE insEmpleado</a:t>
            </a:r>
            <a:r>
              <a:rPr sz="2400" spc="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 </a:t>
            </a:r>
            <a:r>
              <a:rPr spc="-5" dirty="0"/>
              <a:t>Borrar función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872" y="2302081"/>
            <a:ext cx="6971030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57200" marR="5080" indent="-444500">
              <a:lnSpc>
                <a:spcPts val="3300"/>
              </a:lnSpc>
              <a:spcBef>
                <a:spcPts val="260"/>
              </a:spcBef>
            </a:pP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DROP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FUNCTION [ IF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EXISTS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] </a:t>
            </a:r>
            <a:r>
              <a:rPr sz="2800" i="1" dirty="0">
                <a:solidFill>
                  <a:srgbClr val="262626"/>
                </a:solidFill>
                <a:latin typeface="Calibri"/>
                <a:cs typeface="Calibri"/>
              </a:rPr>
              <a:t>name </a:t>
            </a:r>
            <a:r>
              <a:rPr sz="2800" i="1" spc="-5" dirty="0">
                <a:solidFill>
                  <a:srgbClr val="262626"/>
                </a:solidFill>
                <a:latin typeface="Calibri"/>
                <a:cs typeface="Calibri"/>
              </a:rPr>
              <a:t>(arguments)  </a:t>
            </a:r>
            <a:r>
              <a:rPr sz="2800" i="1" dirty="0">
                <a:solidFill>
                  <a:srgbClr val="262626"/>
                </a:solidFill>
                <a:latin typeface="Calibri"/>
                <a:cs typeface="Calibri"/>
              </a:rPr>
              <a:t>[ </a:t>
            </a:r>
            <a:r>
              <a:rPr sz="2800" i="1" spc="-5" dirty="0">
                <a:solidFill>
                  <a:srgbClr val="262626"/>
                </a:solidFill>
                <a:latin typeface="Calibri"/>
                <a:cs typeface="Calibri"/>
              </a:rPr>
              <a:t>CASCADE </a:t>
            </a:r>
            <a:r>
              <a:rPr sz="2800" i="1" dirty="0">
                <a:solidFill>
                  <a:srgbClr val="262626"/>
                </a:solidFill>
                <a:latin typeface="Calibri"/>
                <a:cs typeface="Calibri"/>
              </a:rPr>
              <a:t>| </a:t>
            </a:r>
            <a:r>
              <a:rPr sz="2800" i="1" spc="-5" dirty="0">
                <a:solidFill>
                  <a:srgbClr val="262626"/>
                </a:solidFill>
                <a:latin typeface="Calibri"/>
                <a:cs typeface="Calibri"/>
              </a:rPr>
              <a:t>RESTRICT </a:t>
            </a:r>
            <a:r>
              <a:rPr sz="2800" i="1" dirty="0">
                <a:solidFill>
                  <a:srgbClr val="262626"/>
                </a:solidFill>
                <a:latin typeface="Calibri"/>
                <a:cs typeface="Calibri"/>
              </a:rPr>
              <a:t>]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9993" y="4013200"/>
            <a:ext cx="6635115" cy="660400"/>
          </a:xfrm>
          <a:prstGeom prst="rect">
            <a:avLst/>
          </a:prstGeom>
          <a:ln w="9524">
            <a:solidFill>
              <a:srgbClr val="880F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DROP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FUNCTION IF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EXISTS cuadrado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(integer);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5402" y="5028352"/>
            <a:ext cx="6789420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7200" marR="5080" indent="-444500">
              <a:lnSpc>
                <a:spcPct val="99700"/>
              </a:lnSpc>
              <a:spcBef>
                <a:spcPts val="110"/>
              </a:spcBef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Cuando se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borra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la función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en </a:t>
            </a:r>
            <a:r>
              <a:rPr sz="2800" i="1" dirty="0">
                <a:solidFill>
                  <a:srgbClr val="262626"/>
                </a:solidFill>
                <a:latin typeface="Calibri"/>
                <a:cs typeface="Calibri"/>
              </a:rPr>
              <a:t>cascada 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automáticamente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se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borran los objetos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que 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dependen de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ella </a:t>
            </a:r>
            <a:r>
              <a:rPr sz="2800" i="1" spc="-5" dirty="0">
                <a:solidFill>
                  <a:srgbClr val="262626"/>
                </a:solidFill>
                <a:latin typeface="Calibri"/>
                <a:cs typeface="Calibri"/>
              </a:rPr>
              <a:t>(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ej</a:t>
            </a:r>
            <a:r>
              <a:rPr sz="2800" i="1" spc="-5" dirty="0">
                <a:solidFill>
                  <a:srgbClr val="262626"/>
                </a:solidFill>
                <a:latin typeface="Calibri"/>
                <a:cs typeface="Calibri"/>
              </a:rPr>
              <a:t>. Triggers)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PL/pgSQL </a:t>
            </a:r>
            <a:r>
              <a:rPr dirty="0"/>
              <a:t>–</a:t>
            </a:r>
            <a:r>
              <a:rPr spc="-170" dirty="0"/>
              <a:t> </a:t>
            </a:r>
            <a:r>
              <a:rPr spc="-5" dirty="0"/>
              <a:t>Comentarios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872" y="2041963"/>
            <a:ext cx="3166745" cy="22612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466090" algn="l"/>
              </a:tabLst>
            </a:pPr>
            <a:r>
              <a:rPr sz="2500" spc="15" dirty="0">
                <a:solidFill>
                  <a:srgbClr val="A6A6A6"/>
                </a:solidFill>
                <a:latin typeface="Wingdings"/>
                <a:cs typeface="Wingdings"/>
              </a:rPr>
              <a:t></a:t>
            </a:r>
            <a:r>
              <a:rPr sz="2500" spc="1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Comentarios</a:t>
            </a:r>
            <a:r>
              <a:rPr sz="2800" i="1" spc="-5" dirty="0">
                <a:solidFill>
                  <a:srgbClr val="262626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544195">
              <a:lnSpc>
                <a:spcPct val="100000"/>
              </a:lnSpc>
              <a:spcBef>
                <a:spcPts val="540"/>
              </a:spcBef>
            </a:pPr>
            <a:r>
              <a:rPr sz="2600" i="1" dirty="0">
                <a:solidFill>
                  <a:srgbClr val="262626"/>
                </a:solidFill>
                <a:latin typeface="Calibri"/>
                <a:cs typeface="Calibri"/>
              </a:rPr>
              <a:t>- - </a:t>
            </a:r>
            <a:r>
              <a:rPr sz="2600" i="1" spc="-5" dirty="0">
                <a:solidFill>
                  <a:srgbClr val="262626"/>
                </a:solidFill>
                <a:latin typeface="Calibri"/>
                <a:cs typeface="Calibri"/>
              </a:rPr>
              <a:t>comentario</a:t>
            </a:r>
            <a:r>
              <a:rPr sz="2600" i="1" spc="-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262626"/>
                </a:solidFill>
                <a:latin typeface="Calibri"/>
                <a:cs typeface="Calibri"/>
              </a:rPr>
              <a:t>línea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/>
              <a:cs typeface="Times New Roman"/>
            </a:endParaRPr>
          </a:p>
          <a:p>
            <a:pPr marL="469900" marR="309880">
              <a:lnSpc>
                <a:spcPts val="3100"/>
              </a:lnSpc>
              <a:spcBef>
                <a:spcPts val="5"/>
              </a:spcBef>
              <a:tabLst>
                <a:tab pos="911225" algn="l"/>
              </a:tabLst>
            </a:pPr>
            <a:r>
              <a:rPr sz="2600" i="1" dirty="0">
                <a:solidFill>
                  <a:srgbClr val="262626"/>
                </a:solidFill>
                <a:latin typeface="Calibri"/>
                <a:cs typeface="Calibri"/>
              </a:rPr>
              <a:t>/*	</a:t>
            </a:r>
            <a:r>
              <a:rPr sz="2600" i="1" spc="-5" dirty="0">
                <a:solidFill>
                  <a:srgbClr val="262626"/>
                </a:solidFill>
                <a:latin typeface="Calibri"/>
                <a:cs typeface="Calibri"/>
              </a:rPr>
              <a:t>comentario</a:t>
            </a:r>
            <a:r>
              <a:rPr sz="2600" i="1" spc="-5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262626"/>
                </a:solidFill>
                <a:latin typeface="Calibri"/>
                <a:cs typeface="Calibri"/>
              </a:rPr>
              <a:t>de  Bloque</a:t>
            </a:r>
            <a:r>
              <a:rPr sz="2600" i="1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262626"/>
                </a:solidFill>
                <a:latin typeface="Calibri"/>
                <a:cs typeface="Calibri"/>
              </a:rPr>
              <a:t>*/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613"/>
            <a:ext cx="857567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15" dirty="0"/>
              <a:t>Relación </a:t>
            </a:r>
            <a:r>
              <a:rPr spc="-5" dirty="0"/>
              <a:t>para </a:t>
            </a:r>
            <a:r>
              <a:rPr dirty="0"/>
              <a:t>los ejemplos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02" y="2166620"/>
            <a:ext cx="8099425" cy="45440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57200" marR="532765" indent="-31115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create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table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departamento (codDpto integer primary key,  nombreDpto varchar(20));</a:t>
            </a:r>
            <a:endParaRPr sz="2400">
              <a:latin typeface="Calibri"/>
              <a:cs typeface="Calibri"/>
            </a:endParaRPr>
          </a:p>
          <a:p>
            <a:pPr marL="457200" marR="270510" indent="-31115">
              <a:lnSpc>
                <a:spcPct val="100699"/>
              </a:lnSpc>
              <a:spcBef>
                <a:spcPts val="1920"/>
              </a:spcBef>
              <a:tabLst>
                <a:tab pos="4842510" algn="l"/>
              </a:tabLst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create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table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(cc integer primary key, nombre  varchar(20),</a:t>
            </a:r>
            <a:r>
              <a:rPr sz="240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apellidos</a:t>
            </a:r>
            <a:r>
              <a:rPr sz="240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varchar(20),	salario integer, codDpto  integer references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departamento);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 marR="2263140">
              <a:lnSpc>
                <a:spcPct val="100699"/>
              </a:lnSpc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insert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into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departamento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values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(1, 'Ventas');  insert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into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departamento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values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(2,</a:t>
            </a:r>
            <a:r>
              <a:rPr sz="2400" spc="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'Finanzas');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99000"/>
              </a:lnSpc>
              <a:spcBef>
                <a:spcPts val="50"/>
              </a:spcBef>
            </a:pP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insert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into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values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(2837, 'Maria', 'Sanchez',1000000,1);  insert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into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values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(5837, 'Jose', 'Perez',1200000, 2);  insert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into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empleado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values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(5737, 'Juan', 'Lopez',1500000,</a:t>
            </a:r>
            <a:r>
              <a:rPr sz="2400" spc="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1);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2115</Words>
  <Application>Microsoft Office PowerPoint</Application>
  <PresentationFormat>Presentación en pantalla (4:3)</PresentationFormat>
  <Paragraphs>503</Paragraphs>
  <Slides>62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7" baseType="lpstr">
      <vt:lpstr>Calibri</vt:lpstr>
      <vt:lpstr>Corbel</vt:lpstr>
      <vt:lpstr>Times New Roman</vt:lpstr>
      <vt:lpstr>Wingdings</vt:lpstr>
      <vt:lpstr>Office Theme</vt:lpstr>
      <vt:lpstr>PL Gestión y Modelación de Datos</vt:lpstr>
      <vt:lpstr>PLs – Procedural Languages</vt:lpstr>
      <vt:lpstr>PL/pgSQL</vt:lpstr>
      <vt:lpstr>PL/pgSQL</vt:lpstr>
      <vt:lpstr>PL/pgSQL – Crear función</vt:lpstr>
      <vt:lpstr>PL/pgSQL – Crear función</vt:lpstr>
      <vt:lpstr>PL/pgSQL – Borrar función</vt:lpstr>
      <vt:lpstr>PL/pgSQL – Comentarios</vt:lpstr>
      <vt:lpstr>Relación para los ejemplos</vt:lpstr>
      <vt:lpstr>PL/pgSQL – Declare</vt:lpstr>
      <vt:lpstr>PL/pgSQL – Declare</vt:lpstr>
      <vt:lpstr>PL/pgSQL – Statements</vt:lpstr>
      <vt:lpstr>PL/pgSQL – Statements</vt:lpstr>
      <vt:lpstr>PL/pgSQL – Statements</vt:lpstr>
      <vt:lpstr>PL/pgSQL – Statements</vt:lpstr>
      <vt:lpstr>PL/pgSQL – Statements</vt:lpstr>
      <vt:lpstr>PL/pgSQL – Statements</vt:lpstr>
      <vt:lpstr>PL/pgSQL – Statements</vt:lpstr>
      <vt:lpstr>PL/pgSQL – Statements</vt:lpstr>
      <vt:lpstr>PL/pgSQL – Statements</vt:lpstr>
      <vt:lpstr>PL/pgSQL – Statements</vt:lpstr>
      <vt:lpstr>PL/pgSQL – Statements</vt:lpstr>
      <vt:lpstr>PL/pgSQL – Statements</vt:lpstr>
      <vt:lpstr>PL/pgSQL – Statements</vt:lpstr>
      <vt:lpstr>PL/pgSQL – Statements</vt:lpstr>
      <vt:lpstr>PL/pgSQL – Statements</vt:lpstr>
      <vt:lpstr>PL/pgSQL – Statements</vt:lpstr>
      <vt:lpstr>PL/pgSQL – Argumentos y Valor de  Retorno</vt:lpstr>
      <vt:lpstr>Retornar un registro (1)</vt:lpstr>
      <vt:lpstr>Retornar un registro (1)</vt:lpstr>
      <vt:lpstr>Retornar un registro (2)</vt:lpstr>
      <vt:lpstr>Retornar un registro (2)</vt:lpstr>
      <vt:lpstr>Retornar un registro (3)</vt:lpstr>
      <vt:lpstr>Retornar un conjunto de registros (1)</vt:lpstr>
      <vt:lpstr>Retornar un conjunto de registros (2)</vt:lpstr>
      <vt:lpstr>Retornar un conjunto de registros (3)</vt:lpstr>
      <vt:lpstr>Retornar una tabla</vt:lpstr>
      <vt:lpstr>Resultados en una tabla temporal</vt:lpstr>
      <vt:lpstr>Resultados en una tabla temporal</vt:lpstr>
      <vt:lpstr>PL/pgSQL – Cursores</vt:lpstr>
      <vt:lpstr>Presentación de PowerPoint</vt:lpstr>
      <vt:lpstr>PL/pgSQL – Cursores</vt:lpstr>
      <vt:lpstr>PL/pgSQL – Cursores</vt:lpstr>
      <vt:lpstr>PL/pgSQL – Cursores</vt:lpstr>
      <vt:lpstr>PL/pgSQL – Cursores</vt:lpstr>
      <vt:lpstr>PL/pgSQL – Cursores</vt:lpstr>
      <vt:lpstr>PL/pgSQL – Cursores</vt:lpstr>
      <vt:lpstr>PL/pgSQL – Cursores</vt:lpstr>
      <vt:lpstr>PL/pgSQL – Cursores</vt:lpstr>
      <vt:lpstr>PL/pgSQL – Cursores</vt:lpstr>
      <vt:lpstr>PL/pgSQL – Cursores</vt:lpstr>
      <vt:lpstr>PL/pgSQL – Cursor for update (UPDATE)</vt:lpstr>
      <vt:lpstr>PL/pgSQL – Cursor for update (DELETE)</vt:lpstr>
      <vt:lpstr>PL/pgSQL – Excepciones</vt:lpstr>
      <vt:lpstr>PL/pgSQL – Triggers</vt:lpstr>
      <vt:lpstr>PL/pgSQL – Triggers</vt:lpstr>
      <vt:lpstr>PL/pgSQL – Triggers</vt:lpstr>
      <vt:lpstr>PL/pgSQL – Triggers</vt:lpstr>
      <vt:lpstr>PL/pgSQL – Triggers</vt:lpstr>
      <vt:lpstr>PL/pgSQL – Triggers</vt:lpstr>
      <vt:lpstr>PL/pgSQL – Triggers</vt:lpstr>
      <vt:lpstr>PL/pgSQL – Triggers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 Gestión y Modelación de Datos</dc:title>
  <cp:lastModifiedBy>aldo</cp:lastModifiedBy>
  <cp:revision>1</cp:revision>
  <dcterms:created xsi:type="dcterms:W3CDTF">2018-05-11T18:40:32Z</dcterms:created>
  <dcterms:modified xsi:type="dcterms:W3CDTF">2018-05-11T18:44:19Z</dcterms:modified>
</cp:coreProperties>
</file>