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479" y="1597660"/>
            <a:ext cx="1600200" cy="116839"/>
          </a:xfrm>
          <a:custGeom>
            <a:avLst/>
            <a:gdLst/>
            <a:ahLst/>
            <a:cxnLst/>
            <a:rect l="l" t="t" r="r" b="b"/>
            <a:pathLst>
              <a:path w="1600200" h="116839">
                <a:moveTo>
                  <a:pt x="0" y="116839"/>
                </a:moveTo>
                <a:lnTo>
                  <a:pt x="1600200" y="116839"/>
                </a:lnTo>
                <a:lnTo>
                  <a:pt x="1600200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4679" y="1597660"/>
            <a:ext cx="2743200" cy="116839"/>
          </a:xfrm>
          <a:custGeom>
            <a:avLst/>
            <a:gdLst/>
            <a:ahLst/>
            <a:cxnLst/>
            <a:rect l="l" t="t" r="r" b="b"/>
            <a:pathLst>
              <a:path w="2743200" h="116839">
                <a:moveTo>
                  <a:pt x="0" y="116839"/>
                </a:moveTo>
                <a:lnTo>
                  <a:pt x="2743199" y="116839"/>
                </a:lnTo>
                <a:lnTo>
                  <a:pt x="274319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7879" y="1597660"/>
            <a:ext cx="4231640" cy="116839"/>
          </a:xfrm>
          <a:custGeom>
            <a:avLst/>
            <a:gdLst/>
            <a:ahLst/>
            <a:cxnLst/>
            <a:rect l="l" t="t" r="r" b="b"/>
            <a:pathLst>
              <a:path w="4231640" h="116839">
                <a:moveTo>
                  <a:pt x="0" y="116839"/>
                </a:moveTo>
                <a:lnTo>
                  <a:pt x="4231639" y="116839"/>
                </a:lnTo>
                <a:lnTo>
                  <a:pt x="42316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205" y="2147315"/>
            <a:ext cx="7371588" cy="3026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479" y="444500"/>
            <a:ext cx="8575040" cy="1468120"/>
          </a:xfrm>
          <a:custGeom>
            <a:avLst/>
            <a:gdLst/>
            <a:ahLst/>
            <a:cxnLst/>
            <a:rect l="l" t="t" r="r" b="b"/>
            <a:pathLst>
              <a:path w="8575040" h="1468120">
                <a:moveTo>
                  <a:pt x="0" y="1468120"/>
                </a:moveTo>
                <a:lnTo>
                  <a:pt x="8575040" y="1468120"/>
                </a:lnTo>
                <a:lnTo>
                  <a:pt x="8575040" y="0"/>
                </a:lnTo>
                <a:lnTo>
                  <a:pt x="0" y="0"/>
                </a:lnTo>
                <a:lnTo>
                  <a:pt x="0" y="1468120"/>
                </a:lnTo>
                <a:close/>
              </a:path>
            </a:pathLst>
          </a:custGeom>
          <a:solidFill>
            <a:srgbClr val="2525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479" y="1907539"/>
            <a:ext cx="2743200" cy="137160"/>
          </a:xfrm>
          <a:custGeom>
            <a:avLst/>
            <a:gdLst/>
            <a:ahLst/>
            <a:cxnLst/>
            <a:rect l="l" t="t" r="r" b="b"/>
            <a:pathLst>
              <a:path w="2743200" h="137160">
                <a:moveTo>
                  <a:pt x="0" y="137160"/>
                </a:moveTo>
                <a:lnTo>
                  <a:pt x="2743200" y="137160"/>
                </a:lnTo>
                <a:lnTo>
                  <a:pt x="27432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5139" y="1907539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0" y="137160"/>
                </a:moveTo>
                <a:lnTo>
                  <a:pt x="1600200" y="137160"/>
                </a:lnTo>
                <a:lnTo>
                  <a:pt x="16002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7879" y="1907539"/>
            <a:ext cx="4231640" cy="137160"/>
          </a:xfrm>
          <a:custGeom>
            <a:avLst/>
            <a:gdLst/>
            <a:ahLst/>
            <a:cxnLst/>
            <a:rect l="l" t="t" r="r" b="b"/>
            <a:pathLst>
              <a:path w="4231640" h="137160">
                <a:moveTo>
                  <a:pt x="0" y="137160"/>
                </a:moveTo>
                <a:lnTo>
                  <a:pt x="4231639" y="137160"/>
                </a:lnTo>
                <a:lnTo>
                  <a:pt x="423163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4850" y="452754"/>
            <a:ext cx="41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Wingdings"/>
                <a:cs typeface="Wingdings"/>
              </a:rPr>
              <a:t>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479" y="6228079"/>
            <a:ext cx="8575040" cy="172720"/>
          </a:xfrm>
          <a:custGeom>
            <a:avLst/>
            <a:gdLst/>
            <a:ahLst/>
            <a:cxnLst/>
            <a:rect l="l" t="t" r="r" b="b"/>
            <a:pathLst>
              <a:path w="8575040" h="172720">
                <a:moveTo>
                  <a:pt x="0" y="172720"/>
                </a:moveTo>
                <a:lnTo>
                  <a:pt x="8575040" y="172720"/>
                </a:lnTo>
                <a:lnTo>
                  <a:pt x="8575040" y="0"/>
                </a:lnTo>
                <a:lnTo>
                  <a:pt x="0" y="0"/>
                </a:lnTo>
                <a:lnTo>
                  <a:pt x="0" y="172720"/>
                </a:lnTo>
                <a:close/>
              </a:path>
            </a:pathLst>
          </a:custGeom>
          <a:solidFill>
            <a:srgbClr val="2525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0274" y="377770"/>
            <a:ext cx="5078095" cy="14624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5400" spc="-15" dirty="0"/>
              <a:t>Introducción</a:t>
            </a:r>
            <a:endParaRPr sz="5400"/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3100" spc="5" dirty="0"/>
              <a:t>Gestión </a:t>
            </a:r>
            <a:r>
              <a:rPr sz="3100" spc="10" dirty="0"/>
              <a:t>y </a:t>
            </a:r>
            <a:r>
              <a:rPr sz="3100" spc="5" dirty="0"/>
              <a:t>Modelación </a:t>
            </a:r>
            <a:r>
              <a:rPr sz="3100" spc="10" dirty="0"/>
              <a:t>de</a:t>
            </a:r>
            <a:r>
              <a:rPr sz="3100" spc="-130" dirty="0"/>
              <a:t> </a:t>
            </a:r>
            <a:r>
              <a:rPr sz="3100" spc="5" dirty="0"/>
              <a:t>Datos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Papel económico, social 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cultural</a:t>
            </a:r>
          </a:p>
        </p:txBody>
      </p:sp>
      <p:sp>
        <p:nvSpPr>
          <p:cNvPr id="3" name="object 3"/>
          <p:cNvSpPr/>
          <p:nvPr/>
        </p:nvSpPr>
        <p:spPr>
          <a:xfrm>
            <a:off x="1216660" y="2240279"/>
            <a:ext cx="6677659" cy="72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4289" y="2269489"/>
            <a:ext cx="6520180" cy="627380"/>
          </a:xfrm>
          <a:custGeom>
            <a:avLst/>
            <a:gdLst/>
            <a:ahLst/>
            <a:cxnLst/>
            <a:rect l="l" t="t" r="r" b="b"/>
            <a:pathLst>
              <a:path w="6520180" h="627380">
                <a:moveTo>
                  <a:pt x="6415659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522859"/>
                </a:lnTo>
                <a:lnTo>
                  <a:pt x="8223" y="563514"/>
                </a:lnTo>
                <a:lnTo>
                  <a:pt x="30638" y="596741"/>
                </a:lnTo>
                <a:lnTo>
                  <a:pt x="63865" y="619156"/>
                </a:lnTo>
                <a:lnTo>
                  <a:pt x="104521" y="627380"/>
                </a:lnTo>
                <a:lnTo>
                  <a:pt x="6415659" y="627380"/>
                </a:lnTo>
                <a:lnTo>
                  <a:pt x="6456314" y="619156"/>
                </a:lnTo>
                <a:lnTo>
                  <a:pt x="6489541" y="596741"/>
                </a:lnTo>
                <a:lnTo>
                  <a:pt x="6511956" y="563514"/>
                </a:lnTo>
                <a:lnTo>
                  <a:pt x="6520180" y="522859"/>
                </a:lnTo>
                <a:lnTo>
                  <a:pt x="6520180" y="104521"/>
                </a:lnTo>
                <a:lnTo>
                  <a:pt x="6511956" y="63865"/>
                </a:lnTo>
                <a:lnTo>
                  <a:pt x="6489541" y="30638"/>
                </a:lnTo>
                <a:lnTo>
                  <a:pt x="6456314" y="8223"/>
                </a:lnTo>
                <a:lnTo>
                  <a:pt x="6415659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289" y="2269489"/>
            <a:ext cx="6520180" cy="627380"/>
          </a:xfrm>
          <a:custGeom>
            <a:avLst/>
            <a:gdLst/>
            <a:ahLst/>
            <a:cxnLst/>
            <a:rect l="l" t="t" r="r" b="b"/>
            <a:pathLst>
              <a:path w="6520180" h="627380">
                <a:moveTo>
                  <a:pt x="0" y="104521"/>
                </a:moveTo>
                <a:lnTo>
                  <a:pt x="8223" y="63865"/>
                </a:lnTo>
                <a:lnTo>
                  <a:pt x="30638" y="30638"/>
                </a:lnTo>
                <a:lnTo>
                  <a:pt x="63865" y="8223"/>
                </a:lnTo>
                <a:lnTo>
                  <a:pt x="104521" y="0"/>
                </a:lnTo>
                <a:lnTo>
                  <a:pt x="6415659" y="0"/>
                </a:lnTo>
                <a:lnTo>
                  <a:pt x="6456314" y="8223"/>
                </a:lnTo>
                <a:lnTo>
                  <a:pt x="6489541" y="30638"/>
                </a:lnTo>
                <a:lnTo>
                  <a:pt x="6511956" y="63865"/>
                </a:lnTo>
                <a:lnTo>
                  <a:pt x="6520180" y="104521"/>
                </a:lnTo>
                <a:lnTo>
                  <a:pt x="6520180" y="522859"/>
                </a:lnTo>
                <a:lnTo>
                  <a:pt x="6511956" y="563514"/>
                </a:lnTo>
                <a:lnTo>
                  <a:pt x="6489541" y="596741"/>
                </a:lnTo>
                <a:lnTo>
                  <a:pt x="6456314" y="619156"/>
                </a:lnTo>
                <a:lnTo>
                  <a:pt x="6415659" y="627380"/>
                </a:lnTo>
                <a:lnTo>
                  <a:pt x="104521" y="627380"/>
                </a:lnTo>
                <a:lnTo>
                  <a:pt x="63865" y="619156"/>
                </a:lnTo>
                <a:lnTo>
                  <a:pt x="30638" y="596741"/>
                </a:lnTo>
                <a:lnTo>
                  <a:pt x="8223" y="563514"/>
                </a:lnTo>
                <a:lnTo>
                  <a:pt x="0" y="522859"/>
                </a:lnTo>
                <a:lnTo>
                  <a:pt x="0" y="104521"/>
                </a:lnTo>
                <a:close/>
              </a:path>
            </a:pathLst>
          </a:custGeom>
          <a:ln w="12700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" y="2334640"/>
            <a:ext cx="6709409" cy="371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Información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 Desarrrollo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7359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Investigación: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Herramienta fundamental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para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toda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actividad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investigativa</a:t>
            </a:r>
            <a:endParaRPr sz="2400">
              <a:latin typeface="Calibri"/>
              <a:cs typeface="Calibri"/>
            </a:endParaRPr>
          </a:p>
          <a:p>
            <a:pPr marL="467359" marR="688975" indent="-455295">
              <a:lnSpc>
                <a:spcPct val="100000"/>
              </a:lnSpc>
              <a:spcBef>
                <a:spcPts val="2005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Conocimiento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transmisible: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Legado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cultural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técnico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Recurso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fundamental: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puede entender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sentido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económico como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bien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El </a:t>
            </a:r>
            <a:r>
              <a:rPr spc="-10" dirty="0"/>
              <a:t>Derecho </a:t>
            </a:r>
            <a:r>
              <a:rPr dirty="0"/>
              <a:t>a la</a:t>
            </a:r>
            <a:r>
              <a:rPr spc="20" dirty="0"/>
              <a:t> </a:t>
            </a:r>
            <a:r>
              <a:rPr dirty="0"/>
              <a:t>Información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566419" y="2567939"/>
            <a:ext cx="7894320" cy="3548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1669" y="2625089"/>
            <a:ext cx="7721600" cy="3421379"/>
          </a:xfrm>
          <a:custGeom>
            <a:avLst/>
            <a:gdLst/>
            <a:ahLst/>
            <a:cxnLst/>
            <a:rect l="l" t="t" r="r" b="b"/>
            <a:pathLst>
              <a:path w="7721600" h="3421379">
                <a:moveTo>
                  <a:pt x="7151370" y="0"/>
                </a:moveTo>
                <a:lnTo>
                  <a:pt x="570242" y="0"/>
                </a:lnTo>
                <a:lnTo>
                  <a:pt x="523474" y="1890"/>
                </a:lnTo>
                <a:lnTo>
                  <a:pt x="477746" y="7462"/>
                </a:lnTo>
                <a:lnTo>
                  <a:pt x="433207" y="16570"/>
                </a:lnTo>
                <a:lnTo>
                  <a:pt x="390002" y="29067"/>
                </a:lnTo>
                <a:lnTo>
                  <a:pt x="348279" y="44807"/>
                </a:lnTo>
                <a:lnTo>
                  <a:pt x="308184" y="63642"/>
                </a:lnTo>
                <a:lnTo>
                  <a:pt x="269863" y="85426"/>
                </a:lnTo>
                <a:lnTo>
                  <a:pt x="233465" y="110012"/>
                </a:lnTo>
                <a:lnTo>
                  <a:pt x="199135" y="137254"/>
                </a:lnTo>
                <a:lnTo>
                  <a:pt x="167020" y="167005"/>
                </a:lnTo>
                <a:lnTo>
                  <a:pt x="137268" y="199117"/>
                </a:lnTo>
                <a:lnTo>
                  <a:pt x="110024" y="233446"/>
                </a:lnTo>
                <a:lnTo>
                  <a:pt x="85435" y="269843"/>
                </a:lnTo>
                <a:lnTo>
                  <a:pt x="63649" y="308162"/>
                </a:lnTo>
                <a:lnTo>
                  <a:pt x="44812" y="348257"/>
                </a:lnTo>
                <a:lnTo>
                  <a:pt x="29071" y="389981"/>
                </a:lnTo>
                <a:lnTo>
                  <a:pt x="16572" y="433187"/>
                </a:lnTo>
                <a:lnTo>
                  <a:pt x="7463" y="477728"/>
                </a:lnTo>
                <a:lnTo>
                  <a:pt x="1890" y="523458"/>
                </a:lnTo>
                <a:lnTo>
                  <a:pt x="0" y="570230"/>
                </a:lnTo>
                <a:lnTo>
                  <a:pt x="0" y="2851150"/>
                </a:lnTo>
                <a:lnTo>
                  <a:pt x="1890" y="2897916"/>
                </a:lnTo>
                <a:lnTo>
                  <a:pt x="7463" y="2943642"/>
                </a:lnTo>
                <a:lnTo>
                  <a:pt x="16572" y="2988180"/>
                </a:lnTo>
                <a:lnTo>
                  <a:pt x="29071" y="3031383"/>
                </a:lnTo>
                <a:lnTo>
                  <a:pt x="44812" y="3073106"/>
                </a:lnTo>
                <a:lnTo>
                  <a:pt x="63649" y="3113200"/>
                </a:lnTo>
                <a:lnTo>
                  <a:pt x="85435" y="3151519"/>
                </a:lnTo>
                <a:lnTo>
                  <a:pt x="110024" y="3187917"/>
                </a:lnTo>
                <a:lnTo>
                  <a:pt x="137268" y="3222246"/>
                </a:lnTo>
                <a:lnTo>
                  <a:pt x="167020" y="3254360"/>
                </a:lnTo>
                <a:lnTo>
                  <a:pt x="199135" y="3284112"/>
                </a:lnTo>
                <a:lnTo>
                  <a:pt x="233465" y="3311356"/>
                </a:lnTo>
                <a:lnTo>
                  <a:pt x="269863" y="3335944"/>
                </a:lnTo>
                <a:lnTo>
                  <a:pt x="308184" y="3357730"/>
                </a:lnTo>
                <a:lnTo>
                  <a:pt x="348279" y="3376567"/>
                </a:lnTo>
                <a:lnTo>
                  <a:pt x="390002" y="3392308"/>
                </a:lnTo>
                <a:lnTo>
                  <a:pt x="433207" y="3404807"/>
                </a:lnTo>
                <a:lnTo>
                  <a:pt x="477746" y="3413916"/>
                </a:lnTo>
                <a:lnTo>
                  <a:pt x="523474" y="3419489"/>
                </a:lnTo>
                <a:lnTo>
                  <a:pt x="570242" y="3421380"/>
                </a:lnTo>
                <a:lnTo>
                  <a:pt x="7151370" y="3421380"/>
                </a:lnTo>
                <a:lnTo>
                  <a:pt x="7198141" y="3419489"/>
                </a:lnTo>
                <a:lnTo>
                  <a:pt x="7243871" y="3413916"/>
                </a:lnTo>
                <a:lnTo>
                  <a:pt x="7288412" y="3404807"/>
                </a:lnTo>
                <a:lnTo>
                  <a:pt x="7331618" y="3392308"/>
                </a:lnTo>
                <a:lnTo>
                  <a:pt x="7373342" y="3376567"/>
                </a:lnTo>
                <a:lnTo>
                  <a:pt x="7413437" y="3357730"/>
                </a:lnTo>
                <a:lnTo>
                  <a:pt x="7451756" y="3335944"/>
                </a:lnTo>
                <a:lnTo>
                  <a:pt x="7488153" y="3311356"/>
                </a:lnTo>
                <a:lnTo>
                  <a:pt x="7522482" y="3284112"/>
                </a:lnTo>
                <a:lnTo>
                  <a:pt x="7554595" y="3254360"/>
                </a:lnTo>
                <a:lnTo>
                  <a:pt x="7584345" y="3222246"/>
                </a:lnTo>
                <a:lnTo>
                  <a:pt x="7611587" y="3187917"/>
                </a:lnTo>
                <a:lnTo>
                  <a:pt x="7636173" y="3151519"/>
                </a:lnTo>
                <a:lnTo>
                  <a:pt x="7657957" y="3113200"/>
                </a:lnTo>
                <a:lnTo>
                  <a:pt x="7676792" y="3073106"/>
                </a:lnTo>
                <a:lnTo>
                  <a:pt x="7692532" y="3031383"/>
                </a:lnTo>
                <a:lnTo>
                  <a:pt x="7705029" y="2988180"/>
                </a:lnTo>
                <a:lnTo>
                  <a:pt x="7714137" y="2943642"/>
                </a:lnTo>
                <a:lnTo>
                  <a:pt x="7719709" y="2897916"/>
                </a:lnTo>
                <a:lnTo>
                  <a:pt x="7721600" y="2851150"/>
                </a:lnTo>
                <a:lnTo>
                  <a:pt x="7721600" y="570230"/>
                </a:lnTo>
                <a:lnTo>
                  <a:pt x="7719709" y="523458"/>
                </a:lnTo>
                <a:lnTo>
                  <a:pt x="7714137" y="477728"/>
                </a:lnTo>
                <a:lnTo>
                  <a:pt x="7705029" y="433187"/>
                </a:lnTo>
                <a:lnTo>
                  <a:pt x="7692532" y="389981"/>
                </a:lnTo>
                <a:lnTo>
                  <a:pt x="7676792" y="348257"/>
                </a:lnTo>
                <a:lnTo>
                  <a:pt x="7657957" y="308162"/>
                </a:lnTo>
                <a:lnTo>
                  <a:pt x="7636173" y="269843"/>
                </a:lnTo>
                <a:lnTo>
                  <a:pt x="7611587" y="233446"/>
                </a:lnTo>
                <a:lnTo>
                  <a:pt x="7584345" y="199117"/>
                </a:lnTo>
                <a:lnTo>
                  <a:pt x="7554594" y="167005"/>
                </a:lnTo>
                <a:lnTo>
                  <a:pt x="7522482" y="137254"/>
                </a:lnTo>
                <a:lnTo>
                  <a:pt x="7488153" y="110012"/>
                </a:lnTo>
                <a:lnTo>
                  <a:pt x="7451756" y="85426"/>
                </a:lnTo>
                <a:lnTo>
                  <a:pt x="7413437" y="63642"/>
                </a:lnTo>
                <a:lnTo>
                  <a:pt x="7373342" y="44807"/>
                </a:lnTo>
                <a:lnTo>
                  <a:pt x="7331618" y="29067"/>
                </a:lnTo>
                <a:lnTo>
                  <a:pt x="7288412" y="16570"/>
                </a:lnTo>
                <a:lnTo>
                  <a:pt x="7243871" y="7462"/>
                </a:lnTo>
                <a:lnTo>
                  <a:pt x="7198141" y="1890"/>
                </a:lnTo>
                <a:lnTo>
                  <a:pt x="7151370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669" y="2625089"/>
            <a:ext cx="7721600" cy="3421379"/>
          </a:xfrm>
          <a:custGeom>
            <a:avLst/>
            <a:gdLst/>
            <a:ahLst/>
            <a:cxnLst/>
            <a:rect l="l" t="t" r="r" b="b"/>
            <a:pathLst>
              <a:path w="7721600" h="3421379">
                <a:moveTo>
                  <a:pt x="0" y="570230"/>
                </a:moveTo>
                <a:lnTo>
                  <a:pt x="1890" y="523458"/>
                </a:lnTo>
                <a:lnTo>
                  <a:pt x="7463" y="477728"/>
                </a:lnTo>
                <a:lnTo>
                  <a:pt x="16572" y="433187"/>
                </a:lnTo>
                <a:lnTo>
                  <a:pt x="29071" y="389981"/>
                </a:lnTo>
                <a:lnTo>
                  <a:pt x="44812" y="348257"/>
                </a:lnTo>
                <a:lnTo>
                  <a:pt x="63649" y="308162"/>
                </a:lnTo>
                <a:lnTo>
                  <a:pt x="85435" y="269843"/>
                </a:lnTo>
                <a:lnTo>
                  <a:pt x="110024" y="233446"/>
                </a:lnTo>
                <a:lnTo>
                  <a:pt x="137268" y="199117"/>
                </a:lnTo>
                <a:lnTo>
                  <a:pt x="167020" y="167005"/>
                </a:lnTo>
                <a:lnTo>
                  <a:pt x="199135" y="137254"/>
                </a:lnTo>
                <a:lnTo>
                  <a:pt x="233465" y="110012"/>
                </a:lnTo>
                <a:lnTo>
                  <a:pt x="269863" y="85426"/>
                </a:lnTo>
                <a:lnTo>
                  <a:pt x="308184" y="63642"/>
                </a:lnTo>
                <a:lnTo>
                  <a:pt x="348279" y="44807"/>
                </a:lnTo>
                <a:lnTo>
                  <a:pt x="390002" y="29067"/>
                </a:lnTo>
                <a:lnTo>
                  <a:pt x="433207" y="16570"/>
                </a:lnTo>
                <a:lnTo>
                  <a:pt x="477746" y="7462"/>
                </a:lnTo>
                <a:lnTo>
                  <a:pt x="523474" y="1890"/>
                </a:lnTo>
                <a:lnTo>
                  <a:pt x="570242" y="0"/>
                </a:lnTo>
                <a:lnTo>
                  <a:pt x="7151370" y="0"/>
                </a:lnTo>
                <a:lnTo>
                  <a:pt x="7198141" y="1890"/>
                </a:lnTo>
                <a:lnTo>
                  <a:pt x="7243871" y="7462"/>
                </a:lnTo>
                <a:lnTo>
                  <a:pt x="7288412" y="16570"/>
                </a:lnTo>
                <a:lnTo>
                  <a:pt x="7331618" y="29067"/>
                </a:lnTo>
                <a:lnTo>
                  <a:pt x="7373342" y="44807"/>
                </a:lnTo>
                <a:lnTo>
                  <a:pt x="7413437" y="63642"/>
                </a:lnTo>
                <a:lnTo>
                  <a:pt x="7451756" y="85426"/>
                </a:lnTo>
                <a:lnTo>
                  <a:pt x="7488153" y="110012"/>
                </a:lnTo>
                <a:lnTo>
                  <a:pt x="7522482" y="137254"/>
                </a:lnTo>
                <a:lnTo>
                  <a:pt x="7554594" y="167004"/>
                </a:lnTo>
                <a:lnTo>
                  <a:pt x="7584345" y="199117"/>
                </a:lnTo>
                <a:lnTo>
                  <a:pt x="7611587" y="233446"/>
                </a:lnTo>
                <a:lnTo>
                  <a:pt x="7636173" y="269843"/>
                </a:lnTo>
                <a:lnTo>
                  <a:pt x="7657957" y="308162"/>
                </a:lnTo>
                <a:lnTo>
                  <a:pt x="7676792" y="348257"/>
                </a:lnTo>
                <a:lnTo>
                  <a:pt x="7692532" y="389981"/>
                </a:lnTo>
                <a:lnTo>
                  <a:pt x="7705029" y="433187"/>
                </a:lnTo>
                <a:lnTo>
                  <a:pt x="7714137" y="477728"/>
                </a:lnTo>
                <a:lnTo>
                  <a:pt x="7719709" y="523458"/>
                </a:lnTo>
                <a:lnTo>
                  <a:pt x="7721600" y="570230"/>
                </a:lnTo>
                <a:lnTo>
                  <a:pt x="7721600" y="2851150"/>
                </a:lnTo>
                <a:lnTo>
                  <a:pt x="7719709" y="2897916"/>
                </a:lnTo>
                <a:lnTo>
                  <a:pt x="7714137" y="2943642"/>
                </a:lnTo>
                <a:lnTo>
                  <a:pt x="7705029" y="2988180"/>
                </a:lnTo>
                <a:lnTo>
                  <a:pt x="7692532" y="3031383"/>
                </a:lnTo>
                <a:lnTo>
                  <a:pt x="7676792" y="3073106"/>
                </a:lnTo>
                <a:lnTo>
                  <a:pt x="7657957" y="3113200"/>
                </a:lnTo>
                <a:lnTo>
                  <a:pt x="7636173" y="3151519"/>
                </a:lnTo>
                <a:lnTo>
                  <a:pt x="7611587" y="3187917"/>
                </a:lnTo>
                <a:lnTo>
                  <a:pt x="7584345" y="3222246"/>
                </a:lnTo>
                <a:lnTo>
                  <a:pt x="7554595" y="3254360"/>
                </a:lnTo>
                <a:lnTo>
                  <a:pt x="7522482" y="3284112"/>
                </a:lnTo>
                <a:lnTo>
                  <a:pt x="7488153" y="3311356"/>
                </a:lnTo>
                <a:lnTo>
                  <a:pt x="7451756" y="3335944"/>
                </a:lnTo>
                <a:lnTo>
                  <a:pt x="7413437" y="3357730"/>
                </a:lnTo>
                <a:lnTo>
                  <a:pt x="7373342" y="3376567"/>
                </a:lnTo>
                <a:lnTo>
                  <a:pt x="7331618" y="3392308"/>
                </a:lnTo>
                <a:lnTo>
                  <a:pt x="7288412" y="3404807"/>
                </a:lnTo>
                <a:lnTo>
                  <a:pt x="7243871" y="3413916"/>
                </a:lnTo>
                <a:lnTo>
                  <a:pt x="7198141" y="3419489"/>
                </a:lnTo>
                <a:lnTo>
                  <a:pt x="7151370" y="3421380"/>
                </a:lnTo>
                <a:lnTo>
                  <a:pt x="570242" y="3421380"/>
                </a:lnTo>
                <a:lnTo>
                  <a:pt x="523474" y="3419489"/>
                </a:lnTo>
                <a:lnTo>
                  <a:pt x="477746" y="3413916"/>
                </a:lnTo>
                <a:lnTo>
                  <a:pt x="433207" y="3404807"/>
                </a:lnTo>
                <a:lnTo>
                  <a:pt x="390002" y="3392308"/>
                </a:lnTo>
                <a:lnTo>
                  <a:pt x="348279" y="3376567"/>
                </a:lnTo>
                <a:lnTo>
                  <a:pt x="308184" y="3357730"/>
                </a:lnTo>
                <a:lnTo>
                  <a:pt x="269863" y="3335944"/>
                </a:lnTo>
                <a:lnTo>
                  <a:pt x="233465" y="3311356"/>
                </a:lnTo>
                <a:lnTo>
                  <a:pt x="199135" y="3284112"/>
                </a:lnTo>
                <a:lnTo>
                  <a:pt x="167020" y="3254360"/>
                </a:lnTo>
                <a:lnTo>
                  <a:pt x="137268" y="3222246"/>
                </a:lnTo>
                <a:lnTo>
                  <a:pt x="110024" y="3187917"/>
                </a:lnTo>
                <a:lnTo>
                  <a:pt x="85435" y="3151519"/>
                </a:lnTo>
                <a:lnTo>
                  <a:pt x="63649" y="3113200"/>
                </a:lnTo>
                <a:lnTo>
                  <a:pt x="44812" y="3073106"/>
                </a:lnTo>
                <a:lnTo>
                  <a:pt x="29071" y="3031383"/>
                </a:lnTo>
                <a:lnTo>
                  <a:pt x="16572" y="2988180"/>
                </a:lnTo>
                <a:lnTo>
                  <a:pt x="7463" y="2943642"/>
                </a:lnTo>
                <a:lnTo>
                  <a:pt x="1890" y="2897916"/>
                </a:lnTo>
                <a:lnTo>
                  <a:pt x="0" y="2851150"/>
                </a:lnTo>
                <a:lnTo>
                  <a:pt x="0" y="570230"/>
                </a:lnTo>
                <a:close/>
              </a:path>
            </a:pathLst>
          </a:custGeom>
          <a:ln w="12700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5867" y="2669794"/>
            <a:ext cx="68630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0000"/>
              </a:lnSpc>
              <a:spcBef>
                <a:spcPts val="100"/>
              </a:spcBef>
              <a:tabLst>
                <a:tab pos="3538854" algn="l"/>
              </a:tabLst>
            </a:pPr>
            <a:r>
              <a:rPr sz="2800" spc="-60" dirty="0">
                <a:solidFill>
                  <a:srgbClr val="1A1713"/>
                </a:solidFill>
                <a:latin typeface="Calibri"/>
                <a:cs typeface="Calibri"/>
              </a:rPr>
              <a:t>Todo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individuo tiene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derecho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a la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libertad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 opinión y</a:t>
            </a:r>
            <a:r>
              <a:rPr sz="2800" spc="-2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1A1713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expresión;	</a:t>
            </a:r>
            <a:r>
              <a:rPr sz="2800" spc="-20" dirty="0">
                <a:solidFill>
                  <a:srgbClr val="1A1713"/>
                </a:solidFill>
                <a:latin typeface="Calibri"/>
                <a:cs typeface="Calibri"/>
              </a:rPr>
              <a:t>este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derecho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incluye</a:t>
            </a:r>
            <a:r>
              <a:rPr sz="2800" spc="-5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el  de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no ser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molestado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causa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sus opiniones,  el de </a:t>
            </a:r>
            <a:r>
              <a:rPr sz="2800" spc="-20" dirty="0">
                <a:solidFill>
                  <a:srgbClr val="1A1713"/>
                </a:solidFill>
                <a:latin typeface="Calibri"/>
                <a:cs typeface="Calibri"/>
              </a:rPr>
              <a:t>investigar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y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recibir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informaciones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y  opiniones, y el de difundirlas,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sin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limitación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fronteras,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por cualquier medio de</a:t>
            </a:r>
            <a:r>
              <a:rPr sz="2800" spc="-12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expresión.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145" y="5665152"/>
            <a:ext cx="5323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Art 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19 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Declaración Universal </a:t>
            </a: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de los 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Derechos </a:t>
            </a: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del</a:t>
            </a:r>
            <a:r>
              <a:rPr sz="1800" spc="14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Hombre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3972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75"/>
              </a:spcBef>
            </a:pPr>
            <a:r>
              <a:rPr sz="3800" dirty="0"/>
              <a:t>La </a:t>
            </a:r>
            <a:r>
              <a:rPr sz="3800" spc="-5" dirty="0"/>
              <a:t>ciencia </a:t>
            </a:r>
            <a:r>
              <a:rPr sz="3800" dirty="0"/>
              <a:t>de </a:t>
            </a:r>
            <a:r>
              <a:rPr sz="3800" spc="-10" dirty="0"/>
              <a:t>la información </a:t>
            </a:r>
            <a:r>
              <a:rPr sz="2400" spc="-5" dirty="0"/>
              <a:t>[Norton,</a:t>
            </a:r>
            <a:r>
              <a:rPr sz="2400" spc="80" dirty="0"/>
              <a:t> </a:t>
            </a:r>
            <a:r>
              <a:rPr sz="2400" spc="-5" dirty="0"/>
              <a:t>2000]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60804" y="2147315"/>
            <a:ext cx="6721475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estudio 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propiedades, aspectos</a:t>
            </a:r>
            <a:r>
              <a:rPr sz="24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comportamientos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La información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ha sido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comparada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con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energía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y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materia: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 elemento</a:t>
            </a:r>
            <a:r>
              <a:rPr sz="24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fundamental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palabras,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imágenes, música, luz,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cualquier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entidad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Como disciplina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aparece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el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siglo</a:t>
            </a:r>
            <a:r>
              <a:rPr sz="2400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XX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La </a:t>
            </a:r>
            <a:r>
              <a:rPr spc="-5" dirty="0"/>
              <a:t>ciencia </a:t>
            </a:r>
            <a:r>
              <a:rPr dirty="0"/>
              <a:t>de la </a:t>
            </a:r>
            <a:r>
              <a:rPr spc="-5" dirty="0"/>
              <a:t>información </a:t>
            </a:r>
            <a:r>
              <a:rPr sz="2650" spc="-5" dirty="0"/>
              <a:t>[Borko,</a:t>
            </a:r>
            <a:r>
              <a:rPr sz="2650" spc="-25" dirty="0"/>
              <a:t> </a:t>
            </a:r>
            <a:r>
              <a:rPr sz="2650" dirty="0"/>
              <a:t>1968]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860804" y="2096515"/>
            <a:ext cx="6904990" cy="3765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7359" marR="73660" indent="-455295">
              <a:lnSpc>
                <a:spcPct val="80000"/>
              </a:lnSpc>
              <a:spcBef>
                <a:spcPts val="580"/>
              </a:spcBef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disciplina que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investiga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propiedades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el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comportamiento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información,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fuerzas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gobiernan  su 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flujo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los medios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para 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procesarla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4D0000"/>
                </a:solidFill>
                <a:latin typeface="Calibri"/>
                <a:cs typeface="Calibri"/>
              </a:rPr>
              <a:t>accederla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0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usarla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67359" marR="5080" indent="-455295">
              <a:lnSpc>
                <a:spcPct val="8000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Estudia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origen, recopilación,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organización,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almacenamiento,  recuperación, interpretación, transmisión,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transformación,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utilización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información. La representación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la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sistemas naturales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artificiales, y el uso de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códigos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67359" marR="768985" indent="-455295">
              <a:lnSpc>
                <a:spcPct val="80000"/>
              </a:lnSpc>
              <a:spcBef>
                <a:spcPts val="5"/>
              </a:spcBef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una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ciencia interdisciplinaria relacionada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las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matemáticas,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lógica,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lingüística,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psicología,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computación,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investigación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operaciones,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artes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gráficas,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comunicación,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bibliotecología,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administración...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Disciplinas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49855"/>
            <a:ext cx="6910705" cy="388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La Documentación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: Es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establecimiento,</a:t>
            </a:r>
            <a:r>
              <a:rPr sz="22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investigación,</a:t>
            </a:r>
            <a:endParaRPr sz="22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reunión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utilización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los</a:t>
            </a:r>
            <a:r>
              <a:rPr sz="22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documentos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67359" marR="97155" indent="-455295">
              <a:lnSpc>
                <a:spcPct val="100000"/>
              </a:lnSpc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Las </a:t>
            </a:r>
            <a:r>
              <a:rPr sz="2200" dirty="0">
                <a:solidFill>
                  <a:srgbClr val="4D0000"/>
                </a:solidFill>
                <a:latin typeface="Calibri"/>
                <a:cs typeface="Calibri"/>
              </a:rPr>
              <a:t>ciencias 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200" dirty="0">
                <a:solidFill>
                  <a:srgbClr val="4D0000"/>
                </a:solidFill>
                <a:latin typeface="Calibri"/>
                <a:cs typeface="Calibri"/>
              </a:rPr>
              <a:t>la 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comunicación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: Estudian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transmisión 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un mensaje mediante signos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convencionales.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El 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lenguaje es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su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objeto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análisis, incluyendo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signos,  símbolos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códigos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utiliza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el emisor y que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deben ser 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interpretados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por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el</a:t>
            </a:r>
            <a:r>
              <a:rPr sz="22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receptor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467359" marR="5080" indent="-455295">
              <a:lnSpc>
                <a:spcPct val="100000"/>
              </a:lnSpc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4D0000"/>
                </a:solidFill>
                <a:latin typeface="Calibri"/>
                <a:cs typeface="Calibri"/>
              </a:rPr>
              <a:t>Informática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: Conjunto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conocimientos científicos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técnicos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que hacen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posible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tratamiento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automático</a:t>
            </a:r>
            <a:r>
              <a:rPr sz="2200" spc="-1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información.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Sistemas de</a:t>
            </a:r>
            <a:r>
              <a:rPr spc="-30" dirty="0"/>
              <a:t> </a:t>
            </a:r>
            <a:r>
              <a:rPr spc="-5" dirty="0"/>
              <a:t>Información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 marR="2228215" algn="ctr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Tecnologías </a:t>
            </a:r>
            <a:r>
              <a:rPr spc="-5" dirty="0"/>
              <a:t>de </a:t>
            </a:r>
            <a:r>
              <a:rPr dirty="0"/>
              <a:t>la </a:t>
            </a:r>
            <a:r>
              <a:rPr spc="-10" dirty="0"/>
              <a:t>Información</a:t>
            </a:r>
            <a:r>
              <a:rPr spc="-50" dirty="0"/>
              <a:t> </a:t>
            </a:r>
            <a:r>
              <a:rPr spc="-10" dirty="0"/>
              <a:t>(TI)</a:t>
            </a:r>
          </a:p>
          <a:p>
            <a:pPr marL="986790">
              <a:lnSpc>
                <a:spcPct val="100000"/>
              </a:lnSpc>
              <a:spcBef>
                <a:spcPts val="2000"/>
              </a:spcBef>
              <a:tabLst>
                <a:tab pos="144208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Hardware </a:t>
            </a:r>
            <a:r>
              <a:rPr dirty="0"/>
              <a:t>y </a:t>
            </a:r>
            <a:r>
              <a:rPr spc="-15" dirty="0"/>
              <a:t>software </a:t>
            </a:r>
            <a:r>
              <a:rPr spc="-5" dirty="0"/>
              <a:t>que una empresa</a:t>
            </a:r>
            <a:r>
              <a:rPr spc="40" dirty="0"/>
              <a:t> </a:t>
            </a:r>
            <a:r>
              <a:rPr spc="-10" dirty="0"/>
              <a:t>requiere</a:t>
            </a:r>
            <a:endParaRPr sz="2150">
              <a:latin typeface="Times New Roman"/>
              <a:cs typeface="Times New Roman"/>
            </a:endParaRPr>
          </a:p>
          <a:p>
            <a:pPr marL="1441450">
              <a:lnSpc>
                <a:spcPct val="100000"/>
              </a:lnSpc>
            </a:pPr>
            <a:r>
              <a:rPr spc="-15" dirty="0"/>
              <a:t>para alcanzar </a:t>
            </a:r>
            <a:r>
              <a:rPr spc="-5" dirty="0"/>
              <a:t>sus</a:t>
            </a:r>
            <a:r>
              <a:rPr spc="25" dirty="0"/>
              <a:t> </a:t>
            </a:r>
            <a:r>
              <a:rPr spc="-10" dirty="0"/>
              <a:t>objetivos:</a:t>
            </a:r>
          </a:p>
          <a:p>
            <a:pPr marL="1443990">
              <a:lnSpc>
                <a:spcPct val="100000"/>
              </a:lnSpc>
              <a:spcBef>
                <a:spcPts val="625"/>
              </a:spcBef>
              <a:tabLst>
                <a:tab pos="190182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/>
              <a:t>Computadores, </a:t>
            </a:r>
            <a:r>
              <a:rPr sz="2200" spc="-10" dirty="0"/>
              <a:t>impresoras, </a:t>
            </a:r>
            <a:r>
              <a:rPr sz="2200" spc="-5" dirty="0"/>
              <a:t>hand-held,</a:t>
            </a:r>
            <a:r>
              <a:rPr sz="2200" spc="-75" dirty="0"/>
              <a:t> </a:t>
            </a:r>
            <a:r>
              <a:rPr sz="2200" dirty="0"/>
              <a:t>...</a:t>
            </a:r>
            <a:endParaRPr sz="2200">
              <a:latin typeface="Times New Roman"/>
              <a:cs typeface="Times New Roman"/>
            </a:endParaRPr>
          </a:p>
          <a:p>
            <a:pPr marL="1443990">
              <a:lnSpc>
                <a:spcPct val="100000"/>
              </a:lnSpc>
              <a:spcBef>
                <a:spcPts val="600"/>
              </a:spcBef>
              <a:tabLst>
                <a:tab pos="190182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/>
              <a:t>Sistemas </a:t>
            </a:r>
            <a:r>
              <a:rPr sz="2200" spc="-10" dirty="0"/>
              <a:t>operativos, suites </a:t>
            </a:r>
            <a:r>
              <a:rPr sz="2200" spc="-5" dirty="0"/>
              <a:t>de</a:t>
            </a:r>
            <a:r>
              <a:rPr sz="2200" spc="-45" dirty="0"/>
              <a:t> </a:t>
            </a:r>
            <a:r>
              <a:rPr sz="2200" dirty="0"/>
              <a:t>oficina</a:t>
            </a:r>
            <a:endParaRPr sz="2200">
              <a:latin typeface="Times New Roman"/>
              <a:cs typeface="Times New Roman"/>
            </a:endParaRPr>
          </a:p>
          <a:p>
            <a:pPr marL="1443990">
              <a:lnSpc>
                <a:spcPct val="100000"/>
              </a:lnSpc>
              <a:spcBef>
                <a:spcPts val="600"/>
              </a:spcBef>
              <a:tabLst>
                <a:tab pos="190182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/>
              <a:t>Redes </a:t>
            </a:r>
            <a:r>
              <a:rPr sz="2200" spc="-5" dirty="0"/>
              <a:t>de comunicación</a:t>
            </a:r>
            <a:endParaRPr sz="2200">
              <a:latin typeface="Times New Roman"/>
              <a:cs typeface="Times New Roman"/>
            </a:endParaRPr>
          </a:p>
          <a:p>
            <a:pPr marL="1443990">
              <a:lnSpc>
                <a:spcPct val="100000"/>
              </a:lnSpc>
              <a:spcBef>
                <a:spcPts val="600"/>
              </a:spcBef>
              <a:tabLst>
                <a:tab pos="190182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4D0000"/>
                </a:solidFill>
                <a:latin typeface="Calibri"/>
                <a:cs typeface="Calibri"/>
              </a:rPr>
              <a:t>Sistemas </a:t>
            </a:r>
            <a:r>
              <a:rPr sz="2200" b="1" dirty="0">
                <a:solidFill>
                  <a:srgbClr val="4D0000"/>
                </a:solidFill>
                <a:latin typeface="Calibri"/>
                <a:cs typeface="Calibri"/>
              </a:rPr>
              <a:t>de</a:t>
            </a:r>
            <a:r>
              <a:rPr sz="2200" b="1" spc="20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D0000"/>
                </a:solidFill>
                <a:latin typeface="Calibri"/>
                <a:cs typeface="Calibri"/>
              </a:rPr>
              <a:t>Información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Sistemas de</a:t>
            </a:r>
            <a:r>
              <a:rPr spc="-30" dirty="0"/>
              <a:t> </a:t>
            </a:r>
            <a:r>
              <a:rPr spc="-5" dirty="0"/>
              <a:t>Información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629919" y="2207259"/>
            <a:ext cx="7894319" cy="394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169" y="2269489"/>
            <a:ext cx="7721600" cy="3810000"/>
          </a:xfrm>
          <a:custGeom>
            <a:avLst/>
            <a:gdLst/>
            <a:ahLst/>
            <a:cxnLst/>
            <a:rect l="l" t="t" r="r" b="b"/>
            <a:pathLst>
              <a:path w="7721600" h="3810000">
                <a:moveTo>
                  <a:pt x="7086600" y="0"/>
                </a:moveTo>
                <a:lnTo>
                  <a:pt x="634999" y="0"/>
                </a:lnTo>
                <a:lnTo>
                  <a:pt x="587609" y="1742"/>
                </a:lnTo>
                <a:lnTo>
                  <a:pt x="541165" y="6886"/>
                </a:lnTo>
                <a:lnTo>
                  <a:pt x="495789" y="15309"/>
                </a:lnTo>
                <a:lnTo>
                  <a:pt x="451604" y="26889"/>
                </a:lnTo>
                <a:lnTo>
                  <a:pt x="408734" y="41503"/>
                </a:lnTo>
                <a:lnTo>
                  <a:pt x="367301" y="59027"/>
                </a:lnTo>
                <a:lnTo>
                  <a:pt x="327427" y="79339"/>
                </a:lnTo>
                <a:lnTo>
                  <a:pt x="289237" y="102316"/>
                </a:lnTo>
                <a:lnTo>
                  <a:pt x="252851" y="127834"/>
                </a:lnTo>
                <a:lnTo>
                  <a:pt x="218394" y="155772"/>
                </a:lnTo>
                <a:lnTo>
                  <a:pt x="185988" y="186007"/>
                </a:lnTo>
                <a:lnTo>
                  <a:pt x="155755" y="218415"/>
                </a:lnTo>
                <a:lnTo>
                  <a:pt x="127819" y="252873"/>
                </a:lnTo>
                <a:lnTo>
                  <a:pt x="102303" y="289259"/>
                </a:lnTo>
                <a:lnTo>
                  <a:pt x="79328" y="327450"/>
                </a:lnTo>
                <a:lnTo>
                  <a:pt x="59018" y="367323"/>
                </a:lnTo>
                <a:lnTo>
                  <a:pt x="41497" y="408755"/>
                </a:lnTo>
                <a:lnTo>
                  <a:pt x="26885" y="451623"/>
                </a:lnTo>
                <a:lnTo>
                  <a:pt x="15307" y="495804"/>
                </a:lnTo>
                <a:lnTo>
                  <a:pt x="6885" y="541176"/>
                </a:lnTo>
                <a:lnTo>
                  <a:pt x="1741" y="587615"/>
                </a:lnTo>
                <a:lnTo>
                  <a:pt x="0" y="635000"/>
                </a:lnTo>
                <a:lnTo>
                  <a:pt x="0" y="3175000"/>
                </a:lnTo>
                <a:lnTo>
                  <a:pt x="1741" y="3222390"/>
                </a:lnTo>
                <a:lnTo>
                  <a:pt x="6885" y="3268834"/>
                </a:lnTo>
                <a:lnTo>
                  <a:pt x="15307" y="3314210"/>
                </a:lnTo>
                <a:lnTo>
                  <a:pt x="26885" y="3358395"/>
                </a:lnTo>
                <a:lnTo>
                  <a:pt x="41497" y="3401265"/>
                </a:lnTo>
                <a:lnTo>
                  <a:pt x="59018" y="3442698"/>
                </a:lnTo>
                <a:lnTo>
                  <a:pt x="79328" y="3482572"/>
                </a:lnTo>
                <a:lnTo>
                  <a:pt x="102303" y="3520762"/>
                </a:lnTo>
                <a:lnTo>
                  <a:pt x="127819" y="3557148"/>
                </a:lnTo>
                <a:lnTo>
                  <a:pt x="155755" y="3591605"/>
                </a:lnTo>
                <a:lnTo>
                  <a:pt x="185988" y="3624011"/>
                </a:lnTo>
                <a:lnTo>
                  <a:pt x="218394" y="3654244"/>
                </a:lnTo>
                <a:lnTo>
                  <a:pt x="252851" y="3682180"/>
                </a:lnTo>
                <a:lnTo>
                  <a:pt x="289237" y="3707696"/>
                </a:lnTo>
                <a:lnTo>
                  <a:pt x="327427" y="3730671"/>
                </a:lnTo>
                <a:lnTo>
                  <a:pt x="367301" y="3750981"/>
                </a:lnTo>
                <a:lnTo>
                  <a:pt x="408734" y="3768502"/>
                </a:lnTo>
                <a:lnTo>
                  <a:pt x="451604" y="3783114"/>
                </a:lnTo>
                <a:lnTo>
                  <a:pt x="495789" y="3794692"/>
                </a:lnTo>
                <a:lnTo>
                  <a:pt x="541165" y="3803114"/>
                </a:lnTo>
                <a:lnTo>
                  <a:pt x="587609" y="3808258"/>
                </a:lnTo>
                <a:lnTo>
                  <a:pt x="634999" y="3810000"/>
                </a:lnTo>
                <a:lnTo>
                  <a:pt x="7086600" y="3810000"/>
                </a:lnTo>
                <a:lnTo>
                  <a:pt x="7133984" y="3808258"/>
                </a:lnTo>
                <a:lnTo>
                  <a:pt x="7180423" y="3803114"/>
                </a:lnTo>
                <a:lnTo>
                  <a:pt x="7225795" y="3794692"/>
                </a:lnTo>
                <a:lnTo>
                  <a:pt x="7269976" y="3783114"/>
                </a:lnTo>
                <a:lnTo>
                  <a:pt x="7312844" y="3768502"/>
                </a:lnTo>
                <a:lnTo>
                  <a:pt x="7354276" y="3750981"/>
                </a:lnTo>
                <a:lnTo>
                  <a:pt x="7394149" y="3730671"/>
                </a:lnTo>
                <a:lnTo>
                  <a:pt x="7432340" y="3707696"/>
                </a:lnTo>
                <a:lnTo>
                  <a:pt x="7468726" y="3682180"/>
                </a:lnTo>
                <a:lnTo>
                  <a:pt x="7503184" y="3654244"/>
                </a:lnTo>
                <a:lnTo>
                  <a:pt x="7535592" y="3624011"/>
                </a:lnTo>
                <a:lnTo>
                  <a:pt x="7565827" y="3591605"/>
                </a:lnTo>
                <a:lnTo>
                  <a:pt x="7593765" y="3557148"/>
                </a:lnTo>
                <a:lnTo>
                  <a:pt x="7619283" y="3520762"/>
                </a:lnTo>
                <a:lnTo>
                  <a:pt x="7642260" y="3482572"/>
                </a:lnTo>
                <a:lnTo>
                  <a:pt x="7662572" y="3442698"/>
                </a:lnTo>
                <a:lnTo>
                  <a:pt x="7680096" y="3401265"/>
                </a:lnTo>
                <a:lnTo>
                  <a:pt x="7694710" y="3358395"/>
                </a:lnTo>
                <a:lnTo>
                  <a:pt x="7706290" y="3314210"/>
                </a:lnTo>
                <a:lnTo>
                  <a:pt x="7714713" y="3268834"/>
                </a:lnTo>
                <a:lnTo>
                  <a:pt x="7719857" y="3222390"/>
                </a:lnTo>
                <a:lnTo>
                  <a:pt x="7721600" y="3175000"/>
                </a:lnTo>
                <a:lnTo>
                  <a:pt x="7721600" y="635000"/>
                </a:lnTo>
                <a:lnTo>
                  <a:pt x="7719857" y="587615"/>
                </a:lnTo>
                <a:lnTo>
                  <a:pt x="7714713" y="541176"/>
                </a:lnTo>
                <a:lnTo>
                  <a:pt x="7706290" y="495804"/>
                </a:lnTo>
                <a:lnTo>
                  <a:pt x="7694710" y="451623"/>
                </a:lnTo>
                <a:lnTo>
                  <a:pt x="7680096" y="408755"/>
                </a:lnTo>
                <a:lnTo>
                  <a:pt x="7662572" y="367323"/>
                </a:lnTo>
                <a:lnTo>
                  <a:pt x="7642260" y="327450"/>
                </a:lnTo>
                <a:lnTo>
                  <a:pt x="7619283" y="289259"/>
                </a:lnTo>
                <a:lnTo>
                  <a:pt x="7593765" y="252873"/>
                </a:lnTo>
                <a:lnTo>
                  <a:pt x="7565827" y="218415"/>
                </a:lnTo>
                <a:lnTo>
                  <a:pt x="7535592" y="186007"/>
                </a:lnTo>
                <a:lnTo>
                  <a:pt x="7503184" y="155772"/>
                </a:lnTo>
                <a:lnTo>
                  <a:pt x="7468726" y="127834"/>
                </a:lnTo>
                <a:lnTo>
                  <a:pt x="7432340" y="102316"/>
                </a:lnTo>
                <a:lnTo>
                  <a:pt x="7394149" y="79339"/>
                </a:lnTo>
                <a:lnTo>
                  <a:pt x="7354276" y="59027"/>
                </a:lnTo>
                <a:lnTo>
                  <a:pt x="7312844" y="41503"/>
                </a:lnTo>
                <a:lnTo>
                  <a:pt x="7269976" y="26889"/>
                </a:lnTo>
                <a:lnTo>
                  <a:pt x="7225795" y="15309"/>
                </a:lnTo>
                <a:lnTo>
                  <a:pt x="7180423" y="6886"/>
                </a:lnTo>
                <a:lnTo>
                  <a:pt x="7133984" y="1742"/>
                </a:lnTo>
                <a:lnTo>
                  <a:pt x="7086600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69" y="2269489"/>
            <a:ext cx="7721600" cy="3810000"/>
          </a:xfrm>
          <a:custGeom>
            <a:avLst/>
            <a:gdLst/>
            <a:ahLst/>
            <a:cxnLst/>
            <a:rect l="l" t="t" r="r" b="b"/>
            <a:pathLst>
              <a:path w="7721600" h="3810000">
                <a:moveTo>
                  <a:pt x="0" y="635000"/>
                </a:moveTo>
                <a:lnTo>
                  <a:pt x="1741" y="587615"/>
                </a:lnTo>
                <a:lnTo>
                  <a:pt x="6885" y="541176"/>
                </a:lnTo>
                <a:lnTo>
                  <a:pt x="15307" y="495804"/>
                </a:lnTo>
                <a:lnTo>
                  <a:pt x="26885" y="451623"/>
                </a:lnTo>
                <a:lnTo>
                  <a:pt x="41497" y="408755"/>
                </a:lnTo>
                <a:lnTo>
                  <a:pt x="59018" y="367323"/>
                </a:lnTo>
                <a:lnTo>
                  <a:pt x="79328" y="327450"/>
                </a:lnTo>
                <a:lnTo>
                  <a:pt x="102303" y="289259"/>
                </a:lnTo>
                <a:lnTo>
                  <a:pt x="127819" y="252873"/>
                </a:lnTo>
                <a:lnTo>
                  <a:pt x="155755" y="218415"/>
                </a:lnTo>
                <a:lnTo>
                  <a:pt x="185988" y="186007"/>
                </a:lnTo>
                <a:lnTo>
                  <a:pt x="218394" y="155772"/>
                </a:lnTo>
                <a:lnTo>
                  <a:pt x="252851" y="127834"/>
                </a:lnTo>
                <a:lnTo>
                  <a:pt x="289237" y="102316"/>
                </a:lnTo>
                <a:lnTo>
                  <a:pt x="327427" y="79339"/>
                </a:lnTo>
                <a:lnTo>
                  <a:pt x="367301" y="59027"/>
                </a:lnTo>
                <a:lnTo>
                  <a:pt x="408734" y="41503"/>
                </a:lnTo>
                <a:lnTo>
                  <a:pt x="451604" y="26889"/>
                </a:lnTo>
                <a:lnTo>
                  <a:pt x="495789" y="15309"/>
                </a:lnTo>
                <a:lnTo>
                  <a:pt x="541165" y="6886"/>
                </a:lnTo>
                <a:lnTo>
                  <a:pt x="587609" y="1742"/>
                </a:lnTo>
                <a:lnTo>
                  <a:pt x="634999" y="0"/>
                </a:lnTo>
                <a:lnTo>
                  <a:pt x="7086600" y="0"/>
                </a:lnTo>
                <a:lnTo>
                  <a:pt x="7133984" y="1742"/>
                </a:lnTo>
                <a:lnTo>
                  <a:pt x="7180423" y="6886"/>
                </a:lnTo>
                <a:lnTo>
                  <a:pt x="7225795" y="15309"/>
                </a:lnTo>
                <a:lnTo>
                  <a:pt x="7269976" y="26889"/>
                </a:lnTo>
                <a:lnTo>
                  <a:pt x="7312844" y="41503"/>
                </a:lnTo>
                <a:lnTo>
                  <a:pt x="7354276" y="59027"/>
                </a:lnTo>
                <a:lnTo>
                  <a:pt x="7394149" y="79339"/>
                </a:lnTo>
                <a:lnTo>
                  <a:pt x="7432340" y="102316"/>
                </a:lnTo>
                <a:lnTo>
                  <a:pt x="7468726" y="127834"/>
                </a:lnTo>
                <a:lnTo>
                  <a:pt x="7503184" y="155772"/>
                </a:lnTo>
                <a:lnTo>
                  <a:pt x="7535592" y="186007"/>
                </a:lnTo>
                <a:lnTo>
                  <a:pt x="7565827" y="218415"/>
                </a:lnTo>
                <a:lnTo>
                  <a:pt x="7593765" y="252873"/>
                </a:lnTo>
                <a:lnTo>
                  <a:pt x="7619283" y="289259"/>
                </a:lnTo>
                <a:lnTo>
                  <a:pt x="7642260" y="327450"/>
                </a:lnTo>
                <a:lnTo>
                  <a:pt x="7662572" y="367323"/>
                </a:lnTo>
                <a:lnTo>
                  <a:pt x="7680096" y="408755"/>
                </a:lnTo>
                <a:lnTo>
                  <a:pt x="7694710" y="451623"/>
                </a:lnTo>
                <a:lnTo>
                  <a:pt x="7706290" y="495804"/>
                </a:lnTo>
                <a:lnTo>
                  <a:pt x="7714713" y="541176"/>
                </a:lnTo>
                <a:lnTo>
                  <a:pt x="7719857" y="587615"/>
                </a:lnTo>
                <a:lnTo>
                  <a:pt x="7721600" y="635000"/>
                </a:lnTo>
                <a:lnTo>
                  <a:pt x="7721600" y="3175000"/>
                </a:lnTo>
                <a:lnTo>
                  <a:pt x="7719857" y="3222390"/>
                </a:lnTo>
                <a:lnTo>
                  <a:pt x="7714713" y="3268834"/>
                </a:lnTo>
                <a:lnTo>
                  <a:pt x="7706290" y="3314210"/>
                </a:lnTo>
                <a:lnTo>
                  <a:pt x="7694710" y="3358395"/>
                </a:lnTo>
                <a:lnTo>
                  <a:pt x="7680096" y="3401265"/>
                </a:lnTo>
                <a:lnTo>
                  <a:pt x="7662572" y="3442698"/>
                </a:lnTo>
                <a:lnTo>
                  <a:pt x="7642260" y="3482572"/>
                </a:lnTo>
                <a:lnTo>
                  <a:pt x="7619283" y="3520762"/>
                </a:lnTo>
                <a:lnTo>
                  <a:pt x="7593765" y="3557148"/>
                </a:lnTo>
                <a:lnTo>
                  <a:pt x="7565827" y="3591605"/>
                </a:lnTo>
                <a:lnTo>
                  <a:pt x="7535592" y="3624011"/>
                </a:lnTo>
                <a:lnTo>
                  <a:pt x="7503184" y="3654244"/>
                </a:lnTo>
                <a:lnTo>
                  <a:pt x="7468726" y="3682180"/>
                </a:lnTo>
                <a:lnTo>
                  <a:pt x="7432340" y="3707696"/>
                </a:lnTo>
                <a:lnTo>
                  <a:pt x="7394149" y="3730671"/>
                </a:lnTo>
                <a:lnTo>
                  <a:pt x="7354276" y="3750981"/>
                </a:lnTo>
                <a:lnTo>
                  <a:pt x="7312844" y="3768502"/>
                </a:lnTo>
                <a:lnTo>
                  <a:pt x="7269976" y="3783114"/>
                </a:lnTo>
                <a:lnTo>
                  <a:pt x="7225795" y="3794692"/>
                </a:lnTo>
                <a:lnTo>
                  <a:pt x="7180423" y="3803114"/>
                </a:lnTo>
                <a:lnTo>
                  <a:pt x="7133984" y="3808258"/>
                </a:lnTo>
                <a:lnTo>
                  <a:pt x="7086600" y="3810000"/>
                </a:lnTo>
                <a:lnTo>
                  <a:pt x="634999" y="3810000"/>
                </a:lnTo>
                <a:lnTo>
                  <a:pt x="587609" y="3808258"/>
                </a:lnTo>
                <a:lnTo>
                  <a:pt x="541165" y="3803114"/>
                </a:lnTo>
                <a:lnTo>
                  <a:pt x="495789" y="3794692"/>
                </a:lnTo>
                <a:lnTo>
                  <a:pt x="451604" y="3783114"/>
                </a:lnTo>
                <a:lnTo>
                  <a:pt x="408734" y="3768502"/>
                </a:lnTo>
                <a:lnTo>
                  <a:pt x="367301" y="3750981"/>
                </a:lnTo>
                <a:lnTo>
                  <a:pt x="327427" y="3730671"/>
                </a:lnTo>
                <a:lnTo>
                  <a:pt x="289237" y="3707696"/>
                </a:lnTo>
                <a:lnTo>
                  <a:pt x="252851" y="3682180"/>
                </a:lnTo>
                <a:lnTo>
                  <a:pt x="218394" y="3654244"/>
                </a:lnTo>
                <a:lnTo>
                  <a:pt x="185988" y="3624011"/>
                </a:lnTo>
                <a:lnTo>
                  <a:pt x="155755" y="3591605"/>
                </a:lnTo>
                <a:lnTo>
                  <a:pt x="127819" y="3557148"/>
                </a:lnTo>
                <a:lnTo>
                  <a:pt x="102303" y="3520762"/>
                </a:lnTo>
                <a:lnTo>
                  <a:pt x="79328" y="3482572"/>
                </a:lnTo>
                <a:lnTo>
                  <a:pt x="59018" y="3442698"/>
                </a:lnTo>
                <a:lnTo>
                  <a:pt x="41497" y="3401265"/>
                </a:lnTo>
                <a:lnTo>
                  <a:pt x="26885" y="3358395"/>
                </a:lnTo>
                <a:lnTo>
                  <a:pt x="15307" y="3314210"/>
                </a:lnTo>
                <a:lnTo>
                  <a:pt x="6885" y="3268834"/>
                </a:lnTo>
                <a:lnTo>
                  <a:pt x="1741" y="3222390"/>
                </a:lnTo>
                <a:lnTo>
                  <a:pt x="0" y="3175000"/>
                </a:lnTo>
                <a:lnTo>
                  <a:pt x="0" y="635000"/>
                </a:lnTo>
                <a:close/>
              </a:path>
            </a:pathLst>
          </a:custGeom>
          <a:ln w="12700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0728" y="2432367"/>
            <a:ext cx="6917690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Conjunto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elementos ordenadamente  relacionados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entre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sí </a:t>
            </a:r>
            <a:r>
              <a:rPr sz="2800" spc="5" dirty="0">
                <a:solidFill>
                  <a:srgbClr val="1A1713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acuerdo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con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ciertas 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reglas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aporta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el </a:t>
            </a:r>
            <a:r>
              <a:rPr sz="2800" spc="-15" dirty="0">
                <a:solidFill>
                  <a:srgbClr val="4D0000"/>
                </a:solidFill>
                <a:latin typeface="Calibri"/>
                <a:cs typeface="Calibri"/>
              </a:rPr>
              <a:t>Sistema </a:t>
            </a:r>
            <a:r>
              <a:rPr sz="2800" spc="-5" dirty="0">
                <a:solidFill>
                  <a:srgbClr val="4D0000"/>
                </a:solidFill>
                <a:latin typeface="Calibri"/>
                <a:cs typeface="Calibri"/>
              </a:rPr>
              <a:t>Objeto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. </a:t>
            </a:r>
            <a:r>
              <a:rPr sz="2800" spc="-35" dirty="0">
                <a:solidFill>
                  <a:srgbClr val="1A1713"/>
                </a:solidFill>
                <a:latin typeface="Calibri"/>
                <a:cs typeface="Calibri"/>
              </a:rPr>
              <a:t>Para 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cumplir sus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fines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tendrá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que </a:t>
            </a:r>
            <a:r>
              <a:rPr sz="2800" spc="-40" dirty="0">
                <a:solidFill>
                  <a:srgbClr val="4D0000"/>
                </a:solidFill>
                <a:latin typeface="Calibri"/>
                <a:cs typeface="Calibri"/>
              </a:rPr>
              <a:t>recoger, </a:t>
            </a:r>
            <a:r>
              <a:rPr sz="2800" spc="-10" dirty="0">
                <a:solidFill>
                  <a:srgbClr val="4D0000"/>
                </a:solidFill>
                <a:latin typeface="Calibri"/>
                <a:cs typeface="Calibri"/>
              </a:rPr>
              <a:t>procesar </a:t>
            </a:r>
            <a:r>
              <a:rPr sz="2800" dirty="0">
                <a:solidFill>
                  <a:srgbClr val="4D0000"/>
                </a:solidFill>
                <a:latin typeface="Calibri"/>
                <a:cs typeface="Calibri"/>
              </a:rPr>
              <a:t>y  almacenar </a:t>
            </a:r>
            <a:r>
              <a:rPr sz="2800" spc="-10" dirty="0">
                <a:solidFill>
                  <a:srgbClr val="4D0000"/>
                </a:solidFill>
                <a:latin typeface="Calibri"/>
                <a:cs typeface="Calibri"/>
              </a:rPr>
              <a:t>datos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, procedentes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tanto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la  misma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organización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como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de fuentes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externas,  facilitando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4D0000"/>
                </a:solidFill>
                <a:latin typeface="Calibri"/>
                <a:cs typeface="Calibri"/>
              </a:rPr>
              <a:t>recuperación, elaboración </a:t>
            </a:r>
            <a:r>
              <a:rPr sz="2800" dirty="0">
                <a:solidFill>
                  <a:srgbClr val="4D0000"/>
                </a:solidFill>
                <a:latin typeface="Calibri"/>
                <a:cs typeface="Calibri"/>
              </a:rPr>
              <a:t>y  </a:t>
            </a:r>
            <a:r>
              <a:rPr sz="2800" spc="-10" dirty="0">
                <a:solidFill>
                  <a:srgbClr val="4D0000"/>
                </a:solidFill>
                <a:latin typeface="Calibri"/>
                <a:cs typeface="Calibri"/>
              </a:rPr>
              <a:t>presentación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los</a:t>
            </a:r>
            <a:r>
              <a:rPr sz="2800" spc="-3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mismos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Sistemas de</a:t>
            </a:r>
            <a:r>
              <a:rPr spc="-30" dirty="0"/>
              <a:t> </a:t>
            </a:r>
            <a:r>
              <a:rPr spc="-5" dirty="0"/>
              <a:t>Información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3349" rIns="0" bIns="0" rtlCol="0">
            <a:spAutoFit/>
          </a:bodyPr>
          <a:lstStyle/>
          <a:p>
            <a:pPr marL="1017905" marR="5080" indent="-45720">
              <a:lnSpc>
                <a:spcPct val="99800"/>
              </a:lnSpc>
              <a:spcBef>
                <a:spcPts val="105"/>
              </a:spcBef>
            </a:pPr>
            <a:r>
              <a:rPr spc="-30" dirty="0"/>
              <a:t>Para </a:t>
            </a:r>
            <a:r>
              <a:rPr spc="-10" dirty="0"/>
              <a:t>facilitar </a:t>
            </a:r>
            <a:r>
              <a:rPr dirty="0"/>
              <a:t>el </a:t>
            </a:r>
            <a:r>
              <a:rPr spc="-5" dirty="0"/>
              <a:t>cumplimiento de </a:t>
            </a:r>
            <a:r>
              <a:rPr dirty="0"/>
              <a:t>las </a:t>
            </a:r>
            <a:r>
              <a:rPr spc="-10" dirty="0"/>
              <a:t>anteriores  </a:t>
            </a:r>
            <a:r>
              <a:rPr dirty="0"/>
              <a:t>funciones </a:t>
            </a:r>
            <a:r>
              <a:rPr spc="-5" dirty="0"/>
              <a:t>del SI, un instrumento </a:t>
            </a:r>
            <a:r>
              <a:rPr spc="-10" dirty="0"/>
              <a:t>fundamental </a:t>
            </a:r>
            <a:r>
              <a:rPr spc="-15" dirty="0"/>
              <a:t>para  </a:t>
            </a:r>
            <a:r>
              <a:rPr dirty="0"/>
              <a:t>la </a:t>
            </a:r>
            <a:r>
              <a:rPr spc="-5" dirty="0"/>
              <a:t>elaboración, </a:t>
            </a:r>
            <a:r>
              <a:rPr spc="-10" dirty="0"/>
              <a:t>presentación </a:t>
            </a:r>
            <a:r>
              <a:rPr dirty="0"/>
              <a:t>y </a:t>
            </a:r>
            <a:r>
              <a:rPr spc="-10" dirty="0"/>
              <a:t>recuperación </a:t>
            </a:r>
            <a:r>
              <a:rPr spc="-5" dirty="0"/>
              <a:t>de los  </a:t>
            </a:r>
            <a:r>
              <a:rPr spc="-15" dirty="0"/>
              <a:t>datos </a:t>
            </a:r>
            <a:r>
              <a:rPr dirty="0"/>
              <a:t>es </a:t>
            </a:r>
            <a:r>
              <a:rPr spc="5" dirty="0"/>
              <a:t>la </a:t>
            </a:r>
            <a:r>
              <a:rPr sz="2800" dirty="0">
                <a:solidFill>
                  <a:srgbClr val="4D0000"/>
                </a:solidFill>
              </a:rPr>
              <a:t>Base de</a:t>
            </a:r>
            <a:r>
              <a:rPr sz="2800" spc="-60" dirty="0">
                <a:solidFill>
                  <a:srgbClr val="4D0000"/>
                </a:solidFill>
              </a:rPr>
              <a:t> </a:t>
            </a:r>
            <a:r>
              <a:rPr sz="2800" spc="-15" dirty="0">
                <a:solidFill>
                  <a:srgbClr val="4D0000"/>
                </a:solidFill>
              </a:rPr>
              <a:t>Datos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SI </a:t>
            </a:r>
            <a:r>
              <a:rPr spc="-10" dirty="0"/>
              <a:t>en </a:t>
            </a:r>
            <a:r>
              <a:rPr dirty="0"/>
              <a:t>los</a:t>
            </a:r>
            <a:r>
              <a:rPr spc="-10" dirty="0"/>
              <a:t> negocios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11628"/>
            <a:ext cx="6805295" cy="386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información:</a:t>
            </a:r>
            <a:endParaRPr sz="2400">
              <a:latin typeface="Calibri"/>
              <a:cs typeface="Calibri"/>
            </a:endParaRPr>
          </a:p>
          <a:p>
            <a:pPr marL="467359" marR="104775" indent="-455295">
              <a:lnSpc>
                <a:spcPct val="89900"/>
              </a:lnSpc>
              <a:spcBef>
                <a:spcPts val="2010"/>
              </a:spcBef>
              <a:tabLst>
                <a:tab pos="467359" algn="l"/>
                <a:tab pos="205549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D0000"/>
                </a:solidFill>
                <a:latin typeface="Calibri"/>
                <a:cs typeface="Calibri"/>
              </a:rPr>
              <a:t>Mejoran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4D0000"/>
                </a:solidFill>
                <a:latin typeface="Calibri"/>
                <a:cs typeface="Calibri"/>
              </a:rPr>
              <a:t>procesos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de negocios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incrementando 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eficiencia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procesos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existentes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posibilitando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nuevos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procesos</a:t>
            </a:r>
            <a:endParaRPr sz="2400">
              <a:latin typeface="Calibri"/>
              <a:cs typeface="Calibri"/>
            </a:endParaRPr>
          </a:p>
          <a:p>
            <a:pPr marL="467359" marR="5080" indent="-455295">
              <a:lnSpc>
                <a:spcPct val="90000"/>
              </a:lnSpc>
              <a:spcBef>
                <a:spcPts val="1995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solidFill>
                  <a:srgbClr val="4D0000"/>
                </a:solidFill>
                <a:latin typeface="Calibri"/>
                <a:cs typeface="Calibri"/>
              </a:rPr>
              <a:t>Transforman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los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negocios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globalización, comercio  electrónico,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competitividad,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mejor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toma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 decisiones,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interdependencia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entre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capacidad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utilizar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tecnología de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la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capacidad 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para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implementar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estrategias corporativas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lograr  metas,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supervivencia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SI </a:t>
            </a:r>
            <a:r>
              <a:rPr spc="-10" dirty="0"/>
              <a:t>Empresarial </a:t>
            </a:r>
            <a:r>
              <a:rPr sz="2200" spc="5" dirty="0"/>
              <a:t>[Laudon </a:t>
            </a:r>
            <a:r>
              <a:rPr sz="2200" spc="10" dirty="0"/>
              <a:t>and </a:t>
            </a:r>
            <a:r>
              <a:rPr sz="2200" dirty="0"/>
              <a:t>Laudon,</a:t>
            </a:r>
            <a:r>
              <a:rPr sz="2200" spc="110" dirty="0"/>
              <a:t> </a:t>
            </a:r>
            <a:r>
              <a:rPr sz="2200" dirty="0"/>
              <a:t>2008]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284479" y="2133600"/>
            <a:ext cx="4574540" cy="450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300" y="1981200"/>
            <a:ext cx="3340100" cy="3380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90846" y="5381625"/>
            <a:ext cx="397446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Sistemas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Empresariales:</a:t>
            </a:r>
            <a:endParaRPr sz="2000">
              <a:latin typeface="Calibri"/>
              <a:cs typeface="Calibri"/>
            </a:endParaRPr>
          </a:p>
          <a:p>
            <a:pPr marL="147320" indent="-134620">
              <a:lnSpc>
                <a:spcPts val="2860"/>
              </a:lnSpc>
              <a:buClr>
                <a:srgbClr val="000000"/>
              </a:buClr>
              <a:buSzPct val="83333"/>
              <a:buChar char="-"/>
              <a:tabLst>
                <a:tab pos="147320" algn="l"/>
              </a:tabLst>
            </a:pP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ERP </a:t>
            </a:r>
            <a:r>
              <a:rPr sz="2000" spc="-5" dirty="0">
                <a:latin typeface="Calibri"/>
                <a:cs typeface="Calibri"/>
              </a:rPr>
              <a:t>(Enterprise </a:t>
            </a:r>
            <a:r>
              <a:rPr sz="2000" spc="-10" dirty="0">
                <a:latin typeface="Calibri"/>
                <a:cs typeface="Calibri"/>
              </a:rPr>
              <a:t>Resource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Mgmt)</a:t>
            </a:r>
            <a:endParaRPr sz="2000">
              <a:latin typeface="Calibri"/>
              <a:cs typeface="Calibri"/>
            </a:endParaRPr>
          </a:p>
          <a:p>
            <a:pPr marL="147320" indent="-134620">
              <a:lnSpc>
                <a:spcPct val="100000"/>
              </a:lnSpc>
              <a:buClr>
                <a:srgbClr val="000000"/>
              </a:buClr>
              <a:buSzPct val="83333"/>
              <a:buChar char="-"/>
              <a:tabLst>
                <a:tab pos="147320" algn="l"/>
              </a:tabLst>
            </a:pP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SCM </a:t>
            </a:r>
            <a:r>
              <a:rPr sz="2000" dirty="0">
                <a:latin typeface="Calibri"/>
                <a:cs typeface="Calibri"/>
              </a:rPr>
              <a:t>(Supply Chain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Mgmt)</a:t>
            </a:r>
            <a:endParaRPr sz="2000">
              <a:latin typeface="Calibri"/>
              <a:cs typeface="Calibri"/>
            </a:endParaRPr>
          </a:p>
          <a:p>
            <a:pPr marL="147320" indent="-1346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83333"/>
              <a:buChar char="-"/>
              <a:tabLst>
                <a:tab pos="147320" algn="l"/>
              </a:tabLst>
            </a:pP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CRM </a:t>
            </a:r>
            <a:r>
              <a:rPr sz="2000" spc="-10" dirty="0">
                <a:latin typeface="Calibri"/>
                <a:cs typeface="Calibri"/>
              </a:rPr>
              <a:t>(Customer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Mgmt)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902" y="1716023"/>
            <a:ext cx="6613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0370" algn="l"/>
              </a:tabLst>
            </a:pP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su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ios	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nc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ional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Preguntas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8242" y="1862200"/>
            <a:ext cx="6649084" cy="47669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¿Qué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son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datos? ¿Qué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es la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información?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  <a:tabLst>
                <a:tab pos="927100" algn="l"/>
              </a:tabLst>
            </a:pPr>
            <a:r>
              <a:rPr sz="2350" spc="-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¿Cuál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su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importancia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en</a:t>
            </a:r>
            <a:r>
              <a:rPr sz="26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computación?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¿Qué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una base de</a:t>
            </a:r>
            <a:r>
              <a:rPr sz="2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¿Qué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sistema de</a:t>
            </a:r>
            <a:r>
              <a:rPr sz="2600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información?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67359" marR="5080" indent="-455295">
              <a:lnSpc>
                <a:spcPct val="100000"/>
              </a:lnSpc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¿Cuáles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tecnologías, técnicas, metodologías,…  hacen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parte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del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desarrollo de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bases de 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datos?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  <a:tabLst>
                <a:tab pos="927100" algn="l"/>
              </a:tabLst>
            </a:pPr>
            <a:r>
              <a:rPr sz="2350" spc="-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¿A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qué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necesidades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responden</a:t>
            </a:r>
            <a:r>
              <a:rPr sz="26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ellas?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Clasificaciones de los</a:t>
            </a:r>
            <a:r>
              <a:rPr spc="-150" dirty="0"/>
              <a:t> </a:t>
            </a:r>
            <a:r>
              <a:rPr dirty="0"/>
              <a:t>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16709"/>
            <a:ext cx="647763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pueden</a:t>
            </a:r>
            <a:r>
              <a:rPr sz="2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ser: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67359" marR="194945" indent="-455295">
              <a:lnSpc>
                <a:spcPct val="89800"/>
              </a:lnSpc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4D0000"/>
                </a:solidFill>
                <a:latin typeface="Calibri"/>
                <a:cs typeface="Calibri"/>
              </a:rPr>
              <a:t>Referenciales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Referencias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a los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documentos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donde 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reside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(pero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no 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sí  misma)</a:t>
            </a:r>
            <a:endParaRPr sz="2200">
              <a:latin typeface="Calibri"/>
              <a:cs typeface="Calibri"/>
            </a:endParaRPr>
          </a:p>
          <a:p>
            <a:pPr marL="12700" marR="359410">
              <a:lnSpc>
                <a:spcPct val="166000"/>
              </a:lnSpc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Factuales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: Contienen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información directamente 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factuales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pueden</a:t>
            </a:r>
            <a:r>
              <a:rPr sz="22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ser: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Estructurados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sz="22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Formateados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67359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D0000"/>
                </a:solidFill>
                <a:latin typeface="Calibri"/>
                <a:cs typeface="Calibri"/>
              </a:rPr>
              <a:t>No estructurados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: Imágenes, documentos,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video,</a:t>
            </a:r>
            <a:r>
              <a:rPr sz="2200" spc="-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voz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Clasificaciones de los</a:t>
            </a:r>
            <a:r>
              <a:rPr spc="-150" dirty="0"/>
              <a:t> </a:t>
            </a:r>
            <a:r>
              <a:rPr dirty="0"/>
              <a:t>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47315"/>
            <a:ext cx="6854825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Según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tipo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procesan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clasifican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en:</a:t>
            </a:r>
            <a:endParaRPr sz="2400">
              <a:latin typeface="Calibri"/>
              <a:cs typeface="Calibri"/>
            </a:endParaRPr>
          </a:p>
          <a:p>
            <a:pPr marL="467359" marR="5080" indent="-455295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Sistemas 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de Gestión de Base de Datos </a:t>
            </a:r>
            <a:r>
              <a:rPr sz="2350" spc="5" dirty="0">
                <a:solidFill>
                  <a:srgbClr val="4D0000"/>
                </a:solidFill>
                <a:latin typeface="Calibri"/>
                <a:cs typeface="Calibri"/>
              </a:rPr>
              <a:t>(SGBD)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sz="2400" spc="-1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estructurados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(aunque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la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actualidad también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soportan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estructurados)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Sistemas 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Recuperación 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Información</a:t>
            </a:r>
            <a:r>
              <a:rPr sz="2350" spc="-13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(SRI)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estructurados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Componentes </a:t>
            </a:r>
            <a:r>
              <a:rPr dirty="0"/>
              <a:t>de un</a:t>
            </a:r>
            <a:r>
              <a:rPr spc="-145" dirty="0"/>
              <a:t> </a:t>
            </a:r>
            <a:r>
              <a:rPr dirty="0"/>
              <a:t>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11628"/>
            <a:ext cx="5949315" cy="371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Contenido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(Datos): Referenciales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Factuales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Equipo físico </a:t>
            </a:r>
            <a:r>
              <a:rPr sz="2350" spc="-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HW):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CPU,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equipos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periféricos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700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Equipo 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lógico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(SW):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SGBD,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Comunicaciones,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ts val="2740"/>
              </a:lnSpc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aplicativos</a:t>
            </a:r>
            <a:endParaRPr sz="2400">
              <a:latin typeface="Calibri"/>
              <a:cs typeface="Calibri"/>
            </a:endParaRPr>
          </a:p>
          <a:p>
            <a:pPr marL="467359" marR="556895" indent="-455295" algn="just">
              <a:lnSpc>
                <a:spcPct val="90300"/>
              </a:lnSpc>
              <a:spcBef>
                <a:spcPts val="1980"/>
              </a:spcBef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4D0000"/>
                </a:solidFill>
                <a:latin typeface="Calibri"/>
                <a:cs typeface="Calibri"/>
              </a:rPr>
              <a:t>Administrador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Aseguramiento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del buen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funcionamiento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(Seguridad, integridad,  disponibilidad,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467359" algn="l"/>
              </a:tabLst>
            </a:pPr>
            <a:r>
              <a:rPr sz="21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4D0000"/>
                </a:solidFill>
                <a:latin typeface="Calibri"/>
                <a:cs typeface="Calibri"/>
              </a:rPr>
              <a:t>Usuarios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: Bien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sea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informáticos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Características </a:t>
            </a:r>
            <a:r>
              <a:rPr dirty="0"/>
              <a:t>de un</a:t>
            </a:r>
            <a:r>
              <a:rPr spc="-100" dirty="0"/>
              <a:t> </a:t>
            </a:r>
            <a:r>
              <a:rPr dirty="0"/>
              <a:t>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47315"/>
            <a:ext cx="6851015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4D0000"/>
                </a:solidFill>
                <a:latin typeface="Calibri"/>
                <a:cs typeface="Calibri"/>
              </a:rPr>
              <a:t>Tecnológicas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Afectan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rendimiento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seguridad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del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Funcionales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semánticas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Eficacia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adaptabilidad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cambiantes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D0000"/>
                </a:solidFill>
                <a:latin typeface="Calibri"/>
                <a:cs typeface="Calibri"/>
              </a:rPr>
              <a:t>Económicas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: Costo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/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Beneficio</a:t>
            </a:r>
            <a:endParaRPr sz="2400">
              <a:latin typeface="Calibri"/>
              <a:cs typeface="Calibri"/>
            </a:endParaRPr>
          </a:p>
          <a:p>
            <a:pPr marL="467359" marR="163830" indent="-455295">
              <a:lnSpc>
                <a:spcPct val="100000"/>
              </a:lnSpc>
              <a:spcBef>
                <a:spcPts val="20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Sociales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Impactos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sobre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entorno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social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(interno 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externo)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10" dirty="0"/>
              <a:t>Referencias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106548"/>
            <a:ext cx="6911340" cy="367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Abiteboul,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Hull, Vianu.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Foundations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Databases.</a:t>
            </a:r>
            <a:r>
              <a:rPr sz="1700" spc="2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52525"/>
                </a:solidFill>
                <a:latin typeface="Calibri"/>
                <a:cs typeface="Calibri"/>
              </a:rPr>
              <a:t>Addison-Wesley,1995.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830"/>
              </a:lnSpc>
            </a:pP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Borko. Information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science: What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it?. American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Documentation, vol.</a:t>
            </a:r>
            <a:r>
              <a:rPr sz="17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19.</a:t>
            </a:r>
            <a:endParaRPr sz="1700">
              <a:latin typeface="Calibri"/>
              <a:cs typeface="Calibri"/>
            </a:endParaRPr>
          </a:p>
          <a:p>
            <a:pPr marL="467359">
              <a:lnSpc>
                <a:spcPts val="1830"/>
              </a:lnSpc>
            </a:pP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1968.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3640"/>
              </a:lnSpc>
              <a:spcBef>
                <a:spcPts val="390"/>
              </a:spcBef>
            </a:pPr>
            <a:r>
              <a:rPr sz="1700" spc="-15" dirty="0">
                <a:solidFill>
                  <a:srgbClr val="252525"/>
                </a:solidFill>
                <a:latin typeface="Calibri"/>
                <a:cs typeface="Calibri"/>
              </a:rPr>
              <a:t>Date.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Introducción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a los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Bases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1700" spc="-15" dirty="0">
                <a:solidFill>
                  <a:srgbClr val="252525"/>
                </a:solidFill>
                <a:latin typeface="Calibri"/>
                <a:cs typeface="Calibri"/>
              </a:rPr>
              <a:t>Datos.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Pearson-Educación,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2001.  Laudon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and Laudon.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Informacion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Gerencial.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Pearson,</a:t>
            </a:r>
            <a:r>
              <a:rPr sz="17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2008.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  <a:spcBef>
                <a:spcPts val="1195"/>
              </a:spcBef>
            </a:pP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Norton.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Introductory concepts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information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science.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Information </a:t>
            </a:r>
            <a:r>
              <a:rPr sz="1700" spc="-60" dirty="0">
                <a:solidFill>
                  <a:srgbClr val="252525"/>
                </a:solidFill>
                <a:latin typeface="Calibri"/>
                <a:cs typeface="Calibri"/>
              </a:rPr>
              <a:t>Today,</a:t>
            </a:r>
            <a:r>
              <a:rPr sz="17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Inc.</a:t>
            </a:r>
            <a:endParaRPr sz="1700">
              <a:latin typeface="Calibri"/>
              <a:cs typeface="Calibri"/>
            </a:endParaRPr>
          </a:p>
          <a:p>
            <a:pPr marL="467359">
              <a:lnSpc>
                <a:spcPts val="1839"/>
              </a:lnSpc>
            </a:pP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2000.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700" spc="-55" dirty="0">
                <a:solidFill>
                  <a:srgbClr val="252525"/>
                </a:solidFill>
                <a:latin typeface="Calibri"/>
                <a:cs typeface="Calibri"/>
              </a:rPr>
              <a:t>Teorey,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Simsion,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Buxton,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Fryman, Guting, Halpin, Hamilton,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et </a:t>
            </a:r>
            <a:r>
              <a:rPr sz="1700" spc="5" dirty="0">
                <a:solidFill>
                  <a:srgbClr val="252525"/>
                </a:solidFill>
                <a:latin typeface="Calibri"/>
                <a:cs typeface="Calibri"/>
              </a:rPr>
              <a:t>al.</a:t>
            </a:r>
            <a:r>
              <a:rPr sz="17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Database</a:t>
            </a:r>
            <a:endParaRPr sz="1700">
              <a:latin typeface="Calibri"/>
              <a:cs typeface="Calibri"/>
            </a:endParaRPr>
          </a:p>
          <a:p>
            <a:pPr marL="467359">
              <a:lnSpc>
                <a:spcPts val="1839"/>
              </a:lnSpc>
            </a:pP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Design: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know it </a:t>
            </a:r>
            <a:r>
              <a:rPr sz="1700" spc="5" dirty="0">
                <a:solidFill>
                  <a:srgbClr val="252525"/>
                </a:solidFill>
                <a:latin typeface="Calibri"/>
                <a:cs typeface="Calibri"/>
              </a:rPr>
              <a:t>all.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Morgan-Kaufmann,</a:t>
            </a:r>
            <a:r>
              <a:rPr sz="1700" spc="-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Calibri"/>
                <a:cs typeface="Calibri"/>
              </a:rPr>
              <a:t>2008.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Ullman and </a:t>
            </a:r>
            <a:r>
              <a:rPr sz="1700" spc="-20" dirty="0">
                <a:solidFill>
                  <a:srgbClr val="252525"/>
                </a:solidFill>
                <a:latin typeface="Calibri"/>
                <a:cs typeface="Calibri"/>
              </a:rPr>
              <a:t>Widow, </a:t>
            </a:r>
            <a:r>
              <a:rPr sz="17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first course </a:t>
            </a:r>
            <a:r>
              <a:rPr sz="1700" spc="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1700" spc="-10" dirty="0">
                <a:solidFill>
                  <a:srgbClr val="252525"/>
                </a:solidFill>
                <a:latin typeface="Calibri"/>
                <a:cs typeface="Calibri"/>
              </a:rPr>
              <a:t>database</a:t>
            </a:r>
            <a:r>
              <a:rPr sz="1700" spc="-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Calibri"/>
                <a:cs typeface="Calibri"/>
              </a:rPr>
              <a:t>systems.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8242" y="2081148"/>
            <a:ext cx="6856730" cy="408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¿Qué 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base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Cualidades 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Papel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económico,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social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cultural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ciencia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Datos e</a:t>
            </a:r>
            <a:r>
              <a:rPr spc="-10" dirty="0"/>
              <a:t> </a:t>
            </a:r>
            <a:r>
              <a:rPr dirty="0"/>
              <a:t>Información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873760" y="1905000"/>
            <a:ext cx="7726680" cy="3002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469" y="1957070"/>
            <a:ext cx="7559040" cy="2880360"/>
          </a:xfrm>
          <a:custGeom>
            <a:avLst/>
            <a:gdLst/>
            <a:ahLst/>
            <a:cxnLst/>
            <a:rect l="l" t="t" r="r" b="b"/>
            <a:pathLst>
              <a:path w="7559040" h="2880360">
                <a:moveTo>
                  <a:pt x="7078980" y="0"/>
                </a:moveTo>
                <a:lnTo>
                  <a:pt x="480060" y="0"/>
                </a:lnTo>
                <a:lnTo>
                  <a:pt x="430977" y="2477"/>
                </a:lnTo>
                <a:lnTo>
                  <a:pt x="383312" y="9751"/>
                </a:lnTo>
                <a:lnTo>
                  <a:pt x="337306" y="21578"/>
                </a:lnTo>
                <a:lnTo>
                  <a:pt x="293200" y="37719"/>
                </a:lnTo>
                <a:lnTo>
                  <a:pt x="251236" y="57931"/>
                </a:lnTo>
                <a:lnTo>
                  <a:pt x="211655" y="81974"/>
                </a:lnTo>
                <a:lnTo>
                  <a:pt x="174699" y="109607"/>
                </a:lnTo>
                <a:lnTo>
                  <a:pt x="140608" y="140588"/>
                </a:lnTo>
                <a:lnTo>
                  <a:pt x="109623" y="174678"/>
                </a:lnTo>
                <a:lnTo>
                  <a:pt x="81987" y="211633"/>
                </a:lnTo>
                <a:lnTo>
                  <a:pt x="57941" y="251214"/>
                </a:lnTo>
                <a:lnTo>
                  <a:pt x="37726" y="293179"/>
                </a:lnTo>
                <a:lnTo>
                  <a:pt x="21582" y="337287"/>
                </a:lnTo>
                <a:lnTo>
                  <a:pt x="9753" y="383297"/>
                </a:lnTo>
                <a:lnTo>
                  <a:pt x="2478" y="430969"/>
                </a:lnTo>
                <a:lnTo>
                  <a:pt x="0" y="480059"/>
                </a:lnTo>
                <a:lnTo>
                  <a:pt x="0" y="2400299"/>
                </a:lnTo>
                <a:lnTo>
                  <a:pt x="2478" y="2449390"/>
                </a:lnTo>
                <a:lnTo>
                  <a:pt x="9753" y="2497062"/>
                </a:lnTo>
                <a:lnTo>
                  <a:pt x="21582" y="2543072"/>
                </a:lnTo>
                <a:lnTo>
                  <a:pt x="37726" y="2587180"/>
                </a:lnTo>
                <a:lnTo>
                  <a:pt x="57941" y="2629145"/>
                </a:lnTo>
                <a:lnTo>
                  <a:pt x="81987" y="2668726"/>
                </a:lnTo>
                <a:lnTo>
                  <a:pt x="109623" y="2705681"/>
                </a:lnTo>
                <a:lnTo>
                  <a:pt x="140608" y="2739771"/>
                </a:lnTo>
                <a:lnTo>
                  <a:pt x="174699" y="2770752"/>
                </a:lnTo>
                <a:lnTo>
                  <a:pt x="211655" y="2798385"/>
                </a:lnTo>
                <a:lnTo>
                  <a:pt x="251236" y="2822428"/>
                </a:lnTo>
                <a:lnTo>
                  <a:pt x="293200" y="2842641"/>
                </a:lnTo>
                <a:lnTo>
                  <a:pt x="337306" y="2858781"/>
                </a:lnTo>
                <a:lnTo>
                  <a:pt x="383312" y="2870608"/>
                </a:lnTo>
                <a:lnTo>
                  <a:pt x="430977" y="2877882"/>
                </a:lnTo>
                <a:lnTo>
                  <a:pt x="480060" y="2880360"/>
                </a:lnTo>
                <a:lnTo>
                  <a:pt x="7078980" y="2880360"/>
                </a:lnTo>
                <a:lnTo>
                  <a:pt x="7128070" y="2877882"/>
                </a:lnTo>
                <a:lnTo>
                  <a:pt x="7175742" y="2870608"/>
                </a:lnTo>
                <a:lnTo>
                  <a:pt x="7221752" y="2858781"/>
                </a:lnTo>
                <a:lnTo>
                  <a:pt x="7265860" y="2842641"/>
                </a:lnTo>
                <a:lnTo>
                  <a:pt x="7307825" y="2822428"/>
                </a:lnTo>
                <a:lnTo>
                  <a:pt x="7347406" y="2798385"/>
                </a:lnTo>
                <a:lnTo>
                  <a:pt x="7384361" y="2770752"/>
                </a:lnTo>
                <a:lnTo>
                  <a:pt x="7418450" y="2739771"/>
                </a:lnTo>
                <a:lnTo>
                  <a:pt x="7449432" y="2705681"/>
                </a:lnTo>
                <a:lnTo>
                  <a:pt x="7477065" y="2668726"/>
                </a:lnTo>
                <a:lnTo>
                  <a:pt x="7501108" y="2629145"/>
                </a:lnTo>
                <a:lnTo>
                  <a:pt x="7521320" y="2587180"/>
                </a:lnTo>
                <a:lnTo>
                  <a:pt x="7537461" y="2543072"/>
                </a:lnTo>
                <a:lnTo>
                  <a:pt x="7549288" y="2497062"/>
                </a:lnTo>
                <a:lnTo>
                  <a:pt x="7556562" y="2449390"/>
                </a:lnTo>
                <a:lnTo>
                  <a:pt x="7559039" y="2400299"/>
                </a:lnTo>
                <a:lnTo>
                  <a:pt x="7559039" y="480059"/>
                </a:lnTo>
                <a:lnTo>
                  <a:pt x="7556562" y="430969"/>
                </a:lnTo>
                <a:lnTo>
                  <a:pt x="7549288" y="383297"/>
                </a:lnTo>
                <a:lnTo>
                  <a:pt x="7537461" y="337287"/>
                </a:lnTo>
                <a:lnTo>
                  <a:pt x="7521320" y="293179"/>
                </a:lnTo>
                <a:lnTo>
                  <a:pt x="7501108" y="251214"/>
                </a:lnTo>
                <a:lnTo>
                  <a:pt x="7477065" y="211633"/>
                </a:lnTo>
                <a:lnTo>
                  <a:pt x="7449432" y="174678"/>
                </a:lnTo>
                <a:lnTo>
                  <a:pt x="7418450" y="140588"/>
                </a:lnTo>
                <a:lnTo>
                  <a:pt x="7384361" y="109607"/>
                </a:lnTo>
                <a:lnTo>
                  <a:pt x="7347406" y="81974"/>
                </a:lnTo>
                <a:lnTo>
                  <a:pt x="7307825" y="57931"/>
                </a:lnTo>
                <a:lnTo>
                  <a:pt x="7265860" y="37719"/>
                </a:lnTo>
                <a:lnTo>
                  <a:pt x="7221752" y="21578"/>
                </a:lnTo>
                <a:lnTo>
                  <a:pt x="7175742" y="9751"/>
                </a:lnTo>
                <a:lnTo>
                  <a:pt x="7128070" y="2477"/>
                </a:lnTo>
                <a:lnTo>
                  <a:pt x="7078980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469" y="1957070"/>
            <a:ext cx="7559040" cy="2880360"/>
          </a:xfrm>
          <a:custGeom>
            <a:avLst/>
            <a:gdLst/>
            <a:ahLst/>
            <a:cxnLst/>
            <a:rect l="l" t="t" r="r" b="b"/>
            <a:pathLst>
              <a:path w="7559040" h="2880360">
                <a:moveTo>
                  <a:pt x="0" y="480059"/>
                </a:moveTo>
                <a:lnTo>
                  <a:pt x="2478" y="430969"/>
                </a:lnTo>
                <a:lnTo>
                  <a:pt x="9753" y="383297"/>
                </a:lnTo>
                <a:lnTo>
                  <a:pt x="21582" y="337287"/>
                </a:lnTo>
                <a:lnTo>
                  <a:pt x="37726" y="293179"/>
                </a:lnTo>
                <a:lnTo>
                  <a:pt x="57941" y="251214"/>
                </a:lnTo>
                <a:lnTo>
                  <a:pt x="81987" y="211633"/>
                </a:lnTo>
                <a:lnTo>
                  <a:pt x="109623" y="174678"/>
                </a:lnTo>
                <a:lnTo>
                  <a:pt x="140608" y="140588"/>
                </a:lnTo>
                <a:lnTo>
                  <a:pt x="174699" y="109607"/>
                </a:lnTo>
                <a:lnTo>
                  <a:pt x="211655" y="81974"/>
                </a:lnTo>
                <a:lnTo>
                  <a:pt x="251236" y="57931"/>
                </a:lnTo>
                <a:lnTo>
                  <a:pt x="293200" y="37719"/>
                </a:lnTo>
                <a:lnTo>
                  <a:pt x="337306" y="21578"/>
                </a:lnTo>
                <a:lnTo>
                  <a:pt x="383312" y="9751"/>
                </a:lnTo>
                <a:lnTo>
                  <a:pt x="430977" y="2477"/>
                </a:lnTo>
                <a:lnTo>
                  <a:pt x="480060" y="0"/>
                </a:lnTo>
                <a:lnTo>
                  <a:pt x="7078980" y="0"/>
                </a:lnTo>
                <a:lnTo>
                  <a:pt x="7128070" y="2477"/>
                </a:lnTo>
                <a:lnTo>
                  <a:pt x="7175742" y="9751"/>
                </a:lnTo>
                <a:lnTo>
                  <a:pt x="7221752" y="21578"/>
                </a:lnTo>
                <a:lnTo>
                  <a:pt x="7265860" y="37719"/>
                </a:lnTo>
                <a:lnTo>
                  <a:pt x="7307825" y="57931"/>
                </a:lnTo>
                <a:lnTo>
                  <a:pt x="7347406" y="81974"/>
                </a:lnTo>
                <a:lnTo>
                  <a:pt x="7384361" y="109607"/>
                </a:lnTo>
                <a:lnTo>
                  <a:pt x="7418450" y="140588"/>
                </a:lnTo>
                <a:lnTo>
                  <a:pt x="7449432" y="174678"/>
                </a:lnTo>
                <a:lnTo>
                  <a:pt x="7477065" y="211633"/>
                </a:lnTo>
                <a:lnTo>
                  <a:pt x="7501108" y="251214"/>
                </a:lnTo>
                <a:lnTo>
                  <a:pt x="7521320" y="293179"/>
                </a:lnTo>
                <a:lnTo>
                  <a:pt x="7537461" y="337287"/>
                </a:lnTo>
                <a:lnTo>
                  <a:pt x="7549288" y="383297"/>
                </a:lnTo>
                <a:lnTo>
                  <a:pt x="7556562" y="430969"/>
                </a:lnTo>
                <a:lnTo>
                  <a:pt x="7559039" y="480059"/>
                </a:lnTo>
                <a:lnTo>
                  <a:pt x="7559039" y="2400299"/>
                </a:lnTo>
                <a:lnTo>
                  <a:pt x="7556562" y="2449390"/>
                </a:lnTo>
                <a:lnTo>
                  <a:pt x="7549288" y="2497062"/>
                </a:lnTo>
                <a:lnTo>
                  <a:pt x="7537461" y="2543072"/>
                </a:lnTo>
                <a:lnTo>
                  <a:pt x="7521320" y="2587180"/>
                </a:lnTo>
                <a:lnTo>
                  <a:pt x="7501108" y="2629145"/>
                </a:lnTo>
                <a:lnTo>
                  <a:pt x="7477065" y="2668726"/>
                </a:lnTo>
                <a:lnTo>
                  <a:pt x="7449432" y="2705681"/>
                </a:lnTo>
                <a:lnTo>
                  <a:pt x="7418450" y="2739771"/>
                </a:lnTo>
                <a:lnTo>
                  <a:pt x="7384361" y="2770752"/>
                </a:lnTo>
                <a:lnTo>
                  <a:pt x="7347406" y="2798385"/>
                </a:lnTo>
                <a:lnTo>
                  <a:pt x="7307825" y="2822428"/>
                </a:lnTo>
                <a:lnTo>
                  <a:pt x="7265860" y="2842641"/>
                </a:lnTo>
                <a:lnTo>
                  <a:pt x="7221752" y="2858781"/>
                </a:lnTo>
                <a:lnTo>
                  <a:pt x="7175742" y="2870608"/>
                </a:lnTo>
                <a:lnTo>
                  <a:pt x="7128070" y="2877882"/>
                </a:lnTo>
                <a:lnTo>
                  <a:pt x="7078980" y="2880360"/>
                </a:lnTo>
                <a:lnTo>
                  <a:pt x="480060" y="2880360"/>
                </a:lnTo>
                <a:lnTo>
                  <a:pt x="430977" y="2877882"/>
                </a:lnTo>
                <a:lnTo>
                  <a:pt x="383312" y="2870608"/>
                </a:lnTo>
                <a:lnTo>
                  <a:pt x="337306" y="2858781"/>
                </a:lnTo>
                <a:lnTo>
                  <a:pt x="293200" y="2842641"/>
                </a:lnTo>
                <a:lnTo>
                  <a:pt x="251236" y="2822428"/>
                </a:lnTo>
                <a:lnTo>
                  <a:pt x="211655" y="2798385"/>
                </a:lnTo>
                <a:lnTo>
                  <a:pt x="174699" y="2770752"/>
                </a:lnTo>
                <a:lnTo>
                  <a:pt x="140608" y="2739770"/>
                </a:lnTo>
                <a:lnTo>
                  <a:pt x="109623" y="2705681"/>
                </a:lnTo>
                <a:lnTo>
                  <a:pt x="81987" y="2668726"/>
                </a:lnTo>
                <a:lnTo>
                  <a:pt x="57941" y="2629145"/>
                </a:lnTo>
                <a:lnTo>
                  <a:pt x="37726" y="2587180"/>
                </a:lnTo>
                <a:lnTo>
                  <a:pt x="21582" y="2543072"/>
                </a:lnTo>
                <a:lnTo>
                  <a:pt x="9753" y="2497062"/>
                </a:lnTo>
                <a:lnTo>
                  <a:pt x="2478" y="2449390"/>
                </a:lnTo>
                <a:lnTo>
                  <a:pt x="0" y="2400299"/>
                </a:lnTo>
                <a:lnTo>
                  <a:pt x="0" y="480059"/>
                </a:lnTo>
                <a:close/>
              </a:path>
            </a:pathLst>
          </a:custGeom>
          <a:ln w="12700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060" y="4965700"/>
            <a:ext cx="7726680" cy="1557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769" y="5002529"/>
            <a:ext cx="7559040" cy="1450340"/>
          </a:xfrm>
          <a:custGeom>
            <a:avLst/>
            <a:gdLst/>
            <a:ahLst/>
            <a:cxnLst/>
            <a:rect l="l" t="t" r="r" b="b"/>
            <a:pathLst>
              <a:path w="7559040" h="1450339">
                <a:moveTo>
                  <a:pt x="7317358" y="0"/>
                </a:moveTo>
                <a:lnTo>
                  <a:pt x="241731" y="0"/>
                </a:lnTo>
                <a:lnTo>
                  <a:pt x="193015" y="4910"/>
                </a:lnTo>
                <a:lnTo>
                  <a:pt x="147639" y="18992"/>
                </a:lnTo>
                <a:lnTo>
                  <a:pt x="106578" y="41275"/>
                </a:lnTo>
                <a:lnTo>
                  <a:pt x="70802" y="70786"/>
                </a:lnTo>
                <a:lnTo>
                  <a:pt x="41284" y="106554"/>
                </a:lnTo>
                <a:lnTo>
                  <a:pt x="18996" y="147607"/>
                </a:lnTo>
                <a:lnTo>
                  <a:pt x="4911" y="192973"/>
                </a:lnTo>
                <a:lnTo>
                  <a:pt x="0" y="241681"/>
                </a:lnTo>
                <a:lnTo>
                  <a:pt x="0" y="1208608"/>
                </a:lnTo>
                <a:lnTo>
                  <a:pt x="4911" y="1257324"/>
                </a:lnTo>
                <a:lnTo>
                  <a:pt x="18996" y="1302700"/>
                </a:lnTo>
                <a:lnTo>
                  <a:pt x="41284" y="1343761"/>
                </a:lnTo>
                <a:lnTo>
                  <a:pt x="70802" y="1379537"/>
                </a:lnTo>
                <a:lnTo>
                  <a:pt x="106578" y="1409055"/>
                </a:lnTo>
                <a:lnTo>
                  <a:pt x="147639" y="1431343"/>
                </a:lnTo>
                <a:lnTo>
                  <a:pt x="193015" y="1445428"/>
                </a:lnTo>
                <a:lnTo>
                  <a:pt x="241731" y="1450340"/>
                </a:lnTo>
                <a:lnTo>
                  <a:pt x="7317358" y="1450340"/>
                </a:lnTo>
                <a:lnTo>
                  <a:pt x="7366066" y="1445428"/>
                </a:lnTo>
                <a:lnTo>
                  <a:pt x="7411432" y="1431343"/>
                </a:lnTo>
                <a:lnTo>
                  <a:pt x="7452485" y="1409055"/>
                </a:lnTo>
                <a:lnTo>
                  <a:pt x="7488253" y="1379537"/>
                </a:lnTo>
                <a:lnTo>
                  <a:pt x="7517764" y="1343761"/>
                </a:lnTo>
                <a:lnTo>
                  <a:pt x="7540047" y="1302700"/>
                </a:lnTo>
                <a:lnTo>
                  <a:pt x="7554129" y="1257324"/>
                </a:lnTo>
                <a:lnTo>
                  <a:pt x="7559039" y="1208608"/>
                </a:lnTo>
                <a:lnTo>
                  <a:pt x="7559039" y="241681"/>
                </a:lnTo>
                <a:lnTo>
                  <a:pt x="7554129" y="192973"/>
                </a:lnTo>
                <a:lnTo>
                  <a:pt x="7540047" y="147607"/>
                </a:lnTo>
                <a:lnTo>
                  <a:pt x="7517764" y="106554"/>
                </a:lnTo>
                <a:lnTo>
                  <a:pt x="7488253" y="70786"/>
                </a:lnTo>
                <a:lnTo>
                  <a:pt x="7452485" y="41275"/>
                </a:lnTo>
                <a:lnTo>
                  <a:pt x="7411432" y="18992"/>
                </a:lnTo>
                <a:lnTo>
                  <a:pt x="7366066" y="4910"/>
                </a:lnTo>
                <a:lnTo>
                  <a:pt x="731735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769" y="5002529"/>
            <a:ext cx="7559040" cy="1450340"/>
          </a:xfrm>
          <a:custGeom>
            <a:avLst/>
            <a:gdLst/>
            <a:ahLst/>
            <a:cxnLst/>
            <a:rect l="l" t="t" r="r" b="b"/>
            <a:pathLst>
              <a:path w="7559040" h="1450339">
                <a:moveTo>
                  <a:pt x="0" y="241681"/>
                </a:moveTo>
                <a:lnTo>
                  <a:pt x="4911" y="192973"/>
                </a:lnTo>
                <a:lnTo>
                  <a:pt x="18996" y="147607"/>
                </a:lnTo>
                <a:lnTo>
                  <a:pt x="41284" y="106554"/>
                </a:lnTo>
                <a:lnTo>
                  <a:pt x="70802" y="70786"/>
                </a:lnTo>
                <a:lnTo>
                  <a:pt x="106578" y="41275"/>
                </a:lnTo>
                <a:lnTo>
                  <a:pt x="147639" y="18992"/>
                </a:lnTo>
                <a:lnTo>
                  <a:pt x="193015" y="4910"/>
                </a:lnTo>
                <a:lnTo>
                  <a:pt x="241731" y="0"/>
                </a:lnTo>
                <a:lnTo>
                  <a:pt x="7317358" y="0"/>
                </a:lnTo>
                <a:lnTo>
                  <a:pt x="7366066" y="4910"/>
                </a:lnTo>
                <a:lnTo>
                  <a:pt x="7411432" y="18992"/>
                </a:lnTo>
                <a:lnTo>
                  <a:pt x="7452485" y="41275"/>
                </a:lnTo>
                <a:lnTo>
                  <a:pt x="7488253" y="70786"/>
                </a:lnTo>
                <a:lnTo>
                  <a:pt x="7517764" y="106554"/>
                </a:lnTo>
                <a:lnTo>
                  <a:pt x="7540047" y="147607"/>
                </a:lnTo>
                <a:lnTo>
                  <a:pt x="7554129" y="192973"/>
                </a:lnTo>
                <a:lnTo>
                  <a:pt x="7559039" y="241681"/>
                </a:lnTo>
                <a:lnTo>
                  <a:pt x="7559039" y="1208608"/>
                </a:lnTo>
                <a:lnTo>
                  <a:pt x="7554129" y="1257324"/>
                </a:lnTo>
                <a:lnTo>
                  <a:pt x="7540047" y="1302700"/>
                </a:lnTo>
                <a:lnTo>
                  <a:pt x="7517764" y="1343761"/>
                </a:lnTo>
                <a:lnTo>
                  <a:pt x="7488253" y="1379537"/>
                </a:lnTo>
                <a:lnTo>
                  <a:pt x="7452485" y="1409055"/>
                </a:lnTo>
                <a:lnTo>
                  <a:pt x="7411432" y="1431343"/>
                </a:lnTo>
                <a:lnTo>
                  <a:pt x="7366066" y="1445428"/>
                </a:lnTo>
                <a:lnTo>
                  <a:pt x="7317358" y="1450340"/>
                </a:lnTo>
                <a:lnTo>
                  <a:pt x="241731" y="1450340"/>
                </a:lnTo>
                <a:lnTo>
                  <a:pt x="193015" y="1445428"/>
                </a:lnTo>
                <a:lnTo>
                  <a:pt x="147639" y="1431343"/>
                </a:lnTo>
                <a:lnTo>
                  <a:pt x="106578" y="1409055"/>
                </a:lnTo>
                <a:lnTo>
                  <a:pt x="70802" y="1379537"/>
                </a:lnTo>
                <a:lnTo>
                  <a:pt x="41284" y="1343761"/>
                </a:lnTo>
                <a:lnTo>
                  <a:pt x="18996" y="1302700"/>
                </a:lnTo>
                <a:lnTo>
                  <a:pt x="4911" y="1257324"/>
                </a:lnTo>
                <a:lnTo>
                  <a:pt x="0" y="1208608"/>
                </a:lnTo>
                <a:lnTo>
                  <a:pt x="0" y="241681"/>
                </a:lnTo>
                <a:close/>
              </a:path>
            </a:pathLst>
          </a:custGeom>
          <a:ln w="12699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9949" y="1944623"/>
            <a:ext cx="6264275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Dato:</a:t>
            </a:r>
            <a:endParaRPr sz="2800">
              <a:latin typeface="Calibri"/>
              <a:cs typeface="Calibri"/>
            </a:endParaRPr>
          </a:p>
          <a:p>
            <a:pPr marL="553085" marR="36195" indent="-457200">
              <a:lnSpc>
                <a:spcPct val="100000"/>
              </a:lnSpc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Hecho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dado,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1A1713"/>
                </a:solidFill>
                <a:latin typeface="Calibri"/>
                <a:cs typeface="Calibri"/>
              </a:rPr>
              <a:t>puede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ser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guardado</a:t>
            </a:r>
            <a:r>
              <a:rPr sz="2800" spc="-114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y  tiene un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significado</a:t>
            </a:r>
            <a:r>
              <a:rPr sz="2800" spc="-6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implícito</a:t>
            </a:r>
            <a:endParaRPr sz="2800">
              <a:latin typeface="Calibri"/>
              <a:cs typeface="Calibri"/>
            </a:endParaRPr>
          </a:p>
          <a:p>
            <a:pPr marL="553085" marR="508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Antecedente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permite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llegar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más  </a:t>
            </a: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facilmente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al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conocimiento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</a:t>
            </a:r>
            <a:r>
              <a:rPr sz="2800" spc="5" dirty="0">
                <a:solidFill>
                  <a:srgbClr val="1A1713"/>
                </a:solidFill>
                <a:latin typeface="Calibri"/>
                <a:cs typeface="Calibri"/>
              </a:rPr>
              <a:t>una</a:t>
            </a:r>
            <a:r>
              <a:rPr sz="2800" spc="-7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cosa</a:t>
            </a:r>
            <a:endParaRPr sz="2800">
              <a:latin typeface="Calibri"/>
              <a:cs typeface="Calibri"/>
            </a:endParaRPr>
          </a:p>
          <a:p>
            <a:pPr marL="553085" indent="-457200">
              <a:lnSpc>
                <a:spcPct val="100000"/>
              </a:lnSpc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Representación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un</a:t>
            </a:r>
            <a:r>
              <a:rPr sz="2800" spc="-7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mensaje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Información: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El significado </a:t>
            </a:r>
            <a:r>
              <a:rPr sz="2800" dirty="0">
                <a:solidFill>
                  <a:srgbClr val="1A1713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1A1713"/>
                </a:solidFill>
                <a:latin typeface="Calibri"/>
                <a:cs typeface="Calibri"/>
              </a:rPr>
              <a:t>los</a:t>
            </a:r>
            <a:r>
              <a:rPr sz="2800" spc="-3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A1713"/>
                </a:solidFill>
                <a:latin typeface="Calibri"/>
                <a:cs typeface="Calibri"/>
              </a:rPr>
              <a:t>datos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solidFill>
                  <a:srgbClr val="1A1713"/>
                </a:solidFill>
                <a:latin typeface="Calibri"/>
                <a:cs typeface="Calibri"/>
              </a:rPr>
              <a:t>Interpretación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25" dirty="0"/>
              <a:t>¿Qué </a:t>
            </a:r>
            <a:r>
              <a:rPr dirty="0"/>
              <a:t>es una Base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dirty="0"/>
              <a:t>Datos?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414" y="2147315"/>
            <a:ext cx="7738745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1250315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(Gran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cantidad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de)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almacenados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un  computador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[Abiteboul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et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al.,</a:t>
            </a:r>
            <a:r>
              <a:rPr sz="2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1995]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7359" marR="532130" indent="-454659">
              <a:lnSpc>
                <a:spcPct val="100000"/>
              </a:lnSpc>
              <a:spcBef>
                <a:spcPts val="5"/>
              </a:spcBef>
              <a:tabLst>
                <a:tab pos="466725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conjunto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persistentes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utilizado 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por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sistemas de aplicación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[Date,</a:t>
            </a:r>
            <a:r>
              <a:rPr sz="2600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2001]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467359" marR="5080" indent="-454659">
              <a:lnSpc>
                <a:spcPct val="100000"/>
              </a:lnSpc>
              <a:tabLst>
                <a:tab pos="466725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Una colección de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interrelacionados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almacenados,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sirve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a las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necesidades de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múltiples 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usuarios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una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más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organizaciones </a:t>
            </a:r>
            <a:r>
              <a:rPr sz="2600" spc="-45" dirty="0">
                <a:solidFill>
                  <a:srgbClr val="252525"/>
                </a:solidFill>
                <a:latin typeface="Calibri"/>
                <a:cs typeface="Calibri"/>
              </a:rPr>
              <a:t>[Teorey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et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al., 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2008]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spc="-25" dirty="0"/>
              <a:t>¿Qué </a:t>
            </a:r>
            <a:r>
              <a:rPr dirty="0"/>
              <a:t>es una Base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dirty="0"/>
              <a:t>Datos?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762" y="2106548"/>
            <a:ext cx="7672070" cy="4358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7359" marR="148590" indent="-455295">
              <a:lnSpc>
                <a:spcPts val="2820"/>
              </a:lnSpc>
              <a:spcBef>
                <a:spcPts val="440"/>
              </a:spcBef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Una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colección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de proposiciones 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verdaderas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(“hechos 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dados”)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[Date,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2001]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467359" marR="368300" indent="-455295">
              <a:lnSpc>
                <a:spcPts val="2800"/>
              </a:lnSpc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Una colección de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 administrados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por un</a:t>
            </a:r>
            <a:r>
              <a:rPr sz="2600" spc="-1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SGBD  (</a:t>
            </a:r>
            <a:r>
              <a:rPr sz="2600" i="1" spc="-5" dirty="0">
                <a:solidFill>
                  <a:srgbClr val="252525"/>
                </a:solidFill>
                <a:latin typeface="Calibri"/>
                <a:cs typeface="Calibri"/>
              </a:rPr>
              <a:t>Sistema </a:t>
            </a:r>
            <a:r>
              <a:rPr sz="2600" i="1" spc="-10" dirty="0">
                <a:solidFill>
                  <a:srgbClr val="252525"/>
                </a:solidFill>
                <a:latin typeface="Calibri"/>
                <a:cs typeface="Calibri"/>
              </a:rPr>
              <a:t>Gestor </a:t>
            </a:r>
            <a:r>
              <a:rPr sz="2600" i="1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600" i="1" dirty="0">
                <a:solidFill>
                  <a:srgbClr val="252525"/>
                </a:solidFill>
                <a:latin typeface="Calibri"/>
                <a:cs typeface="Calibri"/>
              </a:rPr>
              <a:t>Bases </a:t>
            </a:r>
            <a:r>
              <a:rPr sz="2600" i="1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600" i="1" spc="-10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)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[Ullman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and 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Widow,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2007]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467359" marR="5080" indent="-455295">
              <a:lnSpc>
                <a:spcPts val="2820"/>
              </a:lnSpc>
              <a:tabLst>
                <a:tab pos="467359" algn="l"/>
              </a:tabLst>
            </a:pPr>
            <a:r>
              <a:rPr sz="2350" spc="-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350" spc="-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Una colección de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relacionados,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tiene las 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siguientes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características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[Elmasri and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Navathe,2007]: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Representa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algún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aspecto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del mundo</a:t>
            </a:r>
            <a:r>
              <a:rPr sz="2200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real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40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son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coherentes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y tienen algún</a:t>
            </a:r>
            <a:r>
              <a:rPr sz="2200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significado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Tiene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propósito</a:t>
            </a:r>
            <a:r>
              <a:rPr sz="2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particular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Las bases de datos </a:t>
            </a:r>
            <a:r>
              <a:rPr spc="-5" dirty="0"/>
              <a:t>son necesarias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052340"/>
            <a:ext cx="5671185" cy="36423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todo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tipo </a:t>
            </a:r>
            <a:r>
              <a:rPr sz="2800" spc="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organización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Bancos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Hospitales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/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clínicas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/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400" spc="-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salud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Aerolíneas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Universidades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/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Colegios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Telecomunicaciones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Web: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Google,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Amazon,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Facebook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....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Las bases de datos </a:t>
            </a:r>
            <a:r>
              <a:rPr spc="-5" dirty="0"/>
              <a:t>son necesarias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401" y="1939619"/>
            <a:ext cx="6254750" cy="43897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spc="-35" dirty="0">
                <a:solidFill>
                  <a:srgbClr val="252525"/>
                </a:solidFill>
                <a:latin typeface="Calibri"/>
                <a:cs typeface="Calibri"/>
              </a:rPr>
              <a:t>Para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almacenar la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r>
              <a:rPr sz="2800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de: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Sistemas contables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financieros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Inventarios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Facturación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Ventas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Recursos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humanos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clínicos de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pacientes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Investigación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científica: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astronomía,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el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genoma</a:t>
            </a:r>
            <a:endParaRPr sz="2000">
              <a:latin typeface="Calibri"/>
              <a:cs typeface="Calibri"/>
            </a:endParaRPr>
          </a:p>
          <a:p>
            <a:pPr marR="2583815" algn="ctr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humano, física,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7100" algn="l"/>
              </a:tabLst>
            </a:pPr>
            <a:r>
              <a:rPr sz="2150" spc="1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Personal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(fotos,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videos,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documentos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..)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....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454659"/>
            <a:ext cx="857504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67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15"/>
              </a:spcBef>
            </a:pPr>
            <a:r>
              <a:rPr dirty="0"/>
              <a:t>Cualidades de la</a:t>
            </a:r>
            <a:r>
              <a:rPr spc="-25" dirty="0"/>
              <a:t> </a:t>
            </a:r>
            <a:r>
              <a:rPr spc="-5" dirty="0"/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804" y="2096515"/>
            <a:ext cx="6704965" cy="417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Precisión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tan 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exacta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es la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D0000"/>
                </a:solidFill>
                <a:latin typeface="Calibri"/>
                <a:cs typeface="Calibri"/>
              </a:rPr>
              <a:t>Oportunidad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: tiempo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transcurrido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o disponibilidad</a:t>
            </a:r>
            <a:r>
              <a:rPr sz="2000" spc="-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exigida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D0000"/>
                </a:solidFill>
                <a:latin typeface="Calibri"/>
                <a:cs typeface="Calibri"/>
              </a:rPr>
              <a:t>Plenitud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: que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tan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completa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es la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información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(depende de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endParaRPr sz="2000">
              <a:latin typeface="Calibri"/>
              <a:cs typeface="Calibri"/>
            </a:endParaRPr>
          </a:p>
          <a:p>
            <a:pPr marL="467359">
              <a:lnSpc>
                <a:spcPts val="2160"/>
              </a:lnSpc>
            </a:pP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existencia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localización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los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datos)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Significado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: máximo contenido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semántico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(fácilmente</a:t>
            </a:r>
            <a:endParaRPr sz="2000">
              <a:latin typeface="Calibri"/>
              <a:cs typeface="Calibri"/>
            </a:endParaRPr>
          </a:p>
          <a:p>
            <a:pPr marL="467359">
              <a:lnSpc>
                <a:spcPts val="216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interpretable)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D0000"/>
                </a:solidFill>
                <a:latin typeface="Calibri"/>
                <a:cs typeface="Calibri"/>
              </a:rPr>
              <a:t>Integridad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: coherencia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si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misma y en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relación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con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el</a:t>
            </a:r>
            <a:endParaRPr sz="2000">
              <a:latin typeface="Calibri"/>
              <a:cs typeface="Calibri"/>
            </a:endParaRPr>
          </a:p>
          <a:p>
            <a:pPr marL="467359">
              <a:lnSpc>
                <a:spcPts val="216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entorno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del</a:t>
            </a:r>
            <a:r>
              <a:rPr sz="20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sistema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tabLst>
                <a:tab pos="467359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D0000"/>
                </a:solidFill>
                <a:latin typeface="Calibri"/>
                <a:cs typeface="Calibri"/>
              </a:rPr>
              <a:t>Seguridad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protección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frente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al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deterioro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a los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accesos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7359">
              <a:lnSpc>
                <a:spcPts val="216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autorizados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(confidencialidad)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Presentación en pantalla (4:3)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Office Theme</vt:lpstr>
      <vt:lpstr>Introducción Gestión y Modelación de Datos</vt:lpstr>
      <vt:lpstr>Preguntas</vt:lpstr>
      <vt:lpstr>Contenido</vt:lpstr>
      <vt:lpstr>Datos e Información</vt:lpstr>
      <vt:lpstr>¿Qué es una Base de Datos?</vt:lpstr>
      <vt:lpstr>¿Qué es una Base de Datos?</vt:lpstr>
      <vt:lpstr>Las bases de datos son necesarias</vt:lpstr>
      <vt:lpstr>Las bases de datos son necesarias</vt:lpstr>
      <vt:lpstr>Cualidades de la información</vt:lpstr>
      <vt:lpstr>Papel económico, social y cultural</vt:lpstr>
      <vt:lpstr>El Derecho a la Información</vt:lpstr>
      <vt:lpstr>La ciencia de la información [Norton, 2000]</vt:lpstr>
      <vt:lpstr>La ciencia de la información [Borko, 1968]</vt:lpstr>
      <vt:lpstr>Disciplinas</vt:lpstr>
      <vt:lpstr>Sistemas de Información</vt:lpstr>
      <vt:lpstr>Sistemas de Información</vt:lpstr>
      <vt:lpstr>Sistemas de Información</vt:lpstr>
      <vt:lpstr>SI en los negocios</vt:lpstr>
      <vt:lpstr>SI Empresarial [Laudon and Laudon, 2008]</vt:lpstr>
      <vt:lpstr>Clasificaciones de los SI</vt:lpstr>
      <vt:lpstr>Clasificaciones de los SI</vt:lpstr>
      <vt:lpstr>Componentes de un SI</vt:lpstr>
      <vt:lpstr>Características de un SI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Gestión y Modelación de Datos</dc:title>
  <dc:creator>Pontificia Universidad Javeriana</dc:creator>
  <cp:lastModifiedBy>aldo</cp:lastModifiedBy>
  <cp:revision>1</cp:revision>
  <dcterms:created xsi:type="dcterms:W3CDTF">2018-05-11T18:35:04Z</dcterms:created>
  <dcterms:modified xsi:type="dcterms:W3CDTF">2018-05-11T18:36:05Z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2018-05-11T00:00:00Z</vt:filetime>
  </property>
</Properties>
</file>