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4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36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5CBCF-902A-4C07-80B3-2BC87F0CA63D}" type="datetimeFigureOut">
              <a:rPr lang="es-PY" smtClean="0"/>
              <a:t>21/05/2018</a:t>
            </a:fld>
            <a:endParaRPr lang="es-PY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79FCD-8801-42AB-86E5-95F424E59CA2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01195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eter_Chen#cite_note-1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acm.org/" TargetMode="External"/><Relationship Id="rId5" Type="http://schemas.openxmlformats.org/officeDocument/2006/relationships/hyperlink" Target="https://es.wikipedia.org/wiki/Peter_Chen#cite_note-3" TargetMode="External"/><Relationship Id="rId4" Type="http://schemas.openxmlformats.org/officeDocument/2006/relationships/hyperlink" Target="https://es.wikipedia.org/wiki/Peter_Chen#cite_note-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artículo original de Chen</a:t>
            </a:r>
            <a:r>
              <a:rPr lang="es-PY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es-P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sobre el Modelo ER es uno de los trabajos más citados en el campo de las ciencias de la computación.</a:t>
            </a:r>
            <a:r>
              <a:rPr lang="es-PY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</a:t>
            </a:r>
            <a:r>
              <a:rPr lang="es-P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Este artículo ha sido recientemente galardonado como uno de los 38 artículos más influyentes para las ciencias de la computación, según una encuesta</a:t>
            </a:r>
            <a:r>
              <a:rPr lang="es-PY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3</a:t>
            </a:r>
            <a:r>
              <a:rPr lang="es-P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realizada a cerca de 1000 investigadores universitarios. En 1998, Peter </a:t>
            </a:r>
            <a:r>
              <a:rPr lang="es-PY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Chen</a:t>
            </a:r>
            <a:r>
              <a:rPr lang="es-P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fue admitido como socio en la </a:t>
            </a:r>
            <a:r>
              <a:rPr lang="es-PY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Association</a:t>
            </a:r>
            <a:r>
              <a:rPr lang="es-P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</a:t>
            </a:r>
            <a:r>
              <a:rPr lang="es-PY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for</a:t>
            </a:r>
            <a:r>
              <a:rPr lang="es-P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Computing </a:t>
            </a:r>
            <a:r>
              <a:rPr lang="es-PY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Machinery</a:t>
            </a:r>
            <a:r>
              <a:rPr lang="es-P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79FCD-8801-42AB-86E5-95F424E59CA2}" type="slidenum">
              <a:rPr lang="es-PY" smtClean="0"/>
              <a:t>17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377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4163" y="1598222"/>
            <a:ext cx="1600200" cy="117475"/>
          </a:xfrm>
          <a:custGeom>
            <a:avLst/>
            <a:gdLst/>
            <a:ahLst/>
            <a:cxnLst/>
            <a:rect l="l" t="t" r="r" b="b"/>
            <a:pathLst>
              <a:path w="1600200" h="117475">
                <a:moveTo>
                  <a:pt x="0" y="117035"/>
                </a:moveTo>
                <a:lnTo>
                  <a:pt x="1600199" y="117035"/>
                </a:lnTo>
                <a:lnTo>
                  <a:pt x="1600199" y="0"/>
                </a:lnTo>
                <a:lnTo>
                  <a:pt x="0" y="0"/>
                </a:lnTo>
                <a:lnTo>
                  <a:pt x="0" y="117035"/>
                </a:lnTo>
                <a:close/>
              </a:path>
            </a:pathLst>
          </a:custGeom>
          <a:solidFill>
            <a:srgbClr val="AB1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85174" y="1598222"/>
            <a:ext cx="2743200" cy="117475"/>
          </a:xfrm>
          <a:custGeom>
            <a:avLst/>
            <a:gdLst/>
            <a:ahLst/>
            <a:cxnLst/>
            <a:rect l="l" t="t" r="r" b="b"/>
            <a:pathLst>
              <a:path w="2743200" h="117475">
                <a:moveTo>
                  <a:pt x="0" y="117035"/>
                </a:moveTo>
                <a:lnTo>
                  <a:pt x="2743198" y="117035"/>
                </a:lnTo>
                <a:lnTo>
                  <a:pt x="2743198" y="0"/>
                </a:lnTo>
                <a:lnTo>
                  <a:pt x="0" y="0"/>
                </a:lnTo>
                <a:lnTo>
                  <a:pt x="0" y="117035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26862" y="1598222"/>
            <a:ext cx="4234180" cy="117475"/>
          </a:xfrm>
          <a:custGeom>
            <a:avLst/>
            <a:gdLst/>
            <a:ahLst/>
            <a:cxnLst/>
            <a:rect l="l" t="t" r="r" b="b"/>
            <a:pathLst>
              <a:path w="4234180" h="117475">
                <a:moveTo>
                  <a:pt x="0" y="117035"/>
                </a:moveTo>
                <a:lnTo>
                  <a:pt x="4233671" y="117035"/>
                </a:lnTo>
                <a:lnTo>
                  <a:pt x="4233671" y="0"/>
                </a:lnTo>
                <a:lnTo>
                  <a:pt x="0" y="0"/>
                </a:lnTo>
                <a:lnTo>
                  <a:pt x="0" y="117035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891" y="455773"/>
            <a:ext cx="8578216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8054" y="2018669"/>
            <a:ext cx="6587891" cy="4420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jp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jpg"/><Relationship Id="rId10" Type="http://schemas.openxmlformats.org/officeDocument/2006/relationships/image" Target="../media/image27.png"/><Relationship Id="rId19" Type="http://schemas.openxmlformats.org/officeDocument/2006/relationships/image" Target="../media/image36.jp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0.jpg"/><Relationship Id="rId20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jpg"/><Relationship Id="rId10" Type="http://schemas.openxmlformats.org/officeDocument/2006/relationships/image" Target="../media/image44.png"/><Relationship Id="rId19" Type="http://schemas.openxmlformats.org/officeDocument/2006/relationships/image" Target="../media/image53.jp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jp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163" y="444728"/>
            <a:ext cx="8574405" cy="1468755"/>
          </a:xfrm>
          <a:custGeom>
            <a:avLst/>
            <a:gdLst/>
            <a:ahLst/>
            <a:cxnLst/>
            <a:rect l="l" t="t" r="r" b="b"/>
            <a:pathLst>
              <a:path w="8574405" h="1468755">
                <a:moveTo>
                  <a:pt x="0" y="0"/>
                </a:moveTo>
                <a:lnTo>
                  <a:pt x="8574085" y="0"/>
                </a:lnTo>
                <a:lnTo>
                  <a:pt x="8574085" y="1468436"/>
                </a:lnTo>
                <a:lnTo>
                  <a:pt x="0" y="1468436"/>
                </a:lnTo>
                <a:lnTo>
                  <a:pt x="0" y="0"/>
                </a:lnTo>
                <a:close/>
              </a:path>
            </a:pathLst>
          </a:custGeom>
          <a:solidFill>
            <a:srgbClr val="323232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163" y="1906543"/>
            <a:ext cx="2743200" cy="137795"/>
          </a:xfrm>
          <a:custGeom>
            <a:avLst/>
            <a:gdLst/>
            <a:ahLst/>
            <a:cxnLst/>
            <a:rect l="l" t="t" r="r" b="b"/>
            <a:pathLst>
              <a:path w="2743200" h="137794">
                <a:moveTo>
                  <a:pt x="0" y="0"/>
                </a:moveTo>
                <a:lnTo>
                  <a:pt x="2743199" y="0"/>
                </a:lnTo>
                <a:lnTo>
                  <a:pt x="2743199" y="137410"/>
                </a:lnTo>
                <a:lnTo>
                  <a:pt x="0" y="137410"/>
                </a:lnTo>
                <a:lnTo>
                  <a:pt x="0" y="0"/>
                </a:lnTo>
                <a:close/>
              </a:path>
            </a:pathLst>
          </a:custGeom>
          <a:solidFill>
            <a:srgbClr val="AB1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26392" y="1906543"/>
            <a:ext cx="1600200" cy="137795"/>
          </a:xfrm>
          <a:custGeom>
            <a:avLst/>
            <a:gdLst/>
            <a:ahLst/>
            <a:cxnLst/>
            <a:rect l="l" t="t" r="r" b="b"/>
            <a:pathLst>
              <a:path w="1600200" h="137794">
                <a:moveTo>
                  <a:pt x="0" y="0"/>
                </a:moveTo>
                <a:lnTo>
                  <a:pt x="1600198" y="0"/>
                </a:lnTo>
                <a:lnTo>
                  <a:pt x="1600198" y="137410"/>
                </a:lnTo>
                <a:lnTo>
                  <a:pt x="0" y="137410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6862" y="1906543"/>
            <a:ext cx="4234180" cy="137795"/>
          </a:xfrm>
          <a:custGeom>
            <a:avLst/>
            <a:gdLst/>
            <a:ahLst/>
            <a:cxnLst/>
            <a:rect l="l" t="t" r="r" b="b"/>
            <a:pathLst>
              <a:path w="4234180" h="137794">
                <a:moveTo>
                  <a:pt x="0" y="0"/>
                </a:moveTo>
                <a:lnTo>
                  <a:pt x="4233671" y="0"/>
                </a:lnTo>
                <a:lnTo>
                  <a:pt x="4233671" y="137410"/>
                </a:lnTo>
                <a:lnTo>
                  <a:pt x="0" y="137410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22329" y="477748"/>
            <a:ext cx="412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-1575" dirty="0">
                <a:solidFill>
                  <a:srgbClr val="FFFFFF"/>
                </a:solidFill>
                <a:latin typeface="Wingdings"/>
                <a:cs typeface="Wingdings"/>
              </a:rPr>
              <a:t></a:t>
            </a:r>
            <a:endParaRPr sz="3600">
              <a:latin typeface="Wingdings"/>
              <a:cs typeface="Wingding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163" y="6227063"/>
            <a:ext cx="8574405" cy="173990"/>
          </a:xfrm>
          <a:custGeom>
            <a:avLst/>
            <a:gdLst/>
            <a:ahLst/>
            <a:cxnLst/>
            <a:rect l="l" t="t" r="r" b="b"/>
            <a:pathLst>
              <a:path w="8574405" h="173989">
                <a:moveTo>
                  <a:pt x="0" y="0"/>
                </a:moveTo>
                <a:lnTo>
                  <a:pt x="8574085" y="0"/>
                </a:lnTo>
                <a:lnTo>
                  <a:pt x="8574085" y="173736"/>
                </a:lnTo>
                <a:lnTo>
                  <a:pt x="0" y="173736"/>
                </a:lnTo>
                <a:lnTo>
                  <a:pt x="0" y="0"/>
                </a:lnTo>
                <a:close/>
              </a:path>
            </a:pathLst>
          </a:custGeom>
          <a:solidFill>
            <a:srgbClr val="32323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29932" y="462222"/>
            <a:ext cx="5073650" cy="143002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</a:pPr>
            <a:r>
              <a:rPr sz="5400" dirty="0"/>
              <a:t>SGBD</a:t>
            </a:r>
            <a:endParaRPr sz="5400"/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3100" dirty="0"/>
              <a:t>Gestión </a:t>
            </a:r>
            <a:r>
              <a:rPr sz="3100" spc="5" dirty="0"/>
              <a:t>y </a:t>
            </a:r>
            <a:r>
              <a:rPr sz="3100" dirty="0"/>
              <a:t>Modelación de</a:t>
            </a:r>
            <a:r>
              <a:rPr sz="3100" spc="-20" dirty="0"/>
              <a:t> </a:t>
            </a:r>
            <a:r>
              <a:rPr sz="3100" dirty="0"/>
              <a:t>Datos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Usuarios de </a:t>
            </a:r>
            <a:r>
              <a:rPr dirty="0"/>
              <a:t>un</a:t>
            </a:r>
            <a:r>
              <a:rPr spc="-105" dirty="0"/>
              <a:t> </a:t>
            </a:r>
            <a:r>
              <a:rPr dirty="0"/>
              <a:t>SGBD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4995" y="1887594"/>
            <a:ext cx="6437630" cy="45135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57200" marR="314325" indent="-444500">
              <a:lnSpc>
                <a:spcPts val="2800"/>
              </a:lnSpc>
              <a:spcBef>
                <a:spcPts val="26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DBA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</a:t>
            </a:r>
            <a:r>
              <a:rPr sz="2400" i="1" spc="-5" dirty="0">
                <a:solidFill>
                  <a:srgbClr val="4D0000"/>
                </a:solidFill>
                <a:latin typeface="Calibri"/>
                <a:cs typeface="Calibri"/>
              </a:rPr>
              <a:t>Data Base Administrator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): sus funciones  incluyen: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  <a:tabLst>
                <a:tab pos="926465" algn="l"/>
              </a:tabLst>
            </a:pPr>
            <a:r>
              <a:rPr sz="1950" spc="-84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950" spc="-84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Esquema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y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modiﬁcación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de la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organización</a:t>
            </a:r>
            <a:r>
              <a:rPr sz="2200" spc="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dsica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926465" algn="l"/>
              </a:tabLst>
            </a:pPr>
            <a:r>
              <a:rPr sz="1950" spc="-84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950" spc="-84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Eﬁciencia en la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ejecución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de las</a:t>
            </a:r>
            <a:r>
              <a:rPr sz="22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operaciones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  <a:tabLst>
                <a:tab pos="926465" algn="l"/>
              </a:tabLst>
            </a:pPr>
            <a:r>
              <a:rPr sz="1950" spc="-84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950" spc="-84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Autorización para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el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acceso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los</a:t>
            </a:r>
            <a:r>
              <a:rPr sz="220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datos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Diseñador </a:t>
            </a: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de bases de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datos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  <a:tabLst>
                <a:tab pos="926465" algn="l"/>
              </a:tabLst>
            </a:pPr>
            <a:r>
              <a:rPr sz="1950" spc="-84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950" spc="-84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Captura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las necesidades del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usuario</a:t>
            </a:r>
            <a:r>
              <a:rPr sz="22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ﬁnal</a:t>
            </a:r>
            <a:endParaRPr sz="2200">
              <a:latin typeface="Calibri"/>
              <a:cs typeface="Calibri"/>
            </a:endParaRPr>
          </a:p>
          <a:p>
            <a:pPr marL="927100" marR="175260" indent="-457200">
              <a:lnSpc>
                <a:spcPct val="100400"/>
              </a:lnSpc>
              <a:spcBef>
                <a:spcPts val="550"/>
              </a:spcBef>
              <a:tabLst>
                <a:tab pos="926465" algn="l"/>
              </a:tabLst>
            </a:pPr>
            <a:r>
              <a:rPr sz="1950" spc="-84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950" spc="-84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Deﬁnición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del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esquema: contenido, estructura,  restricciones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de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integridad, funciones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y 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transacciones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Usuarios de </a:t>
            </a:r>
            <a:r>
              <a:rPr dirty="0"/>
              <a:t>un</a:t>
            </a:r>
            <a:r>
              <a:rPr spc="-105" dirty="0"/>
              <a:t> </a:t>
            </a:r>
            <a:r>
              <a:rPr dirty="0"/>
              <a:t>SGBD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4995" y="2102472"/>
            <a:ext cx="5775960" cy="216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Programadores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aplicaciones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Usuarios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Finales</a:t>
            </a:r>
            <a:endParaRPr sz="2400">
              <a:latin typeface="Calibri"/>
              <a:cs typeface="Calibri"/>
            </a:endParaRPr>
          </a:p>
          <a:p>
            <a:pPr marL="927100" marR="5080" indent="-457200">
              <a:lnSpc>
                <a:spcPct val="102299"/>
              </a:lnSpc>
              <a:spcBef>
                <a:spcPts val="560"/>
              </a:spcBef>
              <a:tabLst>
                <a:tab pos="926465" algn="l"/>
              </a:tabLst>
            </a:pPr>
            <a:r>
              <a:rPr sz="1950" spc="-84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950" spc="-84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Acciones predeﬁnidas: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usan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formatos para  actualizar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y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consultar</a:t>
            </a:r>
            <a:r>
              <a:rPr sz="22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datos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  <a:tabLst>
                <a:tab pos="926465" algn="l"/>
              </a:tabLst>
            </a:pPr>
            <a:r>
              <a:rPr sz="1950" spc="-84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950" spc="-84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Usuarios soﬁsticados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Niveles de </a:t>
            </a:r>
            <a:r>
              <a:rPr spc="-10" dirty="0"/>
              <a:t>abstracción </a:t>
            </a:r>
            <a:r>
              <a:rPr spc="-5" dirty="0"/>
              <a:t>de </a:t>
            </a:r>
            <a:r>
              <a:rPr dirty="0"/>
              <a:t>los</a:t>
            </a:r>
            <a:r>
              <a:rPr spc="10" dirty="0"/>
              <a:t> </a:t>
            </a:r>
            <a:r>
              <a:rPr spc="-5" dirty="0"/>
              <a:t>datos</a:t>
            </a:r>
          </a:p>
        </p:txBody>
      </p:sp>
      <p:sp>
        <p:nvSpPr>
          <p:cNvPr id="3" name="object 3"/>
          <p:cNvSpPr/>
          <p:nvPr/>
        </p:nvSpPr>
        <p:spPr>
          <a:xfrm>
            <a:off x="664719" y="2099732"/>
            <a:ext cx="7792328" cy="3945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Arquitectura del</a:t>
            </a:r>
            <a:r>
              <a:rPr spc="-110" dirty="0"/>
              <a:t> </a:t>
            </a:r>
            <a:r>
              <a:rPr dirty="0"/>
              <a:t>SGBD</a:t>
            </a:r>
          </a:p>
        </p:txBody>
      </p:sp>
      <p:sp>
        <p:nvSpPr>
          <p:cNvPr id="3" name="object 3"/>
          <p:cNvSpPr/>
          <p:nvPr/>
        </p:nvSpPr>
        <p:spPr>
          <a:xfrm>
            <a:off x="293399" y="1976504"/>
            <a:ext cx="4904601" cy="3962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2064" y="1885237"/>
            <a:ext cx="3514090" cy="41884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180" marR="5080" indent="37465">
              <a:lnSpc>
                <a:spcPct val="99000"/>
              </a:lnSpc>
              <a:spcBef>
                <a:spcPts val="125"/>
              </a:spcBef>
            </a:pP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Procesador </a:t>
            </a: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consultas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:  traducción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y chequeo de</a:t>
            </a:r>
            <a:r>
              <a:rPr sz="2400" spc="-5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las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consultas</a:t>
            </a:r>
            <a:endParaRPr sz="2400">
              <a:latin typeface="Calibri"/>
              <a:cs typeface="Calibri"/>
            </a:endParaRPr>
          </a:p>
          <a:p>
            <a:pPr marL="43180" marR="140970" indent="-31115">
              <a:lnSpc>
                <a:spcPct val="99500"/>
              </a:lnSpc>
              <a:spcBef>
                <a:spcPts val="2035"/>
              </a:spcBef>
            </a:pP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Adm. </a:t>
            </a: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Almacenamiento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:  administración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archivos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dsicos de la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BD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y buﬀer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(memoria intermedia)</a:t>
            </a:r>
            <a:endParaRPr sz="2400">
              <a:latin typeface="Calibri"/>
              <a:cs typeface="Calibri"/>
            </a:endParaRPr>
          </a:p>
          <a:p>
            <a:pPr marL="43180" marR="605790" indent="-31115">
              <a:lnSpc>
                <a:spcPct val="100699"/>
              </a:lnSpc>
              <a:spcBef>
                <a:spcPts val="2000"/>
              </a:spcBef>
            </a:pP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Adm. </a:t>
            </a: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transacciones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:  aseguramiento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de las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propiedades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ACID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30" dirty="0"/>
              <a:t>Transacción: </a:t>
            </a:r>
            <a:r>
              <a:rPr spc="-5" dirty="0"/>
              <a:t>propiedades</a:t>
            </a:r>
            <a:r>
              <a:rPr spc="-170" dirty="0"/>
              <a:t> </a:t>
            </a:r>
            <a:r>
              <a:rPr spc="-15" dirty="0"/>
              <a:t>ACID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939" y="1969902"/>
            <a:ext cx="7579995" cy="469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Una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transacción agrupa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una o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varias operaciones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de la</a:t>
            </a:r>
            <a:r>
              <a:rPr sz="2400" spc="3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BD</a:t>
            </a:r>
            <a:endParaRPr sz="2400">
              <a:latin typeface="Calibri"/>
              <a:cs typeface="Calibri"/>
            </a:endParaRPr>
          </a:p>
          <a:p>
            <a:pPr marL="457200" marR="35560" indent="-444500">
              <a:lnSpc>
                <a:spcPct val="100699"/>
              </a:lnSpc>
              <a:spcBef>
                <a:spcPts val="190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Atomicity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: (Atomicidad)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realizan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todas las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operaciones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o ninguna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todo </a:t>
            </a: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o 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nada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457200" marR="1115060" indent="-444500">
              <a:lnSpc>
                <a:spcPct val="100699"/>
              </a:lnSpc>
              <a:spcBef>
                <a:spcPts val="200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Consistency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: (Consistencia)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el estado de la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BD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es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consistente antes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y después de cada</a:t>
            </a:r>
            <a:r>
              <a:rPr sz="24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transacción</a:t>
            </a:r>
            <a:endParaRPr sz="2400">
              <a:latin typeface="Calibri"/>
              <a:cs typeface="Calibri"/>
            </a:endParaRPr>
          </a:p>
          <a:p>
            <a:pPr marL="457200" marR="5080" indent="-444500">
              <a:lnSpc>
                <a:spcPct val="99000"/>
              </a:lnSpc>
              <a:spcBef>
                <a:spcPts val="2045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Isolation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: (Aislamiento)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cada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transacción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 ejecuta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como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si no hubiese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otra ejecutándose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al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mismo tiempo (las  transacciones concurrentes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lucen</a:t>
            </a:r>
            <a:r>
              <a:rPr sz="24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secuenciales)</a:t>
            </a:r>
            <a:endParaRPr sz="2400">
              <a:latin typeface="Calibri"/>
              <a:cs typeface="Calibri"/>
            </a:endParaRPr>
          </a:p>
          <a:p>
            <a:pPr marL="457200" marR="1015365" indent="-444500">
              <a:lnSpc>
                <a:spcPct val="100699"/>
              </a:lnSpc>
              <a:spcBef>
                <a:spcPts val="200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Durability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: (durabilidad)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una vez la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transacción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completa, los cambios perduran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en el</a:t>
            </a:r>
            <a:r>
              <a:rPr sz="240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tiempo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681" y="451105"/>
            <a:ext cx="184150" cy="5934710"/>
          </a:xfrm>
          <a:custGeom>
            <a:avLst/>
            <a:gdLst/>
            <a:ahLst/>
            <a:cxnLst/>
            <a:rect l="l" t="t" r="r" b="b"/>
            <a:pathLst>
              <a:path w="184150" h="5934710">
                <a:moveTo>
                  <a:pt x="0" y="5934614"/>
                </a:moveTo>
                <a:lnTo>
                  <a:pt x="183775" y="5934614"/>
                </a:lnTo>
                <a:lnTo>
                  <a:pt x="183775" y="0"/>
                </a:lnTo>
                <a:lnTo>
                  <a:pt x="0" y="0"/>
                </a:lnTo>
                <a:lnTo>
                  <a:pt x="0" y="5934614"/>
                </a:lnTo>
                <a:close/>
              </a:path>
            </a:pathLst>
          </a:custGeom>
          <a:solidFill>
            <a:srgbClr val="32323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 rot="16200000">
            <a:off x="4122458" y="-3479891"/>
            <a:ext cx="969644" cy="8159045"/>
          </a:xfrm>
          <a:custGeom>
            <a:avLst/>
            <a:gdLst/>
            <a:ahLst/>
            <a:cxnLst/>
            <a:rect l="l" t="t" r="r" b="b"/>
            <a:pathLst>
              <a:path w="969645" h="5921375">
                <a:moveTo>
                  <a:pt x="0" y="0"/>
                </a:moveTo>
                <a:lnTo>
                  <a:pt x="969263" y="0"/>
                </a:lnTo>
                <a:lnTo>
                  <a:pt x="969263" y="5921373"/>
                </a:lnTo>
                <a:lnTo>
                  <a:pt x="0" y="5921373"/>
                </a:lnTo>
                <a:lnTo>
                  <a:pt x="0" y="0"/>
                </a:lnTo>
                <a:close/>
              </a:path>
            </a:pathLst>
          </a:custGeom>
          <a:solidFill>
            <a:srgbClr val="32323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4058" y="233492"/>
            <a:ext cx="6038412" cy="5206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5080" algn="just">
              <a:lnSpc>
                <a:spcPts val="3800"/>
              </a:lnSpc>
              <a:spcBef>
                <a:spcPts val="260"/>
              </a:spcBef>
            </a:pPr>
            <a:r>
              <a:rPr sz="3200" dirty="0" err="1" smtClean="0"/>
              <a:t>Arqui</a:t>
            </a:r>
            <a:r>
              <a:rPr lang="es-PY" sz="3200" dirty="0" smtClean="0"/>
              <a:t>t</a:t>
            </a:r>
            <a:r>
              <a:rPr sz="3200" spc="-5" dirty="0" err="1" smtClean="0"/>
              <a:t>ectu</a:t>
            </a:r>
            <a:r>
              <a:rPr sz="3200" dirty="0" err="1" smtClean="0"/>
              <a:t>ra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1676400" y="1084454"/>
            <a:ext cx="6534446" cy="5503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Historia</a:t>
            </a:r>
          </a:p>
        </p:txBody>
      </p:sp>
      <p:sp>
        <p:nvSpPr>
          <p:cNvPr id="3" name="object 3"/>
          <p:cNvSpPr/>
          <p:nvPr/>
        </p:nvSpPr>
        <p:spPr>
          <a:xfrm>
            <a:off x="220287" y="4247803"/>
            <a:ext cx="1184563" cy="2069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4163" y="4292710"/>
            <a:ext cx="1071880" cy="1950085"/>
          </a:xfrm>
          <a:custGeom>
            <a:avLst/>
            <a:gdLst/>
            <a:ahLst/>
            <a:cxnLst/>
            <a:rect l="l" t="t" r="r" b="b"/>
            <a:pathLst>
              <a:path w="1071880" h="1950085">
                <a:moveTo>
                  <a:pt x="964583" y="0"/>
                </a:moveTo>
                <a:lnTo>
                  <a:pt x="107175" y="0"/>
                </a:lnTo>
                <a:lnTo>
                  <a:pt x="65458" y="8422"/>
                </a:lnTo>
                <a:lnTo>
                  <a:pt x="31391" y="31391"/>
                </a:lnTo>
                <a:lnTo>
                  <a:pt x="8422" y="65458"/>
                </a:lnTo>
                <a:lnTo>
                  <a:pt x="0" y="107175"/>
                </a:lnTo>
                <a:lnTo>
                  <a:pt x="0" y="1842894"/>
                </a:lnTo>
                <a:lnTo>
                  <a:pt x="8422" y="1884611"/>
                </a:lnTo>
                <a:lnTo>
                  <a:pt x="31391" y="1918679"/>
                </a:lnTo>
                <a:lnTo>
                  <a:pt x="65458" y="1941647"/>
                </a:lnTo>
                <a:lnTo>
                  <a:pt x="107175" y="1950070"/>
                </a:lnTo>
                <a:lnTo>
                  <a:pt x="964583" y="1950070"/>
                </a:lnTo>
                <a:lnTo>
                  <a:pt x="1006301" y="1941647"/>
                </a:lnTo>
                <a:lnTo>
                  <a:pt x="1040368" y="1918679"/>
                </a:lnTo>
                <a:lnTo>
                  <a:pt x="1063337" y="1884611"/>
                </a:lnTo>
                <a:lnTo>
                  <a:pt x="1071760" y="1842894"/>
                </a:lnTo>
                <a:lnTo>
                  <a:pt x="1071760" y="107175"/>
                </a:lnTo>
                <a:lnTo>
                  <a:pt x="1063337" y="65458"/>
                </a:lnTo>
                <a:lnTo>
                  <a:pt x="1040368" y="31391"/>
                </a:lnTo>
                <a:lnTo>
                  <a:pt x="1006301" y="8422"/>
                </a:lnTo>
                <a:lnTo>
                  <a:pt x="964583" y="0"/>
                </a:lnTo>
                <a:close/>
              </a:path>
            </a:pathLst>
          </a:custGeom>
          <a:solidFill>
            <a:srgbClr val="E5F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163" y="4292710"/>
            <a:ext cx="1071880" cy="1950085"/>
          </a:xfrm>
          <a:custGeom>
            <a:avLst/>
            <a:gdLst/>
            <a:ahLst/>
            <a:cxnLst/>
            <a:rect l="l" t="t" r="r" b="b"/>
            <a:pathLst>
              <a:path w="1071880" h="1950085">
                <a:moveTo>
                  <a:pt x="0" y="107176"/>
                </a:moveTo>
                <a:lnTo>
                  <a:pt x="8422" y="65458"/>
                </a:lnTo>
                <a:lnTo>
                  <a:pt x="31391" y="31391"/>
                </a:lnTo>
                <a:lnTo>
                  <a:pt x="65458" y="8422"/>
                </a:lnTo>
                <a:lnTo>
                  <a:pt x="107175" y="0"/>
                </a:lnTo>
                <a:lnTo>
                  <a:pt x="964583" y="0"/>
                </a:lnTo>
                <a:lnTo>
                  <a:pt x="1006301" y="8422"/>
                </a:lnTo>
                <a:lnTo>
                  <a:pt x="1040368" y="31391"/>
                </a:lnTo>
                <a:lnTo>
                  <a:pt x="1063337" y="65458"/>
                </a:lnTo>
                <a:lnTo>
                  <a:pt x="1071759" y="107176"/>
                </a:lnTo>
                <a:lnTo>
                  <a:pt x="1071759" y="1842894"/>
                </a:lnTo>
                <a:lnTo>
                  <a:pt x="1063337" y="1884612"/>
                </a:lnTo>
                <a:lnTo>
                  <a:pt x="1040368" y="1918679"/>
                </a:lnTo>
                <a:lnTo>
                  <a:pt x="1006301" y="1941648"/>
                </a:lnTo>
                <a:lnTo>
                  <a:pt x="964583" y="1950070"/>
                </a:lnTo>
                <a:lnTo>
                  <a:pt x="107175" y="1950070"/>
                </a:lnTo>
                <a:lnTo>
                  <a:pt x="65458" y="1941648"/>
                </a:lnTo>
                <a:lnTo>
                  <a:pt x="31391" y="1918679"/>
                </a:lnTo>
                <a:lnTo>
                  <a:pt x="8422" y="1884612"/>
                </a:lnTo>
                <a:lnTo>
                  <a:pt x="0" y="1842894"/>
                </a:lnTo>
                <a:lnTo>
                  <a:pt x="0" y="107176"/>
                </a:lnTo>
                <a:close/>
              </a:path>
            </a:pathLst>
          </a:custGeom>
          <a:ln w="9524">
            <a:solidFill>
              <a:srgbClr val="B0F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7129" y="4793781"/>
            <a:ext cx="752475" cy="9169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065" marR="5080" algn="ctr">
              <a:lnSpc>
                <a:spcPts val="1700"/>
              </a:lnSpc>
              <a:spcBef>
                <a:spcPts val="340"/>
              </a:spcBef>
            </a:pP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Antes</a:t>
            </a:r>
            <a:r>
              <a:rPr sz="1600" spc="-80" dirty="0">
                <a:solidFill>
                  <a:srgbClr val="1A171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de  1950:</a:t>
            </a:r>
            <a:endParaRPr sz="1600">
              <a:latin typeface="Calibri"/>
              <a:cs typeface="Calibri"/>
            </a:endParaRPr>
          </a:p>
          <a:p>
            <a:pPr marL="19685" marR="12065" indent="-635" algn="ctr">
              <a:lnSpc>
                <a:spcPts val="1700"/>
              </a:lnSpc>
            </a:pP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Registro  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en</a:t>
            </a:r>
            <a:r>
              <a:rPr sz="1600" spc="-105" dirty="0">
                <a:solidFill>
                  <a:srgbClr val="1A171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papel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9006" y="5112327"/>
            <a:ext cx="320039" cy="357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3098" y="5134846"/>
            <a:ext cx="227213" cy="2657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0734" y="4247803"/>
            <a:ext cx="1184563" cy="2069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4628" y="4292710"/>
            <a:ext cx="1071880" cy="1950085"/>
          </a:xfrm>
          <a:custGeom>
            <a:avLst/>
            <a:gdLst/>
            <a:ahLst/>
            <a:cxnLst/>
            <a:rect l="l" t="t" r="r" b="b"/>
            <a:pathLst>
              <a:path w="1071880" h="1950085">
                <a:moveTo>
                  <a:pt x="964582" y="0"/>
                </a:moveTo>
                <a:lnTo>
                  <a:pt x="107175" y="0"/>
                </a:lnTo>
                <a:lnTo>
                  <a:pt x="65458" y="8422"/>
                </a:lnTo>
                <a:lnTo>
                  <a:pt x="31391" y="31391"/>
                </a:lnTo>
                <a:lnTo>
                  <a:pt x="8422" y="65458"/>
                </a:lnTo>
                <a:lnTo>
                  <a:pt x="0" y="107175"/>
                </a:lnTo>
                <a:lnTo>
                  <a:pt x="0" y="1842894"/>
                </a:lnTo>
                <a:lnTo>
                  <a:pt x="8422" y="1884611"/>
                </a:lnTo>
                <a:lnTo>
                  <a:pt x="31391" y="1918679"/>
                </a:lnTo>
                <a:lnTo>
                  <a:pt x="65458" y="1941647"/>
                </a:lnTo>
                <a:lnTo>
                  <a:pt x="107175" y="1950070"/>
                </a:lnTo>
                <a:lnTo>
                  <a:pt x="964582" y="1950070"/>
                </a:lnTo>
                <a:lnTo>
                  <a:pt x="1006300" y="1941647"/>
                </a:lnTo>
                <a:lnTo>
                  <a:pt x="1040368" y="1918679"/>
                </a:lnTo>
                <a:lnTo>
                  <a:pt x="1063336" y="1884611"/>
                </a:lnTo>
                <a:lnTo>
                  <a:pt x="1071759" y="1842894"/>
                </a:lnTo>
                <a:lnTo>
                  <a:pt x="1071759" y="107175"/>
                </a:lnTo>
                <a:lnTo>
                  <a:pt x="1063336" y="65458"/>
                </a:lnTo>
                <a:lnTo>
                  <a:pt x="1040368" y="31391"/>
                </a:lnTo>
                <a:lnTo>
                  <a:pt x="1006300" y="8422"/>
                </a:lnTo>
                <a:lnTo>
                  <a:pt x="964582" y="0"/>
                </a:lnTo>
                <a:close/>
              </a:path>
            </a:pathLst>
          </a:custGeom>
          <a:solidFill>
            <a:srgbClr val="E5F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84628" y="4292710"/>
            <a:ext cx="1071880" cy="1950085"/>
          </a:xfrm>
          <a:custGeom>
            <a:avLst/>
            <a:gdLst/>
            <a:ahLst/>
            <a:cxnLst/>
            <a:rect l="l" t="t" r="r" b="b"/>
            <a:pathLst>
              <a:path w="1071880" h="1950085">
                <a:moveTo>
                  <a:pt x="0" y="107176"/>
                </a:moveTo>
                <a:lnTo>
                  <a:pt x="8422" y="65458"/>
                </a:lnTo>
                <a:lnTo>
                  <a:pt x="31391" y="31391"/>
                </a:lnTo>
                <a:lnTo>
                  <a:pt x="65458" y="8422"/>
                </a:lnTo>
                <a:lnTo>
                  <a:pt x="107176" y="0"/>
                </a:lnTo>
                <a:lnTo>
                  <a:pt x="964583" y="0"/>
                </a:lnTo>
                <a:lnTo>
                  <a:pt x="1006301" y="8422"/>
                </a:lnTo>
                <a:lnTo>
                  <a:pt x="1040368" y="31391"/>
                </a:lnTo>
                <a:lnTo>
                  <a:pt x="1063337" y="65458"/>
                </a:lnTo>
                <a:lnTo>
                  <a:pt x="1071759" y="107176"/>
                </a:lnTo>
                <a:lnTo>
                  <a:pt x="1071759" y="1842894"/>
                </a:lnTo>
                <a:lnTo>
                  <a:pt x="1063337" y="1884612"/>
                </a:lnTo>
                <a:lnTo>
                  <a:pt x="1040368" y="1918679"/>
                </a:lnTo>
                <a:lnTo>
                  <a:pt x="1006301" y="1941648"/>
                </a:lnTo>
                <a:lnTo>
                  <a:pt x="964583" y="1950070"/>
                </a:lnTo>
                <a:lnTo>
                  <a:pt x="107176" y="1950070"/>
                </a:lnTo>
                <a:lnTo>
                  <a:pt x="65458" y="1941648"/>
                </a:lnTo>
                <a:lnTo>
                  <a:pt x="31391" y="1918679"/>
                </a:lnTo>
                <a:lnTo>
                  <a:pt x="8422" y="1884612"/>
                </a:lnTo>
                <a:lnTo>
                  <a:pt x="0" y="1842894"/>
                </a:lnTo>
                <a:lnTo>
                  <a:pt x="0" y="107176"/>
                </a:lnTo>
                <a:close/>
              </a:path>
            </a:pathLst>
          </a:custGeom>
          <a:ln w="9524">
            <a:solidFill>
              <a:srgbClr val="B0F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98294" y="4793781"/>
            <a:ext cx="650875" cy="91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ts val="1810"/>
              </a:lnSpc>
              <a:spcBef>
                <a:spcPts val="100"/>
              </a:spcBef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1950:</a:t>
            </a:r>
            <a:endParaRPr sz="1600">
              <a:latin typeface="Calibri"/>
              <a:cs typeface="Calibri"/>
            </a:endParaRPr>
          </a:p>
          <a:p>
            <a:pPr marL="12700" marR="5080" algn="ctr">
              <a:lnSpc>
                <a:spcPts val="1700"/>
              </a:lnSpc>
              <a:spcBef>
                <a:spcPts val="130"/>
              </a:spcBef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Cintas  ma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g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né</a:t>
            </a:r>
            <a:r>
              <a:rPr sz="1600" spc="-295" dirty="0">
                <a:solidFill>
                  <a:srgbClr val="1A1714"/>
                </a:solidFill>
                <a:latin typeface="Calibri"/>
                <a:cs typeface="Calibri"/>
              </a:rPr>
              <a:t>-­‐  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ticas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09454" y="5112327"/>
            <a:ext cx="320039" cy="35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63564" y="5134846"/>
            <a:ext cx="227213" cy="2657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1181" y="4247803"/>
            <a:ext cx="1184563" cy="20698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85092" y="4292710"/>
            <a:ext cx="1071880" cy="1950085"/>
          </a:xfrm>
          <a:custGeom>
            <a:avLst/>
            <a:gdLst/>
            <a:ahLst/>
            <a:cxnLst/>
            <a:rect l="l" t="t" r="r" b="b"/>
            <a:pathLst>
              <a:path w="1071879" h="1950085">
                <a:moveTo>
                  <a:pt x="964584" y="0"/>
                </a:moveTo>
                <a:lnTo>
                  <a:pt x="107176" y="0"/>
                </a:lnTo>
                <a:lnTo>
                  <a:pt x="65458" y="8422"/>
                </a:lnTo>
                <a:lnTo>
                  <a:pt x="31391" y="31391"/>
                </a:lnTo>
                <a:lnTo>
                  <a:pt x="8422" y="65458"/>
                </a:lnTo>
                <a:lnTo>
                  <a:pt x="0" y="107175"/>
                </a:lnTo>
                <a:lnTo>
                  <a:pt x="0" y="1842894"/>
                </a:lnTo>
                <a:lnTo>
                  <a:pt x="8422" y="1884611"/>
                </a:lnTo>
                <a:lnTo>
                  <a:pt x="31391" y="1918679"/>
                </a:lnTo>
                <a:lnTo>
                  <a:pt x="65458" y="1941647"/>
                </a:lnTo>
                <a:lnTo>
                  <a:pt x="107176" y="1950070"/>
                </a:lnTo>
                <a:lnTo>
                  <a:pt x="964584" y="1950070"/>
                </a:lnTo>
                <a:lnTo>
                  <a:pt x="1006301" y="1941647"/>
                </a:lnTo>
                <a:lnTo>
                  <a:pt x="1040368" y="1918679"/>
                </a:lnTo>
                <a:lnTo>
                  <a:pt x="1063336" y="1884611"/>
                </a:lnTo>
                <a:lnTo>
                  <a:pt x="1071759" y="1842894"/>
                </a:lnTo>
                <a:lnTo>
                  <a:pt x="1071759" y="107175"/>
                </a:lnTo>
                <a:lnTo>
                  <a:pt x="1063336" y="65458"/>
                </a:lnTo>
                <a:lnTo>
                  <a:pt x="1040368" y="31391"/>
                </a:lnTo>
                <a:lnTo>
                  <a:pt x="1006301" y="8422"/>
                </a:lnTo>
                <a:lnTo>
                  <a:pt x="964584" y="0"/>
                </a:lnTo>
                <a:close/>
              </a:path>
            </a:pathLst>
          </a:custGeom>
          <a:solidFill>
            <a:srgbClr val="E5F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85092" y="4292710"/>
            <a:ext cx="1071880" cy="1950085"/>
          </a:xfrm>
          <a:custGeom>
            <a:avLst/>
            <a:gdLst/>
            <a:ahLst/>
            <a:cxnLst/>
            <a:rect l="l" t="t" r="r" b="b"/>
            <a:pathLst>
              <a:path w="1071879" h="1950085">
                <a:moveTo>
                  <a:pt x="0" y="107176"/>
                </a:moveTo>
                <a:lnTo>
                  <a:pt x="8422" y="65458"/>
                </a:lnTo>
                <a:lnTo>
                  <a:pt x="31391" y="31391"/>
                </a:lnTo>
                <a:lnTo>
                  <a:pt x="65458" y="8422"/>
                </a:lnTo>
                <a:lnTo>
                  <a:pt x="107175" y="0"/>
                </a:lnTo>
                <a:lnTo>
                  <a:pt x="964583" y="0"/>
                </a:lnTo>
                <a:lnTo>
                  <a:pt x="1006301" y="8422"/>
                </a:lnTo>
                <a:lnTo>
                  <a:pt x="1040368" y="31391"/>
                </a:lnTo>
                <a:lnTo>
                  <a:pt x="1063337" y="65458"/>
                </a:lnTo>
                <a:lnTo>
                  <a:pt x="1071759" y="107176"/>
                </a:lnTo>
                <a:lnTo>
                  <a:pt x="1071759" y="1842894"/>
                </a:lnTo>
                <a:lnTo>
                  <a:pt x="1063337" y="1884612"/>
                </a:lnTo>
                <a:lnTo>
                  <a:pt x="1040368" y="1918679"/>
                </a:lnTo>
                <a:lnTo>
                  <a:pt x="1006301" y="1941648"/>
                </a:lnTo>
                <a:lnTo>
                  <a:pt x="964583" y="1950070"/>
                </a:lnTo>
                <a:lnTo>
                  <a:pt x="107175" y="1950070"/>
                </a:lnTo>
                <a:lnTo>
                  <a:pt x="65458" y="1941648"/>
                </a:lnTo>
                <a:lnTo>
                  <a:pt x="31391" y="1918679"/>
                </a:lnTo>
                <a:lnTo>
                  <a:pt x="8422" y="1884612"/>
                </a:lnTo>
                <a:lnTo>
                  <a:pt x="0" y="1842894"/>
                </a:lnTo>
                <a:lnTo>
                  <a:pt x="0" y="107176"/>
                </a:lnTo>
                <a:close/>
              </a:path>
            </a:pathLst>
          </a:custGeom>
          <a:ln w="9524">
            <a:solidFill>
              <a:srgbClr val="B0F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01723" y="4684053"/>
            <a:ext cx="845185" cy="114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>
              <a:lnSpc>
                <a:spcPts val="1810"/>
              </a:lnSpc>
              <a:spcBef>
                <a:spcPts val="100"/>
              </a:spcBef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1960:</a:t>
            </a:r>
            <a:endParaRPr sz="1600">
              <a:latin typeface="Calibri"/>
              <a:cs typeface="Calibri"/>
            </a:endParaRPr>
          </a:p>
          <a:p>
            <a:pPr marL="50165" marR="42545" algn="ctr">
              <a:lnSpc>
                <a:spcPts val="1700"/>
              </a:lnSpc>
              <a:spcBef>
                <a:spcPts val="130"/>
              </a:spcBef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Pri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mer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os  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SGBD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620"/>
              </a:lnSpc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comerci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a</a:t>
            </a:r>
            <a:r>
              <a:rPr sz="1600" spc="-330" dirty="0">
                <a:solidFill>
                  <a:srgbClr val="1A1714"/>
                </a:solidFill>
                <a:latin typeface="Calibri"/>
                <a:cs typeface="Calibri"/>
              </a:rPr>
              <a:t>-­‐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60"/>
              </a:lnSpc>
            </a:pP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les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09902" y="5112327"/>
            <a:ext cx="320039" cy="3574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4029" y="5134846"/>
            <a:ext cx="227213" cy="2657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1628" y="4247803"/>
            <a:ext cx="1184563" cy="2069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85558" y="4292710"/>
            <a:ext cx="1071880" cy="1950085"/>
          </a:xfrm>
          <a:custGeom>
            <a:avLst/>
            <a:gdLst/>
            <a:ahLst/>
            <a:cxnLst/>
            <a:rect l="l" t="t" r="r" b="b"/>
            <a:pathLst>
              <a:path w="1071879" h="1950085">
                <a:moveTo>
                  <a:pt x="964582" y="0"/>
                </a:moveTo>
                <a:lnTo>
                  <a:pt x="107175" y="0"/>
                </a:lnTo>
                <a:lnTo>
                  <a:pt x="65457" y="8422"/>
                </a:lnTo>
                <a:lnTo>
                  <a:pt x="31390" y="31391"/>
                </a:lnTo>
                <a:lnTo>
                  <a:pt x="8422" y="65458"/>
                </a:lnTo>
                <a:lnTo>
                  <a:pt x="0" y="107175"/>
                </a:lnTo>
                <a:lnTo>
                  <a:pt x="0" y="1842894"/>
                </a:lnTo>
                <a:lnTo>
                  <a:pt x="8422" y="1884611"/>
                </a:lnTo>
                <a:lnTo>
                  <a:pt x="31390" y="1918679"/>
                </a:lnTo>
                <a:lnTo>
                  <a:pt x="65457" y="1941647"/>
                </a:lnTo>
                <a:lnTo>
                  <a:pt x="107175" y="1950070"/>
                </a:lnTo>
                <a:lnTo>
                  <a:pt x="964582" y="1950070"/>
                </a:lnTo>
                <a:lnTo>
                  <a:pt x="1006300" y="1941647"/>
                </a:lnTo>
                <a:lnTo>
                  <a:pt x="1040368" y="1918679"/>
                </a:lnTo>
                <a:lnTo>
                  <a:pt x="1063336" y="1884611"/>
                </a:lnTo>
                <a:lnTo>
                  <a:pt x="1071759" y="1842894"/>
                </a:lnTo>
                <a:lnTo>
                  <a:pt x="1071759" y="107175"/>
                </a:lnTo>
                <a:lnTo>
                  <a:pt x="1063336" y="65458"/>
                </a:lnTo>
                <a:lnTo>
                  <a:pt x="1040368" y="31391"/>
                </a:lnTo>
                <a:lnTo>
                  <a:pt x="1006300" y="8422"/>
                </a:lnTo>
                <a:lnTo>
                  <a:pt x="964582" y="0"/>
                </a:lnTo>
                <a:close/>
              </a:path>
            </a:pathLst>
          </a:custGeom>
          <a:solidFill>
            <a:srgbClr val="E5F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85557" y="4292710"/>
            <a:ext cx="1071880" cy="1950085"/>
          </a:xfrm>
          <a:custGeom>
            <a:avLst/>
            <a:gdLst/>
            <a:ahLst/>
            <a:cxnLst/>
            <a:rect l="l" t="t" r="r" b="b"/>
            <a:pathLst>
              <a:path w="1071879" h="1950085">
                <a:moveTo>
                  <a:pt x="0" y="107176"/>
                </a:moveTo>
                <a:lnTo>
                  <a:pt x="8422" y="65458"/>
                </a:lnTo>
                <a:lnTo>
                  <a:pt x="31391" y="31391"/>
                </a:lnTo>
                <a:lnTo>
                  <a:pt x="65458" y="8422"/>
                </a:lnTo>
                <a:lnTo>
                  <a:pt x="107176" y="0"/>
                </a:lnTo>
                <a:lnTo>
                  <a:pt x="964583" y="0"/>
                </a:lnTo>
                <a:lnTo>
                  <a:pt x="1006301" y="8422"/>
                </a:lnTo>
                <a:lnTo>
                  <a:pt x="1040368" y="31391"/>
                </a:lnTo>
                <a:lnTo>
                  <a:pt x="1063337" y="65458"/>
                </a:lnTo>
                <a:lnTo>
                  <a:pt x="1071759" y="107176"/>
                </a:lnTo>
                <a:lnTo>
                  <a:pt x="1071759" y="1842894"/>
                </a:lnTo>
                <a:lnTo>
                  <a:pt x="1063337" y="1884612"/>
                </a:lnTo>
                <a:lnTo>
                  <a:pt x="1040368" y="1918679"/>
                </a:lnTo>
                <a:lnTo>
                  <a:pt x="1006301" y="1941648"/>
                </a:lnTo>
                <a:lnTo>
                  <a:pt x="964583" y="1950070"/>
                </a:lnTo>
                <a:lnTo>
                  <a:pt x="107176" y="1950070"/>
                </a:lnTo>
                <a:lnTo>
                  <a:pt x="65458" y="1941648"/>
                </a:lnTo>
                <a:lnTo>
                  <a:pt x="31391" y="1918679"/>
                </a:lnTo>
                <a:lnTo>
                  <a:pt x="8422" y="1884612"/>
                </a:lnTo>
                <a:lnTo>
                  <a:pt x="0" y="1842894"/>
                </a:lnTo>
                <a:lnTo>
                  <a:pt x="0" y="107176"/>
                </a:lnTo>
                <a:close/>
              </a:path>
            </a:pathLst>
          </a:custGeom>
          <a:ln w="9524">
            <a:solidFill>
              <a:srgbClr val="B0F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40237" y="4464597"/>
            <a:ext cx="768985" cy="157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>
              <a:lnSpc>
                <a:spcPts val="1810"/>
              </a:lnSpc>
              <a:spcBef>
                <a:spcPts val="100"/>
              </a:spcBef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60s:</a:t>
            </a:r>
            <a:endParaRPr sz="1600">
              <a:latin typeface="Calibri"/>
              <a:cs typeface="Calibri"/>
            </a:endParaRPr>
          </a:p>
          <a:p>
            <a:pPr marL="12700" marR="5080" algn="ctr">
              <a:lnSpc>
                <a:spcPct val="89600"/>
              </a:lnSpc>
              <a:spcBef>
                <a:spcPts val="90"/>
              </a:spcBef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Pri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mer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os  modelos  de datos  </a:t>
            </a:r>
            <a:r>
              <a:rPr sz="1600" spc="-114" dirty="0">
                <a:solidFill>
                  <a:srgbClr val="1A1714"/>
                </a:solidFill>
                <a:latin typeface="Calibri"/>
                <a:cs typeface="Calibri"/>
              </a:rPr>
              <a:t>(Jerár-­‐  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quico 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y  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Red)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10348" y="5112327"/>
            <a:ext cx="320039" cy="3574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4494" y="5134846"/>
            <a:ext cx="227213" cy="2657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2075" y="4247803"/>
            <a:ext cx="1184563" cy="20698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022" y="4292710"/>
            <a:ext cx="1071880" cy="1950085"/>
          </a:xfrm>
          <a:custGeom>
            <a:avLst/>
            <a:gdLst/>
            <a:ahLst/>
            <a:cxnLst/>
            <a:rect l="l" t="t" r="r" b="b"/>
            <a:pathLst>
              <a:path w="1071879" h="1950085">
                <a:moveTo>
                  <a:pt x="964584" y="0"/>
                </a:moveTo>
                <a:lnTo>
                  <a:pt x="107175" y="0"/>
                </a:lnTo>
                <a:lnTo>
                  <a:pt x="65458" y="8422"/>
                </a:lnTo>
                <a:lnTo>
                  <a:pt x="31391" y="31391"/>
                </a:lnTo>
                <a:lnTo>
                  <a:pt x="8422" y="65458"/>
                </a:lnTo>
                <a:lnTo>
                  <a:pt x="0" y="107175"/>
                </a:lnTo>
                <a:lnTo>
                  <a:pt x="0" y="1842894"/>
                </a:lnTo>
                <a:lnTo>
                  <a:pt x="8422" y="1884611"/>
                </a:lnTo>
                <a:lnTo>
                  <a:pt x="31391" y="1918679"/>
                </a:lnTo>
                <a:lnTo>
                  <a:pt x="65458" y="1941647"/>
                </a:lnTo>
                <a:lnTo>
                  <a:pt x="107175" y="1950070"/>
                </a:lnTo>
                <a:lnTo>
                  <a:pt x="964584" y="1950070"/>
                </a:lnTo>
                <a:lnTo>
                  <a:pt x="1006301" y="1941647"/>
                </a:lnTo>
                <a:lnTo>
                  <a:pt x="1040368" y="1918679"/>
                </a:lnTo>
                <a:lnTo>
                  <a:pt x="1063336" y="1884611"/>
                </a:lnTo>
                <a:lnTo>
                  <a:pt x="1071759" y="1842894"/>
                </a:lnTo>
                <a:lnTo>
                  <a:pt x="1071759" y="107175"/>
                </a:lnTo>
                <a:lnTo>
                  <a:pt x="1063336" y="65458"/>
                </a:lnTo>
                <a:lnTo>
                  <a:pt x="1040368" y="31391"/>
                </a:lnTo>
                <a:lnTo>
                  <a:pt x="1006301" y="8422"/>
                </a:lnTo>
                <a:lnTo>
                  <a:pt x="964584" y="0"/>
                </a:lnTo>
                <a:close/>
              </a:path>
            </a:pathLst>
          </a:custGeom>
          <a:solidFill>
            <a:srgbClr val="E5F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86022" y="4292710"/>
            <a:ext cx="1071880" cy="1950085"/>
          </a:xfrm>
          <a:custGeom>
            <a:avLst/>
            <a:gdLst/>
            <a:ahLst/>
            <a:cxnLst/>
            <a:rect l="l" t="t" r="r" b="b"/>
            <a:pathLst>
              <a:path w="1071879" h="1950085">
                <a:moveTo>
                  <a:pt x="0" y="107176"/>
                </a:moveTo>
                <a:lnTo>
                  <a:pt x="8422" y="65458"/>
                </a:lnTo>
                <a:lnTo>
                  <a:pt x="31391" y="31391"/>
                </a:lnTo>
                <a:lnTo>
                  <a:pt x="65458" y="8422"/>
                </a:lnTo>
                <a:lnTo>
                  <a:pt x="107175" y="0"/>
                </a:lnTo>
                <a:lnTo>
                  <a:pt x="964584" y="0"/>
                </a:lnTo>
                <a:lnTo>
                  <a:pt x="1006301" y="8422"/>
                </a:lnTo>
                <a:lnTo>
                  <a:pt x="1040368" y="31391"/>
                </a:lnTo>
                <a:lnTo>
                  <a:pt x="1063337" y="65458"/>
                </a:lnTo>
                <a:lnTo>
                  <a:pt x="1071759" y="107176"/>
                </a:lnTo>
                <a:lnTo>
                  <a:pt x="1071759" y="1842894"/>
                </a:lnTo>
                <a:lnTo>
                  <a:pt x="1063337" y="1884612"/>
                </a:lnTo>
                <a:lnTo>
                  <a:pt x="1040368" y="1918679"/>
                </a:lnTo>
                <a:lnTo>
                  <a:pt x="1006301" y="1941648"/>
                </a:lnTo>
                <a:lnTo>
                  <a:pt x="964584" y="1950070"/>
                </a:lnTo>
                <a:lnTo>
                  <a:pt x="107175" y="1950070"/>
                </a:lnTo>
                <a:lnTo>
                  <a:pt x="65458" y="1941648"/>
                </a:lnTo>
                <a:lnTo>
                  <a:pt x="31391" y="1918679"/>
                </a:lnTo>
                <a:lnTo>
                  <a:pt x="8422" y="1884612"/>
                </a:lnTo>
                <a:lnTo>
                  <a:pt x="0" y="1842894"/>
                </a:lnTo>
                <a:lnTo>
                  <a:pt x="0" y="107176"/>
                </a:lnTo>
                <a:close/>
              </a:path>
            </a:pathLst>
          </a:custGeom>
          <a:ln w="9524">
            <a:solidFill>
              <a:srgbClr val="B0F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385190" y="4354869"/>
            <a:ext cx="880110" cy="1793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>
              <a:lnSpc>
                <a:spcPts val="1810"/>
              </a:lnSpc>
              <a:spcBef>
                <a:spcPts val="100"/>
              </a:spcBef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60s:</a:t>
            </a:r>
            <a:endParaRPr sz="1600">
              <a:latin typeface="Calibri"/>
              <a:cs typeface="Calibri"/>
            </a:endParaRPr>
          </a:p>
          <a:p>
            <a:pPr marL="12065" marR="5080" algn="ctr">
              <a:lnSpc>
                <a:spcPct val="89400"/>
              </a:lnSpc>
              <a:spcBef>
                <a:spcPts val="90"/>
              </a:spcBef>
            </a:pP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Primeras  </a:t>
            </a:r>
            <a:r>
              <a:rPr sz="1600" spc="-85" dirty="0">
                <a:solidFill>
                  <a:srgbClr val="1A1714"/>
                </a:solidFill>
                <a:latin typeface="Calibri"/>
                <a:cs typeface="Calibri"/>
              </a:rPr>
              <a:t>aplicacio-­‐  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nes:  Bancos,  Reservas  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ero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líneas  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negocios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410795" y="5112327"/>
            <a:ext cx="320040" cy="3574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64959" y="5134846"/>
            <a:ext cx="227213" cy="2657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22523" y="4247803"/>
            <a:ext cx="1184563" cy="20698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86488" y="4292710"/>
            <a:ext cx="1071880" cy="1950085"/>
          </a:xfrm>
          <a:custGeom>
            <a:avLst/>
            <a:gdLst/>
            <a:ahLst/>
            <a:cxnLst/>
            <a:rect l="l" t="t" r="r" b="b"/>
            <a:pathLst>
              <a:path w="1071879" h="1950085">
                <a:moveTo>
                  <a:pt x="964584" y="0"/>
                </a:moveTo>
                <a:lnTo>
                  <a:pt x="107175" y="0"/>
                </a:lnTo>
                <a:lnTo>
                  <a:pt x="65458" y="8422"/>
                </a:lnTo>
                <a:lnTo>
                  <a:pt x="31391" y="31391"/>
                </a:lnTo>
                <a:lnTo>
                  <a:pt x="8422" y="65458"/>
                </a:lnTo>
                <a:lnTo>
                  <a:pt x="0" y="107175"/>
                </a:lnTo>
                <a:lnTo>
                  <a:pt x="0" y="1842894"/>
                </a:lnTo>
                <a:lnTo>
                  <a:pt x="8422" y="1884611"/>
                </a:lnTo>
                <a:lnTo>
                  <a:pt x="31391" y="1918679"/>
                </a:lnTo>
                <a:lnTo>
                  <a:pt x="65458" y="1941647"/>
                </a:lnTo>
                <a:lnTo>
                  <a:pt x="107175" y="1950070"/>
                </a:lnTo>
                <a:lnTo>
                  <a:pt x="964584" y="1950070"/>
                </a:lnTo>
                <a:lnTo>
                  <a:pt x="1006302" y="1941647"/>
                </a:lnTo>
                <a:lnTo>
                  <a:pt x="1040369" y="1918679"/>
                </a:lnTo>
                <a:lnTo>
                  <a:pt x="1063338" y="1884611"/>
                </a:lnTo>
                <a:lnTo>
                  <a:pt x="1071760" y="1842894"/>
                </a:lnTo>
                <a:lnTo>
                  <a:pt x="1071760" y="107175"/>
                </a:lnTo>
                <a:lnTo>
                  <a:pt x="1063338" y="65458"/>
                </a:lnTo>
                <a:lnTo>
                  <a:pt x="1040369" y="31391"/>
                </a:lnTo>
                <a:lnTo>
                  <a:pt x="1006302" y="8422"/>
                </a:lnTo>
                <a:lnTo>
                  <a:pt x="964584" y="0"/>
                </a:lnTo>
                <a:close/>
              </a:path>
            </a:pathLst>
          </a:custGeom>
          <a:solidFill>
            <a:srgbClr val="E5F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86488" y="4292710"/>
            <a:ext cx="1071880" cy="1950085"/>
          </a:xfrm>
          <a:custGeom>
            <a:avLst/>
            <a:gdLst/>
            <a:ahLst/>
            <a:cxnLst/>
            <a:rect l="l" t="t" r="r" b="b"/>
            <a:pathLst>
              <a:path w="1071879" h="1950085">
                <a:moveTo>
                  <a:pt x="0" y="107176"/>
                </a:moveTo>
                <a:lnTo>
                  <a:pt x="8422" y="65458"/>
                </a:lnTo>
                <a:lnTo>
                  <a:pt x="31391" y="31391"/>
                </a:lnTo>
                <a:lnTo>
                  <a:pt x="65458" y="8422"/>
                </a:lnTo>
                <a:lnTo>
                  <a:pt x="107175" y="0"/>
                </a:lnTo>
                <a:lnTo>
                  <a:pt x="964583" y="0"/>
                </a:lnTo>
                <a:lnTo>
                  <a:pt x="1006301" y="8422"/>
                </a:lnTo>
                <a:lnTo>
                  <a:pt x="1040368" y="31391"/>
                </a:lnTo>
                <a:lnTo>
                  <a:pt x="1063337" y="65458"/>
                </a:lnTo>
                <a:lnTo>
                  <a:pt x="1071759" y="107176"/>
                </a:lnTo>
                <a:lnTo>
                  <a:pt x="1071759" y="1842894"/>
                </a:lnTo>
                <a:lnTo>
                  <a:pt x="1063337" y="1884612"/>
                </a:lnTo>
                <a:lnTo>
                  <a:pt x="1040368" y="1918679"/>
                </a:lnTo>
                <a:lnTo>
                  <a:pt x="1006301" y="1941648"/>
                </a:lnTo>
                <a:lnTo>
                  <a:pt x="964583" y="1950070"/>
                </a:lnTo>
                <a:lnTo>
                  <a:pt x="107175" y="1950070"/>
                </a:lnTo>
                <a:lnTo>
                  <a:pt x="65458" y="1941648"/>
                </a:lnTo>
                <a:lnTo>
                  <a:pt x="31391" y="1918679"/>
                </a:lnTo>
                <a:lnTo>
                  <a:pt x="8422" y="1884612"/>
                </a:lnTo>
                <a:lnTo>
                  <a:pt x="0" y="1842894"/>
                </a:lnTo>
                <a:lnTo>
                  <a:pt x="0" y="107176"/>
                </a:lnTo>
                <a:close/>
              </a:path>
            </a:pathLst>
          </a:custGeom>
          <a:ln w="9524">
            <a:solidFill>
              <a:srgbClr val="B0F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889923" y="4684053"/>
            <a:ext cx="871855" cy="11455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0320" marR="12700" algn="ctr">
              <a:lnSpc>
                <a:spcPts val="1700"/>
              </a:lnSpc>
              <a:spcBef>
                <a:spcPts val="340"/>
              </a:spcBef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60s:</a:t>
            </a:r>
            <a:r>
              <a:rPr sz="1600" spc="-95" dirty="0">
                <a:solidFill>
                  <a:srgbClr val="1A1714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Disco  duro.</a:t>
            </a:r>
            <a:endParaRPr sz="1600">
              <a:latin typeface="Calibri"/>
              <a:cs typeface="Calibri"/>
            </a:endParaRPr>
          </a:p>
          <a:p>
            <a:pPr marL="12700" marR="5080" algn="ctr">
              <a:lnSpc>
                <a:spcPts val="1700"/>
              </a:lnSpc>
            </a:pP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Procesa  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miento</a:t>
            </a:r>
            <a:r>
              <a:rPr sz="1600" spc="-100" dirty="0">
                <a:solidFill>
                  <a:srgbClr val="1A171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de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780"/>
              </a:lnSpc>
            </a:pP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archivos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4164" y="2222312"/>
            <a:ext cx="1785400" cy="15360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03608" y="2369151"/>
            <a:ext cx="1854606" cy="13891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22839" y="1868662"/>
            <a:ext cx="2291480" cy="171860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32998" y="3469954"/>
            <a:ext cx="1814680" cy="6995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44571" y="2258592"/>
            <a:ext cx="1613677" cy="154032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Historia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4775661"/>
            <a:ext cx="1409006" cy="1650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531" y="4819203"/>
            <a:ext cx="1296670" cy="1532255"/>
          </a:xfrm>
          <a:custGeom>
            <a:avLst/>
            <a:gdLst/>
            <a:ahLst/>
            <a:cxnLst/>
            <a:rect l="l" t="t" r="r" b="b"/>
            <a:pathLst>
              <a:path w="1296670" h="1532254">
                <a:moveTo>
                  <a:pt x="1166911" y="0"/>
                </a:moveTo>
                <a:lnTo>
                  <a:pt x="129656" y="0"/>
                </a:lnTo>
                <a:lnTo>
                  <a:pt x="79188" y="10189"/>
                </a:lnTo>
                <a:lnTo>
                  <a:pt x="37975" y="37975"/>
                </a:lnTo>
                <a:lnTo>
                  <a:pt x="10189" y="79188"/>
                </a:lnTo>
                <a:lnTo>
                  <a:pt x="0" y="129656"/>
                </a:lnTo>
                <a:lnTo>
                  <a:pt x="0" y="1402388"/>
                </a:lnTo>
                <a:lnTo>
                  <a:pt x="10189" y="1452856"/>
                </a:lnTo>
                <a:lnTo>
                  <a:pt x="37975" y="1494069"/>
                </a:lnTo>
                <a:lnTo>
                  <a:pt x="79188" y="1521855"/>
                </a:lnTo>
                <a:lnTo>
                  <a:pt x="129656" y="1532045"/>
                </a:lnTo>
                <a:lnTo>
                  <a:pt x="1166911" y="1532045"/>
                </a:lnTo>
                <a:lnTo>
                  <a:pt x="1217379" y="1521855"/>
                </a:lnTo>
                <a:lnTo>
                  <a:pt x="1258592" y="1494069"/>
                </a:lnTo>
                <a:lnTo>
                  <a:pt x="1286379" y="1452856"/>
                </a:lnTo>
                <a:lnTo>
                  <a:pt x="1296568" y="1402388"/>
                </a:lnTo>
                <a:lnTo>
                  <a:pt x="1296568" y="129656"/>
                </a:lnTo>
                <a:lnTo>
                  <a:pt x="1286379" y="79188"/>
                </a:lnTo>
                <a:lnTo>
                  <a:pt x="1258592" y="37975"/>
                </a:lnTo>
                <a:lnTo>
                  <a:pt x="1217379" y="10189"/>
                </a:lnTo>
                <a:lnTo>
                  <a:pt x="1166911" y="0"/>
                </a:lnTo>
                <a:close/>
              </a:path>
            </a:pathLst>
          </a:custGeom>
          <a:solidFill>
            <a:srgbClr val="E5F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531" y="4819203"/>
            <a:ext cx="1296670" cy="1532255"/>
          </a:xfrm>
          <a:custGeom>
            <a:avLst/>
            <a:gdLst/>
            <a:ahLst/>
            <a:cxnLst/>
            <a:rect l="l" t="t" r="r" b="b"/>
            <a:pathLst>
              <a:path w="1296670" h="1532254">
                <a:moveTo>
                  <a:pt x="0" y="129656"/>
                </a:moveTo>
                <a:lnTo>
                  <a:pt x="10189" y="79188"/>
                </a:lnTo>
                <a:lnTo>
                  <a:pt x="37975" y="37975"/>
                </a:lnTo>
                <a:lnTo>
                  <a:pt x="79188" y="10189"/>
                </a:lnTo>
                <a:lnTo>
                  <a:pt x="129656" y="0"/>
                </a:lnTo>
                <a:lnTo>
                  <a:pt x="1166910" y="0"/>
                </a:lnTo>
                <a:lnTo>
                  <a:pt x="1217379" y="10189"/>
                </a:lnTo>
                <a:lnTo>
                  <a:pt x="1258592" y="37975"/>
                </a:lnTo>
                <a:lnTo>
                  <a:pt x="1286378" y="79188"/>
                </a:lnTo>
                <a:lnTo>
                  <a:pt x="1296567" y="129656"/>
                </a:lnTo>
                <a:lnTo>
                  <a:pt x="1296567" y="1402387"/>
                </a:lnTo>
                <a:lnTo>
                  <a:pt x="1286378" y="1452856"/>
                </a:lnTo>
                <a:lnTo>
                  <a:pt x="1258592" y="1494069"/>
                </a:lnTo>
                <a:lnTo>
                  <a:pt x="1217379" y="1521855"/>
                </a:lnTo>
                <a:lnTo>
                  <a:pt x="1166910" y="1532044"/>
                </a:lnTo>
                <a:lnTo>
                  <a:pt x="129656" y="1532044"/>
                </a:lnTo>
                <a:lnTo>
                  <a:pt x="79188" y="1521855"/>
                </a:lnTo>
                <a:lnTo>
                  <a:pt x="37975" y="1494069"/>
                </a:lnTo>
                <a:lnTo>
                  <a:pt x="10189" y="1452856"/>
                </a:lnTo>
                <a:lnTo>
                  <a:pt x="0" y="1402387"/>
                </a:lnTo>
                <a:lnTo>
                  <a:pt x="0" y="129656"/>
                </a:lnTo>
                <a:close/>
              </a:path>
            </a:pathLst>
          </a:custGeom>
          <a:ln w="9524">
            <a:solidFill>
              <a:srgbClr val="B0F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8371" y="5111260"/>
            <a:ext cx="871219" cy="91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>
              <a:lnSpc>
                <a:spcPts val="1810"/>
              </a:lnSpc>
              <a:spcBef>
                <a:spcPts val="100"/>
              </a:spcBef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1970:</a:t>
            </a:r>
            <a:endParaRPr sz="1600">
              <a:latin typeface="Calibri"/>
              <a:cs typeface="Calibri"/>
            </a:endParaRPr>
          </a:p>
          <a:p>
            <a:pPr marL="12065" marR="5080" algn="ctr">
              <a:lnSpc>
                <a:spcPts val="1700"/>
              </a:lnSpc>
              <a:spcBef>
                <a:spcPts val="130"/>
              </a:spcBef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Modelo  R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la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nal  (Codd)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62545" y="5399116"/>
            <a:ext cx="369916" cy="41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8755" y="5424450"/>
            <a:ext cx="274872" cy="3215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0774" y="4775661"/>
            <a:ext cx="1413163" cy="16500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7726" y="4819203"/>
            <a:ext cx="1296670" cy="1532255"/>
          </a:xfrm>
          <a:custGeom>
            <a:avLst/>
            <a:gdLst/>
            <a:ahLst/>
            <a:cxnLst/>
            <a:rect l="l" t="t" r="r" b="b"/>
            <a:pathLst>
              <a:path w="1296670" h="1532254">
                <a:moveTo>
                  <a:pt x="1166911" y="0"/>
                </a:moveTo>
                <a:lnTo>
                  <a:pt x="129658" y="0"/>
                </a:lnTo>
                <a:lnTo>
                  <a:pt x="79189" y="10189"/>
                </a:lnTo>
                <a:lnTo>
                  <a:pt x="37976" y="37975"/>
                </a:lnTo>
                <a:lnTo>
                  <a:pt x="10189" y="79188"/>
                </a:lnTo>
                <a:lnTo>
                  <a:pt x="0" y="129656"/>
                </a:lnTo>
                <a:lnTo>
                  <a:pt x="0" y="1402388"/>
                </a:lnTo>
                <a:lnTo>
                  <a:pt x="10189" y="1452856"/>
                </a:lnTo>
                <a:lnTo>
                  <a:pt x="37976" y="1494069"/>
                </a:lnTo>
                <a:lnTo>
                  <a:pt x="79189" y="1521855"/>
                </a:lnTo>
                <a:lnTo>
                  <a:pt x="129658" y="1532045"/>
                </a:lnTo>
                <a:lnTo>
                  <a:pt x="1166911" y="1532045"/>
                </a:lnTo>
                <a:lnTo>
                  <a:pt x="1217379" y="1521855"/>
                </a:lnTo>
                <a:lnTo>
                  <a:pt x="1258592" y="1494069"/>
                </a:lnTo>
                <a:lnTo>
                  <a:pt x="1286379" y="1452856"/>
                </a:lnTo>
                <a:lnTo>
                  <a:pt x="1296568" y="1402388"/>
                </a:lnTo>
                <a:lnTo>
                  <a:pt x="1296568" y="129656"/>
                </a:lnTo>
                <a:lnTo>
                  <a:pt x="1286379" y="79188"/>
                </a:lnTo>
                <a:lnTo>
                  <a:pt x="1258592" y="37975"/>
                </a:lnTo>
                <a:lnTo>
                  <a:pt x="1217379" y="10189"/>
                </a:lnTo>
                <a:lnTo>
                  <a:pt x="1166911" y="0"/>
                </a:lnTo>
                <a:close/>
              </a:path>
            </a:pathLst>
          </a:custGeom>
          <a:solidFill>
            <a:srgbClr val="E5F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7726" y="4819203"/>
            <a:ext cx="1296670" cy="1532255"/>
          </a:xfrm>
          <a:custGeom>
            <a:avLst/>
            <a:gdLst/>
            <a:ahLst/>
            <a:cxnLst/>
            <a:rect l="l" t="t" r="r" b="b"/>
            <a:pathLst>
              <a:path w="1296670" h="1532254">
                <a:moveTo>
                  <a:pt x="0" y="129656"/>
                </a:moveTo>
                <a:lnTo>
                  <a:pt x="10189" y="79188"/>
                </a:lnTo>
                <a:lnTo>
                  <a:pt x="37975" y="37975"/>
                </a:lnTo>
                <a:lnTo>
                  <a:pt x="79188" y="10189"/>
                </a:lnTo>
                <a:lnTo>
                  <a:pt x="129657" y="0"/>
                </a:lnTo>
                <a:lnTo>
                  <a:pt x="1166910" y="0"/>
                </a:lnTo>
                <a:lnTo>
                  <a:pt x="1217379" y="10189"/>
                </a:lnTo>
                <a:lnTo>
                  <a:pt x="1258592" y="37975"/>
                </a:lnTo>
                <a:lnTo>
                  <a:pt x="1286378" y="79188"/>
                </a:lnTo>
                <a:lnTo>
                  <a:pt x="1296567" y="129656"/>
                </a:lnTo>
                <a:lnTo>
                  <a:pt x="1296567" y="1402387"/>
                </a:lnTo>
                <a:lnTo>
                  <a:pt x="1286378" y="1452856"/>
                </a:lnTo>
                <a:lnTo>
                  <a:pt x="1258592" y="1494069"/>
                </a:lnTo>
                <a:lnTo>
                  <a:pt x="1217379" y="1521855"/>
                </a:lnTo>
                <a:lnTo>
                  <a:pt x="1166910" y="1532044"/>
                </a:lnTo>
                <a:lnTo>
                  <a:pt x="129657" y="1532044"/>
                </a:lnTo>
                <a:lnTo>
                  <a:pt x="79188" y="1521855"/>
                </a:lnTo>
                <a:lnTo>
                  <a:pt x="37975" y="1494069"/>
                </a:lnTo>
                <a:lnTo>
                  <a:pt x="10189" y="1452856"/>
                </a:lnTo>
                <a:lnTo>
                  <a:pt x="0" y="1402387"/>
                </a:lnTo>
                <a:lnTo>
                  <a:pt x="0" y="129656"/>
                </a:lnTo>
                <a:close/>
              </a:path>
            </a:pathLst>
          </a:custGeom>
          <a:ln w="9524">
            <a:solidFill>
              <a:srgbClr val="B0F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95549" y="5001532"/>
            <a:ext cx="727710" cy="114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175">
              <a:lnSpc>
                <a:spcPts val="1810"/>
              </a:lnSpc>
              <a:spcBef>
                <a:spcPts val="100"/>
              </a:spcBef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1976:</a:t>
            </a:r>
            <a:endParaRPr sz="1600">
              <a:latin typeface="Calibri"/>
              <a:cs typeface="Calibri"/>
            </a:endParaRPr>
          </a:p>
          <a:p>
            <a:pPr marL="12700" marR="5080" indent="29209" algn="just">
              <a:lnSpc>
                <a:spcPct val="90300"/>
              </a:lnSpc>
              <a:spcBef>
                <a:spcPts val="75"/>
              </a:spcBef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Modelo  En</a:t>
            </a:r>
            <a:r>
              <a:rPr sz="1600" spc="-10" dirty="0">
                <a:solidFill>
                  <a:srgbClr val="1A1714"/>
                </a:solidFill>
                <a:latin typeface="Calibri"/>
                <a:cs typeface="Calibri"/>
              </a:rPr>
              <a:t>tidad</a:t>
            </a:r>
            <a:r>
              <a:rPr sz="1600" spc="-295" dirty="0">
                <a:solidFill>
                  <a:srgbClr val="1A1714"/>
                </a:solidFill>
                <a:latin typeface="Calibri"/>
                <a:cs typeface="Calibri"/>
              </a:rPr>
              <a:t>-­‐  R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la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ó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n  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(Chen)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78876" y="5399116"/>
            <a:ext cx="369916" cy="41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3951" y="5424450"/>
            <a:ext cx="274871" cy="321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7105" y="4775661"/>
            <a:ext cx="1409006" cy="16500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22920" y="4819203"/>
            <a:ext cx="1296670" cy="1532255"/>
          </a:xfrm>
          <a:custGeom>
            <a:avLst/>
            <a:gdLst/>
            <a:ahLst/>
            <a:cxnLst/>
            <a:rect l="l" t="t" r="r" b="b"/>
            <a:pathLst>
              <a:path w="1296670" h="1532254">
                <a:moveTo>
                  <a:pt x="1166911" y="0"/>
                </a:moveTo>
                <a:lnTo>
                  <a:pt x="129656" y="0"/>
                </a:lnTo>
                <a:lnTo>
                  <a:pt x="79189" y="10189"/>
                </a:lnTo>
                <a:lnTo>
                  <a:pt x="37976" y="37975"/>
                </a:lnTo>
                <a:lnTo>
                  <a:pt x="10189" y="79188"/>
                </a:lnTo>
                <a:lnTo>
                  <a:pt x="0" y="129656"/>
                </a:lnTo>
                <a:lnTo>
                  <a:pt x="0" y="1402388"/>
                </a:lnTo>
                <a:lnTo>
                  <a:pt x="10189" y="1452856"/>
                </a:lnTo>
                <a:lnTo>
                  <a:pt x="37976" y="1494069"/>
                </a:lnTo>
                <a:lnTo>
                  <a:pt x="79189" y="1521855"/>
                </a:lnTo>
                <a:lnTo>
                  <a:pt x="129656" y="1532045"/>
                </a:lnTo>
                <a:lnTo>
                  <a:pt x="1166911" y="1532045"/>
                </a:lnTo>
                <a:lnTo>
                  <a:pt x="1217379" y="1521855"/>
                </a:lnTo>
                <a:lnTo>
                  <a:pt x="1258592" y="1494069"/>
                </a:lnTo>
                <a:lnTo>
                  <a:pt x="1286379" y="1452856"/>
                </a:lnTo>
                <a:lnTo>
                  <a:pt x="1296568" y="1402388"/>
                </a:lnTo>
                <a:lnTo>
                  <a:pt x="1296568" y="129656"/>
                </a:lnTo>
                <a:lnTo>
                  <a:pt x="1286379" y="79188"/>
                </a:lnTo>
                <a:lnTo>
                  <a:pt x="1258592" y="37975"/>
                </a:lnTo>
                <a:lnTo>
                  <a:pt x="1217379" y="10189"/>
                </a:lnTo>
                <a:lnTo>
                  <a:pt x="1166911" y="0"/>
                </a:lnTo>
                <a:close/>
              </a:path>
            </a:pathLst>
          </a:custGeom>
          <a:solidFill>
            <a:srgbClr val="E5F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22920" y="4819203"/>
            <a:ext cx="1296670" cy="1532255"/>
          </a:xfrm>
          <a:custGeom>
            <a:avLst/>
            <a:gdLst/>
            <a:ahLst/>
            <a:cxnLst/>
            <a:rect l="l" t="t" r="r" b="b"/>
            <a:pathLst>
              <a:path w="1296670" h="1532254">
                <a:moveTo>
                  <a:pt x="0" y="129656"/>
                </a:moveTo>
                <a:lnTo>
                  <a:pt x="10189" y="79188"/>
                </a:lnTo>
                <a:lnTo>
                  <a:pt x="37975" y="37975"/>
                </a:lnTo>
                <a:lnTo>
                  <a:pt x="79188" y="10189"/>
                </a:lnTo>
                <a:lnTo>
                  <a:pt x="129656" y="0"/>
                </a:lnTo>
                <a:lnTo>
                  <a:pt x="1166910" y="0"/>
                </a:lnTo>
                <a:lnTo>
                  <a:pt x="1217379" y="10189"/>
                </a:lnTo>
                <a:lnTo>
                  <a:pt x="1258592" y="37975"/>
                </a:lnTo>
                <a:lnTo>
                  <a:pt x="1286378" y="79188"/>
                </a:lnTo>
                <a:lnTo>
                  <a:pt x="1296567" y="129656"/>
                </a:lnTo>
                <a:lnTo>
                  <a:pt x="1296567" y="1402387"/>
                </a:lnTo>
                <a:lnTo>
                  <a:pt x="1286378" y="1452856"/>
                </a:lnTo>
                <a:lnTo>
                  <a:pt x="1258592" y="1494069"/>
                </a:lnTo>
                <a:lnTo>
                  <a:pt x="1217379" y="1521855"/>
                </a:lnTo>
                <a:lnTo>
                  <a:pt x="1166910" y="1532044"/>
                </a:lnTo>
                <a:lnTo>
                  <a:pt x="129656" y="1532044"/>
                </a:lnTo>
                <a:lnTo>
                  <a:pt x="79188" y="1521855"/>
                </a:lnTo>
                <a:lnTo>
                  <a:pt x="37975" y="1494069"/>
                </a:lnTo>
                <a:lnTo>
                  <a:pt x="10189" y="1452856"/>
                </a:lnTo>
                <a:lnTo>
                  <a:pt x="0" y="1402387"/>
                </a:lnTo>
                <a:lnTo>
                  <a:pt x="0" y="129656"/>
                </a:lnTo>
                <a:close/>
              </a:path>
            </a:pathLst>
          </a:custGeom>
          <a:ln w="9524">
            <a:solidFill>
              <a:srgbClr val="B0F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46933" y="5001532"/>
            <a:ext cx="1054735" cy="11455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065" marR="5080" algn="ctr">
              <a:lnSpc>
                <a:spcPct val="89800"/>
              </a:lnSpc>
              <a:spcBef>
                <a:spcPts val="295"/>
              </a:spcBef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70’s:</a:t>
            </a:r>
            <a:r>
              <a:rPr sz="1600" spc="-85" dirty="0">
                <a:solidFill>
                  <a:srgbClr val="1A1714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Lengua  jes de  consulta  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(SQL, QBE,  SQUARE)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95206" y="5399116"/>
            <a:ext cx="365760" cy="4156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49145" y="5424450"/>
            <a:ext cx="274872" cy="3215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3435" y="4775661"/>
            <a:ext cx="1409006" cy="16500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38116" y="4819203"/>
            <a:ext cx="1296670" cy="1532255"/>
          </a:xfrm>
          <a:custGeom>
            <a:avLst/>
            <a:gdLst/>
            <a:ahLst/>
            <a:cxnLst/>
            <a:rect l="l" t="t" r="r" b="b"/>
            <a:pathLst>
              <a:path w="1296670" h="1532254">
                <a:moveTo>
                  <a:pt x="1166910" y="0"/>
                </a:moveTo>
                <a:lnTo>
                  <a:pt x="129656" y="0"/>
                </a:lnTo>
                <a:lnTo>
                  <a:pt x="79188" y="10189"/>
                </a:lnTo>
                <a:lnTo>
                  <a:pt x="37975" y="37975"/>
                </a:lnTo>
                <a:lnTo>
                  <a:pt x="10189" y="79188"/>
                </a:lnTo>
                <a:lnTo>
                  <a:pt x="0" y="129656"/>
                </a:lnTo>
                <a:lnTo>
                  <a:pt x="0" y="1402388"/>
                </a:lnTo>
                <a:lnTo>
                  <a:pt x="10189" y="1452856"/>
                </a:lnTo>
                <a:lnTo>
                  <a:pt x="37975" y="1494069"/>
                </a:lnTo>
                <a:lnTo>
                  <a:pt x="79188" y="1521855"/>
                </a:lnTo>
                <a:lnTo>
                  <a:pt x="129656" y="1532045"/>
                </a:lnTo>
                <a:lnTo>
                  <a:pt x="1166910" y="1532045"/>
                </a:lnTo>
                <a:lnTo>
                  <a:pt x="1217378" y="1521855"/>
                </a:lnTo>
                <a:lnTo>
                  <a:pt x="1258592" y="1494069"/>
                </a:lnTo>
                <a:lnTo>
                  <a:pt x="1286379" y="1452856"/>
                </a:lnTo>
                <a:lnTo>
                  <a:pt x="1296568" y="1402388"/>
                </a:lnTo>
                <a:lnTo>
                  <a:pt x="1296568" y="129656"/>
                </a:lnTo>
                <a:lnTo>
                  <a:pt x="1286379" y="79188"/>
                </a:lnTo>
                <a:lnTo>
                  <a:pt x="1258592" y="37975"/>
                </a:lnTo>
                <a:lnTo>
                  <a:pt x="1217378" y="10189"/>
                </a:lnTo>
                <a:lnTo>
                  <a:pt x="1166910" y="0"/>
                </a:lnTo>
                <a:close/>
              </a:path>
            </a:pathLst>
          </a:custGeom>
          <a:solidFill>
            <a:srgbClr val="E5F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38116" y="4819203"/>
            <a:ext cx="1296670" cy="1532255"/>
          </a:xfrm>
          <a:custGeom>
            <a:avLst/>
            <a:gdLst/>
            <a:ahLst/>
            <a:cxnLst/>
            <a:rect l="l" t="t" r="r" b="b"/>
            <a:pathLst>
              <a:path w="1296670" h="1532254">
                <a:moveTo>
                  <a:pt x="0" y="129656"/>
                </a:moveTo>
                <a:lnTo>
                  <a:pt x="10189" y="79188"/>
                </a:lnTo>
                <a:lnTo>
                  <a:pt x="37975" y="37975"/>
                </a:lnTo>
                <a:lnTo>
                  <a:pt x="79188" y="10189"/>
                </a:lnTo>
                <a:lnTo>
                  <a:pt x="129656" y="0"/>
                </a:lnTo>
                <a:lnTo>
                  <a:pt x="1166910" y="0"/>
                </a:lnTo>
                <a:lnTo>
                  <a:pt x="1217378" y="10189"/>
                </a:lnTo>
                <a:lnTo>
                  <a:pt x="1258591" y="37975"/>
                </a:lnTo>
                <a:lnTo>
                  <a:pt x="1286378" y="79188"/>
                </a:lnTo>
                <a:lnTo>
                  <a:pt x="1296567" y="129656"/>
                </a:lnTo>
                <a:lnTo>
                  <a:pt x="1296567" y="1402387"/>
                </a:lnTo>
                <a:lnTo>
                  <a:pt x="1286378" y="1452856"/>
                </a:lnTo>
                <a:lnTo>
                  <a:pt x="1258591" y="1494069"/>
                </a:lnTo>
                <a:lnTo>
                  <a:pt x="1217378" y="1521855"/>
                </a:lnTo>
                <a:lnTo>
                  <a:pt x="1166910" y="1532044"/>
                </a:lnTo>
                <a:lnTo>
                  <a:pt x="129656" y="1532044"/>
                </a:lnTo>
                <a:lnTo>
                  <a:pt x="79188" y="1521855"/>
                </a:lnTo>
                <a:lnTo>
                  <a:pt x="37975" y="1494069"/>
                </a:lnTo>
                <a:lnTo>
                  <a:pt x="10189" y="1452856"/>
                </a:lnTo>
                <a:lnTo>
                  <a:pt x="0" y="1402387"/>
                </a:lnTo>
                <a:lnTo>
                  <a:pt x="0" y="129656"/>
                </a:lnTo>
                <a:close/>
              </a:path>
            </a:pathLst>
          </a:custGeom>
          <a:ln w="9524">
            <a:solidFill>
              <a:srgbClr val="B0F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67338" y="4891806"/>
            <a:ext cx="1044575" cy="136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ts val="1810"/>
              </a:lnSpc>
              <a:spcBef>
                <a:spcPts val="100"/>
              </a:spcBef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80’s:</a:t>
            </a:r>
            <a:r>
              <a:rPr sz="1600" spc="-45" dirty="0">
                <a:solidFill>
                  <a:srgbClr val="1A171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SGBD</a:t>
            </a:r>
            <a:endParaRPr sz="1600">
              <a:latin typeface="Calibri"/>
              <a:cs typeface="Calibri"/>
            </a:endParaRPr>
          </a:p>
          <a:p>
            <a:pPr marL="12700" marR="5080" indent="-635" algn="ctr">
              <a:lnSpc>
                <a:spcPct val="89800"/>
              </a:lnSpc>
              <a:spcBef>
                <a:spcPts val="85"/>
              </a:spcBef>
            </a:pP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para  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mputad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r  es 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persona  les (DBASE,  Paradox)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07382" y="5399116"/>
            <a:ext cx="369916" cy="41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64340" y="5424450"/>
            <a:ext cx="274872" cy="3215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85611" y="4775661"/>
            <a:ext cx="1413163" cy="16500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53311" y="4819203"/>
            <a:ext cx="1296670" cy="1532255"/>
          </a:xfrm>
          <a:custGeom>
            <a:avLst/>
            <a:gdLst/>
            <a:ahLst/>
            <a:cxnLst/>
            <a:rect l="l" t="t" r="r" b="b"/>
            <a:pathLst>
              <a:path w="1296670" h="1532254">
                <a:moveTo>
                  <a:pt x="1166911" y="0"/>
                </a:moveTo>
                <a:lnTo>
                  <a:pt x="129656" y="0"/>
                </a:lnTo>
                <a:lnTo>
                  <a:pt x="79188" y="10189"/>
                </a:lnTo>
                <a:lnTo>
                  <a:pt x="37975" y="37975"/>
                </a:lnTo>
                <a:lnTo>
                  <a:pt x="10189" y="79188"/>
                </a:lnTo>
                <a:lnTo>
                  <a:pt x="0" y="129656"/>
                </a:lnTo>
                <a:lnTo>
                  <a:pt x="0" y="1402388"/>
                </a:lnTo>
                <a:lnTo>
                  <a:pt x="10189" y="1452856"/>
                </a:lnTo>
                <a:lnTo>
                  <a:pt x="37975" y="1494069"/>
                </a:lnTo>
                <a:lnTo>
                  <a:pt x="79188" y="1521855"/>
                </a:lnTo>
                <a:lnTo>
                  <a:pt x="129656" y="1532045"/>
                </a:lnTo>
                <a:lnTo>
                  <a:pt x="1166911" y="1532045"/>
                </a:lnTo>
                <a:lnTo>
                  <a:pt x="1217379" y="1521855"/>
                </a:lnTo>
                <a:lnTo>
                  <a:pt x="1258592" y="1494069"/>
                </a:lnTo>
                <a:lnTo>
                  <a:pt x="1286379" y="1452856"/>
                </a:lnTo>
                <a:lnTo>
                  <a:pt x="1296568" y="1402388"/>
                </a:lnTo>
                <a:lnTo>
                  <a:pt x="1296568" y="129656"/>
                </a:lnTo>
                <a:lnTo>
                  <a:pt x="1286379" y="79188"/>
                </a:lnTo>
                <a:lnTo>
                  <a:pt x="1258592" y="37975"/>
                </a:lnTo>
                <a:lnTo>
                  <a:pt x="1217379" y="10189"/>
                </a:lnTo>
                <a:lnTo>
                  <a:pt x="1166911" y="0"/>
                </a:lnTo>
                <a:close/>
              </a:path>
            </a:pathLst>
          </a:custGeom>
          <a:solidFill>
            <a:srgbClr val="E5F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53311" y="4819203"/>
            <a:ext cx="1296670" cy="1532255"/>
          </a:xfrm>
          <a:custGeom>
            <a:avLst/>
            <a:gdLst/>
            <a:ahLst/>
            <a:cxnLst/>
            <a:rect l="l" t="t" r="r" b="b"/>
            <a:pathLst>
              <a:path w="1296670" h="1532254">
                <a:moveTo>
                  <a:pt x="0" y="129656"/>
                </a:moveTo>
                <a:lnTo>
                  <a:pt x="10189" y="79188"/>
                </a:lnTo>
                <a:lnTo>
                  <a:pt x="37975" y="37975"/>
                </a:lnTo>
                <a:lnTo>
                  <a:pt x="79188" y="10189"/>
                </a:lnTo>
                <a:lnTo>
                  <a:pt x="129657" y="0"/>
                </a:lnTo>
                <a:lnTo>
                  <a:pt x="1166910" y="0"/>
                </a:lnTo>
                <a:lnTo>
                  <a:pt x="1217379" y="10189"/>
                </a:lnTo>
                <a:lnTo>
                  <a:pt x="1258592" y="37975"/>
                </a:lnTo>
                <a:lnTo>
                  <a:pt x="1286378" y="79188"/>
                </a:lnTo>
                <a:lnTo>
                  <a:pt x="1296567" y="129656"/>
                </a:lnTo>
                <a:lnTo>
                  <a:pt x="1296567" y="1402387"/>
                </a:lnTo>
                <a:lnTo>
                  <a:pt x="1286378" y="1452856"/>
                </a:lnTo>
                <a:lnTo>
                  <a:pt x="1258592" y="1494069"/>
                </a:lnTo>
                <a:lnTo>
                  <a:pt x="1217379" y="1521855"/>
                </a:lnTo>
                <a:lnTo>
                  <a:pt x="1166910" y="1532044"/>
                </a:lnTo>
                <a:lnTo>
                  <a:pt x="129657" y="1532044"/>
                </a:lnTo>
                <a:lnTo>
                  <a:pt x="79188" y="1521855"/>
                </a:lnTo>
                <a:lnTo>
                  <a:pt x="37975" y="1494069"/>
                </a:lnTo>
                <a:lnTo>
                  <a:pt x="10189" y="1452856"/>
                </a:lnTo>
                <a:lnTo>
                  <a:pt x="0" y="1402387"/>
                </a:lnTo>
                <a:lnTo>
                  <a:pt x="0" y="129656"/>
                </a:lnTo>
                <a:close/>
              </a:path>
            </a:pathLst>
          </a:custGeom>
          <a:ln w="9524">
            <a:solidFill>
              <a:srgbClr val="B0F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698606" y="5220989"/>
            <a:ext cx="1012825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ts val="1810"/>
              </a:lnSpc>
              <a:spcBef>
                <a:spcPts val="100"/>
              </a:spcBef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80’s:</a:t>
            </a:r>
            <a:r>
              <a:rPr sz="1600" spc="-105" dirty="0">
                <a:solidFill>
                  <a:srgbClr val="1A171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SGBDs</a:t>
            </a:r>
            <a:endParaRPr sz="1600">
              <a:latin typeface="Calibri"/>
              <a:cs typeface="Calibri"/>
            </a:endParaRPr>
          </a:p>
          <a:p>
            <a:pPr marL="13335" marR="5080" indent="-1270">
              <a:lnSpc>
                <a:spcPts val="1700"/>
              </a:lnSpc>
              <a:spcBef>
                <a:spcPts val="130"/>
              </a:spcBef>
            </a:pP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ela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nales  c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me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ciales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5786" y="2615320"/>
            <a:ext cx="1676040" cy="16602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47444" y="2807399"/>
            <a:ext cx="2302873" cy="13785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90113" y="2128500"/>
            <a:ext cx="1486728" cy="4551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44607" y="2934654"/>
            <a:ext cx="1433244" cy="1840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94081" y="3295780"/>
            <a:ext cx="1408170" cy="4139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94081" y="3857919"/>
            <a:ext cx="1489375" cy="32801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Historia</a:t>
            </a:r>
          </a:p>
        </p:txBody>
      </p:sp>
      <p:sp>
        <p:nvSpPr>
          <p:cNvPr id="3" name="object 3"/>
          <p:cNvSpPr/>
          <p:nvPr/>
        </p:nvSpPr>
        <p:spPr>
          <a:xfrm>
            <a:off x="220287" y="4547061"/>
            <a:ext cx="1766454" cy="1192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929" y="4586096"/>
            <a:ext cx="1647825" cy="1081405"/>
          </a:xfrm>
          <a:custGeom>
            <a:avLst/>
            <a:gdLst/>
            <a:ahLst/>
            <a:cxnLst/>
            <a:rect l="l" t="t" r="r" b="b"/>
            <a:pathLst>
              <a:path w="1647825" h="1081404">
                <a:moveTo>
                  <a:pt x="1539301" y="0"/>
                </a:moveTo>
                <a:lnTo>
                  <a:pt x="108111" y="0"/>
                </a:lnTo>
                <a:lnTo>
                  <a:pt x="66029" y="8495"/>
                </a:lnTo>
                <a:lnTo>
                  <a:pt x="31665" y="31664"/>
                </a:lnTo>
                <a:lnTo>
                  <a:pt x="8495" y="66029"/>
                </a:lnTo>
                <a:lnTo>
                  <a:pt x="0" y="108111"/>
                </a:lnTo>
                <a:lnTo>
                  <a:pt x="0" y="973002"/>
                </a:lnTo>
                <a:lnTo>
                  <a:pt x="8496" y="1015085"/>
                </a:lnTo>
                <a:lnTo>
                  <a:pt x="31666" y="1049449"/>
                </a:lnTo>
                <a:lnTo>
                  <a:pt x="66034" y="1072619"/>
                </a:lnTo>
                <a:lnTo>
                  <a:pt x="108111" y="1081114"/>
                </a:lnTo>
                <a:lnTo>
                  <a:pt x="1539304" y="1081114"/>
                </a:lnTo>
                <a:lnTo>
                  <a:pt x="1581384" y="1072618"/>
                </a:lnTo>
                <a:lnTo>
                  <a:pt x="1615748" y="1049448"/>
                </a:lnTo>
                <a:lnTo>
                  <a:pt x="1638917" y="1015084"/>
                </a:lnTo>
                <a:lnTo>
                  <a:pt x="1647412" y="973002"/>
                </a:lnTo>
                <a:lnTo>
                  <a:pt x="1647414" y="108111"/>
                </a:lnTo>
                <a:lnTo>
                  <a:pt x="1638918" y="66029"/>
                </a:lnTo>
                <a:lnTo>
                  <a:pt x="1615748" y="31664"/>
                </a:lnTo>
                <a:lnTo>
                  <a:pt x="1581383" y="8495"/>
                </a:lnTo>
                <a:lnTo>
                  <a:pt x="1539301" y="0"/>
                </a:lnTo>
                <a:close/>
              </a:path>
            </a:pathLst>
          </a:custGeom>
          <a:solidFill>
            <a:srgbClr val="E5F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7929" y="4586097"/>
            <a:ext cx="1647825" cy="1081405"/>
          </a:xfrm>
          <a:custGeom>
            <a:avLst/>
            <a:gdLst/>
            <a:ahLst/>
            <a:cxnLst/>
            <a:rect l="l" t="t" r="r" b="b"/>
            <a:pathLst>
              <a:path w="1647825" h="1081404">
                <a:moveTo>
                  <a:pt x="0" y="108111"/>
                </a:moveTo>
                <a:lnTo>
                  <a:pt x="8495" y="66029"/>
                </a:lnTo>
                <a:lnTo>
                  <a:pt x="31665" y="31665"/>
                </a:lnTo>
                <a:lnTo>
                  <a:pt x="66029" y="8495"/>
                </a:lnTo>
                <a:lnTo>
                  <a:pt x="108111" y="0"/>
                </a:lnTo>
                <a:lnTo>
                  <a:pt x="1539301" y="0"/>
                </a:lnTo>
                <a:lnTo>
                  <a:pt x="1581383" y="8495"/>
                </a:lnTo>
                <a:lnTo>
                  <a:pt x="1615748" y="31665"/>
                </a:lnTo>
                <a:lnTo>
                  <a:pt x="1638917" y="66029"/>
                </a:lnTo>
                <a:lnTo>
                  <a:pt x="1647413" y="108111"/>
                </a:lnTo>
                <a:lnTo>
                  <a:pt x="1647412" y="973003"/>
                </a:lnTo>
                <a:lnTo>
                  <a:pt x="1638916" y="1015085"/>
                </a:lnTo>
                <a:lnTo>
                  <a:pt x="1615747" y="1049450"/>
                </a:lnTo>
                <a:lnTo>
                  <a:pt x="1581382" y="1072619"/>
                </a:lnTo>
                <a:lnTo>
                  <a:pt x="1539300" y="1081115"/>
                </a:lnTo>
                <a:lnTo>
                  <a:pt x="108111" y="1081114"/>
                </a:lnTo>
                <a:lnTo>
                  <a:pt x="66029" y="1072618"/>
                </a:lnTo>
                <a:lnTo>
                  <a:pt x="31665" y="1049449"/>
                </a:lnTo>
                <a:lnTo>
                  <a:pt x="8495" y="1015084"/>
                </a:lnTo>
                <a:lnTo>
                  <a:pt x="0" y="973002"/>
                </a:lnTo>
                <a:lnTo>
                  <a:pt x="0" y="108111"/>
                </a:lnTo>
                <a:close/>
              </a:path>
            </a:pathLst>
          </a:custGeom>
          <a:ln w="9524">
            <a:solidFill>
              <a:srgbClr val="B0F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4834" y="4762417"/>
            <a:ext cx="1060450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ts val="1810"/>
              </a:lnSpc>
              <a:spcBef>
                <a:spcPts val="100"/>
              </a:spcBef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80’s:</a:t>
            </a:r>
            <a:r>
              <a:rPr sz="1600" spc="-60" dirty="0">
                <a:solidFill>
                  <a:srgbClr val="1A171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SGBDs</a:t>
            </a:r>
            <a:endParaRPr sz="1600" dirty="0">
              <a:latin typeface="Calibri"/>
              <a:cs typeface="Calibri"/>
            </a:endParaRPr>
          </a:p>
          <a:p>
            <a:pPr marL="220345" marR="5080" indent="-208279">
              <a:lnSpc>
                <a:spcPts val="1700"/>
              </a:lnSpc>
              <a:spcBef>
                <a:spcPts val="130"/>
              </a:spcBef>
            </a:pP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orientados</a:t>
            </a:r>
            <a:r>
              <a:rPr sz="1600" spc="-65" dirty="0">
                <a:solidFill>
                  <a:srgbClr val="1A171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a  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objetos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44931" y="4896196"/>
            <a:ext cx="444730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0084" y="4922373"/>
            <a:ext cx="349251" cy="4085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27068" y="4547061"/>
            <a:ext cx="1766454" cy="1192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4309" y="4586096"/>
            <a:ext cx="1647825" cy="1081405"/>
          </a:xfrm>
          <a:custGeom>
            <a:avLst/>
            <a:gdLst/>
            <a:ahLst/>
            <a:cxnLst/>
            <a:rect l="l" t="t" r="r" b="b"/>
            <a:pathLst>
              <a:path w="1647825" h="1081404">
                <a:moveTo>
                  <a:pt x="1539302" y="0"/>
                </a:moveTo>
                <a:lnTo>
                  <a:pt x="108112" y="0"/>
                </a:lnTo>
                <a:lnTo>
                  <a:pt x="66030" y="8495"/>
                </a:lnTo>
                <a:lnTo>
                  <a:pt x="31665" y="31664"/>
                </a:lnTo>
                <a:lnTo>
                  <a:pt x="8496" y="66029"/>
                </a:lnTo>
                <a:lnTo>
                  <a:pt x="0" y="108111"/>
                </a:lnTo>
                <a:lnTo>
                  <a:pt x="0" y="973002"/>
                </a:lnTo>
                <a:lnTo>
                  <a:pt x="8496" y="1015085"/>
                </a:lnTo>
                <a:lnTo>
                  <a:pt x="31666" y="1049449"/>
                </a:lnTo>
                <a:lnTo>
                  <a:pt x="66034" y="1072619"/>
                </a:lnTo>
                <a:lnTo>
                  <a:pt x="108112" y="1081114"/>
                </a:lnTo>
                <a:lnTo>
                  <a:pt x="1539305" y="1081114"/>
                </a:lnTo>
                <a:lnTo>
                  <a:pt x="1581384" y="1072618"/>
                </a:lnTo>
                <a:lnTo>
                  <a:pt x="1615748" y="1049448"/>
                </a:lnTo>
                <a:lnTo>
                  <a:pt x="1638917" y="1015084"/>
                </a:lnTo>
                <a:lnTo>
                  <a:pt x="1647413" y="973002"/>
                </a:lnTo>
                <a:lnTo>
                  <a:pt x="1647414" y="108111"/>
                </a:lnTo>
                <a:lnTo>
                  <a:pt x="1638918" y="66029"/>
                </a:lnTo>
                <a:lnTo>
                  <a:pt x="1615749" y="31664"/>
                </a:lnTo>
                <a:lnTo>
                  <a:pt x="1581384" y="8495"/>
                </a:lnTo>
                <a:lnTo>
                  <a:pt x="1539302" y="0"/>
                </a:lnTo>
                <a:close/>
              </a:path>
            </a:pathLst>
          </a:custGeom>
          <a:solidFill>
            <a:srgbClr val="E5F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4308" y="4586097"/>
            <a:ext cx="1647825" cy="1081405"/>
          </a:xfrm>
          <a:custGeom>
            <a:avLst/>
            <a:gdLst/>
            <a:ahLst/>
            <a:cxnLst/>
            <a:rect l="l" t="t" r="r" b="b"/>
            <a:pathLst>
              <a:path w="1647825" h="1081404">
                <a:moveTo>
                  <a:pt x="0" y="108111"/>
                </a:moveTo>
                <a:lnTo>
                  <a:pt x="8495" y="66029"/>
                </a:lnTo>
                <a:lnTo>
                  <a:pt x="31665" y="31665"/>
                </a:lnTo>
                <a:lnTo>
                  <a:pt x="66029" y="8495"/>
                </a:lnTo>
                <a:lnTo>
                  <a:pt x="108111" y="0"/>
                </a:lnTo>
                <a:lnTo>
                  <a:pt x="1539301" y="0"/>
                </a:lnTo>
                <a:lnTo>
                  <a:pt x="1581383" y="8495"/>
                </a:lnTo>
                <a:lnTo>
                  <a:pt x="1615748" y="31665"/>
                </a:lnTo>
                <a:lnTo>
                  <a:pt x="1638917" y="66029"/>
                </a:lnTo>
                <a:lnTo>
                  <a:pt x="1647413" y="108111"/>
                </a:lnTo>
                <a:lnTo>
                  <a:pt x="1647412" y="973003"/>
                </a:lnTo>
                <a:lnTo>
                  <a:pt x="1638916" y="1015085"/>
                </a:lnTo>
                <a:lnTo>
                  <a:pt x="1615747" y="1049450"/>
                </a:lnTo>
                <a:lnTo>
                  <a:pt x="1581382" y="1072619"/>
                </a:lnTo>
                <a:lnTo>
                  <a:pt x="1539300" y="1081115"/>
                </a:lnTo>
                <a:lnTo>
                  <a:pt x="108111" y="1081114"/>
                </a:lnTo>
                <a:lnTo>
                  <a:pt x="66029" y="1072618"/>
                </a:lnTo>
                <a:lnTo>
                  <a:pt x="31665" y="1049449"/>
                </a:lnTo>
                <a:lnTo>
                  <a:pt x="8495" y="1015084"/>
                </a:lnTo>
                <a:lnTo>
                  <a:pt x="0" y="973002"/>
                </a:lnTo>
                <a:lnTo>
                  <a:pt x="0" y="108111"/>
                </a:lnTo>
                <a:close/>
              </a:path>
            </a:pathLst>
          </a:custGeom>
          <a:ln w="9524">
            <a:solidFill>
              <a:srgbClr val="B0F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89069" y="4652689"/>
            <a:ext cx="1264285" cy="91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810"/>
              </a:lnSpc>
              <a:spcBef>
                <a:spcPts val="100"/>
              </a:spcBef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90’s:</a:t>
            </a:r>
            <a:endParaRPr sz="1600">
              <a:latin typeface="Calibri"/>
              <a:cs typeface="Calibri"/>
            </a:endParaRPr>
          </a:p>
          <a:p>
            <a:pPr marL="12700" marR="5080" algn="ctr">
              <a:lnSpc>
                <a:spcPts val="1700"/>
              </a:lnSpc>
              <a:spcBef>
                <a:spcPts val="130"/>
              </a:spcBef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P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ro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cesa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m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iento  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paralelo, distri  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buido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51712" y="4896196"/>
            <a:ext cx="444730" cy="5029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06464" y="4922373"/>
            <a:ext cx="349251" cy="4085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33851" y="4547061"/>
            <a:ext cx="1762297" cy="1192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00688" y="4586096"/>
            <a:ext cx="1647825" cy="1081405"/>
          </a:xfrm>
          <a:custGeom>
            <a:avLst/>
            <a:gdLst/>
            <a:ahLst/>
            <a:cxnLst/>
            <a:rect l="l" t="t" r="r" b="b"/>
            <a:pathLst>
              <a:path w="1647825" h="1081404">
                <a:moveTo>
                  <a:pt x="1539300" y="0"/>
                </a:moveTo>
                <a:lnTo>
                  <a:pt x="108111" y="0"/>
                </a:lnTo>
                <a:lnTo>
                  <a:pt x="66029" y="8495"/>
                </a:lnTo>
                <a:lnTo>
                  <a:pt x="31665" y="31664"/>
                </a:lnTo>
                <a:lnTo>
                  <a:pt x="8495" y="66029"/>
                </a:lnTo>
                <a:lnTo>
                  <a:pt x="0" y="108111"/>
                </a:lnTo>
                <a:lnTo>
                  <a:pt x="0" y="973002"/>
                </a:lnTo>
                <a:lnTo>
                  <a:pt x="8496" y="1015085"/>
                </a:lnTo>
                <a:lnTo>
                  <a:pt x="31666" y="1049449"/>
                </a:lnTo>
                <a:lnTo>
                  <a:pt x="66034" y="1072619"/>
                </a:lnTo>
                <a:lnTo>
                  <a:pt x="108111" y="1081114"/>
                </a:lnTo>
                <a:lnTo>
                  <a:pt x="1539305" y="1081114"/>
                </a:lnTo>
                <a:lnTo>
                  <a:pt x="1581383" y="1072618"/>
                </a:lnTo>
                <a:lnTo>
                  <a:pt x="1615747" y="1049448"/>
                </a:lnTo>
                <a:lnTo>
                  <a:pt x="1638916" y="1015084"/>
                </a:lnTo>
                <a:lnTo>
                  <a:pt x="1647412" y="973002"/>
                </a:lnTo>
                <a:lnTo>
                  <a:pt x="1647413" y="108111"/>
                </a:lnTo>
                <a:lnTo>
                  <a:pt x="1638917" y="66029"/>
                </a:lnTo>
                <a:lnTo>
                  <a:pt x="1615748" y="31664"/>
                </a:lnTo>
                <a:lnTo>
                  <a:pt x="1581383" y="8495"/>
                </a:lnTo>
                <a:lnTo>
                  <a:pt x="1539300" y="0"/>
                </a:lnTo>
                <a:close/>
              </a:path>
            </a:pathLst>
          </a:custGeom>
          <a:solidFill>
            <a:srgbClr val="E5F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00688" y="4586097"/>
            <a:ext cx="1647825" cy="1081405"/>
          </a:xfrm>
          <a:custGeom>
            <a:avLst/>
            <a:gdLst/>
            <a:ahLst/>
            <a:cxnLst/>
            <a:rect l="l" t="t" r="r" b="b"/>
            <a:pathLst>
              <a:path w="1647825" h="1081404">
                <a:moveTo>
                  <a:pt x="0" y="108111"/>
                </a:moveTo>
                <a:lnTo>
                  <a:pt x="8495" y="66029"/>
                </a:lnTo>
                <a:lnTo>
                  <a:pt x="31665" y="31665"/>
                </a:lnTo>
                <a:lnTo>
                  <a:pt x="66029" y="8495"/>
                </a:lnTo>
                <a:lnTo>
                  <a:pt x="108111" y="0"/>
                </a:lnTo>
                <a:lnTo>
                  <a:pt x="1539301" y="0"/>
                </a:lnTo>
                <a:lnTo>
                  <a:pt x="1581383" y="8495"/>
                </a:lnTo>
                <a:lnTo>
                  <a:pt x="1615747" y="31665"/>
                </a:lnTo>
                <a:lnTo>
                  <a:pt x="1638916" y="66029"/>
                </a:lnTo>
                <a:lnTo>
                  <a:pt x="1647412" y="108111"/>
                </a:lnTo>
                <a:lnTo>
                  <a:pt x="1647412" y="973003"/>
                </a:lnTo>
                <a:lnTo>
                  <a:pt x="1638916" y="1015085"/>
                </a:lnTo>
                <a:lnTo>
                  <a:pt x="1615747" y="1049450"/>
                </a:lnTo>
                <a:lnTo>
                  <a:pt x="1581382" y="1072619"/>
                </a:lnTo>
                <a:lnTo>
                  <a:pt x="1539300" y="1081115"/>
                </a:lnTo>
                <a:lnTo>
                  <a:pt x="108111" y="1081114"/>
                </a:lnTo>
                <a:lnTo>
                  <a:pt x="66029" y="1072618"/>
                </a:lnTo>
                <a:lnTo>
                  <a:pt x="31665" y="1049449"/>
                </a:lnTo>
                <a:lnTo>
                  <a:pt x="8495" y="1015084"/>
                </a:lnTo>
                <a:lnTo>
                  <a:pt x="0" y="973002"/>
                </a:lnTo>
                <a:lnTo>
                  <a:pt x="0" y="108111"/>
                </a:lnTo>
                <a:close/>
              </a:path>
            </a:pathLst>
          </a:custGeom>
          <a:ln w="9524">
            <a:solidFill>
              <a:srgbClr val="B0F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27929" y="4652689"/>
            <a:ext cx="1399540" cy="9169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065" marR="5080" algn="ctr">
              <a:lnSpc>
                <a:spcPts val="1700"/>
              </a:lnSpc>
              <a:spcBef>
                <a:spcPts val="340"/>
              </a:spcBef>
            </a:pP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90’s:</a:t>
            </a:r>
            <a:r>
              <a:rPr sz="1600" spc="-70" dirty="0">
                <a:solidFill>
                  <a:srgbClr val="1A1714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Integración  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de 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datos, 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data  mining, análisis  de</a:t>
            </a:r>
            <a:r>
              <a:rPr sz="1600" spc="-15" dirty="0">
                <a:solidFill>
                  <a:srgbClr val="1A171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A1714"/>
                </a:solidFill>
                <a:latin typeface="Calibri"/>
                <a:cs typeface="Calibri"/>
              </a:rPr>
              <a:t>datos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58494" y="4896196"/>
            <a:ext cx="440574" cy="5029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12842" y="4922373"/>
            <a:ext cx="349251" cy="4085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40632" y="4547061"/>
            <a:ext cx="1762297" cy="11928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07067" y="4586096"/>
            <a:ext cx="1647825" cy="1081405"/>
          </a:xfrm>
          <a:custGeom>
            <a:avLst/>
            <a:gdLst/>
            <a:ahLst/>
            <a:cxnLst/>
            <a:rect l="l" t="t" r="r" b="b"/>
            <a:pathLst>
              <a:path w="1647825" h="1081404">
                <a:moveTo>
                  <a:pt x="1539300" y="0"/>
                </a:moveTo>
                <a:lnTo>
                  <a:pt x="108112" y="0"/>
                </a:lnTo>
                <a:lnTo>
                  <a:pt x="66030" y="8495"/>
                </a:lnTo>
                <a:lnTo>
                  <a:pt x="31665" y="31664"/>
                </a:lnTo>
                <a:lnTo>
                  <a:pt x="8496" y="66029"/>
                </a:lnTo>
                <a:lnTo>
                  <a:pt x="0" y="108111"/>
                </a:lnTo>
                <a:lnTo>
                  <a:pt x="0" y="973002"/>
                </a:lnTo>
                <a:lnTo>
                  <a:pt x="8496" y="1015085"/>
                </a:lnTo>
                <a:lnTo>
                  <a:pt x="31666" y="1049449"/>
                </a:lnTo>
                <a:lnTo>
                  <a:pt x="66034" y="1072619"/>
                </a:lnTo>
                <a:lnTo>
                  <a:pt x="108112" y="1081114"/>
                </a:lnTo>
                <a:lnTo>
                  <a:pt x="1539305" y="1081114"/>
                </a:lnTo>
                <a:lnTo>
                  <a:pt x="1581383" y="1072618"/>
                </a:lnTo>
                <a:lnTo>
                  <a:pt x="1615747" y="1049448"/>
                </a:lnTo>
                <a:lnTo>
                  <a:pt x="1638916" y="1015084"/>
                </a:lnTo>
                <a:lnTo>
                  <a:pt x="1647412" y="973002"/>
                </a:lnTo>
                <a:lnTo>
                  <a:pt x="1647413" y="108111"/>
                </a:lnTo>
                <a:lnTo>
                  <a:pt x="1638917" y="66029"/>
                </a:lnTo>
                <a:lnTo>
                  <a:pt x="1615748" y="31664"/>
                </a:lnTo>
                <a:lnTo>
                  <a:pt x="1581383" y="8495"/>
                </a:lnTo>
                <a:lnTo>
                  <a:pt x="1539300" y="0"/>
                </a:lnTo>
                <a:close/>
              </a:path>
            </a:pathLst>
          </a:custGeom>
          <a:solidFill>
            <a:srgbClr val="E5F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07067" y="4586097"/>
            <a:ext cx="1647825" cy="1081405"/>
          </a:xfrm>
          <a:custGeom>
            <a:avLst/>
            <a:gdLst/>
            <a:ahLst/>
            <a:cxnLst/>
            <a:rect l="l" t="t" r="r" b="b"/>
            <a:pathLst>
              <a:path w="1647825" h="1081404">
                <a:moveTo>
                  <a:pt x="0" y="108111"/>
                </a:moveTo>
                <a:lnTo>
                  <a:pt x="8495" y="66029"/>
                </a:lnTo>
                <a:lnTo>
                  <a:pt x="31665" y="31665"/>
                </a:lnTo>
                <a:lnTo>
                  <a:pt x="66029" y="8495"/>
                </a:lnTo>
                <a:lnTo>
                  <a:pt x="108111" y="0"/>
                </a:lnTo>
                <a:lnTo>
                  <a:pt x="1539300" y="0"/>
                </a:lnTo>
                <a:lnTo>
                  <a:pt x="1581383" y="8495"/>
                </a:lnTo>
                <a:lnTo>
                  <a:pt x="1615747" y="31665"/>
                </a:lnTo>
                <a:lnTo>
                  <a:pt x="1638916" y="66029"/>
                </a:lnTo>
                <a:lnTo>
                  <a:pt x="1647412" y="108111"/>
                </a:lnTo>
                <a:lnTo>
                  <a:pt x="1647411" y="973003"/>
                </a:lnTo>
                <a:lnTo>
                  <a:pt x="1638915" y="1015085"/>
                </a:lnTo>
                <a:lnTo>
                  <a:pt x="1615746" y="1049450"/>
                </a:lnTo>
                <a:lnTo>
                  <a:pt x="1581382" y="1072619"/>
                </a:lnTo>
                <a:lnTo>
                  <a:pt x="1539299" y="1081115"/>
                </a:lnTo>
                <a:lnTo>
                  <a:pt x="108111" y="1081114"/>
                </a:lnTo>
                <a:lnTo>
                  <a:pt x="66029" y="1072618"/>
                </a:lnTo>
                <a:lnTo>
                  <a:pt x="31665" y="1049449"/>
                </a:lnTo>
                <a:lnTo>
                  <a:pt x="8495" y="1015084"/>
                </a:lnTo>
                <a:lnTo>
                  <a:pt x="0" y="973002"/>
                </a:lnTo>
                <a:lnTo>
                  <a:pt x="0" y="108111"/>
                </a:lnTo>
                <a:close/>
              </a:path>
            </a:pathLst>
          </a:custGeom>
          <a:ln w="9524">
            <a:solidFill>
              <a:srgbClr val="B0F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08689" y="4981873"/>
            <a:ext cx="1096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20XX:</a:t>
            </a:r>
            <a:r>
              <a:rPr sz="1600" spc="-60" dirty="0">
                <a:solidFill>
                  <a:srgbClr val="1A1714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A1714"/>
                </a:solidFill>
                <a:latin typeface="Calibri"/>
                <a:cs typeface="Calibri"/>
              </a:rPr>
              <a:t>NoSQL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4163" y="2010661"/>
            <a:ext cx="2211513" cy="21164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65984" y="2284376"/>
            <a:ext cx="2165287" cy="16723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14546" y="2556678"/>
            <a:ext cx="2885328" cy="11507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Contenido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242" y="2108200"/>
            <a:ext cx="4659630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050" spc="-890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050" spc="-89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¿Qué es un</a:t>
            </a:r>
            <a:r>
              <a:rPr sz="23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SGBD?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  <a:tabLst>
                <a:tab pos="466090" algn="l"/>
              </a:tabLst>
            </a:pPr>
            <a:r>
              <a:rPr sz="2050" spc="-890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050" spc="-89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Funciones </a:t>
            </a:r>
            <a:r>
              <a:rPr sz="2300" dirty="0">
                <a:solidFill>
                  <a:srgbClr val="262626"/>
                </a:solidFill>
                <a:latin typeface="Calibri"/>
                <a:cs typeface="Calibri"/>
              </a:rPr>
              <a:t>de 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un</a:t>
            </a:r>
            <a:r>
              <a:rPr sz="23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SGBD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  <a:tabLst>
                <a:tab pos="466090" algn="l"/>
              </a:tabLst>
            </a:pPr>
            <a:r>
              <a:rPr sz="2050" spc="-890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050" spc="-89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Características funcionales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  <a:tabLst>
                <a:tab pos="466090" algn="l"/>
              </a:tabLst>
            </a:pPr>
            <a:r>
              <a:rPr sz="2050" spc="-890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050" spc="-89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Usuarios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  <a:tabLst>
                <a:tab pos="466090" algn="l"/>
              </a:tabLst>
            </a:pPr>
            <a:r>
              <a:rPr sz="2050" spc="-890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050" spc="-89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262626"/>
                </a:solidFill>
                <a:latin typeface="Calibri"/>
                <a:cs typeface="Calibri"/>
              </a:rPr>
              <a:t>Niveles de 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Abstracción </a:t>
            </a:r>
            <a:r>
              <a:rPr sz="2300" dirty="0">
                <a:solidFill>
                  <a:srgbClr val="262626"/>
                </a:solidFill>
                <a:latin typeface="Calibri"/>
                <a:cs typeface="Calibri"/>
              </a:rPr>
              <a:t>de 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los</a:t>
            </a:r>
            <a:r>
              <a:rPr sz="2300" spc="-4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62626"/>
                </a:solidFill>
                <a:latin typeface="Calibri"/>
                <a:cs typeface="Calibri"/>
              </a:rPr>
              <a:t>datos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  <a:tabLst>
                <a:tab pos="466090" algn="l"/>
              </a:tabLst>
            </a:pPr>
            <a:r>
              <a:rPr sz="2050" spc="-890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050" spc="-89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Arquitectura </a:t>
            </a:r>
            <a:r>
              <a:rPr sz="2300" dirty="0">
                <a:solidFill>
                  <a:srgbClr val="262626"/>
                </a:solidFill>
                <a:latin typeface="Calibri"/>
                <a:cs typeface="Calibri"/>
              </a:rPr>
              <a:t>de un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 SGBD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  <a:tabLst>
                <a:tab pos="466090" algn="l"/>
              </a:tabLst>
            </a:pPr>
            <a:r>
              <a:rPr sz="2050" spc="-890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050" spc="-89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Historia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30" dirty="0"/>
              <a:t>¿Qué </a:t>
            </a:r>
            <a:r>
              <a:rPr dirty="0"/>
              <a:t>es un</a:t>
            </a:r>
            <a:r>
              <a:rPr spc="-85" dirty="0"/>
              <a:t> </a:t>
            </a:r>
            <a:r>
              <a:rPr dirty="0"/>
              <a:t>SGBD?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3734" y="2166620"/>
            <a:ext cx="6440805" cy="362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 marR="5080" indent="-31115">
              <a:lnSpc>
                <a:spcPct val="100000"/>
              </a:lnSpc>
              <a:spcBef>
                <a:spcPts val="100"/>
              </a:spcBef>
              <a:tabLst>
                <a:tab pos="1713230" algn="l"/>
                <a:tab pos="2183130" algn="l"/>
                <a:tab pos="3099435" algn="l"/>
              </a:tabLst>
            </a:pPr>
            <a:r>
              <a:rPr sz="3600" spc="-5" dirty="0">
                <a:solidFill>
                  <a:srgbClr val="262626"/>
                </a:solidFill>
                <a:latin typeface="Calibri"/>
                <a:cs typeface="Calibri"/>
              </a:rPr>
              <a:t>Un SGBD </a:t>
            </a:r>
            <a:r>
              <a:rPr sz="3600" dirty="0">
                <a:solidFill>
                  <a:srgbClr val="262626"/>
                </a:solidFill>
                <a:latin typeface="Calibri"/>
                <a:cs typeface="Calibri"/>
              </a:rPr>
              <a:t>(</a:t>
            </a:r>
            <a:r>
              <a:rPr sz="4000" dirty="0">
                <a:solidFill>
                  <a:srgbClr val="4D0000"/>
                </a:solidFill>
                <a:latin typeface="Calibri"/>
                <a:cs typeface="Calibri"/>
              </a:rPr>
              <a:t>Sistema de </a:t>
            </a:r>
            <a:r>
              <a:rPr sz="4000" spc="-10" dirty="0">
                <a:solidFill>
                  <a:srgbClr val="4D0000"/>
                </a:solidFill>
                <a:latin typeface="Calibri"/>
                <a:cs typeface="Calibri"/>
              </a:rPr>
              <a:t>Gestión  </a:t>
            </a:r>
            <a:r>
              <a:rPr sz="4000" dirty="0">
                <a:solidFill>
                  <a:srgbClr val="4D0000"/>
                </a:solidFill>
                <a:latin typeface="Calibri"/>
                <a:cs typeface="Calibri"/>
              </a:rPr>
              <a:t>de </a:t>
            </a:r>
            <a:r>
              <a:rPr sz="4000" spc="-5" dirty="0">
                <a:solidFill>
                  <a:srgbClr val="4D0000"/>
                </a:solidFill>
                <a:latin typeface="Calibri"/>
                <a:cs typeface="Calibri"/>
              </a:rPr>
              <a:t>Bases </a:t>
            </a:r>
            <a:r>
              <a:rPr sz="4000" dirty="0">
                <a:solidFill>
                  <a:srgbClr val="4D0000"/>
                </a:solidFill>
                <a:latin typeface="Calibri"/>
                <a:cs typeface="Calibri"/>
              </a:rPr>
              <a:t>de </a:t>
            </a:r>
            <a:r>
              <a:rPr sz="4000" spc="-5" dirty="0">
                <a:solidFill>
                  <a:srgbClr val="4D0000"/>
                </a:solidFill>
                <a:latin typeface="Calibri"/>
                <a:cs typeface="Calibri"/>
              </a:rPr>
              <a:t>Datos</a:t>
            </a:r>
            <a:r>
              <a:rPr sz="3600" spc="-5" dirty="0">
                <a:solidFill>
                  <a:srgbClr val="262626"/>
                </a:solidFill>
                <a:latin typeface="Calibri"/>
                <a:cs typeface="Calibri"/>
              </a:rPr>
              <a:t>) </a:t>
            </a:r>
            <a:r>
              <a:rPr sz="3600" dirty="0">
                <a:solidFill>
                  <a:srgbClr val="262626"/>
                </a:solidFill>
                <a:latin typeface="Calibri"/>
                <a:cs typeface="Calibri"/>
              </a:rPr>
              <a:t>es una  </a:t>
            </a:r>
            <a:r>
              <a:rPr sz="4000" spc="-5" dirty="0">
                <a:solidFill>
                  <a:srgbClr val="4D0000"/>
                </a:solidFill>
                <a:latin typeface="Calibri"/>
                <a:cs typeface="Calibri"/>
              </a:rPr>
              <a:t>aplicación </a:t>
            </a:r>
            <a:r>
              <a:rPr sz="3600" dirty="0">
                <a:solidFill>
                  <a:srgbClr val="262626"/>
                </a:solidFill>
                <a:latin typeface="Calibri"/>
                <a:cs typeface="Calibri"/>
              </a:rPr>
              <a:t>que </a:t>
            </a:r>
            <a:r>
              <a:rPr sz="3600" spc="-5" dirty="0">
                <a:solidFill>
                  <a:srgbClr val="262626"/>
                </a:solidFill>
                <a:latin typeface="Calibri"/>
                <a:cs typeface="Calibri"/>
              </a:rPr>
              <a:t>permite usuario  </a:t>
            </a:r>
            <a:r>
              <a:rPr sz="4000" spc="-5" dirty="0">
                <a:solidFill>
                  <a:srgbClr val="4D0000"/>
                </a:solidFill>
                <a:latin typeface="Calibri"/>
                <a:cs typeface="Calibri"/>
              </a:rPr>
              <a:t>deﬁnir</a:t>
            </a:r>
            <a:r>
              <a:rPr sz="3600" spc="-5" dirty="0">
                <a:solidFill>
                  <a:srgbClr val="262626"/>
                </a:solidFill>
                <a:latin typeface="Calibri"/>
                <a:cs typeface="Calibri"/>
              </a:rPr>
              <a:t>,	</a:t>
            </a:r>
            <a:r>
              <a:rPr sz="4000" spc="-5" dirty="0">
                <a:solidFill>
                  <a:srgbClr val="4D0000"/>
                </a:solidFill>
                <a:latin typeface="Calibri"/>
                <a:cs typeface="Calibri"/>
              </a:rPr>
              <a:t>crear</a:t>
            </a:r>
            <a:r>
              <a:rPr sz="3600" spc="-5" dirty="0">
                <a:solidFill>
                  <a:srgbClr val="262626"/>
                </a:solidFill>
                <a:latin typeface="Calibri"/>
                <a:cs typeface="Calibri"/>
              </a:rPr>
              <a:t>,	</a:t>
            </a:r>
            <a:r>
              <a:rPr sz="4000" spc="-5" dirty="0">
                <a:solidFill>
                  <a:srgbClr val="4D0000"/>
                </a:solidFill>
                <a:latin typeface="Calibri"/>
                <a:cs typeface="Calibri"/>
              </a:rPr>
              <a:t>mantener</a:t>
            </a:r>
            <a:r>
              <a:rPr sz="3600" spc="-5" dirty="0">
                <a:solidFill>
                  <a:srgbClr val="262626"/>
                </a:solidFill>
                <a:latin typeface="Calibri"/>
                <a:cs typeface="Calibri"/>
              </a:rPr>
              <a:t>,  </a:t>
            </a:r>
            <a:r>
              <a:rPr sz="4000" spc="-5" dirty="0">
                <a:solidFill>
                  <a:srgbClr val="4D0000"/>
                </a:solidFill>
                <a:latin typeface="Calibri"/>
                <a:cs typeface="Calibri"/>
              </a:rPr>
              <a:t>acceder</a:t>
            </a:r>
            <a:r>
              <a:rPr sz="4000" spc="-90" dirty="0">
                <a:solidFill>
                  <a:srgbClr val="4D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62626"/>
                </a:solidFill>
                <a:latin typeface="Calibri"/>
                <a:cs typeface="Calibri"/>
              </a:rPr>
              <a:t>y	</a:t>
            </a:r>
            <a:r>
              <a:rPr sz="4000" spc="-5" dirty="0">
                <a:solidFill>
                  <a:srgbClr val="4D0000"/>
                </a:solidFill>
                <a:latin typeface="Calibri"/>
                <a:cs typeface="Calibri"/>
              </a:rPr>
              <a:t>controlar </a:t>
            </a:r>
            <a:r>
              <a:rPr sz="3600" dirty="0">
                <a:solidFill>
                  <a:srgbClr val="262626"/>
                </a:solidFill>
                <a:latin typeface="Calibri"/>
                <a:cs typeface="Calibri"/>
              </a:rPr>
              <a:t>una base</a:t>
            </a:r>
            <a:r>
              <a:rPr sz="3600" spc="-15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62626"/>
                </a:solidFill>
                <a:latin typeface="Calibri"/>
                <a:cs typeface="Calibri"/>
              </a:rPr>
              <a:t>de  datos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30" dirty="0"/>
              <a:t>¿Qué </a:t>
            </a:r>
            <a:r>
              <a:rPr dirty="0"/>
              <a:t>es un</a:t>
            </a:r>
            <a:r>
              <a:rPr spc="-85" dirty="0"/>
              <a:t> </a:t>
            </a:r>
            <a:r>
              <a:rPr dirty="0"/>
              <a:t>SGBD?</a:t>
            </a:r>
          </a:p>
        </p:txBody>
      </p:sp>
      <p:sp>
        <p:nvSpPr>
          <p:cNvPr id="3" name="object 3"/>
          <p:cNvSpPr/>
          <p:nvPr/>
        </p:nvSpPr>
        <p:spPr>
          <a:xfrm>
            <a:off x="868680" y="2169620"/>
            <a:ext cx="7340137" cy="383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199" y="2235191"/>
            <a:ext cx="7162800" cy="3691890"/>
          </a:xfrm>
          <a:custGeom>
            <a:avLst/>
            <a:gdLst/>
            <a:ahLst/>
            <a:cxnLst/>
            <a:rect l="l" t="t" r="r" b="b"/>
            <a:pathLst>
              <a:path w="7162800" h="3691890">
                <a:moveTo>
                  <a:pt x="6547541" y="0"/>
                </a:moveTo>
                <a:lnTo>
                  <a:pt x="615256" y="0"/>
                </a:lnTo>
                <a:lnTo>
                  <a:pt x="567174" y="1851"/>
                </a:lnTo>
                <a:lnTo>
                  <a:pt x="520104" y="7313"/>
                </a:lnTo>
                <a:lnTo>
                  <a:pt x="474184" y="16249"/>
                </a:lnTo>
                <a:lnTo>
                  <a:pt x="429548" y="28523"/>
                </a:lnTo>
                <a:lnTo>
                  <a:pt x="386335" y="43997"/>
                </a:lnTo>
                <a:lnTo>
                  <a:pt x="344682" y="62535"/>
                </a:lnTo>
                <a:lnTo>
                  <a:pt x="304724" y="84000"/>
                </a:lnTo>
                <a:lnTo>
                  <a:pt x="266600" y="108256"/>
                </a:lnTo>
                <a:lnTo>
                  <a:pt x="230445" y="135165"/>
                </a:lnTo>
                <a:lnTo>
                  <a:pt x="196396" y="164591"/>
                </a:lnTo>
                <a:lnTo>
                  <a:pt x="164590" y="196396"/>
                </a:lnTo>
                <a:lnTo>
                  <a:pt x="135165" y="230445"/>
                </a:lnTo>
                <a:lnTo>
                  <a:pt x="108256" y="266600"/>
                </a:lnTo>
                <a:lnTo>
                  <a:pt x="84000" y="304725"/>
                </a:lnTo>
                <a:lnTo>
                  <a:pt x="62535" y="344683"/>
                </a:lnTo>
                <a:lnTo>
                  <a:pt x="43997" y="386336"/>
                </a:lnTo>
                <a:lnTo>
                  <a:pt x="28523" y="429549"/>
                </a:lnTo>
                <a:lnTo>
                  <a:pt x="16249" y="474184"/>
                </a:lnTo>
                <a:lnTo>
                  <a:pt x="7313" y="520105"/>
                </a:lnTo>
                <a:lnTo>
                  <a:pt x="1851" y="567175"/>
                </a:lnTo>
                <a:lnTo>
                  <a:pt x="0" y="615257"/>
                </a:lnTo>
                <a:lnTo>
                  <a:pt x="0" y="3076210"/>
                </a:lnTo>
                <a:lnTo>
                  <a:pt x="1851" y="3124292"/>
                </a:lnTo>
                <a:lnTo>
                  <a:pt x="7313" y="3171362"/>
                </a:lnTo>
                <a:lnTo>
                  <a:pt x="16249" y="3217282"/>
                </a:lnTo>
                <a:lnTo>
                  <a:pt x="28523" y="3261918"/>
                </a:lnTo>
                <a:lnTo>
                  <a:pt x="43997" y="3305130"/>
                </a:lnTo>
                <a:lnTo>
                  <a:pt x="62535" y="3346784"/>
                </a:lnTo>
                <a:lnTo>
                  <a:pt x="84000" y="3386741"/>
                </a:lnTo>
                <a:lnTo>
                  <a:pt x="108256" y="3424866"/>
                </a:lnTo>
                <a:lnTo>
                  <a:pt x="135165" y="3461021"/>
                </a:lnTo>
                <a:lnTo>
                  <a:pt x="164590" y="3495070"/>
                </a:lnTo>
                <a:lnTo>
                  <a:pt x="196396" y="3526876"/>
                </a:lnTo>
                <a:lnTo>
                  <a:pt x="230445" y="3556301"/>
                </a:lnTo>
                <a:lnTo>
                  <a:pt x="266600" y="3583210"/>
                </a:lnTo>
                <a:lnTo>
                  <a:pt x="304724" y="3607466"/>
                </a:lnTo>
                <a:lnTo>
                  <a:pt x="344682" y="3628931"/>
                </a:lnTo>
                <a:lnTo>
                  <a:pt x="386335" y="3647469"/>
                </a:lnTo>
                <a:lnTo>
                  <a:pt x="429548" y="3662943"/>
                </a:lnTo>
                <a:lnTo>
                  <a:pt x="474184" y="3675217"/>
                </a:lnTo>
                <a:lnTo>
                  <a:pt x="520104" y="3684153"/>
                </a:lnTo>
                <a:lnTo>
                  <a:pt x="567174" y="3689615"/>
                </a:lnTo>
                <a:lnTo>
                  <a:pt x="615256" y="3691466"/>
                </a:lnTo>
                <a:lnTo>
                  <a:pt x="6547541" y="3691466"/>
                </a:lnTo>
                <a:lnTo>
                  <a:pt x="6595623" y="3689615"/>
                </a:lnTo>
                <a:lnTo>
                  <a:pt x="6642692" y="3684153"/>
                </a:lnTo>
                <a:lnTo>
                  <a:pt x="6688613" y="3675217"/>
                </a:lnTo>
                <a:lnTo>
                  <a:pt x="6733249" y="3662943"/>
                </a:lnTo>
                <a:lnTo>
                  <a:pt x="6776462" y="3647469"/>
                </a:lnTo>
                <a:lnTo>
                  <a:pt x="6818115" y="3628931"/>
                </a:lnTo>
                <a:lnTo>
                  <a:pt x="6858073" y="3607466"/>
                </a:lnTo>
                <a:lnTo>
                  <a:pt x="6896198" y="3583210"/>
                </a:lnTo>
                <a:lnTo>
                  <a:pt x="6932353" y="3556301"/>
                </a:lnTo>
                <a:lnTo>
                  <a:pt x="6966402" y="3526876"/>
                </a:lnTo>
                <a:lnTo>
                  <a:pt x="6998207" y="3495070"/>
                </a:lnTo>
                <a:lnTo>
                  <a:pt x="7027633" y="3461021"/>
                </a:lnTo>
                <a:lnTo>
                  <a:pt x="7054542" y="3424866"/>
                </a:lnTo>
                <a:lnTo>
                  <a:pt x="7078798" y="3386741"/>
                </a:lnTo>
                <a:lnTo>
                  <a:pt x="7100263" y="3346784"/>
                </a:lnTo>
                <a:lnTo>
                  <a:pt x="7118801" y="3305130"/>
                </a:lnTo>
                <a:lnTo>
                  <a:pt x="7134275" y="3261918"/>
                </a:lnTo>
                <a:lnTo>
                  <a:pt x="7146549" y="3217282"/>
                </a:lnTo>
                <a:lnTo>
                  <a:pt x="7155485" y="3171362"/>
                </a:lnTo>
                <a:lnTo>
                  <a:pt x="7160947" y="3124292"/>
                </a:lnTo>
                <a:lnTo>
                  <a:pt x="7162798" y="3076210"/>
                </a:lnTo>
                <a:lnTo>
                  <a:pt x="7162798" y="615257"/>
                </a:lnTo>
                <a:lnTo>
                  <a:pt x="7160947" y="567175"/>
                </a:lnTo>
                <a:lnTo>
                  <a:pt x="7155485" y="520105"/>
                </a:lnTo>
                <a:lnTo>
                  <a:pt x="7146549" y="474184"/>
                </a:lnTo>
                <a:lnTo>
                  <a:pt x="7134275" y="429549"/>
                </a:lnTo>
                <a:lnTo>
                  <a:pt x="7118801" y="386336"/>
                </a:lnTo>
                <a:lnTo>
                  <a:pt x="7100263" y="344683"/>
                </a:lnTo>
                <a:lnTo>
                  <a:pt x="7078798" y="304725"/>
                </a:lnTo>
                <a:lnTo>
                  <a:pt x="7054542" y="266600"/>
                </a:lnTo>
                <a:lnTo>
                  <a:pt x="7027633" y="230445"/>
                </a:lnTo>
                <a:lnTo>
                  <a:pt x="6998207" y="196396"/>
                </a:lnTo>
                <a:lnTo>
                  <a:pt x="6966402" y="164591"/>
                </a:lnTo>
                <a:lnTo>
                  <a:pt x="6932353" y="135165"/>
                </a:lnTo>
                <a:lnTo>
                  <a:pt x="6896198" y="108256"/>
                </a:lnTo>
                <a:lnTo>
                  <a:pt x="6858073" y="84000"/>
                </a:lnTo>
                <a:lnTo>
                  <a:pt x="6818115" y="62535"/>
                </a:lnTo>
                <a:lnTo>
                  <a:pt x="6776462" y="43997"/>
                </a:lnTo>
                <a:lnTo>
                  <a:pt x="6733249" y="28523"/>
                </a:lnTo>
                <a:lnTo>
                  <a:pt x="6688613" y="16249"/>
                </a:lnTo>
                <a:lnTo>
                  <a:pt x="6642692" y="7313"/>
                </a:lnTo>
                <a:lnTo>
                  <a:pt x="6595623" y="1851"/>
                </a:lnTo>
                <a:lnTo>
                  <a:pt x="6547541" y="0"/>
                </a:lnTo>
                <a:close/>
              </a:path>
            </a:pathLst>
          </a:custGeom>
          <a:solidFill>
            <a:srgbClr val="FFE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5199" y="2235191"/>
            <a:ext cx="7162800" cy="3691890"/>
          </a:xfrm>
          <a:custGeom>
            <a:avLst/>
            <a:gdLst/>
            <a:ahLst/>
            <a:cxnLst/>
            <a:rect l="l" t="t" r="r" b="b"/>
            <a:pathLst>
              <a:path w="7162800" h="3691890">
                <a:moveTo>
                  <a:pt x="0" y="615256"/>
                </a:moveTo>
                <a:lnTo>
                  <a:pt x="1851" y="567174"/>
                </a:lnTo>
                <a:lnTo>
                  <a:pt x="7313" y="520105"/>
                </a:lnTo>
                <a:lnTo>
                  <a:pt x="16249" y="474184"/>
                </a:lnTo>
                <a:lnTo>
                  <a:pt x="28523" y="429548"/>
                </a:lnTo>
                <a:lnTo>
                  <a:pt x="43997" y="386336"/>
                </a:lnTo>
                <a:lnTo>
                  <a:pt x="62535" y="344682"/>
                </a:lnTo>
                <a:lnTo>
                  <a:pt x="84000" y="304724"/>
                </a:lnTo>
                <a:lnTo>
                  <a:pt x="108256" y="266600"/>
                </a:lnTo>
                <a:lnTo>
                  <a:pt x="135165" y="230445"/>
                </a:lnTo>
                <a:lnTo>
                  <a:pt x="164590" y="196396"/>
                </a:lnTo>
                <a:lnTo>
                  <a:pt x="196396" y="164590"/>
                </a:lnTo>
                <a:lnTo>
                  <a:pt x="230445" y="135165"/>
                </a:lnTo>
                <a:lnTo>
                  <a:pt x="266600" y="108256"/>
                </a:lnTo>
                <a:lnTo>
                  <a:pt x="304724" y="84000"/>
                </a:lnTo>
                <a:lnTo>
                  <a:pt x="344682" y="62535"/>
                </a:lnTo>
                <a:lnTo>
                  <a:pt x="386336" y="43997"/>
                </a:lnTo>
                <a:lnTo>
                  <a:pt x="429548" y="28523"/>
                </a:lnTo>
                <a:lnTo>
                  <a:pt x="474184" y="16249"/>
                </a:lnTo>
                <a:lnTo>
                  <a:pt x="520105" y="7313"/>
                </a:lnTo>
                <a:lnTo>
                  <a:pt x="567174" y="1851"/>
                </a:lnTo>
                <a:lnTo>
                  <a:pt x="615256" y="0"/>
                </a:lnTo>
                <a:lnTo>
                  <a:pt x="6547540" y="0"/>
                </a:lnTo>
                <a:lnTo>
                  <a:pt x="6595622" y="1851"/>
                </a:lnTo>
                <a:lnTo>
                  <a:pt x="6642692" y="7313"/>
                </a:lnTo>
                <a:lnTo>
                  <a:pt x="6688613" y="16249"/>
                </a:lnTo>
                <a:lnTo>
                  <a:pt x="6733248" y="28523"/>
                </a:lnTo>
                <a:lnTo>
                  <a:pt x="6776461" y="43997"/>
                </a:lnTo>
                <a:lnTo>
                  <a:pt x="6818115" y="62535"/>
                </a:lnTo>
                <a:lnTo>
                  <a:pt x="6858072" y="84000"/>
                </a:lnTo>
                <a:lnTo>
                  <a:pt x="6896197" y="108256"/>
                </a:lnTo>
                <a:lnTo>
                  <a:pt x="6932352" y="135165"/>
                </a:lnTo>
                <a:lnTo>
                  <a:pt x="6966401" y="164590"/>
                </a:lnTo>
                <a:lnTo>
                  <a:pt x="6998207" y="196396"/>
                </a:lnTo>
                <a:lnTo>
                  <a:pt x="7027633" y="230445"/>
                </a:lnTo>
                <a:lnTo>
                  <a:pt x="7054542" y="266600"/>
                </a:lnTo>
                <a:lnTo>
                  <a:pt x="7078797" y="304724"/>
                </a:lnTo>
                <a:lnTo>
                  <a:pt x="7100262" y="344682"/>
                </a:lnTo>
                <a:lnTo>
                  <a:pt x="7118800" y="386336"/>
                </a:lnTo>
                <a:lnTo>
                  <a:pt x="7134275" y="429548"/>
                </a:lnTo>
                <a:lnTo>
                  <a:pt x="7146548" y="474184"/>
                </a:lnTo>
                <a:lnTo>
                  <a:pt x="7155484" y="520105"/>
                </a:lnTo>
                <a:lnTo>
                  <a:pt x="7160947" y="567174"/>
                </a:lnTo>
                <a:lnTo>
                  <a:pt x="7162798" y="615256"/>
                </a:lnTo>
                <a:lnTo>
                  <a:pt x="7162798" y="3076208"/>
                </a:lnTo>
                <a:lnTo>
                  <a:pt x="7160947" y="3124290"/>
                </a:lnTo>
                <a:lnTo>
                  <a:pt x="7155484" y="3171360"/>
                </a:lnTo>
                <a:lnTo>
                  <a:pt x="7146548" y="3217281"/>
                </a:lnTo>
                <a:lnTo>
                  <a:pt x="7134275" y="3261916"/>
                </a:lnTo>
                <a:lnTo>
                  <a:pt x="7118800" y="3305129"/>
                </a:lnTo>
                <a:lnTo>
                  <a:pt x="7100262" y="3346783"/>
                </a:lnTo>
                <a:lnTo>
                  <a:pt x="7078797" y="3386740"/>
                </a:lnTo>
                <a:lnTo>
                  <a:pt x="7054542" y="3424865"/>
                </a:lnTo>
                <a:lnTo>
                  <a:pt x="7027633" y="3461020"/>
                </a:lnTo>
                <a:lnTo>
                  <a:pt x="6998207" y="3495069"/>
                </a:lnTo>
                <a:lnTo>
                  <a:pt x="6966401" y="3526875"/>
                </a:lnTo>
                <a:lnTo>
                  <a:pt x="6932352" y="3556300"/>
                </a:lnTo>
                <a:lnTo>
                  <a:pt x="6896197" y="3583209"/>
                </a:lnTo>
                <a:lnTo>
                  <a:pt x="6858072" y="3607465"/>
                </a:lnTo>
                <a:lnTo>
                  <a:pt x="6818115" y="3628930"/>
                </a:lnTo>
                <a:lnTo>
                  <a:pt x="6776461" y="3647468"/>
                </a:lnTo>
                <a:lnTo>
                  <a:pt x="6733248" y="3662942"/>
                </a:lnTo>
                <a:lnTo>
                  <a:pt x="6688613" y="3675216"/>
                </a:lnTo>
                <a:lnTo>
                  <a:pt x="6642692" y="3684152"/>
                </a:lnTo>
                <a:lnTo>
                  <a:pt x="6595622" y="3689614"/>
                </a:lnTo>
                <a:lnTo>
                  <a:pt x="6547540" y="3691465"/>
                </a:lnTo>
                <a:lnTo>
                  <a:pt x="615256" y="3691465"/>
                </a:lnTo>
                <a:lnTo>
                  <a:pt x="567174" y="3689614"/>
                </a:lnTo>
                <a:lnTo>
                  <a:pt x="520105" y="3684152"/>
                </a:lnTo>
                <a:lnTo>
                  <a:pt x="474184" y="3675216"/>
                </a:lnTo>
                <a:lnTo>
                  <a:pt x="429548" y="3662942"/>
                </a:lnTo>
                <a:lnTo>
                  <a:pt x="386336" y="3647468"/>
                </a:lnTo>
                <a:lnTo>
                  <a:pt x="344682" y="3628930"/>
                </a:lnTo>
                <a:lnTo>
                  <a:pt x="304724" y="3607465"/>
                </a:lnTo>
                <a:lnTo>
                  <a:pt x="266600" y="3583209"/>
                </a:lnTo>
                <a:lnTo>
                  <a:pt x="230445" y="3556300"/>
                </a:lnTo>
                <a:lnTo>
                  <a:pt x="196396" y="3526875"/>
                </a:lnTo>
                <a:lnTo>
                  <a:pt x="164590" y="3495069"/>
                </a:lnTo>
                <a:lnTo>
                  <a:pt x="135165" y="3461020"/>
                </a:lnTo>
                <a:lnTo>
                  <a:pt x="108256" y="3424865"/>
                </a:lnTo>
                <a:lnTo>
                  <a:pt x="84000" y="3386740"/>
                </a:lnTo>
                <a:lnTo>
                  <a:pt x="62535" y="3346783"/>
                </a:lnTo>
                <a:lnTo>
                  <a:pt x="43997" y="3305129"/>
                </a:lnTo>
                <a:lnTo>
                  <a:pt x="28523" y="3261916"/>
                </a:lnTo>
                <a:lnTo>
                  <a:pt x="16249" y="3217281"/>
                </a:lnTo>
                <a:lnTo>
                  <a:pt x="7313" y="3171360"/>
                </a:lnTo>
                <a:lnTo>
                  <a:pt x="1851" y="3124290"/>
                </a:lnTo>
                <a:lnTo>
                  <a:pt x="0" y="3076208"/>
                </a:lnTo>
                <a:lnTo>
                  <a:pt x="0" y="615256"/>
                </a:lnTo>
                <a:close/>
              </a:path>
            </a:pathLst>
          </a:custGeom>
          <a:ln w="12699">
            <a:solidFill>
              <a:srgbClr val="934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6490" rIns="0" bIns="0" rtlCol="0">
            <a:spAutoFit/>
          </a:bodyPr>
          <a:lstStyle/>
          <a:p>
            <a:pPr marL="227329" marR="5080">
              <a:lnSpc>
                <a:spcPct val="99800"/>
              </a:lnSpc>
              <a:spcBef>
                <a:spcPts val="105"/>
              </a:spcBef>
            </a:pPr>
            <a:r>
              <a:rPr spc="-5" dirty="0">
                <a:solidFill>
                  <a:srgbClr val="1A1714"/>
                </a:solidFill>
              </a:rPr>
              <a:t>"Consiste </a:t>
            </a:r>
            <a:r>
              <a:rPr dirty="0">
                <a:solidFill>
                  <a:srgbClr val="1A1714"/>
                </a:solidFill>
              </a:rPr>
              <a:t>en una </a:t>
            </a:r>
            <a:r>
              <a:rPr spc="-5" dirty="0">
                <a:solidFill>
                  <a:srgbClr val="1A1714"/>
                </a:solidFill>
              </a:rPr>
              <a:t>colección </a:t>
            </a:r>
            <a:r>
              <a:rPr dirty="0">
                <a:solidFill>
                  <a:srgbClr val="1A1714"/>
                </a:solidFill>
              </a:rPr>
              <a:t>de datos  </a:t>
            </a:r>
            <a:r>
              <a:rPr spc="-5" dirty="0">
                <a:solidFill>
                  <a:srgbClr val="1A1714"/>
                </a:solidFill>
              </a:rPr>
              <a:t>interrelacionados </a:t>
            </a:r>
            <a:r>
              <a:rPr dirty="0">
                <a:solidFill>
                  <a:srgbClr val="1A1714"/>
                </a:solidFill>
              </a:rPr>
              <a:t>y un </a:t>
            </a:r>
            <a:r>
              <a:rPr spc="-5" dirty="0">
                <a:solidFill>
                  <a:srgbClr val="1A1714"/>
                </a:solidFill>
              </a:rPr>
              <a:t>conjunto </a:t>
            </a:r>
            <a:r>
              <a:rPr dirty="0">
                <a:solidFill>
                  <a:srgbClr val="1A1714"/>
                </a:solidFill>
              </a:rPr>
              <a:t>de </a:t>
            </a:r>
            <a:r>
              <a:rPr spc="-5" dirty="0">
                <a:solidFill>
                  <a:srgbClr val="1A1714"/>
                </a:solidFill>
              </a:rPr>
              <a:t>programas para  acceder </a:t>
            </a:r>
            <a:r>
              <a:rPr dirty="0">
                <a:solidFill>
                  <a:srgbClr val="1A1714"/>
                </a:solidFill>
              </a:rPr>
              <a:t>a </a:t>
            </a:r>
            <a:r>
              <a:rPr spc="-5" dirty="0">
                <a:solidFill>
                  <a:srgbClr val="1A1714"/>
                </a:solidFill>
              </a:rPr>
              <a:t>dichos </a:t>
            </a:r>
            <a:r>
              <a:rPr dirty="0">
                <a:solidFill>
                  <a:srgbClr val="1A1714"/>
                </a:solidFill>
              </a:rPr>
              <a:t>datos. La </a:t>
            </a:r>
            <a:r>
              <a:rPr spc="-5" dirty="0">
                <a:solidFill>
                  <a:srgbClr val="1A1714"/>
                </a:solidFill>
              </a:rPr>
              <a:t>colección </a:t>
            </a:r>
            <a:r>
              <a:rPr dirty="0">
                <a:solidFill>
                  <a:srgbClr val="1A1714"/>
                </a:solidFill>
              </a:rPr>
              <a:t>de datos,  </a:t>
            </a:r>
            <a:r>
              <a:rPr spc="-5" dirty="0">
                <a:solidFill>
                  <a:srgbClr val="1A1714"/>
                </a:solidFill>
              </a:rPr>
              <a:t>normalmente denominada </a:t>
            </a:r>
            <a:r>
              <a:rPr dirty="0">
                <a:solidFill>
                  <a:srgbClr val="1A1714"/>
                </a:solidFill>
              </a:rPr>
              <a:t>base de datos, </a:t>
            </a:r>
            <a:r>
              <a:rPr spc="-5" dirty="0">
                <a:solidFill>
                  <a:srgbClr val="1A1714"/>
                </a:solidFill>
              </a:rPr>
              <a:t>contiene  información relevante para </a:t>
            </a:r>
            <a:r>
              <a:rPr dirty="0">
                <a:solidFill>
                  <a:srgbClr val="1A1714"/>
                </a:solidFill>
              </a:rPr>
              <a:t>una </a:t>
            </a:r>
            <a:r>
              <a:rPr spc="-5" dirty="0">
                <a:solidFill>
                  <a:srgbClr val="1A1714"/>
                </a:solidFill>
              </a:rPr>
              <a:t>empresa. </a:t>
            </a:r>
            <a:r>
              <a:rPr dirty="0">
                <a:solidFill>
                  <a:srgbClr val="1A1714"/>
                </a:solidFill>
              </a:rPr>
              <a:t>El  </a:t>
            </a:r>
            <a:r>
              <a:rPr spc="-5" dirty="0">
                <a:solidFill>
                  <a:srgbClr val="1A1714"/>
                </a:solidFill>
              </a:rPr>
              <a:t>objetivo principal </a:t>
            </a:r>
            <a:r>
              <a:rPr dirty="0">
                <a:solidFill>
                  <a:srgbClr val="1A1714"/>
                </a:solidFill>
              </a:rPr>
              <a:t>de un </a:t>
            </a:r>
            <a:r>
              <a:rPr spc="-5" dirty="0">
                <a:solidFill>
                  <a:srgbClr val="1A1714"/>
                </a:solidFill>
              </a:rPr>
              <a:t>SGBD </a:t>
            </a:r>
            <a:r>
              <a:rPr dirty="0">
                <a:solidFill>
                  <a:srgbClr val="1A1714"/>
                </a:solidFill>
              </a:rPr>
              <a:t>es </a:t>
            </a:r>
            <a:r>
              <a:rPr spc="-5" dirty="0">
                <a:solidFill>
                  <a:srgbClr val="1A1714"/>
                </a:solidFill>
              </a:rPr>
              <a:t>proporcionar </a:t>
            </a:r>
            <a:r>
              <a:rPr dirty="0">
                <a:solidFill>
                  <a:srgbClr val="1A1714"/>
                </a:solidFill>
              </a:rPr>
              <a:t>una  </a:t>
            </a:r>
            <a:r>
              <a:rPr spc="-5" dirty="0">
                <a:solidFill>
                  <a:srgbClr val="1A1714"/>
                </a:solidFill>
              </a:rPr>
              <a:t>forma </a:t>
            </a:r>
            <a:r>
              <a:rPr dirty="0">
                <a:solidFill>
                  <a:srgbClr val="1A1714"/>
                </a:solidFill>
              </a:rPr>
              <a:t>de </a:t>
            </a:r>
            <a:r>
              <a:rPr spc="-5" dirty="0">
                <a:solidFill>
                  <a:srgbClr val="1A1714"/>
                </a:solidFill>
              </a:rPr>
              <a:t>almacenar </a:t>
            </a:r>
            <a:r>
              <a:rPr dirty="0">
                <a:solidFill>
                  <a:srgbClr val="1A1714"/>
                </a:solidFill>
              </a:rPr>
              <a:t>y </a:t>
            </a:r>
            <a:r>
              <a:rPr spc="-5" dirty="0">
                <a:solidFill>
                  <a:srgbClr val="1A1714"/>
                </a:solidFill>
              </a:rPr>
              <a:t>recuperar </a:t>
            </a:r>
            <a:r>
              <a:rPr dirty="0">
                <a:solidFill>
                  <a:srgbClr val="1A1714"/>
                </a:solidFill>
              </a:rPr>
              <a:t>la </a:t>
            </a:r>
            <a:r>
              <a:rPr spc="-5" dirty="0">
                <a:solidFill>
                  <a:srgbClr val="1A1714"/>
                </a:solidFill>
              </a:rPr>
              <a:t>información </a:t>
            </a:r>
            <a:r>
              <a:rPr dirty="0">
                <a:solidFill>
                  <a:srgbClr val="1A1714"/>
                </a:solidFill>
              </a:rPr>
              <a:t>de  una base de datos de </a:t>
            </a:r>
            <a:r>
              <a:rPr spc="-5" dirty="0">
                <a:solidFill>
                  <a:srgbClr val="1A1714"/>
                </a:solidFill>
              </a:rPr>
              <a:t>manera </a:t>
            </a:r>
            <a:r>
              <a:rPr dirty="0">
                <a:solidFill>
                  <a:srgbClr val="1A1714"/>
                </a:solidFill>
              </a:rPr>
              <a:t>que sea tanto  </a:t>
            </a:r>
            <a:r>
              <a:rPr sz="2800" b="1" spc="-5" dirty="0">
                <a:latin typeface="Calibri"/>
                <a:cs typeface="Calibri"/>
              </a:rPr>
              <a:t>práctica </a:t>
            </a:r>
            <a:r>
              <a:rPr dirty="0">
                <a:solidFill>
                  <a:srgbClr val="1A1714"/>
                </a:solidFill>
              </a:rPr>
              <a:t>como </a:t>
            </a:r>
            <a:r>
              <a:rPr sz="2800" b="1" spc="-5" dirty="0">
                <a:latin typeface="Calibri"/>
                <a:cs typeface="Calibri"/>
              </a:rPr>
              <a:t>eﬁciente</a:t>
            </a:r>
            <a:r>
              <a:rPr spc="-5" dirty="0">
                <a:solidFill>
                  <a:srgbClr val="1A1714"/>
                </a:solidFill>
              </a:rPr>
              <a:t>" </a:t>
            </a:r>
            <a:r>
              <a:rPr sz="2000" spc="-5" dirty="0">
                <a:solidFill>
                  <a:srgbClr val="1A1714"/>
                </a:solidFill>
              </a:rPr>
              <a:t>[Silberschatz </a:t>
            </a:r>
            <a:r>
              <a:rPr sz="2000" dirty="0">
                <a:solidFill>
                  <a:srgbClr val="1A1714"/>
                </a:solidFill>
              </a:rPr>
              <a:t>et </a:t>
            </a:r>
            <a:r>
              <a:rPr sz="2000" spc="-5" dirty="0">
                <a:solidFill>
                  <a:srgbClr val="1A1714"/>
                </a:solidFill>
              </a:rPr>
              <a:t>al.,</a:t>
            </a:r>
            <a:r>
              <a:rPr sz="2000" spc="-275" dirty="0">
                <a:solidFill>
                  <a:srgbClr val="1A1714"/>
                </a:solidFill>
              </a:rPr>
              <a:t> </a:t>
            </a:r>
            <a:r>
              <a:rPr sz="2000" spc="-5" dirty="0">
                <a:solidFill>
                  <a:srgbClr val="1A1714"/>
                </a:solidFill>
              </a:rPr>
              <a:t>2002]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0041" y="3390416"/>
            <a:ext cx="631825" cy="907415"/>
          </a:xfrm>
          <a:custGeom>
            <a:avLst/>
            <a:gdLst/>
            <a:ahLst/>
            <a:cxnLst/>
            <a:rect l="l" t="t" r="r" b="b"/>
            <a:pathLst>
              <a:path w="631825" h="907414">
                <a:moveTo>
                  <a:pt x="0" y="906902"/>
                </a:moveTo>
                <a:lnTo>
                  <a:pt x="631713" y="0"/>
                </a:lnTo>
              </a:path>
            </a:pathLst>
          </a:custGeom>
          <a:ln w="25399">
            <a:solidFill>
              <a:srgbClr val="534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5635" y="4196163"/>
            <a:ext cx="108905" cy="121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7254" y="3369734"/>
            <a:ext cx="108906" cy="121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30" dirty="0"/>
              <a:t>¿Qué </a:t>
            </a:r>
            <a:r>
              <a:rPr dirty="0"/>
              <a:t>es un</a:t>
            </a:r>
            <a:r>
              <a:rPr spc="-85" dirty="0"/>
              <a:t> </a:t>
            </a:r>
            <a:r>
              <a:rPr dirty="0"/>
              <a:t>SGBD?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94472" y="2103120"/>
            <a:ext cx="4722495" cy="18796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57200" marR="5080" indent="57785">
              <a:lnSpc>
                <a:spcPts val="2400"/>
              </a:lnSpc>
              <a:spcBef>
                <a:spcPts val="680"/>
              </a:spcBef>
            </a:pPr>
            <a:r>
              <a:rPr sz="2500" spc="-5" dirty="0">
                <a:solidFill>
                  <a:srgbClr val="262626"/>
                </a:solidFill>
                <a:latin typeface="Calibri"/>
                <a:cs typeface="Calibri"/>
              </a:rPr>
              <a:t>El SGBD </a:t>
            </a:r>
            <a:r>
              <a:rPr sz="2500" spc="-5" dirty="0">
                <a:solidFill>
                  <a:srgbClr val="1A1714"/>
                </a:solidFill>
                <a:latin typeface="Calibri"/>
                <a:cs typeface="Calibri"/>
              </a:rPr>
              <a:t>Proporciona </a:t>
            </a:r>
            <a:r>
              <a:rPr sz="2500" dirty="0">
                <a:solidFill>
                  <a:srgbClr val="1A1714"/>
                </a:solidFill>
                <a:latin typeface="Calibri"/>
                <a:cs typeface="Calibri"/>
              </a:rPr>
              <a:t>una </a:t>
            </a:r>
            <a:r>
              <a:rPr sz="2500" spc="-5" dirty="0">
                <a:solidFill>
                  <a:srgbClr val="1A1714"/>
                </a:solidFill>
                <a:latin typeface="Calibri"/>
                <a:cs typeface="Calibri"/>
              </a:rPr>
              <a:t>visión  abstracta </a:t>
            </a:r>
            <a:r>
              <a:rPr sz="2500" dirty="0">
                <a:solidFill>
                  <a:srgbClr val="1A1714"/>
                </a:solidFill>
                <a:latin typeface="Calibri"/>
                <a:cs typeface="Calibri"/>
              </a:rPr>
              <a:t>de </a:t>
            </a:r>
            <a:r>
              <a:rPr sz="2500" spc="-5" dirty="0">
                <a:solidFill>
                  <a:srgbClr val="1A1714"/>
                </a:solidFill>
                <a:latin typeface="Calibri"/>
                <a:cs typeface="Calibri"/>
              </a:rPr>
              <a:t>los </a:t>
            </a:r>
            <a:r>
              <a:rPr sz="2500" dirty="0">
                <a:solidFill>
                  <a:srgbClr val="1A1714"/>
                </a:solidFill>
                <a:latin typeface="Calibri"/>
                <a:cs typeface="Calibri"/>
              </a:rPr>
              <a:t>datos: </a:t>
            </a:r>
            <a:r>
              <a:rPr sz="2500" spc="-5" dirty="0">
                <a:solidFill>
                  <a:srgbClr val="1A1714"/>
                </a:solidFill>
                <a:latin typeface="Calibri"/>
                <a:cs typeface="Calibri"/>
              </a:rPr>
              <a:t>esconde  </a:t>
            </a:r>
            <a:r>
              <a:rPr sz="2500" dirty="0">
                <a:solidFill>
                  <a:srgbClr val="1A1714"/>
                </a:solidFill>
                <a:latin typeface="Calibri"/>
                <a:cs typeface="Calibri"/>
              </a:rPr>
              <a:t>detalles de </a:t>
            </a:r>
            <a:r>
              <a:rPr sz="2500" spc="-5" dirty="0">
                <a:solidFill>
                  <a:srgbClr val="1A1714"/>
                </a:solidFill>
                <a:latin typeface="Calibri"/>
                <a:cs typeface="Calibri"/>
              </a:rPr>
              <a:t>como </a:t>
            </a:r>
            <a:r>
              <a:rPr sz="2500" dirty="0">
                <a:solidFill>
                  <a:srgbClr val="1A1714"/>
                </a:solidFill>
                <a:latin typeface="Calibri"/>
                <a:cs typeface="Calibri"/>
              </a:rPr>
              <a:t>se </a:t>
            </a:r>
            <a:r>
              <a:rPr sz="2500" spc="-5" dirty="0">
                <a:solidFill>
                  <a:srgbClr val="1A1714"/>
                </a:solidFill>
                <a:latin typeface="Calibri"/>
                <a:cs typeface="Calibri"/>
              </a:rPr>
              <a:t>almacenan</a:t>
            </a:r>
            <a:r>
              <a:rPr sz="2500" spc="-50" dirty="0">
                <a:solidFill>
                  <a:srgbClr val="1A171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A1714"/>
                </a:solidFill>
                <a:latin typeface="Calibri"/>
                <a:cs typeface="Calibri"/>
              </a:rPr>
              <a:t>y  </a:t>
            </a:r>
            <a:r>
              <a:rPr sz="2500" spc="-5" dirty="0">
                <a:solidFill>
                  <a:srgbClr val="1A1714"/>
                </a:solidFill>
                <a:latin typeface="Calibri"/>
                <a:cs typeface="Calibri"/>
              </a:rPr>
              <a:t>mantienen los </a:t>
            </a:r>
            <a:r>
              <a:rPr sz="2500" dirty="0">
                <a:solidFill>
                  <a:srgbClr val="1A1714"/>
                </a:solidFill>
                <a:latin typeface="Calibri"/>
                <a:cs typeface="Calibri"/>
              </a:rPr>
              <a:t>datos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500" dirty="0">
                <a:solidFill>
                  <a:srgbClr val="262626"/>
                </a:solidFill>
                <a:latin typeface="Calibri"/>
                <a:cs typeface="Calibri"/>
              </a:rPr>
              <a:t>En </a:t>
            </a:r>
            <a:r>
              <a:rPr sz="2500" spc="-5" dirty="0">
                <a:solidFill>
                  <a:srgbClr val="262626"/>
                </a:solidFill>
                <a:latin typeface="Calibri"/>
                <a:cs typeface="Calibri"/>
              </a:rPr>
              <a:t>general </a:t>
            </a:r>
            <a:r>
              <a:rPr sz="2500" dirty="0">
                <a:solidFill>
                  <a:srgbClr val="262626"/>
                </a:solidFill>
                <a:latin typeface="Calibri"/>
                <a:cs typeface="Calibri"/>
              </a:rPr>
              <a:t>un</a:t>
            </a:r>
            <a:r>
              <a:rPr sz="2500" spc="-5" dirty="0">
                <a:solidFill>
                  <a:srgbClr val="262626"/>
                </a:solidFill>
                <a:latin typeface="Calibri"/>
                <a:cs typeface="Calibri"/>
              </a:rPr>
              <a:t> SGBD: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3372" y="4110990"/>
            <a:ext cx="54965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365" algn="l"/>
              </a:tabLst>
            </a:pPr>
            <a:r>
              <a:rPr sz="2050" spc="-890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050" spc="-89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Permite </a:t>
            </a:r>
            <a:r>
              <a:rPr sz="2300" dirty="0">
                <a:solidFill>
                  <a:srgbClr val="262626"/>
                </a:solidFill>
                <a:latin typeface="Calibri"/>
                <a:cs typeface="Calibri"/>
              </a:rPr>
              <a:t>la 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deﬁnición </a:t>
            </a:r>
            <a:r>
              <a:rPr sz="2300" dirty="0">
                <a:solidFill>
                  <a:srgbClr val="262626"/>
                </a:solidFill>
                <a:latin typeface="Calibri"/>
                <a:cs typeface="Calibri"/>
              </a:rPr>
              <a:t>de la base de</a:t>
            </a:r>
            <a:r>
              <a:rPr sz="2300" spc="3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62626"/>
                </a:solidFill>
                <a:latin typeface="Calibri"/>
                <a:cs typeface="Calibri"/>
              </a:rPr>
              <a:t>datos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8672" y="4348479"/>
            <a:ext cx="5001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9050" algn="l"/>
                <a:tab pos="1642745" algn="l"/>
                <a:tab pos="2846705" algn="l"/>
                <a:tab pos="3305810" algn="l"/>
                <a:tab pos="4676140" algn="l"/>
              </a:tabLst>
            </a:pP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m</a:t>
            </a:r>
            <a:r>
              <a:rPr sz="2300" dirty="0">
                <a:solidFill>
                  <a:srgbClr val="262626"/>
                </a:solidFill>
                <a:latin typeface="Calibri"/>
                <a:cs typeface="Calibri"/>
              </a:rPr>
              <a:t>ediante	el	</a:t>
            </a: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lenguaje	de	deﬁnici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ó</a:t>
            </a: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n	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8672" y="4602479"/>
            <a:ext cx="153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datos</a:t>
            </a:r>
            <a:r>
              <a:rPr sz="2400" spc="-105" dirty="0">
                <a:solidFill>
                  <a:srgbClr val="4D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DDL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).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3372" y="5114289"/>
            <a:ext cx="54965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350" algn="l"/>
                <a:tab pos="1758950" algn="l"/>
                <a:tab pos="2204085" algn="l"/>
                <a:tab pos="3699510" algn="l"/>
              </a:tabLst>
            </a:pPr>
            <a:r>
              <a:rPr sz="2050" spc="-890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050" spc="-89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300" spc="85" dirty="0">
                <a:solidFill>
                  <a:srgbClr val="262626"/>
                </a:solidFill>
                <a:latin typeface="Calibri"/>
                <a:cs typeface="Calibri"/>
              </a:rPr>
              <a:t>Permite	</a:t>
            </a:r>
            <a:r>
              <a:rPr sz="2300" spc="50" dirty="0">
                <a:solidFill>
                  <a:srgbClr val="262626"/>
                </a:solidFill>
                <a:latin typeface="Calibri"/>
                <a:cs typeface="Calibri"/>
              </a:rPr>
              <a:t>la	</a:t>
            </a:r>
            <a:r>
              <a:rPr sz="2300" spc="90" dirty="0">
                <a:solidFill>
                  <a:srgbClr val="262626"/>
                </a:solidFill>
                <a:latin typeface="Calibri"/>
                <a:cs typeface="Calibri"/>
              </a:rPr>
              <a:t>inserción,	actualización,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8672" y="5355589"/>
            <a:ext cx="5001260" cy="6413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ct val="72400"/>
              </a:lnSpc>
              <a:spcBef>
                <a:spcPts val="860"/>
              </a:spcBef>
            </a:pP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eliminación </a:t>
            </a:r>
            <a:r>
              <a:rPr sz="2300" dirty="0">
                <a:solidFill>
                  <a:srgbClr val="262626"/>
                </a:solidFill>
                <a:latin typeface="Calibri"/>
                <a:cs typeface="Calibri"/>
              </a:rPr>
              <a:t>y 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consulta </a:t>
            </a:r>
            <a:r>
              <a:rPr sz="2300" dirty="0">
                <a:solidFill>
                  <a:srgbClr val="262626"/>
                </a:solidFill>
                <a:latin typeface="Calibri"/>
                <a:cs typeface="Calibri"/>
              </a:rPr>
              <a:t>de datos 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mediante  </a:t>
            </a:r>
            <a:r>
              <a:rPr sz="2300" dirty="0">
                <a:solidFill>
                  <a:srgbClr val="262626"/>
                </a:solidFill>
                <a:latin typeface="Calibri"/>
                <a:cs typeface="Calibri"/>
              </a:rPr>
              <a:t>el </a:t>
            </a: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lenguaje de 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manejo </a:t>
            </a: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de datos</a:t>
            </a:r>
            <a:r>
              <a:rPr sz="2400" spc="-65" dirty="0">
                <a:solidFill>
                  <a:srgbClr val="4D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DML</a:t>
            </a:r>
            <a:r>
              <a:rPr sz="2300" spc="-5" dirty="0">
                <a:solidFill>
                  <a:srgbClr val="262626"/>
                </a:solidFill>
                <a:latin typeface="Calibri"/>
                <a:cs typeface="Calibri"/>
              </a:rPr>
              <a:t>)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2000" y="1921933"/>
            <a:ext cx="1092199" cy="1092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6130" y="3187930"/>
            <a:ext cx="1267690" cy="357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163" y="3217332"/>
            <a:ext cx="1152525" cy="252095"/>
          </a:xfrm>
          <a:prstGeom prst="rect">
            <a:avLst/>
          </a:prstGeom>
          <a:solidFill>
            <a:srgbClr val="FFF3D5"/>
          </a:solidFill>
          <a:ln w="12699">
            <a:solidFill>
              <a:srgbClr val="926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985"/>
              </a:lnSpc>
            </a:pPr>
            <a:r>
              <a:rPr sz="1800" spc="-5" dirty="0">
                <a:solidFill>
                  <a:srgbClr val="1A1714"/>
                </a:solidFill>
                <a:latin typeface="Calibri"/>
                <a:cs typeface="Calibri"/>
              </a:rPr>
              <a:t>Aplicación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84563" y="3532909"/>
            <a:ext cx="1267690" cy="35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9624" y="3563465"/>
            <a:ext cx="1152525" cy="252095"/>
          </a:xfrm>
          <a:custGeom>
            <a:avLst/>
            <a:gdLst/>
            <a:ahLst/>
            <a:cxnLst/>
            <a:rect l="l" t="t" r="r" b="b"/>
            <a:pathLst>
              <a:path w="1152525" h="252095">
                <a:moveTo>
                  <a:pt x="0" y="0"/>
                </a:moveTo>
                <a:lnTo>
                  <a:pt x="1151999" y="0"/>
                </a:lnTo>
                <a:lnTo>
                  <a:pt x="1151999" y="251999"/>
                </a:lnTo>
                <a:lnTo>
                  <a:pt x="0" y="251999"/>
                </a:lnTo>
                <a:lnTo>
                  <a:pt x="0" y="0"/>
                </a:lnTo>
                <a:close/>
              </a:path>
            </a:pathLst>
          </a:custGeom>
          <a:solidFill>
            <a:srgbClr val="FFF3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49624" y="3563465"/>
            <a:ext cx="1152525" cy="252095"/>
          </a:xfrm>
          <a:prstGeom prst="rect">
            <a:avLst/>
          </a:prstGeom>
          <a:ln w="12699">
            <a:solidFill>
              <a:srgbClr val="926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985"/>
              </a:lnSpc>
            </a:pPr>
            <a:r>
              <a:rPr sz="1800" spc="-5" dirty="0">
                <a:solidFill>
                  <a:srgbClr val="1A1714"/>
                </a:solidFill>
                <a:latin typeface="Calibri"/>
                <a:cs typeface="Calibri"/>
              </a:rPr>
              <a:t>Aplicación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25137" y="3088178"/>
            <a:ext cx="1267690" cy="3574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90160" y="3117733"/>
            <a:ext cx="1152525" cy="252095"/>
          </a:xfrm>
          <a:prstGeom prst="rect">
            <a:avLst/>
          </a:prstGeom>
          <a:solidFill>
            <a:srgbClr val="FFF3D5"/>
          </a:solidFill>
          <a:ln w="12699">
            <a:solidFill>
              <a:srgbClr val="926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985"/>
              </a:lnSpc>
            </a:pPr>
            <a:r>
              <a:rPr sz="1800" spc="-5" dirty="0">
                <a:solidFill>
                  <a:srgbClr val="1A1714"/>
                </a:solidFill>
                <a:latin typeface="Calibri"/>
                <a:cs typeface="Calibri"/>
              </a:rPr>
              <a:t>Aplicación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705" y="5565370"/>
            <a:ext cx="1849582" cy="1047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4701" y="5604933"/>
            <a:ext cx="1728470" cy="931544"/>
          </a:xfrm>
          <a:custGeom>
            <a:avLst/>
            <a:gdLst/>
            <a:ahLst/>
            <a:cxnLst/>
            <a:rect l="l" t="t" r="r" b="b"/>
            <a:pathLst>
              <a:path w="1728470" h="931545">
                <a:moveTo>
                  <a:pt x="863999" y="0"/>
                </a:moveTo>
                <a:lnTo>
                  <a:pt x="789450" y="569"/>
                </a:lnTo>
                <a:lnTo>
                  <a:pt x="716662" y="2247"/>
                </a:lnTo>
                <a:lnTo>
                  <a:pt x="645894" y="4988"/>
                </a:lnTo>
                <a:lnTo>
                  <a:pt x="577406" y="8743"/>
                </a:lnTo>
                <a:lnTo>
                  <a:pt x="511456" y="13467"/>
                </a:lnTo>
                <a:lnTo>
                  <a:pt x="448306" y="19113"/>
                </a:lnTo>
                <a:lnTo>
                  <a:pt x="388212" y="25635"/>
                </a:lnTo>
                <a:lnTo>
                  <a:pt x="331436" y="32985"/>
                </a:lnTo>
                <a:lnTo>
                  <a:pt x="278237" y="41118"/>
                </a:lnTo>
                <a:lnTo>
                  <a:pt x="228873" y="49986"/>
                </a:lnTo>
                <a:lnTo>
                  <a:pt x="183604" y="59544"/>
                </a:lnTo>
                <a:lnTo>
                  <a:pt x="142690" y="69744"/>
                </a:lnTo>
                <a:lnTo>
                  <a:pt x="74962" y="91885"/>
                </a:lnTo>
                <a:lnTo>
                  <a:pt x="27764" y="116038"/>
                </a:lnTo>
                <a:lnTo>
                  <a:pt x="0" y="155222"/>
                </a:lnTo>
                <a:lnTo>
                  <a:pt x="0" y="776111"/>
                </a:lnTo>
                <a:lnTo>
                  <a:pt x="27764" y="815295"/>
                </a:lnTo>
                <a:lnTo>
                  <a:pt x="74962" y="839447"/>
                </a:lnTo>
                <a:lnTo>
                  <a:pt x="142690" y="861589"/>
                </a:lnTo>
                <a:lnTo>
                  <a:pt x="183604" y="871789"/>
                </a:lnTo>
                <a:lnTo>
                  <a:pt x="228873" y="881346"/>
                </a:lnTo>
                <a:lnTo>
                  <a:pt x="278237" y="890215"/>
                </a:lnTo>
                <a:lnTo>
                  <a:pt x="331436" y="898348"/>
                </a:lnTo>
                <a:lnTo>
                  <a:pt x="388212" y="905698"/>
                </a:lnTo>
                <a:lnTo>
                  <a:pt x="448306" y="912220"/>
                </a:lnTo>
                <a:lnTo>
                  <a:pt x="511456" y="917866"/>
                </a:lnTo>
                <a:lnTo>
                  <a:pt x="577406" y="922590"/>
                </a:lnTo>
                <a:lnTo>
                  <a:pt x="645894" y="926345"/>
                </a:lnTo>
                <a:lnTo>
                  <a:pt x="716662" y="929085"/>
                </a:lnTo>
                <a:lnTo>
                  <a:pt x="789450" y="930764"/>
                </a:lnTo>
                <a:lnTo>
                  <a:pt x="863999" y="931333"/>
                </a:lnTo>
                <a:lnTo>
                  <a:pt x="938548" y="930764"/>
                </a:lnTo>
                <a:lnTo>
                  <a:pt x="1011337" y="929085"/>
                </a:lnTo>
                <a:lnTo>
                  <a:pt x="1082105" y="926345"/>
                </a:lnTo>
                <a:lnTo>
                  <a:pt x="1150593" y="922590"/>
                </a:lnTo>
                <a:lnTo>
                  <a:pt x="1216542" y="917866"/>
                </a:lnTo>
                <a:lnTo>
                  <a:pt x="1279693" y="912220"/>
                </a:lnTo>
                <a:lnTo>
                  <a:pt x="1339786" y="905698"/>
                </a:lnTo>
                <a:lnTo>
                  <a:pt x="1396562" y="898348"/>
                </a:lnTo>
                <a:lnTo>
                  <a:pt x="1449762" y="890215"/>
                </a:lnTo>
                <a:lnTo>
                  <a:pt x="1499126" y="881346"/>
                </a:lnTo>
                <a:lnTo>
                  <a:pt x="1544395" y="871789"/>
                </a:lnTo>
                <a:lnTo>
                  <a:pt x="1585309" y="861589"/>
                </a:lnTo>
                <a:lnTo>
                  <a:pt x="1653037" y="839447"/>
                </a:lnTo>
                <a:lnTo>
                  <a:pt x="1700235" y="815295"/>
                </a:lnTo>
                <a:lnTo>
                  <a:pt x="1727999" y="776111"/>
                </a:lnTo>
                <a:lnTo>
                  <a:pt x="1727999" y="155222"/>
                </a:lnTo>
                <a:lnTo>
                  <a:pt x="1700235" y="116038"/>
                </a:lnTo>
                <a:lnTo>
                  <a:pt x="1653037" y="91885"/>
                </a:lnTo>
                <a:lnTo>
                  <a:pt x="1585309" y="69744"/>
                </a:lnTo>
                <a:lnTo>
                  <a:pt x="1544395" y="59544"/>
                </a:lnTo>
                <a:lnTo>
                  <a:pt x="1499126" y="49986"/>
                </a:lnTo>
                <a:lnTo>
                  <a:pt x="1449762" y="41118"/>
                </a:lnTo>
                <a:lnTo>
                  <a:pt x="1396562" y="32985"/>
                </a:lnTo>
                <a:lnTo>
                  <a:pt x="1339786" y="25635"/>
                </a:lnTo>
                <a:lnTo>
                  <a:pt x="1279693" y="19113"/>
                </a:lnTo>
                <a:lnTo>
                  <a:pt x="1216542" y="13467"/>
                </a:lnTo>
                <a:lnTo>
                  <a:pt x="1150593" y="8743"/>
                </a:lnTo>
                <a:lnTo>
                  <a:pt x="1082105" y="4988"/>
                </a:lnTo>
                <a:lnTo>
                  <a:pt x="1011337" y="2247"/>
                </a:lnTo>
                <a:lnTo>
                  <a:pt x="938548" y="569"/>
                </a:lnTo>
                <a:lnTo>
                  <a:pt x="863999" y="0"/>
                </a:lnTo>
                <a:close/>
              </a:path>
            </a:pathLst>
          </a:custGeom>
          <a:solidFill>
            <a:srgbClr val="CCFA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4701" y="5760155"/>
            <a:ext cx="1728470" cy="155575"/>
          </a:xfrm>
          <a:custGeom>
            <a:avLst/>
            <a:gdLst/>
            <a:ahLst/>
            <a:cxnLst/>
            <a:rect l="l" t="t" r="r" b="b"/>
            <a:pathLst>
              <a:path w="1728470" h="155575">
                <a:moveTo>
                  <a:pt x="1727999" y="0"/>
                </a:moveTo>
                <a:lnTo>
                  <a:pt x="1700235" y="39183"/>
                </a:lnTo>
                <a:lnTo>
                  <a:pt x="1653037" y="63336"/>
                </a:lnTo>
                <a:lnTo>
                  <a:pt x="1585309" y="85477"/>
                </a:lnTo>
                <a:lnTo>
                  <a:pt x="1544394" y="95677"/>
                </a:lnTo>
                <a:lnTo>
                  <a:pt x="1499126" y="105235"/>
                </a:lnTo>
                <a:lnTo>
                  <a:pt x="1449762" y="114103"/>
                </a:lnTo>
                <a:lnTo>
                  <a:pt x="1396562" y="122236"/>
                </a:lnTo>
                <a:lnTo>
                  <a:pt x="1339786" y="129587"/>
                </a:lnTo>
                <a:lnTo>
                  <a:pt x="1279693" y="136108"/>
                </a:lnTo>
                <a:lnTo>
                  <a:pt x="1216542" y="141754"/>
                </a:lnTo>
                <a:lnTo>
                  <a:pt x="1150593" y="146478"/>
                </a:lnTo>
                <a:lnTo>
                  <a:pt x="1082105" y="150234"/>
                </a:lnTo>
                <a:lnTo>
                  <a:pt x="1011337" y="152974"/>
                </a:lnTo>
                <a:lnTo>
                  <a:pt x="938548" y="154652"/>
                </a:lnTo>
                <a:lnTo>
                  <a:pt x="863999" y="155222"/>
                </a:lnTo>
                <a:lnTo>
                  <a:pt x="789450" y="154652"/>
                </a:lnTo>
                <a:lnTo>
                  <a:pt x="716662" y="152974"/>
                </a:lnTo>
                <a:lnTo>
                  <a:pt x="645894" y="150234"/>
                </a:lnTo>
                <a:lnTo>
                  <a:pt x="577406" y="146478"/>
                </a:lnTo>
                <a:lnTo>
                  <a:pt x="511456" y="141754"/>
                </a:lnTo>
                <a:lnTo>
                  <a:pt x="448306" y="136108"/>
                </a:lnTo>
                <a:lnTo>
                  <a:pt x="388213" y="129587"/>
                </a:lnTo>
                <a:lnTo>
                  <a:pt x="331436" y="122236"/>
                </a:lnTo>
                <a:lnTo>
                  <a:pt x="278237" y="114103"/>
                </a:lnTo>
                <a:lnTo>
                  <a:pt x="228873" y="105235"/>
                </a:lnTo>
                <a:lnTo>
                  <a:pt x="183604" y="95677"/>
                </a:lnTo>
                <a:lnTo>
                  <a:pt x="142690" y="85477"/>
                </a:lnTo>
                <a:lnTo>
                  <a:pt x="74962" y="63336"/>
                </a:lnTo>
                <a:lnTo>
                  <a:pt x="27764" y="39183"/>
                </a:lnTo>
                <a:lnTo>
                  <a:pt x="3171" y="13393"/>
                </a:lnTo>
                <a:lnTo>
                  <a:pt x="0" y="0"/>
                </a:lnTo>
              </a:path>
            </a:pathLst>
          </a:custGeom>
          <a:ln w="12699">
            <a:solidFill>
              <a:srgbClr val="5F7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4701" y="5604933"/>
            <a:ext cx="1728470" cy="931544"/>
          </a:xfrm>
          <a:custGeom>
            <a:avLst/>
            <a:gdLst/>
            <a:ahLst/>
            <a:cxnLst/>
            <a:rect l="l" t="t" r="r" b="b"/>
            <a:pathLst>
              <a:path w="1728470" h="931545">
                <a:moveTo>
                  <a:pt x="0" y="155222"/>
                </a:moveTo>
                <a:lnTo>
                  <a:pt x="27764" y="116038"/>
                </a:lnTo>
                <a:lnTo>
                  <a:pt x="74962" y="91886"/>
                </a:lnTo>
                <a:lnTo>
                  <a:pt x="142690" y="69744"/>
                </a:lnTo>
                <a:lnTo>
                  <a:pt x="183604" y="59544"/>
                </a:lnTo>
                <a:lnTo>
                  <a:pt x="228873" y="49986"/>
                </a:lnTo>
                <a:lnTo>
                  <a:pt x="278237" y="41118"/>
                </a:lnTo>
                <a:lnTo>
                  <a:pt x="331436" y="32985"/>
                </a:lnTo>
                <a:lnTo>
                  <a:pt x="388213" y="25635"/>
                </a:lnTo>
                <a:lnTo>
                  <a:pt x="448306" y="19113"/>
                </a:lnTo>
                <a:lnTo>
                  <a:pt x="511456" y="13467"/>
                </a:lnTo>
                <a:lnTo>
                  <a:pt x="577406" y="8743"/>
                </a:lnTo>
                <a:lnTo>
                  <a:pt x="645894" y="4988"/>
                </a:lnTo>
                <a:lnTo>
                  <a:pt x="716662" y="2247"/>
                </a:lnTo>
                <a:lnTo>
                  <a:pt x="789450" y="569"/>
                </a:lnTo>
                <a:lnTo>
                  <a:pt x="863999" y="0"/>
                </a:lnTo>
                <a:lnTo>
                  <a:pt x="938548" y="569"/>
                </a:lnTo>
                <a:lnTo>
                  <a:pt x="1011337" y="2247"/>
                </a:lnTo>
                <a:lnTo>
                  <a:pt x="1082105" y="4988"/>
                </a:lnTo>
                <a:lnTo>
                  <a:pt x="1150593" y="8743"/>
                </a:lnTo>
                <a:lnTo>
                  <a:pt x="1216542" y="13467"/>
                </a:lnTo>
                <a:lnTo>
                  <a:pt x="1279693" y="19113"/>
                </a:lnTo>
                <a:lnTo>
                  <a:pt x="1339786" y="25635"/>
                </a:lnTo>
                <a:lnTo>
                  <a:pt x="1396562" y="32985"/>
                </a:lnTo>
                <a:lnTo>
                  <a:pt x="1449762" y="41118"/>
                </a:lnTo>
                <a:lnTo>
                  <a:pt x="1499126" y="49986"/>
                </a:lnTo>
                <a:lnTo>
                  <a:pt x="1544394" y="59544"/>
                </a:lnTo>
                <a:lnTo>
                  <a:pt x="1585309" y="69744"/>
                </a:lnTo>
                <a:lnTo>
                  <a:pt x="1653037" y="91886"/>
                </a:lnTo>
                <a:lnTo>
                  <a:pt x="1700235" y="116038"/>
                </a:lnTo>
                <a:lnTo>
                  <a:pt x="1727999" y="155222"/>
                </a:lnTo>
                <a:lnTo>
                  <a:pt x="1727999" y="776111"/>
                </a:lnTo>
                <a:lnTo>
                  <a:pt x="1700235" y="815295"/>
                </a:lnTo>
                <a:lnTo>
                  <a:pt x="1653037" y="839447"/>
                </a:lnTo>
                <a:lnTo>
                  <a:pt x="1585309" y="861589"/>
                </a:lnTo>
                <a:lnTo>
                  <a:pt x="1544394" y="871789"/>
                </a:lnTo>
                <a:lnTo>
                  <a:pt x="1499126" y="881346"/>
                </a:lnTo>
                <a:lnTo>
                  <a:pt x="1449762" y="890215"/>
                </a:lnTo>
                <a:lnTo>
                  <a:pt x="1396562" y="898348"/>
                </a:lnTo>
                <a:lnTo>
                  <a:pt x="1339786" y="905698"/>
                </a:lnTo>
                <a:lnTo>
                  <a:pt x="1279693" y="912220"/>
                </a:lnTo>
                <a:lnTo>
                  <a:pt x="1216542" y="917866"/>
                </a:lnTo>
                <a:lnTo>
                  <a:pt x="1150593" y="922590"/>
                </a:lnTo>
                <a:lnTo>
                  <a:pt x="1082105" y="926345"/>
                </a:lnTo>
                <a:lnTo>
                  <a:pt x="1011337" y="929085"/>
                </a:lnTo>
                <a:lnTo>
                  <a:pt x="938548" y="930763"/>
                </a:lnTo>
                <a:lnTo>
                  <a:pt x="863999" y="931333"/>
                </a:lnTo>
                <a:lnTo>
                  <a:pt x="789450" y="930763"/>
                </a:lnTo>
                <a:lnTo>
                  <a:pt x="716662" y="929085"/>
                </a:lnTo>
                <a:lnTo>
                  <a:pt x="645894" y="926345"/>
                </a:lnTo>
                <a:lnTo>
                  <a:pt x="577406" y="922590"/>
                </a:lnTo>
                <a:lnTo>
                  <a:pt x="511456" y="917866"/>
                </a:lnTo>
                <a:lnTo>
                  <a:pt x="448306" y="912220"/>
                </a:lnTo>
                <a:lnTo>
                  <a:pt x="388213" y="905698"/>
                </a:lnTo>
                <a:lnTo>
                  <a:pt x="331436" y="898348"/>
                </a:lnTo>
                <a:lnTo>
                  <a:pt x="278237" y="890215"/>
                </a:lnTo>
                <a:lnTo>
                  <a:pt x="228873" y="881346"/>
                </a:lnTo>
                <a:lnTo>
                  <a:pt x="183604" y="871789"/>
                </a:lnTo>
                <a:lnTo>
                  <a:pt x="142690" y="861589"/>
                </a:lnTo>
                <a:lnTo>
                  <a:pt x="74962" y="839447"/>
                </a:lnTo>
                <a:lnTo>
                  <a:pt x="27764" y="815295"/>
                </a:lnTo>
                <a:lnTo>
                  <a:pt x="0" y="776111"/>
                </a:lnTo>
                <a:lnTo>
                  <a:pt x="0" y="155222"/>
                </a:lnTo>
                <a:close/>
              </a:path>
            </a:pathLst>
          </a:custGeom>
          <a:ln w="12699">
            <a:solidFill>
              <a:srgbClr val="5F7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02276" y="5952631"/>
            <a:ext cx="379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1714"/>
                </a:solidFill>
                <a:latin typeface="Calibri"/>
                <a:cs typeface="Calibri"/>
              </a:rPr>
              <a:t>DB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9545" y="4281054"/>
            <a:ext cx="2157152" cy="10931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9237" y="4318000"/>
            <a:ext cx="2033270" cy="982344"/>
          </a:xfrm>
          <a:custGeom>
            <a:avLst/>
            <a:gdLst/>
            <a:ahLst/>
            <a:cxnLst/>
            <a:rect l="l" t="t" r="r" b="b"/>
            <a:pathLst>
              <a:path w="2033270" h="982345">
                <a:moveTo>
                  <a:pt x="1869102" y="0"/>
                </a:moveTo>
                <a:lnTo>
                  <a:pt x="163691" y="0"/>
                </a:lnTo>
                <a:lnTo>
                  <a:pt x="120176" y="5847"/>
                </a:lnTo>
                <a:lnTo>
                  <a:pt x="81073" y="22348"/>
                </a:lnTo>
                <a:lnTo>
                  <a:pt x="47944" y="47944"/>
                </a:lnTo>
                <a:lnTo>
                  <a:pt x="22348" y="81073"/>
                </a:lnTo>
                <a:lnTo>
                  <a:pt x="5847" y="120176"/>
                </a:lnTo>
                <a:lnTo>
                  <a:pt x="0" y="163692"/>
                </a:lnTo>
                <a:lnTo>
                  <a:pt x="0" y="818441"/>
                </a:lnTo>
                <a:lnTo>
                  <a:pt x="5847" y="861957"/>
                </a:lnTo>
                <a:lnTo>
                  <a:pt x="22348" y="901059"/>
                </a:lnTo>
                <a:lnTo>
                  <a:pt x="47944" y="934188"/>
                </a:lnTo>
                <a:lnTo>
                  <a:pt x="81073" y="959784"/>
                </a:lnTo>
                <a:lnTo>
                  <a:pt x="120176" y="976285"/>
                </a:lnTo>
                <a:lnTo>
                  <a:pt x="163691" y="982132"/>
                </a:lnTo>
                <a:lnTo>
                  <a:pt x="1869102" y="982132"/>
                </a:lnTo>
                <a:lnTo>
                  <a:pt x="1912617" y="976285"/>
                </a:lnTo>
                <a:lnTo>
                  <a:pt x="1951720" y="959784"/>
                </a:lnTo>
                <a:lnTo>
                  <a:pt x="1984849" y="934188"/>
                </a:lnTo>
                <a:lnTo>
                  <a:pt x="2010445" y="901059"/>
                </a:lnTo>
                <a:lnTo>
                  <a:pt x="2026946" y="861957"/>
                </a:lnTo>
                <a:lnTo>
                  <a:pt x="2032793" y="818441"/>
                </a:lnTo>
                <a:lnTo>
                  <a:pt x="2032793" y="163692"/>
                </a:lnTo>
                <a:lnTo>
                  <a:pt x="2026946" y="120176"/>
                </a:lnTo>
                <a:lnTo>
                  <a:pt x="2010445" y="81073"/>
                </a:lnTo>
                <a:lnTo>
                  <a:pt x="1984849" y="47944"/>
                </a:lnTo>
                <a:lnTo>
                  <a:pt x="1951720" y="22348"/>
                </a:lnTo>
                <a:lnTo>
                  <a:pt x="1912617" y="5847"/>
                </a:lnTo>
                <a:lnTo>
                  <a:pt x="1869102" y="0"/>
                </a:lnTo>
                <a:close/>
              </a:path>
            </a:pathLst>
          </a:custGeom>
          <a:solidFill>
            <a:srgbClr val="FFC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9237" y="4318000"/>
            <a:ext cx="2033270" cy="982344"/>
          </a:xfrm>
          <a:custGeom>
            <a:avLst/>
            <a:gdLst/>
            <a:ahLst/>
            <a:cxnLst/>
            <a:rect l="l" t="t" r="r" b="b"/>
            <a:pathLst>
              <a:path w="2033270" h="982345">
                <a:moveTo>
                  <a:pt x="0" y="163691"/>
                </a:moveTo>
                <a:lnTo>
                  <a:pt x="5847" y="120176"/>
                </a:lnTo>
                <a:lnTo>
                  <a:pt x="22348" y="81073"/>
                </a:lnTo>
                <a:lnTo>
                  <a:pt x="47944" y="47944"/>
                </a:lnTo>
                <a:lnTo>
                  <a:pt x="81073" y="22348"/>
                </a:lnTo>
                <a:lnTo>
                  <a:pt x="120176" y="5847"/>
                </a:lnTo>
                <a:lnTo>
                  <a:pt x="163691" y="0"/>
                </a:lnTo>
                <a:lnTo>
                  <a:pt x="1869101" y="0"/>
                </a:lnTo>
                <a:lnTo>
                  <a:pt x="1912617" y="5847"/>
                </a:lnTo>
                <a:lnTo>
                  <a:pt x="1951720" y="22348"/>
                </a:lnTo>
                <a:lnTo>
                  <a:pt x="1984849" y="47944"/>
                </a:lnTo>
                <a:lnTo>
                  <a:pt x="2010444" y="81073"/>
                </a:lnTo>
                <a:lnTo>
                  <a:pt x="2026946" y="120176"/>
                </a:lnTo>
                <a:lnTo>
                  <a:pt x="2032793" y="163691"/>
                </a:lnTo>
                <a:lnTo>
                  <a:pt x="2032793" y="818440"/>
                </a:lnTo>
                <a:lnTo>
                  <a:pt x="2026946" y="861956"/>
                </a:lnTo>
                <a:lnTo>
                  <a:pt x="2010444" y="901059"/>
                </a:lnTo>
                <a:lnTo>
                  <a:pt x="1984849" y="934188"/>
                </a:lnTo>
                <a:lnTo>
                  <a:pt x="1951720" y="959783"/>
                </a:lnTo>
                <a:lnTo>
                  <a:pt x="1912617" y="976285"/>
                </a:lnTo>
                <a:lnTo>
                  <a:pt x="1869101" y="982132"/>
                </a:lnTo>
                <a:lnTo>
                  <a:pt x="163691" y="982132"/>
                </a:lnTo>
                <a:lnTo>
                  <a:pt x="120176" y="976285"/>
                </a:lnTo>
                <a:lnTo>
                  <a:pt x="81073" y="959783"/>
                </a:lnTo>
                <a:lnTo>
                  <a:pt x="47944" y="934188"/>
                </a:lnTo>
                <a:lnTo>
                  <a:pt x="22348" y="901059"/>
                </a:lnTo>
                <a:lnTo>
                  <a:pt x="5847" y="861956"/>
                </a:lnTo>
                <a:lnTo>
                  <a:pt x="0" y="818440"/>
                </a:lnTo>
                <a:lnTo>
                  <a:pt x="0" y="163691"/>
                </a:lnTo>
                <a:close/>
              </a:path>
            </a:pathLst>
          </a:custGeom>
          <a:ln w="12699">
            <a:solidFill>
              <a:srgbClr val="AB1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52571" y="4613487"/>
            <a:ext cx="71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1714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1A1714"/>
                </a:solidFill>
                <a:latin typeface="Calibri"/>
                <a:cs typeface="Calibri"/>
              </a:rPr>
              <a:t>GB</a:t>
            </a:r>
            <a:r>
              <a:rPr sz="2400" dirty="0">
                <a:solidFill>
                  <a:srgbClr val="1A1714"/>
                </a:solidFill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90099" y="5325299"/>
            <a:ext cx="14604" cy="254635"/>
          </a:xfrm>
          <a:custGeom>
            <a:avLst/>
            <a:gdLst/>
            <a:ahLst/>
            <a:cxnLst/>
            <a:rect l="l" t="t" r="r" b="b"/>
            <a:pathLst>
              <a:path w="14605" h="254635">
                <a:moveTo>
                  <a:pt x="0" y="254467"/>
                </a:moveTo>
                <a:lnTo>
                  <a:pt x="14136" y="0"/>
                </a:lnTo>
              </a:path>
            </a:pathLst>
          </a:custGeom>
          <a:ln w="25399">
            <a:solidFill>
              <a:srgbClr val="534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5443" y="5486718"/>
            <a:ext cx="117726" cy="1182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41165" y="5300133"/>
            <a:ext cx="117726" cy="1182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5743" y="3838556"/>
            <a:ext cx="200025" cy="456565"/>
          </a:xfrm>
          <a:custGeom>
            <a:avLst/>
            <a:gdLst/>
            <a:ahLst/>
            <a:cxnLst/>
            <a:rect l="l" t="t" r="r" b="b"/>
            <a:pathLst>
              <a:path w="200025" h="456564">
                <a:moveTo>
                  <a:pt x="0" y="456356"/>
                </a:moveTo>
                <a:lnTo>
                  <a:pt x="199774" y="0"/>
                </a:lnTo>
              </a:path>
            </a:pathLst>
          </a:custGeom>
          <a:ln w="25399">
            <a:solidFill>
              <a:srgbClr val="534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92158" y="4193858"/>
            <a:ext cx="109255" cy="1241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29846" y="3815465"/>
            <a:ext cx="109255" cy="12414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6797" y="3488271"/>
            <a:ext cx="712470" cy="810895"/>
          </a:xfrm>
          <a:custGeom>
            <a:avLst/>
            <a:gdLst/>
            <a:ahLst/>
            <a:cxnLst/>
            <a:rect l="l" t="t" r="r" b="b"/>
            <a:pathLst>
              <a:path w="712469" h="810895">
                <a:moveTo>
                  <a:pt x="712203" y="810793"/>
                </a:moveTo>
                <a:lnTo>
                  <a:pt x="0" y="0"/>
                </a:lnTo>
              </a:path>
            </a:pathLst>
          </a:custGeom>
          <a:ln w="25399">
            <a:solidFill>
              <a:srgbClr val="534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91049" y="4198672"/>
            <a:ext cx="114585" cy="1193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0163" y="3469333"/>
            <a:ext cx="114584" cy="1193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Funciones de </a:t>
            </a:r>
            <a:r>
              <a:rPr dirty="0"/>
              <a:t>un</a:t>
            </a:r>
            <a:r>
              <a:rPr spc="-100" dirty="0"/>
              <a:t> </a:t>
            </a:r>
            <a:r>
              <a:rPr dirty="0"/>
              <a:t>SGBD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4995" y="2163141"/>
            <a:ext cx="6593205" cy="27997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Almacenamiento, acceso </a:t>
            </a: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actualización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de</a:t>
            </a:r>
            <a:r>
              <a:rPr sz="2400" spc="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datos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19"/>
              </a:spcBef>
              <a:tabLst>
                <a:tab pos="926465" algn="l"/>
              </a:tabLst>
            </a:pPr>
            <a:r>
              <a:rPr sz="1950" spc="-84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950" spc="-84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Almacenamiento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secundario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60"/>
              </a:spcBef>
              <a:tabLst>
                <a:tab pos="926465" algn="l"/>
              </a:tabLst>
            </a:pPr>
            <a:r>
              <a:rPr sz="1950" spc="-84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950" spc="-84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Recuperación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de datos: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consultas,</a:t>
            </a:r>
            <a:r>
              <a:rPr sz="220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reportes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  <a:tabLst>
                <a:tab pos="926465" algn="l"/>
              </a:tabLst>
            </a:pPr>
            <a:r>
              <a:rPr sz="1950" spc="-84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950" spc="-84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Actualización, inserción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y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borrado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de</a:t>
            </a:r>
            <a:r>
              <a:rPr sz="2200" spc="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datos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Catálogo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: descripción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de datos</a:t>
            </a:r>
            <a:r>
              <a:rPr sz="240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(metadatos)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19"/>
              </a:spcBef>
              <a:tabLst>
                <a:tab pos="926465" algn="l"/>
              </a:tabLst>
            </a:pPr>
            <a:r>
              <a:rPr sz="1950" spc="-84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950" spc="-84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Tipos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de datos,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estructuras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y</a:t>
            </a:r>
            <a:r>
              <a:rPr sz="220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restricciones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Funciones de </a:t>
            </a:r>
            <a:r>
              <a:rPr dirty="0"/>
              <a:t>un</a:t>
            </a:r>
            <a:r>
              <a:rPr spc="-100" dirty="0"/>
              <a:t> </a:t>
            </a:r>
            <a:r>
              <a:rPr dirty="0"/>
              <a:t>SGBD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665"/>
              </a:spcBef>
              <a:tabLst>
                <a:tab pos="723265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Gestión </a:t>
            </a:r>
            <a:r>
              <a:rPr dirty="0"/>
              <a:t>de </a:t>
            </a:r>
            <a:r>
              <a:rPr spc="-5" dirty="0"/>
              <a:t>transacciones</a:t>
            </a:r>
            <a:r>
              <a:rPr spc="-5" dirty="0">
                <a:solidFill>
                  <a:srgbClr val="262626"/>
                </a:solidFill>
              </a:rPr>
              <a:t>: propiedades</a:t>
            </a:r>
            <a:r>
              <a:rPr spc="10" dirty="0">
                <a:solidFill>
                  <a:srgbClr val="262626"/>
                </a:solidFill>
              </a:rPr>
              <a:t> </a:t>
            </a:r>
            <a:r>
              <a:rPr dirty="0">
                <a:solidFill>
                  <a:srgbClr val="262626"/>
                </a:solidFill>
              </a:rPr>
              <a:t>ACID</a:t>
            </a:r>
            <a:endParaRPr sz="2150">
              <a:latin typeface="Times New Roman"/>
              <a:cs typeface="Times New Roman"/>
            </a:endParaRPr>
          </a:p>
          <a:p>
            <a:pPr marL="726440">
              <a:lnSpc>
                <a:spcPct val="100000"/>
              </a:lnSpc>
              <a:spcBef>
                <a:spcPts val="520"/>
              </a:spcBef>
              <a:tabLst>
                <a:tab pos="1183640" algn="l"/>
              </a:tabLst>
            </a:pPr>
            <a:r>
              <a:rPr sz="1950" spc="-84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950" spc="-84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</a:rPr>
              <a:t>Datos válidos </a:t>
            </a:r>
            <a:r>
              <a:rPr sz="2200" dirty="0">
                <a:solidFill>
                  <a:srgbClr val="262626"/>
                </a:solidFill>
              </a:rPr>
              <a:t>y</a:t>
            </a:r>
            <a:r>
              <a:rPr sz="2200" spc="5" dirty="0">
                <a:solidFill>
                  <a:srgbClr val="262626"/>
                </a:solidFill>
              </a:rPr>
              <a:t> </a:t>
            </a:r>
            <a:r>
              <a:rPr sz="2200" spc="-5" dirty="0">
                <a:solidFill>
                  <a:srgbClr val="262626"/>
                </a:solidFill>
              </a:rPr>
              <a:t>consistentes</a:t>
            </a:r>
            <a:endParaRPr sz="2200">
              <a:latin typeface="Times New Roman"/>
              <a:cs typeface="Times New Roman"/>
            </a:endParaRPr>
          </a:p>
          <a:p>
            <a:pPr marL="1183640" marR="79375" indent="-457200">
              <a:lnSpc>
                <a:spcPts val="2600"/>
              </a:lnSpc>
              <a:spcBef>
                <a:spcPts val="780"/>
              </a:spcBef>
              <a:tabLst>
                <a:tab pos="1183640" algn="l"/>
              </a:tabLst>
            </a:pPr>
            <a:r>
              <a:rPr sz="1950" spc="-84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950" spc="-84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262626"/>
                </a:solidFill>
              </a:rPr>
              <a:t>Una </a:t>
            </a:r>
            <a:r>
              <a:rPr sz="2200" spc="-5" dirty="0">
                <a:solidFill>
                  <a:srgbClr val="262626"/>
                </a:solidFill>
              </a:rPr>
              <a:t>transacción </a:t>
            </a:r>
            <a:r>
              <a:rPr sz="2200" dirty="0">
                <a:solidFill>
                  <a:srgbClr val="262626"/>
                </a:solidFill>
              </a:rPr>
              <a:t>se ejecuta </a:t>
            </a:r>
            <a:r>
              <a:rPr sz="2200" spc="-5" dirty="0">
                <a:solidFill>
                  <a:srgbClr val="262626"/>
                </a:solidFill>
              </a:rPr>
              <a:t>correctamente </a:t>
            </a:r>
            <a:r>
              <a:rPr sz="2200" dirty="0">
                <a:solidFill>
                  <a:srgbClr val="262626"/>
                </a:solidFill>
              </a:rPr>
              <a:t>o se  </a:t>
            </a:r>
            <a:r>
              <a:rPr sz="2200" spc="-5" dirty="0">
                <a:solidFill>
                  <a:srgbClr val="262626"/>
                </a:solidFill>
              </a:rPr>
              <a:t>aborta (</a:t>
            </a:r>
            <a:r>
              <a:rPr sz="2200" i="1" spc="-5" dirty="0">
                <a:solidFill>
                  <a:srgbClr val="262626"/>
                </a:solidFill>
                <a:latin typeface="Calibri"/>
                <a:cs typeface="Calibri"/>
              </a:rPr>
              <a:t>roll</a:t>
            </a:r>
            <a:r>
              <a:rPr sz="2200" i="1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62626"/>
                </a:solidFill>
                <a:latin typeface="Calibri"/>
                <a:cs typeface="Calibri"/>
              </a:rPr>
              <a:t>back</a:t>
            </a:r>
            <a:r>
              <a:rPr sz="2200" spc="-5" dirty="0">
                <a:solidFill>
                  <a:srgbClr val="262626"/>
                </a:solidFill>
              </a:rPr>
              <a:t>)</a:t>
            </a:r>
            <a:endParaRPr sz="2200">
              <a:latin typeface="Calibri"/>
              <a:cs typeface="Calibri"/>
            </a:endParaRPr>
          </a:p>
          <a:p>
            <a:pPr marL="713740" marR="5080" indent="-444500">
              <a:lnSpc>
                <a:spcPts val="2800"/>
              </a:lnSpc>
              <a:spcBef>
                <a:spcPts val="740"/>
              </a:spcBef>
              <a:tabLst>
                <a:tab pos="723265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pc="-5" dirty="0"/>
              <a:t>Concurrencia</a:t>
            </a:r>
            <a:r>
              <a:rPr spc="-5" dirty="0">
                <a:solidFill>
                  <a:srgbClr val="262626"/>
                </a:solidFill>
              </a:rPr>
              <a:t>: múltiples usuarios consultando </a:t>
            </a:r>
            <a:r>
              <a:rPr dirty="0">
                <a:solidFill>
                  <a:srgbClr val="262626"/>
                </a:solidFill>
              </a:rPr>
              <a:t>y  </a:t>
            </a:r>
            <a:r>
              <a:rPr spc="-5" dirty="0">
                <a:solidFill>
                  <a:srgbClr val="262626"/>
                </a:solidFill>
              </a:rPr>
              <a:t>actualizando </a:t>
            </a:r>
            <a:r>
              <a:rPr dirty="0">
                <a:solidFill>
                  <a:srgbClr val="262626"/>
                </a:solidFill>
              </a:rPr>
              <a:t>datos</a:t>
            </a:r>
            <a:endParaRPr sz="2150">
              <a:latin typeface="Times New Roman"/>
              <a:cs typeface="Times New Roman"/>
            </a:endParaRPr>
          </a:p>
          <a:p>
            <a:pPr marL="713740" marR="532765" indent="-444500">
              <a:lnSpc>
                <a:spcPct val="100699"/>
              </a:lnSpc>
              <a:spcBef>
                <a:spcPts val="520"/>
              </a:spcBef>
              <a:tabLst>
                <a:tab pos="723265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pc="-5" dirty="0"/>
              <a:t>Integridad: </a:t>
            </a:r>
            <a:r>
              <a:rPr spc="-5" dirty="0">
                <a:solidFill>
                  <a:srgbClr val="262626"/>
                </a:solidFill>
              </a:rPr>
              <a:t>reglas </a:t>
            </a:r>
            <a:r>
              <a:rPr dirty="0">
                <a:solidFill>
                  <a:srgbClr val="262626"/>
                </a:solidFill>
              </a:rPr>
              <a:t>que </a:t>
            </a:r>
            <a:r>
              <a:rPr spc="-5" dirty="0">
                <a:solidFill>
                  <a:srgbClr val="262626"/>
                </a:solidFill>
              </a:rPr>
              <a:t>aseguran </a:t>
            </a:r>
            <a:r>
              <a:rPr dirty="0">
                <a:solidFill>
                  <a:srgbClr val="262626"/>
                </a:solidFill>
              </a:rPr>
              <a:t>la validez y  </a:t>
            </a:r>
            <a:r>
              <a:rPr spc="-5" dirty="0">
                <a:solidFill>
                  <a:srgbClr val="262626"/>
                </a:solidFill>
              </a:rPr>
              <a:t>consistencia </a:t>
            </a:r>
            <a:r>
              <a:rPr dirty="0">
                <a:solidFill>
                  <a:srgbClr val="262626"/>
                </a:solidFill>
              </a:rPr>
              <a:t>de </a:t>
            </a:r>
            <a:r>
              <a:rPr spc="-5" dirty="0">
                <a:solidFill>
                  <a:srgbClr val="262626"/>
                </a:solidFill>
              </a:rPr>
              <a:t>los</a:t>
            </a:r>
            <a:r>
              <a:rPr dirty="0">
                <a:solidFill>
                  <a:srgbClr val="262626"/>
                </a:solidFill>
              </a:rPr>
              <a:t> datos</a:t>
            </a:r>
            <a:endParaRPr sz="215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  <a:spcBef>
                <a:spcPts val="620"/>
              </a:spcBef>
              <a:tabLst>
                <a:tab pos="723265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Recuperación </a:t>
            </a:r>
            <a:r>
              <a:rPr dirty="0">
                <a:solidFill>
                  <a:srgbClr val="262626"/>
                </a:solidFill>
              </a:rPr>
              <a:t>de </a:t>
            </a:r>
            <a:r>
              <a:rPr spc="-5" dirty="0">
                <a:solidFill>
                  <a:srgbClr val="262626"/>
                </a:solidFill>
              </a:rPr>
              <a:t>fallos </a:t>
            </a:r>
            <a:r>
              <a:rPr dirty="0">
                <a:solidFill>
                  <a:srgbClr val="262626"/>
                </a:solidFill>
              </a:rPr>
              <a:t>de </a:t>
            </a:r>
            <a:r>
              <a:rPr spc="-5" dirty="0">
                <a:solidFill>
                  <a:srgbClr val="262626"/>
                </a:solidFill>
              </a:rPr>
              <a:t>HW </a:t>
            </a:r>
            <a:r>
              <a:rPr dirty="0">
                <a:solidFill>
                  <a:srgbClr val="262626"/>
                </a:solidFill>
              </a:rPr>
              <a:t>o SW</a:t>
            </a:r>
            <a:endParaRPr sz="2150">
              <a:latin typeface="Times New Roman"/>
              <a:cs typeface="Times New Roman"/>
            </a:endParaRPr>
          </a:p>
          <a:p>
            <a:pPr marL="1183640" marR="723900" indent="-457200">
              <a:lnSpc>
                <a:spcPts val="2600"/>
              </a:lnSpc>
              <a:spcBef>
                <a:spcPts val="740"/>
              </a:spcBef>
              <a:tabLst>
                <a:tab pos="1183640" algn="l"/>
              </a:tabLst>
            </a:pPr>
            <a:r>
              <a:rPr sz="1950" spc="-84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950" spc="-84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262626"/>
                </a:solidFill>
              </a:rPr>
              <a:t>Una </a:t>
            </a:r>
            <a:r>
              <a:rPr sz="2200" spc="-5" dirty="0">
                <a:solidFill>
                  <a:srgbClr val="262626"/>
                </a:solidFill>
              </a:rPr>
              <a:t>transacción completada tiene </a:t>
            </a:r>
            <a:r>
              <a:rPr sz="2200" dirty="0">
                <a:solidFill>
                  <a:srgbClr val="262626"/>
                </a:solidFill>
              </a:rPr>
              <a:t>efecto  </a:t>
            </a:r>
            <a:r>
              <a:rPr sz="2200" spc="-5" dirty="0">
                <a:solidFill>
                  <a:srgbClr val="262626"/>
                </a:solidFill>
              </a:rPr>
              <a:t>permanente </a:t>
            </a:r>
            <a:r>
              <a:rPr sz="2200" dirty="0">
                <a:solidFill>
                  <a:srgbClr val="262626"/>
                </a:solidFill>
              </a:rPr>
              <a:t>en la</a:t>
            </a:r>
            <a:r>
              <a:rPr sz="2200" spc="-5" dirty="0">
                <a:solidFill>
                  <a:srgbClr val="262626"/>
                </a:solidFill>
              </a:rPr>
              <a:t> BD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Funciones de </a:t>
            </a:r>
            <a:r>
              <a:rPr dirty="0"/>
              <a:t>un</a:t>
            </a:r>
            <a:r>
              <a:rPr spc="-100" dirty="0"/>
              <a:t> </a:t>
            </a:r>
            <a:r>
              <a:rPr dirty="0"/>
              <a:t>SGBD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4995" y="1842341"/>
            <a:ext cx="6720205" cy="398145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Seguridad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  <a:tabLst>
                <a:tab pos="926465" algn="l"/>
              </a:tabLst>
            </a:pPr>
            <a:r>
              <a:rPr sz="1950" spc="-84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950" spc="-84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Usuarios autorizados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926465" algn="l"/>
              </a:tabLst>
            </a:pPr>
            <a:r>
              <a:rPr sz="1950" spc="-84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950" spc="-84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Control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de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acceso: múltiples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vistas de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los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 datos</a:t>
            </a:r>
            <a:endParaRPr sz="2200">
              <a:latin typeface="Calibri"/>
              <a:cs typeface="Calibri"/>
            </a:endParaRPr>
          </a:p>
          <a:p>
            <a:pPr marL="457200" marR="5080" indent="-444500">
              <a:lnSpc>
                <a:spcPct val="100699"/>
              </a:lnSpc>
              <a:spcBef>
                <a:spcPts val="54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solidFill>
                  <a:srgbClr val="4D0000"/>
                </a:solidFill>
                <a:latin typeface="Calibri"/>
                <a:cs typeface="Calibri"/>
              </a:rPr>
              <a:t>Independencia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entre los programas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y la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estructura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de la base de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datos</a:t>
            </a:r>
            <a:endParaRPr sz="2400">
              <a:latin typeface="Calibri"/>
              <a:cs typeface="Calibri"/>
            </a:endParaRPr>
          </a:p>
          <a:p>
            <a:pPr marL="927100" marR="955675" indent="-457200">
              <a:lnSpc>
                <a:spcPts val="2600"/>
              </a:lnSpc>
              <a:spcBef>
                <a:spcPts val="740"/>
              </a:spcBef>
              <a:tabLst>
                <a:tab pos="926465" algn="l"/>
              </a:tabLst>
            </a:pPr>
            <a:r>
              <a:rPr sz="1950" spc="-84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950" spc="-84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Cambiar estructuras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y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organización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del 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almacenamiento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sin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tener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que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cambiar los  programas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que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acceden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los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 datos</a:t>
            </a:r>
            <a:endParaRPr sz="2200">
              <a:latin typeface="Calibri"/>
              <a:cs typeface="Calibri"/>
            </a:endParaRPr>
          </a:p>
          <a:p>
            <a:pPr marL="457200" marR="346710" indent="-444500">
              <a:lnSpc>
                <a:spcPct val="100699"/>
              </a:lnSpc>
              <a:spcBef>
                <a:spcPts val="56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Herramientas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para administrar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BD (importar/  exportar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datos,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estadísticas,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monitoreo)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6893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905"/>
              </a:spcBef>
            </a:pPr>
            <a:r>
              <a:rPr sz="3800" spc="-5" dirty="0"/>
              <a:t>Características Funcionales de </a:t>
            </a:r>
            <a:r>
              <a:rPr sz="3800" dirty="0"/>
              <a:t>un</a:t>
            </a:r>
            <a:r>
              <a:rPr sz="3800" spc="-80" dirty="0"/>
              <a:t> </a:t>
            </a:r>
            <a:r>
              <a:rPr sz="3800" dirty="0"/>
              <a:t>SGBD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534995" y="1969902"/>
            <a:ext cx="5751195" cy="39598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57200" marR="5080" indent="-444500">
              <a:lnSpc>
                <a:spcPts val="2800"/>
              </a:lnSpc>
              <a:spcBef>
                <a:spcPts val="26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Escalabilidad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: Capacidad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mejorar con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el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incremento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los recursos</a:t>
            </a:r>
            <a:r>
              <a:rPr sz="24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invertidos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Portabilidad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: múltiples</a:t>
            </a:r>
            <a:r>
              <a:rPr sz="24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plataformas</a:t>
            </a:r>
            <a:endParaRPr sz="2400">
              <a:latin typeface="Calibri"/>
              <a:cs typeface="Calibri"/>
            </a:endParaRPr>
          </a:p>
          <a:p>
            <a:pPr marL="457200" marR="10160" indent="-444500">
              <a:lnSpc>
                <a:spcPct val="100699"/>
              </a:lnSpc>
              <a:spcBef>
                <a:spcPts val="200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Rendimiento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: Recuperación, actualización,  concurrencia,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de una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manera</a:t>
            </a:r>
            <a:r>
              <a:rPr sz="24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eﬁciente</a:t>
            </a:r>
            <a:endParaRPr sz="2400">
              <a:latin typeface="Calibri"/>
              <a:cs typeface="Calibri"/>
            </a:endParaRPr>
          </a:p>
          <a:p>
            <a:pPr marL="457200" marR="455295" indent="-444500">
              <a:lnSpc>
                <a:spcPts val="2800"/>
              </a:lnSpc>
              <a:spcBef>
                <a:spcPts val="218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Universalidad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: Múltiples 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tipos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de datos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(multimedia)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D0000"/>
                </a:solidFill>
                <a:latin typeface="Calibri"/>
                <a:cs typeface="Calibri"/>
              </a:rPr>
              <a:t>Disponibilidad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: 7x24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472</Words>
  <Application>Microsoft Office PowerPoint</Application>
  <PresentationFormat>Presentación en pantalla (4:3)</PresentationFormat>
  <Paragraphs>117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Calibri</vt:lpstr>
      <vt:lpstr>Corbel</vt:lpstr>
      <vt:lpstr>Times New Roman</vt:lpstr>
      <vt:lpstr>Wingdings</vt:lpstr>
      <vt:lpstr>Office Theme</vt:lpstr>
      <vt:lpstr>SGBD Gestión y Modelación de Datos</vt:lpstr>
      <vt:lpstr>Contenido</vt:lpstr>
      <vt:lpstr>¿Qué es un SGBD?</vt:lpstr>
      <vt:lpstr>¿Qué es un SGBD?</vt:lpstr>
      <vt:lpstr>¿Qué es un SGBD?</vt:lpstr>
      <vt:lpstr>Funciones de un SGBD</vt:lpstr>
      <vt:lpstr>Funciones de un SGBD</vt:lpstr>
      <vt:lpstr>Funciones de un SGBD</vt:lpstr>
      <vt:lpstr>Características Funcionales de un SGBD</vt:lpstr>
      <vt:lpstr>Usuarios de un SGBD</vt:lpstr>
      <vt:lpstr>Usuarios de un SGBD</vt:lpstr>
      <vt:lpstr>Niveles de abstracción de los datos</vt:lpstr>
      <vt:lpstr>Arquitectura del SGBD</vt:lpstr>
      <vt:lpstr>Transacción: propiedades ACID</vt:lpstr>
      <vt:lpstr>Arquitectura</vt:lpstr>
      <vt:lpstr>Historia</vt:lpstr>
      <vt:lpstr>Historia</vt:lpstr>
      <vt:lpstr>Historia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SGBD Gestión y Modelación de Datos</dc:title>
  <cp:lastModifiedBy>aldo</cp:lastModifiedBy>
  <cp:revision>2</cp:revision>
  <dcterms:created xsi:type="dcterms:W3CDTF">2018-05-11T18:37:29Z</dcterms:created>
  <dcterms:modified xsi:type="dcterms:W3CDTF">2018-05-21T13:18:13Z</dcterms:modified>
</cp:coreProperties>
</file>